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sldIdLst>
    <p:sldId id="277" r:id="rId2"/>
    <p:sldId id="259" r:id="rId3"/>
    <p:sldId id="257" r:id="rId4"/>
    <p:sldId id="258" r:id="rId5"/>
    <p:sldId id="281" r:id="rId6"/>
    <p:sldId id="262" r:id="rId7"/>
    <p:sldId id="260" r:id="rId8"/>
    <p:sldId id="279" r:id="rId9"/>
    <p:sldId id="278" r:id="rId10"/>
    <p:sldId id="280" r:id="rId11"/>
    <p:sldId id="261" r:id="rId12"/>
    <p:sldId id="282" r:id="rId13"/>
    <p:sldId id="264" r:id="rId14"/>
    <p:sldId id="265" r:id="rId15"/>
    <p:sldId id="267" r:id="rId16"/>
    <p:sldId id="298" r:id="rId17"/>
    <p:sldId id="297" r:id="rId18"/>
    <p:sldId id="268" r:id="rId19"/>
    <p:sldId id="269" r:id="rId20"/>
    <p:sldId id="283" r:id="rId21"/>
    <p:sldId id="299" r:id="rId22"/>
    <p:sldId id="301" r:id="rId23"/>
    <p:sldId id="270" r:id="rId24"/>
    <p:sldId id="296" r:id="rId25"/>
    <p:sldId id="271" r:id="rId26"/>
    <p:sldId id="288" r:id="rId27"/>
    <p:sldId id="294" r:id="rId28"/>
    <p:sldId id="295" r:id="rId29"/>
    <p:sldId id="272" r:id="rId30"/>
    <p:sldId id="273" r:id="rId31"/>
    <p:sldId id="289" r:id="rId32"/>
    <p:sldId id="290" r:id="rId33"/>
    <p:sldId id="274" r:id="rId34"/>
    <p:sldId id="275" r:id="rId35"/>
    <p:sldId id="292" r:id="rId36"/>
    <p:sldId id="291" r:id="rId37"/>
    <p:sldId id="300" r:id="rId38"/>
  </p:sldIdLst>
  <p:sldSz cx="9144000" cy="5715000" type="screen16x1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096" autoAdjust="0"/>
  </p:normalViewPr>
  <p:slideViewPr>
    <p:cSldViewPr>
      <p:cViewPr>
        <p:scale>
          <a:sx n="77" d="100"/>
          <a:sy n="77" d="100"/>
        </p:scale>
        <p:origin x="-942"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A0CE6-EC9A-46CA-804D-CDF7015B8D4D}" type="datetimeFigureOut">
              <a:rPr lang="pt-BR" smtClean="0"/>
              <a:t>24/04/2019</a:t>
            </a:fld>
            <a:endParaRPr lang="pt-BR"/>
          </a:p>
        </p:txBody>
      </p:sp>
      <p:sp>
        <p:nvSpPr>
          <p:cNvPr id="4" name="Espaço Reservado para Imagem de Slide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D6F94-60CB-40AD-B487-8AAA2521EEA5}" type="slidenum">
              <a:rPr lang="pt-BR" smtClean="0"/>
              <a:t>‹nº›</a:t>
            </a:fld>
            <a:endParaRPr lang="pt-BR"/>
          </a:p>
        </p:txBody>
      </p:sp>
    </p:spTree>
    <p:extLst>
      <p:ext uri="{BB962C8B-B14F-4D97-AF65-F5344CB8AC3E}">
        <p14:creationId xmlns:p14="http://schemas.microsoft.com/office/powerpoint/2010/main" val="223981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filipeflop.com/produto/sensor-de-distancia-ultrassonico-hc-sr04/"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img.filipeflop.com/files/download/Datasheet_HCSR04.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a:t>
            </a:r>
            <a:r>
              <a:rPr lang="pt-BR" baseline="0" dirty="0" smtClean="0"/>
              <a:t> fotos dos projetos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a:t>
            </a:fld>
            <a:endParaRPr lang="pt-BR"/>
          </a:p>
        </p:txBody>
      </p:sp>
    </p:spTree>
    <p:extLst>
      <p:ext uri="{BB962C8B-B14F-4D97-AF65-F5344CB8AC3E}">
        <p14:creationId xmlns:p14="http://schemas.microsoft.com/office/powerpoint/2010/main" val="37049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Os componentes eletrônicos devem ser conectados da seguinte forma: primeiro coloque o LED</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e na perna positiva do LED (a perna maior) coloque o resistor e ligue o resistor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 perna negativa do LED (a perna menor) ligue no pino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11</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pinMode</a:t>
            </a:r>
            <a:r>
              <a:rPr lang="pt-BR" sz="1200" b="1" i="0" kern="1200" dirty="0" smtClean="0">
                <a:solidFill>
                  <a:schemeClr val="tx1"/>
                </a:solidFill>
                <a:effectLst/>
                <a:latin typeface="+mn-lt"/>
                <a:ea typeface="+mn-ea"/>
                <a:cs typeface="+mn-cs"/>
              </a:rPr>
              <a:t>(10, OUTPUT)</a:t>
            </a:r>
            <a:r>
              <a:rPr lang="pt-BR" sz="1200" b="0" i="0" kern="1200" dirty="0" smtClean="0">
                <a:solidFill>
                  <a:schemeClr val="tx1"/>
                </a:solidFill>
                <a:effectLst/>
                <a:latin typeface="+mn-lt"/>
                <a:ea typeface="+mn-ea"/>
                <a:cs typeface="+mn-cs"/>
              </a:rPr>
              <a:t> define 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como um pino de saída. É o pino em que o LED está ligado.</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(10,HIGH)</a:t>
            </a:r>
            <a:r>
              <a:rPr lang="pt-BR" sz="1200" b="0" i="0" kern="1200" dirty="0" smtClean="0">
                <a:solidFill>
                  <a:schemeClr val="tx1"/>
                </a:solidFill>
                <a:effectLst/>
                <a:latin typeface="+mn-lt"/>
                <a:ea typeface="+mn-ea"/>
                <a:cs typeface="+mn-cs"/>
              </a:rPr>
              <a:t> 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digitalWrite</a:t>
            </a:r>
            <a:r>
              <a:rPr lang="pt-BR" sz="1200" b="1" i="0" kern="1200" dirty="0" smtClean="0">
                <a:solidFill>
                  <a:schemeClr val="tx1"/>
                </a:solidFill>
                <a:effectLst/>
                <a:latin typeface="+mn-lt"/>
                <a:ea typeface="+mn-ea"/>
                <a:cs typeface="+mn-cs"/>
              </a:rPr>
              <a:t>(10,LOW)</a:t>
            </a:r>
            <a:r>
              <a:rPr lang="pt-BR" sz="1200" b="0" i="0" kern="1200" dirty="0" smtClean="0">
                <a:solidFill>
                  <a:schemeClr val="tx1"/>
                </a:solidFill>
                <a:effectLst/>
                <a:latin typeface="+mn-lt"/>
                <a:ea typeface="+mn-ea"/>
                <a:cs typeface="+mn-cs"/>
              </a:rPr>
              <a:t> desliga o LED.</a:t>
            </a:r>
          </a:p>
          <a:p>
            <a:r>
              <a:rPr lang="pt-BR" sz="1200" b="0" i="0" kern="1200" dirty="0" smtClean="0">
                <a:solidFill>
                  <a:schemeClr val="tx1"/>
                </a:solidFill>
                <a:effectLst/>
                <a:latin typeface="+mn-lt"/>
                <a:ea typeface="+mn-ea"/>
                <a:cs typeface="+mn-cs"/>
              </a:rPr>
              <a:t>O comando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(1000)</a:t>
            </a:r>
            <a:r>
              <a:rPr lang="pt-BR" sz="1200" b="0" i="0" kern="1200" dirty="0" smtClean="0">
                <a:solidFill>
                  <a:schemeClr val="tx1"/>
                </a:solidFill>
                <a:effectLst/>
                <a:latin typeface="+mn-lt"/>
                <a:ea typeface="+mn-ea"/>
                <a:cs typeface="+mn-cs"/>
              </a:rPr>
              <a:t> faz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1 segundo antes de executar o próximo comando. Para fazer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esperar 2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(2000)</a:t>
            </a:r>
            <a:r>
              <a:rPr lang="pt-BR" sz="1200" b="0" i="0" kern="1200" dirty="0" smtClean="0">
                <a:solidFill>
                  <a:schemeClr val="tx1"/>
                </a:solidFill>
                <a:effectLst/>
                <a:latin typeface="+mn-lt"/>
                <a:ea typeface="+mn-ea"/>
                <a:cs typeface="+mn-cs"/>
              </a:rPr>
              <a:t>, para fazer esperar 5 segundos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(5000)</a:t>
            </a:r>
            <a:r>
              <a:rPr lang="pt-BR" sz="1200" b="0" i="0" kern="1200" dirty="0" smtClean="0">
                <a:solidFill>
                  <a:schemeClr val="tx1"/>
                </a:solidFill>
                <a:effectLst/>
                <a:latin typeface="+mn-lt"/>
                <a:ea typeface="+mn-ea"/>
                <a:cs typeface="+mn-cs"/>
              </a:rPr>
              <a:t>, para fazer esperar 1 minuto use </a:t>
            </a:r>
            <a:r>
              <a:rPr lang="pt-BR" sz="1200" b="1" i="0" kern="1200" dirty="0" err="1" smtClean="0">
                <a:solidFill>
                  <a:schemeClr val="tx1"/>
                </a:solidFill>
                <a:effectLst/>
                <a:latin typeface="+mn-lt"/>
                <a:ea typeface="+mn-ea"/>
                <a:cs typeface="+mn-cs"/>
              </a:rPr>
              <a:t>delay</a:t>
            </a:r>
            <a:r>
              <a:rPr lang="pt-BR" sz="1200" b="1" i="0" kern="1200" dirty="0" smtClean="0">
                <a:solidFill>
                  <a:schemeClr val="tx1"/>
                </a:solidFill>
                <a:effectLst/>
                <a:latin typeface="+mn-lt"/>
                <a:ea typeface="+mn-ea"/>
                <a:cs typeface="+mn-cs"/>
              </a:rPr>
              <a:t>(60000)</a:t>
            </a:r>
            <a:r>
              <a:rPr lang="pt-BR" sz="1200" b="0" i="0" kern="1200" dirty="0" smtClean="0">
                <a:solidFill>
                  <a:schemeClr val="tx1"/>
                </a:solidFill>
                <a:effectLst/>
                <a:latin typeface="+mn-lt"/>
                <a:ea typeface="+mn-ea"/>
                <a:cs typeface="+mn-cs"/>
              </a:rPr>
              <a:t>, e assim por diante.</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12</a:t>
            </a:fld>
            <a:endParaRPr lang="pt-BR"/>
          </a:p>
        </p:txBody>
      </p:sp>
    </p:spTree>
    <p:extLst>
      <p:ext uri="{BB962C8B-B14F-4D97-AF65-F5344CB8AC3E}">
        <p14:creationId xmlns:p14="http://schemas.microsoft.com/office/powerpoint/2010/main" val="189782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primeiro passo é conectar os </a:t>
            </a:r>
            <a:r>
              <a:rPr lang="pt-BR" sz="1200" b="0" i="0" kern="1200" dirty="0" err="1" smtClean="0">
                <a:solidFill>
                  <a:schemeClr val="tx1"/>
                </a:solidFill>
                <a:effectLst/>
                <a:latin typeface="+mn-lt"/>
                <a:ea typeface="+mn-ea"/>
                <a:cs typeface="+mn-cs"/>
              </a:rPr>
              <a:t>LEDs</a:t>
            </a:r>
            <a:r>
              <a:rPr lang="pt-BR" sz="1200" b="0" i="0" kern="1200" dirty="0" smtClean="0">
                <a:solidFill>
                  <a:schemeClr val="tx1"/>
                </a:solidFill>
                <a:effectLst/>
                <a:latin typeface="+mn-lt"/>
                <a:ea typeface="+mn-ea"/>
                <a:cs typeface="+mn-cs"/>
              </a:rPr>
              <a:t> na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 Neste caso o LED vermelho foi conectado na coluna 12 (perna menor) e na coluna 13 (perna maior)</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LED verde foi conectado na coluna 19 (perna menor) e na coluna 20 (perna maior).</a:t>
            </a:r>
          </a:p>
          <a:p>
            <a:r>
              <a:rPr lang="pt-BR" sz="1200" b="0" i="0" kern="1200" dirty="0" smtClean="0">
                <a:solidFill>
                  <a:schemeClr val="tx1"/>
                </a:solidFill>
                <a:effectLst/>
                <a:latin typeface="+mn-lt"/>
                <a:ea typeface="+mn-ea"/>
                <a:cs typeface="+mn-cs"/>
              </a:rPr>
              <a:t>Agora você vai conectar a perna de cada um dos resistores de nas colunas 12 e 19 e a outra perna na linha azul (negativo) da sua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os fios jumper nas colunas 13 e 20 da </a:t>
            </a:r>
            <a:r>
              <a:rPr lang="pt-BR" sz="1200" b="0" i="0" kern="1200" dirty="0" err="1" smtClean="0">
                <a:solidFill>
                  <a:schemeClr val="tx1"/>
                </a:solidFill>
                <a:effectLst/>
                <a:latin typeface="+mn-lt"/>
                <a:ea typeface="+mn-ea"/>
                <a:cs typeface="+mn-cs"/>
              </a:rPr>
              <a:t>protoboard</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Conecte o fio jumper preto no pino digital GND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Conecte o fio verde</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no pino digital 8 do </a:t>
            </a:r>
            <a:r>
              <a:rPr lang="pt-BR" sz="1200" b="0" i="0" kern="1200" dirty="0" err="1" smtClean="0">
                <a:solidFill>
                  <a:schemeClr val="tx1"/>
                </a:solidFill>
                <a:effectLst/>
                <a:latin typeface="+mn-lt"/>
                <a:ea typeface="+mn-ea"/>
                <a:cs typeface="+mn-cs"/>
              </a:rPr>
              <a:t>arduino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e o vermelho no pino digital 10 do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13</a:t>
            </a:fld>
            <a:endParaRPr lang="pt-BR"/>
          </a:p>
        </p:txBody>
      </p:sp>
    </p:spTree>
    <p:extLst>
      <p:ext uri="{BB962C8B-B14F-4D97-AF65-F5344CB8AC3E}">
        <p14:creationId xmlns:p14="http://schemas.microsoft.com/office/powerpoint/2010/main" val="3084719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Código</a:t>
            </a:r>
            <a:r>
              <a:rPr lang="pt-BR" sz="1200" b="0" i="0" kern="1200" baseline="0" dirty="0" smtClean="0">
                <a:solidFill>
                  <a:schemeClr val="tx1"/>
                </a:solidFill>
                <a:effectLst/>
                <a:latin typeface="+mn-lt"/>
                <a:ea typeface="+mn-ea"/>
                <a:cs typeface="+mn-cs"/>
              </a:rPr>
              <a:t> que faz a mesma programação sem utilizar o </a:t>
            </a:r>
            <a:r>
              <a:rPr lang="pt-BR" sz="1200" b="0" i="0" kern="1200" baseline="0" dirty="0" err="1" smtClean="0">
                <a:solidFill>
                  <a:schemeClr val="tx1"/>
                </a:solidFill>
                <a:effectLst/>
                <a:latin typeface="+mn-lt"/>
                <a:ea typeface="+mn-ea"/>
                <a:cs typeface="+mn-cs"/>
              </a:rPr>
              <a:t>ArduBlock</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14</a:t>
            </a:fld>
            <a:endParaRPr lang="pt-BR"/>
          </a:p>
        </p:txBody>
      </p:sp>
    </p:spTree>
    <p:extLst>
      <p:ext uri="{BB962C8B-B14F-4D97-AF65-F5344CB8AC3E}">
        <p14:creationId xmlns:p14="http://schemas.microsoft.com/office/powerpoint/2010/main" val="258924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Botão: um pequeno botão com 4 pinos (todos entram em contato quando o botão é pressionado). Quando o botão é apertado, os contatos entre os terminais de cada lado são ligados entre si.</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18</a:t>
            </a:fld>
            <a:endParaRPr lang="pt-BR"/>
          </a:p>
        </p:txBody>
      </p:sp>
    </p:spTree>
    <p:extLst>
      <p:ext uri="{BB962C8B-B14F-4D97-AF65-F5344CB8AC3E}">
        <p14:creationId xmlns:p14="http://schemas.microsoft.com/office/powerpoint/2010/main" val="2379677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 de variáveis</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20</a:t>
            </a:fld>
            <a:endParaRPr lang="pt-BR"/>
          </a:p>
        </p:txBody>
      </p:sp>
    </p:spTree>
    <p:extLst>
      <p:ext uri="{BB962C8B-B14F-4D97-AF65-F5344CB8AC3E}">
        <p14:creationId xmlns:p14="http://schemas.microsoft.com/office/powerpoint/2010/main" val="50445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Sensor</a:t>
            </a:r>
            <a:r>
              <a:rPr lang="pt-BR" sz="1200" b="0" i="0" kern="1200" dirty="0" smtClean="0">
                <a:solidFill>
                  <a:schemeClr val="tx1"/>
                </a:solidFill>
                <a:effectLst/>
                <a:latin typeface="+mn-lt"/>
                <a:ea typeface="+mn-ea"/>
                <a:cs typeface="+mn-cs"/>
              </a:rPr>
              <a:t> ultrassônico </a:t>
            </a:r>
            <a:r>
              <a:rPr lang="pt-BR" sz="1200" b="1" i="0" kern="1200" dirty="0" smtClean="0">
                <a:solidFill>
                  <a:schemeClr val="tx1"/>
                </a:solidFill>
                <a:effectLst/>
                <a:latin typeface="+mn-lt"/>
                <a:ea typeface="+mn-ea"/>
                <a:cs typeface="+mn-cs"/>
              </a:rPr>
              <a:t>HC</a:t>
            </a:r>
            <a:r>
              <a:rPr lang="pt-BR" sz="1200" b="0" i="0" kern="1200" dirty="0" smtClean="0">
                <a:solidFill>
                  <a:schemeClr val="tx1"/>
                </a:solidFill>
                <a:effectLst/>
                <a:latin typeface="+mn-lt"/>
                <a:ea typeface="+mn-ea"/>
                <a:cs typeface="+mn-cs"/>
              </a:rPr>
              <a:t>-</a:t>
            </a:r>
            <a:r>
              <a:rPr lang="pt-BR" sz="1200" b="1" i="0" kern="1200" dirty="0" smtClean="0">
                <a:solidFill>
                  <a:schemeClr val="tx1"/>
                </a:solidFill>
                <a:effectLst/>
                <a:latin typeface="+mn-lt"/>
                <a:ea typeface="+mn-ea"/>
                <a:cs typeface="+mn-cs"/>
              </a:rPr>
              <a:t>SR04</a:t>
            </a:r>
            <a:r>
              <a:rPr lang="pt-BR" sz="1200" b="0" i="0" kern="1200" dirty="0" smtClean="0">
                <a:solidFill>
                  <a:schemeClr val="tx1"/>
                </a:solidFill>
                <a:effectLst/>
                <a:latin typeface="+mn-lt"/>
                <a:ea typeface="+mn-ea"/>
                <a:cs typeface="+mn-cs"/>
              </a:rPr>
              <a:t> é capaz de medir distâncias de 2cm a 4m com ótima precisão e baixo preço. Este módulo possui um circuito pronto com emissor e receptor acoplados e 4 pinos (VCC, Trigger, ECHO, GND) para medição.</a:t>
            </a:r>
            <a:endParaRPr lang="pt-BR" dirty="0" smtClean="0"/>
          </a:p>
          <a:p>
            <a:r>
              <a:rPr lang="pt-BR" dirty="0" smtClean="0"/>
              <a:t>O </a:t>
            </a:r>
            <a:r>
              <a:rPr lang="pt-BR" dirty="0" err="1" smtClean="0"/>
              <a:t>Buzzer</a:t>
            </a:r>
            <a:r>
              <a:rPr lang="pt-BR" dirty="0" smtClean="0"/>
              <a:t> é um pequeno alto-falante que não consegue tocar músicas em boa definição, mas consegue fazer apitos soarem, como sirenes ou alarmes. Quando alimentado por uma fonte oscilante, componentes metálicos internos vibram, produzindo assim um som. O </a:t>
            </a:r>
            <a:r>
              <a:rPr lang="pt-BR" dirty="0" err="1" smtClean="0"/>
              <a:t>Buzzer</a:t>
            </a:r>
            <a:r>
              <a:rPr lang="pt-BR" dirty="0" smtClean="0"/>
              <a:t> tem polaridade,  marcado por um sinal de positivo (+). Este sinal mostra onde está o pino positivo do componente. Sempre ligue este a uma saída digital do </a:t>
            </a:r>
            <a:r>
              <a:rPr lang="pt-BR" dirty="0" err="1" smtClean="0"/>
              <a:t>Arduino</a:t>
            </a:r>
            <a:r>
              <a:rPr lang="pt-BR" dirty="0" smtClean="0"/>
              <a:t> e o outro em GND.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23</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funcionamento do </a:t>
            </a:r>
            <a:r>
              <a:rPr lang="pt-BR" sz="1200" b="0" i="0" u="none" strike="noStrike" kern="1200" dirty="0" smtClean="0">
                <a:solidFill>
                  <a:schemeClr val="tx1"/>
                </a:solidFill>
                <a:effectLst/>
                <a:latin typeface="+mn-lt"/>
                <a:ea typeface="+mn-ea"/>
                <a:cs typeface="+mn-cs"/>
                <a:hlinkClick r:id="rId3"/>
              </a:rPr>
              <a:t>HC-SR04</a:t>
            </a:r>
            <a:r>
              <a:rPr lang="pt-BR" sz="1200" b="0" i="0"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hlinkClick r:id="rId4"/>
              </a:rPr>
              <a:t>datasheet</a:t>
            </a:r>
            <a:r>
              <a:rPr lang="pt-BR" sz="1200" b="0" i="0" kern="1200" dirty="0" smtClean="0">
                <a:solidFill>
                  <a:schemeClr val="tx1"/>
                </a:solidFill>
                <a:effectLst/>
                <a:latin typeface="+mn-lt"/>
                <a:ea typeface="+mn-ea"/>
                <a:cs typeface="+mn-cs"/>
              </a:rPr>
              <a:t>) se baseia no envio de sinais ultrassônicos pelo sensor, que aguarda o retorno (</a:t>
            </a:r>
            <a:r>
              <a:rPr lang="pt-BR" sz="1200" b="1" i="0" kern="1200" dirty="0" err="1" smtClean="0">
                <a:solidFill>
                  <a:schemeClr val="tx1"/>
                </a:solidFill>
                <a:effectLst/>
                <a:latin typeface="+mn-lt"/>
                <a:ea typeface="+mn-ea"/>
                <a:cs typeface="+mn-cs"/>
              </a:rPr>
              <a:t>echo</a:t>
            </a:r>
            <a:r>
              <a:rPr lang="pt-BR" sz="1200" b="0" i="0" kern="1200" dirty="0" smtClean="0">
                <a:solidFill>
                  <a:schemeClr val="tx1"/>
                </a:solidFill>
                <a:effectLst/>
                <a:latin typeface="+mn-lt"/>
                <a:ea typeface="+mn-ea"/>
                <a:cs typeface="+mn-cs"/>
              </a:rPr>
              <a:t>) do sinal, e com base no tempo entre envio e retorno, calcula a distância entre o sensor e o objeto detectado.</a:t>
            </a:r>
          </a:p>
          <a:p>
            <a:r>
              <a:rPr lang="pt-BR" sz="1200" b="0" i="0" kern="1200" dirty="0" smtClean="0">
                <a:solidFill>
                  <a:schemeClr val="tx1"/>
                </a:solidFill>
                <a:effectLst/>
                <a:latin typeface="+mn-lt"/>
                <a:ea typeface="+mn-ea"/>
                <a:cs typeface="+mn-cs"/>
              </a:rPr>
              <a:t>Primeiramente é enviado um pulso de 10µs, indicando o início da transmissão de dados. Depois disso, são enviado 8 pulsos de 40 KHz e o sensor então aguarda o retorno (em nível alto/high), para determinar a distância entre o sensor e o objeto, utilizando a equação </a:t>
            </a:r>
            <a:r>
              <a:rPr lang="pt-BR" sz="1200" b="1" i="1" kern="1200" dirty="0" smtClean="0">
                <a:solidFill>
                  <a:schemeClr val="tx1"/>
                </a:solidFill>
                <a:effectLst/>
                <a:latin typeface="+mn-lt"/>
                <a:ea typeface="+mn-ea"/>
                <a:cs typeface="+mn-cs"/>
              </a:rPr>
              <a:t>Distância = (Tempo </a:t>
            </a:r>
            <a:r>
              <a:rPr lang="pt-BR" sz="1200" b="1" i="1" kern="1200" dirty="0" err="1" smtClean="0">
                <a:solidFill>
                  <a:schemeClr val="tx1"/>
                </a:solidFill>
                <a:effectLst/>
                <a:latin typeface="+mn-lt"/>
                <a:ea typeface="+mn-ea"/>
                <a:cs typeface="+mn-cs"/>
              </a:rPr>
              <a:t>echo</a:t>
            </a:r>
            <a:r>
              <a:rPr lang="pt-BR" sz="1200" b="1" i="1" kern="1200" dirty="0" smtClean="0">
                <a:solidFill>
                  <a:schemeClr val="tx1"/>
                </a:solidFill>
                <a:effectLst/>
                <a:latin typeface="+mn-lt"/>
                <a:ea typeface="+mn-ea"/>
                <a:cs typeface="+mn-cs"/>
              </a:rPr>
              <a:t> em nível alto * velocidade do som) /2</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24</a:t>
            </a:fld>
            <a:endParaRPr lang="pt-BR"/>
          </a:p>
        </p:txBody>
      </p:sp>
    </p:spTree>
    <p:extLst>
      <p:ext uri="{BB962C8B-B14F-4D97-AF65-F5344CB8AC3E}">
        <p14:creationId xmlns:p14="http://schemas.microsoft.com/office/powerpoint/2010/main" val="162621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O </a:t>
            </a:r>
            <a:r>
              <a:rPr lang="pt-BR" sz="1200" b="1" i="0" kern="1200" dirty="0" smtClean="0">
                <a:solidFill>
                  <a:schemeClr val="tx1"/>
                </a:solidFill>
                <a:effectLst/>
                <a:latin typeface="+mn-lt"/>
                <a:ea typeface="+mn-ea"/>
                <a:cs typeface="+mn-cs"/>
              </a:rPr>
              <a:t>display de 7 segmentos</a:t>
            </a:r>
            <a:r>
              <a:rPr lang="pt-BR" sz="1200" b="0" i="0" kern="1200" dirty="0" smtClean="0">
                <a:solidFill>
                  <a:schemeClr val="tx1"/>
                </a:solidFill>
                <a:effectLst/>
                <a:latin typeface="+mn-lt"/>
                <a:ea typeface="+mn-ea"/>
                <a:cs typeface="+mn-cs"/>
              </a:rPr>
              <a:t>, como o próprio nome diz, tem 7 partes, ou segmentos, que podem ser agrupados de modo a formar números e letras. Os segmentos são organizados de A </a:t>
            </a:r>
            <a:r>
              <a:rPr lang="pt-BR" sz="1200" b="0" i="0" kern="1200" dirty="0" err="1" smtClean="0">
                <a:solidFill>
                  <a:schemeClr val="tx1"/>
                </a:solidFill>
                <a:effectLst/>
                <a:latin typeface="+mn-lt"/>
                <a:ea typeface="+mn-ea"/>
                <a:cs typeface="+mn-cs"/>
              </a:rPr>
              <a:t>a</a:t>
            </a:r>
            <a:r>
              <a:rPr lang="pt-BR" sz="1200" b="0" i="0" kern="1200" dirty="0" smtClean="0">
                <a:solidFill>
                  <a:schemeClr val="tx1"/>
                </a:solidFill>
                <a:effectLst/>
                <a:latin typeface="+mn-lt"/>
                <a:ea typeface="+mn-ea"/>
                <a:cs typeface="+mn-cs"/>
              </a:rPr>
              <a:t> F.</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Assim, se você quiser mostrar o número 1, basta ativar os segmentos B e C. Para mostrar o número 3, os segmentos A, B, C, D e G, e assim por diante.</a:t>
            </a:r>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29</a:t>
            </a:fld>
            <a:endParaRPr lang="pt-BR"/>
          </a:p>
        </p:txBody>
      </p:sp>
    </p:spTree>
    <p:extLst>
      <p:ext uri="{BB962C8B-B14F-4D97-AF65-F5344CB8AC3E}">
        <p14:creationId xmlns:p14="http://schemas.microsoft.com/office/powerpoint/2010/main" val="415983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r>
              <a:rPr lang="pt-BR" dirty="0" err="1" smtClean="0"/>
              <a:t>Arduin</a:t>
            </a:r>
            <a:r>
              <a:rPr lang="pt-BR" dirty="0" smtClean="0"/>
              <a:t> o é uma plataforma eletrônica de código aberto baseada em hardware e software fáceis de usar". Então </a:t>
            </a:r>
            <a:r>
              <a:rPr lang="pt-BR" dirty="0" err="1" smtClean="0"/>
              <a:t>Arduino</a:t>
            </a:r>
            <a:r>
              <a:rPr lang="pt-BR" dirty="0" smtClean="0"/>
              <a:t> é um conjunto de ferramentas para facilitar o desenvolvimento de dispositivos eletrônicos.</a:t>
            </a:r>
          </a:p>
          <a:p>
            <a:r>
              <a:rPr lang="pt-BR" dirty="0" smtClean="0"/>
              <a:t>A placa deste é a</a:t>
            </a:r>
            <a:r>
              <a:rPr lang="pt-BR" baseline="0" dirty="0" smtClean="0"/>
              <a:t> placa </a:t>
            </a:r>
            <a:r>
              <a:rPr lang="pt-BR" baseline="0" dirty="0" err="1" smtClean="0"/>
              <a:t>BlackBoard</a:t>
            </a:r>
            <a:r>
              <a:rPr lang="pt-BR" baseline="0" dirty="0" smtClean="0"/>
              <a:t> que corresponderia ao </a:t>
            </a:r>
            <a:r>
              <a:rPr lang="pt-BR" baseline="0" dirty="0" err="1" smtClean="0"/>
              <a:t>Arduino</a:t>
            </a:r>
            <a:r>
              <a:rPr lang="pt-BR" baseline="0" dirty="0" smtClean="0"/>
              <a:t> Uno.</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3</a:t>
            </a:fld>
            <a:endParaRPr lang="pt-BR"/>
          </a:p>
        </p:txBody>
      </p:sp>
    </p:spTree>
    <p:extLst>
      <p:ext uri="{BB962C8B-B14F-4D97-AF65-F5344CB8AC3E}">
        <p14:creationId xmlns:p14="http://schemas.microsoft.com/office/powerpoint/2010/main" val="212565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a:t>
            </a:r>
            <a:r>
              <a:rPr lang="pt-BR" dirty="0" err="1" smtClean="0"/>
              <a:t>protoboard</a:t>
            </a:r>
            <a:r>
              <a:rPr lang="pt-BR" dirty="0" smtClean="0"/>
              <a:t> é uma placa de plástico, cheia de pequenos furos com ligações internas, onde você irá fazer as ligações elétricas. Os furos nas extremidades superior e inferior são ligados entre si na horizontal, enquanto que as barras do meio são ligadas na vertical.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4</a:t>
            </a:fld>
            <a:endParaRPr lang="pt-BR"/>
          </a:p>
        </p:txBody>
      </p:sp>
    </p:spTree>
    <p:extLst>
      <p:ext uri="{BB962C8B-B14F-4D97-AF65-F5344CB8AC3E}">
        <p14:creationId xmlns:p14="http://schemas.microsoft.com/office/powerpoint/2010/main" val="1806144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faixa de barramento são os pinos destinados a alimentação do circuito, ou seja, recebem os pinos de VCC e GND e tem seus furos interligados horizontalmente. Já a faixa de terminais é a área destinada aos componentes e tem seus furos ligados verticalmente. Observe que esta faixa é divida em duas partes. Isso ocorre para que seja possível conectar </a:t>
            </a:r>
            <a:r>
              <a:rPr lang="pt-BR" dirty="0" err="1" smtClean="0"/>
              <a:t>CIs</a:t>
            </a:r>
            <a:r>
              <a:rPr lang="pt-BR" dirty="0" smtClean="0"/>
              <a:t> (circuitos integrados) na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5</a:t>
            </a:fld>
            <a:endParaRPr lang="pt-BR"/>
          </a:p>
        </p:txBody>
      </p:sp>
    </p:spTree>
    <p:extLst>
      <p:ext uri="{BB962C8B-B14F-4D97-AF65-F5344CB8AC3E}">
        <p14:creationId xmlns:p14="http://schemas.microsoft.com/office/powerpoint/2010/main" val="99617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IDE – Ambiente de desenvolvimento</a:t>
            </a:r>
            <a:r>
              <a:rPr lang="pt-BR" baseline="0" dirty="0" smtClean="0"/>
              <a:t> do </a:t>
            </a:r>
            <a:r>
              <a:rPr lang="pt-BR" baseline="0" dirty="0" err="1" smtClean="0"/>
              <a:t>Arduino</a:t>
            </a:r>
            <a:r>
              <a:rPr lang="pt-BR" baseline="0" dirty="0" smtClean="0"/>
              <a:t>.</a:t>
            </a:r>
            <a:endParaRPr lang="pt-BR" dirty="0" smtClean="0"/>
          </a:p>
          <a:p>
            <a:r>
              <a:rPr lang="pt-BR" dirty="0" smtClean="0"/>
              <a:t>A </a:t>
            </a:r>
            <a:r>
              <a:rPr lang="pt-BR" dirty="0" err="1" smtClean="0"/>
              <a:t>Arduino</a:t>
            </a:r>
            <a:r>
              <a:rPr lang="pt-BR" dirty="0" smtClean="0"/>
              <a:t> IDE é um software de código aberto (open </a:t>
            </a:r>
            <a:r>
              <a:rPr lang="pt-BR" dirty="0" err="1" smtClean="0"/>
              <a:t>source</a:t>
            </a:r>
            <a:r>
              <a:rPr lang="pt-BR" dirty="0" smtClean="0"/>
              <a:t>), ou seja, todo o seu código fonte está disponível para utilização e pode ser adaptado para diferentes fins. </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6</a:t>
            </a:fld>
            <a:endParaRPr lang="pt-BR"/>
          </a:p>
        </p:txBody>
      </p:sp>
    </p:spTree>
    <p:extLst>
      <p:ext uri="{BB962C8B-B14F-4D97-AF65-F5344CB8AC3E}">
        <p14:creationId xmlns:p14="http://schemas.microsoft.com/office/powerpoint/2010/main" val="13460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Trata-se de um componente eletrônico capaz de emitir luz</a:t>
            </a:r>
            <a:r>
              <a:rPr lang="pt-BR" sz="1200" b="0" i="0" kern="1200" baseline="0" dirty="0" smtClean="0">
                <a:solidFill>
                  <a:schemeClr val="tx1"/>
                </a:solidFill>
                <a:effectLst/>
                <a:latin typeface="+mn-lt"/>
                <a:ea typeface="+mn-ea"/>
                <a:cs typeface="+mn-cs"/>
              </a:rPr>
              <a:t> visível</a:t>
            </a:r>
            <a:r>
              <a:rPr lang="pt-BR" sz="1200" b="0" i="0" kern="1200" dirty="0" smtClean="0">
                <a:solidFill>
                  <a:schemeClr val="tx1"/>
                </a:solidFill>
                <a:effectLst/>
                <a:latin typeface="+mn-lt"/>
                <a:ea typeface="+mn-ea"/>
                <a:cs typeface="+mn-cs"/>
              </a:rPr>
              <a:t> transformando energia elétrica em energia luminosa. Esse processo é chamado de </a:t>
            </a:r>
            <a:r>
              <a:rPr lang="pt-BR" sz="1200" b="1" i="0" kern="1200" dirty="0" smtClean="0">
                <a:solidFill>
                  <a:schemeClr val="tx1"/>
                </a:solidFill>
                <a:effectLst/>
                <a:latin typeface="+mn-lt"/>
                <a:ea typeface="+mn-ea"/>
                <a:cs typeface="+mn-cs"/>
              </a:rPr>
              <a:t>eletroluminescência.</a:t>
            </a:r>
          </a:p>
          <a:p>
            <a:r>
              <a:rPr lang="pt-BR" dirty="0" smtClean="0"/>
              <a:t>Vamos</a:t>
            </a:r>
            <a:r>
              <a:rPr lang="pt-BR" baseline="0" dirty="0" smtClean="0"/>
              <a:t> trabalhar com o LED da própria placa.</a:t>
            </a:r>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7</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Buscando o código para fazer o LED piscar</a:t>
            </a: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8</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Tudo após um </a:t>
            </a:r>
            <a:r>
              <a:rPr lang="pt-BR" sz="1200" b="1" i="0"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 é um comentário dentro do programa.</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setup</a:t>
            </a:r>
            <a:r>
              <a:rPr lang="pt-BR" sz="1200" b="0" i="0" kern="1200" dirty="0" smtClean="0">
                <a:solidFill>
                  <a:schemeClr val="tx1"/>
                </a:solidFill>
                <a:effectLst/>
                <a:latin typeface="+mn-lt"/>
                <a:ea typeface="+mn-ea"/>
                <a:cs typeface="+mn-cs"/>
              </a:rPr>
              <a:t>( ) é um método e é executado uma vez assim que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é ligado.</a:t>
            </a:r>
          </a:p>
          <a:p>
            <a:r>
              <a:rPr lang="pt-BR" sz="1200" b="1" i="0" kern="1200" dirty="0" err="1" smtClean="0">
                <a:solidFill>
                  <a:schemeClr val="tx1"/>
                </a:solidFill>
                <a:effectLst/>
                <a:latin typeface="+mn-lt"/>
                <a:ea typeface="+mn-ea"/>
                <a:cs typeface="+mn-cs"/>
              </a:rPr>
              <a:t>void</a:t>
            </a:r>
            <a:r>
              <a:rPr lang="pt-BR" sz="1200" b="1" i="0" kern="1200" dirty="0" smtClean="0">
                <a:solidFill>
                  <a:schemeClr val="tx1"/>
                </a:solidFill>
                <a:effectLst/>
                <a:latin typeface="+mn-lt"/>
                <a:ea typeface="+mn-ea"/>
                <a:cs typeface="+mn-cs"/>
              </a:rPr>
              <a:t> loop</a:t>
            </a:r>
            <a:r>
              <a:rPr lang="pt-BR" sz="1200" b="0" i="0" kern="1200" dirty="0" smtClean="0">
                <a:solidFill>
                  <a:schemeClr val="tx1"/>
                </a:solidFill>
                <a:effectLst/>
                <a:latin typeface="+mn-lt"/>
                <a:ea typeface="+mn-ea"/>
                <a:cs typeface="+mn-cs"/>
              </a:rPr>
              <a:t>( ) também é um método que é executado, como diz o próprio nome, em loop enquanto o </a:t>
            </a:r>
            <a:r>
              <a:rPr lang="pt-BR" sz="1200" b="0" i="0" kern="1200" dirty="0" err="1" smtClean="0">
                <a:solidFill>
                  <a:schemeClr val="tx1"/>
                </a:solidFill>
                <a:effectLst/>
                <a:latin typeface="+mn-lt"/>
                <a:ea typeface="+mn-ea"/>
                <a:cs typeface="+mn-cs"/>
              </a:rPr>
              <a:t>arduino</a:t>
            </a:r>
            <a:r>
              <a:rPr lang="pt-BR" sz="1200" b="0" i="0" kern="1200" dirty="0" smtClean="0">
                <a:solidFill>
                  <a:schemeClr val="tx1"/>
                </a:solidFill>
                <a:effectLst/>
                <a:latin typeface="+mn-lt"/>
                <a:ea typeface="+mn-ea"/>
                <a:cs typeface="+mn-cs"/>
              </a:rPr>
              <a:t> estiver ligado.</a:t>
            </a:r>
          </a:p>
          <a:p>
            <a:r>
              <a:rPr lang="pt-BR" sz="1200" b="0" i="0" kern="1200" dirty="0" smtClean="0">
                <a:solidFill>
                  <a:schemeClr val="tx1"/>
                </a:solidFill>
                <a:effectLst/>
                <a:latin typeface="+mn-lt"/>
                <a:ea typeface="+mn-ea"/>
                <a:cs typeface="+mn-cs"/>
              </a:rPr>
              <a:t>LED_BUILTIN é o</a:t>
            </a:r>
            <a:r>
              <a:rPr lang="pt-BR" sz="1200" b="0" i="0" kern="1200" baseline="0" dirty="0" smtClean="0">
                <a:solidFill>
                  <a:schemeClr val="tx1"/>
                </a:solidFill>
                <a:effectLst/>
                <a:latin typeface="+mn-lt"/>
                <a:ea typeface="+mn-ea"/>
                <a:cs typeface="+mn-cs"/>
              </a:rPr>
              <a:t> LED da própria placa.</a:t>
            </a:r>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9</a:t>
            </a:fld>
            <a:endParaRPr lang="pt-BR"/>
          </a:p>
        </p:txBody>
      </p:sp>
    </p:spTree>
    <p:extLst>
      <p:ext uri="{BB962C8B-B14F-4D97-AF65-F5344CB8AC3E}">
        <p14:creationId xmlns:p14="http://schemas.microsoft.com/office/powerpoint/2010/main" val="109516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LED - Emite uma luz quando uma corrente o excita (apenas em uma direção, do pino mais longo para o pino mais curto). </a:t>
            </a:r>
            <a:endParaRPr lang="pt-BR" baseline="0" dirty="0" smtClean="0"/>
          </a:p>
          <a:p>
            <a:r>
              <a:rPr lang="pt-BR" baseline="0" dirty="0" smtClean="0"/>
              <a:t>Resistor -  Limita a corrente elétrica que passa pelo circuito. Para limitar mais ou menos corrente, o valor deste componente pode variar. </a:t>
            </a:r>
            <a:r>
              <a:rPr lang="pt-BR" sz="1200" b="0" i="0" kern="1200" dirty="0" smtClean="0">
                <a:solidFill>
                  <a:schemeClr val="tx1"/>
                </a:solidFill>
                <a:effectLst/>
                <a:latin typeface="+mn-lt"/>
                <a:ea typeface="+mn-ea"/>
                <a:cs typeface="+mn-cs"/>
              </a:rPr>
              <a:t>Resistores são componentes que têm por finalidade oferecer uma oposição à passagem de </a:t>
            </a:r>
            <a:r>
              <a:rPr lang="pt-BR" sz="1200" b="0" i="0" u="none" strike="noStrike" kern="1200" dirty="0" smtClean="0">
                <a:solidFill>
                  <a:schemeClr val="tx1"/>
                </a:solidFill>
                <a:effectLst/>
                <a:latin typeface="+mn-lt"/>
                <a:ea typeface="+mn-ea"/>
                <a:cs typeface="+mn-cs"/>
              </a:rPr>
              <a:t>corrente elétrica</a:t>
            </a:r>
            <a:r>
              <a:rPr lang="pt-BR" sz="1200" b="0" i="0" kern="1200" dirty="0" smtClean="0">
                <a:solidFill>
                  <a:schemeClr val="tx1"/>
                </a:solidFill>
                <a:effectLst/>
                <a:latin typeface="+mn-lt"/>
                <a:ea typeface="+mn-ea"/>
                <a:cs typeface="+mn-cs"/>
              </a:rPr>
              <a:t>, através de seu material. A essa oposição damos o nome de resistência elétrica ou impedância, que possui como unidade o </a:t>
            </a:r>
            <a:r>
              <a:rPr lang="pt-BR" sz="1200" b="0" i="0" u="none" strike="noStrike" kern="1200" dirty="0" smtClean="0">
                <a:solidFill>
                  <a:schemeClr val="tx1"/>
                </a:solidFill>
                <a:effectLst/>
                <a:latin typeface="+mn-lt"/>
                <a:ea typeface="+mn-ea"/>
                <a:cs typeface="+mn-cs"/>
              </a:rPr>
              <a:t>ohm (</a:t>
            </a:r>
            <a:r>
              <a:rPr lang="pt-BR" sz="1200" b="0" i="0" u="none" strike="noStrike" kern="1200" dirty="0" err="1" smtClean="0">
                <a:solidFill>
                  <a:schemeClr val="tx1"/>
                </a:solidFill>
                <a:effectLst/>
                <a:latin typeface="+mn-lt"/>
                <a:ea typeface="+mn-ea"/>
                <a:cs typeface="+mn-cs"/>
              </a:rPr>
              <a:t>omega</a:t>
            </a:r>
            <a:r>
              <a:rPr lang="pt-BR" sz="1200" b="0" i="0" u="none" strike="noStrike" kern="1200" dirty="0" smtClean="0">
                <a:solidFill>
                  <a:schemeClr val="tx1"/>
                </a:solidFill>
                <a:effectLst/>
                <a:latin typeface="+mn-lt"/>
                <a:ea typeface="+mn-ea"/>
                <a:cs typeface="+mn-cs"/>
              </a:rPr>
              <a:t>)</a:t>
            </a:r>
            <a:r>
              <a:rPr lang="pt-BR" sz="1200" b="0" i="0" kern="1200" dirty="0" smtClean="0">
                <a:solidFill>
                  <a:schemeClr val="tx1"/>
                </a:solidFill>
                <a:effectLst/>
                <a:latin typeface="+mn-lt"/>
                <a:ea typeface="+mn-ea"/>
                <a:cs typeface="+mn-cs"/>
              </a:rPr>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FC3D6F94-60CB-40AD-B487-8AAA2521EEA5}" type="slidenum">
              <a:rPr lang="pt-BR" smtClean="0"/>
              <a:t>10</a:t>
            </a:fld>
            <a:endParaRPr lang="pt-BR"/>
          </a:p>
        </p:txBody>
      </p:sp>
    </p:spTree>
    <p:extLst>
      <p:ext uri="{BB962C8B-B14F-4D97-AF65-F5344CB8AC3E}">
        <p14:creationId xmlns:p14="http://schemas.microsoft.com/office/powerpoint/2010/main" val="109516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775359"/>
            <a:ext cx="7772400" cy="1225021"/>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94086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862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90500"/>
            <a:ext cx="2057400" cy="4064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190500"/>
            <a:ext cx="6019800" cy="4064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47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2932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672419"/>
            <a:ext cx="7772400" cy="1135063"/>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6858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611C23F-353B-423E-8E0B-F1599B8055CA}" type="datetimeFigureOut">
              <a:rPr lang="pt-BR" smtClean="0"/>
              <a:t>24/04/2019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158693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865"/>
            <a:ext cx="8229600" cy="9525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611C23F-353B-423E-8E0B-F1599B8055CA}" type="datetimeFigureOut">
              <a:rPr lang="pt-BR" smtClean="0"/>
              <a:t>24/04/2019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791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611C23F-353B-423E-8E0B-F1599B8055CA}" type="datetimeFigureOut">
              <a:rPr lang="pt-BR" smtClean="0"/>
              <a:t>24/04/2019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5241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611C23F-353B-423E-8E0B-F1599B8055CA}" type="datetimeFigureOut">
              <a:rPr lang="pt-BR" smtClean="0"/>
              <a:t>24/04/2019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57755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9" y="227543"/>
            <a:ext cx="3008313" cy="968375"/>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24/04/2019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2315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000500"/>
            <a:ext cx="5486400" cy="47228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611C23F-353B-423E-8E0B-F1599B8055CA}" type="datetimeFigureOut">
              <a:rPr lang="pt-BR" smtClean="0"/>
              <a:t>24/04/2019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04339-3E2A-4359-B881-F2D2242CE3B2}" type="slidenum">
              <a:rPr lang="pt-BR" smtClean="0"/>
              <a:t>‹nº›</a:t>
            </a:fld>
            <a:endParaRPr lang="pt-BR"/>
          </a:p>
        </p:txBody>
      </p:sp>
    </p:spTree>
    <p:extLst>
      <p:ext uri="{BB962C8B-B14F-4D97-AF65-F5344CB8AC3E}">
        <p14:creationId xmlns:p14="http://schemas.microsoft.com/office/powerpoint/2010/main" val="316334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11C23F-353B-423E-8E0B-F1599B8055CA}" type="datetimeFigureOut">
              <a:rPr lang="pt-BR" smtClean="0"/>
              <a:t>24/04/2019</a:t>
            </a:fld>
            <a:endParaRPr lang="pt-BR"/>
          </a:p>
        </p:txBody>
      </p:sp>
      <p:sp>
        <p:nvSpPr>
          <p:cNvPr id="5" name="Espaço Reservado para Rodapé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1804339-3E2A-4359-B881-F2D2242CE3B2}" type="slidenum">
              <a:rPr lang="pt-BR" smtClean="0"/>
              <a:t>‹nº›</a:t>
            </a:fld>
            <a:endParaRPr lang="pt-BR"/>
          </a:p>
        </p:txBody>
      </p:sp>
    </p:spTree>
    <p:extLst>
      <p:ext uri="{BB962C8B-B14F-4D97-AF65-F5344CB8AC3E}">
        <p14:creationId xmlns:p14="http://schemas.microsoft.com/office/powerpoint/2010/main" val="222295949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www.arduino.c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9144000" cy="5715000"/>
          </a:xfrm>
          <a:prstGeom prst="rect">
            <a:avLst/>
          </a:prstGeom>
          <a:solidFill>
            <a:srgbClr val="EC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088" y="3289548"/>
            <a:ext cx="408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189"/>
            <a:ext cx="6353175" cy="3133725"/>
          </a:xfrm>
          <a:prstGeom prst="rect">
            <a:avLst/>
          </a:prstGeom>
        </p:spPr>
      </p:pic>
    </p:spTree>
    <p:extLst>
      <p:ext uri="{BB962C8B-B14F-4D97-AF65-F5344CB8AC3E}">
        <p14:creationId xmlns:p14="http://schemas.microsoft.com/office/powerpoint/2010/main" val="4130456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206" y="1417340"/>
            <a:ext cx="2305956" cy="3682414"/>
          </a:xfrm>
          <a:prstGeom prst="rect">
            <a:avLst/>
          </a:prstGeom>
        </p:spPr>
      </p:pic>
      <p:sp>
        <p:nvSpPr>
          <p:cNvPr id="2" name="Título 1"/>
          <p:cNvSpPr>
            <a:spLocks noGrp="1"/>
          </p:cNvSpPr>
          <p:nvPr>
            <p:ph type="title"/>
          </p:nvPr>
        </p:nvSpPr>
        <p:spPr/>
        <p:txBody>
          <a:bodyPr/>
          <a:lstStyle/>
          <a:p>
            <a:r>
              <a:rPr lang="pt-BR" dirty="0" smtClean="0"/>
              <a:t>Prática </a:t>
            </a:r>
            <a:r>
              <a:rPr lang="pt-BR" dirty="0" smtClean="0"/>
              <a:t>2: </a:t>
            </a:r>
            <a:r>
              <a:rPr lang="pt-BR" dirty="0" smtClean="0"/>
              <a:t>fazendo um LED piscar</a:t>
            </a:r>
            <a:endParaRPr lang="pt-BR" dirty="0"/>
          </a:p>
        </p:txBody>
      </p:sp>
      <p:sp>
        <p:nvSpPr>
          <p:cNvPr id="3" name="CaixaDeTexto 2"/>
          <p:cNvSpPr txBox="1"/>
          <p:nvPr/>
        </p:nvSpPr>
        <p:spPr>
          <a:xfrm>
            <a:off x="1043608" y="1489348"/>
            <a:ext cx="2257541" cy="2031325"/>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placa </a:t>
            </a:r>
            <a:r>
              <a:rPr lang="pt-BR" dirty="0" err="1" smtClean="0"/>
              <a:t>protoboard</a:t>
            </a:r>
            <a:endParaRPr lang="pt-BR" dirty="0" smtClean="0"/>
          </a:p>
          <a:p>
            <a:pPr marL="285750" indent="-285750">
              <a:buFont typeface="Arial" panose="020B0604020202020204" pitchFamily="34" charset="0"/>
              <a:buChar char="•"/>
            </a:pPr>
            <a:r>
              <a:rPr lang="pt-BR" dirty="0" smtClean="0"/>
              <a:t>1 cabo USB</a:t>
            </a:r>
          </a:p>
          <a:p>
            <a:pPr marL="285750" indent="-285750">
              <a:buFont typeface="Arial" panose="020B0604020202020204" pitchFamily="34" charset="0"/>
              <a:buChar char="•"/>
            </a:pPr>
            <a:r>
              <a:rPr lang="pt-BR" dirty="0" smtClean="0"/>
              <a:t>1 LED</a:t>
            </a:r>
          </a:p>
          <a:p>
            <a:pPr marL="285750" indent="-285750">
              <a:buFont typeface="Arial" panose="020B0604020202020204" pitchFamily="34" charset="0"/>
              <a:buChar char="•"/>
            </a:pPr>
            <a:r>
              <a:rPr lang="pt-BR" dirty="0" smtClean="0"/>
              <a:t>1 resistor 300 </a:t>
            </a:r>
            <a:r>
              <a:rPr lang="el-GR" dirty="0" smtClean="0"/>
              <a:t>Ω</a:t>
            </a:r>
            <a:endParaRPr lang="pt-BR" dirty="0" smtClean="0"/>
          </a:p>
          <a:p>
            <a:pPr marL="285750" indent="-285750">
              <a:buFont typeface="Arial" panose="020B0604020202020204" pitchFamily="34" charset="0"/>
              <a:buChar char="•"/>
            </a:pPr>
            <a:r>
              <a:rPr lang="pt-BR" dirty="0" smtClean="0"/>
              <a:t>2 fios jumpers</a:t>
            </a:r>
            <a:endParaRPr lang="pt-BR" dirty="0"/>
          </a:p>
        </p:txBody>
      </p:sp>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974" y="2857500"/>
            <a:ext cx="2619774" cy="2619774"/>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1813943"/>
            <a:ext cx="723013" cy="2353444"/>
          </a:xfrm>
          <a:prstGeom prst="rect">
            <a:avLst/>
          </a:prstGeom>
        </p:spPr>
      </p:pic>
      <p:sp>
        <p:nvSpPr>
          <p:cNvPr id="4" name="CaixaDeTexto 3"/>
          <p:cNvSpPr txBox="1"/>
          <p:nvPr/>
        </p:nvSpPr>
        <p:spPr>
          <a:xfrm>
            <a:off x="6512054" y="4710544"/>
            <a:ext cx="364202" cy="523220"/>
          </a:xfrm>
          <a:prstGeom prst="rect">
            <a:avLst/>
          </a:prstGeom>
          <a:noFill/>
        </p:spPr>
        <p:txBody>
          <a:bodyPr wrap="none" rtlCol="0">
            <a:spAutoFit/>
          </a:bodyPr>
          <a:lstStyle/>
          <a:p>
            <a:r>
              <a:rPr lang="pt-BR" sz="2800" b="1" dirty="0" smtClean="0"/>
              <a:t>+</a:t>
            </a:r>
            <a:endParaRPr lang="pt-BR" b="1" dirty="0"/>
          </a:p>
        </p:txBody>
      </p:sp>
      <p:sp>
        <p:nvSpPr>
          <p:cNvPr id="9" name="CaixaDeTexto 8"/>
          <p:cNvSpPr txBox="1"/>
          <p:nvPr/>
        </p:nvSpPr>
        <p:spPr>
          <a:xfrm>
            <a:off x="7020272" y="4369668"/>
            <a:ext cx="295274" cy="523220"/>
          </a:xfrm>
          <a:prstGeom prst="rect">
            <a:avLst/>
          </a:prstGeom>
          <a:noFill/>
        </p:spPr>
        <p:txBody>
          <a:bodyPr wrap="none" rtlCol="0">
            <a:spAutoFit/>
          </a:bodyPr>
          <a:lstStyle/>
          <a:p>
            <a:r>
              <a:rPr lang="pt-BR" sz="2800" b="1" dirty="0" smtClean="0"/>
              <a:t>-</a:t>
            </a:r>
            <a:endParaRPr lang="pt-BR" b="1" dirty="0"/>
          </a:p>
        </p:txBody>
      </p:sp>
    </p:spTree>
    <p:extLst>
      <p:ext uri="{BB962C8B-B14F-4D97-AF65-F5344CB8AC3E}">
        <p14:creationId xmlns:p14="http://schemas.microsoft.com/office/powerpoint/2010/main" val="418057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a:t>
            </a:r>
            <a:r>
              <a:rPr lang="pt-BR" dirty="0" smtClean="0"/>
              <a:t>2: </a:t>
            </a:r>
            <a:r>
              <a:rPr lang="pt-BR" dirty="0"/>
              <a:t>fazendo um </a:t>
            </a:r>
            <a:r>
              <a:rPr lang="pt-BR" dirty="0" smtClean="0"/>
              <a:t>LED piscar</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103707"/>
            <a:ext cx="4241080" cy="4130057"/>
          </a:xfrm>
          <a:prstGeom prst="rect">
            <a:avLst/>
          </a:prstGeom>
        </p:spPr>
      </p:pic>
    </p:spTree>
    <p:extLst>
      <p:ext uri="{BB962C8B-B14F-4D97-AF65-F5344CB8AC3E}">
        <p14:creationId xmlns:p14="http://schemas.microsoft.com/office/powerpoint/2010/main" val="422178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Prática </a:t>
            </a:r>
            <a:r>
              <a:rPr lang="pt-BR" dirty="0" smtClean="0"/>
              <a:t>2: </a:t>
            </a:r>
            <a:r>
              <a:rPr lang="pt-BR" dirty="0"/>
              <a:t>fazendo um </a:t>
            </a:r>
            <a:r>
              <a:rPr lang="pt-BR" dirty="0" smtClean="0"/>
              <a:t>LED piscar</a:t>
            </a:r>
            <a:endParaRPr lang="pt-B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73324"/>
            <a:ext cx="6172200" cy="368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82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sp>
        <p:nvSpPr>
          <p:cNvPr id="3" name="Retângulo 2"/>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a:t>1 </a:t>
            </a:r>
            <a:r>
              <a:rPr lang="pt-BR" dirty="0" smtClean="0"/>
              <a:t>LED vermelho</a:t>
            </a:r>
          </a:p>
          <a:p>
            <a:pPr marL="285750" indent="-285750">
              <a:buFont typeface="Arial" panose="020B0604020202020204" pitchFamily="34" charset="0"/>
              <a:buChar char="•"/>
            </a:pPr>
            <a:r>
              <a:rPr lang="pt-BR" dirty="0" smtClean="0"/>
              <a:t>1 LED verde</a:t>
            </a:r>
            <a:endParaRPr lang="pt-BR" dirty="0"/>
          </a:p>
          <a:p>
            <a:pPr marL="285750" indent="-285750">
              <a:buFont typeface="Arial" panose="020B0604020202020204" pitchFamily="34" charset="0"/>
              <a:buChar char="•"/>
            </a:pPr>
            <a:r>
              <a:rPr lang="pt-BR" dirty="0" smtClean="0"/>
              <a:t>2 resistores </a:t>
            </a:r>
            <a:r>
              <a:rPr lang="pt-BR" dirty="0"/>
              <a:t>300 </a:t>
            </a:r>
            <a:r>
              <a:rPr lang="el-GR" dirty="0"/>
              <a:t>Ω</a:t>
            </a:r>
            <a:endParaRPr lang="pt-BR" dirty="0"/>
          </a:p>
          <a:p>
            <a:pPr marL="285750" indent="-285750">
              <a:buFont typeface="Arial" panose="020B0604020202020204" pitchFamily="34" charset="0"/>
              <a:buChar char="•"/>
            </a:pPr>
            <a:r>
              <a:rPr lang="pt-BR" dirty="0" smtClean="0"/>
              <a:t>3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29308"/>
            <a:ext cx="2966720" cy="4246880"/>
          </a:xfrm>
          <a:prstGeom prst="rect">
            <a:avLst/>
          </a:prstGeom>
        </p:spPr>
      </p:pic>
    </p:spTree>
    <p:extLst>
      <p:ext uri="{BB962C8B-B14F-4D97-AF65-F5344CB8AC3E}">
        <p14:creationId xmlns:p14="http://schemas.microsoft.com/office/powerpoint/2010/main" val="149309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3: semáforo verde e vermelho</a:t>
            </a:r>
            <a:endParaRPr lang="pt-B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57300"/>
            <a:ext cx="4814292" cy="427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0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1026" name="Picture 2" descr="C:\Users\Catarina\Desktop\Arduino Noite Gabriel\ledsSe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7340"/>
            <a:ext cx="3461341" cy="411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77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4098" name="Picture 2" descr="Resultado de imagem para tensÃ£o corrente e resist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7668344" cy="46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3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4: </a:t>
            </a:r>
            <a:r>
              <a:rPr lang="pt-BR" dirty="0" err="1" smtClean="0"/>
              <a:t>leds</a:t>
            </a:r>
            <a:r>
              <a:rPr lang="pt-BR" dirty="0" smtClean="0"/>
              <a:t> em série</a:t>
            </a:r>
            <a:endParaRPr lang="pt-BR" dirty="0"/>
          </a:p>
        </p:txBody>
      </p:sp>
      <p:pic>
        <p:nvPicPr>
          <p:cNvPr id="3074" name="Picture 2" descr="C:\Users\Catarina\Desktop\Arduino Noite Gabriel\grandez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75" y="1499291"/>
            <a:ext cx="3530807" cy="3705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tabela resi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14799"/>
            <a:ext cx="5375920" cy="41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sp>
        <p:nvSpPr>
          <p:cNvPr id="4" name="Retângulo 3"/>
          <p:cNvSpPr/>
          <p:nvPr/>
        </p:nvSpPr>
        <p:spPr>
          <a:xfrm>
            <a:off x="755576" y="1129308"/>
            <a:ext cx="4572000" cy="3139321"/>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2 LED vermelho</a:t>
            </a:r>
          </a:p>
          <a:p>
            <a:pPr marL="285750" indent="-285750">
              <a:buFont typeface="Arial" panose="020B0604020202020204" pitchFamily="34" charset="0"/>
              <a:buChar char="•"/>
            </a:pPr>
            <a:r>
              <a:rPr lang="pt-BR" dirty="0"/>
              <a:t>2</a:t>
            </a:r>
            <a:r>
              <a:rPr lang="pt-BR" dirty="0" smtClean="0"/>
              <a:t> LED verde</a:t>
            </a:r>
          </a:p>
          <a:p>
            <a:pPr marL="285750" indent="-285750">
              <a:buFont typeface="Arial" panose="020B0604020202020204" pitchFamily="34" charset="0"/>
              <a:buChar char="•"/>
            </a:pPr>
            <a:r>
              <a:rPr lang="pt-BR" dirty="0" smtClean="0"/>
              <a:t>1 LED amarelo</a:t>
            </a:r>
            <a:endParaRPr lang="pt-BR" dirty="0"/>
          </a:p>
          <a:p>
            <a:pPr marL="285750" indent="-285750">
              <a:buFont typeface="Arial" panose="020B0604020202020204" pitchFamily="34" charset="0"/>
              <a:buChar char="•"/>
            </a:pPr>
            <a:r>
              <a:rPr lang="pt-BR" dirty="0"/>
              <a:t>5</a:t>
            </a:r>
            <a:r>
              <a:rPr lang="pt-BR" dirty="0" smtClean="0"/>
              <a:t> resistores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resistor 10k</a:t>
            </a:r>
            <a:r>
              <a:rPr lang="pt-BR" dirty="0"/>
              <a:t> </a:t>
            </a:r>
            <a:r>
              <a:rPr lang="el-GR" dirty="0" smtClean="0"/>
              <a:t>Ω</a:t>
            </a:r>
            <a:endParaRPr lang="pt-BR" dirty="0" smtClean="0"/>
          </a:p>
          <a:p>
            <a:pPr marL="285750" indent="-285750">
              <a:buFont typeface="Arial" panose="020B0604020202020204" pitchFamily="34" charset="0"/>
              <a:buChar char="•"/>
            </a:pPr>
            <a:r>
              <a:rPr lang="pt-BR" dirty="0" smtClean="0"/>
              <a:t>1 botão</a:t>
            </a:r>
            <a:endParaRPr lang="pt-BR" dirty="0"/>
          </a:p>
          <a:p>
            <a:pPr marL="285750" indent="-285750">
              <a:buFont typeface="Arial" panose="020B0604020202020204" pitchFamily="34" charset="0"/>
              <a:buChar char="•"/>
            </a:pPr>
            <a:r>
              <a:rPr lang="pt-BR" dirty="0" smtClean="0"/>
              <a:t>10 fios jumpers</a:t>
            </a:r>
            <a:endParaRPr lang="pt-BR"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29239" y="1489348"/>
            <a:ext cx="669735" cy="218002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2213132"/>
            <a:ext cx="1219089" cy="2036005"/>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39" y="2971431"/>
            <a:ext cx="1720037" cy="1993404"/>
          </a:xfrm>
          <a:prstGeom prst="rect">
            <a:avLst/>
          </a:prstGeom>
        </p:spPr>
      </p:pic>
    </p:spTree>
    <p:extLst>
      <p:ext uri="{BB962C8B-B14F-4D97-AF65-F5344CB8AC3E}">
        <p14:creationId xmlns:p14="http://schemas.microsoft.com/office/powerpoint/2010/main" val="111605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5: semáforo com botão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50713"/>
            <a:ext cx="3663007" cy="4081636"/>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prontos</a:t>
            </a:r>
            <a:endParaRPr lang="pt-BR" dirty="0"/>
          </a:p>
        </p:txBody>
      </p:sp>
    </p:spTree>
    <p:extLst>
      <p:ext uri="{BB962C8B-B14F-4D97-AF65-F5344CB8AC3E}">
        <p14:creationId xmlns:p14="http://schemas.microsoft.com/office/powerpoint/2010/main" val="4008944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20"/>
            <a:ext cx="8229600" cy="952500"/>
          </a:xfrm>
        </p:spPr>
        <p:txBody>
          <a:bodyPr>
            <a:normAutofit/>
          </a:bodyPr>
          <a:lstStyle/>
          <a:p>
            <a:r>
              <a:rPr lang="pt-BR" dirty="0" smtClean="0"/>
              <a:t>Prática 5: semáforo com botão</a:t>
            </a:r>
            <a:endParaRPr lang="pt-BR" dirty="0"/>
          </a:p>
        </p:txBody>
      </p:sp>
      <p:sp>
        <p:nvSpPr>
          <p:cNvPr id="4" name="CaixaDeTexto 3"/>
          <p:cNvSpPr txBox="1"/>
          <p:nvPr/>
        </p:nvSpPr>
        <p:spPr>
          <a:xfrm>
            <a:off x="1043608" y="1345332"/>
            <a:ext cx="184731" cy="369332"/>
          </a:xfrm>
          <a:prstGeom prst="rect">
            <a:avLst/>
          </a:prstGeom>
          <a:noFill/>
        </p:spPr>
        <p:txBody>
          <a:bodyPr wrap="none" rtlCol="0">
            <a:spAutoFit/>
          </a:bodyPr>
          <a:lstStyle/>
          <a:p>
            <a:endParaRPr lang="pt-B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50"/>
          <a:stretch/>
        </p:blipFill>
        <p:spPr bwMode="auto">
          <a:xfrm>
            <a:off x="68560" y="1273324"/>
            <a:ext cx="2880321" cy="30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430" y="1286637"/>
            <a:ext cx="5661570" cy="40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31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spTree>
    <p:extLst>
      <p:ext uri="{BB962C8B-B14F-4D97-AF65-F5344CB8AC3E}">
        <p14:creationId xmlns:p14="http://schemas.microsoft.com/office/powerpoint/2010/main" val="1222522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a:t>6</a:t>
            </a:r>
            <a:r>
              <a:rPr lang="pt-BR" dirty="0" smtClean="0"/>
              <a:t>: Led </a:t>
            </a:r>
            <a:r>
              <a:rPr lang="pt-BR" dirty="0" err="1" smtClean="0"/>
              <a:t>Rgb</a:t>
            </a:r>
            <a:r>
              <a:rPr lang="pt-BR" dirty="0" smtClean="0"/>
              <a:t> </a:t>
            </a:r>
            <a:endParaRPr lang="pt-BR" dirty="0"/>
          </a:p>
        </p:txBody>
      </p:sp>
    </p:spTree>
    <p:extLst>
      <p:ext uri="{BB962C8B-B14F-4D97-AF65-F5344CB8AC3E}">
        <p14:creationId xmlns:p14="http://schemas.microsoft.com/office/powerpoint/2010/main" val="1776992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a:t>
            </a:r>
            <a:r>
              <a:rPr lang="pt-BR" dirty="0" smtClean="0"/>
              <a:t>7: </a:t>
            </a:r>
            <a:r>
              <a:rPr lang="pt-BR" dirty="0" smtClean="0"/>
              <a:t>sensor de estacionamento</a:t>
            </a:r>
            <a:endParaRPr lang="pt-BR" dirty="0"/>
          </a:p>
        </p:txBody>
      </p:sp>
      <p:sp>
        <p:nvSpPr>
          <p:cNvPr id="4" name="Retângulo 3"/>
          <p:cNvSpPr/>
          <p:nvPr/>
        </p:nvSpPr>
        <p:spPr>
          <a:xfrm>
            <a:off x="755576" y="1129308"/>
            <a:ext cx="4572000" cy="2308324"/>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sensor </a:t>
            </a:r>
            <a:r>
              <a:rPr lang="pt-BR" dirty="0" err="1" smtClean="0"/>
              <a:t>ultrasonico</a:t>
            </a:r>
            <a:r>
              <a:rPr lang="pt-BR" dirty="0" smtClean="0"/>
              <a:t> HC-SR04</a:t>
            </a:r>
          </a:p>
          <a:p>
            <a:pPr marL="285750" indent="-285750">
              <a:buFont typeface="Arial" panose="020B0604020202020204" pitchFamily="34" charset="0"/>
              <a:buChar char="•"/>
            </a:pPr>
            <a:r>
              <a:rPr lang="pt-BR" dirty="0" smtClean="0"/>
              <a:t>1 </a:t>
            </a:r>
            <a:r>
              <a:rPr lang="pt-BR" dirty="0" err="1" smtClean="0"/>
              <a:t>buzzer</a:t>
            </a:r>
            <a:endParaRPr lang="pt-BR" dirty="0"/>
          </a:p>
          <a:p>
            <a:pPr marL="285750" indent="-285750">
              <a:buFont typeface="Arial" panose="020B0604020202020204" pitchFamily="34" charset="0"/>
              <a:buChar char="•"/>
            </a:pPr>
            <a:r>
              <a:rPr lang="pt-BR" dirty="0" smtClean="0"/>
              <a:t>jumpers</a:t>
            </a:r>
            <a:endParaRPr lang="pt-BR" dirty="0"/>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976402"/>
            <a:ext cx="3675515" cy="2614136"/>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3360"/>
            <a:ext cx="1788997" cy="1777380"/>
          </a:xfrm>
          <a:prstGeom prst="rect">
            <a:avLst/>
          </a:prstGeom>
        </p:spPr>
      </p:pic>
    </p:spTree>
    <p:extLst>
      <p:ext uri="{BB962C8B-B14F-4D97-AF65-F5344CB8AC3E}">
        <p14:creationId xmlns:p14="http://schemas.microsoft.com/office/powerpoint/2010/main" val="3452481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a:t>
            </a:r>
            <a:r>
              <a:rPr lang="pt-BR" dirty="0" smtClean="0"/>
              <a:t>7: </a:t>
            </a:r>
            <a:r>
              <a:rPr lang="pt-BR" dirty="0" smtClean="0"/>
              <a:t>sensor de estacionamento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081416"/>
            <a:ext cx="6240070" cy="463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9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a:t>
            </a:r>
            <a:r>
              <a:rPr lang="pt-BR" dirty="0" smtClean="0"/>
              <a:t>7: </a:t>
            </a:r>
            <a:r>
              <a:rPr lang="pt-BR" dirty="0" smtClean="0"/>
              <a:t>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777380"/>
            <a:ext cx="5867400" cy="2619375"/>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a:t>
            </a:r>
            <a:r>
              <a:rPr lang="pt-BR" dirty="0" smtClean="0"/>
              <a:t>7: </a:t>
            </a:r>
            <a:r>
              <a:rPr lang="pt-BR" dirty="0" smtClean="0"/>
              <a:t>sensor de estacionamento</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33932"/>
            <a:ext cx="4124325" cy="3971925"/>
          </a:xfrm>
          <a:prstGeom prst="rect">
            <a:avLst/>
          </a:prstGeom>
        </p:spPr>
      </p:pic>
    </p:spTree>
    <p:extLst>
      <p:ext uri="{BB962C8B-B14F-4D97-AF65-F5344CB8AC3E}">
        <p14:creationId xmlns:p14="http://schemas.microsoft.com/office/powerpoint/2010/main" val="3850103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6: sensor de estacionamento</a:t>
            </a:r>
            <a:endParaRPr lang="pt-BR"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02" y="2929508"/>
            <a:ext cx="6327626" cy="2406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49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Prática </a:t>
            </a:r>
            <a:r>
              <a:rPr lang="pt-BR" dirty="0" smtClean="0"/>
              <a:t>7: </a:t>
            </a:r>
            <a:r>
              <a:rPr lang="pt-BR" dirty="0" smtClean="0"/>
              <a:t>sensor de estacionamento</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9308"/>
            <a:ext cx="24955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02" y="1561356"/>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97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8: </a:t>
            </a:r>
            <a:r>
              <a:rPr lang="pt-BR" dirty="0" smtClean="0"/>
              <a:t>display de 7 segmentos</a:t>
            </a:r>
            <a:endParaRPr lang="pt-BR" dirty="0"/>
          </a:p>
        </p:txBody>
      </p:sp>
      <p:sp>
        <p:nvSpPr>
          <p:cNvPr id="3" name="Retângulo 2"/>
          <p:cNvSpPr/>
          <p:nvPr/>
        </p:nvSpPr>
        <p:spPr>
          <a:xfrm>
            <a:off x="755576" y="1129308"/>
            <a:ext cx="4572000" cy="2031325"/>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a:t>1 placa </a:t>
            </a:r>
            <a:r>
              <a:rPr lang="pt-BR" dirty="0" err="1"/>
              <a:t>protoboard</a:t>
            </a:r>
            <a:endParaRPr lang="pt-BR" dirty="0"/>
          </a:p>
          <a:p>
            <a:pPr marL="285750" indent="-285750">
              <a:buFont typeface="Arial" panose="020B0604020202020204" pitchFamily="34" charset="0"/>
              <a:buChar char="•"/>
            </a:pPr>
            <a:r>
              <a:rPr lang="pt-BR" dirty="0"/>
              <a:t>1 cabo USB</a:t>
            </a:r>
          </a:p>
          <a:p>
            <a:pPr marL="285750" indent="-285750">
              <a:buFont typeface="Arial" panose="020B0604020202020204" pitchFamily="34" charset="0"/>
              <a:buChar char="•"/>
            </a:pPr>
            <a:r>
              <a:rPr lang="pt-BR" dirty="0" smtClean="0"/>
              <a:t>1 resistor </a:t>
            </a:r>
            <a:r>
              <a:rPr lang="pt-BR" dirty="0"/>
              <a:t>300 </a:t>
            </a:r>
            <a:r>
              <a:rPr lang="el-GR" dirty="0" smtClean="0"/>
              <a:t>Ω</a:t>
            </a:r>
            <a:endParaRPr lang="pt-BR" dirty="0" smtClean="0"/>
          </a:p>
          <a:p>
            <a:pPr marL="285750" indent="-285750">
              <a:buFont typeface="Arial" panose="020B0604020202020204" pitchFamily="34" charset="0"/>
              <a:buChar char="•"/>
            </a:pPr>
            <a:r>
              <a:rPr lang="pt-BR" dirty="0" smtClean="0"/>
              <a:t>1 display de 7 segmentos</a:t>
            </a:r>
            <a:endParaRPr lang="pt-BR" dirty="0"/>
          </a:p>
          <a:p>
            <a:pPr marL="285750" indent="-285750">
              <a:buFont typeface="Arial" panose="020B0604020202020204" pitchFamily="34" charset="0"/>
              <a:buChar char="•"/>
            </a:pPr>
            <a:r>
              <a:rPr lang="pt-BR" dirty="0" smtClean="0"/>
              <a:t>Fios jumpers</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353444"/>
            <a:ext cx="2288611" cy="2569468"/>
          </a:xfrm>
          <a:prstGeom prst="rect">
            <a:avLst/>
          </a:prstGeom>
        </p:spPr>
      </p:pic>
    </p:spTree>
    <p:extLst>
      <p:ext uri="{BB962C8B-B14F-4D97-AF65-F5344CB8AC3E}">
        <p14:creationId xmlns:p14="http://schemas.microsoft.com/office/powerpoint/2010/main" val="2287880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Placa </a:t>
            </a:r>
            <a:r>
              <a:rPr lang="pt-BR" dirty="0" err="1" smtClean="0"/>
              <a:t>Arduino</a:t>
            </a:r>
            <a:endParaRPr lang="pt-B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67759"/>
            <a:ext cx="3940580" cy="2806221"/>
          </a:xfrm>
          <a:prstGeom prst="rect">
            <a:avLst/>
          </a:prstGeom>
        </p:spPr>
      </p:pic>
      <p:pic>
        <p:nvPicPr>
          <p:cNvPr id="5" name="Imagem 4"/>
          <p:cNvPicPr>
            <a:picLocks noChangeAspect="1"/>
          </p:cNvPicPr>
          <p:nvPr/>
        </p:nvPicPr>
        <p:blipFill rotWithShape="1">
          <a:blip r:embed="rId4" cstate="print">
            <a:extLst>
              <a:ext uri="{28A0092B-C50C-407E-A947-70E740481C1C}">
                <a14:useLocalDpi xmlns:a14="http://schemas.microsoft.com/office/drawing/2010/main" val="0"/>
              </a:ext>
            </a:extLst>
          </a:blip>
          <a:srcRect b="31873"/>
          <a:stretch/>
        </p:blipFill>
        <p:spPr>
          <a:xfrm>
            <a:off x="5296346" y="1178900"/>
            <a:ext cx="3440698" cy="1148899"/>
          </a:xfrm>
          <a:prstGeom prst="rect">
            <a:avLst/>
          </a:prstGeom>
        </p:spPr>
      </p:pic>
      <p:pic>
        <p:nvPicPr>
          <p:cNvPr id="7" name="Imagem 6"/>
          <p:cNvPicPr>
            <a:picLocks noChangeAspect="1"/>
          </p:cNvPicPr>
          <p:nvPr/>
        </p:nvPicPr>
        <p:blipFill rotWithShape="1">
          <a:blip r:embed="rId5" cstate="print">
            <a:extLst>
              <a:ext uri="{28A0092B-C50C-407E-A947-70E740481C1C}">
                <a14:useLocalDpi xmlns:a14="http://schemas.microsoft.com/office/drawing/2010/main" val="0"/>
              </a:ext>
            </a:extLst>
          </a:blip>
          <a:srcRect t="28398"/>
          <a:stretch/>
        </p:blipFill>
        <p:spPr>
          <a:xfrm>
            <a:off x="5256584" y="3463225"/>
            <a:ext cx="3563888" cy="1410389"/>
          </a:xfrm>
          <a:prstGeom prst="rect">
            <a:avLst/>
          </a:prstGeom>
        </p:spPr>
      </p:pic>
      <p:sp>
        <p:nvSpPr>
          <p:cNvPr id="6" name="Retângulo 5"/>
          <p:cNvSpPr/>
          <p:nvPr/>
        </p:nvSpPr>
        <p:spPr>
          <a:xfrm>
            <a:off x="5296346" y="1178900"/>
            <a:ext cx="3299214" cy="84319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7054473" y="3839967"/>
            <a:ext cx="1765999" cy="995266"/>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900788" y="2039767"/>
            <a:ext cx="2599204" cy="62139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491145" y="4240460"/>
            <a:ext cx="819376" cy="496449"/>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p:cNvCxnSpPr>
            <a:stCxn id="13" idx="2"/>
            <a:endCxn id="9" idx="3"/>
          </p:cNvCxnSpPr>
          <p:nvPr/>
        </p:nvCxnSpPr>
        <p:spPr>
          <a:xfrm rot="5400000" flipH="1" flipV="1">
            <a:off x="6160997" y="2077435"/>
            <a:ext cx="399309" cy="4919639"/>
          </a:xfrm>
          <a:prstGeom prst="bentConnector4">
            <a:avLst>
              <a:gd name="adj1" fmla="val -94250"/>
              <a:gd name="adj2" fmla="val 104647"/>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2373953" y="4191032"/>
            <a:ext cx="1045919" cy="533519"/>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5148064" y="3911975"/>
            <a:ext cx="1835137" cy="1013491"/>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p:cNvCxnSpPr>
            <a:stCxn id="23" idx="1"/>
          </p:cNvCxnSpPr>
          <p:nvPr/>
        </p:nvCxnSpPr>
        <p:spPr>
          <a:xfrm rot="10800000" flipH="1">
            <a:off x="2373953" y="4337602"/>
            <a:ext cx="2774112" cy="120191"/>
          </a:xfrm>
          <a:prstGeom prst="bentConnector5">
            <a:avLst>
              <a:gd name="adj1" fmla="val -8240"/>
              <a:gd name="adj2" fmla="val -729040"/>
              <a:gd name="adj3" fmla="val 87113"/>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79512" y="2615831"/>
            <a:ext cx="723275" cy="338554"/>
          </a:xfrm>
          <a:prstGeom prst="rect">
            <a:avLst/>
          </a:prstGeom>
          <a:noFill/>
        </p:spPr>
        <p:txBody>
          <a:bodyPr wrap="none" rtlCol="0">
            <a:spAutoFit/>
          </a:bodyPr>
          <a:lstStyle/>
          <a:p>
            <a:r>
              <a:rPr lang="pt-BR" sz="1600" dirty="0" smtClean="0"/>
              <a:t>USB</a:t>
            </a:r>
            <a:r>
              <a:rPr lang="pt-BR" sz="1600" dirty="0" smtClean="0">
                <a:sym typeface="Wingdings" panose="05000000000000000000" pitchFamily="2" charset="2"/>
              </a:rPr>
              <a:t></a:t>
            </a:r>
            <a:endParaRPr lang="pt-BR" sz="1600" dirty="0"/>
          </a:p>
        </p:txBody>
      </p:sp>
      <p:sp>
        <p:nvSpPr>
          <p:cNvPr id="33" name="CaixaDeTexto 32"/>
          <p:cNvSpPr txBox="1"/>
          <p:nvPr/>
        </p:nvSpPr>
        <p:spPr>
          <a:xfrm>
            <a:off x="520581" y="4108254"/>
            <a:ext cx="595035" cy="338554"/>
          </a:xfrm>
          <a:prstGeom prst="rect">
            <a:avLst/>
          </a:prstGeom>
          <a:noFill/>
        </p:spPr>
        <p:txBody>
          <a:bodyPr wrap="none" rtlCol="0">
            <a:spAutoFit/>
          </a:bodyPr>
          <a:lstStyle/>
          <a:p>
            <a:r>
              <a:rPr lang="pt-BR" sz="1600" dirty="0" smtClean="0">
                <a:sym typeface="Wingdings" panose="05000000000000000000" pitchFamily="2" charset="2"/>
              </a:rPr>
              <a:t>P4</a:t>
            </a:r>
            <a:endParaRPr lang="pt-BR" sz="1600" dirty="0"/>
          </a:p>
        </p:txBody>
      </p:sp>
      <p:sp>
        <p:nvSpPr>
          <p:cNvPr id="34" name="CaixaDeTexto 33"/>
          <p:cNvSpPr txBox="1"/>
          <p:nvPr/>
        </p:nvSpPr>
        <p:spPr>
          <a:xfrm>
            <a:off x="7294631" y="841276"/>
            <a:ext cx="1406539" cy="369332"/>
          </a:xfrm>
          <a:prstGeom prst="rect">
            <a:avLst/>
          </a:prstGeom>
          <a:noFill/>
        </p:spPr>
        <p:txBody>
          <a:bodyPr wrap="none" rtlCol="0">
            <a:spAutoFit/>
          </a:bodyPr>
          <a:lstStyle/>
          <a:p>
            <a:r>
              <a:rPr lang="pt-BR" dirty="0" smtClean="0">
                <a:solidFill>
                  <a:srgbClr val="FF0000"/>
                </a:solidFill>
              </a:rPr>
              <a:t>Pinos digitais</a:t>
            </a:r>
            <a:endParaRPr lang="pt-BR" dirty="0">
              <a:solidFill>
                <a:srgbClr val="FF0000"/>
              </a:solidFill>
            </a:endParaRPr>
          </a:p>
        </p:txBody>
      </p:sp>
      <p:sp>
        <p:nvSpPr>
          <p:cNvPr id="35" name="CaixaDeTexto 34"/>
          <p:cNvSpPr txBox="1"/>
          <p:nvPr/>
        </p:nvSpPr>
        <p:spPr>
          <a:xfrm>
            <a:off x="7175196" y="4789359"/>
            <a:ext cx="1729641" cy="369332"/>
          </a:xfrm>
          <a:prstGeom prst="rect">
            <a:avLst/>
          </a:prstGeom>
          <a:noFill/>
        </p:spPr>
        <p:txBody>
          <a:bodyPr wrap="none" rtlCol="0">
            <a:spAutoFit/>
          </a:bodyPr>
          <a:lstStyle/>
          <a:p>
            <a:r>
              <a:rPr lang="pt-BR" dirty="0" smtClean="0">
                <a:solidFill>
                  <a:srgbClr val="00B050"/>
                </a:solidFill>
              </a:rPr>
              <a:t>Pinos analógicos</a:t>
            </a:r>
            <a:endParaRPr lang="pt-BR" dirty="0">
              <a:solidFill>
                <a:srgbClr val="00B050"/>
              </a:solidFill>
            </a:endParaRPr>
          </a:p>
        </p:txBody>
      </p:sp>
      <p:sp>
        <p:nvSpPr>
          <p:cNvPr id="36" name="CaixaDeTexto 35"/>
          <p:cNvSpPr txBox="1"/>
          <p:nvPr/>
        </p:nvSpPr>
        <p:spPr>
          <a:xfrm>
            <a:off x="2267389" y="4680280"/>
            <a:ext cx="1333570" cy="646331"/>
          </a:xfrm>
          <a:prstGeom prst="rect">
            <a:avLst/>
          </a:prstGeom>
          <a:noFill/>
        </p:spPr>
        <p:txBody>
          <a:bodyPr wrap="none" rtlCol="0">
            <a:spAutoFit/>
          </a:bodyPr>
          <a:lstStyle/>
          <a:p>
            <a:r>
              <a:rPr lang="pt-BR" dirty="0" smtClean="0">
                <a:solidFill>
                  <a:srgbClr val="0070C0"/>
                </a:solidFill>
              </a:rPr>
              <a:t>Pinos de </a:t>
            </a:r>
          </a:p>
          <a:p>
            <a:r>
              <a:rPr lang="pt-BR" dirty="0" smtClean="0">
                <a:solidFill>
                  <a:srgbClr val="0070C0"/>
                </a:solidFill>
              </a:rPr>
              <a:t>alimentação</a:t>
            </a:r>
            <a:endParaRPr lang="pt-BR" dirty="0">
              <a:solidFill>
                <a:srgbClr val="0070C0"/>
              </a:solidFill>
            </a:endParaRPr>
          </a:p>
        </p:txBody>
      </p:sp>
      <p:sp>
        <p:nvSpPr>
          <p:cNvPr id="38" name="CaixaDeTexto 37"/>
          <p:cNvSpPr txBox="1"/>
          <p:nvPr/>
        </p:nvSpPr>
        <p:spPr>
          <a:xfrm>
            <a:off x="251520" y="2011825"/>
            <a:ext cx="701987" cy="369332"/>
          </a:xfrm>
          <a:prstGeom prst="rect">
            <a:avLst/>
          </a:prstGeom>
          <a:noFill/>
        </p:spPr>
        <p:txBody>
          <a:bodyPr wrap="none" rtlCol="0">
            <a:spAutoFit/>
          </a:bodyPr>
          <a:lstStyle/>
          <a:p>
            <a:r>
              <a:rPr lang="pt-BR" dirty="0" smtClean="0"/>
              <a:t>Reset</a:t>
            </a:r>
            <a:endParaRPr lang="pt-BR" dirty="0"/>
          </a:p>
        </p:txBody>
      </p:sp>
      <p:cxnSp>
        <p:nvCxnSpPr>
          <p:cNvPr id="42" name="Conector angulado 41"/>
          <p:cNvCxnSpPr>
            <a:stCxn id="38" idx="3"/>
          </p:cNvCxnSpPr>
          <p:nvPr/>
        </p:nvCxnSpPr>
        <p:spPr>
          <a:xfrm>
            <a:off x="953507" y="2196491"/>
            <a:ext cx="450141" cy="153972"/>
          </a:xfrm>
          <a:prstGeom prst="bentConnector3">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4644008" y="2709325"/>
            <a:ext cx="732893" cy="307777"/>
          </a:xfrm>
          <a:prstGeom prst="rect">
            <a:avLst/>
          </a:prstGeom>
          <a:noFill/>
        </p:spPr>
        <p:txBody>
          <a:bodyPr wrap="none" rtlCol="0">
            <a:spAutoFit/>
          </a:bodyPr>
          <a:lstStyle/>
          <a:p>
            <a:r>
              <a:rPr lang="pt-BR" sz="1400" dirty="0" smtClean="0"/>
              <a:t>LED ON</a:t>
            </a:r>
            <a:endParaRPr lang="pt-BR" sz="1400" dirty="0"/>
          </a:p>
        </p:txBody>
      </p:sp>
      <p:cxnSp>
        <p:nvCxnSpPr>
          <p:cNvPr id="47" name="Conector angulado 46"/>
          <p:cNvCxnSpPr>
            <a:stCxn id="46" idx="1"/>
          </p:cNvCxnSpPr>
          <p:nvPr/>
        </p:nvCxnSpPr>
        <p:spPr>
          <a:xfrm rot="10800000" flipV="1">
            <a:off x="3977032" y="2863213"/>
            <a:ext cx="666976" cy="328679"/>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5" name="CaixaDeTexto 64"/>
          <p:cNvSpPr txBox="1"/>
          <p:nvPr/>
        </p:nvSpPr>
        <p:spPr>
          <a:xfrm>
            <a:off x="4924163" y="3069366"/>
            <a:ext cx="1945725" cy="307777"/>
          </a:xfrm>
          <a:prstGeom prst="rect">
            <a:avLst/>
          </a:prstGeom>
          <a:noFill/>
        </p:spPr>
        <p:txBody>
          <a:bodyPr wrap="none" rtlCol="0">
            <a:spAutoFit/>
          </a:bodyPr>
          <a:lstStyle/>
          <a:p>
            <a:r>
              <a:rPr lang="pt-BR" sz="1400" dirty="0" smtClean="0"/>
              <a:t>CI - o “cérebro” da placa</a:t>
            </a:r>
            <a:endParaRPr lang="pt-BR" sz="1400" dirty="0"/>
          </a:p>
        </p:txBody>
      </p:sp>
      <p:cxnSp>
        <p:nvCxnSpPr>
          <p:cNvPr id="66" name="Conector angulado 65"/>
          <p:cNvCxnSpPr>
            <a:stCxn id="65" idx="1"/>
          </p:cNvCxnSpPr>
          <p:nvPr/>
        </p:nvCxnSpPr>
        <p:spPr>
          <a:xfrm rot="10800000" flipV="1">
            <a:off x="4139955" y="3223254"/>
            <a:ext cx="784209" cy="616711"/>
          </a:xfrm>
          <a:prstGeom prst="bentConnector3">
            <a:avLst>
              <a:gd name="adj1" fmla="val 50000"/>
            </a:avLst>
          </a:prstGeom>
          <a:ln w="317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ector angulado 69"/>
          <p:cNvCxnSpPr>
            <a:stCxn id="10" idx="3"/>
            <a:endCxn id="6" idx="1"/>
          </p:cNvCxnSpPr>
          <p:nvPr/>
        </p:nvCxnSpPr>
        <p:spPr>
          <a:xfrm flipV="1">
            <a:off x="4499992" y="1600499"/>
            <a:ext cx="796354" cy="749964"/>
          </a:xfrm>
          <a:prstGeom prst="bent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6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8: </a:t>
            </a:r>
            <a:r>
              <a:rPr lang="pt-BR" dirty="0" smtClean="0"/>
              <a:t>display de 7 segmentos</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1" y="1345332"/>
            <a:ext cx="5867400" cy="3876675"/>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8: </a:t>
            </a:r>
            <a:r>
              <a:rPr lang="pt-BR" dirty="0" smtClean="0"/>
              <a:t>display de 7 segmentos</a:t>
            </a:r>
            <a:endParaRPr lang="pt-BR"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9348"/>
            <a:ext cx="4432300"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192" y="1209388"/>
            <a:ext cx="2115945" cy="452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224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8: </a:t>
            </a:r>
            <a:r>
              <a:rPr lang="pt-BR" dirty="0" smtClean="0"/>
              <a:t>display de 7 segmentos</a:t>
            </a:r>
            <a:endParaRPr lang="pt-BR"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03" y="1633364"/>
            <a:ext cx="69834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12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joystick</a:t>
            </a:r>
            <a:endParaRPr lang="pt-BR" dirty="0"/>
          </a:p>
        </p:txBody>
      </p:sp>
      <p:sp>
        <p:nvSpPr>
          <p:cNvPr id="3" name="Retângulo 2"/>
          <p:cNvSpPr/>
          <p:nvPr/>
        </p:nvSpPr>
        <p:spPr>
          <a:xfrm>
            <a:off x="755576" y="1129308"/>
            <a:ext cx="4572000" cy="1477328"/>
          </a:xfrm>
          <a:prstGeom prst="rect">
            <a:avLst/>
          </a:prstGeom>
        </p:spPr>
        <p:txBody>
          <a:bodyPr>
            <a:spAutoFit/>
          </a:bodyPr>
          <a:lstStyle/>
          <a:p>
            <a:r>
              <a:rPr lang="pt-BR" dirty="0"/>
              <a:t>Material necessário:</a:t>
            </a:r>
          </a:p>
          <a:p>
            <a:pPr marL="285750" indent="-285750">
              <a:buFont typeface="Arial" panose="020B0604020202020204" pitchFamily="34" charset="0"/>
              <a:buChar char="•"/>
            </a:pPr>
            <a:r>
              <a:rPr lang="pt-BR" dirty="0"/>
              <a:t>1 placa </a:t>
            </a:r>
            <a:r>
              <a:rPr lang="pt-BR" dirty="0" err="1"/>
              <a:t>Arduino</a:t>
            </a:r>
            <a:endParaRPr lang="pt-BR" dirty="0"/>
          </a:p>
          <a:p>
            <a:pPr marL="285750" indent="-285750">
              <a:buFont typeface="Arial" panose="020B0604020202020204" pitchFamily="34" charset="0"/>
              <a:buChar char="•"/>
            </a:pPr>
            <a:r>
              <a:rPr lang="pt-BR" dirty="0" smtClean="0"/>
              <a:t>1 </a:t>
            </a:r>
            <a:r>
              <a:rPr lang="pt-BR" dirty="0"/>
              <a:t>cabo USB</a:t>
            </a:r>
          </a:p>
          <a:p>
            <a:pPr marL="285750" indent="-285750">
              <a:buFont typeface="Arial" panose="020B0604020202020204" pitchFamily="34" charset="0"/>
              <a:buChar char="•"/>
            </a:pPr>
            <a:r>
              <a:rPr lang="pt-BR" dirty="0" smtClean="0"/>
              <a:t>1 joystick</a:t>
            </a:r>
            <a:endParaRPr lang="pt-BR" dirty="0"/>
          </a:p>
          <a:p>
            <a:pPr marL="285750" indent="-285750">
              <a:buFont typeface="Arial" panose="020B0604020202020204" pitchFamily="34" charset="0"/>
              <a:buChar char="•"/>
            </a:pPr>
            <a:r>
              <a:rPr lang="pt-BR" dirty="0"/>
              <a:t>5</a:t>
            </a:r>
            <a:r>
              <a:rPr lang="pt-BR" dirty="0" smtClean="0"/>
              <a:t> fios jumpers macho-fêmea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1867971"/>
            <a:ext cx="2592288" cy="2658689"/>
          </a:xfrm>
          <a:prstGeom prst="rect">
            <a:avLst/>
          </a:prstGeom>
        </p:spPr>
      </p:pic>
    </p:spTree>
    <p:extLst>
      <p:ext uri="{BB962C8B-B14F-4D97-AF65-F5344CB8AC3E}">
        <p14:creationId xmlns:p14="http://schemas.microsoft.com/office/powerpoint/2010/main" val="2642927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joystick</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1129308"/>
            <a:ext cx="6877050" cy="4048125"/>
          </a:xfrm>
          <a:prstGeom prst="rect">
            <a:avLst/>
          </a:prstGeom>
        </p:spPr>
      </p:pic>
    </p:spTree>
    <p:extLst>
      <p:ext uri="{BB962C8B-B14F-4D97-AF65-F5344CB8AC3E}">
        <p14:creationId xmlns:p14="http://schemas.microsoft.com/office/powerpoint/2010/main" val="2822936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joystick</a:t>
            </a:r>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01316"/>
            <a:ext cx="37338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513" y="3308052"/>
            <a:ext cx="36480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935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9: </a:t>
            </a:r>
            <a:r>
              <a:rPr lang="pt-BR" dirty="0" smtClean="0"/>
              <a:t>joystick</a:t>
            </a:r>
            <a:endParaRPr lang="pt-B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51"/>
            <a:ext cx="5841653" cy="21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152" y="3001516"/>
            <a:ext cx="6169893" cy="2346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90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 </a:t>
            </a:r>
            <a:r>
              <a:rPr lang="pt-BR" dirty="0" smtClean="0"/>
              <a:t>10: Servo motor</a:t>
            </a:r>
            <a:endParaRPr lang="pt-BR"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85" y="1129308"/>
            <a:ext cx="6877050" cy="4048125"/>
          </a:xfrm>
          <a:prstGeom prst="rect">
            <a:avLst/>
          </a:prstGeom>
        </p:spPr>
      </p:pic>
    </p:spTree>
    <p:extLst>
      <p:ext uri="{BB962C8B-B14F-4D97-AF65-F5344CB8AC3E}">
        <p14:creationId xmlns:p14="http://schemas.microsoft.com/office/powerpoint/2010/main" val="88586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Protoboard</a:t>
            </a:r>
            <a:endParaRPr lang="pt-BR" dirty="0"/>
          </a:p>
        </p:txBody>
      </p:sp>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t="4095" b="4459"/>
          <a:stretch/>
        </p:blipFill>
        <p:spPr>
          <a:xfrm>
            <a:off x="2339752" y="1642911"/>
            <a:ext cx="5760640" cy="3621067"/>
          </a:xfrm>
          <a:prstGeom prst="rect">
            <a:avLst/>
          </a:prstGeom>
        </p:spPr>
      </p:pic>
      <p:sp>
        <p:nvSpPr>
          <p:cNvPr id="4" name="CaixaDeTexto 3"/>
          <p:cNvSpPr txBox="1"/>
          <p:nvPr/>
        </p:nvSpPr>
        <p:spPr>
          <a:xfrm>
            <a:off x="899592" y="2497460"/>
            <a:ext cx="1551515" cy="646331"/>
          </a:xfrm>
          <a:prstGeom prst="rect">
            <a:avLst/>
          </a:prstGeom>
          <a:noFill/>
        </p:spPr>
        <p:txBody>
          <a:bodyPr wrap="none" rtlCol="0">
            <a:spAutoFit/>
          </a:bodyPr>
          <a:lstStyle/>
          <a:p>
            <a:r>
              <a:rPr lang="pt-BR" dirty="0" err="1" smtClean="0"/>
              <a:t>Protoboard</a:t>
            </a:r>
            <a:endParaRPr lang="pt-BR" dirty="0" smtClean="0"/>
          </a:p>
          <a:p>
            <a:r>
              <a:rPr lang="pt-BR" dirty="0" smtClean="0"/>
              <a:t>Com 400 furos</a:t>
            </a:r>
            <a:endParaRPr lang="pt-BR" dirty="0"/>
          </a:p>
        </p:txBody>
      </p:sp>
    </p:spTree>
    <p:extLst>
      <p:ext uri="{BB962C8B-B14F-4D97-AF65-F5344CB8AC3E}">
        <p14:creationId xmlns:p14="http://schemas.microsoft.com/office/powerpoint/2010/main" val="214485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9348"/>
            <a:ext cx="5483324" cy="352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457200" y="228865"/>
            <a:ext cx="8229600" cy="952500"/>
          </a:xfrm>
        </p:spPr>
        <p:txBody>
          <a:bodyPr/>
          <a:lstStyle/>
          <a:p>
            <a:r>
              <a:rPr lang="pt-BR" dirty="0" err="1" smtClean="0"/>
              <a:t>Protoboard</a:t>
            </a:r>
            <a:endParaRPr lang="pt-BR" dirty="0"/>
          </a:p>
        </p:txBody>
      </p:sp>
      <p:sp>
        <p:nvSpPr>
          <p:cNvPr id="8" name="Colchete direito 7"/>
          <p:cNvSpPr/>
          <p:nvPr/>
        </p:nvSpPr>
        <p:spPr>
          <a:xfrm>
            <a:off x="5639112" y="4344954"/>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olchete direito 8"/>
          <p:cNvSpPr/>
          <p:nvPr/>
        </p:nvSpPr>
        <p:spPr>
          <a:xfrm>
            <a:off x="5685437" y="1430961"/>
            <a:ext cx="349324" cy="644674"/>
          </a:xfrm>
          <a:prstGeom prst="righ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olchete direito 9"/>
          <p:cNvSpPr/>
          <p:nvPr/>
        </p:nvSpPr>
        <p:spPr>
          <a:xfrm>
            <a:off x="5639112" y="2209428"/>
            <a:ext cx="349324" cy="2016224"/>
          </a:xfrm>
          <a:prstGeom prst="righ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6084168" y="1561356"/>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2" name="CaixaDeTexto 11"/>
          <p:cNvSpPr txBox="1"/>
          <p:nvPr/>
        </p:nvSpPr>
        <p:spPr>
          <a:xfrm>
            <a:off x="6061181" y="4504392"/>
            <a:ext cx="2111219" cy="369332"/>
          </a:xfrm>
          <a:prstGeom prst="rect">
            <a:avLst/>
          </a:prstGeom>
          <a:noFill/>
        </p:spPr>
        <p:txBody>
          <a:bodyPr wrap="none" rtlCol="0">
            <a:spAutoFit/>
          </a:bodyPr>
          <a:lstStyle/>
          <a:p>
            <a:r>
              <a:rPr lang="pt-BR" dirty="0" smtClean="0">
                <a:solidFill>
                  <a:srgbClr val="FF0000"/>
                </a:solidFill>
              </a:rPr>
              <a:t>Faixa de barramento</a:t>
            </a:r>
            <a:endParaRPr lang="pt-BR" dirty="0">
              <a:solidFill>
                <a:srgbClr val="FF0000"/>
              </a:solidFill>
            </a:endParaRPr>
          </a:p>
        </p:txBody>
      </p:sp>
      <p:sp>
        <p:nvSpPr>
          <p:cNvPr id="13" name="CaixaDeTexto 12"/>
          <p:cNvSpPr txBox="1"/>
          <p:nvPr/>
        </p:nvSpPr>
        <p:spPr>
          <a:xfrm>
            <a:off x="6084168" y="2992224"/>
            <a:ext cx="1878976" cy="369332"/>
          </a:xfrm>
          <a:prstGeom prst="rect">
            <a:avLst/>
          </a:prstGeom>
          <a:noFill/>
        </p:spPr>
        <p:txBody>
          <a:bodyPr wrap="none" rtlCol="0">
            <a:spAutoFit/>
          </a:bodyPr>
          <a:lstStyle/>
          <a:p>
            <a:r>
              <a:rPr lang="pt-BR" dirty="0" smtClean="0">
                <a:solidFill>
                  <a:srgbClr val="00B050"/>
                </a:solidFill>
              </a:rPr>
              <a:t>Faixa de terminais</a:t>
            </a:r>
            <a:endParaRPr lang="pt-BR" dirty="0">
              <a:solidFill>
                <a:srgbClr val="00B050"/>
              </a:solidFill>
            </a:endParaRPr>
          </a:p>
        </p:txBody>
      </p:sp>
    </p:spTree>
    <p:extLst>
      <p:ext uri="{BB962C8B-B14F-4D97-AF65-F5344CB8AC3E}">
        <p14:creationId xmlns:p14="http://schemas.microsoft.com/office/powerpoint/2010/main" val="165154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352248"/>
            <a:ext cx="3258815" cy="397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pt-BR" dirty="0" smtClean="0"/>
              <a:t>Instalando a IDE</a:t>
            </a:r>
            <a:endParaRPr lang="pt-BR" dirty="0"/>
          </a:p>
        </p:txBody>
      </p:sp>
      <p:sp>
        <p:nvSpPr>
          <p:cNvPr id="3" name="CaixaDeTexto 2"/>
          <p:cNvSpPr txBox="1"/>
          <p:nvPr/>
        </p:nvSpPr>
        <p:spPr>
          <a:xfrm>
            <a:off x="651261" y="2353444"/>
            <a:ext cx="5539530" cy="1754326"/>
          </a:xfrm>
          <a:prstGeom prst="rect">
            <a:avLst/>
          </a:prstGeom>
          <a:noFill/>
        </p:spPr>
        <p:txBody>
          <a:bodyPr wrap="none" rtlCol="0">
            <a:spAutoFit/>
          </a:bodyPr>
          <a:lstStyle/>
          <a:p>
            <a:pPr marL="342900" indent="-342900">
              <a:buFont typeface="+mj-lt"/>
              <a:buAutoNum type="arabicPeriod"/>
            </a:pPr>
            <a:r>
              <a:rPr lang="pt-BR" dirty="0" smtClean="0"/>
              <a:t>Baixe a IDE em </a:t>
            </a:r>
            <a:r>
              <a:rPr lang="pt-BR" dirty="0" smtClean="0">
                <a:hlinkClick r:id="rId4"/>
              </a:rPr>
              <a:t>www.arduino.cc</a:t>
            </a:r>
            <a:endParaRPr lang="pt-BR" dirty="0" smtClean="0"/>
          </a:p>
          <a:p>
            <a:pPr marL="342900" indent="-342900">
              <a:buFont typeface="+mj-lt"/>
              <a:buAutoNum type="arabicPeriod"/>
            </a:pPr>
            <a:r>
              <a:rPr lang="pt-BR" dirty="0" smtClean="0"/>
              <a:t>Instale a IDE</a:t>
            </a:r>
          </a:p>
          <a:p>
            <a:pPr marL="342900" indent="-342900">
              <a:buFont typeface="+mj-lt"/>
              <a:buAutoNum type="arabicPeriod"/>
            </a:pPr>
            <a:r>
              <a:rPr lang="pt-BR" dirty="0" smtClean="0"/>
              <a:t>Conecte o cabo USB com a placa </a:t>
            </a:r>
            <a:r>
              <a:rPr lang="pt-BR" dirty="0" err="1" smtClean="0"/>
              <a:t>Arduino</a:t>
            </a:r>
            <a:endParaRPr lang="pt-BR" dirty="0"/>
          </a:p>
          <a:p>
            <a:pPr marL="342900" indent="-342900">
              <a:buFont typeface="+mj-lt"/>
              <a:buAutoNum type="arabicPeriod"/>
            </a:pPr>
            <a:r>
              <a:rPr lang="pt-BR" dirty="0" smtClean="0"/>
              <a:t>Conecte o cabo USB a uma porta USB do computador</a:t>
            </a:r>
          </a:p>
          <a:p>
            <a:pPr marL="342900" indent="-342900">
              <a:buFont typeface="+mj-lt"/>
              <a:buAutoNum type="arabicPeriod"/>
            </a:pPr>
            <a:r>
              <a:rPr lang="pt-BR" dirty="0" smtClean="0"/>
              <a:t>A placa será reconhecida automaticamente</a:t>
            </a:r>
          </a:p>
          <a:p>
            <a:pPr marL="342900" indent="-342900">
              <a:buFont typeface="+mj-lt"/>
              <a:buAutoNum type="arabicPeriod"/>
            </a:pPr>
            <a:r>
              <a:rPr lang="pt-BR" dirty="0" smtClean="0"/>
              <a:t>Uma porta </a:t>
            </a:r>
            <a:r>
              <a:rPr lang="pt-BR" dirty="0" err="1" smtClean="0"/>
              <a:t>COMx</a:t>
            </a:r>
            <a:r>
              <a:rPr lang="pt-BR" dirty="0" smtClean="0"/>
              <a:t> será criada</a:t>
            </a:r>
            <a:endParaRPr lang="pt-BR" dirty="0"/>
          </a:p>
        </p:txBody>
      </p:sp>
    </p:spTree>
    <p:extLst>
      <p:ext uri="{BB962C8B-B14F-4D97-AF65-F5344CB8AC3E}">
        <p14:creationId xmlns:p14="http://schemas.microsoft.com/office/powerpoint/2010/main" val="1035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137420"/>
            <a:ext cx="5004048" cy="2489507"/>
          </a:xfrm>
          <a:prstGeom prst="rect">
            <a:avLst/>
          </a:prstGeom>
        </p:spPr>
      </p:pic>
      <p:sp>
        <p:nvSpPr>
          <p:cNvPr id="2" name="Título 1"/>
          <p:cNvSpPr>
            <a:spLocks noGrp="1"/>
          </p:cNvSpPr>
          <p:nvPr>
            <p:ph type="title"/>
          </p:nvPr>
        </p:nvSpPr>
        <p:spPr/>
        <p:txBody>
          <a:bodyPr/>
          <a:lstStyle/>
          <a:p>
            <a:r>
              <a:rPr lang="pt-BR" dirty="0" smtClean="0"/>
              <a:t>Prática 0: testando a placa</a:t>
            </a:r>
            <a:endParaRPr lang="pt-BR" dirty="0"/>
          </a:p>
        </p:txBody>
      </p:sp>
      <p:sp>
        <p:nvSpPr>
          <p:cNvPr id="3" name="CaixaDeTexto 2"/>
          <p:cNvSpPr txBox="1"/>
          <p:nvPr/>
        </p:nvSpPr>
        <p:spPr>
          <a:xfrm>
            <a:off x="1043608" y="1489348"/>
            <a:ext cx="2087623" cy="923330"/>
          </a:xfrm>
          <a:prstGeom prst="rect">
            <a:avLst/>
          </a:prstGeom>
          <a:noFill/>
        </p:spPr>
        <p:txBody>
          <a:bodyPr wrap="none" rtlCol="0">
            <a:spAutoFit/>
          </a:bodyPr>
          <a:lstStyle/>
          <a:p>
            <a:r>
              <a:rPr lang="pt-BR" dirty="0" smtClean="0"/>
              <a:t>Material necessário:</a:t>
            </a:r>
          </a:p>
          <a:p>
            <a:pPr marL="285750" indent="-285750">
              <a:buFont typeface="Arial" panose="020B0604020202020204" pitchFamily="34" charset="0"/>
              <a:buChar char="•"/>
            </a:pPr>
            <a:r>
              <a:rPr lang="pt-BR" dirty="0" smtClean="0"/>
              <a:t>1 placa </a:t>
            </a:r>
            <a:r>
              <a:rPr lang="pt-BR" dirty="0" err="1" smtClean="0"/>
              <a:t>Arduino</a:t>
            </a:r>
            <a:endParaRPr lang="pt-BR" dirty="0" smtClean="0"/>
          </a:p>
          <a:p>
            <a:pPr marL="285750" indent="-285750">
              <a:buFont typeface="Arial" panose="020B0604020202020204" pitchFamily="34" charset="0"/>
              <a:buChar char="•"/>
            </a:pPr>
            <a:r>
              <a:rPr lang="pt-BR" dirty="0" smtClean="0"/>
              <a:t>1 cabo USB</a:t>
            </a:r>
          </a:p>
        </p:txBody>
      </p:sp>
      <p:sp>
        <p:nvSpPr>
          <p:cNvPr id="8" name="Elipse 7"/>
          <p:cNvSpPr/>
          <p:nvPr/>
        </p:nvSpPr>
        <p:spPr>
          <a:xfrm>
            <a:off x="6143402" y="3060750"/>
            <a:ext cx="588838" cy="5888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9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a:t>
            </a:r>
            <a:r>
              <a:rPr lang="pt-BR" dirty="0" smtClean="0"/>
              <a:t>1: </a:t>
            </a:r>
            <a:r>
              <a:rPr lang="pt-BR" dirty="0" smtClean="0"/>
              <a:t>testando a placa</a:t>
            </a:r>
            <a:endParaRPr lang="pt-BR" dirty="0"/>
          </a:p>
        </p:txBody>
      </p:sp>
      <p:sp>
        <p:nvSpPr>
          <p:cNvPr id="3" name="CaixaDeTexto 2"/>
          <p:cNvSpPr txBox="1"/>
          <p:nvPr/>
        </p:nvSpPr>
        <p:spPr>
          <a:xfrm>
            <a:off x="867447" y="1489348"/>
            <a:ext cx="2404889" cy="1477328"/>
          </a:xfrm>
          <a:prstGeom prst="rect">
            <a:avLst/>
          </a:prstGeom>
          <a:noFill/>
        </p:spPr>
        <p:txBody>
          <a:bodyPr wrap="none" rtlCol="0">
            <a:spAutoFit/>
          </a:bodyPr>
          <a:lstStyle/>
          <a:p>
            <a:r>
              <a:rPr lang="pt-BR" dirty="0" smtClean="0"/>
              <a:t>Código a carregar:</a:t>
            </a:r>
          </a:p>
          <a:p>
            <a:pPr marL="342900" indent="-342900">
              <a:buFont typeface="+mj-lt"/>
              <a:buAutoNum type="arabicPeriod"/>
            </a:pPr>
            <a:r>
              <a:rPr lang="pt-BR" dirty="0" smtClean="0"/>
              <a:t>Clique em </a:t>
            </a:r>
            <a:r>
              <a:rPr lang="pt-BR" i="1" dirty="0" smtClean="0"/>
              <a:t>Arquivo</a:t>
            </a:r>
          </a:p>
          <a:p>
            <a:pPr marL="342900" indent="-342900">
              <a:buFont typeface="+mj-lt"/>
              <a:buAutoNum type="arabicPeriod"/>
            </a:pPr>
            <a:r>
              <a:rPr lang="pt-BR" dirty="0" smtClean="0"/>
              <a:t>Clique em </a:t>
            </a:r>
            <a:r>
              <a:rPr lang="pt-BR" i="1" dirty="0" smtClean="0"/>
              <a:t>Exemplos</a:t>
            </a:r>
          </a:p>
          <a:p>
            <a:pPr marL="342900" indent="-342900">
              <a:buFont typeface="+mj-lt"/>
              <a:buAutoNum type="arabicPeriod"/>
            </a:pPr>
            <a:r>
              <a:rPr lang="pt-BR" dirty="0" smtClean="0"/>
              <a:t>Clique em </a:t>
            </a:r>
            <a:r>
              <a:rPr lang="pt-BR" i="1" dirty="0" smtClean="0"/>
              <a:t>01.Basics</a:t>
            </a:r>
          </a:p>
          <a:p>
            <a:pPr marL="342900" indent="-342900">
              <a:buFont typeface="+mj-lt"/>
              <a:buAutoNum type="arabicPeriod"/>
            </a:pPr>
            <a:r>
              <a:rPr lang="pt-BR" dirty="0" smtClean="0"/>
              <a:t>Clique em </a:t>
            </a:r>
            <a:r>
              <a:rPr lang="pt-BR" i="1" dirty="0" err="1" smtClean="0"/>
              <a:t>Blink</a:t>
            </a:r>
            <a:endParaRPr lang="pt-BR" i="1" dirty="0" smtClean="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2686407"/>
            <a:ext cx="5177036" cy="2691373"/>
          </a:xfrm>
          <a:prstGeom prst="rect">
            <a:avLst/>
          </a:prstGeom>
        </p:spPr>
      </p:pic>
    </p:spTree>
    <p:extLst>
      <p:ext uri="{BB962C8B-B14F-4D97-AF65-F5344CB8AC3E}">
        <p14:creationId xmlns:p14="http://schemas.microsoft.com/office/powerpoint/2010/main" val="187732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Prática </a:t>
            </a:r>
            <a:r>
              <a:rPr lang="pt-BR" dirty="0" smtClean="0"/>
              <a:t>1: </a:t>
            </a:r>
            <a:r>
              <a:rPr lang="pt-BR" dirty="0" smtClean="0"/>
              <a:t>testando a placa</a:t>
            </a:r>
            <a:endParaRPr lang="pt-BR" dirty="0"/>
          </a:p>
        </p:txBody>
      </p:sp>
      <p:sp>
        <p:nvSpPr>
          <p:cNvPr id="3" name="CaixaDeTexto 2"/>
          <p:cNvSpPr txBox="1"/>
          <p:nvPr/>
        </p:nvSpPr>
        <p:spPr>
          <a:xfrm>
            <a:off x="539552" y="1129308"/>
            <a:ext cx="4232312" cy="1477328"/>
          </a:xfrm>
          <a:prstGeom prst="rect">
            <a:avLst/>
          </a:prstGeom>
          <a:noFill/>
        </p:spPr>
        <p:txBody>
          <a:bodyPr wrap="none" rtlCol="0">
            <a:spAutoFit/>
          </a:bodyPr>
          <a:lstStyle/>
          <a:p>
            <a:r>
              <a:rPr lang="pt-BR" dirty="0" smtClean="0"/>
              <a:t>Exercício:</a:t>
            </a:r>
          </a:p>
          <a:p>
            <a:pPr marL="342900" indent="-342900">
              <a:buFont typeface="+mj-lt"/>
              <a:buAutoNum type="arabicPeriod"/>
            </a:pPr>
            <a:r>
              <a:rPr lang="pt-BR" dirty="0" smtClean="0"/>
              <a:t>Altere o tempo do LED para 5 segundos</a:t>
            </a:r>
          </a:p>
          <a:p>
            <a:pPr marL="342900" indent="-342900">
              <a:buFont typeface="+mj-lt"/>
              <a:buAutoNum type="arabicPeriod"/>
            </a:pPr>
            <a:r>
              <a:rPr lang="pt-BR" dirty="0" smtClean="0"/>
              <a:t>Verifique o código</a:t>
            </a:r>
          </a:p>
          <a:p>
            <a:pPr marL="342900" indent="-342900">
              <a:buFont typeface="+mj-lt"/>
              <a:buAutoNum type="arabicPeriod"/>
            </a:pPr>
            <a:r>
              <a:rPr lang="pt-BR" dirty="0" smtClean="0"/>
              <a:t>Carregue o código para a placa</a:t>
            </a:r>
          </a:p>
          <a:p>
            <a:pPr marL="342900" indent="-342900">
              <a:buFont typeface="+mj-lt"/>
              <a:buAutoNum type="arabicPeriod"/>
            </a:pPr>
            <a:r>
              <a:rPr lang="pt-BR" dirty="0" smtClean="0"/>
              <a:t>Observe o resultado</a:t>
            </a:r>
            <a:endParaRPr lang="pt-BR"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986992"/>
            <a:ext cx="4419975" cy="324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077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12257</TotalTime>
  <Words>1016</Words>
  <Application>Microsoft Office PowerPoint</Application>
  <PresentationFormat>Apresentação na tela (16:10)</PresentationFormat>
  <Paragraphs>168</Paragraphs>
  <Slides>37</Slides>
  <Notes>18</Notes>
  <HiddenSlides>1</HiddenSlides>
  <MMClips>0</MMClip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Tema do Office</vt:lpstr>
      <vt:lpstr>Apresentação do PowerPoint</vt:lpstr>
      <vt:lpstr>Projetos prontos</vt:lpstr>
      <vt:lpstr>Placa Arduino</vt:lpstr>
      <vt:lpstr>Protoboard</vt:lpstr>
      <vt:lpstr>Protoboard</vt:lpstr>
      <vt:lpstr>Instalando a IDE</vt:lpstr>
      <vt:lpstr>Prática 0: testando a placa</vt:lpstr>
      <vt:lpstr>Prática 1: testando a placa</vt:lpstr>
      <vt:lpstr>Prática 1: testando a placa</vt:lpstr>
      <vt:lpstr>Prática 2: fazendo um LED piscar</vt:lpstr>
      <vt:lpstr>Prática 2: fazendo um LED piscar</vt:lpstr>
      <vt:lpstr>Prática 2: fazendo um LED piscar</vt:lpstr>
      <vt:lpstr>Prática 3: semáforo verde e vermelho</vt:lpstr>
      <vt:lpstr>Prática 3: semáforo verde e vermelho</vt:lpstr>
      <vt:lpstr>Prática 4: leds em série</vt:lpstr>
      <vt:lpstr>Prática 4: leds em série</vt:lpstr>
      <vt:lpstr>Prática 4: leds em série</vt:lpstr>
      <vt:lpstr>Prática 5: semáforo com botão</vt:lpstr>
      <vt:lpstr>Prática 5: semáforo com botão</vt:lpstr>
      <vt:lpstr>Prática 5: semáforo com botão</vt:lpstr>
      <vt:lpstr>Prática 6: Led Rgb </vt:lpstr>
      <vt:lpstr>Prática 6: Led Rgb </vt:lpstr>
      <vt:lpstr>Prática 7: sensor de estacionamento</vt:lpstr>
      <vt:lpstr>Prática 7: sensor de estacionamento</vt:lpstr>
      <vt:lpstr>Prática 7: sensor de estacionamento</vt:lpstr>
      <vt:lpstr>Prática 7: sensor de estacionamento</vt:lpstr>
      <vt:lpstr>Prática 6: sensor de estacionamento</vt:lpstr>
      <vt:lpstr>Prática 7: sensor de estacionamento</vt:lpstr>
      <vt:lpstr>Prática 8: display de 7 segmentos</vt:lpstr>
      <vt:lpstr>Prática 8: display de 7 segmentos</vt:lpstr>
      <vt:lpstr>Prática 8: display de 7 segmentos</vt:lpstr>
      <vt:lpstr>Prática 8: display de 7 segmentos</vt:lpstr>
      <vt:lpstr>Prática 9: joystick</vt:lpstr>
      <vt:lpstr>Prática 9: joystick</vt:lpstr>
      <vt:lpstr>Prática 9: joystick</vt:lpstr>
      <vt:lpstr>Prática 9: joystick</vt:lpstr>
      <vt:lpstr>Prática 10: Servo motor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Catarina</dc:creator>
  <cp:lastModifiedBy>Catarina</cp:lastModifiedBy>
  <cp:revision>121</cp:revision>
  <dcterms:created xsi:type="dcterms:W3CDTF">2019-02-05T01:08:38Z</dcterms:created>
  <dcterms:modified xsi:type="dcterms:W3CDTF">2019-04-24T22:44:40Z</dcterms:modified>
</cp:coreProperties>
</file>