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notesMasterIdLst>
    <p:notesMasterId r:id="rId23"/>
  </p:notesMasterIdLst>
  <p:sldIdLst>
    <p:sldId id="256" r:id="rId3"/>
    <p:sldId id="257" r:id="rId4"/>
    <p:sldId id="271" r:id="rId5"/>
    <p:sldId id="272" r:id="rId6"/>
    <p:sldId id="273" r:id="rId7"/>
    <p:sldId id="274" r:id="rId8"/>
    <p:sldId id="275" r:id="rId9"/>
    <p:sldId id="276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ipthEIxTf9il2woWt0HKKu0AKPw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customschemas.google.com/relationships/presentationmetadata" Target="meta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Google Shape;16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96ACA7B9-D712-DFCD-3B79-481AA145E2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>
            <a:extLst>
              <a:ext uri="{FF2B5EF4-FFF2-40B4-BE49-F238E27FC236}">
                <a16:creationId xmlns:a16="http://schemas.microsoft.com/office/drawing/2014/main" id="{07100536-0182-5B67-FC94-C7DDFE18651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:notes">
            <a:extLst>
              <a:ext uri="{FF2B5EF4-FFF2-40B4-BE49-F238E27FC236}">
                <a16:creationId xmlns:a16="http://schemas.microsoft.com/office/drawing/2014/main" id="{382BDF7F-3C7C-186E-0083-36B4A6872B9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3536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753986DA-4486-D3BA-4D30-0B1F2ADB7E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>
            <a:extLst>
              <a:ext uri="{FF2B5EF4-FFF2-40B4-BE49-F238E27FC236}">
                <a16:creationId xmlns:a16="http://schemas.microsoft.com/office/drawing/2014/main" id="{19431873-7DC1-A276-FCB9-97A3B76545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:notes">
            <a:extLst>
              <a:ext uri="{FF2B5EF4-FFF2-40B4-BE49-F238E27FC236}">
                <a16:creationId xmlns:a16="http://schemas.microsoft.com/office/drawing/2014/main" id="{A0CA6806-4284-A4FD-2D0F-80F5D81522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5981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FC23691B-7C27-FEB5-FE04-D187CCBDE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>
            <a:extLst>
              <a:ext uri="{FF2B5EF4-FFF2-40B4-BE49-F238E27FC236}">
                <a16:creationId xmlns:a16="http://schemas.microsoft.com/office/drawing/2014/main" id="{AF13FA3B-E717-894B-2636-0081E4761C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:notes">
            <a:extLst>
              <a:ext uri="{FF2B5EF4-FFF2-40B4-BE49-F238E27FC236}">
                <a16:creationId xmlns:a16="http://schemas.microsoft.com/office/drawing/2014/main" id="{A6E16485-9EAC-5A70-11AB-300428FCBED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4339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65BD2F79-33EA-0B20-FD36-E56B42B17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>
            <a:extLst>
              <a:ext uri="{FF2B5EF4-FFF2-40B4-BE49-F238E27FC236}">
                <a16:creationId xmlns:a16="http://schemas.microsoft.com/office/drawing/2014/main" id="{BFC5F464-2A80-9017-7D22-AB4258E14C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:notes">
            <a:extLst>
              <a:ext uri="{FF2B5EF4-FFF2-40B4-BE49-F238E27FC236}">
                <a16:creationId xmlns:a16="http://schemas.microsoft.com/office/drawing/2014/main" id="{D630FC0D-585B-DA1A-A0F6-08D7F296C4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9538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0BF54BA7-5E1B-A82B-0EAA-AC046DC459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>
            <a:extLst>
              <a:ext uri="{FF2B5EF4-FFF2-40B4-BE49-F238E27FC236}">
                <a16:creationId xmlns:a16="http://schemas.microsoft.com/office/drawing/2014/main" id="{982A5A9D-82BE-E8AB-B91D-43907DA5C22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:notes">
            <a:extLst>
              <a:ext uri="{FF2B5EF4-FFF2-40B4-BE49-F238E27FC236}">
                <a16:creationId xmlns:a16="http://schemas.microsoft.com/office/drawing/2014/main" id="{1125D2A6-2C25-3E31-0BB3-20375B96BA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96371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810F9339-D5DD-6E5E-6ADD-01F76628FF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>
            <a:extLst>
              <a:ext uri="{FF2B5EF4-FFF2-40B4-BE49-F238E27FC236}">
                <a16:creationId xmlns:a16="http://schemas.microsoft.com/office/drawing/2014/main" id="{97D177FB-30A8-E85C-FA76-EDE27DAAE2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:notes">
            <a:extLst>
              <a:ext uri="{FF2B5EF4-FFF2-40B4-BE49-F238E27FC236}">
                <a16:creationId xmlns:a16="http://schemas.microsoft.com/office/drawing/2014/main" id="{13FAA323-DDA7-380C-80A9-334C8FB598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2469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6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4" name="Google Shape;6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3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5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3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3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3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5" name="Google Shape;85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3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2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5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2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2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rometheus.io/docs/concepts/data_model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prometheus.io/docs/instrumenting/pushing/" TargetMode="External"/><Relationship Id="rId4" Type="http://schemas.openxmlformats.org/officeDocument/2006/relationships/hyperlink" Target="https://prometheus.io/docs/prometheus/latest/querying/basics/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golang.org/" TargetMode="External"/><Relationship Id="rId3" Type="http://schemas.openxmlformats.org/officeDocument/2006/relationships/hyperlink" Target="https://github.com/prometheus/prometheus" TargetMode="External"/><Relationship Id="rId7" Type="http://schemas.openxmlformats.org/officeDocument/2006/relationships/hyperlink" Target="https://github.com/prometheus/alertmanager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prometheus.io/docs/instrumenting/exporters/" TargetMode="External"/><Relationship Id="rId5" Type="http://schemas.openxmlformats.org/officeDocument/2006/relationships/hyperlink" Target="https://github.com/prometheus/pushgateway" TargetMode="External"/><Relationship Id="rId4" Type="http://schemas.openxmlformats.org/officeDocument/2006/relationships/hyperlink" Target="https://prometheus.io/docs/instrumenting/clientlibs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rafana.com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ometheus" TargetMode="External"/><Relationship Id="rId7" Type="http://schemas.openxmlformats.org/officeDocument/2006/relationships/hyperlink" Target="https://kubernetes.io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cncf.io/" TargetMode="External"/><Relationship Id="rId5" Type="http://schemas.openxmlformats.org/officeDocument/2006/relationships/hyperlink" Target="https://prometheus.io/community" TargetMode="External"/><Relationship Id="rId4" Type="http://schemas.openxmlformats.org/officeDocument/2006/relationships/hyperlink" Target="https://soundcloud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 txBox="1">
            <a:spLocks noGrp="1"/>
          </p:cNvSpPr>
          <p:nvPr>
            <p:ph type="ctrTitle"/>
          </p:nvPr>
        </p:nvSpPr>
        <p:spPr>
          <a:xfrm>
            <a:off x="311708" y="12706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09"/>
              <a:buNone/>
            </a:pPr>
            <a:r>
              <a:rPr lang="pt-BR"/>
              <a:t>Práticas DevOps com Docker e Monitoramento do Ambiente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09"/>
              <a:buNone/>
            </a:pPr>
            <a:r>
              <a:rPr lang="pt-BR"/>
              <a:t>Dia 03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09"/>
              <a:buNone/>
            </a:pPr>
            <a:r>
              <a:rPr lang="pt-BR"/>
              <a:t>Projeto Monitoramento</a:t>
            </a:r>
            <a:endParaRPr/>
          </a:p>
        </p:txBody>
      </p:sp>
      <p:sp>
        <p:nvSpPr>
          <p:cNvPr id="100" name="Google Shape;100;p1"/>
          <p:cNvSpPr txBox="1">
            <a:spLocks noGrp="1"/>
          </p:cNvSpPr>
          <p:nvPr>
            <p:ph type="subTitle" idx="1"/>
          </p:nvPr>
        </p:nvSpPr>
        <p:spPr>
          <a:xfrm>
            <a:off x="273425" y="341757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O que é o Prometheus?</a:t>
            </a:r>
            <a:endParaRPr/>
          </a:p>
        </p:txBody>
      </p:sp>
      <p:sp>
        <p:nvSpPr>
          <p:cNvPr id="118" name="Google Shape;1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  <a:highlight>
                  <a:schemeClr val="lt1"/>
                </a:highlight>
              </a:rPr>
              <a:t>O Prometheus coleta e armazena suas métricas como dados de série temporal, ou seja, as informações das métricas são armazenadas com o carimbo de data / hora em que foram registradas, junto com pares de valores-chave opcionais chamados rótulos.</a:t>
            </a:r>
            <a:endParaRPr b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1200"/>
              </a:spcAft>
              <a:buSzPts val="1800"/>
              <a:buNone/>
            </a:pPr>
            <a:endParaRPr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O que são métricas?</a:t>
            </a:r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  <a:highlight>
                  <a:schemeClr val="lt1"/>
                </a:highlight>
              </a:rPr>
              <a:t>Em termos leigos, as métricas são medidas numéricas, as séries temporais significam que as mudanças são registradas ao longo do tempo. O que os usuários desejam medir difere de aplicativo para aplicativo. Para um servidor da web, pode ser o número de solicitações, para um banco de dados pode ser o número de conexões ativas ou o número de consultas ativas, etc.</a:t>
            </a:r>
            <a:endParaRPr b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1200"/>
              </a:spcAft>
              <a:buSzPts val="1800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O que são métricas?</a:t>
            </a:r>
            <a:endParaRPr/>
          </a:p>
        </p:txBody>
      </p:sp>
      <p:sp>
        <p:nvSpPr>
          <p:cNvPr id="130" name="Google Shape;130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  <a:highlight>
                  <a:schemeClr val="lt1"/>
                </a:highlight>
              </a:rPr>
              <a:t>As métricas desempenham um papel importante na compreensão de por que seu aplicativo está funcionando de determinada maneira. Vamos supor que você esteja executando um aplicativo da web e descubra que ele está lento. Você precisará de algumas informações para descobrir o que está acontecendo com seu aplicativo. Por exemplo, o aplicativo pode ficar lento quando o número de solicitações é alto. Se você tiver a métrica de contagem de solicitações, poderá identificar o motivo e aumentar o número de servidores para lidar com a carga.</a:t>
            </a:r>
            <a:endParaRPr sz="2450" b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Recursos e Componentes</a:t>
            </a:r>
            <a:endParaRPr/>
          </a:p>
        </p:txBody>
      </p:sp>
      <p:sp>
        <p:nvSpPr>
          <p:cNvPr id="136" name="Google Shape;136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SzPct val="112500"/>
              <a:buNone/>
            </a:pPr>
            <a:r>
              <a:rPr lang="pt-BR" sz="6400">
                <a:solidFill>
                  <a:schemeClr val="dk1"/>
                </a:solidFill>
                <a:highlight>
                  <a:schemeClr val="lt1"/>
                </a:highlight>
              </a:rPr>
              <a:t>As principais características do Prometheus são:</a:t>
            </a:r>
            <a:endParaRPr sz="6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BR" sz="6400">
                <a:solidFill>
                  <a:schemeClr val="dk1"/>
                </a:solidFill>
                <a:highlight>
                  <a:schemeClr val="lt1"/>
                </a:highlight>
              </a:rPr>
              <a:t>um </a:t>
            </a:r>
            <a:r>
              <a:rPr lang="pt-BR" sz="6400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modelo de dados</a:t>
            </a:r>
            <a:r>
              <a:rPr lang="pt-BR" sz="6400">
                <a:solidFill>
                  <a:schemeClr val="dk1"/>
                </a:solidFill>
                <a:highlight>
                  <a:schemeClr val="lt1"/>
                </a:highlight>
              </a:rPr>
              <a:t> multidimensional com dados de série temporal identificados por nome de métrica e pares de chave / valor</a:t>
            </a:r>
            <a:endParaRPr sz="6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BR" sz="6400" u="sng">
                <a:solidFill>
                  <a:schemeClr val="dk1"/>
                </a:solidFill>
                <a:highlight>
                  <a:schemeClr val="lt1"/>
                </a:highlight>
              </a:rPr>
              <a:t>PromQL</a:t>
            </a:r>
            <a:r>
              <a:rPr lang="pt-BR" sz="6400">
                <a:solidFill>
                  <a:schemeClr val="dk1"/>
                </a:solidFill>
                <a:highlight>
                  <a:schemeClr val="lt1"/>
                </a:highlight>
              </a:rPr>
              <a:t>, uma </a:t>
            </a:r>
            <a:r>
              <a:rPr lang="pt-BR" sz="6400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linguagem de consulta flexível</a:t>
            </a:r>
            <a:r>
              <a:rPr lang="pt-BR" sz="6400">
                <a:solidFill>
                  <a:schemeClr val="dk1"/>
                </a:solidFill>
                <a:highlight>
                  <a:schemeClr val="lt1"/>
                </a:highlight>
              </a:rPr>
              <a:t> para aproveitar essa dimensionalidade</a:t>
            </a:r>
            <a:endParaRPr sz="6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BR" sz="6400">
                <a:solidFill>
                  <a:schemeClr val="dk1"/>
                </a:solidFill>
                <a:highlight>
                  <a:schemeClr val="lt1"/>
                </a:highlight>
              </a:rPr>
              <a:t>nenhuma dependência de armazenamento distribuído; nós de servidor único são autônomos</a:t>
            </a:r>
            <a:endParaRPr sz="6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BR" sz="6400">
                <a:solidFill>
                  <a:schemeClr val="dk1"/>
                </a:solidFill>
                <a:highlight>
                  <a:schemeClr val="lt1"/>
                </a:highlight>
              </a:rPr>
              <a:t>a coleta de série temporal acontece por meio de um modelo pull sobre HTTP</a:t>
            </a:r>
            <a:endParaRPr sz="6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BR" sz="6400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 push de séries temporais</a:t>
            </a:r>
            <a:r>
              <a:rPr lang="pt-BR" sz="6400">
                <a:solidFill>
                  <a:schemeClr val="dk1"/>
                </a:solidFill>
                <a:highlight>
                  <a:schemeClr val="lt1"/>
                </a:highlight>
              </a:rPr>
              <a:t> é suportado por meio de um gateway intermediário</a:t>
            </a:r>
            <a:endParaRPr sz="6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BR" sz="6400">
                <a:solidFill>
                  <a:schemeClr val="dk1"/>
                </a:solidFill>
                <a:highlight>
                  <a:schemeClr val="lt1"/>
                </a:highlight>
              </a:rPr>
              <a:t>alvos são descobertos por meio de descoberta de serviço ou configuração estática</a:t>
            </a:r>
            <a:endParaRPr sz="6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BR" sz="6400">
                <a:solidFill>
                  <a:schemeClr val="dk1"/>
                </a:solidFill>
                <a:highlight>
                  <a:schemeClr val="lt1"/>
                </a:highlight>
              </a:rPr>
              <a:t>vários modos de suporte a gráficos e painéis</a:t>
            </a:r>
            <a:endParaRPr sz="64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1200"/>
              </a:spcAft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Recursos e Componentes</a:t>
            </a:r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SzPct val="118674"/>
              <a:buNone/>
            </a:pPr>
            <a:r>
              <a:rPr lang="pt-BR" sz="6067">
                <a:solidFill>
                  <a:schemeClr val="dk1"/>
                </a:solidFill>
                <a:highlight>
                  <a:schemeClr val="lt1"/>
                </a:highlight>
              </a:rPr>
              <a:t>O ecossistema Prometheus consiste em vários componentes, muitos dos quais são opcionais:</a:t>
            </a:r>
            <a:endParaRPr sz="6067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324972" algn="l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BR" sz="6067">
                <a:solidFill>
                  <a:schemeClr val="dk1"/>
                </a:solidFill>
                <a:highlight>
                  <a:schemeClr val="lt1"/>
                </a:highlight>
              </a:rPr>
              <a:t>o </a:t>
            </a:r>
            <a:r>
              <a:rPr lang="pt-BR" sz="6067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servidor</a:t>
            </a:r>
            <a:r>
              <a:rPr lang="pt-BR" sz="6067">
                <a:solidFill>
                  <a:schemeClr val="dk1"/>
                </a:solidFill>
                <a:highlight>
                  <a:schemeClr val="lt1"/>
                </a:highlight>
              </a:rPr>
              <a:t> principal do </a:t>
            </a:r>
            <a:r>
              <a:rPr lang="pt-BR" sz="6067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Prometheus,</a:t>
            </a:r>
            <a:r>
              <a:rPr lang="pt-BR" sz="6067">
                <a:solidFill>
                  <a:schemeClr val="dk1"/>
                </a:solidFill>
                <a:highlight>
                  <a:schemeClr val="lt1"/>
                </a:highlight>
              </a:rPr>
              <a:t> que coleta e armazena dados de séries temporais</a:t>
            </a:r>
            <a:endParaRPr sz="6067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32497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BR" sz="6067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bibliotecas cliente</a:t>
            </a:r>
            <a:r>
              <a:rPr lang="pt-BR" sz="6067">
                <a:solidFill>
                  <a:schemeClr val="dk1"/>
                </a:solidFill>
                <a:highlight>
                  <a:schemeClr val="lt1"/>
                </a:highlight>
              </a:rPr>
              <a:t> para instrumentar o código do aplicativo</a:t>
            </a:r>
            <a:endParaRPr sz="6067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32497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BR" sz="6067">
                <a:solidFill>
                  <a:schemeClr val="dk1"/>
                </a:solidFill>
                <a:highlight>
                  <a:schemeClr val="lt1"/>
                </a:highlight>
              </a:rPr>
              <a:t>um </a:t>
            </a:r>
            <a:r>
              <a:rPr lang="pt-BR" sz="6067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portal push</a:t>
            </a:r>
            <a:r>
              <a:rPr lang="pt-BR" sz="6067">
                <a:solidFill>
                  <a:schemeClr val="dk1"/>
                </a:solidFill>
                <a:highlight>
                  <a:schemeClr val="lt1"/>
                </a:highlight>
              </a:rPr>
              <a:t> para apoiar empregos de curta duração</a:t>
            </a:r>
            <a:endParaRPr sz="6067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32497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BR" sz="6067" u="sng">
                <a:solidFill>
                  <a:schemeClr val="dk1"/>
                </a:solidFill>
                <a:highlight>
                  <a:schemeClr val="lt1"/>
                </a:highlight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exportadores</a:t>
            </a:r>
            <a:r>
              <a:rPr lang="pt-BR" sz="6067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de</a:t>
            </a:r>
            <a:r>
              <a:rPr lang="pt-BR" sz="6067">
                <a:solidFill>
                  <a:schemeClr val="dk1"/>
                </a:solidFill>
                <a:highlight>
                  <a:schemeClr val="lt1"/>
                </a:highlight>
              </a:rPr>
              <a:t> propósito especial para serviços como HAProxy, StatsD, Graphite, etc.</a:t>
            </a:r>
            <a:endParaRPr sz="6067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32497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BR" sz="6067">
                <a:solidFill>
                  <a:schemeClr val="dk1"/>
                </a:solidFill>
                <a:highlight>
                  <a:schemeClr val="lt1"/>
                </a:highlight>
              </a:rPr>
              <a:t>um </a:t>
            </a:r>
            <a:r>
              <a:rPr lang="pt-BR" sz="6067" u="sng">
                <a:solidFill>
                  <a:schemeClr val="dk1"/>
                </a:solidFill>
                <a:highlight>
                  <a:schemeClr val="lt1"/>
                </a:highlight>
              </a:rPr>
              <a:t>A</a:t>
            </a:r>
            <a:r>
              <a:rPr lang="pt-BR" sz="6067" u="sng">
                <a:solidFill>
                  <a:schemeClr val="dk1"/>
                </a:solidFill>
                <a:highlight>
                  <a:schemeClr val="lt1"/>
                </a:highlight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lertmanager</a:t>
            </a:r>
            <a:r>
              <a:rPr lang="pt-BR" sz="6067">
                <a:solidFill>
                  <a:schemeClr val="dk1"/>
                </a:solidFill>
                <a:highlight>
                  <a:schemeClr val="lt1"/>
                </a:highlight>
              </a:rPr>
              <a:t> para lidar com alertas</a:t>
            </a:r>
            <a:endParaRPr sz="6067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457200" lvl="0" indent="-32497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pt-BR" sz="6067">
                <a:solidFill>
                  <a:schemeClr val="dk1"/>
                </a:solidFill>
                <a:highlight>
                  <a:schemeClr val="lt1"/>
                </a:highlight>
              </a:rPr>
              <a:t>várias ferramentas de suporte</a:t>
            </a:r>
            <a:endParaRPr sz="6067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SzPct val="118674"/>
              <a:buNone/>
            </a:pPr>
            <a:r>
              <a:rPr lang="pt-BR" sz="6067">
                <a:solidFill>
                  <a:schemeClr val="dk1"/>
                </a:solidFill>
                <a:highlight>
                  <a:schemeClr val="lt1"/>
                </a:highlight>
              </a:rPr>
              <a:t>A maioria dos componentes do Prometheus são escritos em </a:t>
            </a:r>
            <a:r>
              <a:rPr lang="pt-BR" sz="6067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</a:t>
            </a:r>
            <a:r>
              <a:rPr lang="pt-BR" sz="6067">
                <a:solidFill>
                  <a:schemeClr val="dk1"/>
                </a:solidFill>
                <a:highlight>
                  <a:schemeClr val="lt1"/>
                </a:highlight>
              </a:rPr>
              <a:t> , tornando-os fáceis de construir e implantar como binários estáticos.</a:t>
            </a:r>
            <a:endParaRPr sz="6067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1200"/>
              </a:spcAft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1100"/>
              </a:spcBef>
              <a:spcAft>
                <a:spcPts val="1100"/>
              </a:spcAft>
              <a:buSzPts val="2800"/>
              <a:buNone/>
            </a:pPr>
            <a:r>
              <a:rPr lang="pt-BR" sz="2500">
                <a:highlight>
                  <a:schemeClr val="lt1"/>
                </a:highlight>
              </a:rPr>
              <a:t>Arquitetura</a:t>
            </a:r>
            <a:endParaRPr sz="3900">
              <a:highlight>
                <a:schemeClr val="lt1"/>
              </a:highlight>
            </a:endParaRPr>
          </a:p>
        </p:txBody>
      </p:sp>
      <p:sp>
        <p:nvSpPr>
          <p:cNvPr id="148" name="Google Shape;148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endParaRPr sz="2450" b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  <p:pic>
        <p:nvPicPr>
          <p:cNvPr id="149" name="Google Shape;149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7387" y="1178600"/>
            <a:ext cx="5849225" cy="336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Arquitetura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</p:txBody>
      </p:sp>
      <p:sp>
        <p:nvSpPr>
          <p:cNvPr id="155" name="Google Shape;155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600">
                <a:solidFill>
                  <a:schemeClr val="dk1"/>
                </a:solidFill>
                <a:highlight>
                  <a:schemeClr val="lt1"/>
                </a:highlight>
              </a:rPr>
              <a:t>O Prometheus extrai métricas de trabalhos instrumentados, seja diretamente ou por meio de um gateway intermediário para trabalhos de curta duração. Ele armazena todas as amostras coletadas localmente e executa regras sobre esses dados para agregar e registrar novas séries temporais de dados existentes ou gerar alertas. </a:t>
            </a:r>
            <a:r>
              <a:rPr lang="pt-BR" sz="1600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Grafana</a:t>
            </a:r>
            <a:r>
              <a:rPr lang="pt-BR" sz="1600">
                <a:solidFill>
                  <a:schemeClr val="dk1"/>
                </a:solidFill>
                <a:highlight>
                  <a:schemeClr val="lt1"/>
                </a:highlight>
              </a:rPr>
              <a:t> ou outros consumidores de API podem ser usados ​​para visualizar os dados coletados.</a:t>
            </a: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600">
                <a:solidFill>
                  <a:schemeClr val="dk1"/>
                </a:solidFill>
                <a:highlight>
                  <a:schemeClr val="lt1"/>
                </a:highlight>
              </a:rPr>
              <a:t>A arquitetura do Prometheus como podem verificar é bem auto explicativa, iremos abordar mais a frente algumas dessas ferramentas e seus funcionamentos, como por exemplo: Jobs/Exporters, Alertmanager e o Grafana, mas antes de abordar as suas ferramentas, irei abordar um pouquinho a configuração do Prometheus e como isso pode influenciar o restante das ferramentas.</a:t>
            </a:r>
            <a:endParaRPr sz="1600" b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1200"/>
              </a:spcAft>
              <a:buSzPts val="1800"/>
              <a:buNone/>
            </a:pPr>
            <a:endParaRPr sz="16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Configuração</a:t>
            </a:r>
            <a:endParaRPr/>
          </a:p>
        </p:txBody>
      </p:sp>
      <p:sp>
        <p:nvSpPr>
          <p:cNvPr id="161" name="Google Shape;161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  <a:highlight>
                  <a:schemeClr val="lt1"/>
                </a:highlight>
              </a:rPr>
              <a:t>O funcionamento do Prometheus em si é bem simples, através de seu arquivo de configuração, pode ser informado os exporters para o Prometheus coletar as métricas, de modo que assim os dois possam se comunicar.Abaixo segue um exemplo de arquivo de configuração onde temos em uma parte de sua configuração justamente o exporter.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  <a:highlight>
                  <a:schemeClr val="lt1"/>
                </a:highlight>
              </a:rPr>
              <a:t>Nele na última parte do arquivo em scrape_configs temos informado o job_name exporter(Um node Exporter que coleta métricas)</a:t>
            </a:r>
            <a:endParaRPr sz="3050" b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Configuração</a:t>
            </a:r>
            <a:endParaRPr/>
          </a:p>
        </p:txBody>
      </p:sp>
      <p:sp>
        <p:nvSpPr>
          <p:cNvPr id="167" name="Google Shape;167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endParaRPr sz="2450" b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  <p:pic>
        <p:nvPicPr>
          <p:cNvPr id="168" name="Google Shape;168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63925" y="844175"/>
            <a:ext cx="4326850" cy="39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O que é um exporter?</a:t>
            </a:r>
            <a:endParaRPr/>
          </a:p>
        </p:txBody>
      </p:sp>
      <p:sp>
        <p:nvSpPr>
          <p:cNvPr id="174" name="Google Shape;174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r>
              <a:rPr lang="pt-BR" sz="1650" b="1">
                <a:solidFill>
                  <a:schemeClr val="dk1"/>
                </a:solidFill>
                <a:highlight>
                  <a:schemeClr val="lt1"/>
                </a:highlight>
              </a:rPr>
              <a:t>Veremos nos próximos slides o que são os exporters e como ele funciona.</a:t>
            </a:r>
            <a:endParaRPr sz="1650" b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Como será o projeto?</a:t>
            </a:r>
            <a:endParaRPr/>
          </a:p>
        </p:txBody>
      </p:sp>
      <p:sp>
        <p:nvSpPr>
          <p:cNvPr id="106" name="Google Shape;106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850" b="1">
                <a:solidFill>
                  <a:schemeClr val="dk1"/>
                </a:solidFill>
              </a:rPr>
              <a:t>O projeto consiste em implantar 4 sistemas em containers, que juntos conseguem fazer o monitoramento completo de um ambiente. </a:t>
            </a:r>
            <a:endParaRPr sz="185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850" b="1">
                <a:solidFill>
                  <a:schemeClr val="dk1"/>
                </a:solidFill>
              </a:rPr>
              <a:t>Utilizando </a:t>
            </a:r>
            <a:r>
              <a:rPr lang="pt-BR" sz="1850" b="1" u="sng">
                <a:solidFill>
                  <a:schemeClr val="dk1"/>
                </a:solidFill>
              </a:rPr>
              <a:t>Prometheus</a:t>
            </a:r>
            <a:r>
              <a:rPr lang="pt-BR" sz="1850" b="1">
                <a:solidFill>
                  <a:schemeClr val="dk1"/>
                </a:solidFill>
              </a:rPr>
              <a:t> e </a:t>
            </a:r>
            <a:r>
              <a:rPr lang="pt-BR" sz="1850" b="1" u="sng">
                <a:solidFill>
                  <a:schemeClr val="dk1"/>
                </a:solidFill>
              </a:rPr>
              <a:t>Node Exporter</a:t>
            </a:r>
            <a:r>
              <a:rPr lang="pt-BR" sz="1850" b="1">
                <a:solidFill>
                  <a:schemeClr val="dk1"/>
                </a:solidFill>
              </a:rPr>
              <a:t> para coletar e armazenar métricas, </a:t>
            </a:r>
            <a:r>
              <a:rPr lang="pt-BR" sz="1850" b="1" u="sng">
                <a:solidFill>
                  <a:schemeClr val="dk1"/>
                </a:solidFill>
              </a:rPr>
              <a:t>Grafana</a:t>
            </a:r>
            <a:r>
              <a:rPr lang="pt-BR" sz="1850" b="1">
                <a:solidFill>
                  <a:schemeClr val="dk1"/>
                </a:solidFill>
              </a:rPr>
              <a:t> para criar dashboards de monitoramento e acompanhamento das métricas do ambiente e o </a:t>
            </a:r>
            <a:r>
              <a:rPr lang="pt-BR" sz="1850" b="1" u="sng">
                <a:solidFill>
                  <a:schemeClr val="dk1"/>
                </a:solidFill>
              </a:rPr>
              <a:t>Alertmanager</a:t>
            </a:r>
            <a:r>
              <a:rPr lang="pt-BR" sz="1850" b="1">
                <a:solidFill>
                  <a:schemeClr val="dk1"/>
                </a:solidFill>
              </a:rPr>
              <a:t> para notificações de alertas.</a:t>
            </a:r>
            <a:endParaRPr sz="185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Referência</a:t>
            </a:r>
            <a:endParaRPr/>
          </a:p>
        </p:txBody>
      </p:sp>
      <p:sp>
        <p:nvSpPr>
          <p:cNvPr id="180" name="Google Shape;180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r>
              <a:rPr lang="pt-BR" sz="1550" b="1">
                <a:solidFill>
                  <a:schemeClr val="dk1"/>
                </a:solidFill>
                <a:highlight>
                  <a:schemeClr val="lt1"/>
                </a:highlight>
              </a:rPr>
              <a:t>https://prometheus.io/docs/introduction/overview/</a:t>
            </a:r>
            <a:endParaRPr sz="1550" b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4F6CDA07-1998-E54A-A319-B6F5A25553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>
            <a:extLst>
              <a:ext uri="{FF2B5EF4-FFF2-40B4-BE49-F238E27FC236}">
                <a16:creationId xmlns:a16="http://schemas.microsoft.com/office/drawing/2014/main" id="{B10285CA-694F-E251-D9B2-F6CD791004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 dirty="0"/>
              <a:t>Por que usar o Docker?</a:t>
            </a:r>
            <a:endParaRPr dirty="0"/>
          </a:p>
        </p:txBody>
      </p:sp>
      <p:sp>
        <p:nvSpPr>
          <p:cNvPr id="106" name="Google Shape;106;p2">
            <a:extLst>
              <a:ext uri="{FF2B5EF4-FFF2-40B4-BE49-F238E27FC236}">
                <a16:creationId xmlns:a16="http://schemas.microsoft.com/office/drawing/2014/main" id="{122D1E7D-5227-364C-8D0E-6F1A7C0AF3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pt-BR" sz="2000" b="1" dirty="0">
                <a:solidFill>
                  <a:schemeClr val="tx1"/>
                </a:solidFill>
              </a:rPr>
              <a:t>1. Padronização entre ambientes</a:t>
            </a:r>
          </a:p>
          <a:p>
            <a:r>
              <a:rPr lang="pt-BR" sz="2000" dirty="0">
                <a:solidFill>
                  <a:schemeClr val="tx1"/>
                </a:solidFill>
              </a:rPr>
              <a:t>“Funciona na minha máquina” deixa de ser problema 😅</a:t>
            </a:r>
            <a:br>
              <a:rPr lang="pt-BR" sz="2000" dirty="0">
                <a:solidFill>
                  <a:schemeClr val="tx1"/>
                </a:solidFill>
              </a:rPr>
            </a:br>
            <a:r>
              <a:rPr lang="pt-BR" sz="2000" dirty="0">
                <a:solidFill>
                  <a:schemeClr val="tx1"/>
                </a:solidFill>
              </a:rPr>
              <a:t>O contêiner garante que a aplicação rode da mesma forma em:</a:t>
            </a:r>
          </a:p>
          <a:p>
            <a:r>
              <a:rPr lang="pt-BR" sz="2000" dirty="0">
                <a:solidFill>
                  <a:schemeClr val="tx1"/>
                </a:solidFill>
              </a:rPr>
              <a:t>Desenvolvimento local</a:t>
            </a:r>
          </a:p>
          <a:p>
            <a:r>
              <a:rPr lang="pt-BR" sz="2000" dirty="0">
                <a:solidFill>
                  <a:schemeClr val="tx1"/>
                </a:solidFill>
              </a:rPr>
              <a:t>Testes / Homologação</a:t>
            </a:r>
          </a:p>
          <a:p>
            <a:r>
              <a:rPr lang="pt-BR" sz="2000" dirty="0">
                <a:solidFill>
                  <a:schemeClr val="tx1"/>
                </a:solidFill>
              </a:rPr>
              <a:t>Produção</a:t>
            </a:r>
          </a:p>
          <a:p>
            <a:r>
              <a:rPr lang="pt-BR" sz="2000" dirty="0">
                <a:solidFill>
                  <a:schemeClr val="tx1"/>
                </a:solidFill>
              </a:rPr>
              <a:t>📦 Tudo está dentro do contêiner — inclusive a versão do Node, Python, Java etc.</a:t>
            </a:r>
          </a:p>
        </p:txBody>
      </p:sp>
    </p:spTree>
    <p:extLst>
      <p:ext uri="{BB962C8B-B14F-4D97-AF65-F5344CB8AC3E}">
        <p14:creationId xmlns:p14="http://schemas.microsoft.com/office/powerpoint/2010/main" val="3909580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B897FE1A-94BC-B6AF-73A4-AE27B527C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>
            <a:extLst>
              <a:ext uri="{FF2B5EF4-FFF2-40B4-BE49-F238E27FC236}">
                <a16:creationId xmlns:a16="http://schemas.microsoft.com/office/drawing/2014/main" id="{D04D07C1-CF1B-B57A-60C3-E1B9B3A602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 dirty="0"/>
              <a:t>Por que usar o Docker?</a:t>
            </a:r>
            <a:endParaRPr dirty="0"/>
          </a:p>
        </p:txBody>
      </p:sp>
      <p:sp>
        <p:nvSpPr>
          <p:cNvPr id="106" name="Google Shape;106;p2">
            <a:extLst>
              <a:ext uri="{FF2B5EF4-FFF2-40B4-BE49-F238E27FC236}">
                <a16:creationId xmlns:a16="http://schemas.microsoft.com/office/drawing/2014/main" id="{EAF4AFCA-29B8-67B4-EDDC-71FBCFEA7E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pt-BR" sz="2000" b="1" dirty="0">
                <a:solidFill>
                  <a:schemeClr val="tx1"/>
                </a:solidFill>
              </a:rPr>
              <a:t>2. Facilidade de distribuição</a:t>
            </a:r>
          </a:p>
          <a:p>
            <a:r>
              <a:rPr lang="pt-BR" sz="2000" dirty="0">
                <a:solidFill>
                  <a:schemeClr val="tx1"/>
                </a:solidFill>
              </a:rPr>
              <a:t>Você pode criar uma imagem do seu app e compartilhar facilmente</a:t>
            </a:r>
          </a:p>
        </p:txBody>
      </p:sp>
    </p:spTree>
    <p:extLst>
      <p:ext uri="{BB962C8B-B14F-4D97-AF65-F5344CB8AC3E}">
        <p14:creationId xmlns:p14="http://schemas.microsoft.com/office/powerpoint/2010/main" val="4190764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E6CCD9C9-B995-84F1-E6A4-48CAA3B5C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>
            <a:extLst>
              <a:ext uri="{FF2B5EF4-FFF2-40B4-BE49-F238E27FC236}">
                <a16:creationId xmlns:a16="http://schemas.microsoft.com/office/drawing/2014/main" id="{7D2BEB44-2E2C-59C8-380A-4678A28C0B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 dirty="0"/>
              <a:t>Por que usar o Docker?</a:t>
            </a:r>
            <a:endParaRPr dirty="0"/>
          </a:p>
        </p:txBody>
      </p:sp>
      <p:sp>
        <p:nvSpPr>
          <p:cNvPr id="106" name="Google Shape;106;p2">
            <a:extLst>
              <a:ext uri="{FF2B5EF4-FFF2-40B4-BE49-F238E27FC236}">
                <a16:creationId xmlns:a16="http://schemas.microsoft.com/office/drawing/2014/main" id="{04921044-AB52-40A4-9261-9EF6E6A675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pt-BR" sz="2000" b="1" dirty="0">
                <a:solidFill>
                  <a:schemeClr val="tx1"/>
                </a:solidFill>
              </a:rPr>
              <a:t>3. Isolamento</a:t>
            </a:r>
          </a:p>
          <a:p>
            <a:r>
              <a:rPr lang="pt-BR" sz="2000" dirty="0">
                <a:solidFill>
                  <a:schemeClr val="tx1"/>
                </a:solidFill>
              </a:rPr>
              <a:t>Cada contêiner tem seu próprio ambiente:</a:t>
            </a:r>
          </a:p>
          <a:p>
            <a:r>
              <a:rPr lang="pt-BR" sz="2000" dirty="0">
                <a:solidFill>
                  <a:schemeClr val="tx1"/>
                </a:solidFill>
              </a:rPr>
              <a:t>Sistema de arquivos separado</a:t>
            </a:r>
          </a:p>
          <a:p>
            <a:r>
              <a:rPr lang="pt-BR" sz="2000" dirty="0">
                <a:solidFill>
                  <a:schemeClr val="tx1"/>
                </a:solidFill>
              </a:rPr>
              <a:t>Rede isolada</a:t>
            </a:r>
          </a:p>
          <a:p>
            <a:r>
              <a:rPr lang="pt-BR" sz="2000" dirty="0">
                <a:solidFill>
                  <a:schemeClr val="tx1"/>
                </a:solidFill>
              </a:rPr>
              <a:t>Dependências independentes</a:t>
            </a:r>
          </a:p>
          <a:p>
            <a:r>
              <a:rPr lang="pt-BR" sz="2000" dirty="0">
                <a:solidFill>
                  <a:schemeClr val="tx1"/>
                </a:solidFill>
              </a:rPr>
              <a:t>💡 Isso evita conflitos entre versões de </a:t>
            </a:r>
            <a:r>
              <a:rPr lang="pt-BR" sz="2000" dirty="0" err="1">
                <a:solidFill>
                  <a:schemeClr val="tx1"/>
                </a:solidFill>
              </a:rPr>
              <a:t>libs</a:t>
            </a:r>
            <a:r>
              <a:rPr lang="pt-BR" sz="2000" dirty="0">
                <a:solidFill>
                  <a:schemeClr val="tx1"/>
                </a:solidFill>
              </a:rPr>
              <a:t> ou pacotes.</a:t>
            </a:r>
          </a:p>
          <a:p>
            <a:pPr marL="114300" indent="0">
              <a:buNone/>
            </a:pPr>
            <a:endParaRPr lang="pt-B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705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D7214424-FD85-40C6-FEE1-A6EBDD8799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>
            <a:extLst>
              <a:ext uri="{FF2B5EF4-FFF2-40B4-BE49-F238E27FC236}">
                <a16:creationId xmlns:a16="http://schemas.microsoft.com/office/drawing/2014/main" id="{CA87BDC2-F762-0D48-3CF5-8E7B8FB6F3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 dirty="0"/>
              <a:t>Por que usar o Docker?</a:t>
            </a:r>
            <a:endParaRPr dirty="0"/>
          </a:p>
        </p:txBody>
      </p:sp>
      <p:sp>
        <p:nvSpPr>
          <p:cNvPr id="106" name="Google Shape;106;p2">
            <a:extLst>
              <a:ext uri="{FF2B5EF4-FFF2-40B4-BE49-F238E27FC236}">
                <a16:creationId xmlns:a16="http://schemas.microsoft.com/office/drawing/2014/main" id="{38F0762A-D822-056E-6D06-D55C85FDF8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pt-BR" sz="2000" b="1" dirty="0">
                <a:solidFill>
                  <a:schemeClr val="tx1"/>
                </a:solidFill>
              </a:rPr>
              <a:t>4. Escalabilidade</a:t>
            </a:r>
          </a:p>
          <a:p>
            <a:r>
              <a:rPr lang="pt-BR" sz="2000" dirty="0">
                <a:solidFill>
                  <a:schemeClr val="tx1"/>
                </a:solidFill>
              </a:rPr>
              <a:t>No Docker, você pode subir várias instâncias do mesmo contêiner facilmente</a:t>
            </a:r>
          </a:p>
        </p:txBody>
      </p:sp>
    </p:spTree>
    <p:extLst>
      <p:ext uri="{BB962C8B-B14F-4D97-AF65-F5344CB8AC3E}">
        <p14:creationId xmlns:p14="http://schemas.microsoft.com/office/powerpoint/2010/main" val="3495938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0CE406FE-9882-02AB-1837-F72F64E419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>
            <a:extLst>
              <a:ext uri="{FF2B5EF4-FFF2-40B4-BE49-F238E27FC236}">
                <a16:creationId xmlns:a16="http://schemas.microsoft.com/office/drawing/2014/main" id="{B682457A-D9C4-B598-84D5-6B7A337224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 dirty="0"/>
              <a:t>Por que usar o Docker?</a:t>
            </a:r>
            <a:endParaRPr dirty="0"/>
          </a:p>
        </p:txBody>
      </p:sp>
      <p:sp>
        <p:nvSpPr>
          <p:cNvPr id="106" name="Google Shape;106;p2">
            <a:extLst>
              <a:ext uri="{FF2B5EF4-FFF2-40B4-BE49-F238E27FC236}">
                <a16:creationId xmlns:a16="http://schemas.microsoft.com/office/drawing/2014/main" id="{094C2A58-49F2-76E6-FE97-AC361DD7F0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pt-BR" sz="2000" b="1" dirty="0">
                <a:solidFill>
                  <a:schemeClr val="tx1"/>
                </a:solidFill>
              </a:rPr>
              <a:t>5. Integração com </a:t>
            </a:r>
            <a:r>
              <a:rPr lang="pt-BR" sz="2000" b="1" dirty="0" err="1">
                <a:solidFill>
                  <a:schemeClr val="tx1"/>
                </a:solidFill>
              </a:rPr>
              <a:t>Kubernetes</a:t>
            </a:r>
            <a:r>
              <a:rPr lang="pt-BR" sz="2000" b="1" dirty="0">
                <a:solidFill>
                  <a:schemeClr val="tx1"/>
                </a:solidFill>
              </a:rPr>
              <a:t> e Cloud</a:t>
            </a:r>
          </a:p>
          <a:p>
            <a:r>
              <a:rPr lang="pt-BR" sz="2000" dirty="0">
                <a:solidFill>
                  <a:schemeClr val="tx1"/>
                </a:solidFill>
              </a:rPr>
              <a:t>O Docker é base para orquestradores como </a:t>
            </a:r>
            <a:r>
              <a:rPr lang="pt-BR" sz="2000" b="1" dirty="0" err="1">
                <a:solidFill>
                  <a:schemeClr val="tx1"/>
                </a:solidFill>
              </a:rPr>
              <a:t>Kubernetes</a:t>
            </a:r>
            <a:r>
              <a:rPr lang="pt-BR" sz="2000" dirty="0">
                <a:solidFill>
                  <a:schemeClr val="tx1"/>
                </a:solidFill>
              </a:rPr>
              <a:t> e </a:t>
            </a:r>
            <a:r>
              <a:rPr lang="pt-BR" sz="2000" b="1" dirty="0" err="1">
                <a:solidFill>
                  <a:schemeClr val="tx1"/>
                </a:solidFill>
              </a:rPr>
              <a:t>Swarm</a:t>
            </a:r>
            <a:r>
              <a:rPr lang="pt-BR" sz="2000" dirty="0">
                <a:solidFill>
                  <a:schemeClr val="tx1"/>
                </a:solidFill>
              </a:rPr>
              <a:t>.</a:t>
            </a:r>
            <a:br>
              <a:rPr lang="pt-BR" sz="2000" dirty="0">
                <a:solidFill>
                  <a:schemeClr val="tx1"/>
                </a:solidFill>
              </a:rPr>
            </a:br>
            <a:r>
              <a:rPr lang="pt-BR" sz="2000" dirty="0">
                <a:solidFill>
                  <a:schemeClr val="tx1"/>
                </a:solidFill>
              </a:rPr>
              <a:t>Na nuvem (AWS, GCP, Azure, etc.), quase tudo gira em torno de contêineres.</a:t>
            </a:r>
          </a:p>
        </p:txBody>
      </p:sp>
    </p:spTree>
    <p:extLst>
      <p:ext uri="{BB962C8B-B14F-4D97-AF65-F5344CB8AC3E}">
        <p14:creationId xmlns:p14="http://schemas.microsoft.com/office/powerpoint/2010/main" val="3468863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766DFC94-0309-FFF3-7420-62AF7139C9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>
            <a:extLst>
              <a:ext uri="{FF2B5EF4-FFF2-40B4-BE49-F238E27FC236}">
                <a16:creationId xmlns:a16="http://schemas.microsoft.com/office/drawing/2014/main" id="{0EE17D17-BCF3-8016-141E-065CAB2153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 dirty="0"/>
              <a:t>Por que usar o Docker?</a:t>
            </a:r>
            <a:endParaRPr dirty="0"/>
          </a:p>
        </p:txBody>
      </p:sp>
      <p:sp>
        <p:nvSpPr>
          <p:cNvPr id="106" name="Google Shape;106;p2">
            <a:extLst>
              <a:ext uri="{FF2B5EF4-FFF2-40B4-BE49-F238E27FC236}">
                <a16:creationId xmlns:a16="http://schemas.microsoft.com/office/drawing/2014/main" id="{7A9DADA3-A4BE-CF76-7917-3D9C0EDF29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pt-BR" sz="2000" b="1" dirty="0">
                <a:solidFill>
                  <a:schemeClr val="tx1"/>
                </a:solidFill>
              </a:rPr>
              <a:t>6. Desenvolvimento mais ágil</a:t>
            </a:r>
          </a:p>
          <a:p>
            <a:r>
              <a:rPr lang="pt-BR" sz="2000" dirty="0">
                <a:solidFill>
                  <a:schemeClr val="tx1"/>
                </a:solidFill>
              </a:rPr>
              <a:t>Você pode rodar bancos de dados, APIs e serviços auxiliares localmente com um simples comando</a:t>
            </a:r>
          </a:p>
        </p:txBody>
      </p:sp>
    </p:spTree>
    <p:extLst>
      <p:ext uri="{BB962C8B-B14F-4D97-AF65-F5344CB8AC3E}">
        <p14:creationId xmlns:p14="http://schemas.microsoft.com/office/powerpoint/2010/main" val="2809319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O que é o Prometheus?</a:t>
            </a:r>
            <a:endParaRPr/>
          </a:p>
        </p:txBody>
      </p:sp>
      <p:sp>
        <p:nvSpPr>
          <p:cNvPr id="112" name="Google Shape;112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r>
              <a:rPr lang="pt-BR" dirty="0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 </a:t>
            </a:r>
            <a:r>
              <a:rPr lang="pt-BR" dirty="0" err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Prometheus</a:t>
            </a:r>
            <a:r>
              <a:rPr lang="pt-BR" dirty="0">
                <a:solidFill>
                  <a:schemeClr val="dk1"/>
                </a:solidFill>
                <a:highlight>
                  <a:schemeClr val="lt1"/>
                </a:highlight>
              </a:rPr>
              <a:t> é um kit de ferramentas de monitoramento e alerta de sistemas de código aberto originalmente criado no </a:t>
            </a:r>
            <a:r>
              <a:rPr lang="pt-BR" dirty="0" err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SoundCloud</a:t>
            </a:r>
            <a:r>
              <a:rPr lang="pt-BR" dirty="0">
                <a:solidFill>
                  <a:schemeClr val="dk1"/>
                </a:solidFill>
                <a:highlight>
                  <a:schemeClr val="lt1"/>
                </a:highlight>
              </a:rPr>
              <a:t> . Desde o seu início em 2012, muitas empresas e organizações adotaram o </a:t>
            </a:r>
            <a:r>
              <a:rPr lang="pt-BR" dirty="0" err="1">
                <a:solidFill>
                  <a:schemeClr val="dk1"/>
                </a:solidFill>
                <a:highlight>
                  <a:schemeClr val="lt1"/>
                </a:highlight>
              </a:rPr>
              <a:t>Prometheus</a:t>
            </a:r>
            <a:r>
              <a:rPr lang="pt-BR" dirty="0">
                <a:solidFill>
                  <a:schemeClr val="dk1"/>
                </a:solidFill>
                <a:highlight>
                  <a:schemeClr val="lt1"/>
                </a:highlight>
              </a:rPr>
              <a:t>, e o projeto tem uma </a:t>
            </a:r>
            <a:r>
              <a:rPr lang="pt-BR" dirty="0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comunidade de</a:t>
            </a:r>
            <a:r>
              <a:rPr lang="pt-BR" dirty="0">
                <a:solidFill>
                  <a:schemeClr val="dk1"/>
                </a:solidFill>
                <a:highlight>
                  <a:schemeClr val="lt1"/>
                </a:highlight>
              </a:rPr>
              <a:t> desenvolvedores e usuários muito ativa . Agora é um projeto autônomo de código aberto e mantido independentemente de qualquer empresa. Para enfatizar isso, e para esclarecer a estrutura de governança do projeto, a </a:t>
            </a:r>
            <a:r>
              <a:rPr lang="pt-BR" dirty="0" err="1">
                <a:solidFill>
                  <a:schemeClr val="dk1"/>
                </a:solidFill>
                <a:highlight>
                  <a:schemeClr val="lt1"/>
                </a:highlight>
              </a:rPr>
              <a:t>Prometheus</a:t>
            </a:r>
            <a:r>
              <a:rPr lang="pt-BR" dirty="0">
                <a:solidFill>
                  <a:schemeClr val="dk1"/>
                </a:solidFill>
                <a:highlight>
                  <a:schemeClr val="lt1"/>
                </a:highlight>
              </a:rPr>
              <a:t> se juntou à </a:t>
            </a:r>
            <a:r>
              <a:rPr lang="pt-BR" dirty="0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Cloud </a:t>
            </a:r>
            <a:r>
              <a:rPr lang="pt-BR" dirty="0" err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Native</a:t>
            </a:r>
            <a:r>
              <a:rPr lang="pt-BR" dirty="0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pt-BR" dirty="0" err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Computing</a:t>
            </a:r>
            <a:r>
              <a:rPr lang="pt-BR" dirty="0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Foundation</a:t>
            </a:r>
            <a:r>
              <a:rPr lang="pt-BR" dirty="0">
                <a:solidFill>
                  <a:schemeClr val="dk1"/>
                </a:solidFill>
                <a:highlight>
                  <a:schemeClr val="lt1"/>
                </a:highlight>
              </a:rPr>
              <a:t> em 2016 como o segundo projeto hospedado, depois do </a:t>
            </a:r>
            <a:r>
              <a:rPr lang="pt-BR" dirty="0" err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Kubernetes</a:t>
            </a:r>
            <a:r>
              <a:rPr lang="pt-BR" dirty="0">
                <a:solidFill>
                  <a:schemeClr val="dk1"/>
                </a:solidFill>
                <a:highlight>
                  <a:schemeClr val="lt1"/>
                </a:highlight>
              </a:rPr>
              <a:t> .</a:t>
            </a:r>
            <a:endParaRPr b="1"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1200"/>
              </a:spcAft>
              <a:buSzPts val="1800"/>
              <a:buNone/>
            </a:pPr>
            <a:endParaRPr dirty="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1049</Words>
  <Application>Microsoft Office PowerPoint</Application>
  <PresentationFormat>Apresentação na tela (16:9)</PresentationFormat>
  <Paragraphs>71</Paragraphs>
  <Slides>20</Slides>
  <Notes>20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20</vt:i4>
      </vt:variant>
    </vt:vector>
  </HeadingPairs>
  <TitlesOfParts>
    <vt:vector size="23" baseType="lpstr">
      <vt:lpstr>Arial</vt:lpstr>
      <vt:lpstr>Simple Dark</vt:lpstr>
      <vt:lpstr>Simple Dark</vt:lpstr>
      <vt:lpstr>Práticas DevOps com Docker e Monitoramento do Ambiente Dia 03 Projeto Monitoramento</vt:lpstr>
      <vt:lpstr>Como será o projeto?</vt:lpstr>
      <vt:lpstr>Por que usar o Docker?</vt:lpstr>
      <vt:lpstr>Por que usar o Docker?</vt:lpstr>
      <vt:lpstr>Por que usar o Docker?</vt:lpstr>
      <vt:lpstr>Por que usar o Docker?</vt:lpstr>
      <vt:lpstr>Por que usar o Docker?</vt:lpstr>
      <vt:lpstr>Por que usar o Docker?</vt:lpstr>
      <vt:lpstr>O que é o Prometheus?</vt:lpstr>
      <vt:lpstr>O que é o Prometheus?</vt:lpstr>
      <vt:lpstr>O que são métricas?</vt:lpstr>
      <vt:lpstr>O que são métricas?</vt:lpstr>
      <vt:lpstr>Recursos e Componentes</vt:lpstr>
      <vt:lpstr>Recursos e Componentes</vt:lpstr>
      <vt:lpstr>Arquitetura</vt:lpstr>
      <vt:lpstr>Arquitetura </vt:lpstr>
      <vt:lpstr>Configuração</vt:lpstr>
      <vt:lpstr>Configuração</vt:lpstr>
      <vt:lpstr>O que é um exporter?</vt:lpstr>
      <vt:lpstr>Referência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Gabriel</cp:lastModifiedBy>
  <cp:revision>1</cp:revision>
  <dcterms:modified xsi:type="dcterms:W3CDTF">2025-10-22T22:08:04Z</dcterms:modified>
</cp:coreProperties>
</file>