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3" roundtripDataSignature="AMtx7miO1f/lpTg5pXw27ONSkPfne16O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prometheus.io/docs/instrumenting/export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1270650"/>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09"/>
              <a:buNone/>
            </a:pPr>
            <a:r>
              <a:rPr lang="pt-BR"/>
              <a:t>Práticas DevOps com Docker e Monitoramento do Ambiente</a:t>
            </a:r>
            <a:endParaRPr/>
          </a:p>
          <a:p>
            <a:pPr indent="0" lvl="0" marL="0" rtl="0" algn="ctr">
              <a:lnSpc>
                <a:spcPct val="100000"/>
              </a:lnSpc>
              <a:spcBef>
                <a:spcPts val="0"/>
              </a:spcBef>
              <a:spcAft>
                <a:spcPts val="0"/>
              </a:spcAft>
              <a:buSzPct val="111109"/>
              <a:buNone/>
            </a:pPr>
            <a:r>
              <a:rPr lang="pt-BR"/>
              <a:t>Dia 03</a:t>
            </a:r>
            <a:endParaRPr/>
          </a:p>
          <a:p>
            <a:pPr indent="0" lvl="0" marL="0" rtl="0" algn="ctr">
              <a:lnSpc>
                <a:spcPct val="100000"/>
              </a:lnSpc>
              <a:spcBef>
                <a:spcPts val="0"/>
              </a:spcBef>
              <a:spcAft>
                <a:spcPts val="0"/>
              </a:spcAft>
              <a:buSzPct val="111109"/>
              <a:buNone/>
            </a:pPr>
            <a:r>
              <a:rPr lang="pt-BR"/>
              <a:t>Projeto Monitoramento</a:t>
            </a:r>
            <a:endParaRPr/>
          </a:p>
        </p:txBody>
      </p:sp>
      <p:sp>
        <p:nvSpPr>
          <p:cNvPr id="55" name="Google Shape;55;p1"/>
          <p:cNvSpPr txBox="1"/>
          <p:nvPr>
            <p:ph idx="1" type="subTitle"/>
          </p:nvPr>
        </p:nvSpPr>
        <p:spPr>
          <a:xfrm>
            <a:off x="273425" y="3417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BR">
                <a:solidFill>
                  <a:schemeClr val="dk1"/>
                </a:solidFill>
              </a:rPr>
              <a:t>Oficina 04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pt-BR">
                <a:solidFill>
                  <a:schemeClr val="dk1"/>
                </a:solidFill>
                <a:highlight>
                  <a:schemeClr val="lt1"/>
                </a:highlight>
              </a:rPr>
              <a:t>Bem o Node Exporter Prometheus expõe uma ampla variedade de métricas relacionadas a hardware e kernel, ou seja podemos expor métricas de vários tipos de equipamentos por exemplo, servidores, switches, roteadores entre outros… Além do hardware físico podemos expor métricas de sistemas também por exemplo expor métricas de um Windows, Linux e de aplicações (Banco de Dados por exemplo) .</a:t>
            </a:r>
            <a:endParaRPr>
              <a:solidFill>
                <a:schemeClr val="dk1"/>
              </a:solidFill>
              <a:highlight>
                <a:schemeClr val="lt1"/>
              </a:highlight>
            </a:endParaRPr>
          </a:p>
          <a:p>
            <a:pPr indent="0" lvl="0" marL="0" rtl="0" algn="l">
              <a:lnSpc>
                <a:spcPct val="115000"/>
              </a:lnSpc>
              <a:spcBef>
                <a:spcPts val="0"/>
              </a:spcBef>
              <a:spcAft>
                <a:spcPts val="0"/>
              </a:spcAft>
              <a:buSzPts val="1800"/>
              <a:buNone/>
            </a:pPr>
            <a:r>
              <a:rPr lang="pt-BR">
                <a:solidFill>
                  <a:schemeClr val="dk1"/>
                </a:solidFill>
                <a:highlight>
                  <a:schemeClr val="lt1"/>
                </a:highlight>
              </a:rPr>
              <a:t>Na página oficial do Prometheus há uma listagem bem completa de node exporters de vários tipos, podem conferir pelo </a:t>
            </a:r>
            <a:r>
              <a:rPr lang="pt-BR" u="sng">
                <a:solidFill>
                  <a:schemeClr val="dk1"/>
                </a:solidFill>
                <a:highlight>
                  <a:schemeClr val="lt1"/>
                </a:highlight>
                <a:hlinkClick r:id="rId3">
                  <a:extLst>
                    <a:ext uri="{A12FA001-AC4F-418D-AE19-62706E023703}">
                      <ahyp:hlinkClr val="tx"/>
                    </a:ext>
                  </a:extLst>
                </a:hlinkClick>
              </a:rPr>
              <a:t>site</a:t>
            </a:r>
            <a:r>
              <a:rPr lang="pt-BR">
                <a:solidFill>
                  <a:schemeClr val="dk1"/>
                </a:solidFill>
                <a:highlight>
                  <a:schemeClr val="lt1"/>
                </a:highlight>
              </a:rPr>
              <a:t>.</a:t>
            </a:r>
            <a:endParaRPr>
              <a:solidFill>
                <a:schemeClr val="dk1"/>
              </a:solidFill>
              <a:highlight>
                <a:schemeClr val="lt1"/>
              </a:highlight>
            </a:endParaRPr>
          </a:p>
          <a:p>
            <a:pPr indent="0" lvl="0" marL="0" rtl="0" algn="l">
              <a:lnSpc>
                <a:spcPct val="150000"/>
              </a:lnSpc>
              <a:spcBef>
                <a:spcPts val="1100"/>
              </a:spcBef>
              <a:spcAft>
                <a:spcPts val="0"/>
              </a:spcAft>
              <a:buSzPts val="1800"/>
              <a:buNone/>
            </a:pPr>
            <a:r>
              <a:t/>
            </a:r>
            <a:endParaRPr b="1" sz="1650">
              <a:solidFill>
                <a:schemeClr val="dk1"/>
              </a:solidFill>
              <a:highlight>
                <a:schemeClr val="lt1"/>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solidFill>
                  <a:schemeClr val="dk1"/>
                </a:solidFill>
                <a:highlight>
                  <a:schemeClr val="lt1"/>
                </a:highlight>
              </a:rPr>
              <a:t>Certo chegamos no ponto em que temos o Prometheus e já um Node Exporter para métricas, nesse ponto podemos introduzir as regras de alertas, mas o que seria uma regra de alertas?</a:t>
            </a:r>
            <a:endParaRPr>
              <a:solidFill>
                <a:schemeClr val="dk1"/>
              </a:solidFill>
              <a:highlight>
                <a:schemeClr val="lt1"/>
              </a:highlight>
            </a:endParaRPr>
          </a:p>
          <a:p>
            <a:pPr indent="0" lvl="0" marL="0" rtl="0" algn="l">
              <a:lnSpc>
                <a:spcPct val="115000"/>
              </a:lnSpc>
              <a:spcBef>
                <a:spcPts val="0"/>
              </a:spcBef>
              <a:spcAft>
                <a:spcPts val="0"/>
              </a:spcAft>
              <a:buSzPts val="1800"/>
              <a:buNone/>
            </a:pPr>
            <a:r>
              <a:t/>
            </a:r>
            <a:endParaRPr>
              <a:solidFill>
                <a:schemeClr val="dk1"/>
              </a:solidFill>
              <a:highlight>
                <a:schemeClr val="lt1"/>
              </a:highlight>
            </a:endParaRPr>
          </a:p>
          <a:p>
            <a:pPr indent="0" lvl="0" marL="0" rtl="0" algn="l">
              <a:lnSpc>
                <a:spcPct val="115000"/>
              </a:lnSpc>
              <a:spcBef>
                <a:spcPts val="0"/>
              </a:spcBef>
              <a:spcAft>
                <a:spcPts val="0"/>
              </a:spcAft>
              <a:buSzPts val="1800"/>
              <a:buNone/>
            </a:pPr>
            <a:r>
              <a:rPr lang="pt-BR">
                <a:solidFill>
                  <a:schemeClr val="dk1"/>
                </a:solidFill>
                <a:highlight>
                  <a:schemeClr val="lt1"/>
                </a:highlight>
              </a:rPr>
              <a:t>As regras de alerta permitem definir condições de alerta com base nas expressões de linguagem de expressão do Prometheus e enviar notificações sobre o disparo de alertas para um serviço externo. Sempre que a expressão de alerta resulta em um ou mais elementos do vetor em um determinado momento, o alerta conta como ativo para os conjuntos de rótulos desses elementos.</a:t>
            </a:r>
            <a:endParaRPr b="1" sz="2250">
              <a:solidFill>
                <a:schemeClr val="dk1"/>
              </a:solidFill>
              <a:highlight>
                <a:schemeClr val="lt1"/>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solidFill>
                  <a:schemeClr val="dk1"/>
                </a:solidFill>
                <a:highlight>
                  <a:schemeClr val="lt1"/>
                </a:highlight>
              </a:rPr>
              <a:t>Dessa forma vamos mais além de simplesmente ficar recebendo métricas, iremos criar regras para que caso as métricas venham de formas diferente do que esperamos, deve ser gerado um alerta, dessa forma introduzimos também uma parte importante da arquitetura do Prometheus que é o Alertmanager.</a:t>
            </a:r>
            <a:endParaRPr>
              <a:solidFill>
                <a:schemeClr val="dk1"/>
              </a:solidFill>
              <a:highlight>
                <a:schemeClr val="lt1"/>
              </a:highlight>
            </a:endParaRPr>
          </a:p>
          <a:p>
            <a:pPr indent="0" lvl="0" marL="0" rtl="0" algn="l">
              <a:lnSpc>
                <a:spcPct val="115000"/>
              </a:lnSpc>
              <a:spcBef>
                <a:spcPts val="0"/>
              </a:spcBef>
              <a:spcAft>
                <a:spcPts val="0"/>
              </a:spcAft>
              <a:buSzPts val="1800"/>
              <a:buNone/>
            </a:pPr>
            <a:r>
              <a:rPr lang="pt-BR">
                <a:solidFill>
                  <a:schemeClr val="dk1"/>
                </a:solidFill>
                <a:highlight>
                  <a:schemeClr val="lt1"/>
                </a:highlight>
              </a:rPr>
              <a:t> As regras também são definidas no Prometheus através de arquivos yml, abaixo podem ver uma regra que verifica por exemplo a temperatura de CPU, onde sua severidade é critical e verifica se a temperatura está maior ou igual a 85 graus e seu for é verificado a cada 1min.</a:t>
            </a:r>
            <a:endParaRPr b="1" sz="2250">
              <a:solidFill>
                <a:schemeClr val="dk1"/>
              </a:solidFill>
              <a:highlight>
                <a:schemeClr val="lt1"/>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79" name="Google Shape;7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1100"/>
              </a:spcBef>
              <a:spcAft>
                <a:spcPts val="0"/>
              </a:spcAft>
              <a:buSzPts val="1800"/>
              <a:buNone/>
            </a:pPr>
            <a:r>
              <a:t/>
            </a:r>
            <a:endParaRPr b="1" sz="1650">
              <a:solidFill>
                <a:schemeClr val="dk1"/>
              </a:solidFill>
              <a:highlight>
                <a:schemeClr val="lt1"/>
              </a:highlight>
            </a:endParaRPr>
          </a:p>
          <a:p>
            <a:pPr indent="0" lvl="0" marL="0" rtl="0" algn="l">
              <a:lnSpc>
                <a:spcPct val="115000"/>
              </a:lnSpc>
              <a:spcBef>
                <a:spcPts val="1100"/>
              </a:spcBef>
              <a:spcAft>
                <a:spcPts val="1200"/>
              </a:spcAft>
              <a:buSzPts val="1800"/>
              <a:buNone/>
            </a:pPr>
            <a:r>
              <a:t/>
            </a:r>
            <a:endParaRPr/>
          </a:p>
        </p:txBody>
      </p:sp>
      <p:pic>
        <p:nvPicPr>
          <p:cNvPr id="80" name="Google Shape;80;p5"/>
          <p:cNvPicPr preferRelativeResize="0"/>
          <p:nvPr/>
        </p:nvPicPr>
        <p:blipFill rotWithShape="1">
          <a:blip r:embed="rId3">
            <a:alphaModFix/>
          </a:blip>
          <a:srcRect b="0" l="0" r="0" t="0"/>
          <a:stretch/>
        </p:blipFill>
        <p:spPr>
          <a:xfrm>
            <a:off x="283638" y="1721638"/>
            <a:ext cx="8576726" cy="153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86" name="Google Shape;8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solidFill>
                  <a:schemeClr val="dk1"/>
                </a:solidFill>
                <a:highlight>
                  <a:schemeClr val="lt1"/>
                </a:highlight>
              </a:rPr>
              <a:t> Dessa forma o Prometheus verifica e se a regra estiver sendo desrespeitada é acionada, o papel do Alertmanager neste caso é informar de alguma maneira, podemos integrar o Alertmanager com muitas ferramentas, por exemplo email, PagerDuty e o Slack para informar do alerta. Dessa forma o Alertmanager também possui um arquivo de configuração onde é definido essas integrações.</a:t>
            </a:r>
            <a:endParaRPr b="1" sz="2250">
              <a:solidFill>
                <a:schemeClr val="dk1"/>
              </a:solidFill>
              <a:highlight>
                <a:schemeClr val="lt1"/>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O que é um exporter?</a:t>
            </a:r>
            <a:endParaRPr/>
          </a:p>
        </p:txBody>
      </p:sp>
      <p:sp>
        <p:nvSpPr>
          <p:cNvPr id="92" name="Google Shape;92;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1100"/>
              </a:spcBef>
              <a:spcAft>
                <a:spcPts val="0"/>
              </a:spcAft>
              <a:buSzPts val="1800"/>
              <a:buNone/>
            </a:pPr>
            <a:r>
              <a:rPr b="1" lang="pt-BR" sz="1650">
                <a:solidFill>
                  <a:schemeClr val="dk1"/>
                </a:solidFill>
                <a:highlight>
                  <a:schemeClr val="lt1"/>
                </a:highlight>
              </a:rPr>
              <a:t>Veremos nos próximos slides o que são os exporters e como ele funciona.</a:t>
            </a:r>
            <a:endParaRPr b="1" sz="1650">
              <a:solidFill>
                <a:schemeClr val="dk1"/>
              </a:solidFill>
              <a:highlight>
                <a:schemeClr val="lt1"/>
              </a:highlight>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