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b13a9c4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b13a9c4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b13a9c4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b13a9c4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b13a9c4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b13a9c4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b13a9c42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b13a9c42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b13a9c42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b13a9c42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b13a9c4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b13a9c4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b13a9c42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b13a9c42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b13a9c42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b13a9c42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b13a9c4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b13a9c4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b13a9c4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b13a9c4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b10da90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b10da90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b13a9c42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b13a9c42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b13a9c42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b13a9c42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b30c1165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b30c1165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b30c116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b30c116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b30c116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b30c116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b30c1165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b30c1165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b30c116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b30c116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b30c1165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b30c1165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b30c1165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b30c1165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b30c1165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b30c1165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b10da90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b10da90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b30c116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b30c116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b30c1165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b30c1165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b10da90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b10da90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b10da90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b10da90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b10da90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b10da90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b13a9c4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b13a9c4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b13a9c4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b13a9c4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b13a9c4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b13a9c4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icroserviceit.com.br/en/ambiente-clou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microserviceit.com.br/en/docker/" TargetMode="External"/><Relationship Id="rId4" Type="http://schemas.openxmlformats.org/officeDocument/2006/relationships/hyperlink" Target="https://www.alura.com.br/artigos/desvendando-o-dockerfi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215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Mini Curso DevOps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Integração GitHub,Docker,AWS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1800"/>
              </a:spcBef>
              <a:spcAft>
                <a:spcPts val="0"/>
              </a:spcAft>
              <a:buNone/>
            </a:pPr>
            <a:r>
              <a:rPr b="1" lang="pt-BR" sz="1600">
                <a:solidFill>
                  <a:srgbClr val="CCCCCC"/>
                </a:solidFill>
              </a:rPr>
              <a:t>O que é o Dockerfile ?</a:t>
            </a:r>
            <a:endParaRPr b="1" sz="1600">
              <a:solidFill>
                <a:srgbClr val="CCCCCC"/>
              </a:solidFill>
            </a:endParaRPr>
          </a:p>
          <a:p>
            <a:pPr indent="0" lvl="0" marL="762000" marR="762000" rtl="0" algn="l">
              <a:lnSpc>
                <a:spcPct val="150000"/>
              </a:lnSpc>
              <a:spcBef>
                <a:spcPts val="400"/>
              </a:spcBef>
              <a:spcAft>
                <a:spcPts val="0"/>
              </a:spcAft>
              <a:buNone/>
            </a:pPr>
            <a:r>
              <a:rPr lang="pt-BR" sz="1600">
                <a:solidFill>
                  <a:srgbClr val="CCCCCC"/>
                </a:solidFill>
              </a:rPr>
              <a:t>O Dockerfile nada mais é do que </a:t>
            </a:r>
            <a:r>
              <a:rPr b="1" lang="pt-BR" sz="1600">
                <a:solidFill>
                  <a:srgbClr val="CCCCCC"/>
                </a:solidFill>
              </a:rPr>
              <a:t>um meio que utilizamos para criar nossas próprias imagens</a:t>
            </a:r>
            <a:r>
              <a:rPr lang="pt-BR" sz="1600">
                <a:solidFill>
                  <a:srgbClr val="CCCCCC"/>
                </a:solidFill>
              </a:rPr>
              <a:t>. Em outras palavras, ele serve como a receita para construir um container, permitindo definir um ambiente personalizado e próprio para meu projeto pessoal ou empresarial.</a:t>
            </a:r>
            <a:endParaRPr sz="1600">
              <a:solidFill>
                <a:srgbClr val="CCCCCC"/>
              </a:solidFill>
            </a:endParaRPr>
          </a:p>
          <a:p>
            <a:pPr indent="0" lvl="0" marL="0" rtl="0" algn="l">
              <a:spcBef>
                <a:spcPts val="14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1800"/>
              </a:spcBef>
              <a:spcAft>
                <a:spcPts val="0"/>
              </a:spcAft>
              <a:buNone/>
            </a:pPr>
            <a:r>
              <a:rPr b="1" lang="pt-BR" sz="1600">
                <a:solidFill>
                  <a:srgbClr val="CCCCCC"/>
                </a:solidFill>
              </a:rPr>
              <a:t>Imagem x Container</a:t>
            </a:r>
            <a:endParaRPr b="1" sz="1600">
              <a:solidFill>
                <a:srgbClr val="CCCCCC"/>
              </a:solidFill>
            </a:endParaRPr>
          </a:p>
          <a:p>
            <a:pPr indent="0" lvl="0" marL="762000" marR="762000" rtl="0" algn="l">
              <a:lnSpc>
                <a:spcPct val="150000"/>
              </a:lnSpc>
              <a:spcBef>
                <a:spcPts val="400"/>
              </a:spcBef>
              <a:spcAft>
                <a:spcPts val="0"/>
              </a:spcAft>
              <a:buNone/>
            </a:pPr>
            <a:r>
              <a:rPr lang="pt-BR" sz="1600">
                <a:solidFill>
                  <a:srgbClr val="CCCCCC"/>
                </a:solidFill>
              </a:rPr>
              <a:t>Uma imagem nada mais é do que uma representação imutável de como será efetivamente construído um container. Por conta disso, nós não rodamos ou inicializamos imagens, nós fazemos isso com os containers.</a:t>
            </a:r>
            <a:endParaRPr sz="1600">
              <a:solidFill>
                <a:srgbClr val="CCCCCC"/>
              </a:solidFill>
            </a:endParaRPr>
          </a:p>
          <a:p>
            <a:pPr indent="0" lvl="0" marL="762000" marR="762000" rtl="0" algn="l">
              <a:lnSpc>
                <a:spcPct val="150000"/>
              </a:lnSpc>
              <a:spcBef>
                <a:spcPts val="1400"/>
              </a:spcBef>
              <a:spcAft>
                <a:spcPts val="0"/>
              </a:spcAft>
              <a:buNone/>
            </a:pPr>
            <a:r>
              <a:rPr lang="pt-BR" sz="1600">
                <a:solidFill>
                  <a:srgbClr val="CCCCCC"/>
                </a:solidFill>
              </a:rPr>
              <a:t>O ponto que temos que entender agora é o seguinte: escrevemos um Dockerfile, construímos uma imagem a partir dele executando o comando </a:t>
            </a:r>
            <a:r>
              <a:rPr b="1" lang="pt-BR" sz="1600">
                <a:solidFill>
                  <a:srgbClr val="CCCCCC"/>
                </a:solidFill>
              </a:rPr>
              <a:t>docker build</a:t>
            </a:r>
            <a:r>
              <a:rPr lang="pt-BR" sz="1600">
                <a:solidFill>
                  <a:srgbClr val="CCCCCC"/>
                </a:solidFill>
              </a:rPr>
              <a:t>, e, por fim, criamos e rodamos o container com o comando </a:t>
            </a:r>
            <a:r>
              <a:rPr b="1" lang="pt-BR" sz="1600">
                <a:solidFill>
                  <a:srgbClr val="CCCCCC"/>
                </a:solidFill>
              </a:rPr>
              <a:t>docker run</a:t>
            </a:r>
            <a:r>
              <a:rPr lang="pt-BR" sz="1600">
                <a:solidFill>
                  <a:srgbClr val="CCCCCC"/>
                </a:solidFill>
              </a:rPr>
              <a:t>. O container é o fim enquanto a imagem é o meio.</a:t>
            </a:r>
            <a:endParaRPr sz="1600">
              <a:solidFill>
                <a:srgbClr val="CCCCCC"/>
              </a:solidFill>
            </a:endParaRPr>
          </a:p>
          <a:p>
            <a:pPr indent="0" lvl="0" marL="0" rtl="0" algn="l">
              <a:spcBef>
                <a:spcPts val="14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1541000" y="1197798"/>
            <a:ext cx="5926201" cy="332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800"/>
              </a:spcBef>
              <a:spcAft>
                <a:spcPts val="0"/>
              </a:spcAft>
              <a:buNone/>
            </a:pPr>
            <a:r>
              <a:rPr b="1" lang="pt-BR" sz="6200">
                <a:solidFill>
                  <a:srgbClr val="999999"/>
                </a:solidFill>
              </a:rPr>
              <a:t>Entendendo as instruções do Dockerfile</a:t>
            </a:r>
            <a:endParaRPr b="1" sz="6200">
              <a:solidFill>
                <a:srgbClr val="999999"/>
              </a:solidFill>
            </a:endParaRPr>
          </a:p>
          <a:p>
            <a:pPr indent="0" lvl="0" marL="0" rtl="0" algn="l">
              <a:lnSpc>
                <a:spcPct val="120000"/>
              </a:lnSpc>
              <a:spcBef>
                <a:spcPts val="1400"/>
              </a:spcBef>
              <a:spcAft>
                <a:spcPts val="0"/>
              </a:spcAft>
              <a:buNone/>
            </a:pPr>
            <a:r>
              <a:rPr b="1" lang="pt-BR" sz="6200">
                <a:solidFill>
                  <a:srgbClr val="B7B7B7"/>
                </a:solidFill>
              </a:rPr>
              <a:t>FROM</a:t>
            </a:r>
            <a:endParaRPr b="1" sz="6200">
              <a:solidFill>
                <a:srgbClr val="B7B7B7"/>
              </a:solidFill>
            </a:endParaRPr>
          </a:p>
          <a:p>
            <a:pPr indent="0" lvl="0" marL="762000" marR="762000" rtl="0" algn="l">
              <a:lnSpc>
                <a:spcPct val="150000"/>
              </a:lnSpc>
              <a:spcBef>
                <a:spcPts val="400"/>
              </a:spcBef>
              <a:spcAft>
                <a:spcPts val="0"/>
              </a:spcAft>
              <a:buNone/>
            </a:pPr>
            <a:r>
              <a:rPr lang="pt-BR" sz="6200">
                <a:solidFill>
                  <a:srgbClr val="B7B7B7"/>
                </a:solidFill>
              </a:rPr>
              <a:t>A instrução </a:t>
            </a:r>
            <a:r>
              <a:rPr b="1" lang="pt-BR" sz="6200">
                <a:solidFill>
                  <a:srgbClr val="B7B7B7"/>
                </a:solidFill>
              </a:rPr>
              <a:t>FROM</a:t>
            </a:r>
            <a:r>
              <a:rPr lang="pt-BR" sz="6200">
                <a:solidFill>
                  <a:srgbClr val="B7B7B7"/>
                </a:solidFill>
              </a:rPr>
              <a:t> é a mais utilizada para a criação de Dockerfiles, sabe o motivo? Simplesmente porque ela é obrigatória 🙂</a:t>
            </a:r>
            <a:endParaRPr sz="6200">
              <a:solidFill>
                <a:srgbClr val="B7B7B7"/>
              </a:solidFill>
            </a:endParaRPr>
          </a:p>
          <a:p>
            <a:pPr indent="0" lvl="0" marL="762000" marR="762000" rtl="0" algn="l">
              <a:lnSpc>
                <a:spcPct val="150000"/>
              </a:lnSpc>
              <a:spcBef>
                <a:spcPts val="1400"/>
              </a:spcBef>
              <a:spcAft>
                <a:spcPts val="0"/>
              </a:spcAft>
              <a:buNone/>
            </a:pPr>
            <a:r>
              <a:rPr lang="pt-BR" sz="6200">
                <a:solidFill>
                  <a:srgbClr val="B7B7B7"/>
                </a:solidFill>
              </a:rPr>
              <a:t>Com essa instrução, pode-se definir qual será o ponto de partida da imagem que criaremos com o nosso Dockerfile, ou seja, se eu quiser utilizar a imagem do Java para produzir meu container, basta que eu especifique para utilizar a imagem do </a:t>
            </a:r>
            <a:r>
              <a:rPr b="1" lang="pt-BR" sz="6200">
                <a:solidFill>
                  <a:srgbClr val="B7B7B7"/>
                </a:solidFill>
              </a:rPr>
              <a:t>openjdk</a:t>
            </a:r>
            <a:r>
              <a:rPr lang="pt-BR" sz="6200">
                <a:solidFill>
                  <a:srgbClr val="B7B7B7"/>
                </a:solidFill>
              </a:rPr>
              <a:t> como base. Ficaria algo como:</a:t>
            </a:r>
            <a:endParaRPr sz="6200">
              <a:solidFill>
                <a:srgbClr val="B7B7B7"/>
              </a:solidFill>
            </a:endParaRPr>
          </a:p>
          <a:p>
            <a:pPr indent="0" lvl="0" marL="762000" marR="762000" rtl="0" algn="l">
              <a:lnSpc>
                <a:spcPct val="150000"/>
              </a:lnSpc>
              <a:spcBef>
                <a:spcPts val="1400"/>
              </a:spcBef>
              <a:spcAft>
                <a:spcPts val="0"/>
              </a:spcAft>
              <a:buNone/>
            </a:pPr>
            <a:r>
              <a:rPr lang="pt-BR" sz="6200">
                <a:solidFill>
                  <a:srgbClr val="B7B7B7"/>
                </a:solidFill>
              </a:rPr>
              <a:t>FROM openjdk</a:t>
            </a:r>
            <a:endParaRPr sz="6200">
              <a:solidFill>
                <a:srgbClr val="B7B7B7"/>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762000" marR="762000" rtl="0" algn="l">
              <a:lnSpc>
                <a:spcPct val="150000"/>
              </a:lnSpc>
              <a:spcBef>
                <a:spcPts val="0"/>
              </a:spcBef>
              <a:spcAft>
                <a:spcPts val="0"/>
              </a:spcAft>
              <a:buNone/>
            </a:pPr>
            <a:r>
              <a:rPr lang="pt-BR" sz="6500">
                <a:solidFill>
                  <a:srgbClr val="B7B7B7"/>
                </a:solidFill>
              </a:rPr>
              <a:t>Mas e caso eu queira criar uma imagem do zero absoluto? Sem me basear em imagem alguma?</a:t>
            </a:r>
            <a:endParaRPr sz="6500">
              <a:solidFill>
                <a:srgbClr val="B7B7B7"/>
              </a:solidFill>
            </a:endParaRPr>
          </a:p>
          <a:p>
            <a:pPr indent="0" lvl="0" marL="762000" marR="762000" rtl="0" algn="l">
              <a:lnSpc>
                <a:spcPct val="150000"/>
              </a:lnSpc>
              <a:spcBef>
                <a:spcPts val="1400"/>
              </a:spcBef>
              <a:spcAft>
                <a:spcPts val="0"/>
              </a:spcAft>
              <a:buNone/>
            </a:pPr>
            <a:r>
              <a:rPr lang="pt-BR" sz="6500">
                <a:solidFill>
                  <a:srgbClr val="B7B7B7"/>
                </a:solidFill>
              </a:rPr>
              <a:t>Para isso, posso utilizar a imagem scratch.</a:t>
            </a:r>
            <a:endParaRPr sz="6500">
              <a:solidFill>
                <a:srgbClr val="B7B7B7"/>
              </a:solidFill>
            </a:endParaRPr>
          </a:p>
          <a:p>
            <a:pPr indent="0" lvl="0" marL="762000" marR="762000" rtl="0" algn="l">
              <a:lnSpc>
                <a:spcPct val="150000"/>
              </a:lnSpc>
              <a:spcBef>
                <a:spcPts val="1400"/>
              </a:spcBef>
              <a:spcAft>
                <a:spcPts val="0"/>
              </a:spcAft>
              <a:buNone/>
            </a:pPr>
            <a:r>
              <a:rPr lang="pt-BR" sz="6500">
                <a:solidFill>
                  <a:srgbClr val="B7B7B7"/>
                </a:solidFill>
              </a:rPr>
              <a:t>FROM scratch</a:t>
            </a:r>
            <a:endParaRPr sz="6500">
              <a:solidFill>
                <a:srgbClr val="B7B7B7"/>
              </a:solidFill>
            </a:endParaRPr>
          </a:p>
          <a:p>
            <a:pPr indent="0" lvl="0" marL="762000" marR="762000" rtl="0" algn="l">
              <a:lnSpc>
                <a:spcPct val="150000"/>
              </a:lnSpc>
              <a:spcBef>
                <a:spcPts val="1400"/>
              </a:spcBef>
              <a:spcAft>
                <a:spcPts val="0"/>
              </a:spcAft>
              <a:buNone/>
            </a:pPr>
            <a:r>
              <a:rPr lang="pt-BR" sz="6500">
                <a:solidFill>
                  <a:srgbClr val="B7B7B7"/>
                </a:solidFill>
              </a:rPr>
              <a:t>Essa imagem nada mais é do que simplesmente… nada! Com ela, consigo criar uma imagem completamente do zero sem utilizar nada de ninguém.</a:t>
            </a:r>
            <a:endParaRPr sz="6500">
              <a:solidFill>
                <a:srgbClr val="B7B7B7"/>
              </a:solidFill>
            </a:endParaRPr>
          </a:p>
          <a:p>
            <a:pPr indent="0" lvl="0" marL="762000" marR="762000" rtl="0" algn="l">
              <a:lnSpc>
                <a:spcPct val="150000"/>
              </a:lnSpc>
              <a:spcBef>
                <a:spcPts val="1400"/>
              </a:spcBef>
              <a:spcAft>
                <a:spcPts val="0"/>
              </a:spcAft>
              <a:buNone/>
            </a:pPr>
            <a:r>
              <a:t/>
            </a:r>
            <a:endParaRPr b="1" sz="6200">
              <a:solidFill>
                <a:srgbClr val="999999"/>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400"/>
              </a:spcBef>
              <a:spcAft>
                <a:spcPts val="0"/>
              </a:spcAft>
              <a:buNone/>
            </a:pPr>
            <a:r>
              <a:rPr b="1" lang="pt-BR" sz="6000">
                <a:solidFill>
                  <a:srgbClr val="B7B7B7"/>
                </a:solidFill>
              </a:rPr>
              <a:t>RUN</a:t>
            </a:r>
            <a:endParaRPr b="1" sz="6000">
              <a:solidFill>
                <a:srgbClr val="B7B7B7"/>
              </a:solidFill>
            </a:endParaRPr>
          </a:p>
          <a:p>
            <a:pPr indent="0" lvl="0" marL="762000" marR="762000" rtl="0" algn="l">
              <a:lnSpc>
                <a:spcPct val="150000"/>
              </a:lnSpc>
              <a:spcBef>
                <a:spcPts val="400"/>
              </a:spcBef>
              <a:spcAft>
                <a:spcPts val="0"/>
              </a:spcAft>
              <a:buNone/>
            </a:pPr>
            <a:r>
              <a:rPr lang="pt-BR" sz="6000">
                <a:solidFill>
                  <a:srgbClr val="B7B7B7"/>
                </a:solidFill>
              </a:rPr>
              <a:t>A instrução </a:t>
            </a:r>
            <a:r>
              <a:rPr b="1" lang="pt-BR" sz="6000">
                <a:solidFill>
                  <a:srgbClr val="B7B7B7"/>
                </a:solidFill>
              </a:rPr>
              <a:t>RUN</a:t>
            </a:r>
            <a:r>
              <a:rPr lang="pt-BR" sz="6000">
                <a:solidFill>
                  <a:srgbClr val="B7B7B7"/>
                </a:solidFill>
              </a:rPr>
              <a:t> é bem interessante. Ela pode ser executada uma ou mais vezes e, com ela, posso definir quais serão os comandos executados na etapa de criação de camadas da imagem. Mas como assim?</a:t>
            </a:r>
            <a:endParaRPr sz="6000">
              <a:solidFill>
                <a:srgbClr val="B7B7B7"/>
              </a:solidFill>
            </a:endParaRPr>
          </a:p>
          <a:p>
            <a:pPr indent="0" lvl="0" marL="762000" marR="762000" rtl="0" algn="l">
              <a:lnSpc>
                <a:spcPct val="150000"/>
              </a:lnSpc>
              <a:spcBef>
                <a:spcPts val="1400"/>
              </a:spcBef>
              <a:spcAft>
                <a:spcPts val="0"/>
              </a:spcAft>
              <a:buNone/>
            </a:pPr>
            <a:r>
              <a:rPr lang="pt-BR" sz="6000">
                <a:solidFill>
                  <a:srgbClr val="B7B7B7"/>
                </a:solidFill>
              </a:rPr>
              <a:t>Temos o seguinte Dockerfile:</a:t>
            </a:r>
            <a:endParaRPr sz="6000">
              <a:solidFill>
                <a:srgbClr val="B7B7B7"/>
              </a:solidFill>
            </a:endParaRPr>
          </a:p>
          <a:p>
            <a:pPr indent="0" lvl="0" marL="762000" marR="762000" rtl="0" algn="l">
              <a:lnSpc>
                <a:spcPct val="150000"/>
              </a:lnSpc>
              <a:spcBef>
                <a:spcPts val="1400"/>
              </a:spcBef>
              <a:spcAft>
                <a:spcPts val="0"/>
              </a:spcAft>
              <a:buNone/>
            </a:pPr>
            <a:r>
              <a:rPr lang="pt-BR" sz="6000">
                <a:solidFill>
                  <a:srgbClr val="B7B7B7"/>
                </a:solidFill>
              </a:rPr>
              <a:t>FROM ubuntu:18.04</a:t>
            </a:r>
            <a:endParaRPr sz="6000">
              <a:solidFill>
                <a:srgbClr val="B7B7B7"/>
              </a:solidFill>
            </a:endParaRPr>
          </a:p>
          <a:p>
            <a:pPr indent="0" lvl="0" marL="762000" marR="762000" rtl="0" algn="l">
              <a:lnSpc>
                <a:spcPct val="150000"/>
              </a:lnSpc>
              <a:spcBef>
                <a:spcPts val="1400"/>
              </a:spcBef>
              <a:spcAft>
                <a:spcPts val="0"/>
              </a:spcAft>
              <a:buNone/>
            </a:pPr>
            <a:r>
              <a:rPr lang="pt-BR" sz="6000">
                <a:solidFill>
                  <a:srgbClr val="B7B7B7"/>
                </a:solidFill>
              </a:rPr>
              <a:t>RUN apt-get update</a:t>
            </a:r>
            <a:endParaRPr sz="6000">
              <a:solidFill>
                <a:srgbClr val="B7B7B7"/>
              </a:solidFill>
            </a:endParaRPr>
          </a:p>
          <a:p>
            <a:pPr indent="0" lvl="0" marL="584200" marR="203200" rtl="0" algn="l">
              <a:lnSpc>
                <a:spcPct val="170000"/>
              </a:lnSpc>
              <a:spcBef>
                <a:spcPts val="1400"/>
              </a:spcBef>
              <a:spcAft>
                <a:spcPts val="0"/>
              </a:spcAft>
              <a:buNone/>
            </a:pPr>
            <a:r>
              <a:rPr lang="pt-BR" sz="6000">
                <a:solidFill>
                  <a:srgbClr val="B7B7B7"/>
                </a:solidFill>
              </a:rPr>
              <a:t>    RUN apt-get install openjdk-8-jdk -y</a:t>
            </a:r>
            <a:endParaRPr sz="6000">
              <a:solidFill>
                <a:srgbClr val="B7B7B7"/>
              </a:solidFill>
            </a:endParaRPr>
          </a:p>
          <a:p>
            <a:pPr indent="0" lvl="0" marL="762000" marR="762000" rtl="0" algn="l">
              <a:lnSpc>
                <a:spcPct val="150000"/>
              </a:lnSpc>
              <a:spcBef>
                <a:spcPts val="0"/>
              </a:spcBef>
              <a:spcAft>
                <a:spcPts val="0"/>
              </a:spcAft>
              <a:buNone/>
            </a:pPr>
            <a:r>
              <a:t/>
            </a:r>
            <a:endParaRPr b="1" sz="6200">
              <a:solidFill>
                <a:srgbClr val="B7B7B7"/>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47" name="Google Shape;147;p28"/>
          <p:cNvSpPr txBox="1"/>
          <p:nvPr>
            <p:ph idx="1" type="body"/>
          </p:nvPr>
        </p:nvSpPr>
        <p:spPr>
          <a:xfrm>
            <a:off x="311700" y="1152475"/>
            <a:ext cx="8520600" cy="36777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400"/>
              </a:spcBef>
              <a:spcAft>
                <a:spcPts val="0"/>
              </a:spcAft>
              <a:buNone/>
            </a:pPr>
            <a:r>
              <a:rPr b="1" lang="pt-BR" sz="6315">
                <a:solidFill>
                  <a:srgbClr val="B7B7B7"/>
                </a:solidFill>
              </a:rPr>
              <a:t>CMD e ENTRYPOINT</a:t>
            </a:r>
            <a:endParaRPr b="1" sz="6315">
              <a:solidFill>
                <a:srgbClr val="B7B7B7"/>
              </a:solidFill>
            </a:endParaRPr>
          </a:p>
          <a:p>
            <a:pPr indent="0" lvl="0" marL="762000" marR="762000" rtl="0" algn="l">
              <a:lnSpc>
                <a:spcPct val="150000"/>
              </a:lnSpc>
              <a:spcBef>
                <a:spcPts val="400"/>
              </a:spcBef>
              <a:spcAft>
                <a:spcPts val="0"/>
              </a:spcAft>
              <a:buNone/>
            </a:pPr>
            <a:r>
              <a:rPr lang="pt-BR" sz="6315">
                <a:solidFill>
                  <a:srgbClr val="B7B7B7"/>
                </a:solidFill>
              </a:rPr>
              <a:t>Não há muito mistério na instrução </a:t>
            </a:r>
            <a:r>
              <a:rPr b="1" lang="pt-BR" sz="6315">
                <a:solidFill>
                  <a:srgbClr val="B7B7B7"/>
                </a:solidFill>
              </a:rPr>
              <a:t>CMD</a:t>
            </a:r>
            <a:r>
              <a:rPr lang="pt-BR" sz="6315">
                <a:solidFill>
                  <a:srgbClr val="B7B7B7"/>
                </a:solidFill>
              </a:rPr>
              <a:t>, ela na verdade é bem parecida com a instrução RUN, com algumas poucas diferenças. Vamos ver quais são!A sintaxe é a mesma, podemos passar os parâmetros do mesmo modo que a instrução RUN, alterando o último RUN por um CMD:</a:t>
            </a:r>
            <a:endParaRPr sz="6315">
              <a:solidFill>
                <a:srgbClr val="B7B7B7"/>
              </a:solidFill>
            </a:endParaRPr>
          </a:p>
          <a:p>
            <a:pPr indent="0" lvl="0" marL="762000" marR="762000" rtl="0" algn="l">
              <a:lnSpc>
                <a:spcPct val="150000"/>
              </a:lnSpc>
              <a:spcBef>
                <a:spcPts val="1400"/>
              </a:spcBef>
              <a:spcAft>
                <a:spcPts val="0"/>
              </a:spcAft>
              <a:buNone/>
            </a:pPr>
            <a:r>
              <a:rPr lang="pt-BR" sz="6315">
                <a:solidFill>
                  <a:srgbClr val="B7B7B7"/>
                </a:solidFill>
                <a:latin typeface="Courier New"/>
                <a:ea typeface="Courier New"/>
                <a:cs typeface="Courier New"/>
                <a:sym typeface="Courier New"/>
              </a:rPr>
              <a:t>FROM ubuntu:18.04</a:t>
            </a:r>
            <a:endParaRPr sz="6315">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315">
                <a:solidFill>
                  <a:srgbClr val="B7B7B7"/>
                </a:solidFill>
                <a:latin typeface="Courier New"/>
                <a:ea typeface="Courier New"/>
                <a:cs typeface="Courier New"/>
                <a:sym typeface="Courier New"/>
              </a:rPr>
              <a:t>RUN apt-get update</a:t>
            </a:r>
            <a:endParaRPr sz="6315">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315">
                <a:solidFill>
                  <a:srgbClr val="B7B7B7"/>
                </a:solidFill>
                <a:latin typeface="Courier New"/>
                <a:ea typeface="Courier New"/>
                <a:cs typeface="Courier New"/>
                <a:sym typeface="Courier New"/>
              </a:rPr>
              <a:t>RUN apt-get install openjdk-8-jdk -y</a:t>
            </a:r>
            <a:endParaRPr sz="6315">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315">
                <a:solidFill>
                  <a:srgbClr val="B7B7B7"/>
                </a:solidFill>
                <a:latin typeface="Courier New"/>
                <a:ea typeface="Courier New"/>
                <a:cs typeface="Courier New"/>
                <a:sym typeface="Courier New"/>
              </a:rPr>
              <a:t>CMD touch arquivo-de-boas-vindas</a:t>
            </a:r>
            <a:endParaRPr sz="6315">
              <a:solidFill>
                <a:srgbClr val="B7B7B7"/>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762000" marR="762000" rtl="0" algn="l">
              <a:lnSpc>
                <a:spcPct val="150000"/>
              </a:lnSpc>
              <a:spcBef>
                <a:spcPts val="0"/>
              </a:spcBef>
              <a:spcAft>
                <a:spcPts val="0"/>
              </a:spcAft>
              <a:buNone/>
            </a:pPr>
            <a:r>
              <a:rPr lang="pt-BR" sz="6554">
                <a:solidFill>
                  <a:srgbClr val="B7B7B7"/>
                </a:solidFill>
              </a:rPr>
              <a:t>Se construirmos uma imagem com o Dockerfile anterior, veremos que ele não executou esse comando na etapa de criação.</a:t>
            </a:r>
            <a:endParaRPr sz="6554">
              <a:solidFill>
                <a:srgbClr val="B7B7B7"/>
              </a:solidFill>
            </a:endParaRPr>
          </a:p>
          <a:p>
            <a:pPr indent="0" lvl="0" marL="762000" marR="762000" rtl="0" algn="l">
              <a:lnSpc>
                <a:spcPct val="150000"/>
              </a:lnSpc>
              <a:spcBef>
                <a:spcPts val="1400"/>
              </a:spcBef>
              <a:spcAft>
                <a:spcPts val="0"/>
              </a:spcAft>
              <a:buNone/>
            </a:pPr>
            <a:r>
              <a:rPr lang="pt-BR" sz="6554">
                <a:solidFill>
                  <a:srgbClr val="B7B7B7"/>
                </a:solidFill>
              </a:rPr>
              <a:t>Isso aconteceu porque na verdade a instrução CMD executa o comando apenas quando criamos o container e não passamos nenhum parâmetro para ele, ou seja, quando executarmos o comando docker run -it nessa imagem.</a:t>
            </a:r>
            <a:endParaRPr sz="6554">
              <a:solidFill>
                <a:srgbClr val="B7B7B7"/>
              </a:solidFill>
            </a:endParaRPr>
          </a:p>
          <a:p>
            <a:pPr indent="0" lvl="0" marL="762000" marR="762000" rtl="0" algn="l">
              <a:lnSpc>
                <a:spcPct val="150000"/>
              </a:lnSpc>
              <a:spcBef>
                <a:spcPts val="1400"/>
              </a:spcBef>
              <a:spcAft>
                <a:spcPts val="0"/>
              </a:spcAft>
              <a:buNone/>
            </a:pPr>
            <a:r>
              <a:rPr lang="pt-BR" sz="6554">
                <a:solidFill>
                  <a:srgbClr val="B7B7B7"/>
                </a:solidFill>
              </a:rPr>
              <a:t>Caso passássemos algo como docker run -it &lt;id da imagem&gt; /bin/bash, ele sobrescreveria o comando CMD touch arquivo-de-boas-vindas e executaria apenas o /bin/bash.</a:t>
            </a:r>
            <a:endParaRPr sz="6554">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762000" marR="762000" rtl="0" algn="l">
              <a:lnSpc>
                <a:spcPct val="150000"/>
              </a:lnSpc>
              <a:spcBef>
                <a:spcPts val="0"/>
              </a:spcBef>
              <a:spcAft>
                <a:spcPts val="0"/>
              </a:spcAft>
              <a:buNone/>
            </a:pPr>
            <a:r>
              <a:rPr lang="pt-BR" sz="1850">
                <a:solidFill>
                  <a:srgbClr val="B7B7B7"/>
                </a:solidFill>
              </a:rPr>
              <a:t>E o </a:t>
            </a:r>
            <a:r>
              <a:rPr b="1" lang="pt-BR" sz="1850">
                <a:solidFill>
                  <a:srgbClr val="B7B7B7"/>
                </a:solidFill>
              </a:rPr>
              <a:t>ENTRYPOINT</a:t>
            </a:r>
            <a:r>
              <a:rPr lang="pt-BR" sz="1850">
                <a:solidFill>
                  <a:srgbClr val="B7B7B7"/>
                </a:solidFill>
              </a:rPr>
              <a:t> ? Essa instrução faz exatamente a mesma coisa, porém seus parâmetros não são sobrescritos igual ao CMD.</a:t>
            </a:r>
            <a:endParaRPr sz="2100">
              <a:solidFill>
                <a:srgbClr val="B7B7B7"/>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400"/>
              </a:spcBef>
              <a:spcAft>
                <a:spcPts val="0"/>
              </a:spcAft>
              <a:buNone/>
            </a:pPr>
            <a:r>
              <a:rPr b="1" lang="pt-BR" sz="6689">
                <a:solidFill>
                  <a:srgbClr val="B7B7B7"/>
                </a:solidFill>
              </a:rPr>
              <a:t>ADD e COPY</a:t>
            </a:r>
            <a:endParaRPr b="1" sz="6689">
              <a:solidFill>
                <a:srgbClr val="B7B7B7"/>
              </a:solidFill>
            </a:endParaRPr>
          </a:p>
          <a:p>
            <a:pPr indent="0" lvl="0" marL="762000" marR="762000" rtl="0" algn="l">
              <a:lnSpc>
                <a:spcPct val="150000"/>
              </a:lnSpc>
              <a:spcBef>
                <a:spcPts val="400"/>
              </a:spcBef>
              <a:spcAft>
                <a:spcPts val="0"/>
              </a:spcAft>
              <a:buNone/>
            </a:pPr>
            <a:r>
              <a:rPr lang="pt-BR" sz="6689">
                <a:solidFill>
                  <a:srgbClr val="B7B7B7"/>
                </a:solidFill>
              </a:rPr>
              <a:t>Os nomes dessas instruções são bem intuitivos.</a:t>
            </a:r>
            <a:endParaRPr sz="6689">
              <a:solidFill>
                <a:srgbClr val="B7B7B7"/>
              </a:solidFill>
            </a:endParaRPr>
          </a:p>
          <a:p>
            <a:pPr indent="0" lvl="0" marL="762000" marR="762000" rtl="0" algn="l">
              <a:lnSpc>
                <a:spcPct val="150000"/>
              </a:lnSpc>
              <a:spcBef>
                <a:spcPts val="1400"/>
              </a:spcBef>
              <a:spcAft>
                <a:spcPts val="0"/>
              </a:spcAft>
              <a:buNone/>
            </a:pPr>
            <a:r>
              <a:rPr b="1" lang="pt-BR" sz="6689">
                <a:solidFill>
                  <a:srgbClr val="B7B7B7"/>
                </a:solidFill>
              </a:rPr>
              <a:t>O papel do ADD é fazer a cópia de um arquivo, diretório ou até mesmo fazer o download de uma URL de nossa máquina host e colocar dentro da imagem</a:t>
            </a:r>
            <a:endParaRPr b="1" sz="6689">
              <a:solidFill>
                <a:srgbClr val="B7B7B7"/>
              </a:solidFill>
            </a:endParaRPr>
          </a:p>
          <a:p>
            <a:pPr indent="0" lvl="0" marL="762000" marR="762000" rtl="0" algn="l">
              <a:lnSpc>
                <a:spcPct val="150000"/>
              </a:lnSpc>
              <a:spcBef>
                <a:spcPts val="1400"/>
              </a:spcBef>
              <a:spcAft>
                <a:spcPts val="0"/>
              </a:spcAft>
              <a:buNone/>
            </a:pPr>
            <a:r>
              <a:rPr lang="pt-BR" sz="6689">
                <a:solidFill>
                  <a:srgbClr val="B7B7B7"/>
                </a:solidFill>
              </a:rPr>
              <a:t>Eu utilizei o ADD para copiar o arquivo chamado arquivo-host da minha máquina para dentro da imagem, com o nome arquivo-host-transferido:</a:t>
            </a:r>
            <a:endParaRPr sz="6689">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Docker, o que é?</a:t>
            </a:r>
            <a:endParaRPr/>
          </a:p>
          <a:p>
            <a:pPr indent="0" lvl="0" marL="0" rtl="0" algn="l">
              <a:spcBef>
                <a:spcPts val="1200"/>
              </a:spcBef>
              <a:spcAft>
                <a:spcPts val="1200"/>
              </a:spcAft>
              <a:buNone/>
            </a:pPr>
            <a:r>
              <a:rPr lang="pt-BR">
                <a:solidFill>
                  <a:srgbClr val="B7B7B7"/>
                </a:solidFill>
              </a:rPr>
              <a:t>Dito de forma direta, o Docker é uma forma de virtualizar aplicações no conceito de “containers”, trazendo da web ou de seu repositório interno uma imagem completa, incluindo todas as dependências necessárias para executar sua aplicação. Sim, você leu certo: todas as dependências, incluindo as referentes ao sistema operacional, são consideradas. </a:t>
            </a:r>
            <a:endParaRPr sz="2400">
              <a:solidFill>
                <a:srgbClr val="B7B7B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762000" marR="762000" rtl="0" algn="l">
              <a:lnSpc>
                <a:spcPct val="150000"/>
              </a:lnSpc>
              <a:spcBef>
                <a:spcPts val="0"/>
              </a:spcBef>
              <a:spcAft>
                <a:spcPts val="0"/>
              </a:spcAft>
              <a:buNone/>
            </a:pPr>
            <a:r>
              <a:rPr lang="pt-BR" sz="1600">
                <a:solidFill>
                  <a:srgbClr val="B7B7B7"/>
                </a:solidFill>
                <a:latin typeface="Courier New"/>
                <a:ea typeface="Courier New"/>
                <a:cs typeface="Courier New"/>
                <a:sym typeface="Courier New"/>
              </a:rPr>
              <a:t>FROM ubuntu:18.04</a:t>
            </a:r>
            <a:endParaRPr sz="1600">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1600">
                <a:solidFill>
                  <a:srgbClr val="B7B7B7"/>
                </a:solidFill>
                <a:latin typeface="Courier New"/>
                <a:ea typeface="Courier New"/>
                <a:cs typeface="Courier New"/>
                <a:sym typeface="Courier New"/>
              </a:rPr>
              <a:t>RUN apt-get update</a:t>
            </a:r>
            <a:endParaRPr sz="1600">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1600">
                <a:solidFill>
                  <a:srgbClr val="B7B7B7"/>
                </a:solidFill>
                <a:latin typeface="Courier New"/>
                <a:ea typeface="Courier New"/>
                <a:cs typeface="Courier New"/>
                <a:sym typeface="Courier New"/>
              </a:rPr>
              <a:t>RUN ["apt-get", "install", "openjdk-8-jdk" ,"-y"]</a:t>
            </a:r>
            <a:endParaRPr sz="1600">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1600">
                <a:solidFill>
                  <a:srgbClr val="B7B7B7"/>
                </a:solidFill>
                <a:latin typeface="Courier New"/>
                <a:ea typeface="Courier New"/>
                <a:cs typeface="Courier New"/>
                <a:sym typeface="Courier New"/>
              </a:rPr>
              <a:t>ADD arquivo-host arquivo-host-transferido</a:t>
            </a:r>
            <a:endParaRPr sz="1600">
              <a:solidFill>
                <a:srgbClr val="B7B7B7"/>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762000" marR="762000" rtl="0" algn="l">
              <a:lnSpc>
                <a:spcPct val="150000"/>
              </a:lnSpc>
              <a:spcBef>
                <a:spcPts val="0"/>
              </a:spcBef>
              <a:spcAft>
                <a:spcPts val="0"/>
              </a:spcAft>
              <a:buNone/>
            </a:pPr>
            <a:r>
              <a:rPr lang="pt-BR" sz="5003">
                <a:solidFill>
                  <a:srgbClr val="B7B7B7"/>
                </a:solidFill>
              </a:rPr>
              <a:t>A instrução ADD também tem alguns efeitos interessantes, como: caso o arquivo que esteja sendo passado seja um arquivo de extensão tar, ele fará a descompressão automaticamente, além do fato já mencionado de poder fazer download de arquivos por URLS.</a:t>
            </a:r>
            <a:endParaRPr sz="5003">
              <a:solidFill>
                <a:srgbClr val="B7B7B7"/>
              </a:solidFill>
            </a:endParaRPr>
          </a:p>
          <a:p>
            <a:pPr indent="0" lvl="0" marL="762000" marR="762000" rtl="0" algn="l">
              <a:lnSpc>
                <a:spcPct val="150000"/>
              </a:lnSpc>
              <a:spcBef>
                <a:spcPts val="1400"/>
              </a:spcBef>
              <a:spcAft>
                <a:spcPts val="0"/>
              </a:spcAft>
              <a:buNone/>
            </a:pPr>
            <a:r>
              <a:rPr lang="pt-BR" sz="5003">
                <a:solidFill>
                  <a:srgbClr val="B7B7B7"/>
                </a:solidFill>
              </a:rPr>
              <a:t>A instrução COPY, permite apenas a passagem de arquivos ou diretórios, diferente do ADD, que permite downloads.</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400"/>
              </a:spcBef>
              <a:spcAft>
                <a:spcPts val="0"/>
              </a:spcAft>
              <a:buNone/>
            </a:pPr>
            <a:r>
              <a:rPr b="1" lang="pt-BR" sz="6680">
                <a:solidFill>
                  <a:srgbClr val="B7B7B7"/>
                </a:solidFill>
              </a:rPr>
              <a:t>EXPOSE</a:t>
            </a:r>
            <a:endParaRPr b="1" sz="6680">
              <a:solidFill>
                <a:srgbClr val="B7B7B7"/>
              </a:solidFill>
            </a:endParaRPr>
          </a:p>
          <a:p>
            <a:pPr indent="0" lvl="0" marL="762000" marR="762000" rtl="0" algn="l">
              <a:lnSpc>
                <a:spcPct val="150000"/>
              </a:lnSpc>
              <a:spcBef>
                <a:spcPts val="400"/>
              </a:spcBef>
              <a:spcAft>
                <a:spcPts val="0"/>
              </a:spcAft>
              <a:buNone/>
            </a:pPr>
            <a:r>
              <a:rPr lang="pt-BR" sz="6680">
                <a:solidFill>
                  <a:srgbClr val="B7B7B7"/>
                </a:solidFill>
              </a:rPr>
              <a:t>Há uma certa dúvida quanto ao uso dessa instrução. Muitas pessoas pensam que o </a:t>
            </a:r>
            <a:r>
              <a:rPr b="1" lang="pt-BR" sz="6680">
                <a:solidFill>
                  <a:srgbClr val="B7B7B7"/>
                </a:solidFill>
              </a:rPr>
              <a:t>EXPOSE</a:t>
            </a:r>
            <a:r>
              <a:rPr lang="pt-BR" sz="6680">
                <a:solidFill>
                  <a:srgbClr val="B7B7B7"/>
                </a:solidFill>
              </a:rPr>
              <a:t> serve para definir em qual porta nossa aplicação rodará dentro do container, mas na verdade o propósito é servir apenas para documentação.</a:t>
            </a:r>
            <a:endParaRPr sz="6680">
              <a:solidFill>
                <a:srgbClr val="B7B7B7"/>
              </a:solidFill>
            </a:endParaRPr>
          </a:p>
          <a:p>
            <a:pPr indent="0" lvl="0" marL="762000" marR="762000" rtl="0" algn="l">
              <a:lnSpc>
                <a:spcPct val="150000"/>
              </a:lnSpc>
              <a:spcBef>
                <a:spcPts val="1400"/>
              </a:spcBef>
              <a:spcAft>
                <a:spcPts val="0"/>
              </a:spcAft>
              <a:buNone/>
            </a:pPr>
            <a:r>
              <a:rPr lang="pt-BR" sz="6680">
                <a:solidFill>
                  <a:srgbClr val="B7B7B7"/>
                </a:solidFill>
              </a:rPr>
              <a:t>Essa instrução não publica a porta efetivamente, já que o propósito dela é fazer uma comunicação entre quem escreveu o Dockerfile e quem rodará o container.</a:t>
            </a:r>
            <a:endParaRPr sz="6680">
              <a:solidFill>
                <a:srgbClr val="B7B7B7"/>
              </a:solidFill>
            </a:endParaRPr>
          </a:p>
          <a:p>
            <a:pPr indent="0" lvl="0" marL="762000" marR="762000" rtl="0" algn="l">
              <a:lnSpc>
                <a:spcPct val="150000"/>
              </a:lnSpc>
              <a:spcBef>
                <a:spcPts val="1400"/>
              </a:spcBef>
              <a:spcAft>
                <a:spcPts val="0"/>
              </a:spcAft>
              <a:buNone/>
            </a:pPr>
            <a:r>
              <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762000" marR="762000" rtl="0" algn="l">
              <a:lnSpc>
                <a:spcPct val="150000"/>
              </a:lnSpc>
              <a:spcBef>
                <a:spcPts val="0"/>
              </a:spcBef>
              <a:spcAft>
                <a:spcPts val="0"/>
              </a:spcAft>
              <a:buNone/>
            </a:pPr>
            <a:r>
              <a:rPr lang="pt-BR" sz="2570">
                <a:solidFill>
                  <a:srgbClr val="CCCCCC"/>
                </a:solidFill>
                <a:latin typeface="Courier New"/>
                <a:ea typeface="Courier New"/>
                <a:cs typeface="Courier New"/>
                <a:sym typeface="Courier New"/>
              </a:rPr>
              <a:t>FROM ubuntu:18.04</a:t>
            </a:r>
            <a:endParaRPr sz="2570">
              <a:solidFill>
                <a:srgbClr val="CCCCCC"/>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2570">
                <a:solidFill>
                  <a:srgbClr val="CCCCCC"/>
                </a:solidFill>
                <a:latin typeface="Courier New"/>
                <a:ea typeface="Courier New"/>
                <a:cs typeface="Courier New"/>
                <a:sym typeface="Courier New"/>
              </a:rPr>
              <a:t>RUN apt-get update</a:t>
            </a:r>
            <a:endParaRPr sz="2570">
              <a:solidFill>
                <a:srgbClr val="CCCCCC"/>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2570">
                <a:solidFill>
                  <a:srgbClr val="CCCCCC"/>
                </a:solidFill>
                <a:latin typeface="Courier New"/>
                <a:ea typeface="Courier New"/>
                <a:cs typeface="Courier New"/>
                <a:sym typeface="Courier New"/>
              </a:rPr>
              <a:t>RUN apt-get install openjdk-8-jdk -y</a:t>
            </a:r>
            <a:endParaRPr sz="2570">
              <a:solidFill>
                <a:srgbClr val="CCCCCC"/>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2570">
                <a:solidFill>
                  <a:srgbClr val="CCCCCC"/>
                </a:solidFill>
                <a:latin typeface="Courier New"/>
                <a:ea typeface="Courier New"/>
                <a:cs typeface="Courier New"/>
                <a:sym typeface="Courier New"/>
              </a:rPr>
              <a:t>EXPOSE 8080</a:t>
            </a:r>
            <a:endParaRPr sz="2570">
              <a:solidFill>
                <a:srgbClr val="CCCCCC"/>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762000" marR="762000" rtl="0" algn="l">
              <a:lnSpc>
                <a:spcPct val="150000"/>
              </a:lnSpc>
              <a:spcBef>
                <a:spcPts val="0"/>
              </a:spcBef>
              <a:spcAft>
                <a:spcPts val="0"/>
              </a:spcAft>
              <a:buNone/>
            </a:pPr>
            <a:r>
              <a:rPr lang="pt-BR" sz="4015">
                <a:solidFill>
                  <a:srgbClr val="B7B7B7"/>
                </a:solidFill>
              </a:rPr>
              <a:t>Logo, o Dockerfile acima não faz a publicação da porta, apenas serve como documentação.</a:t>
            </a:r>
            <a:endParaRPr sz="4015">
              <a:solidFill>
                <a:srgbClr val="B7B7B7"/>
              </a:solidFill>
            </a:endParaRPr>
          </a:p>
          <a:p>
            <a:pPr indent="0" lvl="0" marL="762000" marR="762000" rtl="0" algn="l">
              <a:lnSpc>
                <a:spcPct val="150000"/>
              </a:lnSpc>
              <a:spcBef>
                <a:spcPts val="1400"/>
              </a:spcBef>
              <a:spcAft>
                <a:spcPts val="0"/>
              </a:spcAft>
              <a:buNone/>
            </a:pPr>
            <a:r>
              <a:rPr lang="pt-BR" sz="4015">
                <a:solidFill>
                  <a:srgbClr val="B7B7B7"/>
                </a:solidFill>
              </a:rPr>
              <a:t>Agora vamos entender como podemos compartilhar informações entre o nosso container e nossa máquina host.</a:t>
            </a:r>
            <a:endParaRPr sz="4015">
              <a:solidFill>
                <a:srgbClr val="B7B7B7"/>
              </a:solidFill>
            </a:endParaRPr>
          </a:p>
          <a:p>
            <a:pPr indent="0" lvl="0" marL="762000" marR="762000" rtl="0" algn="l">
              <a:lnSpc>
                <a:spcPct val="150000"/>
              </a:lnSpc>
              <a:spcBef>
                <a:spcPts val="1400"/>
              </a:spcBef>
              <a:spcAft>
                <a:spcPts val="0"/>
              </a:spcAft>
              <a:buNone/>
            </a:pPr>
            <a:r>
              <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lnSpc>
                <a:spcPct val="120000"/>
              </a:lnSpc>
              <a:spcBef>
                <a:spcPts val="1400"/>
              </a:spcBef>
              <a:spcAft>
                <a:spcPts val="0"/>
              </a:spcAft>
              <a:buNone/>
            </a:pPr>
            <a:r>
              <a:rPr b="1" lang="pt-BR" sz="6744">
                <a:solidFill>
                  <a:srgbClr val="B7B7B7"/>
                </a:solidFill>
              </a:rPr>
              <a:t>VOLUME</a:t>
            </a:r>
            <a:endParaRPr b="1" sz="6744">
              <a:solidFill>
                <a:srgbClr val="B7B7B7"/>
              </a:solidFill>
            </a:endParaRPr>
          </a:p>
          <a:p>
            <a:pPr indent="0" lvl="0" marL="762000" marR="762000" rtl="0" algn="l">
              <a:lnSpc>
                <a:spcPct val="150000"/>
              </a:lnSpc>
              <a:spcBef>
                <a:spcPts val="400"/>
              </a:spcBef>
              <a:spcAft>
                <a:spcPts val="0"/>
              </a:spcAft>
              <a:buNone/>
            </a:pPr>
            <a:r>
              <a:rPr lang="pt-BR" sz="6744">
                <a:solidFill>
                  <a:srgbClr val="B7B7B7"/>
                </a:solidFill>
              </a:rPr>
              <a:t>Essa instrução cria uma pasta em nosso container que será compartilhada entre o container e o host, funcionando do seguinte modo:</a:t>
            </a:r>
            <a:endParaRPr sz="6744">
              <a:solidFill>
                <a:srgbClr val="B7B7B7"/>
              </a:solidFill>
            </a:endParaRPr>
          </a:p>
          <a:p>
            <a:pPr indent="0" lvl="0" marL="762000" marR="762000" rtl="0" algn="l">
              <a:lnSpc>
                <a:spcPct val="150000"/>
              </a:lnSpc>
              <a:spcBef>
                <a:spcPts val="1400"/>
              </a:spcBef>
              <a:spcAft>
                <a:spcPts val="0"/>
              </a:spcAft>
              <a:buNone/>
            </a:pPr>
            <a:r>
              <a:t/>
            </a:r>
            <a:endParaRPr sz="4015">
              <a:solidFill>
                <a:srgbClr val="B7B7B7"/>
              </a:solidFill>
            </a:endParaRPr>
          </a:p>
          <a:p>
            <a:pPr indent="0" lvl="0" marL="762000" marR="762000" rtl="0" algn="l">
              <a:lnSpc>
                <a:spcPct val="150000"/>
              </a:lnSpc>
              <a:spcBef>
                <a:spcPts val="1400"/>
              </a:spcBef>
              <a:spcAft>
                <a:spcPts val="0"/>
              </a:spcAft>
              <a:buNone/>
            </a:pPr>
            <a:r>
              <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762000" marR="762000" rtl="0" algn="l">
              <a:lnSpc>
                <a:spcPct val="150000"/>
              </a:lnSpc>
              <a:spcBef>
                <a:spcPts val="0"/>
              </a:spcBef>
              <a:spcAft>
                <a:spcPts val="0"/>
              </a:spcAft>
              <a:buNone/>
            </a:pPr>
            <a:r>
              <a:rPr lang="pt-BR" sz="6500">
                <a:solidFill>
                  <a:srgbClr val="B7B7B7"/>
                </a:solidFill>
                <a:latin typeface="Courier New"/>
                <a:ea typeface="Courier New"/>
                <a:cs typeface="Courier New"/>
                <a:sym typeface="Courier New"/>
              </a:rPr>
              <a:t>FROM ubuntu:18.04</a:t>
            </a:r>
            <a:endParaRPr sz="6500">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500">
                <a:solidFill>
                  <a:srgbClr val="B7B7B7"/>
                </a:solidFill>
                <a:latin typeface="Courier New"/>
                <a:ea typeface="Courier New"/>
                <a:cs typeface="Courier New"/>
                <a:sym typeface="Courier New"/>
              </a:rPr>
              <a:t>RUN apt-get update</a:t>
            </a:r>
            <a:endParaRPr sz="6500">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500">
                <a:solidFill>
                  <a:srgbClr val="B7B7B7"/>
                </a:solidFill>
                <a:latin typeface="Courier New"/>
                <a:ea typeface="Courier New"/>
                <a:cs typeface="Courier New"/>
                <a:sym typeface="Courier New"/>
              </a:rPr>
              <a:t>RUN apt-get install openjdk-8-jdk -y</a:t>
            </a:r>
            <a:endParaRPr sz="6500">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500">
                <a:solidFill>
                  <a:srgbClr val="B7B7B7"/>
                </a:solidFill>
                <a:latin typeface="Courier New"/>
                <a:ea typeface="Courier New"/>
                <a:cs typeface="Courier New"/>
                <a:sym typeface="Courier New"/>
              </a:rPr>
              <a:t>VOLUME /foo</a:t>
            </a:r>
            <a:endParaRPr sz="6500">
              <a:solidFill>
                <a:srgbClr val="B7B7B7"/>
              </a:solidFill>
            </a:endParaRPr>
          </a:p>
          <a:p>
            <a:pPr indent="0" lvl="0" marL="762000" marR="762000" rtl="0" algn="l">
              <a:lnSpc>
                <a:spcPct val="150000"/>
              </a:lnSpc>
              <a:spcBef>
                <a:spcPts val="1400"/>
              </a:spcBef>
              <a:spcAft>
                <a:spcPts val="0"/>
              </a:spcAft>
              <a:buNone/>
            </a:pPr>
            <a:r>
              <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762000" marR="762000" rtl="0" algn="l">
              <a:lnSpc>
                <a:spcPct val="150000"/>
              </a:lnSpc>
              <a:spcBef>
                <a:spcPts val="0"/>
              </a:spcBef>
              <a:spcAft>
                <a:spcPts val="0"/>
              </a:spcAft>
              <a:buNone/>
            </a:pPr>
            <a:r>
              <a:rPr lang="pt-BR" sz="6715">
                <a:solidFill>
                  <a:srgbClr val="B7B7B7"/>
                </a:solidFill>
              </a:rPr>
              <a:t>Quando criarmos um container dessa imagem, ele criará uma pasta chamada foo:</a:t>
            </a:r>
            <a:endParaRPr sz="6715">
              <a:solidFill>
                <a:srgbClr val="B7B7B7"/>
              </a:solidFill>
            </a:endParaRPr>
          </a:p>
          <a:p>
            <a:pPr indent="0" lvl="0" marL="762000" marR="762000" rtl="0" algn="l">
              <a:lnSpc>
                <a:spcPct val="150000"/>
              </a:lnSpc>
              <a:spcBef>
                <a:spcPts val="1400"/>
              </a:spcBef>
              <a:spcAft>
                <a:spcPts val="0"/>
              </a:spcAft>
              <a:buNone/>
            </a:pPr>
            <a:r>
              <a:rPr lang="pt-BR" sz="6715">
                <a:solidFill>
                  <a:srgbClr val="B7B7B7"/>
                </a:solidFill>
              </a:rPr>
              <a:t>Todo arquivo criado dentro dessa pasta será acessível a partir da máquina host no caminho /var/lib/docker/volumes!</a:t>
            </a:r>
            <a:endParaRPr sz="6715">
              <a:solidFill>
                <a:srgbClr val="B7B7B7"/>
              </a:solidFill>
            </a:endParaRPr>
          </a:p>
          <a:p>
            <a:pPr indent="0" lvl="0" marL="762000" marR="762000" rtl="0" algn="l">
              <a:lnSpc>
                <a:spcPct val="150000"/>
              </a:lnSpc>
              <a:spcBef>
                <a:spcPts val="1400"/>
              </a:spcBef>
              <a:spcAft>
                <a:spcPts val="0"/>
              </a:spcAft>
              <a:buNone/>
            </a:pPr>
            <a:r>
              <a:rPr lang="pt-BR" sz="6715">
                <a:solidFill>
                  <a:srgbClr val="B7B7B7"/>
                </a:solidFill>
              </a:rPr>
              <a:t>Por fim, como pode ser feita a organização de trabalho do container? Será que devemos trabalhar em qualquer pasta indefinidamente?</a:t>
            </a:r>
            <a:endParaRPr sz="6715">
              <a:solidFill>
                <a:srgbClr val="B7B7B7"/>
              </a:solidFill>
            </a:endParaRPr>
          </a:p>
          <a:p>
            <a:pPr indent="0" lvl="0" marL="762000" marR="762000" rtl="0" algn="l">
              <a:lnSpc>
                <a:spcPct val="150000"/>
              </a:lnSpc>
              <a:spcBef>
                <a:spcPts val="1400"/>
              </a:spcBef>
              <a:spcAft>
                <a:spcPts val="0"/>
              </a:spcAft>
              <a:buNone/>
            </a:pPr>
            <a:r>
              <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400"/>
              </a:spcBef>
              <a:spcAft>
                <a:spcPts val="0"/>
              </a:spcAft>
              <a:buNone/>
            </a:pPr>
            <a:r>
              <a:rPr b="1" lang="pt-BR" sz="6700">
                <a:solidFill>
                  <a:srgbClr val="CCCCCC"/>
                </a:solidFill>
              </a:rPr>
              <a:t>WORKDIR</a:t>
            </a:r>
            <a:endParaRPr b="1" sz="6700">
              <a:solidFill>
                <a:srgbClr val="CCCCCC"/>
              </a:solidFill>
            </a:endParaRPr>
          </a:p>
          <a:p>
            <a:pPr indent="0" lvl="0" marL="762000" marR="762000" rtl="0" algn="l">
              <a:lnSpc>
                <a:spcPct val="150000"/>
              </a:lnSpc>
              <a:spcBef>
                <a:spcPts val="400"/>
              </a:spcBef>
              <a:spcAft>
                <a:spcPts val="0"/>
              </a:spcAft>
              <a:buNone/>
            </a:pPr>
            <a:r>
              <a:rPr lang="pt-BR" sz="6700">
                <a:solidFill>
                  <a:srgbClr val="CCCCCC"/>
                </a:solidFill>
              </a:rPr>
              <a:t>Essa instrução tem o propósito de definir o nosso ambiente de trabalho. Com ela, definimos onde as instruções </a:t>
            </a:r>
            <a:r>
              <a:rPr b="1" lang="pt-BR" sz="6700">
                <a:solidFill>
                  <a:srgbClr val="CCCCCC"/>
                </a:solidFill>
              </a:rPr>
              <a:t>CMD, RUN, ENTRYPOINT, ADD e COPY</a:t>
            </a:r>
            <a:r>
              <a:rPr lang="pt-BR" sz="6700">
                <a:solidFill>
                  <a:srgbClr val="CCCCCC"/>
                </a:solidFill>
              </a:rPr>
              <a:t> executarão suas tarefas, além de definir o diretório padrão que será aberto ao executarmos o container.</a:t>
            </a:r>
            <a:endParaRPr sz="6700">
              <a:solidFill>
                <a:srgbClr val="CCCCCC"/>
              </a:solidFill>
            </a:endParaRPr>
          </a:p>
          <a:p>
            <a:pPr indent="0" lvl="0" marL="762000" marR="762000" rtl="0" algn="l">
              <a:lnSpc>
                <a:spcPct val="150000"/>
              </a:lnSpc>
              <a:spcBef>
                <a:spcPts val="1400"/>
              </a:spcBef>
              <a:spcAft>
                <a:spcPts val="0"/>
              </a:spcAft>
              <a:buNone/>
            </a:pPr>
            <a:r>
              <a:t/>
            </a:r>
            <a:endParaRPr sz="6500">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762000" marR="762000" rtl="0" algn="l">
              <a:lnSpc>
                <a:spcPct val="150000"/>
              </a:lnSpc>
              <a:spcBef>
                <a:spcPts val="0"/>
              </a:spcBef>
              <a:spcAft>
                <a:spcPts val="0"/>
              </a:spcAft>
              <a:buNone/>
            </a:pPr>
            <a:r>
              <a:rPr lang="pt-BR" sz="6430">
                <a:solidFill>
                  <a:srgbClr val="CCCCCC"/>
                </a:solidFill>
                <a:latin typeface="Courier New"/>
                <a:ea typeface="Courier New"/>
                <a:cs typeface="Courier New"/>
                <a:sym typeface="Courier New"/>
              </a:rPr>
              <a:t>FROM ubuntu:18.04</a:t>
            </a:r>
            <a:endParaRPr sz="6430">
              <a:solidFill>
                <a:srgbClr val="CCCCCC"/>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430">
                <a:solidFill>
                  <a:srgbClr val="CCCCCC"/>
                </a:solidFill>
                <a:latin typeface="Courier New"/>
                <a:ea typeface="Courier New"/>
                <a:cs typeface="Courier New"/>
                <a:sym typeface="Courier New"/>
              </a:rPr>
              <a:t>RUN apt-get update</a:t>
            </a:r>
            <a:endParaRPr sz="6430">
              <a:solidFill>
                <a:srgbClr val="CCCCCC"/>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430">
                <a:solidFill>
                  <a:srgbClr val="CCCCCC"/>
                </a:solidFill>
                <a:latin typeface="Courier New"/>
                <a:ea typeface="Courier New"/>
                <a:cs typeface="Courier New"/>
                <a:sym typeface="Courier New"/>
              </a:rPr>
              <a:t>RUN ["apt-get", "install", "openjdk-8-jdk" ,"-y"]</a:t>
            </a:r>
            <a:endParaRPr sz="6430">
              <a:solidFill>
                <a:srgbClr val="CCCCCC"/>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430">
                <a:solidFill>
                  <a:srgbClr val="CCCCCC"/>
                </a:solidFill>
                <a:latin typeface="Courier New"/>
                <a:ea typeface="Courier New"/>
                <a:cs typeface="Courier New"/>
                <a:sym typeface="Courier New"/>
              </a:rPr>
              <a:t>WORKDIR /pasta-qualquer</a:t>
            </a:r>
            <a:endParaRPr sz="6430">
              <a:solidFill>
                <a:srgbClr val="CCCCCC"/>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rPr lang="pt-BR" sz="6430">
                <a:solidFill>
                  <a:srgbClr val="CCCCCC"/>
                </a:solidFill>
                <a:latin typeface="Courier New"/>
                <a:ea typeface="Courier New"/>
                <a:cs typeface="Courier New"/>
                <a:sym typeface="Courier New"/>
              </a:rPr>
              <a:t>COPY arquivo-host arquivo-host-transferido</a:t>
            </a:r>
            <a:endParaRPr sz="11730">
              <a:solidFill>
                <a:srgbClr val="CCCCCC"/>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solidFill>
                  <a:srgbClr val="CCCCCC"/>
                </a:solidFill>
              </a:rPr>
              <a:t>É interessante mencionar que a tecnologia surgiu como um projeto de software de código aberto. Nessa perspectiva, cada container criado atua como uma máquina virtual flexível. Com isso, a equipe de TI pode migrar, copiar ou implementar ambientes de trabalho com facilidade, garantindo melhor desempenho para as </a:t>
            </a:r>
            <a:r>
              <a:rPr lang="pt-BR">
                <a:solidFill>
                  <a:srgbClr val="CCCCCC"/>
                </a:solidFill>
                <a:uFill>
                  <a:noFill/>
                </a:uFill>
                <a:hlinkClick r:id="rId3">
                  <a:extLst>
                    <a:ext uri="{A12FA001-AC4F-418D-AE19-62706E023703}">
                      <ahyp:hlinkClr val="tx"/>
                    </a:ext>
                  </a:extLst>
                </a:hlinkClick>
              </a:rPr>
              <a:t>aplicações baseadas em nuvem</a:t>
            </a:r>
            <a:r>
              <a:rPr lang="pt-BR">
                <a:solidFill>
                  <a:srgbClr val="CCCCCC"/>
                </a:solidFill>
              </a:rPr>
              <a:t>.</a:t>
            </a:r>
            <a:endParaRPr sz="2400">
              <a:solidFill>
                <a:srgbClr val="CCCCCC"/>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800"/>
              </a:spcBef>
              <a:spcAft>
                <a:spcPts val="0"/>
              </a:spcAft>
              <a:buNone/>
            </a:pPr>
            <a:r>
              <a:rPr b="1" lang="pt-BR" sz="6000">
                <a:solidFill>
                  <a:srgbClr val="CCCCCC"/>
                </a:solidFill>
              </a:rPr>
              <a:t>Conclusão</a:t>
            </a:r>
            <a:endParaRPr b="1" sz="6000">
              <a:solidFill>
                <a:srgbClr val="CCCCCC"/>
              </a:solidFill>
            </a:endParaRPr>
          </a:p>
          <a:p>
            <a:pPr indent="0" lvl="0" marL="762000" marR="762000" rtl="0" algn="l">
              <a:lnSpc>
                <a:spcPct val="150000"/>
              </a:lnSpc>
              <a:spcBef>
                <a:spcPts val="400"/>
              </a:spcBef>
              <a:spcAft>
                <a:spcPts val="0"/>
              </a:spcAft>
              <a:buNone/>
            </a:pPr>
            <a:r>
              <a:rPr lang="pt-BR" sz="6000">
                <a:solidFill>
                  <a:srgbClr val="CCCCCC"/>
                </a:solidFill>
              </a:rPr>
              <a:t>O processo de criação de imagens é de suma importância para quem quer aprender Docker. Vimos que através do Dockerfile podemos utilizar diversas instruções para atingir um determinado fim, seja a instrução FROM para utilizar uma imagem como base para a nossa, a instrução RUN para definir as camadas da nossa imagem, CMD e ENTRYPOINT para configurar o container em sua inicialização, ADD e COPY para movermos arquivos de nossa máquina para o futuro container, EXPOSE para documentar as questões de portas do container, VOLUME para conseguir transitar arquivos entre a máquina host e virtual, e, por fim, WORKDIR para definirmos o nosso ambiente de trabalho.</a:t>
            </a:r>
            <a:endParaRPr sz="6000">
              <a:solidFill>
                <a:srgbClr val="CCCCCC"/>
              </a:solidFill>
            </a:endParaRPr>
          </a:p>
          <a:p>
            <a:pPr indent="0" lvl="0" marL="762000" marR="762000" rtl="0" algn="l">
              <a:lnSpc>
                <a:spcPct val="150000"/>
              </a:lnSpc>
              <a:spcBef>
                <a:spcPts val="1400"/>
              </a:spcBef>
              <a:spcAft>
                <a:spcPts val="0"/>
              </a:spcAft>
              <a:buNone/>
            </a:pPr>
            <a:r>
              <a:t/>
            </a:r>
            <a:endParaRPr sz="6500">
              <a:solidFill>
                <a:srgbClr val="B7B7B7"/>
              </a:solidFill>
              <a:latin typeface="Courier New"/>
              <a:ea typeface="Courier New"/>
              <a:cs typeface="Courier New"/>
              <a:sym typeface="Courier New"/>
            </a:endParaRPr>
          </a:p>
          <a:p>
            <a:pPr indent="0" lvl="0" marL="762000" marR="762000" rtl="0" algn="l">
              <a:lnSpc>
                <a:spcPct val="150000"/>
              </a:lnSpc>
              <a:spcBef>
                <a:spcPts val="1400"/>
              </a:spcBef>
              <a:spcAft>
                <a:spcPts val="0"/>
              </a:spcAft>
              <a:buNone/>
            </a:pPr>
            <a:r>
              <a:t/>
            </a:r>
            <a:endParaRPr sz="5003">
              <a:solidFill>
                <a:srgbClr val="B7B7B7"/>
              </a:solidFill>
            </a:endParaRPr>
          </a:p>
          <a:p>
            <a:pPr indent="0" lvl="0" marL="762000" marR="762000" rtl="0" algn="l">
              <a:lnSpc>
                <a:spcPct val="150000"/>
              </a:lnSpc>
              <a:spcBef>
                <a:spcPts val="1400"/>
              </a:spcBef>
              <a:spcAft>
                <a:spcPts val="0"/>
              </a:spcAft>
              <a:buNone/>
            </a:pPr>
            <a:r>
              <a:t/>
            </a:r>
            <a:endParaRPr sz="1600">
              <a:solidFill>
                <a:srgbClr val="CCCCCC"/>
              </a:solidFill>
            </a:endParaRPr>
          </a:p>
          <a:p>
            <a:pPr indent="0" lvl="0" marL="0" rtl="0" algn="l">
              <a:lnSpc>
                <a:spcPct val="120000"/>
              </a:lnSpc>
              <a:spcBef>
                <a:spcPts val="1800"/>
              </a:spcBef>
              <a:spcAft>
                <a:spcPts val="0"/>
              </a:spcAft>
              <a:buNone/>
            </a:pPr>
            <a:r>
              <a:t/>
            </a:r>
            <a:endParaRPr b="1">
              <a:solidFill>
                <a:srgbClr val="999999"/>
              </a:solidFill>
            </a:endParaRPr>
          </a:p>
          <a:p>
            <a:pPr indent="0" lvl="0" marL="762000" marR="762000" rtl="0" algn="l">
              <a:lnSpc>
                <a:spcPct val="150000"/>
              </a:lnSpc>
              <a:spcBef>
                <a:spcPts val="400"/>
              </a:spcBef>
              <a:spcAft>
                <a:spcPts val="0"/>
              </a:spcAft>
              <a:buNone/>
            </a:pPr>
            <a:r>
              <a:t/>
            </a:r>
            <a:endParaRPr>
              <a:solidFill>
                <a:srgbClr val="B7B7B7"/>
              </a:solidFill>
            </a:endParaRPr>
          </a:p>
          <a:p>
            <a:pPr indent="0" lvl="0" marL="0" rtl="0" algn="l">
              <a:spcBef>
                <a:spcPts val="14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237" name="Google Shape;23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Referencias:</a:t>
            </a:r>
            <a:endParaRPr/>
          </a:p>
          <a:p>
            <a:pPr indent="0" lvl="0" marL="0" rtl="0" algn="l">
              <a:spcBef>
                <a:spcPts val="1200"/>
              </a:spcBef>
              <a:spcAft>
                <a:spcPts val="0"/>
              </a:spcAft>
              <a:buNone/>
            </a:pPr>
            <a:r>
              <a:rPr lang="pt-BR" u="sng">
                <a:solidFill>
                  <a:schemeClr val="hlink"/>
                </a:solidFill>
                <a:hlinkClick r:id="rId3"/>
              </a:rPr>
              <a:t>https://www.microserviceit.com.br/en/docker/</a:t>
            </a:r>
            <a:endParaRPr/>
          </a:p>
          <a:p>
            <a:pPr indent="0" lvl="0" marL="0" rtl="0" algn="l">
              <a:spcBef>
                <a:spcPts val="1200"/>
              </a:spcBef>
              <a:spcAft>
                <a:spcPts val="0"/>
              </a:spcAft>
              <a:buNone/>
            </a:pPr>
            <a:r>
              <a:rPr lang="pt-BR" u="sng">
                <a:solidFill>
                  <a:schemeClr val="hlink"/>
                </a:solidFill>
                <a:hlinkClick r:id="rId4"/>
              </a:rPr>
              <a:t>https://www.alura.com.br/artigos/desvendando-o-dockerfile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0"/>
              </a:spcAft>
              <a:buNone/>
            </a:pPr>
            <a:r>
              <a:rPr lang="pt-BR">
                <a:solidFill>
                  <a:srgbClr val="CCCCCC"/>
                </a:solidFill>
              </a:rPr>
              <a:t>A comunidade Docker </a:t>
            </a:r>
            <a:endParaRPr>
              <a:solidFill>
                <a:srgbClr val="CCCCCC"/>
              </a:solidFill>
            </a:endParaRPr>
          </a:p>
          <a:p>
            <a:pPr indent="0" lvl="0" marL="0" rtl="0" algn="l">
              <a:spcBef>
                <a:spcPts val="400"/>
              </a:spcBef>
              <a:spcAft>
                <a:spcPts val="0"/>
              </a:spcAft>
              <a:buNone/>
            </a:pPr>
            <a:r>
              <a:rPr lang="pt-BR">
                <a:solidFill>
                  <a:srgbClr val="CCCCCC"/>
                </a:solidFill>
              </a:rPr>
              <a:t>É comum que os softwares de código aberto contem com uma comunidade de profissionais de TI para discutir pontos de melhoria e manutenção, certo? </a:t>
            </a:r>
            <a:endParaRPr>
              <a:solidFill>
                <a:srgbClr val="CCCCCC"/>
              </a:solidFill>
            </a:endParaRPr>
          </a:p>
          <a:p>
            <a:pPr indent="0" lvl="0" marL="0" rtl="0" algn="l">
              <a:spcBef>
                <a:spcPts val="1100"/>
              </a:spcBef>
              <a:spcAft>
                <a:spcPts val="0"/>
              </a:spcAft>
              <a:buNone/>
            </a:pPr>
            <a:r>
              <a:rPr lang="pt-BR">
                <a:solidFill>
                  <a:srgbClr val="CCCCCC"/>
                </a:solidFill>
              </a:rPr>
              <a:t>Com o Docker, não é diferente. A tecnologia possui um grupo de voluntários que discutem a criação de recursos e atualizações contínuas para o recurso em fóruns online. Com o papel desses profissionais, é possível manter a ferramenta em constante evolução. </a:t>
            </a:r>
            <a:endParaRPr>
              <a:solidFill>
                <a:srgbClr val="CCCCCC"/>
              </a:solidFill>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0"/>
              </a:spcAft>
              <a:buNone/>
            </a:pPr>
            <a:r>
              <a:rPr lang="pt-BR">
                <a:solidFill>
                  <a:srgbClr val="CCCCCC"/>
                </a:solidFill>
              </a:rPr>
              <a:t>A Docker Inc. </a:t>
            </a:r>
            <a:endParaRPr>
              <a:solidFill>
                <a:srgbClr val="CCCCCC"/>
              </a:solidFill>
            </a:endParaRPr>
          </a:p>
          <a:p>
            <a:pPr indent="0" lvl="0" marL="0" rtl="0" algn="l">
              <a:spcBef>
                <a:spcPts val="400"/>
              </a:spcBef>
              <a:spcAft>
                <a:spcPts val="0"/>
              </a:spcAft>
              <a:buNone/>
            </a:pPr>
            <a:r>
              <a:rPr lang="pt-BR">
                <a:solidFill>
                  <a:srgbClr val="CCCCCC"/>
                </a:solidFill>
              </a:rPr>
              <a:t>Além da comunidade </a:t>
            </a:r>
            <a:r>
              <a:rPr i="1" lang="pt-BR">
                <a:solidFill>
                  <a:srgbClr val="CCCCCC"/>
                </a:solidFill>
              </a:rPr>
              <a:t>open source</a:t>
            </a:r>
            <a:r>
              <a:rPr lang="pt-BR">
                <a:solidFill>
                  <a:srgbClr val="CCCCCC"/>
                </a:solidFill>
              </a:rPr>
              <a:t>, existe uma empresa totalmente voltada ao suporte e à manutenção da tecnologia. Trata-se da Docker Inc., que auxilia o grupo de voluntários no apoio às melhorias do sistema. </a:t>
            </a:r>
            <a:endParaRPr>
              <a:solidFill>
                <a:srgbClr val="CCCCCC"/>
              </a:solidFil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20000"/>
              </a:lnSpc>
              <a:spcBef>
                <a:spcPts val="1800"/>
              </a:spcBef>
              <a:spcAft>
                <a:spcPts val="0"/>
              </a:spcAft>
              <a:buNone/>
            </a:pPr>
            <a:r>
              <a:rPr lang="pt-BR" sz="2300">
                <a:solidFill>
                  <a:srgbClr val="CCCCCC"/>
                </a:solidFill>
              </a:rPr>
              <a:t>Como o Docker funciona na prática?  </a:t>
            </a:r>
            <a:endParaRPr sz="2300">
              <a:solidFill>
                <a:srgbClr val="CCCCCC"/>
              </a:solidFill>
            </a:endParaRPr>
          </a:p>
          <a:p>
            <a:pPr indent="0" lvl="0" marL="0" rtl="0" algn="l">
              <a:spcBef>
                <a:spcPts val="400"/>
              </a:spcBef>
              <a:spcAft>
                <a:spcPts val="0"/>
              </a:spcAft>
              <a:buNone/>
            </a:pPr>
            <a:r>
              <a:rPr lang="pt-BR" sz="2300">
                <a:solidFill>
                  <a:srgbClr val="CCCCCC"/>
                </a:solidFill>
              </a:rPr>
              <a:t>Com o objetivo de permitir a execução independente dos processos, o Docker se utiliza do kernel (núcleo) do Linux e seus recursos – a exemplo do </a:t>
            </a:r>
            <a:r>
              <a:rPr i="1" lang="pt-BR" sz="2300">
                <a:solidFill>
                  <a:srgbClr val="CCCCCC"/>
                </a:solidFill>
              </a:rPr>
              <a:t>namespaces</a:t>
            </a:r>
            <a:r>
              <a:rPr lang="pt-BR" sz="2300">
                <a:solidFill>
                  <a:srgbClr val="CCCCCC"/>
                </a:solidFill>
              </a:rPr>
              <a:t> e do </a:t>
            </a:r>
            <a:r>
              <a:rPr i="1" lang="pt-BR" sz="2300">
                <a:solidFill>
                  <a:srgbClr val="CCCCCC"/>
                </a:solidFill>
              </a:rPr>
              <a:t>Cgroups</a:t>
            </a:r>
            <a:r>
              <a:rPr lang="pt-BR" sz="2300">
                <a:solidFill>
                  <a:srgbClr val="CCCCCC"/>
                </a:solidFill>
              </a:rPr>
              <a:t> – para isolar essas operações. </a:t>
            </a:r>
            <a:endParaRPr sz="2300">
              <a:solidFill>
                <a:srgbClr val="CCCCCC"/>
              </a:solidFill>
            </a:endParaRPr>
          </a:p>
          <a:p>
            <a:pPr indent="0" lvl="0" marL="0" rtl="0" algn="l">
              <a:spcBef>
                <a:spcPts val="1100"/>
              </a:spcBef>
              <a:spcAft>
                <a:spcPts val="0"/>
              </a:spcAft>
              <a:buNone/>
            </a:pPr>
            <a:r>
              <a:rPr lang="pt-BR" sz="2300">
                <a:solidFill>
                  <a:srgbClr val="CCCCCC"/>
                </a:solidFill>
              </a:rPr>
              <a:t>Nessa perspectiva, o propósito dos containers é justamente este: criar a independência para permitir a execução de múltiplas aplicações e processos de forma separada. A partir daí, é possível ter um melhor aproveitamento da infraestrutura, assim como garantir a mesma segurança que se teria em sistemas isolados. </a:t>
            </a:r>
            <a:endParaRPr sz="2300">
              <a:solidFill>
                <a:srgbClr val="CCCCCC"/>
              </a:solidFill>
            </a:endParaRPr>
          </a:p>
          <a:p>
            <a:pPr indent="0" lvl="0" marL="0" rtl="0" algn="l">
              <a:spcBef>
                <a:spcPts val="11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600">
                <a:solidFill>
                  <a:srgbClr val="B7B7B7"/>
                </a:solidFill>
              </a:rPr>
              <a:t>É importante acrescentar que o Docker, tal como outros recursos de container, oferece um modelo de implantação baseado em imagem. Essa funcionalidade facilita o compartilhamento de serviços, aplicações e todas as suas dependências, como já ressaltamos acima. </a:t>
            </a:r>
            <a:endParaRPr sz="1600">
              <a:solidFill>
                <a:srgbClr val="B7B7B7"/>
              </a:solidFill>
            </a:endParaRPr>
          </a:p>
          <a:p>
            <a:pPr indent="0" lvl="0" marL="0" rtl="0" algn="l">
              <a:spcBef>
                <a:spcPts val="1100"/>
              </a:spcBef>
              <a:spcAft>
                <a:spcPts val="0"/>
              </a:spcAft>
              <a:buNone/>
            </a:pPr>
            <a:r>
              <a:rPr lang="pt-BR" sz="1600">
                <a:solidFill>
                  <a:srgbClr val="B7B7B7"/>
                </a:solidFill>
              </a:rPr>
              <a:t>Vale notar, ainda, que o Docker também conta com um recurso de automação para implantar as aplicações no próprio ambiente do container. Dessa forma, o ambiente de TI ganha em rapidez e controle sobre as diferentes versões e distribuições dos serviços. </a:t>
            </a:r>
            <a:endParaRPr sz="1600">
              <a:solidFill>
                <a:srgbClr val="B7B7B7"/>
              </a:solidFill>
            </a:endParaRPr>
          </a:p>
          <a:p>
            <a:pPr indent="0" lvl="0" marL="0" rtl="0" algn="l">
              <a:spcBef>
                <a:spcPts val="1100"/>
              </a:spcBef>
              <a:spcAft>
                <a:spcPts val="0"/>
              </a:spcAft>
              <a:buNone/>
            </a:pPr>
            <a:r>
              <a:t/>
            </a:r>
            <a:endParaRPr sz="11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1800"/>
              </a:spcBef>
              <a:spcAft>
                <a:spcPts val="0"/>
              </a:spcAft>
              <a:buNone/>
            </a:pPr>
            <a:r>
              <a:rPr lang="pt-BR" sz="1600">
                <a:solidFill>
                  <a:srgbClr val="CCCCCC"/>
                </a:solidFill>
              </a:rPr>
              <a:t>Docker e Máquina Virtual (VM): qual é a diferença? </a:t>
            </a:r>
            <a:endParaRPr sz="1600">
              <a:solidFill>
                <a:srgbClr val="CCCCCC"/>
              </a:solidFill>
            </a:endParaRPr>
          </a:p>
          <a:p>
            <a:pPr indent="0" lvl="0" marL="0" rtl="0" algn="l">
              <a:spcBef>
                <a:spcPts val="400"/>
              </a:spcBef>
              <a:spcAft>
                <a:spcPts val="0"/>
              </a:spcAft>
              <a:buNone/>
            </a:pPr>
            <a:r>
              <a:rPr lang="pt-BR" sz="1600">
                <a:solidFill>
                  <a:srgbClr val="CCCCCC"/>
                </a:solidFill>
              </a:rPr>
              <a:t>A essa altura, é provável que essa dúvida tenha surgido! Pois bem, é bem simples: uma VM (máquina virtual) obriga a equipe a gerenciar todo o ambiente relacionado ao servidor. Isso abrange: </a:t>
            </a:r>
            <a:endParaRPr sz="1600">
              <a:solidFill>
                <a:srgbClr val="CCCCCC"/>
              </a:solidFill>
            </a:endParaRPr>
          </a:p>
          <a:p>
            <a:pPr indent="-330200" lvl="0" marL="457200" rtl="0" algn="l">
              <a:spcBef>
                <a:spcPts val="1100"/>
              </a:spcBef>
              <a:spcAft>
                <a:spcPts val="0"/>
              </a:spcAft>
              <a:buClr>
                <a:srgbClr val="CCCCCC"/>
              </a:buClr>
              <a:buSzPts val="1600"/>
              <a:buChar char="●"/>
            </a:pPr>
            <a:r>
              <a:rPr lang="pt-BR" sz="1600">
                <a:solidFill>
                  <a:srgbClr val="CCCCCC"/>
                </a:solidFill>
              </a:rPr>
              <a:t>a configuração de sistema operacional; </a:t>
            </a:r>
            <a:endParaRPr sz="1600">
              <a:solidFill>
                <a:srgbClr val="CCCCCC"/>
              </a:solidFill>
            </a:endParaRPr>
          </a:p>
          <a:p>
            <a:pPr indent="-330200" lvl="0" marL="457200" rtl="0" algn="l">
              <a:spcBef>
                <a:spcPts val="0"/>
              </a:spcBef>
              <a:spcAft>
                <a:spcPts val="0"/>
              </a:spcAft>
              <a:buClr>
                <a:srgbClr val="CCCCCC"/>
              </a:buClr>
              <a:buSzPts val="1600"/>
              <a:buChar char="●"/>
            </a:pPr>
            <a:r>
              <a:rPr lang="pt-BR" sz="1600">
                <a:solidFill>
                  <a:srgbClr val="CCCCCC"/>
                </a:solidFill>
              </a:rPr>
              <a:t>atualizações do sistema operacional;</a:t>
            </a:r>
            <a:endParaRPr sz="1600">
              <a:solidFill>
                <a:srgbClr val="CCCCCC"/>
              </a:solidFill>
            </a:endParaRPr>
          </a:p>
          <a:p>
            <a:pPr indent="-330200" lvl="0" marL="457200" rtl="0" algn="l">
              <a:spcBef>
                <a:spcPts val="0"/>
              </a:spcBef>
              <a:spcAft>
                <a:spcPts val="0"/>
              </a:spcAft>
              <a:buClr>
                <a:srgbClr val="CCCCCC"/>
              </a:buClr>
              <a:buSzPts val="1600"/>
              <a:buChar char="●"/>
            </a:pPr>
            <a:r>
              <a:rPr i="1" lang="pt-BR" sz="1600">
                <a:solidFill>
                  <a:srgbClr val="CCCCCC"/>
                </a:solidFill>
              </a:rPr>
              <a:t>patches</a:t>
            </a:r>
            <a:r>
              <a:rPr lang="pt-BR" sz="1600">
                <a:solidFill>
                  <a:srgbClr val="CCCCCC"/>
                </a:solidFill>
              </a:rPr>
              <a:t> de segurança; </a:t>
            </a:r>
            <a:endParaRPr sz="1600">
              <a:solidFill>
                <a:srgbClr val="CCCCCC"/>
              </a:solidFill>
            </a:endParaRPr>
          </a:p>
          <a:p>
            <a:pPr indent="-330200" lvl="0" marL="457200" rtl="0" algn="l">
              <a:spcBef>
                <a:spcPts val="0"/>
              </a:spcBef>
              <a:spcAft>
                <a:spcPts val="0"/>
              </a:spcAft>
              <a:buClr>
                <a:srgbClr val="CCCCCC"/>
              </a:buClr>
              <a:buSzPts val="1600"/>
              <a:buChar char="●"/>
            </a:pPr>
            <a:r>
              <a:rPr i="1" lang="pt-BR" sz="1600">
                <a:solidFill>
                  <a:srgbClr val="CCCCCC"/>
                </a:solidFill>
              </a:rPr>
              <a:t>patches</a:t>
            </a:r>
            <a:r>
              <a:rPr lang="pt-BR" sz="1600">
                <a:solidFill>
                  <a:srgbClr val="CCCCCC"/>
                </a:solidFill>
              </a:rPr>
              <a:t> da aplicação;</a:t>
            </a:r>
            <a:endParaRPr sz="1600">
              <a:solidFill>
                <a:srgbClr val="CCCCCC"/>
              </a:solidFill>
            </a:endParaRPr>
          </a:p>
          <a:p>
            <a:pPr indent="-330200" lvl="0" marL="457200" rtl="0" algn="l">
              <a:spcBef>
                <a:spcPts val="0"/>
              </a:spcBef>
              <a:spcAft>
                <a:spcPts val="0"/>
              </a:spcAft>
              <a:buClr>
                <a:srgbClr val="CCCCCC"/>
              </a:buClr>
              <a:buSzPts val="1600"/>
              <a:buChar char="●"/>
            </a:pPr>
            <a:r>
              <a:rPr lang="pt-BR" sz="1600">
                <a:solidFill>
                  <a:srgbClr val="CCCCCC"/>
                </a:solidFill>
              </a:rPr>
              <a:t>backup do sistema operacional; </a:t>
            </a:r>
            <a:endParaRPr sz="1600">
              <a:solidFill>
                <a:srgbClr val="CCCCCC"/>
              </a:solidFill>
            </a:endParaRPr>
          </a:p>
          <a:p>
            <a:pPr indent="-330200" lvl="0" marL="457200" rtl="0" algn="l">
              <a:spcBef>
                <a:spcPts val="0"/>
              </a:spcBef>
              <a:spcAft>
                <a:spcPts val="0"/>
              </a:spcAft>
              <a:buClr>
                <a:srgbClr val="CCCCCC"/>
              </a:buClr>
              <a:buSzPts val="1600"/>
              <a:buChar char="●"/>
            </a:pPr>
            <a:r>
              <a:rPr lang="pt-BR" sz="1600">
                <a:solidFill>
                  <a:srgbClr val="CCCCCC"/>
                </a:solidFill>
              </a:rPr>
              <a:t>backup da aplicação</a:t>
            </a:r>
            <a:endParaRPr sz="1600">
              <a:solidFill>
                <a:srgbClr val="CCCCCC"/>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Docker</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1284448" y="1139000"/>
            <a:ext cx="6044053" cy="344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