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Lst>
  <p:sldSz cy="7560000" cx="10692000"/>
  <p:notesSz cx="7560000" cy="10692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000000"/>
          </p15:clr>
        </p15:guide>
        <p15:guide id="2" pos="3354">
          <p15:clr>
            <a:srgbClr val="000000"/>
          </p15:clr>
        </p15:guide>
      </p15:sldGuideLst>
    </p:ext>
    <p:ext uri="{2D200454-40CA-4A62-9FC3-DE9A4176ACB9}">
      <p15:notesGuideLst>
        <p15:guide id="1" orient="horz" pos="2199">
          <p15:clr>
            <a:srgbClr val="000000"/>
          </p15:clr>
        </p15:guide>
        <p15:guide id="2" pos="301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54"/>
      </p:guideLst>
    </p:cSldViewPr>
  </p:slideViewPr>
  <p:notesViewPr>
    <p:cSldViewPr snapToGrid="0">
      <p:cViewPr varScale="1">
        <p:scale>
          <a:sx n="100" d="100"/>
          <a:sy n="100" d="100"/>
        </p:scale>
        <p:origin x="0" y="0"/>
      </p:cViewPr>
      <p:guideLst>
        <p:guide pos="2199" orient="horz"/>
        <p:guide pos="3015"/>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5659" cy="49371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0"/>
            <a:ext cx="2945659" cy="49371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82411" y="741363"/>
            <a:ext cx="5232600" cy="3702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690269"/>
            <a:ext cx="5438140" cy="444341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8824"/>
            <a:ext cx="2945659" cy="4937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378824"/>
            <a:ext cx="2945659" cy="4937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f234ae078_0_224:notes"/>
          <p:cNvSpPr/>
          <p:nvPr>
            <p:ph idx="2" type="sldImg"/>
          </p:nvPr>
        </p:nvSpPr>
        <p:spPr>
          <a:xfrm>
            <a:off x="782254" y="741363"/>
            <a:ext cx="5233200" cy="3702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f234ae078_0_224: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260350" lvl="0" marL="228600" rtl="0" algn="just">
              <a:spcBef>
                <a:spcPts val="0"/>
              </a:spcBef>
              <a:spcAft>
                <a:spcPts val="0"/>
              </a:spcAft>
              <a:buClr>
                <a:srgbClr val="014961"/>
              </a:buClr>
              <a:buSzPts val="1400"/>
              <a:buChar char="-"/>
            </a:pPr>
            <a:r>
              <a:rPr lang="en-US" sz="1400">
                <a:solidFill>
                  <a:srgbClr val="014961"/>
                </a:solidFill>
                <a:latin typeface="Arial"/>
                <a:ea typeface="Arial"/>
                <a:cs typeface="Arial"/>
                <a:sym typeface="Arial"/>
              </a:rPr>
              <a:t>A4 page (21 x 29.7 cm) PDF</a:t>
            </a:r>
            <a:endParaRPr sz="1400">
              <a:solidFill>
                <a:srgbClr val="014961"/>
              </a:solidFill>
              <a:latin typeface="Arial"/>
              <a:ea typeface="Arial"/>
              <a:cs typeface="Arial"/>
              <a:sym typeface="Arial"/>
            </a:endParaRPr>
          </a:p>
          <a:p>
            <a:pPr indent="-260350" lvl="0" marL="228600" rtl="0" algn="just">
              <a:spcBef>
                <a:spcPts val="400"/>
              </a:spcBef>
              <a:spcAft>
                <a:spcPts val="0"/>
              </a:spcAft>
              <a:buClr>
                <a:srgbClr val="014961"/>
              </a:buClr>
              <a:buSzPts val="1400"/>
              <a:buChar char="-"/>
            </a:pPr>
            <a:r>
              <a:rPr lang="en-US" sz="1400">
                <a:solidFill>
                  <a:srgbClr val="014961"/>
                </a:solidFill>
                <a:latin typeface="Arial"/>
                <a:ea typeface="Arial"/>
                <a:cs typeface="Arial"/>
                <a:sym typeface="Arial"/>
              </a:rPr>
              <a:t>Stick to the template in the following areas: main title, author list, affiliation and contact sections</a:t>
            </a:r>
            <a:endParaRPr sz="1400">
              <a:solidFill>
                <a:srgbClr val="014961"/>
              </a:solidFill>
              <a:latin typeface="Arial"/>
              <a:ea typeface="Arial"/>
              <a:cs typeface="Arial"/>
              <a:sym typeface="Arial"/>
            </a:endParaRPr>
          </a:p>
          <a:p>
            <a:pPr indent="-260350" lvl="0" marL="228600" rtl="0" algn="just">
              <a:spcBef>
                <a:spcPts val="400"/>
              </a:spcBef>
              <a:spcAft>
                <a:spcPts val="0"/>
              </a:spcAft>
              <a:buClr>
                <a:srgbClr val="014961"/>
              </a:buClr>
              <a:buSzPts val="1400"/>
              <a:buChar char="-"/>
            </a:pPr>
            <a:r>
              <a:rPr lang="en-US" sz="1400">
                <a:solidFill>
                  <a:srgbClr val="014961"/>
                </a:solidFill>
                <a:latin typeface="Arial"/>
                <a:ea typeface="Arial"/>
                <a:cs typeface="Arial"/>
                <a:sym typeface="Arial"/>
              </a:rPr>
              <a:t>The remaining can be freely modified to suit your needs</a:t>
            </a:r>
            <a:endParaRPr sz="1400">
              <a:solidFill>
                <a:srgbClr val="014961"/>
              </a:solidFill>
              <a:latin typeface="Arial"/>
              <a:ea typeface="Arial"/>
              <a:cs typeface="Arial"/>
              <a:sym typeface="Arial"/>
            </a:endParaRPr>
          </a:p>
          <a:p>
            <a:pPr indent="-260350" lvl="0" marL="228600" rtl="0" algn="just">
              <a:spcBef>
                <a:spcPts val="400"/>
              </a:spcBef>
              <a:spcAft>
                <a:spcPts val="0"/>
              </a:spcAft>
              <a:buClr>
                <a:srgbClr val="014961"/>
              </a:buClr>
              <a:buSzPts val="1400"/>
              <a:buChar char="-"/>
            </a:pPr>
            <a:r>
              <a:rPr lang="en-US" sz="1400">
                <a:solidFill>
                  <a:srgbClr val="014961"/>
                </a:solidFill>
                <a:latin typeface="Arial"/>
                <a:ea typeface="Arial"/>
                <a:cs typeface="Arial"/>
                <a:sym typeface="Arial"/>
              </a:rPr>
              <a:t>Go straight to the point, simple, clear, preferring images to text with credit to the sources</a:t>
            </a:r>
            <a:endParaRPr sz="1400">
              <a:solidFill>
                <a:srgbClr val="014961"/>
              </a:solidFill>
              <a:latin typeface="Arial"/>
              <a:ea typeface="Arial"/>
              <a:cs typeface="Arial"/>
              <a:sym typeface="Arial"/>
            </a:endParaRPr>
          </a:p>
          <a:p>
            <a:pPr indent="-260350" lvl="0" marL="228600" rtl="0" algn="just">
              <a:spcBef>
                <a:spcPts val="400"/>
              </a:spcBef>
              <a:spcAft>
                <a:spcPts val="400"/>
              </a:spcAft>
              <a:buClr>
                <a:srgbClr val="014961"/>
              </a:buClr>
              <a:buSzPts val="1400"/>
              <a:buChar char="-"/>
            </a:pPr>
            <a:r>
              <a:rPr lang="en-US" sz="1400">
                <a:solidFill>
                  <a:srgbClr val="014961"/>
                </a:solidFill>
                <a:latin typeface="Arial"/>
                <a:ea typeface="Arial"/>
                <a:cs typeface="Arial"/>
                <a:sym typeface="Arial"/>
              </a:rPr>
              <a:t>Your 5-min video will provide further explanations</a:t>
            </a:r>
            <a:endParaRPr/>
          </a:p>
        </p:txBody>
      </p:sp>
      <p:sp>
        <p:nvSpPr>
          <p:cNvPr id="67" name="Google Shape;67;gef234ae078_0_224:notes"/>
          <p:cNvSpPr txBox="1"/>
          <p:nvPr>
            <p:ph idx="12" type="sldNum"/>
          </p:nvPr>
        </p:nvSpPr>
        <p:spPr>
          <a:xfrm>
            <a:off x="3850443" y="9378824"/>
            <a:ext cx="2945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f234ae078_1_1:notes"/>
          <p:cNvSpPr/>
          <p:nvPr>
            <p:ph idx="2" type="sldImg"/>
          </p:nvPr>
        </p:nvSpPr>
        <p:spPr>
          <a:xfrm>
            <a:off x="782411" y="741363"/>
            <a:ext cx="5232600" cy="3702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f234ae078_1_1:notes"/>
          <p:cNvSpPr txBox="1"/>
          <p:nvPr>
            <p:ph idx="1" type="body"/>
          </p:nvPr>
        </p:nvSpPr>
        <p:spPr>
          <a:xfrm>
            <a:off x="679768" y="4690269"/>
            <a:ext cx="5438100" cy="4443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ef234ae078_1_1:notes"/>
          <p:cNvSpPr txBox="1"/>
          <p:nvPr>
            <p:ph idx="12" type="sldNum"/>
          </p:nvPr>
        </p:nvSpPr>
        <p:spPr>
          <a:xfrm>
            <a:off x="3850443" y="9378824"/>
            <a:ext cx="2945700" cy="4938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64478" y="1094388"/>
            <a:ext cx="9963000" cy="30168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5" name="Google Shape;15;p2"/>
          <p:cNvSpPr txBox="1"/>
          <p:nvPr>
            <p:ph idx="1" type="subTitle"/>
          </p:nvPr>
        </p:nvSpPr>
        <p:spPr>
          <a:xfrm>
            <a:off x="364468" y="4165643"/>
            <a:ext cx="9963000" cy="11649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 name="Google Shape;16;p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50" name="Google Shape;50;p11"/>
          <p:cNvSpPr txBox="1"/>
          <p:nvPr>
            <p:ph idx="1" type="body"/>
          </p:nvPr>
        </p:nvSpPr>
        <p:spPr>
          <a:xfrm>
            <a:off x="364468" y="4633192"/>
            <a:ext cx="9963000" cy="1911900"/>
          </a:xfrm>
          <a:prstGeom prst="rect">
            <a:avLst/>
          </a:prstGeom>
        </p:spPr>
        <p:txBody>
          <a:bodyPr anchorCtr="0" anchor="t" bIns="116050" lIns="116050" spcFirstLastPara="1" rIns="116050" wrap="square" tIns="116050">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51" name="Google Shape;51;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4" name="Shape 54"/>
        <p:cNvGrpSpPr/>
        <p:nvPr/>
      </p:nvGrpSpPr>
      <p:grpSpPr>
        <a:xfrm>
          <a:off x="0" y="0"/>
          <a:ext cx="0" cy="0"/>
          <a:chOff x="0" y="0"/>
          <a:chExt cx="0" cy="0"/>
        </a:xfrm>
      </p:grpSpPr>
      <p:sp>
        <p:nvSpPr>
          <p:cNvPr id="55" name="Google Shape;55;p13"/>
          <p:cNvSpPr txBox="1"/>
          <p:nvPr>
            <p:ph type="ctrTitle"/>
          </p:nvPr>
        </p:nvSpPr>
        <p:spPr>
          <a:xfrm>
            <a:off x="142344" y="2624"/>
            <a:ext cx="9564600" cy="390600"/>
          </a:xfrm>
          <a:prstGeom prst="rect">
            <a:avLst/>
          </a:prstGeom>
          <a:noFill/>
          <a:ln>
            <a:noFill/>
          </a:ln>
        </p:spPr>
        <p:txBody>
          <a:bodyPr anchorCtr="0" anchor="t" bIns="45725" lIns="91475" spcFirstLastPara="1" rIns="91475" wrap="square" tIns="45725">
            <a:normAutofit/>
          </a:bodyPr>
          <a:lstStyle>
            <a:lvl1pPr lvl="0" marR="0" rtl="0">
              <a:spcBef>
                <a:spcPts val="0"/>
              </a:spcBef>
              <a:spcAft>
                <a:spcPts val="0"/>
              </a:spcAft>
              <a:buClr>
                <a:srgbClr val="014961"/>
              </a:buClr>
              <a:buSzPts val="2400"/>
              <a:buFont typeface="Arial"/>
              <a:buNone/>
              <a:defRPr b="1" i="0" sz="2100" u="none" cap="none" strike="noStrike">
                <a:solidFill>
                  <a:srgbClr val="014961"/>
                </a:solidFill>
                <a:latin typeface="Arial"/>
                <a:ea typeface="Arial"/>
                <a:cs typeface="Arial"/>
                <a:sym typeface="Arial"/>
              </a:defRPr>
            </a:lvl1pPr>
            <a:lvl2pPr lvl="1" rtl="0">
              <a:spcBef>
                <a:spcPts val="0"/>
              </a:spcBef>
              <a:spcAft>
                <a:spcPts val="0"/>
              </a:spcAft>
              <a:buSzPts val="3600"/>
              <a:buNone/>
              <a:defRPr sz="1800"/>
            </a:lvl2pPr>
            <a:lvl3pPr lvl="2" rtl="0">
              <a:spcBef>
                <a:spcPts val="0"/>
              </a:spcBef>
              <a:spcAft>
                <a:spcPts val="0"/>
              </a:spcAft>
              <a:buSzPts val="3600"/>
              <a:buNone/>
              <a:defRPr sz="1800"/>
            </a:lvl3pPr>
            <a:lvl4pPr lvl="3" rtl="0">
              <a:spcBef>
                <a:spcPts val="0"/>
              </a:spcBef>
              <a:spcAft>
                <a:spcPts val="0"/>
              </a:spcAft>
              <a:buSzPts val="3600"/>
              <a:buNone/>
              <a:defRPr sz="1800"/>
            </a:lvl4pPr>
            <a:lvl5pPr lvl="4" rtl="0">
              <a:spcBef>
                <a:spcPts val="0"/>
              </a:spcBef>
              <a:spcAft>
                <a:spcPts val="0"/>
              </a:spcAft>
              <a:buSzPts val="3600"/>
              <a:buNone/>
              <a:defRPr sz="1800"/>
            </a:lvl5pPr>
            <a:lvl6pPr lvl="5" rtl="0">
              <a:spcBef>
                <a:spcPts val="0"/>
              </a:spcBef>
              <a:spcAft>
                <a:spcPts val="0"/>
              </a:spcAft>
              <a:buSzPts val="3600"/>
              <a:buNone/>
              <a:defRPr sz="1800"/>
            </a:lvl6pPr>
            <a:lvl7pPr lvl="6" rtl="0">
              <a:spcBef>
                <a:spcPts val="0"/>
              </a:spcBef>
              <a:spcAft>
                <a:spcPts val="0"/>
              </a:spcAft>
              <a:buSzPts val="3600"/>
              <a:buNone/>
              <a:defRPr sz="1800"/>
            </a:lvl7pPr>
            <a:lvl8pPr lvl="7" rtl="0">
              <a:spcBef>
                <a:spcPts val="0"/>
              </a:spcBef>
              <a:spcAft>
                <a:spcPts val="0"/>
              </a:spcAft>
              <a:buSzPts val="3600"/>
              <a:buNone/>
              <a:defRPr sz="1800"/>
            </a:lvl8pPr>
            <a:lvl9pPr lvl="8" rtl="0">
              <a:spcBef>
                <a:spcPts val="0"/>
              </a:spcBef>
              <a:spcAft>
                <a:spcPts val="0"/>
              </a:spcAft>
              <a:buSzPts val="3600"/>
              <a:buNone/>
              <a:defRPr sz="1800"/>
            </a:lvl9pPr>
          </a:lstStyle>
          <a:p/>
        </p:txBody>
      </p:sp>
      <p:sp>
        <p:nvSpPr>
          <p:cNvPr id="56" name="Google Shape;56;p13"/>
          <p:cNvSpPr txBox="1"/>
          <p:nvPr>
            <p:ph idx="1" type="body"/>
          </p:nvPr>
        </p:nvSpPr>
        <p:spPr>
          <a:xfrm>
            <a:off x="0" y="725516"/>
            <a:ext cx="10692300" cy="252000"/>
          </a:xfrm>
          <a:prstGeom prst="rect">
            <a:avLst/>
          </a:prstGeom>
          <a:noFill/>
          <a:ln>
            <a:noFill/>
          </a:ln>
        </p:spPr>
        <p:txBody>
          <a:bodyPr anchorCtr="0" anchor="ctr" bIns="45725" lIns="91475" spcFirstLastPara="1" rIns="91475" wrap="square" tIns="45725">
            <a:normAutofit/>
          </a:bodyPr>
          <a:lstStyle>
            <a:lvl1pPr indent="-228600" lvl="0" marL="457200" marR="0" rtl="0" algn="ctr">
              <a:spcBef>
                <a:spcPts val="300"/>
              </a:spcBef>
              <a:spcAft>
                <a:spcPts val="0"/>
              </a:spcAft>
              <a:buClr>
                <a:srgbClr val="FFFFFF"/>
              </a:buClr>
              <a:buSzPts val="1400"/>
              <a:buFont typeface="Arial"/>
              <a:buNone/>
              <a:defRPr b="0" i="0" sz="1400" u="none" cap="none" strike="noStrike">
                <a:solidFill>
                  <a:srgbClr val="FFFFFF"/>
                </a:solidFill>
                <a:latin typeface="Arial"/>
                <a:ea typeface="Arial"/>
                <a:cs typeface="Arial"/>
                <a:sym typeface="Arial"/>
              </a:defRPr>
            </a:lvl1pPr>
            <a:lvl2pPr indent="-431800" lvl="1" marL="914400" marR="0" rtl="0" algn="l">
              <a:spcBef>
                <a:spcPts val="15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0050" lvl="2" marL="1371600" marR="0" rtl="0" algn="l">
              <a:spcBef>
                <a:spcPts val="1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74650" lvl="3" marL="18288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indent="-374650" lvl="4" marL="22860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indent="-374650" lvl="5" marL="27432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1500"/>
              </a:spcBef>
              <a:spcAft>
                <a:spcPts val="150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57" name="Google Shape;57;p13"/>
          <p:cNvSpPr/>
          <p:nvPr>
            <p:ph idx="2" type="pic"/>
          </p:nvPr>
        </p:nvSpPr>
        <p:spPr>
          <a:xfrm>
            <a:off x="152933" y="6885393"/>
            <a:ext cx="916500" cy="409500"/>
          </a:xfrm>
          <a:prstGeom prst="rect">
            <a:avLst/>
          </a:prstGeom>
          <a:noFill/>
          <a:ln>
            <a:noFill/>
          </a:ln>
        </p:spPr>
        <p:txBody>
          <a:bodyPr anchorCtr="0" anchor="t" bIns="45725" lIns="91475" spcFirstLastPara="1" rIns="91475" wrap="square" tIns="45725">
            <a:noAutofit/>
          </a:bodyPr>
          <a:lstStyle>
            <a:lvl1pPr lvl="0" marR="0" rtl="0" algn="ctr">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spcBef>
                <a:spcPts val="7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lvl="2"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58" name="Google Shape;58;p13"/>
          <p:cNvSpPr txBox="1"/>
          <p:nvPr>
            <p:ph idx="3" type="body"/>
          </p:nvPr>
        </p:nvSpPr>
        <p:spPr>
          <a:xfrm>
            <a:off x="1171314" y="7038117"/>
            <a:ext cx="4175100" cy="302400"/>
          </a:xfrm>
          <a:prstGeom prst="rect">
            <a:avLst/>
          </a:prstGeom>
          <a:noFill/>
          <a:ln>
            <a:noFill/>
          </a:ln>
        </p:spPr>
        <p:txBody>
          <a:bodyPr anchorCtr="0" anchor="t" bIns="45725" lIns="91475" spcFirstLastPara="1" rIns="91475" wrap="square" tIns="45725">
            <a:normAutofit/>
          </a:bodyPr>
          <a:lstStyle>
            <a:lvl1pPr indent="-228600" lvl="0" marL="457200" marR="0" rtl="0" algn="l">
              <a:spcBef>
                <a:spcPts val="20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1pPr>
            <a:lvl2pPr indent="-431800" lvl="1" marL="914400" marR="0" rtl="0" algn="l">
              <a:spcBef>
                <a:spcPts val="15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0050" lvl="2" marL="1371600" marR="0" rtl="0" algn="l">
              <a:spcBef>
                <a:spcPts val="1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74650" lvl="3" marL="18288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indent="-374650" lvl="4" marL="22860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indent="-374650" lvl="5" marL="27432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1500"/>
              </a:spcBef>
              <a:spcAft>
                <a:spcPts val="150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59" name="Google Shape;59;p13"/>
          <p:cNvSpPr txBox="1"/>
          <p:nvPr>
            <p:ph idx="4" type="body"/>
          </p:nvPr>
        </p:nvSpPr>
        <p:spPr>
          <a:xfrm>
            <a:off x="1171314" y="6885393"/>
            <a:ext cx="4175100" cy="151200"/>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200"/>
              </a:spcBef>
              <a:spcAft>
                <a:spcPts val="0"/>
              </a:spcAft>
              <a:buClr>
                <a:schemeClr val="lt1"/>
              </a:buClr>
              <a:buSzPts val="900"/>
              <a:buFont typeface="Arial"/>
              <a:buNone/>
              <a:defRPr b="1" i="0" sz="900" u="none" cap="none" strike="noStrike">
                <a:solidFill>
                  <a:schemeClr val="lt1"/>
                </a:solidFill>
                <a:latin typeface="Arial"/>
                <a:ea typeface="Arial"/>
                <a:cs typeface="Arial"/>
                <a:sym typeface="Arial"/>
              </a:defRPr>
            </a:lvl1pPr>
            <a:lvl2pPr indent="-431800" lvl="1" marL="914400" marR="0" rtl="0" algn="l">
              <a:spcBef>
                <a:spcPts val="15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0050" lvl="2" marL="1371600" marR="0" rtl="0" algn="l">
              <a:spcBef>
                <a:spcPts val="1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74650" lvl="3" marL="18288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indent="-374650" lvl="4" marL="22860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indent="-374650" lvl="5" marL="27432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1500"/>
              </a:spcBef>
              <a:spcAft>
                <a:spcPts val="150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60" name="Google Shape;60;p13"/>
          <p:cNvSpPr/>
          <p:nvPr>
            <p:ph idx="5" type="pic"/>
          </p:nvPr>
        </p:nvSpPr>
        <p:spPr>
          <a:xfrm>
            <a:off x="5549893" y="6885393"/>
            <a:ext cx="916500" cy="409500"/>
          </a:xfrm>
          <a:prstGeom prst="rect">
            <a:avLst/>
          </a:prstGeom>
          <a:noFill/>
          <a:ln>
            <a:noFill/>
          </a:ln>
        </p:spPr>
        <p:txBody>
          <a:bodyPr anchorCtr="0" anchor="t" bIns="45725" lIns="91475" spcFirstLastPara="1" rIns="91475" wrap="square" tIns="45725">
            <a:noAutofit/>
          </a:bodyPr>
          <a:lstStyle>
            <a:lvl1pPr lvl="0" marR="0" rtl="0" algn="ctr">
              <a:spcBef>
                <a:spcPts val="3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lvl="1" marR="0" rtl="0" algn="l">
              <a:spcBef>
                <a:spcPts val="7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lvl="2"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61" name="Google Shape;61;p13"/>
          <p:cNvSpPr txBox="1"/>
          <p:nvPr>
            <p:ph idx="6" type="body"/>
          </p:nvPr>
        </p:nvSpPr>
        <p:spPr>
          <a:xfrm>
            <a:off x="6568167" y="7038117"/>
            <a:ext cx="3971400" cy="302400"/>
          </a:xfrm>
          <a:prstGeom prst="rect">
            <a:avLst/>
          </a:prstGeom>
          <a:noFill/>
          <a:ln>
            <a:noFill/>
          </a:ln>
        </p:spPr>
        <p:txBody>
          <a:bodyPr anchorCtr="0" anchor="t" bIns="45725" lIns="91475" spcFirstLastPara="1" rIns="91475" wrap="square" tIns="45725">
            <a:normAutofit/>
          </a:bodyPr>
          <a:lstStyle>
            <a:lvl1pPr indent="-228600" lvl="0" marL="457200" marR="0" rtl="0" algn="l">
              <a:spcBef>
                <a:spcPts val="200"/>
              </a:spcBef>
              <a:spcAft>
                <a:spcPts val="0"/>
              </a:spcAft>
              <a:buClr>
                <a:schemeClr val="lt1"/>
              </a:buClr>
              <a:buSzPts val="800"/>
              <a:buFont typeface="Arial"/>
              <a:buNone/>
              <a:defRPr b="0" i="0" sz="800" u="none" cap="none" strike="noStrike">
                <a:solidFill>
                  <a:schemeClr val="lt1"/>
                </a:solidFill>
                <a:latin typeface="Arial"/>
                <a:ea typeface="Arial"/>
                <a:cs typeface="Arial"/>
                <a:sym typeface="Arial"/>
              </a:defRPr>
            </a:lvl1pPr>
            <a:lvl2pPr indent="-431800" lvl="1" marL="914400" marR="0" rtl="0" algn="l">
              <a:spcBef>
                <a:spcPts val="15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0050" lvl="2" marL="1371600" marR="0" rtl="0" algn="l">
              <a:spcBef>
                <a:spcPts val="1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74650" lvl="3" marL="18288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indent="-374650" lvl="4" marL="22860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indent="-374650" lvl="5" marL="27432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1500"/>
              </a:spcBef>
              <a:spcAft>
                <a:spcPts val="150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62" name="Google Shape;62;p13"/>
          <p:cNvSpPr txBox="1"/>
          <p:nvPr>
            <p:ph idx="7" type="body"/>
          </p:nvPr>
        </p:nvSpPr>
        <p:spPr>
          <a:xfrm>
            <a:off x="6568167" y="6885394"/>
            <a:ext cx="3971400" cy="151200"/>
          </a:xfrm>
          <a:prstGeom prst="rect">
            <a:avLst/>
          </a:prstGeom>
          <a:noFill/>
          <a:ln>
            <a:noFill/>
          </a:ln>
        </p:spPr>
        <p:txBody>
          <a:bodyPr anchorCtr="0" anchor="t" bIns="45725" lIns="91475" spcFirstLastPara="1" rIns="91475" wrap="square" tIns="45725">
            <a:noAutofit/>
          </a:bodyPr>
          <a:lstStyle>
            <a:lvl1pPr indent="-228600" lvl="0" marL="457200" marR="0" rtl="0" algn="l">
              <a:spcBef>
                <a:spcPts val="200"/>
              </a:spcBef>
              <a:spcAft>
                <a:spcPts val="0"/>
              </a:spcAft>
              <a:buClr>
                <a:schemeClr val="lt1"/>
              </a:buClr>
              <a:buSzPts val="900"/>
              <a:buFont typeface="Arial"/>
              <a:buNone/>
              <a:defRPr b="1" i="0" sz="900" u="none" cap="none" strike="noStrike">
                <a:solidFill>
                  <a:schemeClr val="lt1"/>
                </a:solidFill>
                <a:latin typeface="Arial"/>
                <a:ea typeface="Arial"/>
                <a:cs typeface="Arial"/>
                <a:sym typeface="Arial"/>
              </a:defRPr>
            </a:lvl1pPr>
            <a:lvl2pPr indent="-431800" lvl="1" marL="914400" marR="0" rtl="0" algn="l">
              <a:spcBef>
                <a:spcPts val="15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0050" lvl="2" marL="1371600" marR="0" rtl="0" algn="l">
              <a:spcBef>
                <a:spcPts val="1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74650" lvl="3" marL="18288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indent="-374650" lvl="4" marL="22860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indent="-374650" lvl="5" marL="27432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1500"/>
              </a:spcBef>
              <a:spcAft>
                <a:spcPts val="150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
        <p:nvSpPr>
          <p:cNvPr id="63" name="Google Shape;63;p13"/>
          <p:cNvSpPr txBox="1"/>
          <p:nvPr>
            <p:ph idx="8" type="body"/>
          </p:nvPr>
        </p:nvSpPr>
        <p:spPr>
          <a:xfrm>
            <a:off x="0" y="7368126"/>
            <a:ext cx="10692300" cy="189000"/>
          </a:xfrm>
          <a:prstGeom prst="rect">
            <a:avLst/>
          </a:prstGeom>
          <a:noFill/>
          <a:ln>
            <a:noFill/>
          </a:ln>
        </p:spPr>
        <p:txBody>
          <a:bodyPr anchorCtr="0" anchor="t" bIns="45725" lIns="91475" spcFirstLastPara="1" rIns="91475" wrap="square" tIns="45725">
            <a:normAutofit/>
          </a:bodyPr>
          <a:lstStyle>
            <a:lvl1pPr indent="-228600" lvl="0" marL="457200" marR="0" rtl="0" algn="ctr">
              <a:lnSpc>
                <a:spcPct val="100000"/>
              </a:lnSpc>
              <a:spcBef>
                <a:spcPts val="200"/>
              </a:spcBef>
              <a:spcAft>
                <a:spcPts val="0"/>
              </a:spcAft>
              <a:buClr>
                <a:srgbClr val="014961"/>
              </a:buClr>
              <a:buSzPts val="1200"/>
              <a:buFont typeface="Arial"/>
              <a:buNone/>
              <a:defRPr b="0" i="0" sz="1200" u="none" cap="none" strike="noStrike">
                <a:solidFill>
                  <a:srgbClr val="014961"/>
                </a:solidFill>
                <a:latin typeface="Arial"/>
                <a:ea typeface="Arial"/>
                <a:cs typeface="Arial"/>
                <a:sym typeface="Arial"/>
              </a:defRPr>
            </a:lvl1pPr>
            <a:lvl2pPr indent="-431800" lvl="1" marL="914400" marR="0" rtl="0" algn="l">
              <a:spcBef>
                <a:spcPts val="7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2pPr>
            <a:lvl3pPr indent="-400050" lvl="2" marL="1371600" marR="0" rtl="0" algn="l">
              <a:spcBef>
                <a:spcPts val="1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74650" lvl="3" marL="18288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4pPr>
            <a:lvl5pPr indent="-374650" lvl="4" marL="22860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5pPr>
            <a:lvl6pPr indent="-374650" lvl="5" marL="27432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6pPr>
            <a:lvl7pPr indent="-374650" lvl="6" marL="32004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7pPr>
            <a:lvl8pPr indent="-374650" lvl="7" marL="3657600" marR="0" rtl="0" algn="l">
              <a:spcBef>
                <a:spcPts val="1500"/>
              </a:spcBef>
              <a:spcAft>
                <a:spcPts val="0"/>
              </a:spcAft>
              <a:buClr>
                <a:schemeClr val="dk1"/>
              </a:buClr>
              <a:buSzPts val="2300"/>
              <a:buFont typeface="Arial"/>
              <a:buChar char="•"/>
              <a:defRPr b="0" i="0" sz="2300" u="none" cap="none" strike="noStrike">
                <a:solidFill>
                  <a:schemeClr val="dk1"/>
                </a:solidFill>
                <a:latin typeface="Arial"/>
                <a:ea typeface="Arial"/>
                <a:cs typeface="Arial"/>
                <a:sym typeface="Arial"/>
              </a:defRPr>
            </a:lvl8pPr>
            <a:lvl9pPr indent="-374650" lvl="8" marL="4114800" marR="0" rtl="0" algn="l">
              <a:spcBef>
                <a:spcPts val="1500"/>
              </a:spcBef>
              <a:spcAft>
                <a:spcPts val="1500"/>
              </a:spcAft>
              <a:buClr>
                <a:schemeClr val="dk1"/>
              </a:buClr>
              <a:buSzPts val="2300"/>
              <a:buFont typeface="Arial"/>
              <a:buChar char="•"/>
              <a:defRPr b="0" i="0" sz="23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64468" y="3161354"/>
            <a:ext cx="9963000" cy="1237200"/>
          </a:xfrm>
          <a:prstGeom prst="rect">
            <a:avLst/>
          </a:prstGeom>
        </p:spPr>
        <p:txBody>
          <a:bodyPr anchorCtr="0" anchor="ctr" bIns="116050" lIns="116050" spcFirstLastPara="1" rIns="116050" wrap="square" tIns="11605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9" name="Google Shape;19;p3"/>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4"/>
          <p:cNvSpPr txBox="1"/>
          <p:nvPr>
            <p:ph idx="1" type="body"/>
          </p:nvPr>
        </p:nvSpPr>
        <p:spPr>
          <a:xfrm>
            <a:off x="364468" y="1693927"/>
            <a:ext cx="9963000" cy="5021400"/>
          </a:xfrm>
          <a:prstGeom prst="rect">
            <a:avLst/>
          </a:prstGeom>
        </p:spPr>
        <p:txBody>
          <a:bodyPr anchorCtr="0" anchor="t"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3" name="Google Shape;23;p4"/>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6" name="Google Shape;26;p5"/>
          <p:cNvSpPr txBox="1"/>
          <p:nvPr>
            <p:ph idx="1" type="body"/>
          </p:nvPr>
        </p:nvSpPr>
        <p:spPr>
          <a:xfrm>
            <a:off x="364468"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7" name="Google Shape;27;p5"/>
          <p:cNvSpPr txBox="1"/>
          <p:nvPr>
            <p:ph idx="2" type="body"/>
          </p:nvPr>
        </p:nvSpPr>
        <p:spPr>
          <a:xfrm>
            <a:off x="5650483"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8" name="Google Shape;28;p5"/>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6"/>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64468" y="816630"/>
            <a:ext cx="3283500" cy="1110600"/>
          </a:xfrm>
          <a:prstGeom prst="rect">
            <a:avLst/>
          </a:prstGeom>
        </p:spPr>
        <p:txBody>
          <a:bodyPr anchorCtr="0" anchor="b" bIns="116050" lIns="116050" spcFirstLastPara="1" rIns="116050" wrap="square" tIns="1160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 name="Google Shape;34;p7"/>
          <p:cNvSpPr txBox="1"/>
          <p:nvPr>
            <p:ph idx="1" type="body"/>
          </p:nvPr>
        </p:nvSpPr>
        <p:spPr>
          <a:xfrm>
            <a:off x="364468" y="2042457"/>
            <a:ext cx="3283500" cy="4673100"/>
          </a:xfrm>
          <a:prstGeom prst="rect">
            <a:avLst/>
          </a:prstGeom>
        </p:spPr>
        <p:txBody>
          <a:bodyPr anchorCtr="0" anchor="t" bIns="116050" lIns="116050" spcFirstLastPara="1" rIns="116050" wrap="square" tIns="1160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5" name="Google Shape;35;p7"/>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573245" y="661638"/>
            <a:ext cx="7445700" cy="6012600"/>
          </a:xfrm>
          <a:prstGeom prst="rect">
            <a:avLst/>
          </a:prstGeom>
        </p:spPr>
        <p:txBody>
          <a:bodyPr anchorCtr="0" anchor="ctr" bIns="116050" lIns="116050" spcFirstLastPara="1" rIns="116050" wrap="square" tIns="11605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8" name="Google Shape;38;p8"/>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310447" y="1812541"/>
            <a:ext cx="4730100" cy="21786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42" name="Google Shape;42;p9"/>
          <p:cNvSpPr txBox="1"/>
          <p:nvPr>
            <p:ph idx="1" type="subTitle"/>
          </p:nvPr>
        </p:nvSpPr>
        <p:spPr>
          <a:xfrm>
            <a:off x="310447" y="4120005"/>
            <a:ext cx="4730100" cy="18153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43" name="Google Shape;43;p9"/>
          <p:cNvSpPr txBox="1"/>
          <p:nvPr>
            <p:ph idx="2" type="body"/>
          </p:nvPr>
        </p:nvSpPr>
        <p:spPr>
          <a:xfrm>
            <a:off x="5775715" y="1064257"/>
            <a:ext cx="4486500" cy="5431200"/>
          </a:xfrm>
          <a:prstGeom prst="rect">
            <a:avLst/>
          </a:prstGeom>
        </p:spPr>
        <p:txBody>
          <a:bodyPr anchorCtr="0" anchor="ctr"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4" name="Google Shape;44;p9"/>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64468" y="6218168"/>
            <a:ext cx="7014300" cy="889500"/>
          </a:xfrm>
          <a:prstGeom prst="rect">
            <a:avLst/>
          </a:prstGeom>
        </p:spPr>
        <p:txBody>
          <a:bodyPr anchorCtr="0" anchor="ctr" bIns="116050" lIns="116050" spcFirstLastPara="1" rIns="116050" wrap="square" tIns="116050">
            <a:normAutofit/>
          </a:bodyPr>
          <a:lstStyle>
            <a:lvl1pPr indent="-228600" lvl="0" marL="457200">
              <a:lnSpc>
                <a:spcPct val="100000"/>
              </a:lnSpc>
              <a:spcBef>
                <a:spcPts val="0"/>
              </a:spcBef>
              <a:spcAft>
                <a:spcPts val="0"/>
              </a:spcAft>
              <a:buSzPts val="2300"/>
              <a:buNone/>
              <a:defRPr/>
            </a:lvl1pPr>
          </a:lstStyle>
          <a:p/>
        </p:txBody>
      </p:sp>
      <p:sp>
        <p:nvSpPr>
          <p:cNvPr id="47" name="Google Shape;47;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11" name="Google Shape;11;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rm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12" name="Google Shape;12;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3.jpg"/><Relationship Id="rId11" Type="http://schemas.openxmlformats.org/officeDocument/2006/relationships/image" Target="../media/image9.png"/><Relationship Id="rId22" Type="http://schemas.openxmlformats.org/officeDocument/2006/relationships/image" Target="../media/image18.png"/><Relationship Id="rId10" Type="http://schemas.openxmlformats.org/officeDocument/2006/relationships/image" Target="../media/image7.png"/><Relationship Id="rId21" Type="http://schemas.openxmlformats.org/officeDocument/2006/relationships/image" Target="../media/image1.png"/><Relationship Id="rId13" Type="http://schemas.openxmlformats.org/officeDocument/2006/relationships/image" Target="../media/image2.png"/><Relationship Id="rId12" Type="http://schemas.openxmlformats.org/officeDocument/2006/relationships/image" Target="../media/image14.png"/><Relationship Id="rId23"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6.png"/><Relationship Id="rId15" Type="http://schemas.openxmlformats.org/officeDocument/2006/relationships/image" Target="../media/image16.png"/><Relationship Id="rId14" Type="http://schemas.openxmlformats.org/officeDocument/2006/relationships/image" Target="../media/image13.png"/><Relationship Id="rId17" Type="http://schemas.openxmlformats.org/officeDocument/2006/relationships/image" Target="../media/image10.png"/><Relationship Id="rId16" Type="http://schemas.openxmlformats.org/officeDocument/2006/relationships/image" Target="../media/image12.png"/><Relationship Id="rId5" Type="http://schemas.openxmlformats.org/officeDocument/2006/relationships/image" Target="../media/image4.png"/><Relationship Id="rId19" Type="http://schemas.openxmlformats.org/officeDocument/2006/relationships/image" Target="../media/image8.png"/><Relationship Id="rId6" Type="http://schemas.openxmlformats.org/officeDocument/2006/relationships/image" Target="../media/image5.png"/><Relationship Id="rId18" Type="http://schemas.openxmlformats.org/officeDocument/2006/relationships/hyperlink" Target="https://ieeexplore.ieee.org/document/7008531/" TargetMode="External"/><Relationship Id="rId7" Type="http://schemas.openxmlformats.org/officeDocument/2006/relationships/hyperlink" Target="https://ieeexplore.ieee.org/document/7008531/" TargetMode="External"/><Relationship Id="rId8"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p:nvPr/>
        </p:nvSpPr>
        <p:spPr>
          <a:xfrm>
            <a:off x="8386150" y="3934100"/>
            <a:ext cx="2224800" cy="2140200"/>
          </a:xfrm>
          <a:prstGeom prst="roundRect">
            <a:avLst>
              <a:gd fmla="val 8444" name="adj"/>
            </a:avLst>
          </a:prstGeom>
          <a:solidFill>
            <a:srgbClr val="C4D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txBox="1"/>
          <p:nvPr/>
        </p:nvSpPr>
        <p:spPr>
          <a:xfrm>
            <a:off x="8343000" y="3934100"/>
            <a:ext cx="2353200" cy="2079900"/>
          </a:xfrm>
          <a:prstGeom prst="rect">
            <a:avLst/>
          </a:prstGeom>
          <a:noFill/>
          <a:ln>
            <a:noFill/>
          </a:ln>
        </p:spPr>
        <p:txBody>
          <a:bodyPr anchorCtr="0" anchor="t" bIns="45725" lIns="114300" spcFirstLastPara="1" rIns="91475" wrap="square" tIns="45725">
            <a:noAutofit/>
          </a:bodyPr>
          <a:lstStyle/>
          <a:p>
            <a:pPr indent="0" lvl="0" marL="0" marR="0" rtl="0" algn="l">
              <a:spcBef>
                <a:spcPts val="0"/>
              </a:spcBef>
              <a:spcAft>
                <a:spcPts val="0"/>
              </a:spcAft>
              <a:buNone/>
            </a:pPr>
            <a:r>
              <a:rPr lang="en-US" sz="1300">
                <a:solidFill>
                  <a:srgbClr val="014961"/>
                </a:solidFill>
              </a:rPr>
              <a:t>Best algorithm: </a:t>
            </a:r>
            <a:r>
              <a:rPr b="1" lang="en-US" sz="1300">
                <a:solidFill>
                  <a:srgbClr val="274E13"/>
                </a:solidFill>
              </a:rPr>
              <a:t> </a:t>
            </a:r>
            <a:endParaRPr b="1" sz="1300">
              <a:solidFill>
                <a:srgbClr val="274E13"/>
              </a:solidFill>
            </a:endParaRPr>
          </a:p>
          <a:p>
            <a:pPr indent="0" lvl="0" marL="0" marR="0" rtl="0" algn="l">
              <a:spcBef>
                <a:spcPts val="0"/>
              </a:spcBef>
              <a:spcAft>
                <a:spcPts val="0"/>
              </a:spcAft>
              <a:buNone/>
            </a:pPr>
            <a:r>
              <a:rPr b="1" lang="en-US" sz="1300">
                <a:solidFill>
                  <a:srgbClr val="38761D"/>
                </a:solidFill>
              </a:rPr>
              <a:t>Random Forest</a:t>
            </a:r>
            <a:endParaRPr b="1" sz="1300">
              <a:solidFill>
                <a:srgbClr val="38761D"/>
              </a:solidFill>
            </a:endParaRPr>
          </a:p>
          <a:p>
            <a:pPr indent="0" lvl="0" marL="0" marR="0" rtl="0" algn="l">
              <a:spcBef>
                <a:spcPts val="0"/>
              </a:spcBef>
              <a:spcAft>
                <a:spcPts val="0"/>
              </a:spcAft>
              <a:buNone/>
            </a:pPr>
            <a:r>
              <a:rPr lang="en-US" sz="1300">
                <a:solidFill>
                  <a:srgbClr val="014961"/>
                </a:solidFill>
              </a:rPr>
              <a:t>Worst algorithm:</a:t>
            </a:r>
            <a:r>
              <a:rPr b="1" lang="en-US" sz="1300">
                <a:solidFill>
                  <a:srgbClr val="990000"/>
                </a:solidFill>
              </a:rPr>
              <a:t> </a:t>
            </a:r>
            <a:endParaRPr b="1" sz="1300">
              <a:solidFill>
                <a:srgbClr val="990000"/>
              </a:solidFill>
            </a:endParaRPr>
          </a:p>
          <a:p>
            <a:pPr indent="0" lvl="0" marL="0" marR="0" rtl="0" algn="l">
              <a:spcBef>
                <a:spcPts val="0"/>
              </a:spcBef>
              <a:spcAft>
                <a:spcPts val="0"/>
              </a:spcAft>
              <a:buNone/>
            </a:pPr>
            <a:r>
              <a:rPr b="1" lang="en-US" sz="1300">
                <a:solidFill>
                  <a:srgbClr val="990000"/>
                </a:solidFill>
              </a:rPr>
              <a:t>Linear Regression </a:t>
            </a:r>
            <a:endParaRPr b="1" sz="1300">
              <a:solidFill>
                <a:srgbClr val="990000"/>
              </a:solidFill>
            </a:endParaRPr>
          </a:p>
          <a:p>
            <a:pPr indent="0" lvl="0" marL="0" rtl="0" algn="l">
              <a:spcBef>
                <a:spcPts val="0"/>
              </a:spcBef>
              <a:spcAft>
                <a:spcPts val="0"/>
              </a:spcAft>
              <a:buNone/>
            </a:pPr>
            <a:r>
              <a:t/>
            </a:r>
            <a:endParaRPr sz="700">
              <a:solidFill>
                <a:srgbClr val="014961"/>
              </a:solidFill>
            </a:endParaRPr>
          </a:p>
          <a:p>
            <a:pPr indent="0" lvl="0" marL="0" rtl="0" algn="l">
              <a:spcBef>
                <a:spcPts val="0"/>
              </a:spcBef>
              <a:spcAft>
                <a:spcPts val="0"/>
              </a:spcAft>
              <a:buNone/>
            </a:pPr>
            <a:r>
              <a:rPr lang="en-US" sz="1300">
                <a:solidFill>
                  <a:srgbClr val="014961"/>
                </a:solidFill>
              </a:rPr>
              <a:t>Model was deployed as web application with </a:t>
            </a:r>
            <a:r>
              <a:rPr b="1" lang="en-US" sz="1300">
                <a:solidFill>
                  <a:srgbClr val="014961"/>
                </a:solidFill>
              </a:rPr>
              <a:t>Streamlit</a:t>
            </a:r>
            <a:r>
              <a:rPr lang="en-US" sz="1300">
                <a:solidFill>
                  <a:srgbClr val="014961"/>
                </a:solidFill>
              </a:rPr>
              <a:t>.</a:t>
            </a:r>
            <a:endParaRPr sz="1300">
              <a:solidFill>
                <a:srgbClr val="014961"/>
              </a:solidFill>
            </a:endParaRPr>
          </a:p>
          <a:p>
            <a:pPr indent="0" lvl="0" marL="0" rtl="0" algn="l">
              <a:spcBef>
                <a:spcPts val="0"/>
              </a:spcBef>
              <a:spcAft>
                <a:spcPts val="0"/>
              </a:spcAft>
              <a:buNone/>
            </a:pPr>
            <a:r>
              <a:t/>
            </a:r>
            <a:endParaRPr sz="700">
              <a:solidFill>
                <a:srgbClr val="014961"/>
              </a:solidFill>
            </a:endParaRPr>
          </a:p>
          <a:p>
            <a:pPr indent="0" lvl="0" marL="0" rtl="0" algn="l">
              <a:spcBef>
                <a:spcPts val="0"/>
              </a:spcBef>
              <a:spcAft>
                <a:spcPts val="0"/>
              </a:spcAft>
              <a:buNone/>
            </a:pPr>
            <a:r>
              <a:rPr lang="en-US" sz="1300">
                <a:solidFill>
                  <a:srgbClr val="014961"/>
                </a:solidFill>
              </a:rPr>
              <a:t>Future steps include to explore other gates  and technologies as FINFET.</a:t>
            </a:r>
            <a:endParaRPr sz="1300">
              <a:solidFill>
                <a:srgbClr val="014961"/>
              </a:solidFill>
            </a:endParaRPr>
          </a:p>
        </p:txBody>
      </p:sp>
      <p:sp>
        <p:nvSpPr>
          <p:cNvPr id="71" name="Google Shape;71;p14"/>
          <p:cNvSpPr/>
          <p:nvPr/>
        </p:nvSpPr>
        <p:spPr>
          <a:xfrm>
            <a:off x="80350" y="4723025"/>
            <a:ext cx="4034400" cy="1500000"/>
          </a:xfrm>
          <a:prstGeom prst="roundRect">
            <a:avLst>
              <a:gd fmla="val 8444" name="adj"/>
            </a:avLst>
          </a:prstGeom>
          <a:solidFill>
            <a:srgbClr val="C4D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61300" y="4723025"/>
            <a:ext cx="4365600" cy="1512000"/>
          </a:xfrm>
          <a:prstGeom prst="rect">
            <a:avLst/>
          </a:prstGeom>
          <a:noFill/>
          <a:ln>
            <a:noFill/>
          </a:ln>
        </p:spPr>
        <p:txBody>
          <a:bodyPr anchorCtr="0" anchor="t" bIns="45725" lIns="114300" spcFirstLastPara="1" rIns="91475" wrap="square" tIns="45725">
            <a:noAutofit/>
          </a:bodyPr>
          <a:lstStyle/>
          <a:p>
            <a:pPr indent="0" lvl="0" marL="0" marR="0" rtl="0" algn="l">
              <a:lnSpc>
                <a:spcPct val="100000"/>
              </a:lnSpc>
              <a:spcBef>
                <a:spcPts val="0"/>
              </a:spcBef>
              <a:spcAft>
                <a:spcPts val="0"/>
              </a:spcAft>
              <a:buNone/>
            </a:pPr>
            <a:r>
              <a:rPr b="1" lang="en-US" sz="1300">
                <a:solidFill>
                  <a:srgbClr val="014961"/>
                </a:solidFill>
              </a:rPr>
              <a:t>(I) </a:t>
            </a:r>
            <a:r>
              <a:rPr lang="en-US" sz="1300">
                <a:solidFill>
                  <a:srgbClr val="014961"/>
                </a:solidFill>
              </a:rPr>
              <a:t>1000 Monte Carlo simulations in HSPICE</a:t>
            </a:r>
            <a:endParaRPr b="1" sz="1300">
              <a:solidFill>
                <a:srgbClr val="014961"/>
              </a:solidFill>
            </a:endParaRPr>
          </a:p>
          <a:p>
            <a:pPr indent="0" lvl="0" marL="0" marR="0" rtl="0" algn="l">
              <a:lnSpc>
                <a:spcPct val="100000"/>
              </a:lnSpc>
              <a:spcBef>
                <a:spcPts val="400"/>
              </a:spcBef>
              <a:spcAft>
                <a:spcPts val="0"/>
              </a:spcAft>
              <a:buNone/>
            </a:pPr>
            <a:r>
              <a:rPr b="1" lang="en-US" sz="1300">
                <a:solidFill>
                  <a:srgbClr val="014961"/>
                </a:solidFill>
              </a:rPr>
              <a:t>(II)</a:t>
            </a:r>
            <a:r>
              <a:rPr lang="en-US" sz="1300">
                <a:solidFill>
                  <a:srgbClr val="014961"/>
                </a:solidFill>
              </a:rPr>
              <a:t> </a:t>
            </a:r>
            <a:r>
              <a:rPr b="1" lang="en-US" sz="1300">
                <a:solidFill>
                  <a:srgbClr val="014961"/>
                </a:solidFill>
              </a:rPr>
              <a:t>Dataset</a:t>
            </a:r>
            <a:r>
              <a:rPr lang="en-US" sz="1300">
                <a:solidFill>
                  <a:srgbClr val="014961"/>
                </a:solidFill>
              </a:rPr>
              <a:t>: HSPICE + circuit data</a:t>
            </a:r>
            <a:endParaRPr sz="1300">
              <a:solidFill>
                <a:srgbClr val="014961"/>
              </a:solidFill>
            </a:endParaRPr>
          </a:p>
          <a:p>
            <a:pPr indent="0" lvl="0" marL="0" marR="0" rtl="0" algn="l">
              <a:lnSpc>
                <a:spcPct val="100000"/>
              </a:lnSpc>
              <a:spcBef>
                <a:spcPts val="400"/>
              </a:spcBef>
              <a:spcAft>
                <a:spcPts val="0"/>
              </a:spcAft>
              <a:buNone/>
            </a:pPr>
            <a:r>
              <a:rPr b="1" lang="en-US" sz="1300">
                <a:solidFill>
                  <a:srgbClr val="014961"/>
                </a:solidFill>
              </a:rPr>
              <a:t>(III) </a:t>
            </a:r>
            <a:r>
              <a:rPr lang="en-US" sz="1300">
                <a:solidFill>
                  <a:srgbClr val="014961"/>
                </a:solidFill>
              </a:rPr>
              <a:t>Scaled the values to the range [0,1] and split the data (train, test, validation)</a:t>
            </a:r>
            <a:endParaRPr sz="1300">
              <a:solidFill>
                <a:srgbClr val="014961"/>
              </a:solidFill>
            </a:endParaRPr>
          </a:p>
          <a:p>
            <a:pPr indent="0" lvl="0" marL="0" marR="0" rtl="0" algn="l">
              <a:lnSpc>
                <a:spcPct val="100000"/>
              </a:lnSpc>
              <a:spcBef>
                <a:spcPts val="400"/>
              </a:spcBef>
              <a:spcAft>
                <a:spcPts val="0"/>
              </a:spcAft>
              <a:buNone/>
            </a:pPr>
            <a:r>
              <a:rPr b="1" lang="en-US" sz="1300">
                <a:solidFill>
                  <a:srgbClr val="014961"/>
                </a:solidFill>
              </a:rPr>
              <a:t>(IV)</a:t>
            </a:r>
            <a:r>
              <a:rPr lang="en-US" sz="1300">
                <a:solidFill>
                  <a:srgbClr val="014961"/>
                </a:solidFill>
              </a:rPr>
              <a:t> trained the algorithms using cross validation. </a:t>
            </a:r>
            <a:endParaRPr sz="1300">
              <a:solidFill>
                <a:srgbClr val="014961"/>
              </a:solidFill>
            </a:endParaRPr>
          </a:p>
          <a:p>
            <a:pPr indent="0" lvl="0" marL="0" marR="0" rtl="0" algn="l">
              <a:lnSpc>
                <a:spcPct val="100000"/>
              </a:lnSpc>
              <a:spcBef>
                <a:spcPts val="400"/>
              </a:spcBef>
              <a:spcAft>
                <a:spcPts val="400"/>
              </a:spcAft>
              <a:buNone/>
            </a:pPr>
            <a:r>
              <a:rPr b="1" lang="en-US" sz="1300">
                <a:solidFill>
                  <a:srgbClr val="014961"/>
                </a:solidFill>
              </a:rPr>
              <a:t>(V)</a:t>
            </a:r>
            <a:r>
              <a:rPr lang="en-US" sz="1300">
                <a:solidFill>
                  <a:srgbClr val="014961"/>
                </a:solidFill>
              </a:rPr>
              <a:t> RMSE was used as the cost function.</a:t>
            </a:r>
            <a:endParaRPr sz="1300">
              <a:solidFill>
                <a:schemeClr val="dk1"/>
              </a:solidFill>
              <a:latin typeface="Calibri"/>
              <a:ea typeface="Calibri"/>
              <a:cs typeface="Calibri"/>
              <a:sym typeface="Calibri"/>
            </a:endParaRPr>
          </a:p>
        </p:txBody>
      </p:sp>
      <p:sp>
        <p:nvSpPr>
          <p:cNvPr id="73" name="Google Shape;73;p14"/>
          <p:cNvSpPr/>
          <p:nvPr/>
        </p:nvSpPr>
        <p:spPr>
          <a:xfrm>
            <a:off x="76200" y="1049350"/>
            <a:ext cx="6781800" cy="927300"/>
          </a:xfrm>
          <a:prstGeom prst="roundRect">
            <a:avLst>
              <a:gd fmla="val 8444" name="adj"/>
            </a:avLst>
          </a:prstGeom>
          <a:solidFill>
            <a:srgbClr val="C4DCE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4" name="Google Shape;74;p14"/>
          <p:cNvPicPr preferRelativeResize="0"/>
          <p:nvPr/>
        </p:nvPicPr>
        <p:blipFill>
          <a:blip r:embed="rId3">
            <a:alphaModFix/>
          </a:blip>
          <a:stretch>
            <a:fillRect/>
          </a:stretch>
        </p:blipFill>
        <p:spPr>
          <a:xfrm>
            <a:off x="9019430" y="6570632"/>
            <a:ext cx="36864" cy="20736"/>
          </a:xfrm>
          <a:prstGeom prst="rect">
            <a:avLst/>
          </a:prstGeom>
          <a:noFill/>
          <a:ln>
            <a:noFill/>
          </a:ln>
        </p:spPr>
      </p:pic>
      <p:pic>
        <p:nvPicPr>
          <p:cNvPr id="75" name="Google Shape;75;p14"/>
          <p:cNvPicPr preferRelativeResize="0"/>
          <p:nvPr/>
        </p:nvPicPr>
        <p:blipFill>
          <a:blip r:embed="rId4">
            <a:alphaModFix/>
          </a:blip>
          <a:stretch>
            <a:fillRect/>
          </a:stretch>
        </p:blipFill>
        <p:spPr>
          <a:xfrm>
            <a:off x="8024763" y="6550427"/>
            <a:ext cx="22395" cy="20738"/>
          </a:xfrm>
          <a:prstGeom prst="rect">
            <a:avLst/>
          </a:prstGeom>
          <a:noFill/>
          <a:ln>
            <a:noFill/>
          </a:ln>
        </p:spPr>
      </p:pic>
      <p:sp>
        <p:nvSpPr>
          <p:cNvPr id="76" name="Google Shape;76;p14"/>
          <p:cNvSpPr txBox="1"/>
          <p:nvPr/>
        </p:nvSpPr>
        <p:spPr>
          <a:xfrm>
            <a:off x="6000638" y="6438038"/>
            <a:ext cx="1241100" cy="189000"/>
          </a:xfrm>
          <a:prstGeom prst="rect">
            <a:avLst/>
          </a:prstGeom>
          <a:solidFill>
            <a:schemeClr val="lt1"/>
          </a:solidFill>
          <a:ln>
            <a:noFill/>
          </a:ln>
        </p:spPr>
        <p:txBody>
          <a:bodyPr anchorCtr="0" anchor="t" bIns="45725" lIns="91475" spcFirstLastPara="1" rIns="91475" wrap="square" tIns="45725">
            <a:noAutofit/>
          </a:bodyPr>
          <a:lstStyle/>
          <a:p>
            <a:pPr indent="0" lvl="0" marL="0" marR="0" rtl="0" algn="l">
              <a:lnSpc>
                <a:spcPct val="100000"/>
              </a:lnSpc>
              <a:spcBef>
                <a:spcPts val="200"/>
              </a:spcBef>
              <a:spcAft>
                <a:spcPts val="0"/>
              </a:spcAft>
              <a:buClr>
                <a:schemeClr val="lt1"/>
              </a:buClr>
              <a:buSzPts val="900"/>
              <a:buFont typeface="Arial"/>
              <a:buNone/>
            </a:pPr>
            <a:r>
              <a:rPr b="1" lang="en-US" sz="1000">
                <a:solidFill>
                  <a:srgbClr val="014961"/>
                </a:solidFill>
              </a:rPr>
              <a:t>Sponsors:</a:t>
            </a:r>
            <a:endParaRPr b="1" i="0" sz="1000" cap="none" strike="noStrike">
              <a:solidFill>
                <a:srgbClr val="014961"/>
              </a:solidFill>
            </a:endParaRPr>
          </a:p>
        </p:txBody>
      </p:sp>
      <p:sp>
        <p:nvSpPr>
          <p:cNvPr id="77" name="Google Shape;77;p14"/>
          <p:cNvSpPr txBox="1"/>
          <p:nvPr/>
        </p:nvSpPr>
        <p:spPr>
          <a:xfrm>
            <a:off x="781900" y="6686000"/>
            <a:ext cx="5970000" cy="560700"/>
          </a:xfrm>
          <a:prstGeom prst="rect">
            <a:avLst/>
          </a:prstGeom>
          <a:solidFill>
            <a:schemeClr val="lt1"/>
          </a:solidFill>
          <a:ln>
            <a:noFill/>
          </a:ln>
        </p:spPr>
        <p:txBody>
          <a:bodyPr anchorCtr="0" anchor="t" bIns="45725" lIns="91475" spcFirstLastPara="1" rIns="91475" wrap="square" tIns="45725">
            <a:noAutofit/>
          </a:bodyPr>
          <a:lstStyle/>
          <a:p>
            <a:pPr indent="0" lvl="0" marL="0" marR="0" rtl="0" algn="l">
              <a:lnSpc>
                <a:spcPct val="100000"/>
              </a:lnSpc>
              <a:spcBef>
                <a:spcPts val="0"/>
              </a:spcBef>
              <a:spcAft>
                <a:spcPts val="0"/>
              </a:spcAft>
              <a:buClr>
                <a:schemeClr val="lt1"/>
              </a:buClr>
              <a:buSzPts val="900"/>
              <a:buFont typeface="Arial"/>
              <a:buNone/>
            </a:pPr>
            <a:r>
              <a:rPr lang="en-US" sz="1000">
                <a:solidFill>
                  <a:schemeClr val="accent2"/>
                </a:solidFill>
              </a:rPr>
              <a:t>Universidade Federal de Santa Catarina</a:t>
            </a:r>
            <a:endParaRPr i="0" sz="1000" cap="none" strike="noStrike">
              <a:solidFill>
                <a:schemeClr val="accent2"/>
              </a:solidFill>
            </a:endParaRPr>
          </a:p>
          <a:p>
            <a:pPr indent="0" lvl="0" marL="0" marR="0" rtl="0" algn="l">
              <a:lnSpc>
                <a:spcPct val="100000"/>
              </a:lnSpc>
              <a:spcBef>
                <a:spcPts val="200"/>
              </a:spcBef>
              <a:spcAft>
                <a:spcPts val="0"/>
              </a:spcAft>
              <a:buClr>
                <a:schemeClr val="lt1"/>
              </a:buClr>
              <a:buSzPts val="900"/>
              <a:buFont typeface="Arial"/>
              <a:buNone/>
            </a:pPr>
            <a:r>
              <a:rPr lang="en-US" sz="1000">
                <a:solidFill>
                  <a:schemeClr val="accent2"/>
                </a:solidFill>
              </a:rPr>
              <a:t>Sistemas de Informação</a:t>
            </a:r>
            <a:endParaRPr i="0" sz="1000" cap="none" strike="noStrike">
              <a:solidFill>
                <a:schemeClr val="accent2"/>
              </a:solidFill>
            </a:endParaRPr>
          </a:p>
          <a:p>
            <a:pPr indent="0" lvl="0" marL="0" marR="0" rtl="0" algn="l">
              <a:lnSpc>
                <a:spcPct val="100000"/>
              </a:lnSpc>
              <a:spcBef>
                <a:spcPts val="200"/>
              </a:spcBef>
              <a:spcAft>
                <a:spcPts val="0"/>
              </a:spcAft>
              <a:buClr>
                <a:schemeClr val="lt1"/>
              </a:buClr>
              <a:buSzPts val="900"/>
              <a:buFont typeface="Arial"/>
              <a:buNone/>
            </a:pPr>
            <a:r>
              <a:rPr lang="en-US" sz="1000">
                <a:solidFill>
                  <a:schemeClr val="accent2"/>
                </a:solidFill>
              </a:rPr>
              <a:t>Florianópolis</a:t>
            </a:r>
            <a:r>
              <a:rPr i="0" lang="en-US" sz="1000" cap="none" strike="noStrike">
                <a:solidFill>
                  <a:schemeClr val="accent2"/>
                </a:solidFill>
              </a:rPr>
              <a:t>/</a:t>
            </a:r>
            <a:r>
              <a:rPr lang="en-US" sz="1000">
                <a:solidFill>
                  <a:schemeClr val="accent2"/>
                </a:solidFill>
              </a:rPr>
              <a:t>Santa Catarina</a:t>
            </a:r>
            <a:r>
              <a:rPr i="0" lang="en-US" sz="1000" cap="none" strike="noStrike">
                <a:solidFill>
                  <a:schemeClr val="accent2"/>
                </a:solidFill>
              </a:rPr>
              <a:t>,</a:t>
            </a:r>
            <a:r>
              <a:rPr lang="en-US" sz="1000">
                <a:solidFill>
                  <a:schemeClr val="accent2"/>
                </a:solidFill>
              </a:rPr>
              <a:t> Brasil </a:t>
            </a:r>
            <a:r>
              <a:rPr i="0" lang="en-US" sz="1000" cap="none" strike="noStrike">
                <a:solidFill>
                  <a:schemeClr val="accent2"/>
                </a:solidFill>
              </a:rPr>
              <a:t>Contact: </a:t>
            </a:r>
            <a:r>
              <a:rPr lang="en-US" sz="1000">
                <a:solidFill>
                  <a:schemeClr val="accent2"/>
                </a:solidFill>
              </a:rPr>
              <a:t>gabriellimajacinto@gmail.com</a:t>
            </a:r>
            <a:endParaRPr i="0" sz="1000" cap="none" strike="noStrike">
              <a:solidFill>
                <a:schemeClr val="accent2"/>
              </a:solidFill>
            </a:endParaRPr>
          </a:p>
        </p:txBody>
      </p:sp>
      <p:sp>
        <p:nvSpPr>
          <p:cNvPr id="78" name="Google Shape;78;p14"/>
          <p:cNvSpPr txBox="1"/>
          <p:nvPr/>
        </p:nvSpPr>
        <p:spPr>
          <a:xfrm>
            <a:off x="-72058" y="6431127"/>
            <a:ext cx="1241100" cy="189000"/>
          </a:xfrm>
          <a:prstGeom prst="rect">
            <a:avLst/>
          </a:prstGeom>
          <a:solidFill>
            <a:schemeClr val="lt1"/>
          </a:solidFill>
          <a:ln>
            <a:noFill/>
          </a:ln>
        </p:spPr>
        <p:txBody>
          <a:bodyPr anchorCtr="0" anchor="t" bIns="45725" lIns="91475" spcFirstLastPara="1" rIns="91475" wrap="square" tIns="45725">
            <a:noAutofit/>
          </a:bodyPr>
          <a:lstStyle/>
          <a:p>
            <a:pPr indent="0" lvl="0" marL="0" marR="0" rtl="0" algn="l">
              <a:lnSpc>
                <a:spcPct val="100000"/>
              </a:lnSpc>
              <a:spcBef>
                <a:spcPts val="200"/>
              </a:spcBef>
              <a:spcAft>
                <a:spcPts val="0"/>
              </a:spcAft>
              <a:buClr>
                <a:schemeClr val="lt1"/>
              </a:buClr>
              <a:buSzPts val="900"/>
              <a:buFont typeface="Arial"/>
              <a:buNone/>
            </a:pPr>
            <a:r>
              <a:rPr b="1" lang="en-US" sz="1000">
                <a:solidFill>
                  <a:srgbClr val="014961"/>
                </a:solidFill>
              </a:rPr>
              <a:t>Affiliation:</a:t>
            </a:r>
            <a:endParaRPr b="1" i="0" sz="1000" cap="none" strike="noStrike">
              <a:solidFill>
                <a:srgbClr val="014961"/>
              </a:solidFill>
            </a:endParaRPr>
          </a:p>
        </p:txBody>
      </p:sp>
      <p:sp>
        <p:nvSpPr>
          <p:cNvPr id="79" name="Google Shape;79;p14"/>
          <p:cNvSpPr txBox="1"/>
          <p:nvPr/>
        </p:nvSpPr>
        <p:spPr>
          <a:xfrm>
            <a:off x="74353" y="776325"/>
            <a:ext cx="2116800" cy="338700"/>
          </a:xfrm>
          <a:prstGeom prst="rect">
            <a:avLst/>
          </a:prstGeom>
          <a:noFill/>
          <a:ln>
            <a:noFill/>
          </a:ln>
        </p:spPr>
        <p:txBody>
          <a:bodyPr anchorCtr="0" anchor="t" bIns="45725" lIns="91475" spcFirstLastPara="1" rIns="91475" wrap="square" tIns="45725">
            <a:spAutoFit/>
          </a:bodyPr>
          <a:lstStyle/>
          <a:p>
            <a:pPr indent="0" lvl="0" marL="0" marR="0" rtl="0" algn="l">
              <a:spcBef>
                <a:spcPts val="0"/>
              </a:spcBef>
              <a:spcAft>
                <a:spcPts val="0"/>
              </a:spcAft>
              <a:buNone/>
            </a:pPr>
            <a:r>
              <a:rPr b="1" i="0" lang="en-US" sz="1600" u="none" cap="none" strike="noStrike">
                <a:solidFill>
                  <a:srgbClr val="014961"/>
                </a:solidFill>
                <a:latin typeface="Calibri"/>
                <a:ea typeface="Calibri"/>
                <a:cs typeface="Calibri"/>
                <a:sym typeface="Calibri"/>
              </a:rPr>
              <a:t>Introduction &amp; </a:t>
            </a:r>
            <a:r>
              <a:rPr b="1" lang="en-US" sz="1600">
                <a:solidFill>
                  <a:srgbClr val="014961"/>
                </a:solidFill>
                <a:latin typeface="Calibri"/>
                <a:ea typeface="Calibri"/>
                <a:cs typeface="Calibri"/>
                <a:sym typeface="Calibri"/>
              </a:rPr>
              <a:t>Goal</a:t>
            </a:r>
            <a:r>
              <a:rPr b="1" i="0" lang="en-US" sz="1600" u="none" cap="none" strike="noStrike">
                <a:solidFill>
                  <a:srgbClr val="014961"/>
                </a:solidFill>
                <a:latin typeface="Calibri"/>
                <a:ea typeface="Calibri"/>
                <a:cs typeface="Calibri"/>
                <a:sym typeface="Calibri"/>
              </a:rPr>
              <a:t>  </a:t>
            </a:r>
            <a:endParaRPr b="1" sz="1600">
              <a:solidFill>
                <a:srgbClr val="014961"/>
              </a:solidFill>
              <a:latin typeface="Calibri"/>
              <a:ea typeface="Calibri"/>
              <a:cs typeface="Calibri"/>
              <a:sym typeface="Calibri"/>
            </a:endParaRPr>
          </a:p>
        </p:txBody>
      </p:sp>
      <p:pic>
        <p:nvPicPr>
          <p:cNvPr id="80" name="Google Shape;80;p14"/>
          <p:cNvPicPr preferRelativeResize="0"/>
          <p:nvPr/>
        </p:nvPicPr>
        <p:blipFill rotWithShape="1">
          <a:blip r:embed="rId5">
            <a:alphaModFix/>
          </a:blip>
          <a:srcRect b="13160" l="0" r="0" t="-2630"/>
          <a:stretch/>
        </p:blipFill>
        <p:spPr>
          <a:xfrm>
            <a:off x="10001000" y="6721566"/>
            <a:ext cx="536001" cy="560700"/>
          </a:xfrm>
          <a:prstGeom prst="rect">
            <a:avLst/>
          </a:prstGeom>
          <a:noFill/>
          <a:ln>
            <a:noFill/>
          </a:ln>
        </p:spPr>
      </p:pic>
      <p:pic>
        <p:nvPicPr>
          <p:cNvPr id="81" name="Google Shape;81;p14"/>
          <p:cNvPicPr preferRelativeResize="0"/>
          <p:nvPr/>
        </p:nvPicPr>
        <p:blipFill rotWithShape="1">
          <a:blip r:embed="rId6">
            <a:alphaModFix/>
          </a:blip>
          <a:srcRect b="0" l="0" r="0" t="0"/>
          <a:stretch/>
        </p:blipFill>
        <p:spPr>
          <a:xfrm>
            <a:off x="76125" y="6581592"/>
            <a:ext cx="29545" cy="16955"/>
          </a:xfrm>
          <a:prstGeom prst="rect">
            <a:avLst/>
          </a:prstGeom>
          <a:noFill/>
          <a:ln>
            <a:noFill/>
          </a:ln>
        </p:spPr>
      </p:pic>
      <p:sp>
        <p:nvSpPr>
          <p:cNvPr id="82" name="Google Shape;82;p14"/>
          <p:cNvSpPr txBox="1"/>
          <p:nvPr/>
        </p:nvSpPr>
        <p:spPr>
          <a:xfrm>
            <a:off x="-9300" y="6436825"/>
            <a:ext cx="10692000" cy="270000"/>
          </a:xfrm>
          <a:prstGeom prst="rect">
            <a:avLst/>
          </a:prstGeom>
          <a:solidFill>
            <a:srgbClr val="014961"/>
          </a:solidFill>
          <a:ln>
            <a:noFill/>
          </a:ln>
        </p:spPr>
        <p:txBody>
          <a:bodyPr anchorCtr="0" anchor="t" bIns="45725" lIns="91475" spcFirstLastPara="1" rIns="91475" wrap="square" tIns="45725">
            <a:noAutofit/>
          </a:bodyPr>
          <a:lstStyle/>
          <a:p>
            <a:pPr indent="0" lvl="0" marL="57150" marR="0" rtl="0" algn="l">
              <a:spcBef>
                <a:spcPts val="0"/>
              </a:spcBef>
              <a:spcAft>
                <a:spcPts val="0"/>
              </a:spcAft>
              <a:buNone/>
            </a:pPr>
            <a:r>
              <a:rPr lang="en-US" sz="1100">
                <a:solidFill>
                  <a:schemeClr val="lt1"/>
                </a:solidFill>
              </a:rPr>
              <a:t>[1] Massimo Alioto, et al.,</a:t>
            </a:r>
            <a:r>
              <a:rPr lang="en-US" sz="1100">
                <a:solidFill>
                  <a:schemeClr val="lt1"/>
                </a:solidFill>
                <a:uFill>
                  <a:noFill/>
                </a:uFill>
                <a:hlinkClick r:id="rId7">
                  <a:extLst>
                    <a:ext uri="{A12FA001-AC4F-418D-AE19-62706E023703}">
                      <ahyp:hlinkClr val="tx"/>
                    </a:ext>
                  </a:extLst>
                </a:hlinkClick>
              </a:rPr>
              <a:t>Variations in Nanometer CMOS Flip-Flops: Part I—Impact of Process Variations on Timing</a:t>
            </a:r>
            <a:r>
              <a:rPr lang="en-US" sz="1100">
                <a:solidFill>
                  <a:schemeClr val="lt1"/>
                </a:solidFill>
              </a:rPr>
              <a:t>, IEEE TCAS I, 2015.</a:t>
            </a:r>
            <a:endParaRPr sz="1100">
              <a:solidFill>
                <a:schemeClr val="lt1"/>
              </a:solidFill>
            </a:endParaRPr>
          </a:p>
          <a:p>
            <a:pPr indent="0" lvl="0" marL="57150" marR="0" rtl="0" algn="l">
              <a:spcBef>
                <a:spcPts val="0"/>
              </a:spcBef>
              <a:spcAft>
                <a:spcPts val="0"/>
              </a:spcAft>
              <a:buNone/>
            </a:pPr>
            <a:r>
              <a:t/>
            </a:r>
            <a:endParaRPr sz="1100">
              <a:solidFill>
                <a:schemeClr val="lt1"/>
              </a:solidFill>
            </a:endParaRPr>
          </a:p>
          <a:p>
            <a:pPr indent="0" lvl="0" marL="57150" marR="0" rtl="0" algn="l">
              <a:spcBef>
                <a:spcPts val="0"/>
              </a:spcBef>
              <a:spcAft>
                <a:spcPts val="0"/>
              </a:spcAft>
              <a:buNone/>
            </a:pPr>
            <a:r>
              <a:t/>
            </a:r>
            <a:endParaRPr sz="1100">
              <a:solidFill>
                <a:schemeClr val="lt1"/>
              </a:solidFill>
            </a:endParaRPr>
          </a:p>
        </p:txBody>
      </p:sp>
      <p:sp>
        <p:nvSpPr>
          <p:cNvPr id="83" name="Google Shape;83;p14"/>
          <p:cNvSpPr txBox="1"/>
          <p:nvPr/>
        </p:nvSpPr>
        <p:spPr>
          <a:xfrm>
            <a:off x="4140" y="7303150"/>
            <a:ext cx="10692000" cy="270000"/>
          </a:xfrm>
          <a:prstGeom prst="rect">
            <a:avLst/>
          </a:prstGeom>
          <a:solidFill>
            <a:srgbClr val="014961"/>
          </a:solid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sz="1200">
                <a:solidFill>
                  <a:srgbClr val="FFFFFF"/>
                </a:solidFill>
              </a:rPr>
              <a:t>11</a:t>
            </a:r>
            <a:r>
              <a:rPr baseline="30000" lang="en-US" sz="1200">
                <a:solidFill>
                  <a:srgbClr val="FFFFFF"/>
                </a:solidFill>
              </a:rPr>
              <a:t>th </a:t>
            </a:r>
            <a:r>
              <a:rPr lang="en-US" sz="1200">
                <a:solidFill>
                  <a:srgbClr val="FFFFFF"/>
                </a:solidFill>
              </a:rPr>
              <a:t>IEEE CASS Rio Grande do Sul Workshop – September 29 - October 1, 2021 – Porto Alegre, Brazil</a:t>
            </a:r>
            <a:endParaRPr sz="1200">
              <a:solidFill>
                <a:srgbClr val="FFFFFF"/>
              </a:solidFill>
            </a:endParaRPr>
          </a:p>
          <a:p>
            <a:pPr indent="0" lvl="0" marL="0" rtl="0" algn="ctr">
              <a:spcBef>
                <a:spcPts val="240"/>
              </a:spcBef>
              <a:spcAft>
                <a:spcPts val="0"/>
              </a:spcAft>
              <a:buNone/>
            </a:pPr>
            <a:r>
              <a:t/>
            </a:r>
            <a:endParaRPr sz="1200">
              <a:solidFill>
                <a:srgbClr val="014961"/>
              </a:solidFill>
            </a:endParaRPr>
          </a:p>
        </p:txBody>
      </p:sp>
      <p:sp>
        <p:nvSpPr>
          <p:cNvPr id="84" name="Google Shape;84;p14"/>
          <p:cNvSpPr txBox="1"/>
          <p:nvPr/>
        </p:nvSpPr>
        <p:spPr>
          <a:xfrm>
            <a:off x="7229" y="6158944"/>
            <a:ext cx="2673300" cy="338700"/>
          </a:xfrm>
          <a:prstGeom prst="rect">
            <a:avLst/>
          </a:prstGeom>
          <a:noFill/>
          <a:ln>
            <a:noFill/>
          </a:ln>
        </p:spPr>
        <p:txBody>
          <a:bodyPr anchorCtr="0" anchor="t" bIns="45725" lIns="91475" spcFirstLastPara="1" rIns="91475" wrap="square" tIns="45725">
            <a:spAutoFit/>
          </a:bodyPr>
          <a:lstStyle/>
          <a:p>
            <a:pPr indent="0" lvl="0" marL="0" marR="0" rtl="0" algn="l">
              <a:spcBef>
                <a:spcPts val="0"/>
              </a:spcBef>
              <a:spcAft>
                <a:spcPts val="0"/>
              </a:spcAft>
              <a:buNone/>
            </a:pPr>
            <a:r>
              <a:rPr b="1" lang="en-US" sz="1600">
                <a:solidFill>
                  <a:srgbClr val="014961"/>
                </a:solidFill>
                <a:latin typeface="Calibri"/>
                <a:ea typeface="Calibri"/>
                <a:cs typeface="Calibri"/>
                <a:sym typeface="Calibri"/>
              </a:rPr>
              <a:t>References</a:t>
            </a:r>
            <a:endParaRPr b="1" sz="1600">
              <a:solidFill>
                <a:srgbClr val="014961"/>
              </a:solidFill>
              <a:latin typeface="Calibri"/>
              <a:ea typeface="Calibri"/>
              <a:cs typeface="Calibri"/>
              <a:sym typeface="Calibri"/>
            </a:endParaRPr>
          </a:p>
        </p:txBody>
      </p:sp>
      <p:sp>
        <p:nvSpPr>
          <p:cNvPr id="85" name="Google Shape;85;p14"/>
          <p:cNvSpPr txBox="1"/>
          <p:nvPr/>
        </p:nvSpPr>
        <p:spPr>
          <a:xfrm>
            <a:off x="-2600" y="-88775"/>
            <a:ext cx="10692000" cy="831300"/>
          </a:xfrm>
          <a:prstGeom prst="rect">
            <a:avLst/>
          </a:prstGeom>
          <a:solidFill>
            <a:srgbClr val="014961"/>
          </a:solidFill>
          <a:ln>
            <a:noFill/>
          </a:ln>
        </p:spPr>
        <p:txBody>
          <a:bodyPr anchorCtr="0" anchor="t" bIns="45725" lIns="91475" spcFirstLastPara="1" rIns="91475" wrap="square" tIns="45725">
            <a:noAutofit/>
          </a:bodyPr>
          <a:lstStyle/>
          <a:p>
            <a:pPr indent="0" lvl="0" marL="0" marR="0" rtl="0" algn="l">
              <a:spcBef>
                <a:spcPts val="0"/>
              </a:spcBef>
              <a:spcAft>
                <a:spcPts val="0"/>
              </a:spcAft>
              <a:buNone/>
            </a:pPr>
            <a:r>
              <a:t/>
            </a:r>
            <a:endParaRPr sz="1100">
              <a:solidFill>
                <a:srgbClr val="FFFFFF"/>
              </a:solidFill>
            </a:endParaRPr>
          </a:p>
        </p:txBody>
      </p:sp>
      <p:pic>
        <p:nvPicPr>
          <p:cNvPr id="86" name="Google Shape;86;p14"/>
          <p:cNvPicPr preferRelativeResize="0"/>
          <p:nvPr/>
        </p:nvPicPr>
        <p:blipFill rotWithShape="1">
          <a:blip r:embed="rId8">
            <a:alphaModFix amt="50000"/>
          </a:blip>
          <a:srcRect b="0" l="2985" r="5448" t="29740"/>
          <a:stretch/>
        </p:blipFill>
        <p:spPr>
          <a:xfrm flipH="1">
            <a:off x="4151" y="-90475"/>
            <a:ext cx="10691999" cy="927300"/>
          </a:xfrm>
          <a:prstGeom prst="rect">
            <a:avLst/>
          </a:prstGeom>
          <a:noFill/>
          <a:ln>
            <a:noFill/>
          </a:ln>
          <a:effectLst>
            <a:outerShdw blurRad="57150" rotWithShape="0" algn="bl" dir="5400000" dist="19050">
              <a:srgbClr val="000000">
                <a:alpha val="50000"/>
              </a:srgbClr>
            </a:outerShdw>
          </a:effectLst>
        </p:spPr>
      </p:pic>
      <p:sp>
        <p:nvSpPr>
          <p:cNvPr id="87" name="Google Shape;87;p14"/>
          <p:cNvSpPr txBox="1"/>
          <p:nvPr>
            <p:ph type="ctrTitle"/>
          </p:nvPr>
        </p:nvSpPr>
        <p:spPr>
          <a:xfrm>
            <a:off x="271583" y="223303"/>
            <a:ext cx="9522300" cy="434700"/>
          </a:xfrm>
          <a:prstGeom prst="rect">
            <a:avLst/>
          </a:prstGeom>
          <a:noFill/>
          <a:ln>
            <a:noFill/>
          </a:ln>
        </p:spPr>
        <p:txBody>
          <a:bodyPr anchorCtr="0" anchor="t" bIns="45725" lIns="91475" spcFirstLastPara="1" rIns="91475" wrap="square" tIns="45725">
            <a:noAutofit/>
          </a:bodyPr>
          <a:lstStyle/>
          <a:p>
            <a:pPr indent="0" lvl="0" marL="0" rtl="0" algn="l">
              <a:spcBef>
                <a:spcPts val="0"/>
              </a:spcBef>
              <a:spcAft>
                <a:spcPts val="0"/>
              </a:spcAft>
              <a:buClr>
                <a:srgbClr val="014961"/>
              </a:buClr>
              <a:buSzPts val="2200"/>
              <a:buFont typeface="Arial"/>
              <a:buNone/>
            </a:pPr>
            <a:r>
              <a:rPr b="1" lang="en-US" sz="1800">
                <a:solidFill>
                  <a:srgbClr val="FFEBB1"/>
                </a:solidFill>
              </a:rPr>
              <a:t>Electrical Behavior Prediction Of An Inverter Using Machine Learning Algorithms</a:t>
            </a:r>
            <a:endParaRPr b="1" sz="1800">
              <a:solidFill>
                <a:srgbClr val="FFEBB1"/>
              </a:solidFill>
            </a:endParaRPr>
          </a:p>
        </p:txBody>
      </p:sp>
      <p:sp>
        <p:nvSpPr>
          <p:cNvPr id="88" name="Google Shape;88;p14"/>
          <p:cNvSpPr txBox="1"/>
          <p:nvPr>
            <p:ph type="ctrTitle"/>
          </p:nvPr>
        </p:nvSpPr>
        <p:spPr>
          <a:xfrm>
            <a:off x="-9301" y="-90467"/>
            <a:ext cx="9522300" cy="434700"/>
          </a:xfrm>
          <a:prstGeom prst="rect">
            <a:avLst/>
          </a:prstGeom>
          <a:noFill/>
          <a:ln>
            <a:noFill/>
          </a:ln>
        </p:spPr>
        <p:txBody>
          <a:bodyPr anchorCtr="0" anchor="t" bIns="45725" lIns="91475" spcFirstLastPara="1" rIns="91475" wrap="square" tIns="45725">
            <a:noAutofit/>
          </a:bodyPr>
          <a:lstStyle/>
          <a:p>
            <a:pPr indent="0" lvl="0" marL="0" rtl="0" algn="l">
              <a:spcBef>
                <a:spcPts val="0"/>
              </a:spcBef>
              <a:spcAft>
                <a:spcPts val="0"/>
              </a:spcAft>
              <a:buClr>
                <a:srgbClr val="014961"/>
              </a:buClr>
              <a:buSzPts val="2200"/>
              <a:buFont typeface="Arial"/>
              <a:buNone/>
            </a:pPr>
            <a:r>
              <a:rPr b="1" lang="en-US">
                <a:solidFill>
                  <a:schemeClr val="lt1"/>
                </a:solidFill>
              </a:rPr>
              <a:t>11th IEEE CASS Rio Grande do Sul Workshop 2021</a:t>
            </a:r>
            <a:endParaRPr b="1">
              <a:solidFill>
                <a:schemeClr val="lt1"/>
              </a:solidFill>
            </a:endParaRPr>
          </a:p>
        </p:txBody>
      </p:sp>
      <p:sp>
        <p:nvSpPr>
          <p:cNvPr id="89" name="Google Shape;89;p14"/>
          <p:cNvSpPr txBox="1"/>
          <p:nvPr/>
        </p:nvSpPr>
        <p:spPr>
          <a:xfrm>
            <a:off x="32359" y="4422925"/>
            <a:ext cx="2277000" cy="338700"/>
          </a:xfrm>
          <a:prstGeom prst="rect">
            <a:avLst/>
          </a:prstGeom>
          <a:noFill/>
          <a:ln>
            <a:noFill/>
          </a:ln>
        </p:spPr>
        <p:txBody>
          <a:bodyPr anchorCtr="0" anchor="t" bIns="45725" lIns="91475" spcFirstLastPara="1" rIns="91475" wrap="square" tIns="45725">
            <a:spAutoFit/>
          </a:bodyPr>
          <a:lstStyle/>
          <a:p>
            <a:pPr indent="0" lvl="0" marL="0" marR="0" rtl="0" algn="l">
              <a:spcBef>
                <a:spcPts val="0"/>
              </a:spcBef>
              <a:spcAft>
                <a:spcPts val="0"/>
              </a:spcAft>
              <a:buNone/>
            </a:pPr>
            <a:r>
              <a:rPr b="1" lang="en-US" sz="1600">
                <a:solidFill>
                  <a:srgbClr val="014961"/>
                </a:solidFill>
                <a:highlight>
                  <a:schemeClr val="lt1"/>
                </a:highlight>
                <a:latin typeface="Calibri"/>
                <a:ea typeface="Calibri"/>
                <a:cs typeface="Calibri"/>
                <a:sym typeface="Calibri"/>
              </a:rPr>
              <a:t>Methodology</a:t>
            </a:r>
            <a:endParaRPr b="1" sz="1600">
              <a:solidFill>
                <a:srgbClr val="014961"/>
              </a:solidFill>
              <a:highlight>
                <a:schemeClr val="lt1"/>
              </a:highlight>
              <a:latin typeface="Calibri"/>
              <a:ea typeface="Calibri"/>
              <a:cs typeface="Calibri"/>
              <a:sym typeface="Calibri"/>
            </a:endParaRPr>
          </a:p>
        </p:txBody>
      </p:sp>
      <p:sp>
        <p:nvSpPr>
          <p:cNvPr id="90" name="Google Shape;90;p14"/>
          <p:cNvSpPr txBox="1"/>
          <p:nvPr/>
        </p:nvSpPr>
        <p:spPr>
          <a:xfrm>
            <a:off x="8402296" y="3624973"/>
            <a:ext cx="1241100" cy="338700"/>
          </a:xfrm>
          <a:prstGeom prst="rect">
            <a:avLst/>
          </a:prstGeom>
          <a:noFill/>
          <a:ln>
            <a:noFill/>
          </a:ln>
        </p:spPr>
        <p:txBody>
          <a:bodyPr anchorCtr="0" anchor="t" bIns="45725" lIns="91475" spcFirstLastPara="1" rIns="91475" wrap="square" tIns="45725">
            <a:spAutoFit/>
          </a:bodyPr>
          <a:lstStyle/>
          <a:p>
            <a:pPr indent="0" lvl="0" marL="0" marR="0" rtl="0" algn="l">
              <a:spcBef>
                <a:spcPts val="0"/>
              </a:spcBef>
              <a:spcAft>
                <a:spcPts val="0"/>
              </a:spcAft>
              <a:buNone/>
            </a:pPr>
            <a:r>
              <a:rPr b="1" lang="en-US" sz="1600">
                <a:solidFill>
                  <a:srgbClr val="014961"/>
                </a:solidFill>
                <a:highlight>
                  <a:schemeClr val="lt1"/>
                </a:highlight>
                <a:latin typeface="Calibri"/>
                <a:ea typeface="Calibri"/>
                <a:cs typeface="Calibri"/>
                <a:sym typeface="Calibri"/>
              </a:rPr>
              <a:t>Conclusion</a:t>
            </a:r>
            <a:endParaRPr b="1" sz="1600">
              <a:solidFill>
                <a:srgbClr val="014961"/>
              </a:solidFill>
              <a:highlight>
                <a:schemeClr val="lt1"/>
              </a:highlight>
              <a:latin typeface="Calibri"/>
              <a:ea typeface="Calibri"/>
              <a:cs typeface="Calibri"/>
              <a:sym typeface="Calibri"/>
            </a:endParaRPr>
          </a:p>
        </p:txBody>
      </p:sp>
      <p:cxnSp>
        <p:nvCxnSpPr>
          <p:cNvPr id="91" name="Google Shape;91;p14"/>
          <p:cNvCxnSpPr/>
          <p:nvPr/>
        </p:nvCxnSpPr>
        <p:spPr>
          <a:xfrm>
            <a:off x="4906825" y="6074241"/>
            <a:ext cx="307800" cy="0"/>
          </a:xfrm>
          <a:prstGeom prst="straightConnector1">
            <a:avLst/>
          </a:prstGeom>
          <a:noFill/>
          <a:ln cap="flat" cmpd="sng" w="19050">
            <a:solidFill>
              <a:srgbClr val="FF0000"/>
            </a:solidFill>
            <a:prstDash val="solid"/>
            <a:round/>
            <a:headEnd len="med" w="med" type="none"/>
            <a:tailEnd len="med" w="med" type="none"/>
          </a:ln>
        </p:spPr>
      </p:cxnSp>
      <p:cxnSp>
        <p:nvCxnSpPr>
          <p:cNvPr id="92" name="Google Shape;92;p14"/>
          <p:cNvCxnSpPr/>
          <p:nvPr/>
        </p:nvCxnSpPr>
        <p:spPr>
          <a:xfrm>
            <a:off x="6444225" y="6074241"/>
            <a:ext cx="307800" cy="0"/>
          </a:xfrm>
          <a:prstGeom prst="straightConnector1">
            <a:avLst/>
          </a:prstGeom>
          <a:noFill/>
          <a:ln cap="flat" cmpd="sng" w="19050">
            <a:solidFill>
              <a:srgbClr val="3C78D8"/>
            </a:solidFill>
            <a:prstDash val="solid"/>
            <a:round/>
            <a:headEnd len="med" w="med" type="none"/>
            <a:tailEnd len="med" w="med" type="none"/>
          </a:ln>
        </p:spPr>
      </p:cxnSp>
      <p:sp>
        <p:nvSpPr>
          <p:cNvPr id="93" name="Google Shape;93;p14"/>
          <p:cNvSpPr txBox="1"/>
          <p:nvPr/>
        </p:nvSpPr>
        <p:spPr>
          <a:xfrm>
            <a:off x="5244253" y="5869025"/>
            <a:ext cx="106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latin typeface="Calibri"/>
                <a:ea typeface="Calibri"/>
                <a:cs typeface="Calibri"/>
                <a:sym typeface="Calibri"/>
              </a:rPr>
              <a:t>Correct Output</a:t>
            </a:r>
            <a:endParaRPr b="1" sz="1100">
              <a:latin typeface="Calibri"/>
              <a:ea typeface="Calibri"/>
              <a:cs typeface="Calibri"/>
              <a:sym typeface="Calibri"/>
            </a:endParaRPr>
          </a:p>
        </p:txBody>
      </p:sp>
      <p:sp>
        <p:nvSpPr>
          <p:cNvPr id="94" name="Google Shape;94;p14"/>
          <p:cNvSpPr txBox="1"/>
          <p:nvPr/>
        </p:nvSpPr>
        <p:spPr>
          <a:xfrm>
            <a:off x="6781661" y="5884491"/>
            <a:ext cx="1504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00">
                <a:latin typeface="Calibri"/>
                <a:ea typeface="Calibri"/>
                <a:cs typeface="Calibri"/>
                <a:sym typeface="Calibri"/>
              </a:rPr>
              <a:t>Predicted Output</a:t>
            </a:r>
            <a:endParaRPr b="1" sz="1100">
              <a:latin typeface="Calibri"/>
              <a:ea typeface="Calibri"/>
              <a:cs typeface="Calibri"/>
              <a:sym typeface="Calibri"/>
            </a:endParaRPr>
          </a:p>
        </p:txBody>
      </p:sp>
      <p:sp>
        <p:nvSpPr>
          <p:cNvPr id="95" name="Google Shape;95;p14"/>
          <p:cNvSpPr/>
          <p:nvPr/>
        </p:nvSpPr>
        <p:spPr>
          <a:xfrm>
            <a:off x="5669550" y="5162125"/>
            <a:ext cx="1369200" cy="15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idx="1" type="body"/>
          </p:nvPr>
        </p:nvSpPr>
        <p:spPr>
          <a:xfrm>
            <a:off x="877142" y="419961"/>
            <a:ext cx="8501700" cy="390600"/>
          </a:xfrm>
          <a:prstGeom prst="rect">
            <a:avLst/>
          </a:prstGeom>
          <a:noFill/>
          <a:ln>
            <a:noFill/>
          </a:ln>
        </p:spPr>
        <p:txBody>
          <a:bodyPr anchorCtr="0" anchor="ctr" bIns="45725" lIns="91475" spcFirstLastPara="1" rIns="91475" wrap="square" tIns="45725">
            <a:noAutofit/>
          </a:bodyPr>
          <a:lstStyle/>
          <a:p>
            <a:pPr indent="0" lvl="0" marL="0" rtl="0" algn="l">
              <a:lnSpc>
                <a:spcPct val="100000"/>
              </a:lnSpc>
              <a:spcBef>
                <a:spcPts val="0"/>
              </a:spcBef>
              <a:spcAft>
                <a:spcPts val="0"/>
              </a:spcAft>
              <a:buClr>
                <a:srgbClr val="FFFFFF"/>
              </a:buClr>
              <a:buSzPts val="1400"/>
              <a:buNone/>
            </a:pPr>
            <a:r>
              <a:rPr lang="en-US" sz="1500">
                <a:latin typeface="Calibri"/>
                <a:ea typeface="Calibri"/>
                <a:cs typeface="Calibri"/>
                <a:sym typeface="Calibri"/>
              </a:rPr>
              <a:t>Gabriel Lima Jacinto, Mateus Grellert, Cristina Meinhardt</a:t>
            </a:r>
            <a:endParaRPr sz="1500">
              <a:latin typeface="Calibri"/>
              <a:ea typeface="Calibri"/>
              <a:cs typeface="Calibri"/>
              <a:sym typeface="Calibri"/>
            </a:endParaRPr>
          </a:p>
        </p:txBody>
      </p:sp>
      <p:pic>
        <p:nvPicPr>
          <p:cNvPr id="97" name="Google Shape;97;p14"/>
          <p:cNvPicPr preferRelativeResize="0"/>
          <p:nvPr/>
        </p:nvPicPr>
        <p:blipFill>
          <a:blip r:embed="rId9">
            <a:alphaModFix/>
          </a:blip>
          <a:stretch>
            <a:fillRect/>
          </a:stretch>
        </p:blipFill>
        <p:spPr>
          <a:xfrm>
            <a:off x="2716197" y="3023914"/>
            <a:ext cx="1129877" cy="327455"/>
          </a:xfrm>
          <a:prstGeom prst="rect">
            <a:avLst/>
          </a:prstGeom>
          <a:noFill/>
          <a:ln cap="flat" cmpd="sng" w="9525">
            <a:solidFill>
              <a:schemeClr val="dk2"/>
            </a:solidFill>
            <a:prstDash val="solid"/>
            <a:round/>
            <a:headEnd len="sm" w="sm" type="none"/>
            <a:tailEnd len="sm" w="sm" type="none"/>
          </a:ln>
        </p:spPr>
      </p:pic>
      <p:grpSp>
        <p:nvGrpSpPr>
          <p:cNvPr id="98" name="Google Shape;98;p14"/>
          <p:cNvGrpSpPr/>
          <p:nvPr/>
        </p:nvGrpSpPr>
        <p:grpSpPr>
          <a:xfrm>
            <a:off x="7458455" y="1403062"/>
            <a:ext cx="3072740" cy="2032222"/>
            <a:chOff x="517301" y="1150775"/>
            <a:chExt cx="9201048" cy="6125726"/>
          </a:xfrm>
        </p:grpSpPr>
        <p:pic>
          <p:nvPicPr>
            <p:cNvPr id="99" name="Google Shape;99;p14"/>
            <p:cNvPicPr preferRelativeResize="0"/>
            <p:nvPr/>
          </p:nvPicPr>
          <p:blipFill rotWithShape="1">
            <a:blip r:embed="rId10">
              <a:alphaModFix/>
            </a:blip>
            <a:srcRect b="0" l="0" r="4397" t="0"/>
            <a:stretch/>
          </p:blipFill>
          <p:spPr>
            <a:xfrm>
              <a:off x="517301" y="1410426"/>
              <a:ext cx="2829950" cy="5866074"/>
            </a:xfrm>
            <a:prstGeom prst="rect">
              <a:avLst/>
            </a:prstGeom>
            <a:noFill/>
            <a:ln cap="flat" cmpd="sng" w="9525">
              <a:solidFill>
                <a:schemeClr val="dk2"/>
              </a:solidFill>
              <a:prstDash val="solid"/>
              <a:round/>
              <a:headEnd len="sm" w="sm" type="none"/>
              <a:tailEnd len="sm" w="sm" type="none"/>
            </a:ln>
          </p:spPr>
        </p:pic>
        <p:pic>
          <p:nvPicPr>
            <p:cNvPr id="100" name="Google Shape;100;p14"/>
            <p:cNvPicPr preferRelativeResize="0"/>
            <p:nvPr/>
          </p:nvPicPr>
          <p:blipFill rotWithShape="1">
            <a:blip r:embed="rId11">
              <a:alphaModFix/>
            </a:blip>
            <a:srcRect b="0" l="32455" r="13042" t="14207"/>
            <a:stretch/>
          </p:blipFill>
          <p:spPr>
            <a:xfrm>
              <a:off x="3347251" y="1410425"/>
              <a:ext cx="6371088" cy="5866076"/>
            </a:xfrm>
            <a:prstGeom prst="rect">
              <a:avLst/>
            </a:prstGeom>
            <a:noFill/>
            <a:ln cap="flat" cmpd="sng" w="9525">
              <a:solidFill>
                <a:schemeClr val="dk2"/>
              </a:solidFill>
              <a:prstDash val="solid"/>
              <a:round/>
              <a:headEnd len="sm" w="sm" type="none"/>
              <a:tailEnd len="sm" w="sm" type="none"/>
            </a:ln>
          </p:spPr>
        </p:pic>
        <p:pic>
          <p:nvPicPr>
            <p:cNvPr id="101" name="Google Shape;101;p14"/>
            <p:cNvPicPr preferRelativeResize="0"/>
            <p:nvPr/>
          </p:nvPicPr>
          <p:blipFill rotWithShape="1">
            <a:blip r:embed="rId12">
              <a:alphaModFix/>
            </a:blip>
            <a:srcRect b="95670" l="0" r="0" t="0"/>
            <a:stretch/>
          </p:blipFill>
          <p:spPr>
            <a:xfrm>
              <a:off x="517301" y="1150775"/>
              <a:ext cx="9201048" cy="259650"/>
            </a:xfrm>
            <a:prstGeom prst="rect">
              <a:avLst/>
            </a:prstGeom>
            <a:noFill/>
            <a:ln cap="flat" cmpd="sng" w="9525">
              <a:solidFill>
                <a:schemeClr val="dk2"/>
              </a:solidFill>
              <a:prstDash val="solid"/>
              <a:round/>
              <a:headEnd len="sm" w="sm" type="none"/>
              <a:tailEnd len="sm" w="sm" type="none"/>
            </a:ln>
          </p:spPr>
        </p:pic>
      </p:grpSp>
      <p:sp>
        <p:nvSpPr>
          <p:cNvPr id="102" name="Google Shape;102;p14"/>
          <p:cNvSpPr txBox="1"/>
          <p:nvPr/>
        </p:nvSpPr>
        <p:spPr>
          <a:xfrm>
            <a:off x="145414" y="3968891"/>
            <a:ext cx="1129800" cy="215400"/>
          </a:xfrm>
          <a:prstGeom prst="rect">
            <a:avLst/>
          </a:prstGeom>
          <a:noFill/>
          <a:ln>
            <a:noFill/>
          </a:ln>
        </p:spPr>
        <p:txBody>
          <a:bodyPr anchorCtr="0" anchor="t" bIns="45725" lIns="91475" spcFirstLastPara="1" rIns="91475" wrap="square" tIns="45725">
            <a:spAutoFit/>
          </a:bodyPr>
          <a:lstStyle/>
          <a:p>
            <a:pPr indent="0" lvl="0" marL="0" marR="0" rtl="0" algn="l">
              <a:spcBef>
                <a:spcPts val="0"/>
              </a:spcBef>
              <a:spcAft>
                <a:spcPts val="0"/>
              </a:spcAft>
              <a:buNone/>
            </a:pPr>
            <a:r>
              <a:rPr lang="en-US" sz="800">
                <a:solidFill>
                  <a:srgbClr val="014961"/>
                </a:solidFill>
                <a:latin typeface="Arial"/>
                <a:ea typeface="Arial"/>
                <a:cs typeface="Arial"/>
                <a:sym typeface="Arial"/>
              </a:rPr>
              <a:t>Source: Wikipedia</a:t>
            </a:r>
            <a:endParaRPr sz="800">
              <a:solidFill>
                <a:srgbClr val="014961"/>
              </a:solidFill>
              <a:latin typeface="Arial"/>
              <a:ea typeface="Arial"/>
              <a:cs typeface="Arial"/>
              <a:sym typeface="Arial"/>
            </a:endParaRPr>
          </a:p>
        </p:txBody>
      </p:sp>
      <p:pic>
        <p:nvPicPr>
          <p:cNvPr id="103" name="Google Shape;103;p14"/>
          <p:cNvPicPr preferRelativeResize="0"/>
          <p:nvPr/>
        </p:nvPicPr>
        <p:blipFill>
          <a:blip r:embed="rId13">
            <a:alphaModFix/>
          </a:blip>
          <a:stretch>
            <a:fillRect/>
          </a:stretch>
        </p:blipFill>
        <p:spPr>
          <a:xfrm>
            <a:off x="65270" y="2384963"/>
            <a:ext cx="1046359" cy="1588578"/>
          </a:xfrm>
          <a:prstGeom prst="rect">
            <a:avLst/>
          </a:prstGeom>
          <a:noFill/>
          <a:ln>
            <a:noFill/>
          </a:ln>
        </p:spPr>
      </p:pic>
      <p:sp>
        <p:nvSpPr>
          <p:cNvPr id="104" name="Google Shape;104;p14"/>
          <p:cNvSpPr txBox="1"/>
          <p:nvPr/>
        </p:nvSpPr>
        <p:spPr>
          <a:xfrm>
            <a:off x="-9598" y="2068160"/>
            <a:ext cx="1503389"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highlight>
                  <a:schemeClr val="lt1"/>
                </a:highlight>
                <a:latin typeface="Calibri"/>
                <a:ea typeface="Calibri"/>
                <a:cs typeface="Calibri"/>
                <a:sym typeface="Calibri"/>
              </a:rPr>
              <a:t>I. Simulation</a:t>
            </a:r>
            <a:endParaRPr b="1">
              <a:solidFill>
                <a:schemeClr val="dk1"/>
              </a:solidFill>
              <a:highlight>
                <a:schemeClr val="lt1"/>
              </a:highlight>
              <a:latin typeface="Calibri"/>
              <a:ea typeface="Calibri"/>
              <a:cs typeface="Calibri"/>
              <a:sym typeface="Calibri"/>
            </a:endParaRPr>
          </a:p>
        </p:txBody>
      </p:sp>
      <p:sp>
        <p:nvSpPr>
          <p:cNvPr id="105" name="Google Shape;105;p14"/>
          <p:cNvSpPr txBox="1"/>
          <p:nvPr/>
        </p:nvSpPr>
        <p:spPr>
          <a:xfrm>
            <a:off x="3220251" y="2068160"/>
            <a:ext cx="1619556"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highlight>
                  <a:schemeClr val="lt1"/>
                </a:highlight>
                <a:latin typeface="Calibri"/>
                <a:ea typeface="Calibri"/>
                <a:cs typeface="Calibri"/>
                <a:sym typeface="Calibri"/>
              </a:rPr>
              <a:t>III. Data Processing</a:t>
            </a:r>
            <a:endParaRPr b="1">
              <a:solidFill>
                <a:schemeClr val="dk1"/>
              </a:solidFill>
              <a:highlight>
                <a:schemeClr val="lt1"/>
              </a:highlight>
              <a:latin typeface="Calibri"/>
              <a:ea typeface="Calibri"/>
              <a:cs typeface="Calibri"/>
              <a:sym typeface="Calibri"/>
            </a:endParaRPr>
          </a:p>
        </p:txBody>
      </p:sp>
      <p:sp>
        <p:nvSpPr>
          <p:cNvPr id="106" name="Google Shape;106;p14"/>
          <p:cNvSpPr txBox="1"/>
          <p:nvPr/>
        </p:nvSpPr>
        <p:spPr>
          <a:xfrm>
            <a:off x="5532842" y="2068171"/>
            <a:ext cx="1619556"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highlight>
                  <a:schemeClr val="lt1"/>
                </a:highlight>
                <a:latin typeface="Calibri"/>
                <a:ea typeface="Calibri"/>
                <a:cs typeface="Calibri"/>
                <a:sym typeface="Calibri"/>
              </a:rPr>
              <a:t>IV. Algorithms</a:t>
            </a:r>
            <a:endParaRPr b="1">
              <a:solidFill>
                <a:schemeClr val="dk1"/>
              </a:solidFill>
              <a:highlight>
                <a:schemeClr val="lt1"/>
              </a:highlight>
              <a:latin typeface="Calibri"/>
              <a:ea typeface="Calibri"/>
              <a:cs typeface="Calibri"/>
              <a:sym typeface="Calibri"/>
            </a:endParaRPr>
          </a:p>
        </p:txBody>
      </p:sp>
      <p:grpSp>
        <p:nvGrpSpPr>
          <p:cNvPr id="107" name="Google Shape;107;p14"/>
          <p:cNvGrpSpPr/>
          <p:nvPr/>
        </p:nvGrpSpPr>
        <p:grpSpPr>
          <a:xfrm>
            <a:off x="4138470" y="3555592"/>
            <a:ext cx="1046353" cy="353708"/>
            <a:chOff x="4196750" y="2768300"/>
            <a:chExt cx="893700" cy="448200"/>
          </a:xfrm>
        </p:grpSpPr>
        <p:sp>
          <p:nvSpPr>
            <p:cNvPr id="108" name="Google Shape;108;p14"/>
            <p:cNvSpPr/>
            <p:nvPr/>
          </p:nvSpPr>
          <p:spPr>
            <a:xfrm>
              <a:off x="4196750" y="2781800"/>
              <a:ext cx="893700" cy="434700"/>
            </a:xfrm>
            <a:prstGeom prst="roundRect">
              <a:avLst>
                <a:gd fmla="val 0"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09" name="Google Shape;109;p14"/>
            <p:cNvSpPr txBox="1"/>
            <p:nvPr/>
          </p:nvSpPr>
          <p:spPr>
            <a:xfrm>
              <a:off x="4196750" y="2768300"/>
              <a:ext cx="893700" cy="434700"/>
            </a:xfrm>
            <a:prstGeom prst="rect">
              <a:avLst/>
            </a:prstGeom>
            <a:noFill/>
            <a:ln>
              <a:noFill/>
            </a:ln>
          </p:spPr>
          <p:txBody>
            <a:bodyPr anchorCtr="0" anchor="t" bIns="45725" lIns="114300" spcFirstLastPara="1" rIns="91475" wrap="square" tIns="45725">
              <a:noAutofit/>
            </a:bodyPr>
            <a:lstStyle/>
            <a:p>
              <a:pPr indent="0" lvl="0" marL="0" rtl="0" algn="ctr">
                <a:spcBef>
                  <a:spcPts val="0"/>
                </a:spcBef>
                <a:spcAft>
                  <a:spcPts val="0"/>
                </a:spcAft>
                <a:buNone/>
              </a:pPr>
              <a:r>
                <a:rPr i="1" lang="en-US" sz="1000">
                  <a:solidFill>
                    <a:schemeClr val="lt1"/>
                  </a:solidFill>
                </a:rPr>
                <a:t>25%</a:t>
              </a:r>
              <a:endParaRPr i="1" sz="1000">
                <a:solidFill>
                  <a:schemeClr val="lt1"/>
                </a:solidFill>
              </a:endParaRPr>
            </a:p>
            <a:p>
              <a:pPr indent="0" lvl="0" marL="0" rtl="0" algn="ctr">
                <a:spcBef>
                  <a:spcPts val="0"/>
                </a:spcBef>
                <a:spcAft>
                  <a:spcPts val="0"/>
                </a:spcAft>
                <a:buNone/>
              </a:pPr>
              <a:r>
                <a:rPr i="1" lang="en-US" sz="1000">
                  <a:solidFill>
                    <a:schemeClr val="lt1"/>
                  </a:solidFill>
                </a:rPr>
                <a:t>Test Set</a:t>
              </a:r>
              <a:endParaRPr i="1" sz="1000">
                <a:solidFill>
                  <a:schemeClr val="lt1"/>
                </a:solidFill>
              </a:endParaRPr>
            </a:p>
          </p:txBody>
        </p:sp>
      </p:grpSp>
      <p:grpSp>
        <p:nvGrpSpPr>
          <p:cNvPr id="110" name="Google Shape;110;p14"/>
          <p:cNvGrpSpPr/>
          <p:nvPr/>
        </p:nvGrpSpPr>
        <p:grpSpPr>
          <a:xfrm>
            <a:off x="4171528" y="4304414"/>
            <a:ext cx="4051055" cy="1537412"/>
            <a:chOff x="6837500" y="4018225"/>
            <a:chExt cx="3867473" cy="1671100"/>
          </a:xfrm>
        </p:grpSpPr>
        <p:pic>
          <p:nvPicPr>
            <p:cNvPr id="111" name="Google Shape;111;p14"/>
            <p:cNvPicPr preferRelativeResize="0"/>
            <p:nvPr/>
          </p:nvPicPr>
          <p:blipFill rotWithShape="1">
            <a:blip r:embed="rId14">
              <a:alphaModFix/>
            </a:blip>
            <a:srcRect b="50000" l="0" r="50315" t="0"/>
            <a:stretch/>
          </p:blipFill>
          <p:spPr>
            <a:xfrm>
              <a:off x="9314811" y="4018225"/>
              <a:ext cx="1390161" cy="1671100"/>
            </a:xfrm>
            <a:prstGeom prst="rect">
              <a:avLst/>
            </a:prstGeom>
            <a:noFill/>
            <a:ln>
              <a:noFill/>
            </a:ln>
          </p:spPr>
        </p:pic>
        <p:pic>
          <p:nvPicPr>
            <p:cNvPr id="112" name="Google Shape;112;p14"/>
            <p:cNvPicPr preferRelativeResize="0"/>
            <p:nvPr/>
          </p:nvPicPr>
          <p:blipFill rotWithShape="1">
            <a:blip r:embed="rId15">
              <a:alphaModFix/>
            </a:blip>
            <a:srcRect b="50000" l="0" r="48841" t="0"/>
            <a:stretch/>
          </p:blipFill>
          <p:spPr>
            <a:xfrm>
              <a:off x="8076155" y="4018225"/>
              <a:ext cx="1449744" cy="1671100"/>
            </a:xfrm>
            <a:prstGeom prst="rect">
              <a:avLst/>
            </a:prstGeom>
            <a:noFill/>
            <a:ln>
              <a:noFill/>
            </a:ln>
          </p:spPr>
        </p:pic>
        <p:pic>
          <p:nvPicPr>
            <p:cNvPr id="113" name="Google Shape;113;p14"/>
            <p:cNvPicPr preferRelativeResize="0"/>
            <p:nvPr/>
          </p:nvPicPr>
          <p:blipFill rotWithShape="1">
            <a:blip r:embed="rId16">
              <a:alphaModFix/>
            </a:blip>
            <a:srcRect b="50000" l="0" r="48841" t="0"/>
            <a:stretch/>
          </p:blipFill>
          <p:spPr>
            <a:xfrm>
              <a:off x="6837500" y="4018225"/>
              <a:ext cx="1449744" cy="1671100"/>
            </a:xfrm>
            <a:prstGeom prst="rect">
              <a:avLst/>
            </a:prstGeom>
            <a:noFill/>
            <a:ln>
              <a:noFill/>
            </a:ln>
          </p:spPr>
        </p:pic>
      </p:grpSp>
      <p:grpSp>
        <p:nvGrpSpPr>
          <p:cNvPr id="114" name="Google Shape;114;p14"/>
          <p:cNvGrpSpPr/>
          <p:nvPr/>
        </p:nvGrpSpPr>
        <p:grpSpPr>
          <a:xfrm>
            <a:off x="4138556" y="3014382"/>
            <a:ext cx="1046353" cy="353708"/>
            <a:chOff x="4196750" y="2768300"/>
            <a:chExt cx="893700" cy="448200"/>
          </a:xfrm>
        </p:grpSpPr>
        <p:sp>
          <p:nvSpPr>
            <p:cNvPr id="115" name="Google Shape;115;p14"/>
            <p:cNvSpPr/>
            <p:nvPr/>
          </p:nvSpPr>
          <p:spPr>
            <a:xfrm>
              <a:off x="4196750" y="2781800"/>
              <a:ext cx="893700" cy="434700"/>
            </a:xfrm>
            <a:prstGeom prst="roundRect">
              <a:avLst>
                <a:gd fmla="val 0"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6" name="Google Shape;116;p14"/>
            <p:cNvSpPr txBox="1"/>
            <p:nvPr/>
          </p:nvSpPr>
          <p:spPr>
            <a:xfrm>
              <a:off x="4196750" y="2768300"/>
              <a:ext cx="893700" cy="434700"/>
            </a:xfrm>
            <a:prstGeom prst="rect">
              <a:avLst/>
            </a:prstGeom>
            <a:noFill/>
            <a:ln>
              <a:noFill/>
            </a:ln>
          </p:spPr>
          <p:txBody>
            <a:bodyPr anchorCtr="0" anchor="t" bIns="45725" lIns="114300" spcFirstLastPara="1" rIns="91475" wrap="square" tIns="45725">
              <a:noAutofit/>
            </a:bodyPr>
            <a:lstStyle/>
            <a:p>
              <a:pPr indent="0" lvl="0" marL="0" rtl="0" algn="ctr">
                <a:spcBef>
                  <a:spcPts val="0"/>
                </a:spcBef>
                <a:spcAft>
                  <a:spcPts val="0"/>
                </a:spcAft>
                <a:buNone/>
              </a:pPr>
              <a:r>
                <a:rPr i="1" lang="en-US" sz="1000">
                  <a:solidFill>
                    <a:schemeClr val="lt1"/>
                  </a:solidFill>
                </a:rPr>
                <a:t>25% </a:t>
              </a:r>
              <a:endParaRPr i="1" sz="1000">
                <a:solidFill>
                  <a:schemeClr val="lt1"/>
                </a:solidFill>
              </a:endParaRPr>
            </a:p>
            <a:p>
              <a:pPr indent="0" lvl="0" marL="0" rtl="0" algn="ctr">
                <a:spcBef>
                  <a:spcPts val="0"/>
                </a:spcBef>
                <a:spcAft>
                  <a:spcPts val="0"/>
                </a:spcAft>
                <a:buNone/>
              </a:pPr>
              <a:r>
                <a:rPr i="1" lang="en-US" sz="1000">
                  <a:solidFill>
                    <a:schemeClr val="lt1"/>
                  </a:solidFill>
                </a:rPr>
                <a:t>Validation Set</a:t>
              </a:r>
              <a:endParaRPr i="1" sz="1000">
                <a:solidFill>
                  <a:schemeClr val="lt1"/>
                </a:solidFill>
              </a:endParaRPr>
            </a:p>
          </p:txBody>
        </p:sp>
      </p:grpSp>
      <p:grpSp>
        <p:nvGrpSpPr>
          <p:cNvPr id="117" name="Google Shape;117;p14"/>
          <p:cNvGrpSpPr/>
          <p:nvPr/>
        </p:nvGrpSpPr>
        <p:grpSpPr>
          <a:xfrm>
            <a:off x="4138440" y="2473171"/>
            <a:ext cx="1046265" cy="353708"/>
            <a:chOff x="4196750" y="2768300"/>
            <a:chExt cx="893700" cy="448200"/>
          </a:xfrm>
        </p:grpSpPr>
        <p:sp>
          <p:nvSpPr>
            <p:cNvPr id="118" name="Google Shape;118;p14"/>
            <p:cNvSpPr/>
            <p:nvPr/>
          </p:nvSpPr>
          <p:spPr>
            <a:xfrm>
              <a:off x="4196750" y="2781800"/>
              <a:ext cx="893700" cy="434700"/>
            </a:xfrm>
            <a:prstGeom prst="roundRect">
              <a:avLst>
                <a:gd fmla="val 0"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19" name="Google Shape;119;p14"/>
            <p:cNvSpPr txBox="1"/>
            <p:nvPr/>
          </p:nvSpPr>
          <p:spPr>
            <a:xfrm>
              <a:off x="4196750" y="2768300"/>
              <a:ext cx="893700" cy="434700"/>
            </a:xfrm>
            <a:prstGeom prst="rect">
              <a:avLst/>
            </a:prstGeom>
            <a:noFill/>
            <a:ln>
              <a:noFill/>
            </a:ln>
          </p:spPr>
          <p:txBody>
            <a:bodyPr anchorCtr="0" anchor="t" bIns="45725" lIns="114300" spcFirstLastPara="1" rIns="91475" wrap="square" tIns="45725">
              <a:noAutofit/>
            </a:bodyPr>
            <a:lstStyle/>
            <a:p>
              <a:pPr indent="0" lvl="0" marL="0" rtl="0" algn="ctr">
                <a:spcBef>
                  <a:spcPts val="0"/>
                </a:spcBef>
                <a:spcAft>
                  <a:spcPts val="0"/>
                </a:spcAft>
                <a:buNone/>
              </a:pPr>
              <a:r>
                <a:rPr i="1" lang="en-US" sz="1000">
                  <a:solidFill>
                    <a:schemeClr val="lt1"/>
                  </a:solidFill>
                </a:rPr>
                <a:t>50%</a:t>
              </a:r>
              <a:endParaRPr i="1" sz="1000">
                <a:solidFill>
                  <a:schemeClr val="lt1"/>
                </a:solidFill>
              </a:endParaRPr>
            </a:p>
            <a:p>
              <a:pPr indent="0" lvl="0" marL="0" rtl="0" algn="ctr">
                <a:spcBef>
                  <a:spcPts val="0"/>
                </a:spcBef>
                <a:spcAft>
                  <a:spcPts val="0"/>
                </a:spcAft>
                <a:buNone/>
              </a:pPr>
              <a:r>
                <a:rPr i="1" lang="en-US" sz="1000">
                  <a:solidFill>
                    <a:schemeClr val="lt1"/>
                  </a:solidFill>
                </a:rPr>
                <a:t>Training Set</a:t>
              </a:r>
              <a:endParaRPr i="1" sz="1000">
                <a:solidFill>
                  <a:schemeClr val="lt1"/>
                </a:solidFill>
              </a:endParaRPr>
            </a:p>
          </p:txBody>
        </p:sp>
      </p:grpSp>
      <p:sp>
        <p:nvSpPr>
          <p:cNvPr id="120" name="Google Shape;120;p14"/>
          <p:cNvSpPr txBox="1"/>
          <p:nvPr/>
        </p:nvSpPr>
        <p:spPr>
          <a:xfrm>
            <a:off x="5680372" y="3186201"/>
            <a:ext cx="1345500" cy="30780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latin typeface="Calibri"/>
                <a:ea typeface="Calibri"/>
                <a:cs typeface="Calibri"/>
                <a:sym typeface="Calibri"/>
              </a:rPr>
              <a:t>V. Evaluation</a:t>
            </a:r>
            <a:endParaRPr b="1">
              <a:solidFill>
                <a:schemeClr val="dk1"/>
              </a:solidFill>
              <a:latin typeface="Calibri"/>
              <a:ea typeface="Calibri"/>
              <a:cs typeface="Calibri"/>
              <a:sym typeface="Calibri"/>
            </a:endParaRPr>
          </a:p>
        </p:txBody>
      </p:sp>
      <p:sp>
        <p:nvSpPr>
          <p:cNvPr id="121" name="Google Shape;121;p14"/>
          <p:cNvSpPr txBox="1"/>
          <p:nvPr/>
        </p:nvSpPr>
        <p:spPr>
          <a:xfrm>
            <a:off x="8099832" y="1138350"/>
            <a:ext cx="2003143"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highlight>
                  <a:schemeClr val="lt1"/>
                </a:highlight>
                <a:latin typeface="Calibri"/>
                <a:ea typeface="Calibri"/>
                <a:cs typeface="Calibri"/>
                <a:sym typeface="Calibri"/>
              </a:rPr>
              <a:t>VII. Model Deployment</a:t>
            </a:r>
            <a:endParaRPr b="1">
              <a:solidFill>
                <a:schemeClr val="dk1"/>
              </a:solidFill>
              <a:highlight>
                <a:schemeClr val="lt1"/>
              </a:highlight>
              <a:latin typeface="Calibri"/>
              <a:ea typeface="Calibri"/>
              <a:cs typeface="Calibri"/>
              <a:sym typeface="Calibri"/>
            </a:endParaRPr>
          </a:p>
        </p:txBody>
      </p:sp>
      <p:grpSp>
        <p:nvGrpSpPr>
          <p:cNvPr id="122" name="Google Shape;122;p14"/>
          <p:cNvGrpSpPr/>
          <p:nvPr/>
        </p:nvGrpSpPr>
        <p:grpSpPr>
          <a:xfrm>
            <a:off x="1374766" y="3211142"/>
            <a:ext cx="1130019" cy="1093334"/>
            <a:chOff x="170450" y="1519138"/>
            <a:chExt cx="1340400" cy="1385413"/>
          </a:xfrm>
        </p:grpSpPr>
        <p:sp>
          <p:nvSpPr>
            <p:cNvPr id="123" name="Google Shape;123;p14"/>
            <p:cNvSpPr/>
            <p:nvPr/>
          </p:nvSpPr>
          <p:spPr>
            <a:xfrm>
              <a:off x="170450" y="1519150"/>
              <a:ext cx="1340400" cy="1385400"/>
            </a:xfrm>
            <a:prstGeom prst="roundRect">
              <a:avLst>
                <a:gd fmla="val 0"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24" name="Google Shape;124;p14"/>
            <p:cNvSpPr txBox="1"/>
            <p:nvPr/>
          </p:nvSpPr>
          <p:spPr>
            <a:xfrm>
              <a:off x="259850" y="1519138"/>
              <a:ext cx="1161600" cy="1258200"/>
            </a:xfrm>
            <a:prstGeom prst="rect">
              <a:avLst/>
            </a:prstGeom>
            <a:noFill/>
            <a:ln>
              <a:noFill/>
            </a:ln>
          </p:spPr>
          <p:txBody>
            <a:bodyPr anchorCtr="0" anchor="t" bIns="45725" lIns="114300" spcFirstLastPara="1" rIns="91475" wrap="square" tIns="45725">
              <a:noAutofit/>
            </a:bodyPr>
            <a:lstStyle/>
            <a:p>
              <a:pPr indent="0" lvl="0" marL="0" marR="0" rtl="0" algn="ctr">
                <a:spcBef>
                  <a:spcPts val="0"/>
                </a:spcBef>
                <a:spcAft>
                  <a:spcPts val="0"/>
                </a:spcAft>
                <a:buNone/>
              </a:pPr>
              <a:r>
                <a:rPr i="1" lang="en-US" sz="1000">
                  <a:solidFill>
                    <a:schemeClr val="lt1"/>
                  </a:solidFill>
                </a:rPr>
                <a:t>Voltage</a:t>
              </a:r>
              <a:endParaRPr i="1" sz="1000">
                <a:solidFill>
                  <a:schemeClr val="lt1"/>
                </a:solidFill>
              </a:endParaRPr>
            </a:p>
            <a:p>
              <a:pPr indent="0" lvl="0" marL="0" marR="0" rtl="0" algn="ctr">
                <a:spcBef>
                  <a:spcPts val="0"/>
                </a:spcBef>
                <a:spcAft>
                  <a:spcPts val="0"/>
                </a:spcAft>
                <a:buNone/>
              </a:pPr>
              <a:r>
                <a:rPr i="1" lang="en-US" sz="1000">
                  <a:solidFill>
                    <a:schemeClr val="lt1"/>
                  </a:solidFill>
                </a:rPr>
                <a:t>Temperature</a:t>
              </a:r>
              <a:endParaRPr i="1" sz="1000">
                <a:solidFill>
                  <a:schemeClr val="lt1"/>
                </a:solidFill>
              </a:endParaRPr>
            </a:p>
            <a:p>
              <a:pPr indent="0" lvl="0" marL="0" marR="0" rtl="0" algn="ctr">
                <a:spcBef>
                  <a:spcPts val="0"/>
                </a:spcBef>
                <a:spcAft>
                  <a:spcPts val="0"/>
                </a:spcAft>
                <a:buNone/>
              </a:pPr>
              <a:r>
                <a:rPr i="1" lang="en-US" sz="1000">
                  <a:solidFill>
                    <a:schemeClr val="lt1"/>
                  </a:solidFill>
                </a:rPr>
                <a:t>Width PMOS</a:t>
              </a:r>
              <a:endParaRPr i="1" sz="1000">
                <a:solidFill>
                  <a:schemeClr val="lt1"/>
                </a:solidFill>
              </a:endParaRPr>
            </a:p>
            <a:p>
              <a:pPr indent="0" lvl="0" marL="0" marR="0" rtl="0" algn="ctr">
                <a:spcBef>
                  <a:spcPts val="0"/>
                </a:spcBef>
                <a:spcAft>
                  <a:spcPts val="0"/>
                </a:spcAft>
                <a:buNone/>
              </a:pPr>
              <a:r>
                <a:rPr i="1" lang="en-US" sz="1000">
                  <a:solidFill>
                    <a:schemeClr val="lt1"/>
                  </a:solidFill>
                </a:rPr>
                <a:t>Width NMOS</a:t>
              </a:r>
              <a:endParaRPr i="1" sz="1000">
                <a:solidFill>
                  <a:schemeClr val="lt1"/>
                </a:solidFill>
              </a:endParaRPr>
            </a:p>
            <a:p>
              <a:pPr indent="0" lvl="0" marL="0" marR="0" rtl="0" algn="ctr">
                <a:spcBef>
                  <a:spcPts val="0"/>
                </a:spcBef>
                <a:spcAft>
                  <a:spcPts val="0"/>
                </a:spcAft>
                <a:buNone/>
              </a:pPr>
              <a:r>
                <a:rPr i="1" lang="en-US" sz="1000">
                  <a:solidFill>
                    <a:schemeClr val="lt1"/>
                  </a:solidFill>
                </a:rPr>
                <a:t>Length</a:t>
              </a:r>
              <a:endParaRPr i="1" sz="1000">
                <a:solidFill>
                  <a:schemeClr val="lt1"/>
                </a:solidFill>
              </a:endParaRPr>
            </a:p>
            <a:p>
              <a:pPr indent="0" lvl="0" marL="0" marR="0" rtl="0" algn="ctr">
                <a:spcBef>
                  <a:spcPts val="0"/>
                </a:spcBef>
                <a:spcAft>
                  <a:spcPts val="0"/>
                </a:spcAft>
                <a:buNone/>
              </a:pPr>
              <a:r>
                <a:rPr i="1" lang="en-US" sz="1000">
                  <a:solidFill>
                    <a:schemeClr val="lt1"/>
                  </a:solidFill>
                </a:rPr>
                <a:t>Nmos Vth0</a:t>
              </a:r>
              <a:endParaRPr i="1" sz="1000">
                <a:solidFill>
                  <a:schemeClr val="lt1"/>
                </a:solidFill>
              </a:endParaRPr>
            </a:p>
            <a:p>
              <a:pPr indent="0" lvl="0" marL="0" rtl="0" algn="ctr">
                <a:spcBef>
                  <a:spcPts val="0"/>
                </a:spcBef>
                <a:spcAft>
                  <a:spcPts val="0"/>
                </a:spcAft>
                <a:buClr>
                  <a:schemeClr val="dk1"/>
                </a:buClr>
                <a:buFont typeface="Arial"/>
                <a:buNone/>
              </a:pPr>
              <a:r>
                <a:rPr i="1" lang="en-US" sz="1000">
                  <a:solidFill>
                    <a:schemeClr val="lt1"/>
                  </a:solidFill>
                </a:rPr>
                <a:t>Pmos Vth0</a:t>
              </a:r>
              <a:endParaRPr i="1" sz="1000">
                <a:solidFill>
                  <a:schemeClr val="lt1"/>
                </a:solidFill>
              </a:endParaRPr>
            </a:p>
          </p:txBody>
        </p:sp>
      </p:grpSp>
      <p:sp>
        <p:nvSpPr>
          <p:cNvPr id="125" name="Google Shape;125;p14"/>
          <p:cNvSpPr txBox="1"/>
          <p:nvPr/>
        </p:nvSpPr>
        <p:spPr>
          <a:xfrm>
            <a:off x="1288388" y="2930326"/>
            <a:ext cx="1345650"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highlight>
                  <a:schemeClr val="lt1"/>
                </a:highlight>
                <a:latin typeface="Calibri"/>
                <a:ea typeface="Calibri"/>
                <a:cs typeface="Calibri"/>
                <a:sym typeface="Calibri"/>
              </a:rPr>
              <a:t>II. Features</a:t>
            </a:r>
            <a:endParaRPr b="1">
              <a:solidFill>
                <a:schemeClr val="dk1"/>
              </a:solidFill>
              <a:highlight>
                <a:schemeClr val="lt1"/>
              </a:highlight>
              <a:latin typeface="Calibri"/>
              <a:ea typeface="Calibri"/>
              <a:cs typeface="Calibri"/>
              <a:sym typeface="Calibri"/>
            </a:endParaRPr>
          </a:p>
        </p:txBody>
      </p:sp>
      <p:grpSp>
        <p:nvGrpSpPr>
          <p:cNvPr id="126" name="Google Shape;126;p14"/>
          <p:cNvGrpSpPr/>
          <p:nvPr/>
        </p:nvGrpSpPr>
        <p:grpSpPr>
          <a:xfrm>
            <a:off x="1374790" y="2339318"/>
            <a:ext cx="1129971" cy="515836"/>
            <a:chOff x="4196749" y="2768305"/>
            <a:chExt cx="893701" cy="448195"/>
          </a:xfrm>
        </p:grpSpPr>
        <p:sp>
          <p:nvSpPr>
            <p:cNvPr id="127" name="Google Shape;127;p14"/>
            <p:cNvSpPr/>
            <p:nvPr/>
          </p:nvSpPr>
          <p:spPr>
            <a:xfrm>
              <a:off x="4196750" y="2781800"/>
              <a:ext cx="893700" cy="434700"/>
            </a:xfrm>
            <a:prstGeom prst="roundRect">
              <a:avLst>
                <a:gd fmla="val 0"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i="1" sz="1000"/>
            </a:p>
          </p:txBody>
        </p:sp>
        <p:sp>
          <p:nvSpPr>
            <p:cNvPr id="128" name="Google Shape;128;p14"/>
            <p:cNvSpPr txBox="1"/>
            <p:nvPr/>
          </p:nvSpPr>
          <p:spPr>
            <a:xfrm>
              <a:off x="4196749" y="2768305"/>
              <a:ext cx="893700" cy="397500"/>
            </a:xfrm>
            <a:prstGeom prst="rect">
              <a:avLst/>
            </a:prstGeom>
            <a:solidFill>
              <a:srgbClr val="93C47D"/>
            </a:solidFill>
            <a:ln>
              <a:noFill/>
            </a:ln>
          </p:spPr>
          <p:txBody>
            <a:bodyPr anchorCtr="0" anchor="t" bIns="45725" lIns="114300" spcFirstLastPara="1" rIns="91475" wrap="square" tIns="45725">
              <a:noAutofit/>
            </a:bodyPr>
            <a:lstStyle/>
            <a:p>
              <a:pPr indent="0" lvl="0" marL="0" rtl="0" algn="ctr">
                <a:spcBef>
                  <a:spcPts val="0"/>
                </a:spcBef>
                <a:spcAft>
                  <a:spcPts val="0"/>
                </a:spcAft>
                <a:buNone/>
              </a:pPr>
              <a:r>
                <a:rPr b="1" i="1" lang="en-US" sz="1000">
                  <a:solidFill>
                    <a:srgbClr val="0C343D"/>
                  </a:solidFill>
                </a:rPr>
                <a:t>Energy </a:t>
              </a:r>
              <a:endParaRPr b="1" i="1" sz="1000">
                <a:solidFill>
                  <a:srgbClr val="0C343D"/>
                </a:solidFill>
              </a:endParaRPr>
            </a:p>
            <a:p>
              <a:pPr indent="0" lvl="0" marL="0" rtl="0" algn="ctr">
                <a:spcBef>
                  <a:spcPts val="0"/>
                </a:spcBef>
                <a:spcAft>
                  <a:spcPts val="0"/>
                </a:spcAft>
                <a:buNone/>
              </a:pPr>
              <a:r>
                <a:rPr b="1" i="1" lang="en-US" sz="1000">
                  <a:solidFill>
                    <a:srgbClr val="0C343D"/>
                  </a:solidFill>
                </a:rPr>
                <a:t>TPHL</a:t>
              </a:r>
              <a:endParaRPr b="1" i="1" sz="1000">
                <a:solidFill>
                  <a:srgbClr val="0C343D"/>
                </a:solidFill>
              </a:endParaRPr>
            </a:p>
            <a:p>
              <a:pPr indent="0" lvl="0" marL="0" rtl="0" algn="ctr">
                <a:spcBef>
                  <a:spcPts val="0"/>
                </a:spcBef>
                <a:spcAft>
                  <a:spcPts val="0"/>
                </a:spcAft>
                <a:buNone/>
              </a:pPr>
              <a:r>
                <a:rPr b="1" i="1" lang="en-US" sz="1000">
                  <a:solidFill>
                    <a:srgbClr val="0C343D"/>
                  </a:solidFill>
                </a:rPr>
                <a:t>TPLH</a:t>
              </a:r>
              <a:endParaRPr b="1" i="1" sz="1000">
                <a:solidFill>
                  <a:srgbClr val="0C343D"/>
                </a:solidFill>
              </a:endParaRPr>
            </a:p>
          </p:txBody>
        </p:sp>
      </p:grpSp>
      <p:sp>
        <p:nvSpPr>
          <p:cNvPr id="129" name="Google Shape;129;p14"/>
          <p:cNvSpPr txBox="1"/>
          <p:nvPr/>
        </p:nvSpPr>
        <p:spPr>
          <a:xfrm>
            <a:off x="1288388" y="2068160"/>
            <a:ext cx="1345650"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latin typeface="Calibri"/>
                <a:ea typeface="Calibri"/>
                <a:cs typeface="Calibri"/>
                <a:sym typeface="Calibri"/>
              </a:rPr>
              <a:t>II.  Targets</a:t>
            </a:r>
            <a:endParaRPr b="1">
              <a:solidFill>
                <a:schemeClr val="dk1"/>
              </a:solidFill>
              <a:latin typeface="Calibri"/>
              <a:ea typeface="Calibri"/>
              <a:cs typeface="Calibri"/>
              <a:sym typeface="Calibri"/>
            </a:endParaRPr>
          </a:p>
        </p:txBody>
      </p:sp>
      <p:grpSp>
        <p:nvGrpSpPr>
          <p:cNvPr id="130" name="Google Shape;130;p14"/>
          <p:cNvGrpSpPr/>
          <p:nvPr/>
        </p:nvGrpSpPr>
        <p:grpSpPr>
          <a:xfrm>
            <a:off x="5458350" y="2344586"/>
            <a:ext cx="1789988" cy="661003"/>
            <a:chOff x="170463" y="1372203"/>
            <a:chExt cx="1609504" cy="1385425"/>
          </a:xfrm>
        </p:grpSpPr>
        <p:sp>
          <p:nvSpPr>
            <p:cNvPr id="131" name="Google Shape;131;p14"/>
            <p:cNvSpPr/>
            <p:nvPr/>
          </p:nvSpPr>
          <p:spPr>
            <a:xfrm>
              <a:off x="170463" y="1372228"/>
              <a:ext cx="1596300" cy="1385400"/>
            </a:xfrm>
            <a:prstGeom prst="roundRect">
              <a:avLst>
                <a:gd fmla="val 0" name="adj"/>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32" name="Google Shape;132;p14"/>
            <p:cNvSpPr txBox="1"/>
            <p:nvPr/>
          </p:nvSpPr>
          <p:spPr>
            <a:xfrm>
              <a:off x="183667" y="1372203"/>
              <a:ext cx="1596300" cy="1258200"/>
            </a:xfrm>
            <a:prstGeom prst="rect">
              <a:avLst/>
            </a:prstGeom>
            <a:noFill/>
            <a:ln>
              <a:noFill/>
            </a:ln>
          </p:spPr>
          <p:txBody>
            <a:bodyPr anchorCtr="0" anchor="t" bIns="45725" lIns="114300" spcFirstLastPara="1" rIns="91475" wrap="square" tIns="45725">
              <a:noAutofit/>
            </a:bodyPr>
            <a:lstStyle/>
            <a:p>
              <a:pPr indent="0" lvl="0" marL="0" rtl="0" algn="ctr">
                <a:spcBef>
                  <a:spcPts val="0"/>
                </a:spcBef>
                <a:spcAft>
                  <a:spcPts val="0"/>
                </a:spcAft>
                <a:buNone/>
              </a:pPr>
              <a:r>
                <a:rPr i="1" lang="en-US" sz="1000">
                  <a:solidFill>
                    <a:schemeClr val="lt1"/>
                  </a:solidFill>
                </a:rPr>
                <a:t>Multiple Linear Regression</a:t>
              </a:r>
              <a:endParaRPr i="1" sz="1000">
                <a:solidFill>
                  <a:schemeClr val="lt1"/>
                </a:solidFill>
              </a:endParaRPr>
            </a:p>
            <a:p>
              <a:pPr indent="0" lvl="0" marL="0" rtl="0" algn="ctr">
                <a:spcBef>
                  <a:spcPts val="0"/>
                </a:spcBef>
                <a:spcAft>
                  <a:spcPts val="0"/>
                </a:spcAft>
                <a:buNone/>
              </a:pPr>
              <a:r>
                <a:rPr i="1" lang="en-US" sz="1000">
                  <a:solidFill>
                    <a:schemeClr val="lt1"/>
                  </a:solidFill>
                </a:rPr>
                <a:t>Support Vector Machine</a:t>
              </a:r>
              <a:endParaRPr i="1" sz="1000">
                <a:solidFill>
                  <a:schemeClr val="lt1"/>
                </a:solidFill>
              </a:endParaRPr>
            </a:p>
            <a:p>
              <a:pPr indent="0" lvl="0" marL="0" rtl="0" algn="ctr">
                <a:spcBef>
                  <a:spcPts val="0"/>
                </a:spcBef>
                <a:spcAft>
                  <a:spcPts val="0"/>
                </a:spcAft>
                <a:buNone/>
              </a:pPr>
              <a:r>
                <a:rPr i="1" lang="en-US" sz="1000">
                  <a:solidFill>
                    <a:schemeClr val="lt1"/>
                  </a:solidFill>
                </a:rPr>
                <a:t>Decision Trees</a:t>
              </a:r>
              <a:endParaRPr i="1" sz="1000">
                <a:solidFill>
                  <a:schemeClr val="lt1"/>
                </a:solidFill>
              </a:endParaRPr>
            </a:p>
            <a:p>
              <a:pPr indent="0" lvl="0" marL="0" rtl="0" algn="ctr">
                <a:spcBef>
                  <a:spcPts val="0"/>
                </a:spcBef>
                <a:spcAft>
                  <a:spcPts val="0"/>
                </a:spcAft>
                <a:buNone/>
              </a:pPr>
              <a:r>
                <a:rPr i="1" lang="en-US" sz="1000">
                  <a:solidFill>
                    <a:schemeClr val="lt1"/>
                  </a:solidFill>
                </a:rPr>
                <a:t>Random Forest</a:t>
              </a:r>
              <a:endParaRPr i="1" sz="1000">
                <a:solidFill>
                  <a:schemeClr val="lt1"/>
                </a:solidFill>
              </a:endParaRPr>
            </a:p>
          </p:txBody>
        </p:sp>
      </p:grpSp>
      <p:cxnSp>
        <p:nvCxnSpPr>
          <p:cNvPr id="133" name="Google Shape;133;p14"/>
          <p:cNvCxnSpPr>
            <a:stCxn id="103" idx="3"/>
            <a:endCxn id="128" idx="1"/>
          </p:cNvCxnSpPr>
          <p:nvPr/>
        </p:nvCxnSpPr>
        <p:spPr>
          <a:xfrm flipH="1" rot="10800000">
            <a:off x="1111630" y="2568151"/>
            <a:ext cx="263100" cy="611100"/>
          </a:xfrm>
          <a:prstGeom prst="bentConnector3">
            <a:avLst>
              <a:gd fmla="val 49975" name="adj1"/>
            </a:avLst>
          </a:prstGeom>
          <a:noFill/>
          <a:ln cap="flat" cmpd="sng" w="19050">
            <a:solidFill>
              <a:srgbClr val="134F5C"/>
            </a:solidFill>
            <a:prstDash val="solid"/>
            <a:round/>
            <a:headEnd len="med" w="med" type="none"/>
            <a:tailEnd len="med" w="med" type="triangle"/>
          </a:ln>
        </p:spPr>
      </p:cxnSp>
      <p:cxnSp>
        <p:nvCxnSpPr>
          <p:cNvPr id="134" name="Google Shape;134;p14"/>
          <p:cNvCxnSpPr>
            <a:stCxn id="103" idx="3"/>
            <a:endCxn id="123" idx="1"/>
          </p:cNvCxnSpPr>
          <p:nvPr/>
        </p:nvCxnSpPr>
        <p:spPr>
          <a:xfrm>
            <a:off x="1111630" y="3179251"/>
            <a:ext cx="263100" cy="578700"/>
          </a:xfrm>
          <a:prstGeom prst="bentConnector3">
            <a:avLst>
              <a:gd fmla="val 50025" name="adj1"/>
            </a:avLst>
          </a:prstGeom>
          <a:noFill/>
          <a:ln cap="flat" cmpd="sng" w="19050">
            <a:solidFill>
              <a:srgbClr val="134F5C"/>
            </a:solidFill>
            <a:prstDash val="solid"/>
            <a:round/>
            <a:headEnd len="med" w="med" type="none"/>
            <a:tailEnd len="med" w="med" type="triangle"/>
          </a:ln>
        </p:spPr>
      </p:cxnSp>
      <p:cxnSp>
        <p:nvCxnSpPr>
          <p:cNvPr id="135" name="Google Shape;135;p14"/>
          <p:cNvCxnSpPr>
            <a:stCxn id="128" idx="3"/>
            <a:endCxn id="97" idx="1"/>
          </p:cNvCxnSpPr>
          <p:nvPr/>
        </p:nvCxnSpPr>
        <p:spPr>
          <a:xfrm>
            <a:off x="2504759" y="2568063"/>
            <a:ext cx="211500" cy="619500"/>
          </a:xfrm>
          <a:prstGeom prst="bentConnector3">
            <a:avLst>
              <a:gd fmla="val 29560" name="adj1"/>
            </a:avLst>
          </a:prstGeom>
          <a:noFill/>
          <a:ln cap="flat" cmpd="sng" w="19050">
            <a:solidFill>
              <a:srgbClr val="134F5C"/>
            </a:solidFill>
            <a:prstDash val="solid"/>
            <a:round/>
            <a:headEnd len="med" w="med" type="none"/>
            <a:tailEnd len="med" w="med" type="triangle"/>
          </a:ln>
        </p:spPr>
      </p:cxnSp>
      <p:cxnSp>
        <p:nvCxnSpPr>
          <p:cNvPr id="136" name="Google Shape;136;p14"/>
          <p:cNvCxnSpPr>
            <a:stCxn id="124" idx="3"/>
            <a:endCxn id="97" idx="1"/>
          </p:cNvCxnSpPr>
          <p:nvPr/>
        </p:nvCxnSpPr>
        <p:spPr>
          <a:xfrm flipH="1" rot="10800000">
            <a:off x="2429417" y="3187713"/>
            <a:ext cx="286800" cy="519900"/>
          </a:xfrm>
          <a:prstGeom prst="bentConnector3">
            <a:avLst>
              <a:gd fmla="val 48046" name="adj1"/>
            </a:avLst>
          </a:prstGeom>
          <a:noFill/>
          <a:ln cap="flat" cmpd="sng" w="19050">
            <a:solidFill>
              <a:srgbClr val="134F5C"/>
            </a:solidFill>
            <a:prstDash val="solid"/>
            <a:round/>
            <a:headEnd len="med" w="med" type="none"/>
            <a:tailEnd len="med" w="med" type="triangle"/>
          </a:ln>
        </p:spPr>
      </p:cxnSp>
      <p:cxnSp>
        <p:nvCxnSpPr>
          <p:cNvPr id="137" name="Google Shape;137;p14"/>
          <p:cNvCxnSpPr>
            <a:stCxn id="97" idx="3"/>
            <a:endCxn id="119" idx="1"/>
          </p:cNvCxnSpPr>
          <p:nvPr/>
        </p:nvCxnSpPr>
        <p:spPr>
          <a:xfrm flipH="1" rot="10800000">
            <a:off x="3846074" y="2644641"/>
            <a:ext cx="292500" cy="543000"/>
          </a:xfrm>
          <a:prstGeom prst="bentConnector3">
            <a:avLst>
              <a:gd fmla="val 49980" name="adj1"/>
            </a:avLst>
          </a:prstGeom>
          <a:noFill/>
          <a:ln cap="flat" cmpd="sng" w="19050">
            <a:solidFill>
              <a:srgbClr val="134F5C"/>
            </a:solidFill>
            <a:prstDash val="solid"/>
            <a:round/>
            <a:headEnd len="med" w="med" type="none"/>
            <a:tailEnd len="med" w="med" type="triangle"/>
          </a:ln>
        </p:spPr>
      </p:cxnSp>
      <p:cxnSp>
        <p:nvCxnSpPr>
          <p:cNvPr id="138" name="Google Shape;138;p14"/>
          <p:cNvCxnSpPr>
            <a:stCxn id="97" idx="3"/>
            <a:endCxn id="116" idx="1"/>
          </p:cNvCxnSpPr>
          <p:nvPr/>
        </p:nvCxnSpPr>
        <p:spPr>
          <a:xfrm flipH="1" rot="10800000">
            <a:off x="3846074" y="3185841"/>
            <a:ext cx="292500" cy="1800"/>
          </a:xfrm>
          <a:prstGeom prst="bentConnector3">
            <a:avLst>
              <a:gd fmla="val 50000" name="adj1"/>
            </a:avLst>
          </a:prstGeom>
          <a:noFill/>
          <a:ln cap="flat" cmpd="sng" w="19050">
            <a:solidFill>
              <a:srgbClr val="134F5C"/>
            </a:solidFill>
            <a:prstDash val="solid"/>
            <a:round/>
            <a:headEnd len="med" w="med" type="none"/>
            <a:tailEnd len="med" w="med" type="triangle"/>
          </a:ln>
        </p:spPr>
      </p:cxnSp>
      <p:cxnSp>
        <p:nvCxnSpPr>
          <p:cNvPr id="139" name="Google Shape;139;p14"/>
          <p:cNvCxnSpPr>
            <a:stCxn id="97" idx="3"/>
            <a:endCxn id="109" idx="1"/>
          </p:cNvCxnSpPr>
          <p:nvPr/>
        </p:nvCxnSpPr>
        <p:spPr>
          <a:xfrm>
            <a:off x="3846074" y="3187641"/>
            <a:ext cx="292500" cy="539400"/>
          </a:xfrm>
          <a:prstGeom prst="bentConnector3">
            <a:avLst>
              <a:gd fmla="val 49986" name="adj1"/>
            </a:avLst>
          </a:prstGeom>
          <a:noFill/>
          <a:ln cap="flat" cmpd="sng" w="19050">
            <a:solidFill>
              <a:srgbClr val="134F5C"/>
            </a:solidFill>
            <a:prstDash val="solid"/>
            <a:round/>
            <a:headEnd len="med" w="med" type="none"/>
            <a:tailEnd len="med" w="med" type="triangle"/>
          </a:ln>
        </p:spPr>
      </p:cxnSp>
      <p:cxnSp>
        <p:nvCxnSpPr>
          <p:cNvPr id="140" name="Google Shape;140;p14"/>
          <p:cNvCxnSpPr>
            <a:stCxn id="119" idx="3"/>
            <a:endCxn id="132" idx="1"/>
          </p:cNvCxnSpPr>
          <p:nvPr/>
        </p:nvCxnSpPr>
        <p:spPr>
          <a:xfrm>
            <a:off x="5184705" y="2644699"/>
            <a:ext cx="288300" cy="600"/>
          </a:xfrm>
          <a:prstGeom prst="bentConnector3">
            <a:avLst>
              <a:gd fmla="val 49996" name="adj1"/>
            </a:avLst>
          </a:prstGeom>
          <a:noFill/>
          <a:ln cap="flat" cmpd="sng" w="19050">
            <a:solidFill>
              <a:srgbClr val="134F5C"/>
            </a:solidFill>
            <a:prstDash val="solid"/>
            <a:round/>
            <a:headEnd len="med" w="med" type="none"/>
            <a:tailEnd len="med" w="med" type="triangle"/>
          </a:ln>
        </p:spPr>
      </p:cxnSp>
      <p:cxnSp>
        <p:nvCxnSpPr>
          <p:cNvPr id="141" name="Google Shape;141;p14"/>
          <p:cNvCxnSpPr>
            <a:stCxn id="116" idx="3"/>
            <a:endCxn id="132" idx="1"/>
          </p:cNvCxnSpPr>
          <p:nvPr/>
        </p:nvCxnSpPr>
        <p:spPr>
          <a:xfrm flipH="1" rot="10800000">
            <a:off x="5184909" y="2644709"/>
            <a:ext cx="288000" cy="541200"/>
          </a:xfrm>
          <a:prstGeom prst="bentConnector3">
            <a:avLst>
              <a:gd fmla="val 31709" name="adj1"/>
            </a:avLst>
          </a:prstGeom>
          <a:noFill/>
          <a:ln cap="flat" cmpd="sng" w="19050">
            <a:solidFill>
              <a:srgbClr val="134F5C"/>
            </a:solidFill>
            <a:prstDash val="solid"/>
            <a:round/>
            <a:headEnd len="med" w="med" type="none"/>
            <a:tailEnd len="med" w="med" type="triangle"/>
          </a:ln>
        </p:spPr>
      </p:cxnSp>
      <p:cxnSp>
        <p:nvCxnSpPr>
          <p:cNvPr id="142" name="Google Shape;142;p14"/>
          <p:cNvCxnSpPr>
            <a:stCxn id="109" idx="3"/>
            <a:endCxn id="143" idx="1"/>
          </p:cNvCxnSpPr>
          <p:nvPr/>
        </p:nvCxnSpPr>
        <p:spPr>
          <a:xfrm flipH="1" rot="10800000">
            <a:off x="5184823" y="3705219"/>
            <a:ext cx="520200" cy="21900"/>
          </a:xfrm>
          <a:prstGeom prst="bentConnector3">
            <a:avLst>
              <a:gd fmla="val 50000" name="adj1"/>
            </a:avLst>
          </a:prstGeom>
          <a:noFill/>
          <a:ln cap="flat" cmpd="sng" w="19050">
            <a:solidFill>
              <a:srgbClr val="134F5C"/>
            </a:solidFill>
            <a:prstDash val="solid"/>
            <a:round/>
            <a:headEnd len="med" w="med" type="none"/>
            <a:tailEnd len="med" w="med" type="triangle"/>
          </a:ln>
        </p:spPr>
      </p:cxnSp>
      <p:sp>
        <p:nvSpPr>
          <p:cNvPr id="144" name="Google Shape;144;p14"/>
          <p:cNvSpPr txBox="1"/>
          <p:nvPr/>
        </p:nvSpPr>
        <p:spPr>
          <a:xfrm>
            <a:off x="5836075" y="4009388"/>
            <a:ext cx="1046387" cy="307740"/>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b="1" lang="en-US">
                <a:solidFill>
                  <a:schemeClr val="dk1"/>
                </a:solidFill>
                <a:highlight>
                  <a:schemeClr val="lt1"/>
                </a:highlight>
                <a:latin typeface="Calibri"/>
                <a:ea typeface="Calibri"/>
                <a:cs typeface="Calibri"/>
                <a:sym typeface="Calibri"/>
              </a:rPr>
              <a:t>VI. Results</a:t>
            </a:r>
            <a:endParaRPr b="1">
              <a:solidFill>
                <a:schemeClr val="dk1"/>
              </a:solidFill>
              <a:highlight>
                <a:schemeClr val="lt1"/>
              </a:highlight>
              <a:latin typeface="Calibri"/>
              <a:ea typeface="Calibri"/>
              <a:cs typeface="Calibri"/>
              <a:sym typeface="Calibri"/>
            </a:endParaRPr>
          </a:p>
        </p:txBody>
      </p:sp>
      <p:cxnSp>
        <p:nvCxnSpPr>
          <p:cNvPr id="145" name="Google Shape;145;p14"/>
          <p:cNvCxnSpPr>
            <a:stCxn id="132" idx="2"/>
            <a:endCxn id="120" idx="0"/>
          </p:cNvCxnSpPr>
          <p:nvPr/>
        </p:nvCxnSpPr>
        <p:spPr>
          <a:xfrm flipH="1">
            <a:off x="6353186" y="2944889"/>
            <a:ext cx="7500" cy="241200"/>
          </a:xfrm>
          <a:prstGeom prst="straightConnector1">
            <a:avLst/>
          </a:prstGeom>
          <a:noFill/>
          <a:ln cap="flat" cmpd="sng" w="19050">
            <a:solidFill>
              <a:srgbClr val="134F5C"/>
            </a:solidFill>
            <a:prstDash val="solid"/>
            <a:round/>
            <a:headEnd len="med" w="med" type="none"/>
            <a:tailEnd len="med" w="med" type="triangle"/>
          </a:ln>
        </p:spPr>
      </p:cxnSp>
      <p:grpSp>
        <p:nvGrpSpPr>
          <p:cNvPr id="146" name="Google Shape;146;p14"/>
          <p:cNvGrpSpPr/>
          <p:nvPr/>
        </p:nvGrpSpPr>
        <p:grpSpPr>
          <a:xfrm>
            <a:off x="4140288" y="4194199"/>
            <a:ext cx="1619556" cy="338652"/>
            <a:chOff x="10894850" y="3898425"/>
            <a:chExt cx="1647900" cy="368100"/>
          </a:xfrm>
        </p:grpSpPr>
        <p:sp>
          <p:nvSpPr>
            <p:cNvPr id="147" name="Google Shape;147;p14"/>
            <p:cNvSpPr/>
            <p:nvPr/>
          </p:nvSpPr>
          <p:spPr>
            <a:xfrm>
              <a:off x="11032050" y="4019125"/>
              <a:ext cx="1369200" cy="15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48" name="Google Shape;148;p14"/>
            <p:cNvSpPr txBox="1"/>
            <p:nvPr/>
          </p:nvSpPr>
          <p:spPr>
            <a:xfrm>
              <a:off x="10894850" y="3898425"/>
              <a:ext cx="1647900" cy="36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alibri"/>
                  <a:ea typeface="Calibri"/>
                  <a:cs typeface="Calibri"/>
                  <a:sym typeface="Calibri"/>
                </a:rPr>
                <a:t>Random Forest, TPLH</a:t>
              </a:r>
              <a:endParaRPr b="1" sz="1000">
                <a:latin typeface="Calibri"/>
                <a:ea typeface="Calibri"/>
                <a:cs typeface="Calibri"/>
                <a:sym typeface="Calibri"/>
              </a:endParaRPr>
            </a:p>
          </p:txBody>
        </p:sp>
      </p:grpSp>
      <p:grpSp>
        <p:nvGrpSpPr>
          <p:cNvPr id="149" name="Google Shape;149;p14"/>
          <p:cNvGrpSpPr/>
          <p:nvPr/>
        </p:nvGrpSpPr>
        <p:grpSpPr>
          <a:xfrm>
            <a:off x="4140288" y="4965343"/>
            <a:ext cx="1619556" cy="338652"/>
            <a:chOff x="10894850" y="3898425"/>
            <a:chExt cx="1647900" cy="368100"/>
          </a:xfrm>
        </p:grpSpPr>
        <p:sp>
          <p:nvSpPr>
            <p:cNvPr id="150" name="Google Shape;150;p14"/>
            <p:cNvSpPr/>
            <p:nvPr/>
          </p:nvSpPr>
          <p:spPr>
            <a:xfrm>
              <a:off x="11032050" y="4019125"/>
              <a:ext cx="1369200" cy="15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51" name="Google Shape;151;p14"/>
            <p:cNvSpPr txBox="1"/>
            <p:nvPr/>
          </p:nvSpPr>
          <p:spPr>
            <a:xfrm>
              <a:off x="10894850" y="3898425"/>
              <a:ext cx="1647900" cy="36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alibri"/>
                  <a:ea typeface="Calibri"/>
                  <a:cs typeface="Calibri"/>
                  <a:sym typeface="Calibri"/>
                </a:rPr>
                <a:t>Linear Regressor, TPLH</a:t>
              </a:r>
              <a:endParaRPr b="1" sz="1000">
                <a:latin typeface="Calibri"/>
                <a:ea typeface="Calibri"/>
                <a:cs typeface="Calibri"/>
                <a:sym typeface="Calibri"/>
              </a:endParaRPr>
            </a:p>
          </p:txBody>
        </p:sp>
      </p:grpSp>
      <p:grpSp>
        <p:nvGrpSpPr>
          <p:cNvPr id="152" name="Google Shape;152;p14"/>
          <p:cNvGrpSpPr/>
          <p:nvPr/>
        </p:nvGrpSpPr>
        <p:grpSpPr>
          <a:xfrm>
            <a:off x="6836305" y="4965343"/>
            <a:ext cx="1619556" cy="338652"/>
            <a:chOff x="10971050" y="3898425"/>
            <a:chExt cx="1647900" cy="368100"/>
          </a:xfrm>
        </p:grpSpPr>
        <p:sp>
          <p:nvSpPr>
            <p:cNvPr id="153" name="Google Shape;153;p14"/>
            <p:cNvSpPr/>
            <p:nvPr/>
          </p:nvSpPr>
          <p:spPr>
            <a:xfrm>
              <a:off x="11032050" y="4019125"/>
              <a:ext cx="1369200" cy="152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154" name="Google Shape;154;p14"/>
            <p:cNvSpPr txBox="1"/>
            <p:nvPr/>
          </p:nvSpPr>
          <p:spPr>
            <a:xfrm>
              <a:off x="10971050" y="3898425"/>
              <a:ext cx="1647900" cy="36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solidFill>
                    <a:schemeClr val="dk1"/>
                  </a:solidFill>
                  <a:latin typeface="Calibri"/>
                  <a:ea typeface="Calibri"/>
                  <a:cs typeface="Calibri"/>
                  <a:sym typeface="Calibri"/>
                </a:rPr>
                <a:t>Linear Regressor, IINT</a:t>
              </a:r>
              <a:endParaRPr b="1" sz="1000">
                <a:latin typeface="Calibri"/>
                <a:ea typeface="Calibri"/>
                <a:cs typeface="Calibri"/>
                <a:sym typeface="Calibri"/>
              </a:endParaRPr>
            </a:p>
          </p:txBody>
        </p:sp>
      </p:grpSp>
      <p:sp>
        <p:nvSpPr>
          <p:cNvPr id="155" name="Google Shape;155;p14"/>
          <p:cNvSpPr/>
          <p:nvPr/>
        </p:nvSpPr>
        <p:spPr>
          <a:xfrm>
            <a:off x="6896255" y="4305243"/>
            <a:ext cx="1345650" cy="14020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txBox="1"/>
          <p:nvPr/>
        </p:nvSpPr>
        <p:spPr>
          <a:xfrm>
            <a:off x="6836305" y="4194199"/>
            <a:ext cx="1619556" cy="33865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alibri"/>
                <a:ea typeface="Calibri"/>
                <a:cs typeface="Calibri"/>
                <a:sym typeface="Calibri"/>
              </a:rPr>
              <a:t>Random Forest, IINT</a:t>
            </a:r>
            <a:endParaRPr b="1" sz="1000">
              <a:latin typeface="Calibri"/>
              <a:ea typeface="Calibri"/>
              <a:cs typeface="Calibri"/>
              <a:sym typeface="Calibri"/>
            </a:endParaRPr>
          </a:p>
        </p:txBody>
      </p:sp>
      <p:sp>
        <p:nvSpPr>
          <p:cNvPr id="157" name="Google Shape;157;p14"/>
          <p:cNvSpPr/>
          <p:nvPr/>
        </p:nvSpPr>
        <p:spPr>
          <a:xfrm>
            <a:off x="5698025" y="4305243"/>
            <a:ext cx="1345650" cy="140208"/>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txBox="1"/>
          <p:nvPr/>
        </p:nvSpPr>
        <p:spPr>
          <a:xfrm>
            <a:off x="5488296" y="4194199"/>
            <a:ext cx="1619556" cy="33865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alibri"/>
                <a:ea typeface="Calibri"/>
                <a:cs typeface="Calibri"/>
                <a:sym typeface="Calibri"/>
              </a:rPr>
              <a:t>Random Forest, TPHL</a:t>
            </a:r>
            <a:endParaRPr b="1" sz="1000">
              <a:latin typeface="Calibri"/>
              <a:ea typeface="Calibri"/>
              <a:cs typeface="Calibri"/>
              <a:sym typeface="Calibri"/>
            </a:endParaRPr>
          </a:p>
        </p:txBody>
      </p:sp>
      <p:cxnSp>
        <p:nvCxnSpPr>
          <p:cNvPr id="159" name="Google Shape;159;p14"/>
          <p:cNvCxnSpPr>
            <a:stCxn id="144" idx="3"/>
            <a:endCxn id="99" idx="2"/>
          </p:cNvCxnSpPr>
          <p:nvPr/>
        </p:nvCxnSpPr>
        <p:spPr>
          <a:xfrm flipH="1" rot="10800000">
            <a:off x="6882462" y="3435158"/>
            <a:ext cx="1048500" cy="728100"/>
          </a:xfrm>
          <a:prstGeom prst="bentConnector2">
            <a:avLst/>
          </a:prstGeom>
          <a:noFill/>
          <a:ln cap="flat" cmpd="sng" w="19050">
            <a:solidFill>
              <a:srgbClr val="134F5C"/>
            </a:solidFill>
            <a:prstDash val="solid"/>
            <a:round/>
            <a:headEnd len="med" w="med" type="none"/>
            <a:tailEnd len="med" w="med" type="triangle"/>
          </a:ln>
        </p:spPr>
      </p:cxnSp>
      <p:cxnSp>
        <p:nvCxnSpPr>
          <p:cNvPr id="160" name="Google Shape;160;p14"/>
          <p:cNvCxnSpPr>
            <a:endCxn id="144" idx="0"/>
          </p:cNvCxnSpPr>
          <p:nvPr/>
        </p:nvCxnSpPr>
        <p:spPr>
          <a:xfrm flipH="1" rot="-5400000">
            <a:off x="6358668" y="4008788"/>
            <a:ext cx="600" cy="600"/>
          </a:xfrm>
          <a:prstGeom prst="bentConnector2">
            <a:avLst/>
          </a:prstGeom>
          <a:noFill/>
          <a:ln cap="flat" cmpd="sng" w="9525">
            <a:solidFill>
              <a:schemeClr val="dk2"/>
            </a:solidFill>
            <a:prstDash val="solid"/>
            <a:round/>
            <a:headEnd len="med" w="med" type="none"/>
            <a:tailEnd len="med" w="med" type="none"/>
          </a:ln>
        </p:spPr>
      </p:cxnSp>
      <p:cxnSp>
        <p:nvCxnSpPr>
          <p:cNvPr id="161" name="Google Shape;161;p14"/>
          <p:cNvCxnSpPr>
            <a:stCxn id="143" idx="2"/>
            <a:endCxn id="144" idx="1"/>
          </p:cNvCxnSpPr>
          <p:nvPr/>
        </p:nvCxnSpPr>
        <p:spPr>
          <a:xfrm rot="5400000">
            <a:off x="5966475" y="3804250"/>
            <a:ext cx="228600" cy="489600"/>
          </a:xfrm>
          <a:prstGeom prst="bentConnector4">
            <a:avLst>
              <a:gd fmla="val 16325" name="adj1"/>
              <a:gd fmla="val 148616" name="adj2"/>
            </a:avLst>
          </a:prstGeom>
          <a:noFill/>
          <a:ln cap="flat" cmpd="sng" w="19050">
            <a:solidFill>
              <a:srgbClr val="134F5C"/>
            </a:solidFill>
            <a:prstDash val="solid"/>
            <a:round/>
            <a:headEnd len="med" w="med" type="none"/>
            <a:tailEnd len="med" w="med" type="triangle"/>
          </a:ln>
        </p:spPr>
      </p:cxnSp>
      <p:sp>
        <p:nvSpPr>
          <p:cNvPr id="162" name="Google Shape;162;p14"/>
          <p:cNvSpPr txBox="1"/>
          <p:nvPr/>
        </p:nvSpPr>
        <p:spPr>
          <a:xfrm>
            <a:off x="2471357" y="2769200"/>
            <a:ext cx="1619556" cy="277104"/>
          </a:xfrm>
          <a:prstGeom prst="rect">
            <a:avLst/>
          </a:prstGeom>
          <a:noFill/>
          <a:ln>
            <a:noFill/>
          </a:ln>
        </p:spPr>
        <p:txBody>
          <a:bodyPr anchorCtr="0" anchor="t" bIns="45725" lIns="91475" spcFirstLastPara="1" rIns="91475" wrap="square" tIns="45725">
            <a:spAutoFit/>
          </a:bodyPr>
          <a:lstStyle/>
          <a:p>
            <a:pPr indent="0" lvl="0" marL="0" marR="0" rtl="0" algn="ctr">
              <a:spcBef>
                <a:spcPts val="0"/>
              </a:spcBef>
              <a:spcAft>
                <a:spcPts val="0"/>
              </a:spcAft>
              <a:buNone/>
            </a:pPr>
            <a:r>
              <a:rPr lang="en-US" sz="1200">
                <a:solidFill>
                  <a:schemeClr val="dk1"/>
                </a:solidFill>
                <a:highlight>
                  <a:schemeClr val="lt1"/>
                </a:highlight>
                <a:latin typeface="Calibri"/>
                <a:ea typeface="Calibri"/>
                <a:cs typeface="Calibri"/>
                <a:sym typeface="Calibri"/>
              </a:rPr>
              <a:t>Min-Max Scaler</a:t>
            </a:r>
            <a:endParaRPr sz="1200">
              <a:solidFill>
                <a:schemeClr val="dk1"/>
              </a:solidFill>
              <a:highlight>
                <a:schemeClr val="lt1"/>
              </a:highlight>
              <a:latin typeface="Calibri"/>
              <a:ea typeface="Calibri"/>
              <a:cs typeface="Calibri"/>
              <a:sym typeface="Calibri"/>
            </a:endParaRPr>
          </a:p>
        </p:txBody>
      </p:sp>
      <p:pic>
        <p:nvPicPr>
          <p:cNvPr id="163" name="Google Shape;163;p14"/>
          <p:cNvPicPr preferRelativeResize="0"/>
          <p:nvPr/>
        </p:nvPicPr>
        <p:blipFill>
          <a:blip r:embed="rId17">
            <a:alphaModFix/>
          </a:blip>
          <a:stretch>
            <a:fillRect/>
          </a:stretch>
        </p:blipFill>
        <p:spPr>
          <a:xfrm>
            <a:off x="-3352175" y="1189450"/>
            <a:ext cx="779625" cy="779625"/>
          </a:xfrm>
          <a:prstGeom prst="rect">
            <a:avLst/>
          </a:prstGeom>
          <a:noFill/>
          <a:ln>
            <a:noFill/>
          </a:ln>
        </p:spPr>
      </p:pic>
      <p:sp>
        <p:nvSpPr>
          <p:cNvPr id="164" name="Google Shape;164;p14"/>
          <p:cNvSpPr txBox="1"/>
          <p:nvPr/>
        </p:nvSpPr>
        <p:spPr>
          <a:xfrm>
            <a:off x="-3352175" y="419950"/>
            <a:ext cx="3000000" cy="692700"/>
          </a:xfrm>
          <a:prstGeom prst="rect">
            <a:avLst/>
          </a:prstGeom>
          <a:solidFill>
            <a:srgbClr val="014961"/>
          </a:solidFill>
          <a:ln>
            <a:noFill/>
          </a:ln>
        </p:spPr>
        <p:txBody>
          <a:bodyPr anchorCtr="0" anchor="t" bIns="91425" lIns="91425" spcFirstLastPara="1" rIns="91425" wrap="square" tIns="91425">
            <a:spAutoFit/>
          </a:bodyPr>
          <a:lstStyle/>
          <a:p>
            <a:pPr indent="0" lvl="0" marL="57150" marR="0" rtl="0" algn="l">
              <a:lnSpc>
                <a:spcPct val="100000"/>
              </a:lnSpc>
              <a:spcBef>
                <a:spcPts val="0"/>
              </a:spcBef>
              <a:spcAft>
                <a:spcPts val="0"/>
              </a:spcAft>
              <a:buClr>
                <a:srgbClr val="000000"/>
              </a:buClr>
              <a:buFont typeface="Arial"/>
              <a:buNone/>
            </a:pPr>
            <a:r>
              <a:rPr lang="en-US" sz="1100">
                <a:solidFill>
                  <a:schemeClr val="lt1"/>
                </a:solidFill>
                <a:uFill>
                  <a:noFill/>
                </a:uFill>
                <a:hlinkClick r:id="rId18">
                  <a:extLst>
                    <a:ext uri="{A12FA001-AC4F-418D-AE19-62706E023703}">
                      <ahyp:hlinkClr val="tx"/>
                    </a:ext>
                  </a:extLst>
                </a:hlinkClick>
              </a:rPr>
              <a:t>Variations in Nanometer CMOS Flip-Flops: Part I—Impact of Process Variations on Timing</a:t>
            </a:r>
            <a:endParaRPr sz="1100">
              <a:solidFill>
                <a:schemeClr val="lt1"/>
              </a:solidFill>
            </a:endParaRPr>
          </a:p>
        </p:txBody>
      </p:sp>
      <p:pic>
        <p:nvPicPr>
          <p:cNvPr id="165" name="Google Shape;165;p14"/>
          <p:cNvPicPr preferRelativeResize="0"/>
          <p:nvPr/>
        </p:nvPicPr>
        <p:blipFill rotWithShape="1">
          <a:blip r:embed="rId19">
            <a:alphaModFix/>
          </a:blip>
          <a:srcRect b="0" l="0" r="0" t="0"/>
          <a:stretch/>
        </p:blipFill>
        <p:spPr>
          <a:xfrm>
            <a:off x="128950" y="6741893"/>
            <a:ext cx="381901" cy="526263"/>
          </a:xfrm>
          <a:prstGeom prst="rect">
            <a:avLst/>
          </a:prstGeom>
          <a:noFill/>
          <a:ln>
            <a:noFill/>
          </a:ln>
        </p:spPr>
      </p:pic>
      <p:pic>
        <p:nvPicPr>
          <p:cNvPr id="166" name="Google Shape;166;p14"/>
          <p:cNvPicPr preferRelativeResize="0"/>
          <p:nvPr/>
        </p:nvPicPr>
        <p:blipFill rotWithShape="1">
          <a:blip r:embed="rId20">
            <a:alphaModFix/>
          </a:blip>
          <a:srcRect b="0" l="0" r="0" t="0"/>
          <a:stretch/>
        </p:blipFill>
        <p:spPr>
          <a:xfrm>
            <a:off x="8231396" y="6758027"/>
            <a:ext cx="511573" cy="510301"/>
          </a:xfrm>
          <a:prstGeom prst="rect">
            <a:avLst/>
          </a:prstGeom>
          <a:noFill/>
          <a:ln>
            <a:noFill/>
          </a:ln>
        </p:spPr>
      </p:pic>
      <p:pic>
        <p:nvPicPr>
          <p:cNvPr id="167" name="Google Shape;167;p14"/>
          <p:cNvPicPr preferRelativeResize="0"/>
          <p:nvPr/>
        </p:nvPicPr>
        <p:blipFill rotWithShape="1">
          <a:blip r:embed="rId21">
            <a:alphaModFix/>
          </a:blip>
          <a:srcRect b="0" l="0" r="0" t="0"/>
          <a:stretch/>
        </p:blipFill>
        <p:spPr>
          <a:xfrm>
            <a:off x="7279830" y="6881926"/>
            <a:ext cx="682685" cy="292375"/>
          </a:xfrm>
          <a:prstGeom prst="rect">
            <a:avLst/>
          </a:prstGeom>
          <a:noFill/>
          <a:ln>
            <a:noFill/>
          </a:ln>
        </p:spPr>
      </p:pic>
      <p:pic>
        <p:nvPicPr>
          <p:cNvPr id="168" name="Google Shape;168;p14"/>
          <p:cNvPicPr preferRelativeResize="0"/>
          <p:nvPr/>
        </p:nvPicPr>
        <p:blipFill rotWithShape="1">
          <a:blip r:embed="rId22">
            <a:alphaModFix/>
          </a:blip>
          <a:srcRect b="0" l="0" r="0" t="0"/>
          <a:stretch/>
        </p:blipFill>
        <p:spPr>
          <a:xfrm>
            <a:off x="9030647" y="6822744"/>
            <a:ext cx="682675" cy="379269"/>
          </a:xfrm>
          <a:prstGeom prst="rect">
            <a:avLst/>
          </a:prstGeom>
          <a:noFill/>
          <a:ln>
            <a:noFill/>
          </a:ln>
        </p:spPr>
      </p:pic>
      <p:sp>
        <p:nvSpPr>
          <p:cNvPr id="169" name="Google Shape;169;p14"/>
          <p:cNvSpPr txBox="1"/>
          <p:nvPr/>
        </p:nvSpPr>
        <p:spPr>
          <a:xfrm>
            <a:off x="94975" y="1066350"/>
            <a:ext cx="7067700" cy="1043100"/>
          </a:xfrm>
          <a:prstGeom prst="rect">
            <a:avLst/>
          </a:prstGeom>
          <a:noFill/>
          <a:ln>
            <a:noFill/>
          </a:ln>
        </p:spPr>
        <p:txBody>
          <a:bodyPr anchorCtr="0" anchor="t" bIns="45725" lIns="114300" spcFirstLastPara="1" rIns="91475" wrap="square" tIns="45725">
            <a:noAutofit/>
          </a:bodyPr>
          <a:lstStyle/>
          <a:p>
            <a:pPr indent="-317500" lvl="0" marL="285750" marR="0" rtl="0" algn="just">
              <a:lnSpc>
                <a:spcPct val="100000"/>
              </a:lnSpc>
              <a:spcBef>
                <a:spcPts val="0"/>
              </a:spcBef>
              <a:spcAft>
                <a:spcPts val="0"/>
              </a:spcAft>
              <a:buClr>
                <a:srgbClr val="014961"/>
              </a:buClr>
              <a:buSzPts val="1400"/>
              <a:buChar char="●"/>
            </a:pPr>
            <a:r>
              <a:rPr lang="en-US">
                <a:solidFill>
                  <a:srgbClr val="014961"/>
                </a:solidFill>
              </a:rPr>
              <a:t>More corner cases must be considered during the electrical characterization [1]</a:t>
            </a:r>
            <a:endParaRPr>
              <a:solidFill>
                <a:srgbClr val="014961"/>
              </a:solidFill>
            </a:endParaRPr>
          </a:p>
          <a:p>
            <a:pPr indent="-317500" lvl="0" marL="285750" marR="0" rtl="0" algn="just">
              <a:lnSpc>
                <a:spcPct val="100000"/>
              </a:lnSpc>
              <a:spcBef>
                <a:spcPts val="0"/>
              </a:spcBef>
              <a:spcAft>
                <a:spcPts val="0"/>
              </a:spcAft>
              <a:buClr>
                <a:srgbClr val="014961"/>
              </a:buClr>
              <a:buSzPts val="1400"/>
              <a:buChar char="●"/>
            </a:pPr>
            <a:r>
              <a:rPr lang="en-US">
                <a:solidFill>
                  <a:srgbClr val="014961"/>
                </a:solidFill>
              </a:rPr>
              <a:t>Machine learning can assist digital design in many levels</a:t>
            </a:r>
            <a:endParaRPr>
              <a:solidFill>
                <a:srgbClr val="014961"/>
              </a:solidFill>
            </a:endParaRPr>
          </a:p>
          <a:p>
            <a:pPr indent="-317500" lvl="0" marL="285750" marR="0" rtl="0" algn="just">
              <a:lnSpc>
                <a:spcPct val="100000"/>
              </a:lnSpc>
              <a:spcBef>
                <a:spcPts val="0"/>
              </a:spcBef>
              <a:spcAft>
                <a:spcPts val="0"/>
              </a:spcAft>
              <a:buClr>
                <a:srgbClr val="014961"/>
              </a:buClr>
              <a:buSzPts val="1400"/>
              <a:buChar char="●"/>
            </a:pPr>
            <a:r>
              <a:rPr lang="en-US">
                <a:solidFill>
                  <a:srgbClr val="014961"/>
                </a:solidFill>
              </a:rPr>
              <a:t>Goal: to </a:t>
            </a:r>
            <a:r>
              <a:rPr b="1" lang="en-US">
                <a:solidFill>
                  <a:srgbClr val="38761D"/>
                </a:solidFill>
              </a:rPr>
              <a:t>evaluate regression algorithms</a:t>
            </a:r>
            <a:r>
              <a:rPr lang="en-US">
                <a:solidFill>
                  <a:srgbClr val="014961"/>
                </a:solidFill>
              </a:rPr>
              <a:t> </a:t>
            </a:r>
            <a:r>
              <a:rPr b="1" lang="en-US">
                <a:solidFill>
                  <a:srgbClr val="38761D"/>
                </a:solidFill>
              </a:rPr>
              <a:t>for electrical characterization</a:t>
            </a:r>
            <a:r>
              <a:rPr lang="en-US">
                <a:solidFill>
                  <a:srgbClr val="014961"/>
                </a:solidFill>
              </a:rPr>
              <a:t> </a:t>
            </a:r>
            <a:endParaRPr>
              <a:solidFill>
                <a:srgbClr val="014961"/>
              </a:solidFill>
            </a:endParaRPr>
          </a:p>
          <a:p>
            <a:pPr indent="-317500" lvl="0" marL="285750" marR="0" rtl="0" algn="just">
              <a:lnSpc>
                <a:spcPct val="100000"/>
              </a:lnSpc>
              <a:spcBef>
                <a:spcPts val="0"/>
              </a:spcBef>
              <a:spcAft>
                <a:spcPts val="0"/>
              </a:spcAft>
              <a:buClr>
                <a:srgbClr val="014961"/>
              </a:buClr>
              <a:buSzPts val="1400"/>
              <a:buChar char="●"/>
            </a:pPr>
            <a:r>
              <a:rPr lang="en-US">
                <a:solidFill>
                  <a:srgbClr val="014961"/>
                </a:solidFill>
              </a:rPr>
              <a:t>First case study: </a:t>
            </a:r>
            <a:r>
              <a:rPr b="1" lang="en-US">
                <a:solidFill>
                  <a:srgbClr val="014961"/>
                </a:solidFill>
              </a:rPr>
              <a:t>CMOS inverter </a:t>
            </a:r>
            <a:r>
              <a:rPr lang="en-US">
                <a:solidFill>
                  <a:srgbClr val="014961"/>
                </a:solidFill>
              </a:rPr>
              <a:t>(32nm)</a:t>
            </a:r>
            <a:endParaRPr>
              <a:solidFill>
                <a:srgbClr val="014961"/>
              </a:solidFill>
            </a:endParaRPr>
          </a:p>
          <a:p>
            <a:pPr indent="0" lvl="0" marL="0" marR="0" rtl="0" algn="just">
              <a:lnSpc>
                <a:spcPct val="100000"/>
              </a:lnSpc>
              <a:spcBef>
                <a:spcPts val="200"/>
              </a:spcBef>
              <a:spcAft>
                <a:spcPts val="0"/>
              </a:spcAft>
              <a:buNone/>
            </a:pPr>
            <a:r>
              <a:t/>
            </a:r>
            <a:endParaRPr>
              <a:solidFill>
                <a:srgbClr val="014961"/>
              </a:solidFill>
            </a:endParaRPr>
          </a:p>
          <a:p>
            <a:pPr indent="0" lvl="0" marL="0" marR="0" rtl="0" algn="l">
              <a:spcBef>
                <a:spcPts val="200"/>
              </a:spcBef>
              <a:spcAft>
                <a:spcPts val="200"/>
              </a:spcAft>
              <a:buNone/>
            </a:pPr>
            <a:r>
              <a:t/>
            </a:r>
            <a:endParaRPr sz="1400">
              <a:solidFill>
                <a:schemeClr val="dk1"/>
              </a:solidFill>
              <a:latin typeface="Calibri"/>
              <a:ea typeface="Calibri"/>
              <a:cs typeface="Calibri"/>
              <a:sym typeface="Calibri"/>
            </a:endParaRPr>
          </a:p>
        </p:txBody>
      </p:sp>
      <p:sp>
        <p:nvSpPr>
          <p:cNvPr id="170" name="Google Shape;170;p14"/>
          <p:cNvSpPr/>
          <p:nvPr/>
        </p:nvSpPr>
        <p:spPr>
          <a:xfrm>
            <a:off x="5886450" y="5067300"/>
            <a:ext cx="770400" cy="14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1" name="Google Shape;171;p14"/>
          <p:cNvSpPr txBox="1"/>
          <p:nvPr/>
        </p:nvSpPr>
        <p:spPr>
          <a:xfrm>
            <a:off x="5535176" y="4965343"/>
            <a:ext cx="1619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000">
                <a:latin typeface="Calibri"/>
                <a:ea typeface="Calibri"/>
                <a:cs typeface="Calibri"/>
                <a:sym typeface="Calibri"/>
              </a:rPr>
              <a:t>Linear Regressor, TPHL</a:t>
            </a:r>
            <a:endParaRPr b="1" sz="1000">
              <a:latin typeface="Calibri"/>
              <a:ea typeface="Calibri"/>
              <a:cs typeface="Calibri"/>
              <a:sym typeface="Calibri"/>
            </a:endParaRPr>
          </a:p>
        </p:txBody>
      </p:sp>
      <p:pic>
        <p:nvPicPr>
          <p:cNvPr id="143" name="Google Shape;143;p14"/>
          <p:cNvPicPr preferRelativeResize="0"/>
          <p:nvPr/>
        </p:nvPicPr>
        <p:blipFill rotWithShape="1">
          <a:blip r:embed="rId23">
            <a:alphaModFix/>
          </a:blip>
          <a:srcRect b="0" l="31804" r="4497" t="0"/>
          <a:stretch/>
        </p:blipFill>
        <p:spPr>
          <a:xfrm>
            <a:off x="5705025" y="3475414"/>
            <a:ext cx="1241100" cy="45933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idx="1" type="body"/>
          </p:nvPr>
        </p:nvSpPr>
        <p:spPr>
          <a:xfrm>
            <a:off x="0" y="141750"/>
            <a:ext cx="10327500" cy="3638400"/>
          </a:xfrm>
          <a:prstGeom prst="rect">
            <a:avLst/>
          </a:prstGeom>
        </p:spPr>
        <p:txBody>
          <a:bodyPr anchorCtr="0" anchor="t" bIns="116050" lIns="116050" spcFirstLastPara="1" rIns="116050" wrap="square" tIns="116050">
            <a:noAutofit/>
          </a:bodyPr>
          <a:lstStyle/>
          <a:p>
            <a:pPr indent="0" lvl="0" marL="0" rtl="0" algn="just">
              <a:spcBef>
                <a:spcPts val="0"/>
              </a:spcBef>
              <a:spcAft>
                <a:spcPts val="1500"/>
              </a:spcAft>
              <a:buClr>
                <a:schemeClr val="dk1"/>
              </a:buClr>
              <a:buSzPts val="1100"/>
              <a:buFont typeface="Arial"/>
              <a:buNone/>
            </a:pPr>
            <a:r>
              <a:rPr lang="en-US" sz="1400">
                <a:solidFill>
                  <a:schemeClr val="dk1"/>
                </a:solidFill>
              </a:rPr>
              <a:t>As technologies advance, more challenges are emerging. The variability and design rules become more extensive and more complex.  Consequently,  design tools have to solve increasingly complex problems, and these difficulties directly reflect on the cost of developing electronic device designs. One of the major challenges of nanoscale technologies is process variability, which affects the expected normal behavior of the cells, changing the delay and power consumption observed at nominal conditions. This expands the cell characterization to enclose now multiple corners,  instead of the traditional fast,  low and nominal corners, which can be a very time-consuming task. In recent studies, Machine Learning has been employed in several EDA applications to model non-linear relationships and to solve difficult problems. Therefore, this work evaluates machine learning regression algorithms as an alternative to the electrical simulation of logic cells. Four regression methods were investigated, namely Multiple Linear Regression (MLR), Support Vector Regression (SVR), Decision Tree (DT), and  Random  Forest  (RF). As a case study, the models were trained to predict the propagation time and the energy consumption of the CMOS inverter circuit, using voltage,  temperature, cell dimensions, and process variability as input variables. A comparative analysis is made for each variable between all four models in order to understand which one is the best regression model suited for the task. The best algorithm proved to be the Random Forest for all the predicted variables, with an RMSE of 10,3x10^-3 for predicting energy, of 3,2x10^-3 for predicting high-low propagation delay, and of 2,8x10^-3 for predicting low-high propagation delay. The prediction methodology presented in this paper will be extended to consider other circuits and technologies in the following steps of this project.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