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EA6D31-3A8A-486B-89FA-5C3537F9AC70}">
  <a:tblStyle styleId="{2AEA6D31-3A8A-486B-89FA-5C3537F9AC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10bfe01b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10bfe01b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0f229fc7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0f229fc7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10bfe01b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10bfe01b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10bfe01b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10bfe01b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90478ac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90478ac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0f229fc7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0f229fc7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90478ac5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90478ac5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f8fcd7ea0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f8fcd7ea0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10bfe01b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10bfe01b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90478ac5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90478ac5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f229fc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0f229fc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f0f229fc7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f0f229fc7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f90478ac5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f90478ac5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f8fcd7ea0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f8fcd7ea0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f10bfe01b8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f10bfe01b8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f8fcd7ea0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f8fcd7ea0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f10bfe01b8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f10bfe01b8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f10bfe01b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f10bfe01b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f10bfe01b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f10bfe01b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f90478ac5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f90478ac5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7383d47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7383d47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0bfe01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0bfe01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0bfe01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0bfe01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90478ac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90478ac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10bfe01b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10bfe01b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10bfe01b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10bfe01b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10bfe01b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10bfe01b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" y="-1182822"/>
            <a:ext cx="9144001" cy="3109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0" y="1371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4961"/>
              </a:buClr>
              <a:buSzPts val="4700"/>
              <a:buNone/>
              <a:defRPr sz="4700">
                <a:solidFill>
                  <a:srgbClr val="01496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349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397"/>
              </a:buClr>
              <a:buSzPts val="2000"/>
              <a:buNone/>
              <a:defRPr sz="2000">
                <a:solidFill>
                  <a:srgbClr val="017397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0000" y="4817075"/>
            <a:ext cx="9210000" cy="3936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526" y="1133775"/>
            <a:ext cx="548700" cy="57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48333" y="4682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45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075"/>
            <a:ext cx="3837000" cy="3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-33000" y="4608200"/>
            <a:ext cx="9210000" cy="603300"/>
          </a:xfrm>
          <a:prstGeom prst="rect">
            <a:avLst/>
          </a:prstGeom>
          <a:gradFill>
            <a:gsLst>
              <a:gs pos="0">
                <a:srgbClr val="014961"/>
              </a:gs>
              <a:gs pos="100000">
                <a:srgbClr val="017397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11</a:t>
            </a:r>
            <a:r>
              <a:rPr baseline="30000" lang="pt-BR" sz="1100">
                <a:solidFill>
                  <a:schemeClr val="lt1"/>
                </a:solidFill>
              </a:rPr>
              <a:t>th  </a:t>
            </a:r>
            <a:r>
              <a:rPr lang="pt-BR" sz="1100">
                <a:solidFill>
                  <a:schemeClr val="lt1"/>
                </a:solidFill>
              </a:rPr>
              <a:t>IEEE CASS Rio Grande do Sul Workshop - September 29</a:t>
            </a:r>
            <a:r>
              <a:rPr baseline="30000" lang="pt-BR" sz="1100">
                <a:solidFill>
                  <a:schemeClr val="lt1"/>
                </a:solidFill>
              </a:rPr>
              <a:t>th</a:t>
            </a:r>
            <a:r>
              <a:rPr lang="pt-BR" sz="1100">
                <a:solidFill>
                  <a:schemeClr val="lt1"/>
                </a:solidFill>
              </a:rPr>
              <a:t> to October 1</a:t>
            </a:r>
            <a:r>
              <a:rPr baseline="30000" lang="pt-BR" sz="1100">
                <a:solidFill>
                  <a:schemeClr val="lt1"/>
                </a:solidFill>
              </a:rPr>
              <a:t>st</a:t>
            </a:r>
            <a:r>
              <a:rPr lang="pt-BR" sz="1100">
                <a:solidFill>
                  <a:schemeClr val="lt1"/>
                </a:solidFill>
              </a:rPr>
              <a:t>, 2021 - Virtual Edition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8630537" y="4666565"/>
            <a:ext cx="458400" cy="393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060000" dist="47625">
              <a:srgbClr val="1488B3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4961"/>
              </a:buClr>
              <a:buSzPts val="2800"/>
              <a:buNone/>
              <a:defRPr sz="2800">
                <a:solidFill>
                  <a:srgbClr val="01496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rgbClr val="014961"/>
                </a:solidFill>
              </a:defRPr>
            </a:lvl1pPr>
            <a:lvl2pPr lvl="1" algn="r">
              <a:buNone/>
              <a:defRPr b="1" sz="1200">
                <a:solidFill>
                  <a:srgbClr val="014961"/>
                </a:solidFill>
              </a:defRPr>
            </a:lvl2pPr>
            <a:lvl3pPr lvl="2" algn="r">
              <a:buNone/>
              <a:defRPr b="1" sz="1200">
                <a:solidFill>
                  <a:srgbClr val="014961"/>
                </a:solidFill>
              </a:defRPr>
            </a:lvl3pPr>
            <a:lvl4pPr lvl="3" algn="r">
              <a:buNone/>
              <a:defRPr b="1" sz="1200">
                <a:solidFill>
                  <a:srgbClr val="014961"/>
                </a:solidFill>
              </a:defRPr>
            </a:lvl4pPr>
            <a:lvl5pPr lvl="4" algn="r">
              <a:buNone/>
              <a:defRPr b="1" sz="1200">
                <a:solidFill>
                  <a:srgbClr val="014961"/>
                </a:solidFill>
              </a:defRPr>
            </a:lvl5pPr>
            <a:lvl6pPr lvl="5" algn="r">
              <a:buNone/>
              <a:defRPr b="1" sz="1200">
                <a:solidFill>
                  <a:srgbClr val="014961"/>
                </a:solidFill>
              </a:defRPr>
            </a:lvl6pPr>
            <a:lvl7pPr lvl="6" algn="r">
              <a:buNone/>
              <a:defRPr b="1" sz="1200">
                <a:solidFill>
                  <a:srgbClr val="014961"/>
                </a:solidFill>
              </a:defRPr>
            </a:lvl7pPr>
            <a:lvl8pPr lvl="7" algn="r">
              <a:buNone/>
              <a:defRPr b="1" sz="1200">
                <a:solidFill>
                  <a:srgbClr val="014961"/>
                </a:solidFill>
              </a:defRPr>
            </a:lvl8pPr>
            <a:lvl9pPr lvl="8" algn="r">
              <a:buNone/>
              <a:defRPr b="1" sz="1200">
                <a:solidFill>
                  <a:srgbClr val="0149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9" Type="http://schemas.openxmlformats.org/officeDocument/2006/relationships/image" Target="../media/image5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.jpg"/><Relationship Id="rId8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7.png"/><Relationship Id="rId8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2.jp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2.jp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g"/><Relationship Id="rId4" Type="http://schemas.openxmlformats.org/officeDocument/2006/relationships/image" Target="../media/image7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Relationship Id="rId4" Type="http://schemas.openxmlformats.org/officeDocument/2006/relationships/image" Target="../media/image7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31.jpg"/><Relationship Id="rId8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jpg"/><Relationship Id="rId4" Type="http://schemas.openxmlformats.org/officeDocument/2006/relationships/image" Target="../media/image7.png"/><Relationship Id="rId5" Type="http://schemas.openxmlformats.org/officeDocument/2006/relationships/image" Target="../media/image32.png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29.jp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29.jp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1.png"/><Relationship Id="rId13" Type="http://schemas.openxmlformats.org/officeDocument/2006/relationships/image" Target="../media/image3.png"/><Relationship Id="rId1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pt.wikipedia.org/wiki/CMOS" TargetMode="External"/><Relationship Id="rId9" Type="http://schemas.openxmlformats.org/officeDocument/2006/relationships/image" Target="../media/image10.jpg"/><Relationship Id="rId1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1.png"/><Relationship Id="rId13" Type="http://schemas.openxmlformats.org/officeDocument/2006/relationships/image" Target="../media/image3.png"/><Relationship Id="rId1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pt.wikipedia.org/wiki/CMOS" TargetMode="External"/><Relationship Id="rId9" Type="http://schemas.openxmlformats.org/officeDocument/2006/relationships/image" Target="../media/image10.jpg"/><Relationship Id="rId1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0" y="1828275"/>
            <a:ext cx="91440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Predição da Caracterização Elétrica de Circuitos com Algoritmos de Machine Learning</a:t>
            </a:r>
            <a:endParaRPr b="1"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311700" y="3959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Lima Jacinto, Mateus Grellert, Cristina Meinhardt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Santa Catarina</a:t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096" y="1414655"/>
            <a:ext cx="383979" cy="38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60" y="1507652"/>
            <a:ext cx="512412" cy="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3806" y="1463231"/>
            <a:ext cx="512402" cy="2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75" y="1350350"/>
            <a:ext cx="345445" cy="4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7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7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7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7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76200" y="4826750"/>
            <a:ext cx="9220200" cy="3831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514000" y="1135750"/>
            <a:ext cx="614400" cy="6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de Vetores de Suporte (SVR)</a:t>
            </a:r>
            <a:endParaRPr/>
          </a:p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18456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 rotWithShape="1">
          <a:blip r:embed="rId4">
            <a:alphaModFix/>
          </a:blip>
          <a:srcRect b="0" l="2238" r="0" t="3260"/>
          <a:stretch/>
        </p:blipFill>
        <p:spPr>
          <a:xfrm>
            <a:off x="383750" y="1103825"/>
            <a:ext cx="4205050" cy="33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/>
        </p:nvSpPr>
        <p:spPr>
          <a:xfrm>
            <a:off x="5188750" y="1978825"/>
            <a:ext cx="307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ŷ = 𝒘</a:t>
            </a:r>
            <a:r>
              <a:rPr baseline="30000" lang="pt-BR" sz="4000"/>
              <a:t>𝐓</a:t>
            </a:r>
            <a:r>
              <a:rPr lang="pt-BR" sz="4000"/>
              <a:t>𝒙 + b</a:t>
            </a:r>
            <a:endParaRPr sz="4000"/>
          </a:p>
        </p:txBody>
      </p:sp>
      <p:cxnSp>
        <p:nvCxnSpPr>
          <p:cNvPr id="345" name="Google Shape;345;p22"/>
          <p:cNvCxnSpPr/>
          <p:nvPr/>
        </p:nvCxnSpPr>
        <p:spPr>
          <a:xfrm>
            <a:off x="-44050" y="556025"/>
            <a:ext cx="3730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6" name="Google Shape;346;p22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Medida de Performance</a:t>
            </a:r>
            <a:endParaRPr/>
          </a:p>
        </p:txBody>
      </p:sp>
      <p:sp>
        <p:nvSpPr>
          <p:cNvPr id="357" name="Google Shape;357;p23"/>
          <p:cNvSpPr txBox="1"/>
          <p:nvPr>
            <p:ph idx="12" type="sldNum"/>
          </p:nvPr>
        </p:nvSpPr>
        <p:spPr>
          <a:xfrm>
            <a:off x="8636799" y="4663225"/>
            <a:ext cx="38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</a:t>
            </a:r>
            <a:endParaRPr/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3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36744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5" name="Google Shape;365;p23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Ajuste de Escala</a:t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25" y="2951551"/>
            <a:ext cx="3186150" cy="9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 rotWithShape="1">
          <a:blip r:embed="rId5">
            <a:alphaModFix/>
          </a:blip>
          <a:srcRect b="0" l="31804" r="4497" t="0"/>
          <a:stretch/>
        </p:blipFill>
        <p:spPr>
          <a:xfrm>
            <a:off x="748300" y="1170125"/>
            <a:ext cx="2698278" cy="9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 txBox="1"/>
          <p:nvPr>
            <p:ph type="title"/>
          </p:nvPr>
        </p:nvSpPr>
        <p:spPr>
          <a:xfrm>
            <a:off x="3760725" y="1294025"/>
            <a:ext cx="5071500" cy="4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Raiz do Erro Quadrático Médio</a:t>
            </a:r>
            <a:r>
              <a:rPr lang="pt-BR" sz="2000"/>
              <a:t> (RMSE)</a:t>
            </a:r>
            <a:endParaRPr sz="2000"/>
          </a:p>
        </p:txBody>
      </p:sp>
      <p:sp>
        <p:nvSpPr>
          <p:cNvPr id="369" name="Google Shape;369;p23"/>
          <p:cNvSpPr txBox="1"/>
          <p:nvPr>
            <p:ph type="title"/>
          </p:nvPr>
        </p:nvSpPr>
        <p:spPr>
          <a:xfrm>
            <a:off x="3913125" y="3199025"/>
            <a:ext cx="4200900" cy="4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Normalização: </a:t>
            </a:r>
            <a:r>
              <a:rPr lang="pt-BR" sz="2000"/>
              <a:t>MIN-MAX Scaler</a:t>
            </a:r>
            <a:endParaRPr sz="2000"/>
          </a:p>
        </p:txBody>
      </p:sp>
      <p:cxnSp>
        <p:nvCxnSpPr>
          <p:cNvPr id="370" name="Google Shape;370;p23"/>
          <p:cNvCxnSpPr/>
          <p:nvPr/>
        </p:nvCxnSpPr>
        <p:spPr>
          <a:xfrm>
            <a:off x="-44050" y="556025"/>
            <a:ext cx="4341000" cy="12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1" name="Google Shape;371;p23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3"/>
          <p:cNvSpPr/>
          <p:nvPr/>
        </p:nvSpPr>
        <p:spPr>
          <a:xfrm>
            <a:off x="-147700" y="4616696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idx="12" type="sldNum"/>
          </p:nvPr>
        </p:nvSpPr>
        <p:spPr>
          <a:xfrm>
            <a:off x="8636799" y="4663225"/>
            <a:ext cx="38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</a:t>
            </a:r>
            <a:endParaRPr/>
          </a:p>
        </p:txBody>
      </p:sp>
      <p:pic>
        <p:nvPicPr>
          <p:cNvPr id="382" name="Google Shape;382;p24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4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385" name="Google Shape;385;p24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36744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9" name="Google Shape;389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de Variáveis</a:t>
            </a:r>
            <a:endParaRPr/>
          </a:p>
        </p:txBody>
      </p:sp>
      <p:sp>
        <p:nvSpPr>
          <p:cNvPr id="390" name="Google Shape;390;p24"/>
          <p:cNvSpPr txBox="1"/>
          <p:nvPr/>
        </p:nvSpPr>
        <p:spPr>
          <a:xfrm>
            <a:off x="399775" y="1142550"/>
            <a:ext cx="7583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114300" spcFirstLastPara="1" rIns="91475" wrap="square" tIns="45725">
            <a:noAutofit/>
          </a:bodyPr>
          <a:lstStyle/>
          <a:p>
            <a:pPr indent="-3175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1000 </a:t>
            </a:r>
            <a:r>
              <a:rPr lang="pt-BR">
                <a:solidFill>
                  <a:schemeClr val="dk1"/>
                </a:solidFill>
              </a:rPr>
              <a:t>simulações</a:t>
            </a:r>
            <a:r>
              <a:rPr lang="pt-BR">
                <a:solidFill>
                  <a:schemeClr val="dk1"/>
                </a:solidFill>
              </a:rPr>
              <a:t> transientes de Monte Carlo de 20ns com passo de 0.1ns no HSPICE</a:t>
            </a:r>
            <a:endParaRPr>
              <a:solidFill>
                <a:schemeClr val="dk1"/>
              </a:solidFill>
            </a:endParaRPr>
          </a:p>
          <a:p>
            <a:pPr indent="-3175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Algoritmos treinados usando validação cruzada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177150" y="2142250"/>
            <a:ext cx="3817500" cy="1786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45725" lIns="114300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NMOS Vth0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PMOS Vth0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Temperatura (-25, 0</a:t>
            </a:r>
            <a:r>
              <a:rPr lang="pt-BR">
                <a:solidFill>
                  <a:schemeClr val="dk1"/>
                </a:solidFill>
              </a:rPr>
              <a:t>, 50, 75, 100°C)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Tensão (0.6, 0.7, 0.8, 0.9V)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Largura PMOS (70, 140, 280, 350, 420nm)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Largura NMOS (70, 140nm)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Comprimento (20, 32, 40nm</a:t>
            </a:r>
            <a:r>
              <a:rPr lang="pt-B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92" name="Google Shape;392;p24"/>
          <p:cNvCxnSpPr/>
          <p:nvPr/>
        </p:nvCxnSpPr>
        <p:spPr>
          <a:xfrm>
            <a:off x="4809175" y="2102650"/>
            <a:ext cx="0" cy="782100"/>
          </a:xfrm>
          <a:prstGeom prst="straightConnector1">
            <a:avLst/>
          </a:prstGeom>
          <a:noFill/>
          <a:ln cap="flat" cmpd="sng" w="38100">
            <a:solidFill>
              <a:srgbClr val="0149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4"/>
          <p:cNvCxnSpPr/>
          <p:nvPr/>
        </p:nvCxnSpPr>
        <p:spPr>
          <a:xfrm>
            <a:off x="4809175" y="3169450"/>
            <a:ext cx="0" cy="782100"/>
          </a:xfrm>
          <a:prstGeom prst="straightConnector1">
            <a:avLst/>
          </a:prstGeom>
          <a:noFill/>
          <a:ln cap="flat" cmpd="sng" w="38100">
            <a:solidFill>
              <a:srgbClr val="0149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4"/>
          <p:cNvSpPr txBox="1"/>
          <p:nvPr/>
        </p:nvSpPr>
        <p:spPr>
          <a:xfrm>
            <a:off x="5623700" y="2622400"/>
            <a:ext cx="3013200" cy="825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45725" lIns="114300" spcFirstLastPara="1" rIns="9147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Atraso de Descida (TPHL)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Atraso de Subida (TPLH)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Energia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95" name="Google Shape;395;p24"/>
          <p:cNvCxnSpPr/>
          <p:nvPr/>
        </p:nvCxnSpPr>
        <p:spPr>
          <a:xfrm>
            <a:off x="4327100" y="3035350"/>
            <a:ext cx="1082100" cy="0"/>
          </a:xfrm>
          <a:prstGeom prst="straightConnector1">
            <a:avLst/>
          </a:prstGeom>
          <a:noFill/>
          <a:ln cap="flat" cmpd="sng" w="38100">
            <a:solidFill>
              <a:srgbClr val="01496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4"/>
          <p:cNvSpPr txBox="1"/>
          <p:nvPr>
            <p:ph type="title"/>
          </p:nvPr>
        </p:nvSpPr>
        <p:spPr>
          <a:xfrm>
            <a:off x="1471500" y="1746275"/>
            <a:ext cx="11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2" u="sng"/>
              <a:t>Entrada</a:t>
            </a:r>
            <a:endParaRPr sz="2022" u="sng"/>
          </a:p>
        </p:txBody>
      </p:sp>
      <p:sp>
        <p:nvSpPr>
          <p:cNvPr id="397" name="Google Shape;397;p24"/>
          <p:cNvSpPr txBox="1"/>
          <p:nvPr>
            <p:ph type="title"/>
          </p:nvPr>
        </p:nvSpPr>
        <p:spPr>
          <a:xfrm>
            <a:off x="6670975" y="1746275"/>
            <a:ext cx="11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22" u="sng"/>
              <a:t>Saída</a:t>
            </a:r>
            <a:endParaRPr sz="1822" u="sng"/>
          </a:p>
        </p:txBody>
      </p:sp>
      <p:cxnSp>
        <p:nvCxnSpPr>
          <p:cNvPr id="398" name="Google Shape;398;p24"/>
          <p:cNvCxnSpPr/>
          <p:nvPr/>
        </p:nvCxnSpPr>
        <p:spPr>
          <a:xfrm>
            <a:off x="-44050" y="556025"/>
            <a:ext cx="50376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9" name="Google Shape;399;p24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4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Treinamento</a:t>
            </a:r>
            <a:endParaRPr/>
          </a:p>
        </p:txBody>
      </p:sp>
      <p:sp>
        <p:nvSpPr>
          <p:cNvPr id="410" name="Google Shape;410;p25"/>
          <p:cNvSpPr txBox="1"/>
          <p:nvPr>
            <p:ph idx="12" type="sldNum"/>
          </p:nvPr>
        </p:nvSpPr>
        <p:spPr>
          <a:xfrm>
            <a:off x="8659174" y="4663225"/>
            <a:ext cx="36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pic>
        <p:nvPicPr>
          <p:cNvPr id="411" name="Google Shape;411;p25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5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p25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>
            <a:off x="36744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-449971" y="5396944"/>
            <a:ext cx="267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1496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1600">
              <a:solidFill>
                <a:srgbClr val="0149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150" y="1732675"/>
            <a:ext cx="1498200" cy="43422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0" name="Google Shape;4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226" y="1400702"/>
            <a:ext cx="1162575" cy="176504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5"/>
          <p:cNvSpPr txBox="1"/>
          <p:nvPr/>
        </p:nvSpPr>
        <p:spPr>
          <a:xfrm>
            <a:off x="66600" y="1084957"/>
            <a:ext cx="14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Simulação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3514080" y="1084957"/>
            <a:ext cx="161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III.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Processamento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6961817" y="1008768"/>
            <a:ext cx="161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IV.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4" name="Google Shape;424;p25"/>
          <p:cNvGrpSpPr/>
          <p:nvPr/>
        </p:nvGrpSpPr>
        <p:grpSpPr>
          <a:xfrm>
            <a:off x="5190948" y="2262574"/>
            <a:ext cx="1042769" cy="352554"/>
            <a:chOff x="4196750" y="2768300"/>
            <a:chExt cx="893700" cy="448200"/>
          </a:xfrm>
        </p:grpSpPr>
        <p:sp>
          <p:nvSpPr>
            <p:cNvPr id="425" name="Google Shape;425;p25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26" name="Google Shape;426;p25"/>
            <p:cNvSpPr txBox="1"/>
            <p:nvPr/>
          </p:nvSpPr>
          <p:spPr>
            <a:xfrm>
              <a:off x="4196750" y="2768300"/>
              <a:ext cx="893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25%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Teste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5191126" y="1723439"/>
            <a:ext cx="1042769" cy="352554"/>
            <a:chOff x="4196750" y="2768300"/>
            <a:chExt cx="893700" cy="448200"/>
          </a:xfrm>
        </p:grpSpPr>
        <p:sp>
          <p:nvSpPr>
            <p:cNvPr id="428" name="Google Shape;428;p25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4196750" y="2768300"/>
              <a:ext cx="893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25% 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Validação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30" name="Google Shape;430;p25"/>
          <p:cNvGrpSpPr/>
          <p:nvPr/>
        </p:nvGrpSpPr>
        <p:grpSpPr>
          <a:xfrm>
            <a:off x="5191421" y="1184059"/>
            <a:ext cx="1042782" cy="457801"/>
            <a:chOff x="4196750" y="2768298"/>
            <a:chExt cx="893711" cy="582000"/>
          </a:xfrm>
        </p:grpSpPr>
        <p:sp>
          <p:nvSpPr>
            <p:cNvPr id="431" name="Google Shape;431;p25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32" name="Google Shape;432;p25"/>
            <p:cNvSpPr txBox="1"/>
            <p:nvPr/>
          </p:nvSpPr>
          <p:spPr>
            <a:xfrm>
              <a:off x="4196761" y="2768298"/>
              <a:ext cx="8937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50%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Treinamento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25"/>
          <p:cNvSpPr txBox="1"/>
          <p:nvPr/>
        </p:nvSpPr>
        <p:spPr>
          <a:xfrm>
            <a:off x="7108846" y="2199215"/>
            <a:ext cx="13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V.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Avaliação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6610304" y="3722400"/>
            <a:ext cx="23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VII.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Lançamento do Modelo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5" name="Google Shape;435;p25"/>
          <p:cNvGrpSpPr/>
          <p:nvPr/>
        </p:nvGrpSpPr>
        <p:grpSpPr>
          <a:xfrm>
            <a:off x="1751049" y="2224150"/>
            <a:ext cx="1134271" cy="1194908"/>
            <a:chOff x="170450" y="1519149"/>
            <a:chExt cx="1350161" cy="1385401"/>
          </a:xfrm>
        </p:grpSpPr>
        <p:sp>
          <p:nvSpPr>
            <p:cNvPr id="436" name="Google Shape;436;p25"/>
            <p:cNvSpPr/>
            <p:nvPr/>
          </p:nvSpPr>
          <p:spPr>
            <a:xfrm>
              <a:off x="170450" y="1519150"/>
              <a:ext cx="1340400" cy="13854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37" name="Google Shape;437;p25"/>
            <p:cNvSpPr txBox="1"/>
            <p:nvPr/>
          </p:nvSpPr>
          <p:spPr>
            <a:xfrm>
              <a:off x="180211" y="1519149"/>
              <a:ext cx="1340400" cy="12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Tensão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Temperatura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Largura PMOS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Largura NMOS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Comprimento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Nmos Vth0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Pmos Vth0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sp>
        <p:nvSpPr>
          <p:cNvPr id="438" name="Google Shape;438;p25"/>
          <p:cNvSpPr txBox="1"/>
          <p:nvPr/>
        </p:nvSpPr>
        <p:spPr>
          <a:xfrm>
            <a:off x="1664977" y="1944206"/>
            <a:ext cx="13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II.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Entrada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" name="Google Shape;439;p25"/>
          <p:cNvGrpSpPr/>
          <p:nvPr/>
        </p:nvGrpSpPr>
        <p:grpSpPr>
          <a:xfrm>
            <a:off x="1751177" y="1355128"/>
            <a:ext cx="1126153" cy="514080"/>
            <a:chOff x="4196749" y="2768305"/>
            <a:chExt cx="893701" cy="448195"/>
          </a:xfrm>
        </p:grpSpPr>
        <p:sp>
          <p:nvSpPr>
            <p:cNvPr id="440" name="Google Shape;440;p25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000"/>
            </a:p>
          </p:txBody>
        </p:sp>
        <p:sp>
          <p:nvSpPr>
            <p:cNvPr id="441" name="Google Shape;441;p25"/>
            <p:cNvSpPr txBox="1"/>
            <p:nvPr/>
          </p:nvSpPr>
          <p:spPr>
            <a:xfrm>
              <a:off x="4196749" y="2768305"/>
              <a:ext cx="893700" cy="397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000">
                  <a:solidFill>
                    <a:srgbClr val="0C343D"/>
                  </a:solidFill>
                </a:rPr>
                <a:t>Energia </a:t>
              </a:r>
              <a:endParaRPr b="1" i="1" sz="1000">
                <a:solidFill>
                  <a:srgbClr val="0C343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000">
                  <a:solidFill>
                    <a:srgbClr val="0C343D"/>
                  </a:solidFill>
                </a:rPr>
                <a:t>TPHL</a:t>
              </a:r>
              <a:endParaRPr b="1" i="1" sz="1000">
                <a:solidFill>
                  <a:srgbClr val="0C343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000">
                  <a:solidFill>
                    <a:srgbClr val="0C343D"/>
                  </a:solidFill>
                </a:rPr>
                <a:t>TPLH</a:t>
              </a:r>
              <a:endParaRPr b="1" i="1" sz="1000">
                <a:solidFill>
                  <a:srgbClr val="0C343D"/>
                </a:solidFill>
              </a:endParaRPr>
            </a:p>
          </p:txBody>
        </p:sp>
      </p:grpSp>
      <p:sp>
        <p:nvSpPr>
          <p:cNvPr id="442" name="Google Shape;442;p25"/>
          <p:cNvSpPr txBox="1"/>
          <p:nvPr/>
        </p:nvSpPr>
        <p:spPr>
          <a:xfrm>
            <a:off x="1664977" y="1084957"/>
            <a:ext cx="13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II. 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Saída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673256" y="1284245"/>
            <a:ext cx="2256364" cy="658770"/>
            <a:chOff x="170463" y="1372203"/>
            <a:chExt cx="1609504" cy="1385425"/>
          </a:xfrm>
        </p:grpSpPr>
        <p:sp>
          <p:nvSpPr>
            <p:cNvPr id="444" name="Google Shape;444;p25"/>
            <p:cNvSpPr/>
            <p:nvPr/>
          </p:nvSpPr>
          <p:spPr>
            <a:xfrm>
              <a:off x="170463" y="1372228"/>
              <a:ext cx="1596300" cy="13854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45" name="Google Shape;445;p25"/>
            <p:cNvSpPr txBox="1"/>
            <p:nvPr/>
          </p:nvSpPr>
          <p:spPr>
            <a:xfrm>
              <a:off x="183667" y="1372203"/>
              <a:ext cx="1596300" cy="12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Regressão Linear Múltipla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Árvores de Decisão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Floresta Aleatória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Regressão de Vetores de Suporte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cxnSp>
        <p:nvCxnSpPr>
          <p:cNvPr id="446" name="Google Shape;446;p25"/>
          <p:cNvCxnSpPr>
            <a:stCxn id="420" idx="3"/>
            <a:endCxn id="441" idx="1"/>
          </p:cNvCxnSpPr>
          <p:nvPr/>
        </p:nvCxnSpPr>
        <p:spPr>
          <a:xfrm flipH="1" rot="10800000">
            <a:off x="1303802" y="1583024"/>
            <a:ext cx="447300" cy="700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5"/>
          <p:cNvCxnSpPr>
            <a:stCxn id="420" idx="3"/>
            <a:endCxn id="436" idx="1"/>
          </p:cNvCxnSpPr>
          <p:nvPr/>
        </p:nvCxnSpPr>
        <p:spPr>
          <a:xfrm>
            <a:off x="1303802" y="2283224"/>
            <a:ext cx="447300" cy="5385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5"/>
          <p:cNvCxnSpPr>
            <a:stCxn id="441" idx="3"/>
            <a:endCxn id="419" idx="1"/>
          </p:cNvCxnSpPr>
          <p:nvPr/>
        </p:nvCxnSpPr>
        <p:spPr>
          <a:xfrm>
            <a:off x="2877328" y="1583095"/>
            <a:ext cx="286800" cy="366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5"/>
          <p:cNvCxnSpPr>
            <a:stCxn id="437" idx="3"/>
            <a:endCxn id="419" idx="1"/>
          </p:cNvCxnSpPr>
          <p:nvPr/>
        </p:nvCxnSpPr>
        <p:spPr>
          <a:xfrm flipH="1" rot="10800000">
            <a:off x="2885320" y="1949849"/>
            <a:ext cx="278700" cy="816900"/>
          </a:xfrm>
          <a:prstGeom prst="bentConnector3">
            <a:avLst>
              <a:gd fmla="val 50023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5"/>
          <p:cNvCxnSpPr>
            <a:stCxn id="419" idx="3"/>
            <a:endCxn id="432" idx="1"/>
          </p:cNvCxnSpPr>
          <p:nvPr/>
        </p:nvCxnSpPr>
        <p:spPr>
          <a:xfrm flipH="1" rot="10800000">
            <a:off x="4662350" y="1413090"/>
            <a:ext cx="529200" cy="5367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5"/>
          <p:cNvCxnSpPr>
            <a:stCxn id="419" idx="3"/>
            <a:endCxn id="429" idx="1"/>
          </p:cNvCxnSpPr>
          <p:nvPr/>
        </p:nvCxnSpPr>
        <p:spPr>
          <a:xfrm flipH="1" rot="10800000">
            <a:off x="4662350" y="1894290"/>
            <a:ext cx="528900" cy="555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5"/>
          <p:cNvCxnSpPr>
            <a:stCxn id="419" idx="3"/>
            <a:endCxn id="426" idx="1"/>
          </p:cNvCxnSpPr>
          <p:nvPr/>
        </p:nvCxnSpPr>
        <p:spPr>
          <a:xfrm>
            <a:off x="4662350" y="1949790"/>
            <a:ext cx="528600" cy="48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5"/>
          <p:cNvCxnSpPr>
            <a:stCxn id="432" idx="3"/>
            <a:endCxn id="445" idx="1"/>
          </p:cNvCxnSpPr>
          <p:nvPr/>
        </p:nvCxnSpPr>
        <p:spPr>
          <a:xfrm>
            <a:off x="6234203" y="1412960"/>
            <a:ext cx="457500" cy="1704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5"/>
          <p:cNvCxnSpPr>
            <a:stCxn id="429" idx="3"/>
            <a:endCxn id="445" idx="1"/>
          </p:cNvCxnSpPr>
          <p:nvPr/>
        </p:nvCxnSpPr>
        <p:spPr>
          <a:xfrm flipH="1" rot="10800000">
            <a:off x="6233895" y="1583307"/>
            <a:ext cx="457800" cy="311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25"/>
          <p:cNvCxnSpPr>
            <a:stCxn id="426" idx="3"/>
            <a:endCxn id="456" idx="1"/>
          </p:cNvCxnSpPr>
          <p:nvPr/>
        </p:nvCxnSpPr>
        <p:spPr>
          <a:xfrm>
            <a:off x="6233717" y="2433541"/>
            <a:ext cx="935400" cy="282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5"/>
          <p:cNvCxnSpPr>
            <a:stCxn id="444" idx="2"/>
            <a:endCxn id="433" idx="0"/>
          </p:cNvCxnSpPr>
          <p:nvPr/>
        </p:nvCxnSpPr>
        <p:spPr>
          <a:xfrm flipH="1">
            <a:off x="7779282" y="1943014"/>
            <a:ext cx="12900" cy="2562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5"/>
          <p:cNvCxnSpPr>
            <a:stCxn id="459" idx="2"/>
            <a:endCxn id="434" idx="0"/>
          </p:cNvCxnSpPr>
          <p:nvPr/>
        </p:nvCxnSpPr>
        <p:spPr>
          <a:xfrm rot="5400000">
            <a:off x="7664225" y="3599275"/>
            <a:ext cx="243900" cy="24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5"/>
          <p:cNvCxnSpPr/>
          <p:nvPr/>
        </p:nvCxnSpPr>
        <p:spPr>
          <a:xfrm flipH="1" rot="-5400000">
            <a:off x="6413245" y="3094960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5"/>
          <p:cNvCxnSpPr>
            <a:stCxn id="456" idx="2"/>
            <a:endCxn id="459" idx="0"/>
          </p:cNvCxnSpPr>
          <p:nvPr/>
        </p:nvCxnSpPr>
        <p:spPr>
          <a:xfrm flipH="1" rot="-5400000">
            <a:off x="7675040" y="3057730"/>
            <a:ext cx="225600" cy="600"/>
          </a:xfrm>
          <a:prstGeom prst="bentConnector3">
            <a:avLst>
              <a:gd fmla="val 49977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25"/>
          <p:cNvSpPr txBox="1"/>
          <p:nvPr/>
        </p:nvSpPr>
        <p:spPr>
          <a:xfrm>
            <a:off x="3116583" y="1478824"/>
            <a:ext cx="161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Min-Max Scaler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25"/>
          <p:cNvPicPr preferRelativeResize="0"/>
          <p:nvPr/>
        </p:nvPicPr>
        <p:blipFill rotWithShape="1">
          <a:blip r:embed="rId6">
            <a:alphaModFix/>
          </a:blip>
          <a:srcRect b="0" l="31804" r="4497" t="0"/>
          <a:stretch/>
        </p:blipFill>
        <p:spPr>
          <a:xfrm>
            <a:off x="7169098" y="2487449"/>
            <a:ext cx="1236885" cy="457782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9" name="Google Shape;459;p25"/>
          <p:cNvSpPr txBox="1"/>
          <p:nvPr/>
        </p:nvSpPr>
        <p:spPr>
          <a:xfrm>
            <a:off x="7168925" y="3170725"/>
            <a:ext cx="123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25"/>
          <p:cNvCxnSpPr/>
          <p:nvPr/>
        </p:nvCxnSpPr>
        <p:spPr>
          <a:xfrm>
            <a:off x="-44050" y="556025"/>
            <a:ext cx="55518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4" name="Google Shape;464;p25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5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5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Treinamento</a:t>
            </a:r>
            <a:endParaRPr/>
          </a:p>
        </p:txBody>
      </p:sp>
      <p:sp>
        <p:nvSpPr>
          <p:cNvPr id="476" name="Google Shape;476;p26"/>
          <p:cNvSpPr txBox="1"/>
          <p:nvPr>
            <p:ph idx="12" type="sldNum"/>
          </p:nvPr>
        </p:nvSpPr>
        <p:spPr>
          <a:xfrm>
            <a:off x="8659174" y="4663225"/>
            <a:ext cx="36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pic>
        <p:nvPicPr>
          <p:cNvPr id="477" name="Google Shape;477;p26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6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1" name="Google Shape;481;p26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483" name="Google Shape;483;p26"/>
          <p:cNvSpPr/>
          <p:nvPr/>
        </p:nvSpPr>
        <p:spPr>
          <a:xfrm>
            <a:off x="36744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84" name="Google Shape;484;p26"/>
          <p:cNvSpPr txBox="1"/>
          <p:nvPr/>
        </p:nvSpPr>
        <p:spPr>
          <a:xfrm>
            <a:off x="-449971" y="5396944"/>
            <a:ext cx="267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1496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1600">
              <a:solidFill>
                <a:srgbClr val="0149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5" name="Google Shape;4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150" y="1732675"/>
            <a:ext cx="1498200" cy="43422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6" name="Google Shape;4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226" y="1400702"/>
            <a:ext cx="1162575" cy="176504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6"/>
          <p:cNvSpPr txBox="1"/>
          <p:nvPr/>
        </p:nvSpPr>
        <p:spPr>
          <a:xfrm>
            <a:off x="66600" y="1084957"/>
            <a:ext cx="14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Simulação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3514080" y="1084957"/>
            <a:ext cx="161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III.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Processamento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6961817" y="1008768"/>
            <a:ext cx="161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IV.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26"/>
          <p:cNvGrpSpPr/>
          <p:nvPr/>
        </p:nvGrpSpPr>
        <p:grpSpPr>
          <a:xfrm>
            <a:off x="5190948" y="2262574"/>
            <a:ext cx="1042769" cy="352554"/>
            <a:chOff x="4196750" y="2768300"/>
            <a:chExt cx="893700" cy="448200"/>
          </a:xfrm>
        </p:grpSpPr>
        <p:sp>
          <p:nvSpPr>
            <p:cNvPr id="491" name="Google Shape;491;p26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92" name="Google Shape;492;p26"/>
            <p:cNvSpPr txBox="1"/>
            <p:nvPr/>
          </p:nvSpPr>
          <p:spPr>
            <a:xfrm>
              <a:off x="4196750" y="2768300"/>
              <a:ext cx="893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25%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Teste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93" name="Google Shape;493;p26"/>
          <p:cNvGrpSpPr/>
          <p:nvPr/>
        </p:nvGrpSpPr>
        <p:grpSpPr>
          <a:xfrm>
            <a:off x="5191126" y="1723439"/>
            <a:ext cx="1042769" cy="352554"/>
            <a:chOff x="4196750" y="2768300"/>
            <a:chExt cx="893700" cy="448200"/>
          </a:xfrm>
        </p:grpSpPr>
        <p:sp>
          <p:nvSpPr>
            <p:cNvPr id="494" name="Google Shape;494;p26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95" name="Google Shape;495;p26"/>
            <p:cNvSpPr txBox="1"/>
            <p:nvPr/>
          </p:nvSpPr>
          <p:spPr>
            <a:xfrm>
              <a:off x="4196750" y="2768300"/>
              <a:ext cx="893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25% 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Validação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96" name="Google Shape;496;p26"/>
          <p:cNvGrpSpPr/>
          <p:nvPr/>
        </p:nvGrpSpPr>
        <p:grpSpPr>
          <a:xfrm>
            <a:off x="5191421" y="1184059"/>
            <a:ext cx="1042782" cy="457801"/>
            <a:chOff x="4196750" y="2768298"/>
            <a:chExt cx="893711" cy="582000"/>
          </a:xfrm>
        </p:grpSpPr>
        <p:sp>
          <p:nvSpPr>
            <p:cNvPr id="497" name="Google Shape;497;p26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98" name="Google Shape;498;p26"/>
            <p:cNvSpPr txBox="1"/>
            <p:nvPr/>
          </p:nvSpPr>
          <p:spPr>
            <a:xfrm>
              <a:off x="4196761" y="2768298"/>
              <a:ext cx="8937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50%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Treinamento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sp>
        <p:nvSpPr>
          <p:cNvPr id="499" name="Google Shape;499;p26"/>
          <p:cNvSpPr txBox="1"/>
          <p:nvPr/>
        </p:nvSpPr>
        <p:spPr>
          <a:xfrm>
            <a:off x="7108846" y="2199215"/>
            <a:ext cx="13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V.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Avaliação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6610304" y="3722400"/>
            <a:ext cx="23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VII.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Lançamento do Modelo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1" name="Google Shape;501;p26"/>
          <p:cNvGrpSpPr/>
          <p:nvPr/>
        </p:nvGrpSpPr>
        <p:grpSpPr>
          <a:xfrm>
            <a:off x="1751049" y="2224150"/>
            <a:ext cx="1134271" cy="1194908"/>
            <a:chOff x="170450" y="1519149"/>
            <a:chExt cx="1350161" cy="1385401"/>
          </a:xfrm>
        </p:grpSpPr>
        <p:sp>
          <p:nvSpPr>
            <p:cNvPr id="502" name="Google Shape;502;p26"/>
            <p:cNvSpPr/>
            <p:nvPr/>
          </p:nvSpPr>
          <p:spPr>
            <a:xfrm>
              <a:off x="170450" y="1519150"/>
              <a:ext cx="1340400" cy="13854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03" name="Google Shape;503;p26"/>
            <p:cNvSpPr txBox="1"/>
            <p:nvPr/>
          </p:nvSpPr>
          <p:spPr>
            <a:xfrm>
              <a:off x="180211" y="1519149"/>
              <a:ext cx="1340400" cy="12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Tensão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Temperatura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Largura PMOS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Largura NMOS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Comprimento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Nmos Vth0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Pmos Vth0</a:t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sp>
        <p:nvSpPr>
          <p:cNvPr id="504" name="Google Shape;504;p26"/>
          <p:cNvSpPr txBox="1"/>
          <p:nvPr/>
        </p:nvSpPr>
        <p:spPr>
          <a:xfrm>
            <a:off x="1664977" y="1944206"/>
            <a:ext cx="13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II.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Entrada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5" name="Google Shape;505;p26"/>
          <p:cNvGrpSpPr/>
          <p:nvPr/>
        </p:nvGrpSpPr>
        <p:grpSpPr>
          <a:xfrm>
            <a:off x="1751177" y="1355128"/>
            <a:ext cx="1126153" cy="514080"/>
            <a:chOff x="4196749" y="2768305"/>
            <a:chExt cx="893701" cy="448195"/>
          </a:xfrm>
        </p:grpSpPr>
        <p:sp>
          <p:nvSpPr>
            <p:cNvPr id="506" name="Google Shape;506;p26"/>
            <p:cNvSpPr/>
            <p:nvPr/>
          </p:nvSpPr>
          <p:spPr>
            <a:xfrm>
              <a:off x="4196750" y="2781800"/>
              <a:ext cx="893700" cy="434700"/>
            </a:xfrm>
            <a:prstGeom prst="roundRect">
              <a:avLst>
                <a:gd fmla="val 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000"/>
            </a:p>
          </p:txBody>
        </p:sp>
        <p:sp>
          <p:nvSpPr>
            <p:cNvPr id="507" name="Google Shape;507;p26"/>
            <p:cNvSpPr txBox="1"/>
            <p:nvPr/>
          </p:nvSpPr>
          <p:spPr>
            <a:xfrm>
              <a:off x="4196749" y="2768305"/>
              <a:ext cx="893700" cy="397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000">
                  <a:solidFill>
                    <a:srgbClr val="0C343D"/>
                  </a:solidFill>
                </a:rPr>
                <a:t>Energia </a:t>
              </a:r>
              <a:endParaRPr b="1" i="1" sz="1000">
                <a:solidFill>
                  <a:srgbClr val="0C343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000">
                  <a:solidFill>
                    <a:srgbClr val="0C343D"/>
                  </a:solidFill>
                </a:rPr>
                <a:t>TPHL</a:t>
              </a:r>
              <a:endParaRPr b="1" i="1" sz="1000">
                <a:solidFill>
                  <a:srgbClr val="0C343D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000">
                  <a:solidFill>
                    <a:srgbClr val="0C343D"/>
                  </a:solidFill>
                </a:rPr>
                <a:t>TPLH</a:t>
              </a:r>
              <a:endParaRPr b="1" i="1" sz="1000">
                <a:solidFill>
                  <a:srgbClr val="0C343D"/>
                </a:solidFill>
              </a:endParaRPr>
            </a:p>
          </p:txBody>
        </p:sp>
      </p:grpSp>
      <p:sp>
        <p:nvSpPr>
          <p:cNvPr id="508" name="Google Shape;508;p26"/>
          <p:cNvSpPr txBox="1"/>
          <p:nvPr/>
        </p:nvSpPr>
        <p:spPr>
          <a:xfrm>
            <a:off x="1664977" y="1084957"/>
            <a:ext cx="13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II. 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Saída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26"/>
          <p:cNvGrpSpPr/>
          <p:nvPr/>
        </p:nvGrpSpPr>
        <p:grpSpPr>
          <a:xfrm>
            <a:off x="6673256" y="1284245"/>
            <a:ext cx="2256364" cy="658770"/>
            <a:chOff x="170463" y="1372203"/>
            <a:chExt cx="1609504" cy="1385425"/>
          </a:xfrm>
        </p:grpSpPr>
        <p:sp>
          <p:nvSpPr>
            <p:cNvPr id="510" name="Google Shape;510;p26"/>
            <p:cNvSpPr/>
            <p:nvPr/>
          </p:nvSpPr>
          <p:spPr>
            <a:xfrm>
              <a:off x="170463" y="1372228"/>
              <a:ext cx="1596300" cy="1385400"/>
            </a:xfrm>
            <a:prstGeom prst="roundRect">
              <a:avLst>
                <a:gd fmla="val 0" name="adj"/>
              </a:avLst>
            </a:prstGeom>
            <a:solidFill>
              <a:srgbClr val="134F5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11" name="Google Shape;511;p26"/>
            <p:cNvSpPr txBox="1"/>
            <p:nvPr/>
          </p:nvSpPr>
          <p:spPr>
            <a:xfrm>
              <a:off x="183667" y="1372203"/>
              <a:ext cx="1596300" cy="12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114300" spcFirstLastPara="1" rIns="91475" wrap="square" tIns="45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Regressão Linear Múltipla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Árvores de Decisão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Floresta Aleatória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000">
                  <a:solidFill>
                    <a:srgbClr val="FFFFFF"/>
                  </a:solidFill>
                </a:rPr>
                <a:t>Regressão de Vetores de Suporte</a:t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i="1" sz="1000">
                <a:solidFill>
                  <a:srgbClr val="FFFFFF"/>
                </a:solidFill>
              </a:endParaRPr>
            </a:p>
          </p:txBody>
        </p:sp>
      </p:grpSp>
      <p:cxnSp>
        <p:nvCxnSpPr>
          <p:cNvPr id="512" name="Google Shape;512;p26"/>
          <p:cNvCxnSpPr>
            <a:stCxn id="486" idx="3"/>
            <a:endCxn id="507" idx="1"/>
          </p:cNvCxnSpPr>
          <p:nvPr/>
        </p:nvCxnSpPr>
        <p:spPr>
          <a:xfrm flipH="1" rot="10800000">
            <a:off x="1303802" y="1583024"/>
            <a:ext cx="447300" cy="700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26"/>
          <p:cNvCxnSpPr>
            <a:stCxn id="486" idx="3"/>
            <a:endCxn id="502" idx="1"/>
          </p:cNvCxnSpPr>
          <p:nvPr/>
        </p:nvCxnSpPr>
        <p:spPr>
          <a:xfrm>
            <a:off x="1303802" y="2283224"/>
            <a:ext cx="447300" cy="5385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26"/>
          <p:cNvCxnSpPr>
            <a:stCxn id="507" idx="3"/>
            <a:endCxn id="485" idx="1"/>
          </p:cNvCxnSpPr>
          <p:nvPr/>
        </p:nvCxnSpPr>
        <p:spPr>
          <a:xfrm>
            <a:off x="2877328" y="1583095"/>
            <a:ext cx="286800" cy="366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26"/>
          <p:cNvCxnSpPr>
            <a:stCxn id="503" idx="3"/>
            <a:endCxn id="485" idx="1"/>
          </p:cNvCxnSpPr>
          <p:nvPr/>
        </p:nvCxnSpPr>
        <p:spPr>
          <a:xfrm flipH="1" rot="10800000">
            <a:off x="2885320" y="1949849"/>
            <a:ext cx="278700" cy="816900"/>
          </a:xfrm>
          <a:prstGeom prst="bentConnector3">
            <a:avLst>
              <a:gd fmla="val 50023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26"/>
          <p:cNvCxnSpPr>
            <a:stCxn id="485" idx="3"/>
            <a:endCxn id="498" idx="1"/>
          </p:cNvCxnSpPr>
          <p:nvPr/>
        </p:nvCxnSpPr>
        <p:spPr>
          <a:xfrm flipH="1" rot="10800000">
            <a:off x="4662350" y="1413090"/>
            <a:ext cx="529200" cy="5367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26"/>
          <p:cNvCxnSpPr>
            <a:stCxn id="485" idx="3"/>
            <a:endCxn id="495" idx="1"/>
          </p:cNvCxnSpPr>
          <p:nvPr/>
        </p:nvCxnSpPr>
        <p:spPr>
          <a:xfrm flipH="1" rot="10800000">
            <a:off x="4662350" y="1894290"/>
            <a:ext cx="528900" cy="555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26"/>
          <p:cNvCxnSpPr>
            <a:stCxn id="485" idx="3"/>
            <a:endCxn id="492" idx="1"/>
          </p:cNvCxnSpPr>
          <p:nvPr/>
        </p:nvCxnSpPr>
        <p:spPr>
          <a:xfrm>
            <a:off x="4662350" y="1949790"/>
            <a:ext cx="528600" cy="48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6"/>
          <p:cNvCxnSpPr>
            <a:stCxn id="498" idx="3"/>
            <a:endCxn id="511" idx="1"/>
          </p:cNvCxnSpPr>
          <p:nvPr/>
        </p:nvCxnSpPr>
        <p:spPr>
          <a:xfrm>
            <a:off x="6234203" y="1412960"/>
            <a:ext cx="457500" cy="1704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6"/>
          <p:cNvCxnSpPr>
            <a:stCxn id="495" idx="3"/>
            <a:endCxn id="511" idx="1"/>
          </p:cNvCxnSpPr>
          <p:nvPr/>
        </p:nvCxnSpPr>
        <p:spPr>
          <a:xfrm flipH="1" rot="10800000">
            <a:off x="6233895" y="1583307"/>
            <a:ext cx="457800" cy="311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26"/>
          <p:cNvCxnSpPr>
            <a:stCxn id="492" idx="3"/>
            <a:endCxn id="522" idx="1"/>
          </p:cNvCxnSpPr>
          <p:nvPr/>
        </p:nvCxnSpPr>
        <p:spPr>
          <a:xfrm>
            <a:off x="6233717" y="2433541"/>
            <a:ext cx="935400" cy="282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26"/>
          <p:cNvCxnSpPr>
            <a:stCxn id="510" idx="2"/>
            <a:endCxn id="499" idx="0"/>
          </p:cNvCxnSpPr>
          <p:nvPr/>
        </p:nvCxnSpPr>
        <p:spPr>
          <a:xfrm flipH="1">
            <a:off x="7779282" y="1943014"/>
            <a:ext cx="12900" cy="2562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26"/>
          <p:cNvCxnSpPr>
            <a:stCxn id="525" idx="2"/>
            <a:endCxn id="500" idx="0"/>
          </p:cNvCxnSpPr>
          <p:nvPr/>
        </p:nvCxnSpPr>
        <p:spPr>
          <a:xfrm rot="5400000">
            <a:off x="7664225" y="3599275"/>
            <a:ext cx="243900" cy="24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26"/>
          <p:cNvCxnSpPr/>
          <p:nvPr/>
        </p:nvCxnSpPr>
        <p:spPr>
          <a:xfrm flipH="1" rot="-5400000">
            <a:off x="6413245" y="3094960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6"/>
          <p:cNvCxnSpPr>
            <a:stCxn id="522" idx="2"/>
            <a:endCxn id="525" idx="0"/>
          </p:cNvCxnSpPr>
          <p:nvPr/>
        </p:nvCxnSpPr>
        <p:spPr>
          <a:xfrm flipH="1" rot="-5400000">
            <a:off x="7675040" y="3057730"/>
            <a:ext cx="225600" cy="600"/>
          </a:xfrm>
          <a:prstGeom prst="bentConnector3">
            <a:avLst>
              <a:gd fmla="val 49977" name="adj1"/>
            </a:avLst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26"/>
          <p:cNvSpPr txBox="1"/>
          <p:nvPr/>
        </p:nvSpPr>
        <p:spPr>
          <a:xfrm>
            <a:off x="3116583" y="1478824"/>
            <a:ext cx="1614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Min-Max Scaler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26"/>
          <p:cNvPicPr preferRelativeResize="0"/>
          <p:nvPr/>
        </p:nvPicPr>
        <p:blipFill rotWithShape="1">
          <a:blip r:embed="rId6">
            <a:alphaModFix/>
          </a:blip>
          <a:srcRect b="0" l="31804" r="4497" t="0"/>
          <a:stretch/>
        </p:blipFill>
        <p:spPr>
          <a:xfrm>
            <a:off x="7169098" y="2487449"/>
            <a:ext cx="1236885" cy="457782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5" name="Google Shape;525;p26"/>
          <p:cNvSpPr txBox="1"/>
          <p:nvPr/>
        </p:nvSpPr>
        <p:spPr>
          <a:xfrm>
            <a:off x="7168925" y="3170725"/>
            <a:ext cx="123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VI. </a:t>
            </a:r>
            <a:r>
              <a:rPr b="1" lang="pt-BR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2147450" y="793750"/>
            <a:ext cx="5250300" cy="32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0" name="Google Shape;53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0905" y="786050"/>
            <a:ext cx="5250225" cy="330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1" name="Google Shape;531;p26"/>
          <p:cNvCxnSpPr/>
          <p:nvPr/>
        </p:nvCxnSpPr>
        <p:spPr>
          <a:xfrm>
            <a:off x="-44050" y="556025"/>
            <a:ext cx="55518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2" name="Google Shape;532;p26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6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6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6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7"/>
          <p:cNvSpPr txBox="1"/>
          <p:nvPr>
            <p:ph idx="12" type="sldNum"/>
          </p:nvPr>
        </p:nvSpPr>
        <p:spPr>
          <a:xfrm>
            <a:off x="8553200" y="4663225"/>
            <a:ext cx="46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</a:t>
            </a:r>
            <a:endParaRPr/>
          </a:p>
        </p:txBody>
      </p:sp>
      <p:pic>
        <p:nvPicPr>
          <p:cNvPr id="544" name="Google Shape;544;p2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7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pic>
        <p:nvPicPr>
          <p:cNvPr id="552" name="Google Shape;552;p27"/>
          <p:cNvPicPr preferRelativeResize="0"/>
          <p:nvPr/>
        </p:nvPicPr>
        <p:blipFill rotWithShape="1">
          <a:blip r:embed="rId4">
            <a:alphaModFix/>
          </a:blip>
          <a:srcRect b="4167" l="0" r="32180" t="47711"/>
          <a:stretch/>
        </p:blipFill>
        <p:spPr>
          <a:xfrm>
            <a:off x="4648200" y="1119425"/>
            <a:ext cx="3921550" cy="2636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27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7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27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Correto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Predito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27"/>
          <p:cNvPicPr preferRelativeResize="0"/>
          <p:nvPr/>
        </p:nvPicPr>
        <p:blipFill rotWithShape="1">
          <a:blip r:embed="rId4">
            <a:alphaModFix/>
          </a:blip>
          <a:srcRect b="51920" l="0" r="32180" t="0"/>
          <a:stretch/>
        </p:blipFill>
        <p:spPr>
          <a:xfrm>
            <a:off x="387900" y="1120552"/>
            <a:ext cx="3921557" cy="26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Predição de Atraso (</a:t>
            </a:r>
            <a:r>
              <a:rPr b="1" lang="pt-BR"/>
              <a:t>TPHL</a:t>
            </a:r>
            <a:r>
              <a:rPr lang="pt-BR"/>
              <a:t>)</a:t>
            </a:r>
            <a:endParaRPr/>
          </a:p>
        </p:txBody>
      </p:sp>
      <p:cxnSp>
        <p:nvCxnSpPr>
          <p:cNvPr id="559" name="Google Shape;559;p27"/>
          <p:cNvCxnSpPr/>
          <p:nvPr/>
        </p:nvCxnSpPr>
        <p:spPr>
          <a:xfrm>
            <a:off x="-44050" y="556025"/>
            <a:ext cx="58380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0" name="Google Shape;560;p2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7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7"/>
          <p:cNvSpPr/>
          <p:nvPr/>
        </p:nvSpPr>
        <p:spPr>
          <a:xfrm>
            <a:off x="1393025" y="1211525"/>
            <a:ext cx="2164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Floresta Aleatória, TPHL</a:t>
            </a: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932253" y="2480475"/>
            <a:ext cx="30003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Múltipla</a:t>
            </a:r>
            <a:r>
              <a:rPr lang="pt-BR"/>
              <a:t>, TPHL</a:t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535351" y="2404275"/>
            <a:ext cx="2359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</a:t>
            </a:r>
            <a:r>
              <a:rPr lang="pt-BR"/>
              <a:t>, TPHL</a:t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4970850" y="1108875"/>
            <a:ext cx="34824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de Vetores de Suporte</a:t>
            </a:r>
            <a:r>
              <a:rPr lang="pt-BR"/>
              <a:t>, TPHL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/>
          <p:nvPr>
            <p:ph idx="12" type="sldNum"/>
          </p:nvPr>
        </p:nvSpPr>
        <p:spPr>
          <a:xfrm>
            <a:off x="8553200" y="4663225"/>
            <a:ext cx="46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</a:t>
            </a:r>
            <a:endParaRPr/>
          </a:p>
        </p:txBody>
      </p:sp>
      <p:pic>
        <p:nvPicPr>
          <p:cNvPr id="576" name="Google Shape;576;p28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8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pic>
        <p:nvPicPr>
          <p:cNvPr id="584" name="Google Shape;584;p28"/>
          <p:cNvPicPr preferRelativeResize="0"/>
          <p:nvPr/>
        </p:nvPicPr>
        <p:blipFill rotWithShape="1">
          <a:blip r:embed="rId4">
            <a:alphaModFix/>
          </a:blip>
          <a:srcRect b="4167" l="0" r="32180" t="47711"/>
          <a:stretch/>
        </p:blipFill>
        <p:spPr>
          <a:xfrm>
            <a:off x="4648200" y="1119425"/>
            <a:ext cx="3921550" cy="2636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5" name="Google Shape;585;p28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8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28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Correto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Predito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9" name="Google Shape;589;p28"/>
          <p:cNvPicPr preferRelativeResize="0"/>
          <p:nvPr/>
        </p:nvPicPr>
        <p:blipFill rotWithShape="1">
          <a:blip r:embed="rId4">
            <a:alphaModFix/>
          </a:blip>
          <a:srcRect b="51920" l="0" r="32180" t="0"/>
          <a:stretch/>
        </p:blipFill>
        <p:spPr>
          <a:xfrm>
            <a:off x="387900" y="1120552"/>
            <a:ext cx="3921557" cy="26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Predição de Atraso (</a:t>
            </a:r>
            <a:r>
              <a:rPr b="1" lang="pt-BR"/>
              <a:t>TPHL</a:t>
            </a:r>
            <a:r>
              <a:rPr lang="pt-BR"/>
              <a:t>)</a:t>
            </a:r>
            <a:r>
              <a:rPr b="1" lang="pt-BR"/>
              <a:t> </a:t>
            </a:r>
            <a:endParaRPr/>
          </a:p>
        </p:txBody>
      </p:sp>
      <p:sp>
        <p:nvSpPr>
          <p:cNvPr id="591" name="Google Shape;591;p28"/>
          <p:cNvSpPr txBox="1"/>
          <p:nvPr>
            <p:ph type="title"/>
          </p:nvPr>
        </p:nvSpPr>
        <p:spPr>
          <a:xfrm>
            <a:off x="1081650" y="1511150"/>
            <a:ext cx="2754000" cy="4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0.003245</a:t>
            </a:r>
            <a:endParaRPr sz="2000"/>
          </a:p>
        </p:txBody>
      </p:sp>
      <p:sp>
        <p:nvSpPr>
          <p:cNvPr id="592" name="Google Shape;592;p28"/>
          <p:cNvSpPr txBox="1"/>
          <p:nvPr>
            <p:ph type="title"/>
          </p:nvPr>
        </p:nvSpPr>
        <p:spPr>
          <a:xfrm>
            <a:off x="1081650" y="2788725"/>
            <a:ext cx="2754000" cy="492600"/>
          </a:xfrm>
          <a:prstGeom prst="rect">
            <a:avLst/>
          </a:prstGeom>
          <a:solidFill>
            <a:srgbClr val="EA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0.095629</a:t>
            </a:r>
            <a:endParaRPr b="1" sz="2000"/>
          </a:p>
        </p:txBody>
      </p:sp>
      <p:sp>
        <p:nvSpPr>
          <p:cNvPr id="593" name="Google Shape;593;p28"/>
          <p:cNvSpPr txBox="1"/>
          <p:nvPr>
            <p:ph type="title"/>
          </p:nvPr>
        </p:nvSpPr>
        <p:spPr>
          <a:xfrm>
            <a:off x="5340500" y="1462350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0.059929</a:t>
            </a:r>
            <a:endParaRPr b="1" sz="2000"/>
          </a:p>
        </p:txBody>
      </p:sp>
      <p:sp>
        <p:nvSpPr>
          <p:cNvPr id="594" name="Google Shape;594;p28"/>
          <p:cNvSpPr txBox="1"/>
          <p:nvPr>
            <p:ph type="title"/>
          </p:nvPr>
        </p:nvSpPr>
        <p:spPr>
          <a:xfrm>
            <a:off x="5340500" y="2738588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0.003760</a:t>
            </a:r>
            <a:endParaRPr b="1" sz="2000"/>
          </a:p>
        </p:txBody>
      </p:sp>
      <p:cxnSp>
        <p:nvCxnSpPr>
          <p:cNvPr id="595" name="Google Shape;595;p28"/>
          <p:cNvCxnSpPr/>
          <p:nvPr/>
        </p:nvCxnSpPr>
        <p:spPr>
          <a:xfrm>
            <a:off x="-44050" y="556025"/>
            <a:ext cx="5787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6" name="Google Shape;596;p28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8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8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8"/>
          <p:cNvSpPr/>
          <p:nvPr/>
        </p:nvSpPr>
        <p:spPr>
          <a:xfrm>
            <a:off x="1393025" y="1211525"/>
            <a:ext cx="2164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Floresta Aleatória, TPHL</a:t>
            </a:r>
            <a:endParaRPr/>
          </a:p>
        </p:txBody>
      </p:sp>
      <p:sp>
        <p:nvSpPr>
          <p:cNvPr id="604" name="Google Shape;604;p28"/>
          <p:cNvSpPr/>
          <p:nvPr/>
        </p:nvSpPr>
        <p:spPr>
          <a:xfrm>
            <a:off x="932253" y="2480475"/>
            <a:ext cx="30003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Múltipla, TPHL</a:t>
            </a:r>
            <a:endParaRPr/>
          </a:p>
        </p:txBody>
      </p:sp>
      <p:sp>
        <p:nvSpPr>
          <p:cNvPr id="605" name="Google Shape;605;p28"/>
          <p:cNvSpPr/>
          <p:nvPr/>
        </p:nvSpPr>
        <p:spPr>
          <a:xfrm>
            <a:off x="5535351" y="2404275"/>
            <a:ext cx="2359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Decisão, TPHL</a:t>
            </a:r>
            <a:endParaRPr/>
          </a:p>
        </p:txBody>
      </p:sp>
      <p:sp>
        <p:nvSpPr>
          <p:cNvPr id="606" name="Google Shape;606;p28"/>
          <p:cNvSpPr/>
          <p:nvPr/>
        </p:nvSpPr>
        <p:spPr>
          <a:xfrm>
            <a:off x="4970850" y="1108875"/>
            <a:ext cx="34824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de Vetores de Suporte, TPHL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Normalizada</a:t>
            </a:r>
            <a:endParaRPr/>
          </a:p>
        </p:txBody>
      </p:sp>
      <p:sp>
        <p:nvSpPr>
          <p:cNvPr id="612" name="Google Shape;612;p29"/>
          <p:cNvSpPr txBox="1"/>
          <p:nvPr>
            <p:ph idx="12" type="sldNum"/>
          </p:nvPr>
        </p:nvSpPr>
        <p:spPr>
          <a:xfrm>
            <a:off x="8647500" y="4663225"/>
            <a:ext cx="37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</a:t>
            </a:r>
            <a:endParaRPr/>
          </a:p>
        </p:txBody>
      </p:sp>
      <p:pic>
        <p:nvPicPr>
          <p:cNvPr id="613" name="Google Shape;613;p29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9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478707" y="1150737"/>
            <a:ext cx="4849200" cy="30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2" name="Google Shape;6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62" y="1143625"/>
            <a:ext cx="4849149" cy="305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3" name="Google Shape;623;p29"/>
          <p:cNvCxnSpPr>
            <a:endCxn id="620" idx="2"/>
          </p:cNvCxnSpPr>
          <p:nvPr/>
        </p:nvCxnSpPr>
        <p:spPr>
          <a:xfrm>
            <a:off x="-44100" y="555900"/>
            <a:ext cx="6461700" cy="16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29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30"/>
          <p:cNvPicPr preferRelativeResize="0"/>
          <p:nvPr/>
        </p:nvPicPr>
        <p:blipFill rotWithShape="1">
          <a:blip r:embed="rId3">
            <a:alphaModFix/>
          </a:blip>
          <a:srcRect b="0" l="0" r="35670" t="49522"/>
          <a:stretch/>
        </p:blipFill>
        <p:spPr>
          <a:xfrm>
            <a:off x="4568938" y="962138"/>
            <a:ext cx="3960317" cy="29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0"/>
          <p:cNvPicPr preferRelativeResize="0"/>
          <p:nvPr/>
        </p:nvPicPr>
        <p:blipFill rotWithShape="1">
          <a:blip r:embed="rId3">
            <a:alphaModFix/>
          </a:blip>
          <a:srcRect b="49522" l="0" r="35670" t="0"/>
          <a:stretch/>
        </p:blipFill>
        <p:spPr>
          <a:xfrm>
            <a:off x="272496" y="885938"/>
            <a:ext cx="3960317" cy="2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Predição </a:t>
            </a:r>
            <a:r>
              <a:rPr b="1" lang="pt-BR"/>
              <a:t>Energia</a:t>
            </a:r>
            <a:endParaRPr b="1"/>
          </a:p>
        </p:txBody>
      </p:sp>
      <p:sp>
        <p:nvSpPr>
          <p:cNvPr id="636" name="Google Shape;636;p30"/>
          <p:cNvSpPr txBox="1"/>
          <p:nvPr>
            <p:ph idx="12" type="sldNum"/>
          </p:nvPr>
        </p:nvSpPr>
        <p:spPr>
          <a:xfrm>
            <a:off x="8604649" y="4663225"/>
            <a:ext cx="4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</a:t>
            </a:r>
            <a:endParaRPr/>
          </a:p>
        </p:txBody>
      </p:sp>
      <p:pic>
        <p:nvPicPr>
          <p:cNvPr id="637" name="Google Shape;637;p30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0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cxnSp>
        <p:nvCxnSpPr>
          <p:cNvPr id="645" name="Google Shape;645;p30"/>
          <p:cNvCxnSpPr/>
          <p:nvPr/>
        </p:nvCxnSpPr>
        <p:spPr>
          <a:xfrm>
            <a:off x="-44050" y="556025"/>
            <a:ext cx="7384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6" name="Google Shape;646;p30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30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0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0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Correto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Predito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30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0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0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0"/>
          <p:cNvSpPr/>
          <p:nvPr/>
        </p:nvSpPr>
        <p:spPr>
          <a:xfrm>
            <a:off x="1393025" y="1093653"/>
            <a:ext cx="2164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Floresta Aleatória, IINT</a:t>
            </a:r>
            <a:endParaRPr/>
          </a:p>
        </p:txBody>
      </p:sp>
      <p:sp>
        <p:nvSpPr>
          <p:cNvPr id="659" name="Google Shape;659;p30"/>
          <p:cNvSpPr/>
          <p:nvPr/>
        </p:nvSpPr>
        <p:spPr>
          <a:xfrm>
            <a:off x="932253" y="2480475"/>
            <a:ext cx="30003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Múltipla, IINT</a:t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5535351" y="2404275"/>
            <a:ext cx="2359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Decisão, IINT</a:t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4970850" y="1032675"/>
            <a:ext cx="34824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de Vetores de Suporte, IINT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31"/>
          <p:cNvPicPr preferRelativeResize="0"/>
          <p:nvPr/>
        </p:nvPicPr>
        <p:blipFill rotWithShape="1">
          <a:blip r:embed="rId3">
            <a:alphaModFix/>
          </a:blip>
          <a:srcRect b="0" l="0" r="35670" t="49522"/>
          <a:stretch/>
        </p:blipFill>
        <p:spPr>
          <a:xfrm>
            <a:off x="4568938" y="962138"/>
            <a:ext cx="3960317" cy="29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1"/>
          <p:cNvPicPr preferRelativeResize="0"/>
          <p:nvPr/>
        </p:nvPicPr>
        <p:blipFill rotWithShape="1">
          <a:blip r:embed="rId3">
            <a:alphaModFix/>
          </a:blip>
          <a:srcRect b="49522" l="0" r="35670" t="0"/>
          <a:stretch/>
        </p:blipFill>
        <p:spPr>
          <a:xfrm>
            <a:off x="272496" y="885938"/>
            <a:ext cx="3960317" cy="2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Predição </a:t>
            </a:r>
            <a:r>
              <a:rPr b="1" lang="pt-BR"/>
              <a:t>Energia</a:t>
            </a:r>
            <a:endParaRPr b="1"/>
          </a:p>
        </p:txBody>
      </p:sp>
      <p:sp>
        <p:nvSpPr>
          <p:cNvPr id="669" name="Google Shape;669;p31"/>
          <p:cNvSpPr txBox="1"/>
          <p:nvPr>
            <p:ph idx="12" type="sldNum"/>
          </p:nvPr>
        </p:nvSpPr>
        <p:spPr>
          <a:xfrm>
            <a:off x="8604649" y="4663225"/>
            <a:ext cx="4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</a:t>
            </a:r>
            <a:endParaRPr/>
          </a:p>
        </p:txBody>
      </p:sp>
      <p:pic>
        <p:nvPicPr>
          <p:cNvPr id="670" name="Google Shape;670;p31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1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5" name="Google Shape;675;p31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678" name="Google Shape;678;p31"/>
          <p:cNvSpPr txBox="1"/>
          <p:nvPr>
            <p:ph type="title"/>
          </p:nvPr>
        </p:nvSpPr>
        <p:spPr>
          <a:xfrm>
            <a:off x="1081650" y="1434950"/>
            <a:ext cx="2754000" cy="4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0.010312</a:t>
            </a:r>
            <a:endParaRPr b="1" sz="2000"/>
          </a:p>
        </p:txBody>
      </p:sp>
      <p:sp>
        <p:nvSpPr>
          <p:cNvPr id="679" name="Google Shape;679;p31"/>
          <p:cNvSpPr txBox="1"/>
          <p:nvPr>
            <p:ph type="title"/>
          </p:nvPr>
        </p:nvSpPr>
        <p:spPr>
          <a:xfrm>
            <a:off x="1081650" y="2788725"/>
            <a:ext cx="2754000" cy="492600"/>
          </a:xfrm>
          <a:prstGeom prst="rect">
            <a:avLst/>
          </a:prstGeom>
          <a:solidFill>
            <a:srgbClr val="EA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0.177822</a:t>
            </a:r>
            <a:endParaRPr b="1" sz="2000"/>
          </a:p>
        </p:txBody>
      </p:sp>
      <p:sp>
        <p:nvSpPr>
          <p:cNvPr id="680" name="Google Shape;680;p31"/>
          <p:cNvSpPr txBox="1"/>
          <p:nvPr>
            <p:ph type="title"/>
          </p:nvPr>
        </p:nvSpPr>
        <p:spPr>
          <a:xfrm>
            <a:off x="5340500" y="1386150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0.056865</a:t>
            </a:r>
            <a:endParaRPr b="1" sz="2000"/>
          </a:p>
        </p:txBody>
      </p:sp>
      <p:sp>
        <p:nvSpPr>
          <p:cNvPr id="681" name="Google Shape;681;p31"/>
          <p:cNvSpPr txBox="1"/>
          <p:nvPr>
            <p:ph type="title"/>
          </p:nvPr>
        </p:nvSpPr>
        <p:spPr>
          <a:xfrm>
            <a:off x="5340500" y="2738588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0.013450</a:t>
            </a:r>
            <a:endParaRPr b="1" sz="2000"/>
          </a:p>
        </p:txBody>
      </p:sp>
      <p:cxnSp>
        <p:nvCxnSpPr>
          <p:cNvPr id="682" name="Google Shape;682;p31"/>
          <p:cNvCxnSpPr/>
          <p:nvPr/>
        </p:nvCxnSpPr>
        <p:spPr>
          <a:xfrm>
            <a:off x="-44050" y="556025"/>
            <a:ext cx="7384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3" name="Google Shape;683;p31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4" name="Google Shape;684;p31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1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31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Correto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1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Predito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8" name="Google Shape;688;p31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1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31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1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2" name="Google Shape;69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1"/>
          <p:cNvSpPr/>
          <p:nvPr/>
        </p:nvSpPr>
        <p:spPr>
          <a:xfrm>
            <a:off x="1393025" y="1093653"/>
            <a:ext cx="2164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Floresta Aleatória, IINT</a:t>
            </a: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932253" y="2480475"/>
            <a:ext cx="30003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Múltipla, IINT</a:t>
            </a:r>
            <a:endParaRPr/>
          </a:p>
        </p:txBody>
      </p:sp>
      <p:sp>
        <p:nvSpPr>
          <p:cNvPr id="697" name="Google Shape;697;p31"/>
          <p:cNvSpPr/>
          <p:nvPr/>
        </p:nvSpPr>
        <p:spPr>
          <a:xfrm>
            <a:off x="5535351" y="2404275"/>
            <a:ext cx="2359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Decisão, IINT</a:t>
            </a:r>
            <a:endParaRPr/>
          </a:p>
        </p:txBody>
      </p:sp>
      <p:sp>
        <p:nvSpPr>
          <p:cNvPr id="698" name="Google Shape;698;p31"/>
          <p:cNvSpPr/>
          <p:nvPr/>
        </p:nvSpPr>
        <p:spPr>
          <a:xfrm>
            <a:off x="4970850" y="1032675"/>
            <a:ext cx="34824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de Vetores de Suporte, IINT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6943725" y="1981200"/>
            <a:ext cx="2008500" cy="954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14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 Algoritmo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Pior Algoritmo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Trabalhos Futuros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Lançamento do Modelo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347100" y="1981200"/>
            <a:ext cx="2052600" cy="9549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Atraso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612275" y="1981200"/>
            <a:ext cx="2229000" cy="9549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de </a:t>
            </a: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Ajuste de Escala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Extração de Variáveis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 de Treinamento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Validação Cruzada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843100" y="1981200"/>
            <a:ext cx="2229000" cy="9549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 Linear Múltipla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Árvores de Decisão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Floresta Aleatória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Regressão de Vetores de Suporte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83950" y="1981200"/>
            <a:ext cx="2008500" cy="9549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 cap="flat" cmpd="sng" w="9525">
            <a:solidFill>
              <a:srgbClr val="0173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Problema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311700" y="93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48333" y="4682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3757450" y="1447800"/>
            <a:ext cx="17421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031125" y="1447800"/>
            <a:ext cx="17421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499643" y="1447800"/>
            <a:ext cx="17262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7225972" y="1447800"/>
            <a:ext cx="17262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288920" y="1447800"/>
            <a:ext cx="17421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 Algoritmo</a:t>
            </a:r>
            <a:endParaRPr/>
          </a:p>
        </p:txBody>
      </p:sp>
      <p:sp>
        <p:nvSpPr>
          <p:cNvPr id="704" name="Google Shape;704;p32"/>
          <p:cNvSpPr txBox="1"/>
          <p:nvPr>
            <p:ph idx="12" type="sldNum"/>
          </p:nvPr>
        </p:nvSpPr>
        <p:spPr>
          <a:xfrm>
            <a:off x="8636799" y="4663225"/>
            <a:ext cx="38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pic>
        <p:nvPicPr>
          <p:cNvPr id="705" name="Google Shape;705;p32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2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0" name="Google Shape;710;p32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713" name="Google Shape;713;p32"/>
          <p:cNvSpPr txBox="1"/>
          <p:nvPr>
            <p:ph type="title"/>
          </p:nvPr>
        </p:nvSpPr>
        <p:spPr>
          <a:xfrm>
            <a:off x="-157800" y="1176600"/>
            <a:ext cx="3615000" cy="4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93C47D"/>
                </a:solidFill>
              </a:rPr>
              <a:t>Floresta Aleatória</a:t>
            </a:r>
            <a:endParaRPr sz="2000">
              <a:solidFill>
                <a:srgbClr val="93C47D"/>
              </a:solidFill>
            </a:endParaRPr>
          </a:p>
        </p:txBody>
      </p:sp>
      <p:sp>
        <p:nvSpPr>
          <p:cNvPr id="714" name="Google Shape;714;p32"/>
          <p:cNvSpPr txBox="1"/>
          <p:nvPr>
            <p:ph type="title"/>
          </p:nvPr>
        </p:nvSpPr>
        <p:spPr>
          <a:xfrm>
            <a:off x="375600" y="2319600"/>
            <a:ext cx="3615000" cy="4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E06666"/>
                </a:solidFill>
              </a:rPr>
              <a:t>Regressão Linear Múltipla</a:t>
            </a:r>
            <a:endParaRPr sz="2000">
              <a:solidFill>
                <a:srgbClr val="E06666"/>
              </a:solidFill>
            </a:endParaRPr>
          </a:p>
        </p:txBody>
      </p:sp>
      <p:sp>
        <p:nvSpPr>
          <p:cNvPr id="715" name="Google Shape;715;p32"/>
          <p:cNvSpPr txBox="1"/>
          <p:nvPr>
            <p:ph type="title"/>
          </p:nvPr>
        </p:nvSpPr>
        <p:spPr>
          <a:xfrm>
            <a:off x="311700" y="174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Pior Algoritmo</a:t>
            </a:r>
            <a:endParaRPr/>
          </a:p>
        </p:txBody>
      </p:sp>
      <p:cxnSp>
        <p:nvCxnSpPr>
          <p:cNvPr id="716" name="Google Shape;716;p32"/>
          <p:cNvCxnSpPr/>
          <p:nvPr/>
        </p:nvCxnSpPr>
        <p:spPr>
          <a:xfrm>
            <a:off x="-44100" y="555900"/>
            <a:ext cx="78984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7" name="Google Shape;717;p32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2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32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32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2" name="Google Shape;72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 Algoritmo</a:t>
            </a:r>
            <a:endParaRPr/>
          </a:p>
        </p:txBody>
      </p:sp>
      <p:sp>
        <p:nvSpPr>
          <p:cNvPr id="730" name="Google Shape;730;p33"/>
          <p:cNvSpPr txBox="1"/>
          <p:nvPr>
            <p:ph idx="12" type="sldNum"/>
          </p:nvPr>
        </p:nvSpPr>
        <p:spPr>
          <a:xfrm>
            <a:off x="8636799" y="4663225"/>
            <a:ext cx="38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pic>
        <p:nvPicPr>
          <p:cNvPr id="731" name="Google Shape;731;p33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33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3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3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735" name="Google Shape;735;p33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6" name="Google Shape;736;p33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737" name="Google Shape;737;p33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738" name="Google Shape;738;p33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739" name="Google Shape;739;p33"/>
          <p:cNvSpPr txBox="1"/>
          <p:nvPr>
            <p:ph type="title"/>
          </p:nvPr>
        </p:nvSpPr>
        <p:spPr>
          <a:xfrm>
            <a:off x="-157800" y="1176600"/>
            <a:ext cx="3615000" cy="4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93C47D"/>
                </a:solidFill>
              </a:rPr>
              <a:t>Floresta Aleatória</a:t>
            </a:r>
            <a:endParaRPr sz="2000">
              <a:solidFill>
                <a:srgbClr val="93C47D"/>
              </a:solidFill>
            </a:endParaRPr>
          </a:p>
        </p:txBody>
      </p:sp>
      <p:sp>
        <p:nvSpPr>
          <p:cNvPr id="740" name="Google Shape;740;p33"/>
          <p:cNvSpPr txBox="1"/>
          <p:nvPr>
            <p:ph type="title"/>
          </p:nvPr>
        </p:nvSpPr>
        <p:spPr>
          <a:xfrm>
            <a:off x="375600" y="2319600"/>
            <a:ext cx="3615000" cy="4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E06666"/>
                </a:solidFill>
              </a:rPr>
              <a:t>Regressão Linear Múltipla</a:t>
            </a:r>
            <a:endParaRPr sz="2000">
              <a:solidFill>
                <a:srgbClr val="E06666"/>
              </a:solidFill>
            </a:endParaRPr>
          </a:p>
        </p:txBody>
      </p:sp>
      <p:sp>
        <p:nvSpPr>
          <p:cNvPr id="741" name="Google Shape;741;p33"/>
          <p:cNvSpPr txBox="1"/>
          <p:nvPr>
            <p:ph type="title"/>
          </p:nvPr>
        </p:nvSpPr>
        <p:spPr>
          <a:xfrm>
            <a:off x="311700" y="174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Pior Algoritmo</a:t>
            </a:r>
            <a:endParaRPr/>
          </a:p>
        </p:txBody>
      </p:sp>
      <p:cxnSp>
        <p:nvCxnSpPr>
          <p:cNvPr id="742" name="Google Shape;742;p33"/>
          <p:cNvCxnSpPr/>
          <p:nvPr/>
        </p:nvCxnSpPr>
        <p:spPr>
          <a:xfrm>
            <a:off x="-44100" y="555900"/>
            <a:ext cx="79197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3" name="Google Shape;743;p33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33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3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3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8" name="Google Shape;74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1" name="Google Shape;751;p33"/>
          <p:cNvGrpSpPr/>
          <p:nvPr/>
        </p:nvGrpSpPr>
        <p:grpSpPr>
          <a:xfrm>
            <a:off x="4074376" y="657219"/>
            <a:ext cx="4397852" cy="4480802"/>
            <a:chOff x="2245588" y="428625"/>
            <a:chExt cx="4669624" cy="4757700"/>
          </a:xfrm>
        </p:grpSpPr>
        <p:sp>
          <p:nvSpPr>
            <p:cNvPr id="752" name="Google Shape;752;p33"/>
            <p:cNvSpPr/>
            <p:nvPr/>
          </p:nvSpPr>
          <p:spPr>
            <a:xfrm>
              <a:off x="2287188" y="428625"/>
              <a:ext cx="4603200" cy="475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53" name="Google Shape;753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45588" y="473875"/>
              <a:ext cx="4669624" cy="46696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4"/>
          <p:cNvSpPr txBox="1"/>
          <p:nvPr>
            <p:ph idx="1" type="body"/>
          </p:nvPr>
        </p:nvSpPr>
        <p:spPr>
          <a:xfrm>
            <a:off x="464100" y="1299659"/>
            <a:ext cx="85206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 incluem a exploração dessa metodologia com outras portas lógicas (XOR) e tecnologias como FINFET. Além da utilização de arquiteturas de redes neurais.</a:t>
            </a:r>
            <a:endParaRPr/>
          </a:p>
        </p:txBody>
      </p:sp>
      <p:sp>
        <p:nvSpPr>
          <p:cNvPr id="759" name="Google Shape;759;p34"/>
          <p:cNvSpPr txBox="1"/>
          <p:nvPr>
            <p:ph idx="12" type="sldNum"/>
          </p:nvPr>
        </p:nvSpPr>
        <p:spPr>
          <a:xfrm>
            <a:off x="8636799" y="4663225"/>
            <a:ext cx="38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</a:t>
            </a:r>
            <a:endParaRPr/>
          </a:p>
        </p:txBody>
      </p:sp>
      <p:pic>
        <p:nvPicPr>
          <p:cNvPr id="760" name="Google Shape;760;p34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34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4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767" name="Google Shape;767;p34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768" name="Google Shape;768;p34"/>
          <p:cNvSpPr txBox="1"/>
          <p:nvPr>
            <p:ph type="title"/>
          </p:nvPr>
        </p:nvSpPr>
        <p:spPr>
          <a:xfrm>
            <a:off x="311700" y="81530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cxnSp>
        <p:nvCxnSpPr>
          <p:cNvPr id="769" name="Google Shape;769;p34"/>
          <p:cNvCxnSpPr>
            <a:endCxn id="767" idx="2"/>
          </p:cNvCxnSpPr>
          <p:nvPr/>
        </p:nvCxnSpPr>
        <p:spPr>
          <a:xfrm>
            <a:off x="-44100" y="555900"/>
            <a:ext cx="8290500" cy="16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0" name="Google Shape;770;p34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4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34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4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4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5" name="Google Shape;7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ll Logic Gates — The building blocks of versatile digital circuits -  Part 1 | Nuts &amp;amp; Volts Magazine" id="778" name="Google Shape;77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975" y="2213700"/>
            <a:ext cx="3731700" cy="186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are Neural Networks? | IBM" id="779" name="Google Shape;77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7475" y="1969448"/>
            <a:ext cx="2894825" cy="205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35"/>
          <p:cNvPicPr preferRelativeResize="0"/>
          <p:nvPr/>
        </p:nvPicPr>
        <p:blipFill rotWithShape="1">
          <a:blip r:embed="rId3">
            <a:alphaModFix/>
          </a:blip>
          <a:srcRect b="4770" l="0" r="0" t="0"/>
          <a:stretch/>
        </p:blipFill>
        <p:spPr>
          <a:xfrm>
            <a:off x="321225" y="1083250"/>
            <a:ext cx="6301714" cy="33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Lançamento do Modelo</a:t>
            </a:r>
            <a:endParaRPr/>
          </a:p>
        </p:txBody>
      </p:sp>
      <p:sp>
        <p:nvSpPr>
          <p:cNvPr id="786" name="Google Shape;786;p35"/>
          <p:cNvSpPr txBox="1"/>
          <p:nvPr>
            <p:ph idx="12" type="sldNum"/>
          </p:nvPr>
        </p:nvSpPr>
        <p:spPr>
          <a:xfrm>
            <a:off x="8553200" y="4663225"/>
            <a:ext cx="46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</a:t>
            </a:r>
            <a:endParaRPr/>
          </a:p>
        </p:txBody>
      </p:sp>
      <p:pic>
        <p:nvPicPr>
          <p:cNvPr id="787" name="Google Shape;787;p35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35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5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2" name="Google Shape;792;p35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793" name="Google Shape;793;p35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794" name="Google Shape;794;p35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pic>
        <p:nvPicPr>
          <p:cNvPr id="795" name="Google Shape;7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539" y="1322525"/>
            <a:ext cx="2140061" cy="2140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6" name="Google Shape;796;p35"/>
          <p:cNvCxnSpPr/>
          <p:nvPr/>
        </p:nvCxnSpPr>
        <p:spPr>
          <a:xfrm>
            <a:off x="-44050" y="556025"/>
            <a:ext cx="91953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7" name="Google Shape;797;p35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35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35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35"/>
          <p:cNvPicPr preferRelativeResize="0"/>
          <p:nvPr/>
        </p:nvPicPr>
        <p:blipFill rotWithShape="1">
          <a:blip r:embed="rId4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5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5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3" name="Google Shape;80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6"/>
          <p:cNvSpPr txBox="1"/>
          <p:nvPr>
            <p:ph type="ctrTitle"/>
          </p:nvPr>
        </p:nvSpPr>
        <p:spPr>
          <a:xfrm>
            <a:off x="0" y="1828275"/>
            <a:ext cx="91440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Predição da Caracterização Elétrica de Circuitos com Algoritmos de Machine Learning</a:t>
            </a:r>
            <a:endParaRPr b="1"/>
          </a:p>
        </p:txBody>
      </p:sp>
      <p:sp>
        <p:nvSpPr>
          <p:cNvPr id="811" name="Google Shape;811;p36"/>
          <p:cNvSpPr txBox="1"/>
          <p:nvPr>
            <p:ph idx="1" type="subTitle"/>
          </p:nvPr>
        </p:nvSpPr>
        <p:spPr>
          <a:xfrm>
            <a:off x="311700" y="3959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Lima Jacinto, Mateus Grellert, Cristina Meinhardt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Santa Catarina</a:t>
            </a:r>
            <a:endParaRPr/>
          </a:p>
        </p:txBody>
      </p:sp>
      <p:pic>
        <p:nvPicPr>
          <p:cNvPr id="812" name="Google Shape;8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096" y="1414655"/>
            <a:ext cx="383979" cy="38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60" y="1507652"/>
            <a:ext cx="512412" cy="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3806" y="1463231"/>
            <a:ext cx="512402" cy="2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75" y="1350350"/>
            <a:ext cx="345445" cy="4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6"/>
          <p:cNvPicPr preferRelativeResize="0"/>
          <p:nvPr/>
        </p:nvPicPr>
        <p:blipFill rotWithShape="1">
          <a:blip r:embed="rId7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36"/>
          <p:cNvPicPr preferRelativeResize="0"/>
          <p:nvPr/>
        </p:nvPicPr>
        <p:blipFill rotWithShape="1">
          <a:blip r:embed="rId7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36"/>
          <p:cNvPicPr preferRelativeResize="0"/>
          <p:nvPr/>
        </p:nvPicPr>
        <p:blipFill rotWithShape="1">
          <a:blip r:embed="rId7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6"/>
          <p:cNvPicPr preferRelativeResize="0"/>
          <p:nvPr/>
        </p:nvPicPr>
        <p:blipFill rotWithShape="1">
          <a:blip r:embed="rId7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36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-76200" y="4826750"/>
            <a:ext cx="9220200" cy="3831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8514000" y="1135750"/>
            <a:ext cx="614400" cy="6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6"/>
          <p:cNvSpPr txBox="1"/>
          <p:nvPr>
            <p:ph idx="1" type="subTitle"/>
          </p:nvPr>
        </p:nvSpPr>
        <p:spPr>
          <a:xfrm>
            <a:off x="399800" y="8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</a:rPr>
              <a:t>gabriellimajacinto@gmail.com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Apêndice</a:t>
            </a:r>
            <a:endParaRPr/>
          </a:p>
        </p:txBody>
      </p:sp>
      <p:sp>
        <p:nvSpPr>
          <p:cNvPr id="829" name="Google Shape;829;p37"/>
          <p:cNvSpPr txBox="1"/>
          <p:nvPr>
            <p:ph idx="12" type="sldNum"/>
          </p:nvPr>
        </p:nvSpPr>
        <p:spPr>
          <a:xfrm>
            <a:off x="8604649" y="4663225"/>
            <a:ext cx="4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pic>
        <p:nvPicPr>
          <p:cNvPr id="830" name="Google Shape;830;p3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37"/>
          <p:cNvSpPr txBox="1"/>
          <p:nvPr>
            <p:ph type="title"/>
          </p:nvPr>
        </p:nvSpPr>
        <p:spPr>
          <a:xfrm>
            <a:off x="900125" y="603275"/>
            <a:ext cx="28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2" u="sng"/>
              <a:t>Valores Cross-Validation</a:t>
            </a:r>
            <a:endParaRPr sz="2022" u="sng"/>
          </a:p>
        </p:txBody>
      </p:sp>
      <p:sp>
        <p:nvSpPr>
          <p:cNvPr id="832" name="Google Shape;832;p37"/>
          <p:cNvSpPr txBox="1"/>
          <p:nvPr>
            <p:ph type="title"/>
          </p:nvPr>
        </p:nvSpPr>
        <p:spPr>
          <a:xfrm>
            <a:off x="900125" y="2279675"/>
            <a:ext cx="33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2" u="sng"/>
              <a:t>Melhores Hyperparameters</a:t>
            </a:r>
            <a:endParaRPr sz="2022" u="sng"/>
          </a:p>
        </p:txBody>
      </p:sp>
      <p:sp>
        <p:nvSpPr>
          <p:cNvPr id="833" name="Google Shape;833;p37"/>
          <p:cNvSpPr txBox="1"/>
          <p:nvPr/>
        </p:nvSpPr>
        <p:spPr>
          <a:xfrm>
            <a:off x="301250" y="1023575"/>
            <a:ext cx="804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DT - </a:t>
            </a:r>
            <a:r>
              <a:rPr b="1" lang="pt-BR"/>
              <a:t>Max Depth</a:t>
            </a:r>
            <a:r>
              <a:rPr lang="pt-BR"/>
              <a:t>: 1, 5, 10, 25, 50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RF - </a:t>
            </a:r>
            <a:r>
              <a:rPr b="1" lang="pt-BR"/>
              <a:t>Max Depth</a:t>
            </a:r>
            <a:r>
              <a:rPr lang="pt-BR"/>
              <a:t>: 1, 5, 10, 25, 50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RF - </a:t>
            </a:r>
            <a:r>
              <a:rPr b="1" lang="pt-BR"/>
              <a:t>N Estimators</a:t>
            </a:r>
            <a:r>
              <a:rPr lang="pt-BR"/>
              <a:t>: 5, 25, 50, 100, 150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SVR - </a:t>
            </a:r>
            <a:r>
              <a:rPr b="1" lang="pt-BR"/>
              <a:t>Gamma</a:t>
            </a:r>
            <a:r>
              <a:rPr lang="pt-BR"/>
              <a:t>: 0.03125, 0.0625, 0.125, 0.25, 4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SVR - </a:t>
            </a:r>
            <a:r>
              <a:rPr b="1" lang="pt-BR"/>
              <a:t>C</a:t>
            </a:r>
            <a:r>
              <a:rPr lang="pt-BR"/>
              <a:t>: 0.25, 0.5, 1, 2, 10 </a:t>
            </a:r>
            <a:endParaRPr/>
          </a:p>
        </p:txBody>
      </p:sp>
      <p:graphicFrame>
        <p:nvGraphicFramePr>
          <p:cNvPr id="834" name="Google Shape;834;p37"/>
          <p:cNvGraphicFramePr/>
          <p:nvPr/>
        </p:nvGraphicFramePr>
        <p:xfrm>
          <a:off x="110250" y="271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{2AEA6D31-3A8A-486B-89FA-5C3537F9AC70}</a:tableStyleId>
              </a:tblPr>
              <a:tblGrid>
                <a:gridCol w="738150"/>
                <a:gridCol w="1520400"/>
                <a:gridCol w="1659675"/>
                <a:gridCol w="1713275"/>
              </a:tblGrid>
              <a:tr h="27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DT - 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RF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Max 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RF - 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N Estimators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TPHL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TPLH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35" name="Google Shape;835;p3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3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3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3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37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7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2" name="Google Shape;84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Normalizada</a:t>
            </a:r>
            <a:endParaRPr/>
          </a:p>
        </p:txBody>
      </p:sp>
      <p:sp>
        <p:nvSpPr>
          <p:cNvPr id="850" name="Google Shape;850;p38"/>
          <p:cNvSpPr txBox="1"/>
          <p:nvPr>
            <p:ph idx="12" type="sldNum"/>
          </p:nvPr>
        </p:nvSpPr>
        <p:spPr>
          <a:xfrm>
            <a:off x="8647500" y="4663225"/>
            <a:ext cx="37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</a:t>
            </a:r>
            <a:endParaRPr/>
          </a:p>
        </p:txBody>
      </p:sp>
      <p:pic>
        <p:nvPicPr>
          <p:cNvPr id="851" name="Google Shape;851;p38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38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8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8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855" name="Google Shape;855;p38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6" name="Google Shape;856;p38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857" name="Google Shape;857;p38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858" name="Google Shape;858;p38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859" name="Google Shape;859;p38"/>
          <p:cNvSpPr/>
          <p:nvPr/>
        </p:nvSpPr>
        <p:spPr>
          <a:xfrm>
            <a:off x="478707" y="1150737"/>
            <a:ext cx="4849200" cy="30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62" y="1143625"/>
            <a:ext cx="4849149" cy="305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p38"/>
          <p:cNvCxnSpPr/>
          <p:nvPr/>
        </p:nvCxnSpPr>
        <p:spPr>
          <a:xfrm>
            <a:off x="-44050" y="556025"/>
            <a:ext cx="61626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38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8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4" name="Google Shape;86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Predição </a:t>
            </a:r>
            <a:r>
              <a:rPr b="1" lang="pt-BR"/>
              <a:t>TPLH</a:t>
            </a:r>
            <a:r>
              <a:rPr lang="pt-BR"/>
              <a:t> </a:t>
            </a:r>
            <a:endParaRPr/>
          </a:p>
        </p:txBody>
      </p:sp>
      <p:sp>
        <p:nvSpPr>
          <p:cNvPr id="872" name="Google Shape;872;p39"/>
          <p:cNvSpPr txBox="1"/>
          <p:nvPr>
            <p:ph idx="12" type="sldNum"/>
          </p:nvPr>
        </p:nvSpPr>
        <p:spPr>
          <a:xfrm>
            <a:off x="8615374" y="4663225"/>
            <a:ext cx="40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III</a:t>
            </a:r>
            <a:endParaRPr/>
          </a:p>
        </p:txBody>
      </p:sp>
      <p:pic>
        <p:nvPicPr>
          <p:cNvPr id="873" name="Google Shape;873;p39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9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9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9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877" name="Google Shape;877;p39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9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pic>
        <p:nvPicPr>
          <p:cNvPr id="881" name="Google Shape;881;p39"/>
          <p:cNvPicPr preferRelativeResize="0"/>
          <p:nvPr/>
        </p:nvPicPr>
        <p:blipFill rotWithShape="1">
          <a:blip r:embed="rId4">
            <a:alphaModFix/>
          </a:blip>
          <a:srcRect b="933" l="0" r="35195" t="50706"/>
          <a:stretch/>
        </p:blipFill>
        <p:spPr>
          <a:xfrm>
            <a:off x="4640875" y="1151599"/>
            <a:ext cx="3847575" cy="265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39"/>
          <p:cNvPicPr preferRelativeResize="0"/>
          <p:nvPr/>
        </p:nvPicPr>
        <p:blipFill rotWithShape="1">
          <a:blip r:embed="rId4">
            <a:alphaModFix/>
          </a:blip>
          <a:srcRect b="49215" l="0" r="35195" t="0"/>
          <a:stretch/>
        </p:blipFill>
        <p:spPr>
          <a:xfrm>
            <a:off x="454150" y="999200"/>
            <a:ext cx="3847575" cy="2783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3" name="Google Shape;883;p39"/>
          <p:cNvCxnSpPr>
            <a:endCxn id="880" idx="2"/>
          </p:cNvCxnSpPr>
          <p:nvPr/>
        </p:nvCxnSpPr>
        <p:spPr>
          <a:xfrm>
            <a:off x="-44100" y="555900"/>
            <a:ext cx="6461700" cy="16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4" name="Google Shape;884;p39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5" name="Google Shape;885;p39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39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39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Correto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9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Predito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9" name="Google Shape;889;p39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39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39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9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3" name="Google Shape;89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39"/>
          <p:cNvSpPr/>
          <p:nvPr/>
        </p:nvSpPr>
        <p:spPr>
          <a:xfrm>
            <a:off x="1393025" y="1135325"/>
            <a:ext cx="2164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Floresta Aleatória, TPLH</a:t>
            </a:r>
            <a:endParaRPr/>
          </a:p>
        </p:txBody>
      </p:sp>
      <p:sp>
        <p:nvSpPr>
          <p:cNvPr id="897" name="Google Shape;897;p39"/>
          <p:cNvSpPr/>
          <p:nvPr/>
        </p:nvSpPr>
        <p:spPr>
          <a:xfrm>
            <a:off x="932253" y="2480475"/>
            <a:ext cx="30003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Múltipla, TPLH</a:t>
            </a:r>
            <a:endParaRPr/>
          </a:p>
        </p:txBody>
      </p:sp>
      <p:sp>
        <p:nvSpPr>
          <p:cNvPr id="898" name="Google Shape;898;p39"/>
          <p:cNvSpPr/>
          <p:nvPr/>
        </p:nvSpPr>
        <p:spPr>
          <a:xfrm>
            <a:off x="5535351" y="2457853"/>
            <a:ext cx="2359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Decisão, TPLH</a:t>
            </a:r>
            <a:endParaRPr/>
          </a:p>
        </p:txBody>
      </p:sp>
      <p:sp>
        <p:nvSpPr>
          <p:cNvPr id="899" name="Google Shape;899;p39"/>
          <p:cNvSpPr/>
          <p:nvPr/>
        </p:nvSpPr>
        <p:spPr>
          <a:xfrm>
            <a:off x="4970850" y="1130306"/>
            <a:ext cx="34824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de Vetores de Suporte, TPLH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Predição </a:t>
            </a:r>
            <a:r>
              <a:rPr b="1" lang="pt-BR"/>
              <a:t>TPLH</a:t>
            </a:r>
            <a:r>
              <a:rPr lang="pt-BR"/>
              <a:t> </a:t>
            </a:r>
            <a:endParaRPr/>
          </a:p>
        </p:txBody>
      </p:sp>
      <p:sp>
        <p:nvSpPr>
          <p:cNvPr id="905" name="Google Shape;905;p40"/>
          <p:cNvSpPr txBox="1"/>
          <p:nvPr>
            <p:ph idx="12" type="sldNum"/>
          </p:nvPr>
        </p:nvSpPr>
        <p:spPr>
          <a:xfrm>
            <a:off x="8615374" y="4663225"/>
            <a:ext cx="405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</a:t>
            </a:r>
            <a:endParaRPr/>
          </a:p>
        </p:txBody>
      </p:sp>
      <p:pic>
        <p:nvPicPr>
          <p:cNvPr id="906" name="Google Shape;906;p40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40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0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910" name="Google Shape;910;p40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1" name="Google Shape;911;p40"/>
          <p:cNvSpPr/>
          <p:nvPr/>
        </p:nvSpPr>
        <p:spPr>
          <a:xfrm>
            <a:off x="36576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912" name="Google Shape;912;p40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pic>
        <p:nvPicPr>
          <p:cNvPr id="914" name="Google Shape;914;p40"/>
          <p:cNvPicPr preferRelativeResize="0"/>
          <p:nvPr/>
        </p:nvPicPr>
        <p:blipFill rotWithShape="1">
          <a:blip r:embed="rId4">
            <a:alphaModFix/>
          </a:blip>
          <a:srcRect b="933" l="0" r="35195" t="50706"/>
          <a:stretch/>
        </p:blipFill>
        <p:spPr>
          <a:xfrm>
            <a:off x="4640875" y="1151599"/>
            <a:ext cx="3847575" cy="265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40"/>
          <p:cNvPicPr preferRelativeResize="0"/>
          <p:nvPr/>
        </p:nvPicPr>
        <p:blipFill rotWithShape="1">
          <a:blip r:embed="rId4">
            <a:alphaModFix/>
          </a:blip>
          <a:srcRect b="49215" l="0" r="35195" t="0"/>
          <a:stretch/>
        </p:blipFill>
        <p:spPr>
          <a:xfrm>
            <a:off x="454150" y="999200"/>
            <a:ext cx="3847575" cy="2783593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40"/>
          <p:cNvSpPr txBox="1"/>
          <p:nvPr>
            <p:ph type="title"/>
          </p:nvPr>
        </p:nvSpPr>
        <p:spPr>
          <a:xfrm>
            <a:off x="1081650" y="1511150"/>
            <a:ext cx="2754000" cy="4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0.002793</a:t>
            </a:r>
            <a:endParaRPr b="1" sz="2000"/>
          </a:p>
        </p:txBody>
      </p:sp>
      <p:sp>
        <p:nvSpPr>
          <p:cNvPr id="917" name="Google Shape;917;p40"/>
          <p:cNvSpPr txBox="1"/>
          <p:nvPr>
            <p:ph type="title"/>
          </p:nvPr>
        </p:nvSpPr>
        <p:spPr>
          <a:xfrm>
            <a:off x="1081650" y="2801756"/>
            <a:ext cx="2754000" cy="492600"/>
          </a:xfrm>
          <a:prstGeom prst="rect">
            <a:avLst/>
          </a:prstGeom>
          <a:solidFill>
            <a:srgbClr val="EA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0.082220</a:t>
            </a:r>
            <a:endParaRPr b="1" sz="2000"/>
          </a:p>
        </p:txBody>
      </p:sp>
      <p:sp>
        <p:nvSpPr>
          <p:cNvPr id="918" name="Google Shape;918;p40"/>
          <p:cNvSpPr txBox="1"/>
          <p:nvPr>
            <p:ph type="title"/>
          </p:nvPr>
        </p:nvSpPr>
        <p:spPr>
          <a:xfrm>
            <a:off x="5340500" y="1462350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0.054531</a:t>
            </a:r>
            <a:endParaRPr b="1" sz="2000"/>
          </a:p>
        </p:txBody>
      </p:sp>
      <p:sp>
        <p:nvSpPr>
          <p:cNvPr id="919" name="Google Shape;919;p40"/>
          <p:cNvSpPr txBox="1"/>
          <p:nvPr>
            <p:ph type="title"/>
          </p:nvPr>
        </p:nvSpPr>
        <p:spPr>
          <a:xfrm>
            <a:off x="5340500" y="2801756"/>
            <a:ext cx="2754000" cy="4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RMSE = </a:t>
            </a:r>
            <a:r>
              <a:rPr lang="pt-BR" sz="2000"/>
              <a:t>0.003446</a:t>
            </a:r>
            <a:endParaRPr b="1" sz="2000"/>
          </a:p>
        </p:txBody>
      </p:sp>
      <p:cxnSp>
        <p:nvCxnSpPr>
          <p:cNvPr id="920" name="Google Shape;920;p40"/>
          <p:cNvCxnSpPr>
            <a:endCxn id="913" idx="2"/>
          </p:cNvCxnSpPr>
          <p:nvPr/>
        </p:nvCxnSpPr>
        <p:spPr>
          <a:xfrm>
            <a:off x="-44100" y="555900"/>
            <a:ext cx="6461700" cy="16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1" name="Google Shape;921;p40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2" name="Google Shape;922;p40"/>
          <p:cNvCxnSpPr/>
          <p:nvPr/>
        </p:nvCxnSpPr>
        <p:spPr>
          <a:xfrm>
            <a:off x="377950" y="38258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40"/>
          <p:cNvCxnSpPr/>
          <p:nvPr/>
        </p:nvCxnSpPr>
        <p:spPr>
          <a:xfrm>
            <a:off x="391350" y="4054441"/>
            <a:ext cx="307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40"/>
          <p:cNvSpPr txBox="1"/>
          <p:nvPr/>
        </p:nvSpPr>
        <p:spPr>
          <a:xfrm>
            <a:off x="715378" y="3620625"/>
            <a:ext cx="106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Correto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40"/>
          <p:cNvSpPr txBox="1"/>
          <p:nvPr/>
        </p:nvSpPr>
        <p:spPr>
          <a:xfrm>
            <a:off x="728786" y="3864691"/>
            <a:ext cx="15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Valor Predito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6" name="Google Shape;926;p40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40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40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0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0" name="Google Shape;93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40"/>
          <p:cNvSpPr/>
          <p:nvPr/>
        </p:nvSpPr>
        <p:spPr>
          <a:xfrm>
            <a:off x="1393025" y="1135325"/>
            <a:ext cx="2164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Floresta Aleatória, TPLH</a:t>
            </a:r>
            <a:endParaRPr/>
          </a:p>
        </p:txBody>
      </p:sp>
      <p:sp>
        <p:nvSpPr>
          <p:cNvPr id="934" name="Google Shape;934;p40"/>
          <p:cNvSpPr/>
          <p:nvPr/>
        </p:nvSpPr>
        <p:spPr>
          <a:xfrm>
            <a:off x="932253" y="2480475"/>
            <a:ext cx="30003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Múltipla, TPLH</a:t>
            </a:r>
            <a:endParaRPr/>
          </a:p>
        </p:txBody>
      </p:sp>
      <p:sp>
        <p:nvSpPr>
          <p:cNvPr id="935" name="Google Shape;935;p40"/>
          <p:cNvSpPr/>
          <p:nvPr/>
        </p:nvSpPr>
        <p:spPr>
          <a:xfrm>
            <a:off x="5535351" y="2457853"/>
            <a:ext cx="23595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Decisão, TPLH</a:t>
            </a:r>
            <a:endParaRPr/>
          </a:p>
        </p:txBody>
      </p:sp>
      <p:sp>
        <p:nvSpPr>
          <p:cNvPr id="936" name="Google Shape;936;p40"/>
          <p:cNvSpPr/>
          <p:nvPr/>
        </p:nvSpPr>
        <p:spPr>
          <a:xfrm>
            <a:off x="4970850" y="1130306"/>
            <a:ext cx="3482400" cy="20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de Vetores de Suporte, TPLH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0" y="0"/>
            <a:ext cx="18456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 flipH="1" rot="10800000">
            <a:off x="3375437" y="2421609"/>
            <a:ext cx="1808400" cy="141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75" y="1170125"/>
            <a:ext cx="2757025" cy="27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925" y="698162"/>
            <a:ext cx="3280264" cy="319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5"/>
          <p:cNvCxnSpPr/>
          <p:nvPr/>
        </p:nvCxnSpPr>
        <p:spPr>
          <a:xfrm>
            <a:off x="-44050" y="556025"/>
            <a:ext cx="57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15"/>
          <p:cNvPicPr preferRelativeResize="0"/>
          <p:nvPr/>
        </p:nvPicPr>
        <p:blipFill rotWithShape="1">
          <a:blip r:embed="rId5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18456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63913" y="1558541"/>
            <a:ext cx="6207000" cy="545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44493" y="1606519"/>
            <a:ext cx="220500" cy="44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C343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C343D"/>
              </a:highlight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288933" y="1629459"/>
            <a:ext cx="2846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Complexidade </a:t>
            </a:r>
            <a:r>
              <a:rPr lang="pt-BR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Tecnológica</a:t>
            </a:r>
            <a:endParaRPr sz="16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3424937" y="1629459"/>
            <a:ext cx="2846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Variabilidade</a:t>
            </a:r>
            <a:r>
              <a:rPr lang="pt-BR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Processo</a:t>
            </a:r>
            <a:endParaRPr sz="16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3204454" y="1610973"/>
            <a:ext cx="220500" cy="44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C343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C343D"/>
              </a:highlight>
            </a:endParaRPr>
          </a:p>
        </p:txBody>
      </p:sp>
      <p:cxnSp>
        <p:nvCxnSpPr>
          <p:cNvPr id="152" name="Google Shape;152;p16"/>
          <p:cNvCxnSpPr>
            <a:stCxn id="150" idx="3"/>
          </p:cNvCxnSpPr>
          <p:nvPr/>
        </p:nvCxnSpPr>
        <p:spPr>
          <a:xfrm flipH="1" rot="10800000">
            <a:off x="6271037" y="1899909"/>
            <a:ext cx="1116300" cy="24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3" name="Google Shape;153;p16"/>
          <p:cNvSpPr/>
          <p:nvPr/>
        </p:nvSpPr>
        <p:spPr>
          <a:xfrm>
            <a:off x="3014857" y="1745135"/>
            <a:ext cx="54300" cy="54300"/>
          </a:xfrm>
          <a:prstGeom prst="flowChartConnector">
            <a:avLst/>
          </a:prstGeom>
          <a:solidFill>
            <a:srgbClr val="21212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3069339" y="1863327"/>
            <a:ext cx="54300" cy="54300"/>
          </a:xfrm>
          <a:prstGeom prst="flowChartConnector">
            <a:avLst/>
          </a:prstGeom>
          <a:solidFill>
            <a:srgbClr val="21212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960376" y="1863327"/>
            <a:ext cx="54300" cy="54300"/>
          </a:xfrm>
          <a:prstGeom prst="flowChartConnector">
            <a:avLst/>
          </a:prstGeom>
          <a:solidFill>
            <a:srgbClr val="21212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7429177" y="1629459"/>
            <a:ext cx="1650900" cy="14079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7763263" y="1745135"/>
            <a:ext cx="982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Atraso</a:t>
            </a:r>
            <a:endParaRPr sz="16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481945" y="2138909"/>
            <a:ext cx="1545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Consumo de Energia</a:t>
            </a:r>
            <a:endParaRPr sz="16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056451" y="1558527"/>
            <a:ext cx="1545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1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Afeta</a:t>
            </a:r>
            <a:endParaRPr i="1" sz="11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7840711" y="1947965"/>
            <a:ext cx="54300" cy="54300"/>
          </a:xfrm>
          <a:prstGeom prst="flowChartConnector">
            <a:avLst/>
          </a:prstGeom>
          <a:solidFill>
            <a:srgbClr val="21212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7577796" y="2324380"/>
            <a:ext cx="54300" cy="54300"/>
          </a:xfrm>
          <a:prstGeom prst="flowChartConnector">
            <a:avLst/>
          </a:prstGeom>
          <a:solidFill>
            <a:srgbClr val="212121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5844216" y="2422722"/>
            <a:ext cx="1545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1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fim de evitar</a:t>
            </a:r>
            <a:endParaRPr i="1" sz="11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3534310" y="2515543"/>
            <a:ext cx="2217600" cy="69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Simulações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Helvetica Neue"/>
                <a:ea typeface="Helvetica Neue"/>
                <a:cs typeface="Helvetica Neue"/>
                <a:sym typeface="Helvetica Neue"/>
              </a:rPr>
              <a:t>(podem demorar muito)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848646" y="2795686"/>
            <a:ext cx="153660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/>
          <p:nvPr/>
        </p:nvSpPr>
        <p:spPr>
          <a:xfrm>
            <a:off x="0" y="2515550"/>
            <a:ext cx="2432400" cy="69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Aprendizado de Máquina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Helvetica Neue"/>
                <a:ea typeface="Helvetica Neue"/>
                <a:cs typeface="Helvetica Neue"/>
                <a:sym typeface="Helvetica Neue"/>
              </a:rPr>
              <a:t>Portanto, reduzindo o custo de produção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6" name="Google Shape;166;p16"/>
          <p:cNvCxnSpPr>
            <a:stCxn id="163" idx="1"/>
            <a:endCxn id="165" idx="3"/>
          </p:cNvCxnSpPr>
          <p:nvPr/>
        </p:nvCxnSpPr>
        <p:spPr>
          <a:xfrm rot="10800000">
            <a:off x="2432410" y="2865193"/>
            <a:ext cx="110190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7" name="Google Shape;167;p16"/>
          <p:cNvSpPr txBox="1"/>
          <p:nvPr/>
        </p:nvSpPr>
        <p:spPr>
          <a:xfrm>
            <a:off x="2122849" y="2522769"/>
            <a:ext cx="1650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9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Possível Solução</a:t>
            </a:r>
            <a:endParaRPr i="1" sz="90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-44050" y="556025"/>
            <a:ext cx="13086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0" y="0"/>
            <a:ext cx="18456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333750" y="3319000"/>
            <a:ext cx="160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" u="sng">
                <a:solidFill>
                  <a:srgbClr val="4DD0E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https://pt.wikipedia.org/wiki/CMOS</a:t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MOS – Wikipédia, a enciclopédia livre" id="189" name="Google Shape;1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08225"/>
            <a:ext cx="1333650" cy="182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Scikit learn logo small.svg – Wikipédia, a enciclopédia livre" id="190" name="Google Shape;1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476" y="4027075"/>
            <a:ext cx="826222" cy="444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(software) – Wikipédia, a enciclopédia livre" id="191" name="Google Shape;1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2634" y="4027075"/>
            <a:ext cx="1100918" cy="444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umPy logo 2020.svg - Wikimedia Commons" id="192" name="Google Shape;19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1489" y="4027075"/>
            <a:ext cx="988778" cy="444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PICE – IPM-HPC" id="193" name="Google Shape;19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00" y="4027075"/>
            <a:ext cx="444952" cy="444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ussion of seaborn logo · Issue #2243 · mwaskom/seaborn · GitHub" id="194" name="Google Shape;19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88203" y="4027075"/>
            <a:ext cx="444953" cy="44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w notebooks in Drive" id="195" name="Google Shape;19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7446" y="4027075"/>
            <a:ext cx="444953" cy="44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/>
          <p:nvPr/>
        </p:nvSpPr>
        <p:spPr>
          <a:xfrm>
            <a:off x="3229113" y="1540675"/>
            <a:ext cx="2282700" cy="17574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APRENDIZADO DE MÁQUINA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6844123" y="1737438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C4DC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Atrasos: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TpLH e TpHL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6844123" y="2520133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C4DC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Energia</a:t>
            </a:r>
            <a:endParaRPr/>
          </a:p>
        </p:txBody>
      </p:sp>
      <p:cxnSp>
        <p:nvCxnSpPr>
          <p:cNvPr id="199" name="Google Shape;199;p17"/>
          <p:cNvCxnSpPr>
            <a:stCxn id="189" idx="3"/>
            <a:endCxn id="196" idx="1"/>
          </p:cNvCxnSpPr>
          <p:nvPr/>
        </p:nvCxnSpPr>
        <p:spPr>
          <a:xfrm>
            <a:off x="1645350" y="2419375"/>
            <a:ext cx="158370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7"/>
          <p:cNvCxnSpPr>
            <a:stCxn id="196" idx="3"/>
            <a:endCxn id="197" idx="1"/>
          </p:cNvCxnSpPr>
          <p:nvPr/>
        </p:nvCxnSpPr>
        <p:spPr>
          <a:xfrm flipH="1" rot="10800000">
            <a:off x="5511813" y="2023675"/>
            <a:ext cx="1332300" cy="3957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7"/>
          <p:cNvCxnSpPr>
            <a:stCxn id="196" idx="3"/>
            <a:endCxn id="198" idx="1"/>
          </p:cNvCxnSpPr>
          <p:nvPr/>
        </p:nvCxnSpPr>
        <p:spPr>
          <a:xfrm>
            <a:off x="5511813" y="2419375"/>
            <a:ext cx="1332300" cy="3870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7"/>
          <p:cNvSpPr txBox="1"/>
          <p:nvPr/>
        </p:nvSpPr>
        <p:spPr>
          <a:xfrm>
            <a:off x="233850" y="1076900"/>
            <a:ext cx="16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Helvetica Neue"/>
                <a:ea typeface="Helvetica Neue"/>
                <a:cs typeface="Helvetica Neue"/>
                <a:sym typeface="Helvetica Neue"/>
              </a:rPr>
              <a:t>CIRCUITO INVERSOR CMOS 32NM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1582425" y="1968913"/>
            <a:ext cx="16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DADOS DA SIMULAÇÃO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582425" y="2398122"/>
            <a:ext cx="16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latin typeface="Helvetica Neue"/>
                <a:ea typeface="Helvetica Neue"/>
                <a:cs typeface="Helvetica Neue"/>
                <a:sym typeface="Helvetica Neue"/>
              </a:rPr>
              <a:t>(temperatura, tensão, variabilidades...)</a:t>
            </a:r>
            <a:endParaRPr i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3376038" y="23219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Regressão Linear Múltipla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3193050" y="2474300"/>
            <a:ext cx="236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Regressão de Vetores de Suporte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3376038" y="26267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Árvores de Decisão 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3376038" y="27791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Floresta Aleatória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5339250" y="1614050"/>
            <a:ext cx="167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Predição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6844125" y="1324575"/>
            <a:ext cx="185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Helvetica Neue"/>
                <a:ea typeface="Helvetica Neue"/>
                <a:cs typeface="Helvetica Neue"/>
                <a:sym typeface="Helvetica Neue"/>
              </a:rPr>
              <a:t>VALORES DE SAÍDA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3097025" y="1131800"/>
            <a:ext cx="259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Helvetica Neue"/>
                <a:ea typeface="Helvetica Neue"/>
                <a:cs typeface="Helvetica Neue"/>
                <a:sym typeface="Helvetica Neue"/>
              </a:rPr>
              <a:t>ALGORITMOS SUPERVISIONADOS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2" name="Google Shape;212;p17"/>
          <p:cNvCxnSpPr/>
          <p:nvPr/>
        </p:nvCxnSpPr>
        <p:spPr>
          <a:xfrm>
            <a:off x="-44050" y="556025"/>
            <a:ext cx="19086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18288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0" y="0"/>
            <a:ext cx="18456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333750" y="3319000"/>
            <a:ext cx="160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" u="sng">
                <a:solidFill>
                  <a:srgbClr val="4DD0E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https://pt.wikipedia.org/wiki/CMOS</a:t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50"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MOS – Wikipédia, a enciclopédia livre" id="233" name="Google Shape;2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08225"/>
            <a:ext cx="1333650" cy="182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Scikit learn logo small.svg – Wikipédia, a enciclopédia livre" id="234" name="Google Shape;2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476" y="4027075"/>
            <a:ext cx="826222" cy="444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(software) – Wikipédia, a enciclopédia livre" id="235" name="Google Shape;23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2634" y="4027075"/>
            <a:ext cx="1100918" cy="444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umPy logo 2020.svg - Wikimedia Commons" id="236" name="Google Shape;23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1489" y="4027075"/>
            <a:ext cx="988778" cy="444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PICE – IPM-HPC" id="237" name="Google Shape;23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00" y="4027075"/>
            <a:ext cx="444952" cy="444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ussion of seaborn logo · Issue #2243 · mwaskom/seaborn · GitHub" id="238" name="Google Shape;23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88203" y="4027075"/>
            <a:ext cx="444953" cy="44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w notebooks in Drive" id="239" name="Google Shape;23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7446" y="4027075"/>
            <a:ext cx="444953" cy="44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/>
          <p:nvPr/>
        </p:nvSpPr>
        <p:spPr>
          <a:xfrm>
            <a:off x="3229113" y="1540675"/>
            <a:ext cx="2282700" cy="17574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APRENDIZADO DE MÁQUINA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6844123" y="1737438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C4DC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Tp</a:t>
            </a:r>
            <a:r>
              <a:rPr b="1" baseline="-25000" lang="pt-BR"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6844123" y="2520133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C4DC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Energia</a:t>
            </a:r>
            <a:endParaRPr/>
          </a:p>
        </p:txBody>
      </p:sp>
      <p:cxnSp>
        <p:nvCxnSpPr>
          <p:cNvPr id="243" name="Google Shape;243;p18"/>
          <p:cNvCxnSpPr>
            <a:stCxn id="233" idx="3"/>
            <a:endCxn id="240" idx="1"/>
          </p:cNvCxnSpPr>
          <p:nvPr/>
        </p:nvCxnSpPr>
        <p:spPr>
          <a:xfrm>
            <a:off x="1645350" y="2419375"/>
            <a:ext cx="1583700" cy="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8"/>
          <p:cNvCxnSpPr>
            <a:stCxn id="240" idx="3"/>
            <a:endCxn id="241" idx="1"/>
          </p:cNvCxnSpPr>
          <p:nvPr/>
        </p:nvCxnSpPr>
        <p:spPr>
          <a:xfrm flipH="1" rot="10800000">
            <a:off x="5511813" y="2023675"/>
            <a:ext cx="1332300" cy="3957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8"/>
          <p:cNvCxnSpPr>
            <a:stCxn id="240" idx="3"/>
            <a:endCxn id="242" idx="1"/>
          </p:cNvCxnSpPr>
          <p:nvPr/>
        </p:nvCxnSpPr>
        <p:spPr>
          <a:xfrm>
            <a:off x="5511813" y="2419375"/>
            <a:ext cx="1332300" cy="3870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18"/>
          <p:cNvSpPr txBox="1"/>
          <p:nvPr/>
        </p:nvSpPr>
        <p:spPr>
          <a:xfrm>
            <a:off x="233850" y="1076900"/>
            <a:ext cx="16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Helvetica Neue"/>
                <a:ea typeface="Helvetica Neue"/>
                <a:cs typeface="Helvetica Neue"/>
                <a:sym typeface="Helvetica Neue"/>
              </a:rPr>
              <a:t>CIRCUITO INVERSOR CMOS 32NM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582425" y="1968913"/>
            <a:ext cx="16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DADOS DA SIMULAÇÃO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1582425" y="2398122"/>
            <a:ext cx="16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latin typeface="Helvetica Neue"/>
                <a:ea typeface="Helvetica Neue"/>
                <a:cs typeface="Helvetica Neue"/>
                <a:sym typeface="Helvetica Neue"/>
              </a:rPr>
              <a:t>(temperatura, tensão, variabilidades...)</a:t>
            </a:r>
            <a:endParaRPr i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3376038" y="23219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Regressão Linear Múltipla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3193050" y="2474300"/>
            <a:ext cx="236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Regressão de Vetores de Suporte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3376038" y="26267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Árvores de Decisão 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3376038" y="27791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Floresta Aleatória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5339250" y="1614050"/>
            <a:ext cx="167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Predição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6844125" y="1324575"/>
            <a:ext cx="185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Helvetica Neue"/>
                <a:ea typeface="Helvetica Neue"/>
                <a:cs typeface="Helvetica Neue"/>
                <a:sym typeface="Helvetica Neue"/>
              </a:rPr>
              <a:t>VALORES DE SAÍDA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3097025" y="1131800"/>
            <a:ext cx="259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Helvetica Neue"/>
                <a:ea typeface="Helvetica Neue"/>
                <a:cs typeface="Helvetica Neue"/>
                <a:sym typeface="Helvetica Neue"/>
              </a:rPr>
              <a:t>ALGORITMOS SUPERVISIONADOS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18"/>
          <p:cNvSpPr txBox="1"/>
          <p:nvPr>
            <p:ph type="title"/>
          </p:nvPr>
        </p:nvSpPr>
        <p:spPr>
          <a:xfrm>
            <a:off x="3042600" y="643200"/>
            <a:ext cx="2754000" cy="4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Regressão!</a:t>
            </a:r>
            <a:endParaRPr sz="2000"/>
          </a:p>
        </p:txBody>
      </p:sp>
      <p:cxnSp>
        <p:nvCxnSpPr>
          <p:cNvPr id="257" name="Google Shape;257;p18"/>
          <p:cNvCxnSpPr/>
          <p:nvPr/>
        </p:nvCxnSpPr>
        <p:spPr>
          <a:xfrm>
            <a:off x="-44050" y="556025"/>
            <a:ext cx="19086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8"/>
          <p:cNvSpPr/>
          <p:nvPr/>
        </p:nvSpPr>
        <p:spPr>
          <a:xfrm>
            <a:off x="6844123" y="1737438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C4DCE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Atrasos: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TpLH e TpHL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Múltipla (MLR)</a:t>
            </a:r>
            <a:endParaRPr/>
          </a:p>
        </p:txBody>
      </p:sp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pic>
        <p:nvPicPr>
          <p:cNvPr id="271" name="Google Shape;271;p19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18456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8" name="Google Shape;2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25" y="1157275"/>
            <a:ext cx="4941612" cy="327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19"/>
          <p:cNvCxnSpPr/>
          <p:nvPr/>
        </p:nvCxnSpPr>
        <p:spPr>
          <a:xfrm>
            <a:off x="-44050" y="556025"/>
            <a:ext cx="2230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0" name="Google Shape;280;p19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9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5244025" y="2245725"/>
            <a:ext cx="3720000" cy="3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ŷ = θ</a:t>
            </a:r>
            <a:r>
              <a:rPr baseline="-25000" lang="pt-BR" sz="2000"/>
              <a:t>0 </a:t>
            </a:r>
            <a:r>
              <a:rPr lang="pt-BR" sz="2000"/>
              <a:t>+ </a:t>
            </a:r>
            <a:r>
              <a:rPr lang="pt-BR" sz="2000">
                <a:solidFill>
                  <a:schemeClr val="dk1"/>
                </a:solidFill>
              </a:rPr>
              <a:t>θ</a:t>
            </a:r>
            <a:r>
              <a:rPr baseline="-25000" lang="pt-BR" sz="2000">
                <a:solidFill>
                  <a:schemeClr val="dk1"/>
                </a:solidFill>
              </a:rPr>
              <a:t>1</a:t>
            </a:r>
            <a:r>
              <a:rPr lang="pt-BR" sz="2000"/>
              <a:t> x</a:t>
            </a:r>
            <a:r>
              <a:rPr baseline="-25000" lang="pt-BR" sz="2000"/>
              <a:t>1 </a:t>
            </a:r>
            <a:r>
              <a:rPr lang="pt-BR" sz="2000"/>
              <a:t>+ </a:t>
            </a:r>
            <a:r>
              <a:rPr lang="pt-BR" sz="2000">
                <a:solidFill>
                  <a:schemeClr val="dk1"/>
                </a:solidFill>
              </a:rPr>
              <a:t>θ</a:t>
            </a:r>
            <a:r>
              <a:rPr baseline="-25000" lang="pt-BR" sz="2000">
                <a:solidFill>
                  <a:schemeClr val="dk1"/>
                </a:solidFill>
              </a:rPr>
              <a:t>2 </a:t>
            </a:r>
            <a:r>
              <a:rPr lang="pt-BR" sz="2000">
                <a:solidFill>
                  <a:schemeClr val="dk1"/>
                </a:solidFill>
              </a:rPr>
              <a:t>x</a:t>
            </a:r>
            <a:r>
              <a:rPr baseline="-25000" lang="pt-BR" sz="2000">
                <a:solidFill>
                  <a:schemeClr val="dk1"/>
                </a:solidFill>
              </a:rPr>
              <a:t>2 </a:t>
            </a:r>
            <a:r>
              <a:rPr lang="pt-BR" sz="2000">
                <a:solidFill>
                  <a:schemeClr val="dk1"/>
                </a:solidFill>
              </a:rPr>
              <a:t>+ … + θ</a:t>
            </a:r>
            <a:r>
              <a:rPr baseline="-25000" lang="pt-BR" sz="2000">
                <a:solidFill>
                  <a:schemeClr val="dk1"/>
                </a:solidFill>
              </a:rPr>
              <a:t>n</a:t>
            </a:r>
            <a:r>
              <a:rPr lang="pt-BR" sz="2000">
                <a:solidFill>
                  <a:schemeClr val="dk1"/>
                </a:solidFill>
              </a:rPr>
              <a:t>x</a:t>
            </a:r>
            <a:r>
              <a:rPr baseline="-25000" lang="pt-BR" sz="2000">
                <a:solidFill>
                  <a:schemeClr val="dk1"/>
                </a:solidFill>
              </a:rPr>
              <a:t>n</a:t>
            </a:r>
            <a:endParaRPr baseline="-25000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 (DT)</a:t>
            </a:r>
            <a:endParaRPr/>
          </a:p>
        </p:txBody>
      </p:sp>
      <p:sp>
        <p:nvSpPr>
          <p:cNvPr id="292" name="Google Shape;2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/>
          </a:p>
        </p:txBody>
      </p:sp>
      <p:pic>
        <p:nvPicPr>
          <p:cNvPr id="293" name="Google Shape;293;p20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0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18456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0" name="Google Shape;300;p20"/>
          <p:cNvPicPr preferRelativeResize="0"/>
          <p:nvPr/>
        </p:nvPicPr>
        <p:blipFill rotWithShape="1">
          <a:blip r:embed="rId4">
            <a:alphaModFix/>
          </a:blip>
          <a:srcRect b="5469" l="0" r="6437" t="4868"/>
          <a:stretch/>
        </p:blipFill>
        <p:spPr>
          <a:xfrm>
            <a:off x="217025" y="1154900"/>
            <a:ext cx="4669301" cy="33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024" y="1310575"/>
            <a:ext cx="3814675" cy="2527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20"/>
          <p:cNvCxnSpPr/>
          <p:nvPr/>
        </p:nvCxnSpPr>
        <p:spPr>
          <a:xfrm>
            <a:off x="-44050" y="556025"/>
            <a:ext cx="28302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3" name="Google Shape;303;p20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0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Floresta Aleatória (RF)</a:t>
            </a:r>
            <a:endParaRPr/>
          </a:p>
        </p:txBody>
      </p:sp>
      <p:sp>
        <p:nvSpPr>
          <p:cNvPr id="314" name="Google Shape;3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pic>
        <p:nvPicPr>
          <p:cNvPr id="315" name="Google Shape;315;p21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1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3657600" y="0"/>
            <a:ext cx="18456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55032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7332000" y="0"/>
            <a:ext cx="1828800" cy="572700"/>
          </a:xfrm>
          <a:prstGeom prst="rect">
            <a:avLst/>
          </a:prstGeom>
          <a:solidFill>
            <a:srgbClr val="014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1845600" y="0"/>
            <a:ext cx="1828800" cy="5727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2" name="Google Shape;3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94" y="1117500"/>
            <a:ext cx="5134431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21"/>
          <p:cNvCxnSpPr/>
          <p:nvPr/>
        </p:nvCxnSpPr>
        <p:spPr>
          <a:xfrm>
            <a:off x="-44050" y="556025"/>
            <a:ext cx="33444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4" name="Google Shape;324;p21"/>
          <p:cNvPicPr preferRelativeResize="0"/>
          <p:nvPr/>
        </p:nvPicPr>
        <p:blipFill rotWithShape="1">
          <a:blip r:embed="rId3">
            <a:alphaModFix/>
          </a:blip>
          <a:srcRect b="13160" l="0" r="0" t="-2630"/>
          <a:stretch/>
        </p:blipFill>
        <p:spPr>
          <a:xfrm>
            <a:off x="8553200" y="3978366"/>
            <a:ext cx="536001" cy="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/>
          <p:nvPr/>
        </p:nvSpPr>
        <p:spPr>
          <a:xfrm>
            <a:off x="-76200" y="4607725"/>
            <a:ext cx="8700900" cy="634200"/>
          </a:xfrm>
          <a:prstGeom prst="rect">
            <a:avLst/>
          </a:prstGeom>
          <a:solidFill>
            <a:srgbClr val="014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8529650" y="3996925"/>
            <a:ext cx="614400" cy="5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796" y="4014827"/>
            <a:ext cx="511573" cy="51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230" y="4138726"/>
            <a:ext cx="682685" cy="2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047" y="4079544"/>
            <a:ext cx="682675" cy="3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