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40C7AF-D17A-459C-BC89-D9A3FE81A59C}">
  <a:tblStyle styleId="{A540C7AF-D17A-459C-BC89-D9A3FE81A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0f229fc7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0f229fc7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10bfe01b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10bfe01b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0bfe01b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10bfe01b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0f229fc7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0f229fc7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10bfe01b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10bfe01b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10bfe01b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10bfe01b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10bfe01b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10bfe01b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10bfe01b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10bfe01b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0f229fc7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f0f229fc7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10bfe01b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10bfe01b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0f229fc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0f229fc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10bfe01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10bfe01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10bfe01b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10bfe01b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10bfe01b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10bfe01b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6d143a6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26d143a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6d143a8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26d143a8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6d143a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6d143a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383d47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383d47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0bfe01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0bfe01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0bfe01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0bfe01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0bfe01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0bfe01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10bfe01b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10bfe01b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10bfe01b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10bfe01b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0bfe01b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0bfe01b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" y="-1182822"/>
            <a:ext cx="9144001" cy="310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0" y="1371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4961"/>
              </a:buClr>
              <a:buSzPts val="4700"/>
              <a:buNone/>
              <a:defRPr sz="4700">
                <a:solidFill>
                  <a:srgbClr val="01496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34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0000" y="4817075"/>
            <a:ext cx="9210000" cy="3936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526" y="1133775"/>
            <a:ext cx="548700" cy="57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48333" y="4682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45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4961"/>
              </a:buClr>
              <a:buSzPts val="2800"/>
              <a:buNone/>
              <a:defRPr sz="2800">
                <a:solidFill>
                  <a:srgbClr val="01496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rgbClr val="014961"/>
                </a:solidFill>
              </a:defRPr>
            </a:lvl1pPr>
            <a:lvl2pPr lvl="1" algn="r">
              <a:buNone/>
              <a:defRPr b="1" sz="1200">
                <a:solidFill>
                  <a:srgbClr val="014961"/>
                </a:solidFill>
              </a:defRPr>
            </a:lvl2pPr>
            <a:lvl3pPr lvl="2" algn="r">
              <a:buNone/>
              <a:defRPr b="1" sz="1200">
                <a:solidFill>
                  <a:srgbClr val="014961"/>
                </a:solidFill>
              </a:defRPr>
            </a:lvl3pPr>
            <a:lvl4pPr lvl="3" algn="r">
              <a:buNone/>
              <a:defRPr b="1" sz="1200">
                <a:solidFill>
                  <a:srgbClr val="014961"/>
                </a:solidFill>
              </a:defRPr>
            </a:lvl4pPr>
            <a:lvl5pPr lvl="4" algn="r">
              <a:buNone/>
              <a:defRPr b="1" sz="1200">
                <a:solidFill>
                  <a:srgbClr val="014961"/>
                </a:solidFill>
              </a:defRPr>
            </a:lvl5pPr>
            <a:lvl6pPr lvl="5" algn="r">
              <a:buNone/>
              <a:defRPr b="1" sz="1200">
                <a:solidFill>
                  <a:srgbClr val="014961"/>
                </a:solidFill>
              </a:defRPr>
            </a:lvl6pPr>
            <a:lvl7pPr lvl="6" algn="r">
              <a:buNone/>
              <a:defRPr b="1" sz="1200">
                <a:solidFill>
                  <a:srgbClr val="014961"/>
                </a:solidFill>
              </a:defRPr>
            </a:lvl7pPr>
            <a:lvl8pPr lvl="7" algn="r">
              <a:buNone/>
              <a:defRPr b="1" sz="1200">
                <a:solidFill>
                  <a:srgbClr val="014961"/>
                </a:solidFill>
              </a:defRPr>
            </a:lvl8pPr>
            <a:lvl9pPr lvl="8" algn="r">
              <a:buNone/>
              <a:defRPr b="1" sz="1200">
                <a:solidFill>
                  <a:srgbClr val="0149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.jp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9.jp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4.png"/><Relationship Id="rId13" Type="http://schemas.openxmlformats.org/officeDocument/2006/relationships/image" Target="../media/image13.pn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9" Type="http://schemas.openxmlformats.org/officeDocument/2006/relationships/image" Target="../media/image14.png"/><Relationship Id="rId1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hyperlink" Target="https://pt.wikipedia.org/wiki/CMOS" TargetMode="External"/><Relationship Id="rId8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3.png"/><Relationship Id="rId8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0" y="18282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Electrical Behavior Prediction Of An Inverter Using Machine Learning Algorithms</a:t>
            </a:r>
            <a:endParaRPr b="1"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311700" y="395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Lima Jacinto, Mateus Grellert, Cristina Meinhardt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Santa Catarina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096" y="1414655"/>
            <a:ext cx="383979" cy="3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60" y="1507652"/>
            <a:ext cx="512412" cy="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3806" y="1463231"/>
            <a:ext cx="512402" cy="2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75" y="1350350"/>
            <a:ext cx="345445" cy="4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Performance Measurement</a:t>
            </a:r>
            <a:endParaRPr/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4" name="Google Shape;294;p22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Scaling</a:t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25" y="2951551"/>
            <a:ext cx="3186150" cy="9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8">
            <a:alphaModFix/>
          </a:blip>
          <a:srcRect b="0" l="31804" r="4497" t="0"/>
          <a:stretch/>
        </p:blipFill>
        <p:spPr>
          <a:xfrm>
            <a:off x="748300" y="1170125"/>
            <a:ext cx="2698278" cy="9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2"/>
          <p:cNvSpPr txBox="1"/>
          <p:nvPr>
            <p:ph type="title"/>
          </p:nvPr>
        </p:nvSpPr>
        <p:spPr>
          <a:xfrm>
            <a:off x="3760725" y="1294025"/>
            <a:ext cx="42009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Root Mean Square Error</a:t>
            </a:r>
            <a:r>
              <a:rPr lang="pt-BR" sz="2000"/>
              <a:t> (RMSE)</a:t>
            </a:r>
            <a:endParaRPr sz="2000"/>
          </a:p>
        </p:txBody>
      </p:sp>
      <p:sp>
        <p:nvSpPr>
          <p:cNvPr id="301" name="Google Shape;301;p22"/>
          <p:cNvSpPr txBox="1"/>
          <p:nvPr>
            <p:ph type="title"/>
          </p:nvPr>
        </p:nvSpPr>
        <p:spPr>
          <a:xfrm>
            <a:off x="2846325" y="3199025"/>
            <a:ext cx="42009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MIN-MAX Scaler</a:t>
            </a:r>
            <a:endParaRPr sz="2000"/>
          </a:p>
        </p:txBody>
      </p:sp>
      <p:cxnSp>
        <p:nvCxnSpPr>
          <p:cNvPr id="302" name="Google Shape;302;p22"/>
          <p:cNvCxnSpPr/>
          <p:nvPr/>
        </p:nvCxnSpPr>
        <p:spPr>
          <a:xfrm>
            <a:off x="-44050" y="556025"/>
            <a:ext cx="4341000" cy="12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3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5" name="Google Shape;315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Extraction</a:t>
            </a:r>
            <a:endParaRPr/>
          </a:p>
        </p:txBody>
      </p:sp>
      <p:pic>
        <p:nvPicPr>
          <p:cNvPr id="316" name="Google Shape;3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3"/>
          <p:cNvSpPr txBox="1"/>
          <p:nvPr/>
        </p:nvSpPr>
        <p:spPr>
          <a:xfrm>
            <a:off x="399775" y="1142550"/>
            <a:ext cx="7067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-3175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1000 Monte Carlo transient simulations of 20ns with step of 0.1ns in HSPICE</a:t>
            </a:r>
            <a:endParaRPr>
              <a:solidFill>
                <a:schemeClr val="dk1"/>
              </a:solidFill>
            </a:endParaRPr>
          </a:p>
          <a:p>
            <a:pPr indent="-3175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Algorithms trained using cross-validation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177150" y="2142250"/>
            <a:ext cx="3817500" cy="1786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NMOS Vth0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PMOS Vth0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Temperature (-25, 0</a:t>
            </a:r>
            <a:r>
              <a:rPr lang="pt-BR">
                <a:solidFill>
                  <a:schemeClr val="dk1"/>
                </a:solidFill>
              </a:rPr>
              <a:t>, 50, 75, 100°C)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Voltage (0.6, 0.7, 0.8, 0.9V)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Width PMOS (70, 140, 280, 350, 420nm)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Width NMOS (70, 140nm)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>
                <a:solidFill>
                  <a:schemeClr val="dk1"/>
                </a:solidFill>
              </a:rPr>
              <a:t>Length (20, 32, 40nm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1" name="Google Shape;321;p23"/>
          <p:cNvCxnSpPr/>
          <p:nvPr/>
        </p:nvCxnSpPr>
        <p:spPr>
          <a:xfrm>
            <a:off x="4809175" y="2102650"/>
            <a:ext cx="0" cy="782100"/>
          </a:xfrm>
          <a:prstGeom prst="straightConnector1">
            <a:avLst/>
          </a:prstGeom>
          <a:noFill/>
          <a:ln cap="flat" cmpd="sng" w="38100">
            <a:solidFill>
              <a:srgbClr val="0149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>
            <a:off x="4809175" y="3169450"/>
            <a:ext cx="0" cy="782100"/>
          </a:xfrm>
          <a:prstGeom prst="straightConnector1">
            <a:avLst/>
          </a:prstGeom>
          <a:noFill/>
          <a:ln cap="flat" cmpd="sng" w="38100">
            <a:solidFill>
              <a:srgbClr val="0149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3"/>
          <p:cNvSpPr txBox="1"/>
          <p:nvPr/>
        </p:nvSpPr>
        <p:spPr>
          <a:xfrm>
            <a:off x="5623700" y="2622400"/>
            <a:ext cx="3013200" cy="825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High-Low Propagation (TPHL)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Low-High Propagation (TPLH)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Energy (IINT)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4" name="Google Shape;324;p23"/>
          <p:cNvCxnSpPr/>
          <p:nvPr/>
        </p:nvCxnSpPr>
        <p:spPr>
          <a:xfrm>
            <a:off x="4327100" y="3035350"/>
            <a:ext cx="1082100" cy="0"/>
          </a:xfrm>
          <a:prstGeom prst="straightConnector1">
            <a:avLst/>
          </a:prstGeom>
          <a:noFill/>
          <a:ln cap="flat" cmpd="sng" w="38100">
            <a:solidFill>
              <a:srgbClr val="01496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3"/>
          <p:cNvSpPr txBox="1"/>
          <p:nvPr>
            <p:ph type="title"/>
          </p:nvPr>
        </p:nvSpPr>
        <p:spPr>
          <a:xfrm>
            <a:off x="1471500" y="1746275"/>
            <a:ext cx="1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 u="sng"/>
              <a:t>Features</a:t>
            </a:r>
            <a:endParaRPr sz="2022" u="sng"/>
          </a:p>
        </p:txBody>
      </p:sp>
      <p:sp>
        <p:nvSpPr>
          <p:cNvPr id="326" name="Google Shape;326;p23"/>
          <p:cNvSpPr txBox="1"/>
          <p:nvPr>
            <p:ph type="title"/>
          </p:nvPr>
        </p:nvSpPr>
        <p:spPr>
          <a:xfrm>
            <a:off x="6670975" y="1746275"/>
            <a:ext cx="1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2" u="sng"/>
              <a:t>Targets</a:t>
            </a:r>
            <a:endParaRPr sz="1822" u="sng"/>
          </a:p>
        </p:txBody>
      </p:sp>
      <p:cxnSp>
        <p:nvCxnSpPr>
          <p:cNvPr id="327" name="Google Shape;327;p23"/>
          <p:cNvCxnSpPr/>
          <p:nvPr/>
        </p:nvCxnSpPr>
        <p:spPr>
          <a:xfrm>
            <a:off x="-44050" y="556025"/>
            <a:ext cx="5037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Workflow</a:t>
            </a:r>
            <a:endParaRPr/>
          </a:p>
        </p:txBody>
      </p:sp>
      <p:sp>
        <p:nvSpPr>
          <p:cNvPr id="333" name="Google Shape;333;p24"/>
          <p:cNvSpPr txBox="1"/>
          <p:nvPr>
            <p:ph idx="12" type="sldNum"/>
          </p:nvPr>
        </p:nvSpPr>
        <p:spPr>
          <a:xfrm>
            <a:off x="8659174" y="4663225"/>
            <a:ext cx="36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-449971" y="5396944"/>
            <a:ext cx="267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1496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1600">
              <a:solidFill>
                <a:srgbClr val="0149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150" y="1732675"/>
            <a:ext cx="1498200" cy="43422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3" name="Google Shape;3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26" y="1400702"/>
            <a:ext cx="1162575" cy="176504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 txBox="1"/>
          <p:nvPr/>
        </p:nvSpPr>
        <p:spPr>
          <a:xfrm>
            <a:off x="66600" y="1084957"/>
            <a:ext cx="1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I. Simulation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3514080" y="1084957"/>
            <a:ext cx="16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III. Data Processing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6961817" y="1008768"/>
            <a:ext cx="16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IV. Algorithms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24"/>
          <p:cNvGrpSpPr/>
          <p:nvPr/>
        </p:nvGrpSpPr>
        <p:grpSpPr>
          <a:xfrm>
            <a:off x="5190970" y="2262547"/>
            <a:ext cx="1042769" cy="457746"/>
            <a:chOff x="4196750" y="2768300"/>
            <a:chExt cx="893700" cy="448200"/>
          </a:xfrm>
        </p:grpSpPr>
        <p:sp>
          <p:nvSpPr>
            <p:cNvPr id="348" name="Google Shape;348;p24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4196750" y="2768300"/>
              <a:ext cx="89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25%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Test Set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5191126" y="1723439"/>
            <a:ext cx="1042769" cy="352554"/>
            <a:chOff x="4196750" y="2768300"/>
            <a:chExt cx="893700" cy="448200"/>
          </a:xfrm>
        </p:grpSpPr>
        <p:sp>
          <p:nvSpPr>
            <p:cNvPr id="351" name="Google Shape;351;p24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52" name="Google Shape;352;p24"/>
            <p:cNvSpPr txBox="1"/>
            <p:nvPr/>
          </p:nvSpPr>
          <p:spPr>
            <a:xfrm>
              <a:off x="4196750" y="2768300"/>
              <a:ext cx="89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25% 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Validation Set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53" name="Google Shape;353;p24"/>
          <p:cNvGrpSpPr/>
          <p:nvPr/>
        </p:nvGrpSpPr>
        <p:grpSpPr>
          <a:xfrm>
            <a:off x="5191421" y="1184059"/>
            <a:ext cx="1042782" cy="457801"/>
            <a:chOff x="4196750" y="2768298"/>
            <a:chExt cx="893711" cy="582000"/>
          </a:xfrm>
        </p:grpSpPr>
        <p:sp>
          <p:nvSpPr>
            <p:cNvPr id="354" name="Google Shape;354;p24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55" name="Google Shape;355;p24"/>
            <p:cNvSpPr txBox="1"/>
            <p:nvPr/>
          </p:nvSpPr>
          <p:spPr>
            <a:xfrm>
              <a:off x="4196761" y="2768298"/>
              <a:ext cx="893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50%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Training Set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sp>
        <p:nvSpPr>
          <p:cNvPr id="356" name="Google Shape;356;p24"/>
          <p:cNvSpPr txBox="1"/>
          <p:nvPr/>
        </p:nvSpPr>
        <p:spPr>
          <a:xfrm>
            <a:off x="7108846" y="2199215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V. Evaluation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6766819" y="3722404"/>
            <a:ext cx="19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VII. Model Deployment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4"/>
          <p:cNvGrpSpPr/>
          <p:nvPr/>
        </p:nvGrpSpPr>
        <p:grpSpPr>
          <a:xfrm>
            <a:off x="1751049" y="2224140"/>
            <a:ext cx="1126070" cy="1194918"/>
            <a:chOff x="170450" y="1519138"/>
            <a:chExt cx="1340400" cy="1385413"/>
          </a:xfrm>
        </p:grpSpPr>
        <p:sp>
          <p:nvSpPr>
            <p:cNvPr id="359" name="Google Shape;359;p24"/>
            <p:cNvSpPr/>
            <p:nvPr/>
          </p:nvSpPr>
          <p:spPr>
            <a:xfrm>
              <a:off x="170450" y="1519150"/>
              <a:ext cx="1340400" cy="13854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60" name="Google Shape;360;p24"/>
            <p:cNvSpPr txBox="1"/>
            <p:nvPr/>
          </p:nvSpPr>
          <p:spPr>
            <a:xfrm>
              <a:off x="259850" y="1519138"/>
              <a:ext cx="1161600" cy="12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Voltage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Temperature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Width PMOS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Width NMOS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Length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Nmos Vth0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Pmos Vth0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sp>
        <p:nvSpPr>
          <p:cNvPr id="361" name="Google Shape;361;p24"/>
          <p:cNvSpPr txBox="1"/>
          <p:nvPr/>
        </p:nvSpPr>
        <p:spPr>
          <a:xfrm>
            <a:off x="1664977" y="1944206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II. Features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24"/>
          <p:cNvGrpSpPr/>
          <p:nvPr/>
        </p:nvGrpSpPr>
        <p:grpSpPr>
          <a:xfrm>
            <a:off x="1751177" y="1355128"/>
            <a:ext cx="1126153" cy="514080"/>
            <a:chOff x="4196749" y="2768305"/>
            <a:chExt cx="893701" cy="448195"/>
          </a:xfrm>
        </p:grpSpPr>
        <p:sp>
          <p:nvSpPr>
            <p:cNvPr id="363" name="Google Shape;363;p24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000"/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4196749" y="2768305"/>
              <a:ext cx="893700" cy="39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Energy </a:t>
              </a:r>
              <a:endParaRPr b="1" i="1" sz="1000">
                <a:solidFill>
                  <a:srgbClr val="0C343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TPHL</a:t>
              </a:r>
              <a:endParaRPr b="1" i="1" sz="1000">
                <a:solidFill>
                  <a:srgbClr val="0C343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TPLH</a:t>
              </a:r>
              <a:endParaRPr b="1" i="1" sz="1000">
                <a:solidFill>
                  <a:srgbClr val="0C343D"/>
                </a:solidFill>
              </a:endParaRPr>
            </a:p>
          </p:txBody>
        </p:sp>
      </p:grpSp>
      <p:sp>
        <p:nvSpPr>
          <p:cNvPr id="365" name="Google Shape;365;p24"/>
          <p:cNvSpPr txBox="1"/>
          <p:nvPr/>
        </p:nvSpPr>
        <p:spPr>
          <a:xfrm>
            <a:off x="1664977" y="1084957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II.  Targets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24"/>
          <p:cNvGrpSpPr/>
          <p:nvPr/>
        </p:nvGrpSpPr>
        <p:grpSpPr>
          <a:xfrm>
            <a:off x="6887568" y="1284252"/>
            <a:ext cx="1783814" cy="658770"/>
            <a:chOff x="170463" y="1372203"/>
            <a:chExt cx="1609504" cy="1385425"/>
          </a:xfrm>
        </p:grpSpPr>
        <p:sp>
          <p:nvSpPr>
            <p:cNvPr id="367" name="Google Shape;367;p24"/>
            <p:cNvSpPr/>
            <p:nvPr/>
          </p:nvSpPr>
          <p:spPr>
            <a:xfrm>
              <a:off x="170463" y="1372228"/>
              <a:ext cx="1596300" cy="13854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183667" y="1372203"/>
              <a:ext cx="1596300" cy="12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Multiple Linear Regression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Support Vector Machine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Decision Trees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Random Forest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cxnSp>
        <p:nvCxnSpPr>
          <p:cNvPr id="369" name="Google Shape;369;p24"/>
          <p:cNvCxnSpPr>
            <a:stCxn id="343" idx="3"/>
            <a:endCxn id="364" idx="1"/>
          </p:cNvCxnSpPr>
          <p:nvPr/>
        </p:nvCxnSpPr>
        <p:spPr>
          <a:xfrm flipH="1" rot="10800000">
            <a:off x="1303802" y="1583024"/>
            <a:ext cx="447300" cy="700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4"/>
          <p:cNvCxnSpPr>
            <a:stCxn id="343" idx="3"/>
            <a:endCxn id="359" idx="1"/>
          </p:cNvCxnSpPr>
          <p:nvPr/>
        </p:nvCxnSpPr>
        <p:spPr>
          <a:xfrm>
            <a:off x="1303802" y="2283224"/>
            <a:ext cx="447300" cy="538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4"/>
          <p:cNvCxnSpPr>
            <a:stCxn id="364" idx="3"/>
            <a:endCxn id="342" idx="1"/>
          </p:cNvCxnSpPr>
          <p:nvPr/>
        </p:nvCxnSpPr>
        <p:spPr>
          <a:xfrm>
            <a:off x="2877328" y="1583095"/>
            <a:ext cx="286800" cy="366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4"/>
          <p:cNvCxnSpPr>
            <a:stCxn id="360" idx="3"/>
            <a:endCxn id="342" idx="1"/>
          </p:cNvCxnSpPr>
          <p:nvPr/>
        </p:nvCxnSpPr>
        <p:spPr>
          <a:xfrm flipH="1" rot="10800000">
            <a:off x="2802014" y="1949839"/>
            <a:ext cx="362100" cy="816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4"/>
          <p:cNvCxnSpPr>
            <a:stCxn id="342" idx="3"/>
            <a:endCxn id="355" idx="1"/>
          </p:cNvCxnSpPr>
          <p:nvPr/>
        </p:nvCxnSpPr>
        <p:spPr>
          <a:xfrm flipH="1" rot="10800000">
            <a:off x="4662350" y="1413090"/>
            <a:ext cx="529200" cy="536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4"/>
          <p:cNvCxnSpPr>
            <a:stCxn id="342" idx="3"/>
            <a:endCxn id="352" idx="1"/>
          </p:cNvCxnSpPr>
          <p:nvPr/>
        </p:nvCxnSpPr>
        <p:spPr>
          <a:xfrm flipH="1" rot="10800000">
            <a:off x="4662350" y="1894290"/>
            <a:ext cx="528900" cy="5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4"/>
          <p:cNvCxnSpPr>
            <a:stCxn id="342" idx="3"/>
            <a:endCxn id="349" idx="1"/>
          </p:cNvCxnSpPr>
          <p:nvPr/>
        </p:nvCxnSpPr>
        <p:spPr>
          <a:xfrm>
            <a:off x="4662350" y="1949790"/>
            <a:ext cx="528600" cy="534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4"/>
          <p:cNvCxnSpPr>
            <a:stCxn id="355" idx="3"/>
            <a:endCxn id="368" idx="1"/>
          </p:cNvCxnSpPr>
          <p:nvPr/>
        </p:nvCxnSpPr>
        <p:spPr>
          <a:xfrm>
            <a:off x="6234203" y="1412960"/>
            <a:ext cx="668100" cy="1704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4"/>
          <p:cNvCxnSpPr>
            <a:stCxn id="352" idx="3"/>
            <a:endCxn id="368" idx="1"/>
          </p:cNvCxnSpPr>
          <p:nvPr/>
        </p:nvCxnSpPr>
        <p:spPr>
          <a:xfrm flipH="1" rot="10800000">
            <a:off x="6233895" y="1583307"/>
            <a:ext cx="668400" cy="3111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4"/>
          <p:cNvCxnSpPr>
            <a:stCxn id="349" idx="3"/>
            <a:endCxn id="379" idx="1"/>
          </p:cNvCxnSpPr>
          <p:nvPr/>
        </p:nvCxnSpPr>
        <p:spPr>
          <a:xfrm>
            <a:off x="6233739" y="2484527"/>
            <a:ext cx="912600" cy="2319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4"/>
          <p:cNvCxnSpPr>
            <a:stCxn id="367" idx="2"/>
            <a:endCxn id="356" idx="0"/>
          </p:cNvCxnSpPr>
          <p:nvPr/>
        </p:nvCxnSpPr>
        <p:spPr>
          <a:xfrm>
            <a:off x="7772157" y="1943021"/>
            <a:ext cx="7200" cy="256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4"/>
          <p:cNvCxnSpPr>
            <a:stCxn id="382" idx="2"/>
            <a:endCxn id="357" idx="0"/>
          </p:cNvCxnSpPr>
          <p:nvPr/>
        </p:nvCxnSpPr>
        <p:spPr>
          <a:xfrm flipH="1" rot="-5400000">
            <a:off x="7643269" y="3600177"/>
            <a:ext cx="2439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4"/>
          <p:cNvCxnSpPr/>
          <p:nvPr/>
        </p:nvCxnSpPr>
        <p:spPr>
          <a:xfrm flipH="1" rot="-5400000">
            <a:off x="6413245" y="309496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4"/>
          <p:cNvCxnSpPr>
            <a:stCxn id="379" idx="2"/>
            <a:endCxn id="382" idx="0"/>
          </p:cNvCxnSpPr>
          <p:nvPr/>
        </p:nvCxnSpPr>
        <p:spPr>
          <a:xfrm flipH="1" rot="-5400000">
            <a:off x="7652419" y="3057730"/>
            <a:ext cx="225600" cy="6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24"/>
          <p:cNvSpPr txBox="1"/>
          <p:nvPr/>
        </p:nvSpPr>
        <p:spPr>
          <a:xfrm>
            <a:off x="3072529" y="1478824"/>
            <a:ext cx="161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Min-Max Scaler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 b="0" l="31804" r="4497" t="0"/>
          <a:stretch/>
        </p:blipFill>
        <p:spPr>
          <a:xfrm>
            <a:off x="7146476" y="2487449"/>
            <a:ext cx="1236885" cy="45778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2" name="Google Shape;382;p24"/>
          <p:cNvSpPr txBox="1"/>
          <p:nvPr/>
        </p:nvSpPr>
        <p:spPr>
          <a:xfrm>
            <a:off x="7243369" y="3170727"/>
            <a:ext cx="10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VI. Results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/>
          <p:nvPr/>
        </p:nvSpPr>
        <p:spPr>
          <a:xfrm>
            <a:off x="1830225" y="846525"/>
            <a:ext cx="5250300" cy="32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23680" y="838825"/>
            <a:ext cx="5250225" cy="33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24"/>
          <p:cNvCxnSpPr/>
          <p:nvPr/>
        </p:nvCxnSpPr>
        <p:spPr>
          <a:xfrm>
            <a:off x="-44050" y="556025"/>
            <a:ext cx="55518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8553200" y="4663225"/>
            <a:ext cx="4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7" name="Google Shape;397;p25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5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pic>
        <p:nvPicPr>
          <p:cNvPr id="408" name="Google Shape;408;p25"/>
          <p:cNvPicPr preferRelativeResize="0"/>
          <p:nvPr/>
        </p:nvPicPr>
        <p:blipFill rotWithShape="1">
          <a:blip r:embed="rId7">
            <a:alphaModFix/>
          </a:blip>
          <a:srcRect b="4167" l="0" r="32180" t="47711"/>
          <a:stretch/>
        </p:blipFill>
        <p:spPr>
          <a:xfrm>
            <a:off x="4648200" y="1119425"/>
            <a:ext cx="3921550" cy="2636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25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5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5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25"/>
          <p:cNvPicPr preferRelativeResize="0"/>
          <p:nvPr/>
        </p:nvPicPr>
        <p:blipFill rotWithShape="1">
          <a:blip r:embed="rId7">
            <a:alphaModFix/>
          </a:blip>
          <a:srcRect b="51920" l="0" r="32180" t="0"/>
          <a:stretch/>
        </p:blipFill>
        <p:spPr>
          <a:xfrm>
            <a:off x="387900" y="1120552"/>
            <a:ext cx="3921557" cy="26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TPHL </a:t>
            </a:r>
            <a:r>
              <a:rPr lang="pt-BR"/>
              <a:t>Prediction</a:t>
            </a:r>
            <a:endParaRPr/>
          </a:p>
        </p:txBody>
      </p:sp>
      <p:sp>
        <p:nvSpPr>
          <p:cNvPr id="415" name="Google Shape;415;p25"/>
          <p:cNvSpPr txBox="1"/>
          <p:nvPr>
            <p:ph type="title"/>
          </p:nvPr>
        </p:nvSpPr>
        <p:spPr>
          <a:xfrm>
            <a:off x="1081650" y="151115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0.003245</a:t>
            </a:r>
            <a:endParaRPr sz="2000"/>
          </a:p>
        </p:txBody>
      </p:sp>
      <p:sp>
        <p:nvSpPr>
          <p:cNvPr id="416" name="Google Shape;416;p25"/>
          <p:cNvSpPr txBox="1"/>
          <p:nvPr>
            <p:ph type="title"/>
          </p:nvPr>
        </p:nvSpPr>
        <p:spPr>
          <a:xfrm>
            <a:off x="1081650" y="2788725"/>
            <a:ext cx="2754000" cy="4926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0.095629</a:t>
            </a:r>
            <a:endParaRPr b="1" sz="2000"/>
          </a:p>
        </p:txBody>
      </p:sp>
      <p:sp>
        <p:nvSpPr>
          <p:cNvPr id="417" name="Google Shape;417;p25"/>
          <p:cNvSpPr txBox="1"/>
          <p:nvPr>
            <p:ph type="title"/>
          </p:nvPr>
        </p:nvSpPr>
        <p:spPr>
          <a:xfrm>
            <a:off x="5340500" y="1462350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0.059929</a:t>
            </a:r>
            <a:endParaRPr b="1" sz="2000"/>
          </a:p>
        </p:txBody>
      </p:sp>
      <p:sp>
        <p:nvSpPr>
          <p:cNvPr id="418" name="Google Shape;418;p25"/>
          <p:cNvSpPr txBox="1"/>
          <p:nvPr>
            <p:ph type="title"/>
          </p:nvPr>
        </p:nvSpPr>
        <p:spPr>
          <a:xfrm>
            <a:off x="5340500" y="2738588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0.003760</a:t>
            </a:r>
            <a:endParaRPr b="1" sz="2000"/>
          </a:p>
        </p:txBody>
      </p:sp>
      <p:cxnSp>
        <p:nvCxnSpPr>
          <p:cNvPr id="419" name="Google Shape;419;p25"/>
          <p:cNvCxnSpPr/>
          <p:nvPr/>
        </p:nvCxnSpPr>
        <p:spPr>
          <a:xfrm>
            <a:off x="-44050" y="556025"/>
            <a:ext cx="5884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Normalized Distribution</a:t>
            </a:r>
            <a:endParaRPr/>
          </a:p>
        </p:txBody>
      </p:sp>
      <p:sp>
        <p:nvSpPr>
          <p:cNvPr id="425" name="Google Shape;425;p26"/>
          <p:cNvSpPr txBox="1"/>
          <p:nvPr>
            <p:ph idx="12" type="sldNum"/>
          </p:nvPr>
        </p:nvSpPr>
        <p:spPr>
          <a:xfrm>
            <a:off x="8647500" y="4663225"/>
            <a:ext cx="37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6" name="Google Shape;426;p2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478707" y="1150737"/>
            <a:ext cx="4849200" cy="30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662" y="1143625"/>
            <a:ext cx="4849149" cy="305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6"/>
          <p:cNvCxnSpPr/>
          <p:nvPr/>
        </p:nvCxnSpPr>
        <p:spPr>
          <a:xfrm>
            <a:off x="-44050" y="556025"/>
            <a:ext cx="6162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TPLH Prediction</a:t>
            </a:r>
            <a:endParaRPr/>
          </a:p>
        </p:txBody>
      </p:sp>
      <p:sp>
        <p:nvSpPr>
          <p:cNvPr id="445" name="Google Shape;445;p27"/>
          <p:cNvSpPr txBox="1"/>
          <p:nvPr>
            <p:ph idx="12" type="sldNum"/>
          </p:nvPr>
        </p:nvSpPr>
        <p:spPr>
          <a:xfrm>
            <a:off x="8615374" y="4663225"/>
            <a:ext cx="40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6" name="Google Shape;446;p2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7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pic>
        <p:nvPicPr>
          <p:cNvPr id="457" name="Google Shape;457;p27"/>
          <p:cNvPicPr preferRelativeResize="0"/>
          <p:nvPr/>
        </p:nvPicPr>
        <p:blipFill rotWithShape="1">
          <a:blip r:embed="rId7">
            <a:alphaModFix/>
          </a:blip>
          <a:srcRect b="933" l="0" r="35195" t="50706"/>
          <a:stretch/>
        </p:blipFill>
        <p:spPr>
          <a:xfrm>
            <a:off x="4640875" y="1151599"/>
            <a:ext cx="3847575" cy="265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7"/>
          <p:cNvPicPr preferRelativeResize="0"/>
          <p:nvPr/>
        </p:nvPicPr>
        <p:blipFill rotWithShape="1">
          <a:blip r:embed="rId7">
            <a:alphaModFix/>
          </a:blip>
          <a:srcRect b="49215" l="0" r="35195" t="0"/>
          <a:stretch/>
        </p:blipFill>
        <p:spPr>
          <a:xfrm>
            <a:off x="454150" y="999200"/>
            <a:ext cx="3847575" cy="2783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27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7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7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7"/>
          <p:cNvSpPr txBox="1"/>
          <p:nvPr>
            <p:ph type="title"/>
          </p:nvPr>
        </p:nvSpPr>
        <p:spPr>
          <a:xfrm>
            <a:off x="1081650" y="151115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0.002793</a:t>
            </a:r>
            <a:endParaRPr b="1" sz="2000"/>
          </a:p>
        </p:txBody>
      </p:sp>
      <p:sp>
        <p:nvSpPr>
          <p:cNvPr id="464" name="Google Shape;464;p27"/>
          <p:cNvSpPr txBox="1"/>
          <p:nvPr>
            <p:ph type="title"/>
          </p:nvPr>
        </p:nvSpPr>
        <p:spPr>
          <a:xfrm>
            <a:off x="1081650" y="2801756"/>
            <a:ext cx="2754000" cy="4926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0.082220</a:t>
            </a:r>
            <a:endParaRPr b="1" sz="2000"/>
          </a:p>
        </p:txBody>
      </p:sp>
      <p:sp>
        <p:nvSpPr>
          <p:cNvPr id="465" name="Google Shape;465;p27"/>
          <p:cNvSpPr txBox="1"/>
          <p:nvPr>
            <p:ph type="title"/>
          </p:nvPr>
        </p:nvSpPr>
        <p:spPr>
          <a:xfrm>
            <a:off x="5340500" y="1462350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0.054531</a:t>
            </a:r>
            <a:endParaRPr b="1" sz="2000"/>
          </a:p>
        </p:txBody>
      </p:sp>
      <p:sp>
        <p:nvSpPr>
          <p:cNvPr id="466" name="Google Shape;466;p27"/>
          <p:cNvSpPr txBox="1"/>
          <p:nvPr>
            <p:ph type="title"/>
          </p:nvPr>
        </p:nvSpPr>
        <p:spPr>
          <a:xfrm>
            <a:off x="5340500" y="2801756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0.003446</a:t>
            </a:r>
            <a:endParaRPr b="1" sz="2000"/>
          </a:p>
        </p:txBody>
      </p:sp>
      <p:cxnSp>
        <p:nvCxnSpPr>
          <p:cNvPr id="467" name="Google Shape;467;p27"/>
          <p:cNvCxnSpPr>
            <a:endCxn id="456" idx="2"/>
          </p:cNvCxnSpPr>
          <p:nvPr/>
        </p:nvCxnSpPr>
        <p:spPr>
          <a:xfrm>
            <a:off x="-44100" y="555900"/>
            <a:ext cx="6461700" cy="16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Normalized Distribution</a:t>
            </a:r>
            <a:endParaRPr/>
          </a:p>
        </p:txBody>
      </p:sp>
      <p:sp>
        <p:nvSpPr>
          <p:cNvPr id="473" name="Google Shape;473;p28"/>
          <p:cNvSpPr txBox="1"/>
          <p:nvPr>
            <p:ph idx="12" type="sldNum"/>
          </p:nvPr>
        </p:nvSpPr>
        <p:spPr>
          <a:xfrm>
            <a:off x="8553199" y="4663225"/>
            <a:ext cx="4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4" name="Google Shape;474;p2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8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478707" y="1150737"/>
            <a:ext cx="4849200" cy="30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662" y="1143625"/>
            <a:ext cx="4849149" cy="305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28"/>
          <p:cNvCxnSpPr/>
          <p:nvPr/>
        </p:nvCxnSpPr>
        <p:spPr>
          <a:xfrm>
            <a:off x="-44050" y="556025"/>
            <a:ext cx="69021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9"/>
          <p:cNvPicPr preferRelativeResize="0"/>
          <p:nvPr/>
        </p:nvPicPr>
        <p:blipFill rotWithShape="1">
          <a:blip r:embed="rId3">
            <a:alphaModFix/>
          </a:blip>
          <a:srcRect b="0" l="0" r="35670" t="49522"/>
          <a:stretch/>
        </p:blipFill>
        <p:spPr>
          <a:xfrm>
            <a:off x="4568938" y="962138"/>
            <a:ext cx="3960317" cy="29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 rotWithShape="1">
          <a:blip r:embed="rId3">
            <a:alphaModFix/>
          </a:blip>
          <a:srcRect b="49522" l="0" r="35670" t="0"/>
          <a:stretch/>
        </p:blipFill>
        <p:spPr>
          <a:xfrm>
            <a:off x="272496" y="885938"/>
            <a:ext cx="3960317" cy="2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Energy Prediction</a:t>
            </a:r>
            <a:endParaRPr/>
          </a:p>
        </p:txBody>
      </p:sp>
      <p:sp>
        <p:nvSpPr>
          <p:cNvPr id="495" name="Google Shape;495;p29"/>
          <p:cNvSpPr txBox="1"/>
          <p:nvPr>
            <p:ph idx="12" type="sldNum"/>
          </p:nvPr>
        </p:nvSpPr>
        <p:spPr>
          <a:xfrm>
            <a:off x="8604649" y="4663225"/>
            <a:ext cx="4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cxnSp>
        <p:nvCxnSpPr>
          <p:cNvPr id="507" name="Google Shape;507;p29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9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9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9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9"/>
          <p:cNvSpPr txBox="1"/>
          <p:nvPr>
            <p:ph type="title"/>
          </p:nvPr>
        </p:nvSpPr>
        <p:spPr>
          <a:xfrm>
            <a:off x="1081650" y="143495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0.010312</a:t>
            </a:r>
            <a:endParaRPr b="1" sz="2000"/>
          </a:p>
        </p:txBody>
      </p:sp>
      <p:sp>
        <p:nvSpPr>
          <p:cNvPr id="512" name="Google Shape;512;p29"/>
          <p:cNvSpPr txBox="1"/>
          <p:nvPr>
            <p:ph type="title"/>
          </p:nvPr>
        </p:nvSpPr>
        <p:spPr>
          <a:xfrm>
            <a:off x="1081650" y="2788725"/>
            <a:ext cx="2754000" cy="4926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0.177822</a:t>
            </a:r>
            <a:endParaRPr b="1" sz="2000"/>
          </a:p>
        </p:txBody>
      </p:sp>
      <p:sp>
        <p:nvSpPr>
          <p:cNvPr id="513" name="Google Shape;513;p29"/>
          <p:cNvSpPr txBox="1"/>
          <p:nvPr>
            <p:ph type="title"/>
          </p:nvPr>
        </p:nvSpPr>
        <p:spPr>
          <a:xfrm>
            <a:off x="5340500" y="1386150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0.056865</a:t>
            </a:r>
            <a:endParaRPr b="1" sz="2000"/>
          </a:p>
        </p:txBody>
      </p:sp>
      <p:sp>
        <p:nvSpPr>
          <p:cNvPr id="514" name="Google Shape;514;p29"/>
          <p:cNvSpPr txBox="1"/>
          <p:nvPr>
            <p:ph type="title"/>
          </p:nvPr>
        </p:nvSpPr>
        <p:spPr>
          <a:xfrm>
            <a:off x="5340500" y="2738588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0.013450</a:t>
            </a:r>
            <a:endParaRPr b="1" sz="2000"/>
          </a:p>
        </p:txBody>
      </p:sp>
      <p:cxnSp>
        <p:nvCxnSpPr>
          <p:cNvPr id="515" name="Google Shape;515;p29"/>
          <p:cNvCxnSpPr/>
          <p:nvPr/>
        </p:nvCxnSpPr>
        <p:spPr>
          <a:xfrm>
            <a:off x="-44050" y="556025"/>
            <a:ext cx="7384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Best Algorithm</a:t>
            </a:r>
            <a:endParaRPr/>
          </a:p>
        </p:txBody>
      </p:sp>
      <p:sp>
        <p:nvSpPr>
          <p:cNvPr id="521" name="Google Shape;521;p30"/>
          <p:cNvSpPr txBox="1"/>
          <p:nvPr>
            <p:ph idx="1" type="body"/>
          </p:nvPr>
        </p:nvSpPr>
        <p:spPr>
          <a:xfrm>
            <a:off x="464100" y="3443975"/>
            <a:ext cx="85206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steps include to explore other gates (XOR) and technologies as FINFET.</a:t>
            </a:r>
            <a:endParaRPr/>
          </a:p>
        </p:txBody>
      </p:sp>
      <p:sp>
        <p:nvSpPr>
          <p:cNvPr id="522" name="Google Shape;522;p30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3" name="Google Shape;523;p3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534" name="Google Shape;534;p30"/>
          <p:cNvSpPr txBox="1"/>
          <p:nvPr>
            <p:ph type="title"/>
          </p:nvPr>
        </p:nvSpPr>
        <p:spPr>
          <a:xfrm>
            <a:off x="-386400" y="1176600"/>
            <a:ext cx="36150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93C47D"/>
                </a:solidFill>
              </a:rPr>
              <a:t>Random Forest</a:t>
            </a:r>
            <a:endParaRPr sz="2000">
              <a:solidFill>
                <a:srgbClr val="93C47D"/>
              </a:solidFill>
            </a:endParaRPr>
          </a:p>
        </p:txBody>
      </p:sp>
      <p:sp>
        <p:nvSpPr>
          <p:cNvPr id="535" name="Google Shape;535;p30"/>
          <p:cNvSpPr txBox="1"/>
          <p:nvPr>
            <p:ph type="title"/>
          </p:nvPr>
        </p:nvSpPr>
        <p:spPr>
          <a:xfrm>
            <a:off x="375600" y="2319600"/>
            <a:ext cx="36150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E06666"/>
                </a:solidFill>
              </a:rPr>
              <a:t>Multiple Linear Regression</a:t>
            </a:r>
            <a:endParaRPr sz="2000">
              <a:solidFill>
                <a:srgbClr val="E06666"/>
              </a:solidFill>
            </a:endParaRPr>
          </a:p>
        </p:txBody>
      </p:sp>
      <p:sp>
        <p:nvSpPr>
          <p:cNvPr id="536" name="Google Shape;536;p30"/>
          <p:cNvSpPr txBox="1"/>
          <p:nvPr>
            <p:ph type="title"/>
          </p:nvPr>
        </p:nvSpPr>
        <p:spPr>
          <a:xfrm>
            <a:off x="311700" y="17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Worst</a:t>
            </a:r>
            <a:r>
              <a:rPr lang="pt-BR"/>
              <a:t> Algorithm</a:t>
            </a:r>
            <a:endParaRPr/>
          </a:p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311700" y="295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Works</a:t>
            </a:r>
            <a:endParaRPr/>
          </a:p>
        </p:txBody>
      </p:sp>
      <p:cxnSp>
        <p:nvCxnSpPr>
          <p:cNvPr id="538" name="Google Shape;538;p30"/>
          <p:cNvCxnSpPr>
            <a:endCxn id="533" idx="2"/>
          </p:cNvCxnSpPr>
          <p:nvPr/>
        </p:nvCxnSpPr>
        <p:spPr>
          <a:xfrm>
            <a:off x="-44100" y="555900"/>
            <a:ext cx="8290500" cy="16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1"/>
          <p:cNvPicPr preferRelativeResize="0"/>
          <p:nvPr/>
        </p:nvPicPr>
        <p:blipFill rotWithShape="1">
          <a:blip r:embed="rId3">
            <a:alphaModFix/>
          </a:blip>
          <a:srcRect b="4770" l="0" r="0" t="0"/>
          <a:stretch/>
        </p:blipFill>
        <p:spPr>
          <a:xfrm>
            <a:off x="321225" y="1083250"/>
            <a:ext cx="6301714" cy="33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Deployment</a:t>
            </a:r>
            <a:endParaRPr/>
          </a:p>
        </p:txBody>
      </p:sp>
      <p:sp>
        <p:nvSpPr>
          <p:cNvPr id="545" name="Google Shape;545;p31"/>
          <p:cNvSpPr txBox="1"/>
          <p:nvPr>
            <p:ph idx="12" type="sldNum"/>
          </p:nvPr>
        </p:nvSpPr>
        <p:spPr>
          <a:xfrm>
            <a:off x="8553200" y="4663225"/>
            <a:ext cx="4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46" name="Google Shape;546;p31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pic>
        <p:nvPicPr>
          <p:cNvPr id="557" name="Google Shape;55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1539" y="1322525"/>
            <a:ext cx="2140061" cy="2140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8" name="Google Shape;558;p31"/>
          <p:cNvCxnSpPr/>
          <p:nvPr/>
        </p:nvCxnSpPr>
        <p:spPr>
          <a:xfrm>
            <a:off x="-44050" y="556025"/>
            <a:ext cx="91953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6943725" y="1981200"/>
            <a:ext cx="2008500" cy="841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14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Algorithm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Algorithm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347100" y="1981200"/>
            <a:ext cx="2052600" cy="841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TPHL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TPLH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3670738" y="1981200"/>
            <a:ext cx="2128800" cy="841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Measurements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821650" y="1981200"/>
            <a:ext cx="2250300" cy="841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Linear Regression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Regression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83950" y="1981200"/>
            <a:ext cx="1934100" cy="841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roblem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93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Structure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48333" y="4682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3757450" y="1447800"/>
            <a:ext cx="17421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1125" y="1447800"/>
            <a:ext cx="17421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99643" y="1447800"/>
            <a:ext cx="17262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225972" y="1447800"/>
            <a:ext cx="17262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83945" y="1447800"/>
            <a:ext cx="17421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type="ctrTitle"/>
          </p:nvPr>
        </p:nvSpPr>
        <p:spPr>
          <a:xfrm>
            <a:off x="0" y="18282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Electrical Behavior Prediction Of An Inverter Using Machine Learning Algorithms</a:t>
            </a:r>
            <a:endParaRPr b="1"/>
          </a:p>
        </p:txBody>
      </p:sp>
      <p:sp>
        <p:nvSpPr>
          <p:cNvPr id="564" name="Google Shape;564;p32"/>
          <p:cNvSpPr txBox="1"/>
          <p:nvPr>
            <p:ph idx="1" type="subTitle"/>
          </p:nvPr>
        </p:nvSpPr>
        <p:spPr>
          <a:xfrm>
            <a:off x="311700" y="395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Lima Jacinto, Mateus Grellert, Cristina Meinhardt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Santa Catarina</a:t>
            </a:r>
            <a:endParaRPr/>
          </a:p>
        </p:txBody>
      </p:sp>
      <p:pic>
        <p:nvPicPr>
          <p:cNvPr id="565" name="Google Shape;5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096" y="1414655"/>
            <a:ext cx="383979" cy="3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60" y="1507652"/>
            <a:ext cx="512412" cy="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3806" y="1463231"/>
            <a:ext cx="512402" cy="2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75" y="1350350"/>
            <a:ext cx="345445" cy="4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2"/>
          <p:cNvSpPr txBox="1"/>
          <p:nvPr>
            <p:ph idx="1" type="subTitle"/>
          </p:nvPr>
        </p:nvSpPr>
        <p:spPr>
          <a:xfrm>
            <a:off x="399800" y="8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</a:rPr>
              <a:t>gabriellimajacinto@gmail.com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Appendix</a:t>
            </a:r>
            <a:endParaRPr/>
          </a:p>
        </p:txBody>
      </p:sp>
      <p:sp>
        <p:nvSpPr>
          <p:cNvPr id="575" name="Google Shape;575;p33"/>
          <p:cNvSpPr txBox="1"/>
          <p:nvPr>
            <p:ph idx="12" type="sldNum"/>
          </p:nvPr>
        </p:nvSpPr>
        <p:spPr>
          <a:xfrm>
            <a:off x="8604649" y="4663225"/>
            <a:ext cx="4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6" name="Google Shape;576;p3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3"/>
          <p:cNvSpPr txBox="1"/>
          <p:nvPr>
            <p:ph type="title"/>
          </p:nvPr>
        </p:nvSpPr>
        <p:spPr>
          <a:xfrm>
            <a:off x="900125" y="603275"/>
            <a:ext cx="28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 u="sng"/>
              <a:t>Cross-Validation Values</a:t>
            </a:r>
            <a:endParaRPr sz="2022" u="sng"/>
          </a:p>
        </p:txBody>
      </p:sp>
      <p:sp>
        <p:nvSpPr>
          <p:cNvPr id="581" name="Google Shape;581;p33"/>
          <p:cNvSpPr txBox="1"/>
          <p:nvPr>
            <p:ph type="title"/>
          </p:nvPr>
        </p:nvSpPr>
        <p:spPr>
          <a:xfrm>
            <a:off x="900125" y="2279675"/>
            <a:ext cx="29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 u="sng"/>
              <a:t>Best Hyperparameters</a:t>
            </a:r>
            <a:endParaRPr sz="2022" u="sng"/>
          </a:p>
        </p:txBody>
      </p:sp>
      <p:sp>
        <p:nvSpPr>
          <p:cNvPr id="582" name="Google Shape;582;p33"/>
          <p:cNvSpPr txBox="1"/>
          <p:nvPr/>
        </p:nvSpPr>
        <p:spPr>
          <a:xfrm>
            <a:off x="301250" y="1023575"/>
            <a:ext cx="804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DT - </a:t>
            </a:r>
            <a:r>
              <a:rPr b="1" lang="pt-BR"/>
              <a:t>Max Depth</a:t>
            </a:r>
            <a:r>
              <a:rPr lang="pt-BR"/>
              <a:t>: 1, 5, 10, 25, 50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RF - </a:t>
            </a:r>
            <a:r>
              <a:rPr b="1" lang="pt-BR"/>
              <a:t>Max Depth</a:t>
            </a:r>
            <a:r>
              <a:rPr lang="pt-BR"/>
              <a:t>: 1, 5, 10, 25, 50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RF - </a:t>
            </a:r>
            <a:r>
              <a:rPr b="1" lang="pt-BR"/>
              <a:t>N Estimators</a:t>
            </a:r>
            <a:r>
              <a:rPr lang="pt-BR"/>
              <a:t>: 5, 25, 50, 100, 150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SVR - </a:t>
            </a:r>
            <a:r>
              <a:rPr b="1" lang="pt-BR"/>
              <a:t>Gamma</a:t>
            </a:r>
            <a:r>
              <a:rPr lang="pt-BR"/>
              <a:t>: 0.03125, 0.0625, 0.125, 0.25, 4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SVR - </a:t>
            </a:r>
            <a:r>
              <a:rPr b="1" lang="pt-BR"/>
              <a:t>C</a:t>
            </a:r>
            <a:r>
              <a:rPr lang="pt-BR"/>
              <a:t>: 0.25, 0.5, 1, 2, 10 </a:t>
            </a:r>
            <a:endParaRPr/>
          </a:p>
        </p:txBody>
      </p:sp>
      <p:graphicFrame>
        <p:nvGraphicFramePr>
          <p:cNvPr id="583" name="Google Shape;583;p33"/>
          <p:cNvGraphicFramePr/>
          <p:nvPr/>
        </p:nvGraphicFramePr>
        <p:xfrm>
          <a:off x="110250" y="27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{A540C7AF-D17A-459C-BC89-D9A3FE81A59C}</a:tableStyleId>
              </a:tblPr>
              <a:tblGrid>
                <a:gridCol w="738150"/>
                <a:gridCol w="1520400"/>
                <a:gridCol w="1659675"/>
                <a:gridCol w="1713275"/>
              </a:tblGrid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DT -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RF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RF -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N Estimators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TPHL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TPLH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Appendix</a:t>
            </a:r>
            <a:endParaRPr/>
          </a:p>
        </p:txBody>
      </p:sp>
      <p:sp>
        <p:nvSpPr>
          <p:cNvPr id="589" name="Google Shape;589;p34"/>
          <p:cNvSpPr txBox="1"/>
          <p:nvPr>
            <p:ph idx="12" type="sldNum"/>
          </p:nvPr>
        </p:nvSpPr>
        <p:spPr>
          <a:xfrm>
            <a:off x="8604649" y="4663225"/>
            <a:ext cx="4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0" name="Google Shape;590;p34"/>
          <p:cNvSpPr txBox="1"/>
          <p:nvPr>
            <p:ph type="title"/>
          </p:nvPr>
        </p:nvSpPr>
        <p:spPr>
          <a:xfrm>
            <a:off x="214325" y="603275"/>
            <a:ext cx="40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u="sng"/>
              <a:t>Pearson Correlation Coefficients</a:t>
            </a:r>
            <a:endParaRPr sz="2020" u="sng"/>
          </a:p>
        </p:txBody>
      </p:sp>
      <p:pic>
        <p:nvPicPr>
          <p:cNvPr id="591" name="Google Shape;5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-85725"/>
            <a:ext cx="4669624" cy="46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02" name="Google Shape;602;p36"/>
          <p:cNvPicPr preferRelativeResize="0"/>
          <p:nvPr/>
        </p:nvPicPr>
        <p:blipFill rotWithShape="1">
          <a:blip r:embed="rId3">
            <a:alphaModFix/>
          </a:blip>
          <a:srcRect b="0" l="0" r="50563" t="0"/>
          <a:stretch/>
        </p:blipFill>
        <p:spPr>
          <a:xfrm>
            <a:off x="3145125" y="400375"/>
            <a:ext cx="2394000" cy="33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6"/>
          <p:cNvPicPr preferRelativeResize="0"/>
          <p:nvPr/>
        </p:nvPicPr>
        <p:blipFill rotWithShape="1">
          <a:blip r:embed="rId4">
            <a:alphaModFix/>
          </a:blip>
          <a:srcRect b="0" l="0" r="49698" t="0"/>
          <a:stretch/>
        </p:blipFill>
        <p:spPr>
          <a:xfrm>
            <a:off x="377950" y="400375"/>
            <a:ext cx="2394000" cy="331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6"/>
          <p:cNvPicPr preferRelativeResize="0"/>
          <p:nvPr/>
        </p:nvPicPr>
        <p:blipFill rotWithShape="1">
          <a:blip r:embed="rId5">
            <a:alphaModFix/>
          </a:blip>
          <a:srcRect b="0" l="0" r="49698" t="0"/>
          <a:stretch/>
        </p:blipFill>
        <p:spPr>
          <a:xfrm>
            <a:off x="5841400" y="400375"/>
            <a:ext cx="2394000" cy="3315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36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6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36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6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Google Shape;609;p36"/>
          <p:cNvCxnSpPr/>
          <p:nvPr/>
        </p:nvCxnSpPr>
        <p:spPr>
          <a:xfrm>
            <a:off x="3109675" y="3825828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6"/>
          <p:cNvCxnSpPr/>
          <p:nvPr/>
        </p:nvCxnSpPr>
        <p:spPr>
          <a:xfrm>
            <a:off x="3123075" y="4054428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6"/>
          <p:cNvSpPr txBox="1"/>
          <p:nvPr/>
        </p:nvSpPr>
        <p:spPr>
          <a:xfrm>
            <a:off x="3447103" y="3620613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3460511" y="3864678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Google Shape;613;p36"/>
          <p:cNvCxnSpPr/>
          <p:nvPr/>
        </p:nvCxnSpPr>
        <p:spPr>
          <a:xfrm>
            <a:off x="584140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6"/>
          <p:cNvCxnSpPr/>
          <p:nvPr/>
        </p:nvCxnSpPr>
        <p:spPr>
          <a:xfrm>
            <a:off x="585480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6"/>
          <p:cNvSpPr txBox="1"/>
          <p:nvPr/>
        </p:nvSpPr>
        <p:spPr>
          <a:xfrm>
            <a:off x="617882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19223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50563" t="0"/>
          <a:stretch/>
        </p:blipFill>
        <p:spPr>
          <a:xfrm>
            <a:off x="3145125" y="400375"/>
            <a:ext cx="2394000" cy="33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7"/>
          <p:cNvPicPr preferRelativeResize="0"/>
          <p:nvPr/>
        </p:nvPicPr>
        <p:blipFill rotWithShape="1">
          <a:blip r:embed="rId4">
            <a:alphaModFix/>
          </a:blip>
          <a:srcRect b="0" l="0" r="49698" t="0"/>
          <a:stretch/>
        </p:blipFill>
        <p:spPr>
          <a:xfrm>
            <a:off x="377950" y="400375"/>
            <a:ext cx="2394000" cy="331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7"/>
          <p:cNvPicPr preferRelativeResize="0"/>
          <p:nvPr/>
        </p:nvPicPr>
        <p:blipFill rotWithShape="1">
          <a:blip r:embed="rId5">
            <a:alphaModFix/>
          </a:blip>
          <a:srcRect b="0" l="0" r="49698" t="0"/>
          <a:stretch/>
        </p:blipFill>
        <p:spPr>
          <a:xfrm>
            <a:off x="5841400" y="400375"/>
            <a:ext cx="2394000" cy="3315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37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37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37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9" name="Google Shape;629;p37"/>
          <p:cNvCxnSpPr/>
          <p:nvPr/>
        </p:nvCxnSpPr>
        <p:spPr>
          <a:xfrm>
            <a:off x="3109675" y="3825828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7"/>
          <p:cNvCxnSpPr/>
          <p:nvPr/>
        </p:nvCxnSpPr>
        <p:spPr>
          <a:xfrm>
            <a:off x="3123075" y="4054428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37"/>
          <p:cNvSpPr txBox="1"/>
          <p:nvPr/>
        </p:nvSpPr>
        <p:spPr>
          <a:xfrm>
            <a:off x="3447103" y="3620613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7"/>
          <p:cNvSpPr txBox="1"/>
          <p:nvPr/>
        </p:nvSpPr>
        <p:spPr>
          <a:xfrm>
            <a:off x="3460511" y="3864678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3" name="Google Shape;633;p37"/>
          <p:cNvCxnSpPr/>
          <p:nvPr/>
        </p:nvCxnSpPr>
        <p:spPr>
          <a:xfrm>
            <a:off x="584140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/>
          <p:nvPr/>
        </p:nvCxnSpPr>
        <p:spPr>
          <a:xfrm>
            <a:off x="585480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37"/>
          <p:cNvSpPr txBox="1"/>
          <p:nvPr/>
        </p:nvSpPr>
        <p:spPr>
          <a:xfrm>
            <a:off x="617882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7"/>
          <p:cNvSpPr txBox="1"/>
          <p:nvPr/>
        </p:nvSpPr>
        <p:spPr>
          <a:xfrm>
            <a:off x="619223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Predicted Output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 flipH="1" rot="10800000">
            <a:off x="3375437" y="2421609"/>
            <a:ext cx="1808400" cy="141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775" y="1170125"/>
            <a:ext cx="2757025" cy="27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6225" y="823625"/>
            <a:ext cx="3280264" cy="31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5"/>
          <p:cNvCxnSpPr/>
          <p:nvPr/>
        </p:nvCxnSpPr>
        <p:spPr>
          <a:xfrm>
            <a:off x="-44050" y="556025"/>
            <a:ext cx="57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Problem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399775" y="3276150"/>
            <a:ext cx="7067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-3175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More corner cases must be considered during the electrical characterization</a:t>
            </a:r>
            <a:endParaRPr>
              <a:solidFill>
                <a:schemeClr val="dk1"/>
              </a:solidFill>
            </a:endParaRPr>
          </a:p>
          <a:p>
            <a:pPr indent="-3175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Machine learning can assist digital design in many levels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3913" y="1177541"/>
            <a:ext cx="6207000" cy="54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44493" y="1225519"/>
            <a:ext cx="220500" cy="44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C343D"/>
              </a:highlight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88933" y="1248459"/>
            <a:ext cx="2846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 Complexity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424937" y="1248459"/>
            <a:ext cx="2846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Process Variability 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204454" y="1229973"/>
            <a:ext cx="220500" cy="44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C343D"/>
              </a:highlight>
            </a:endParaRPr>
          </a:p>
        </p:txBody>
      </p:sp>
      <p:cxnSp>
        <p:nvCxnSpPr>
          <p:cNvPr id="145" name="Google Shape;145;p16"/>
          <p:cNvCxnSpPr>
            <a:stCxn id="143" idx="3"/>
          </p:cNvCxnSpPr>
          <p:nvPr/>
        </p:nvCxnSpPr>
        <p:spPr>
          <a:xfrm flipH="1" rot="10800000">
            <a:off x="6271037" y="1518909"/>
            <a:ext cx="1116300" cy="24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6" name="Google Shape;146;p16"/>
          <p:cNvSpPr/>
          <p:nvPr/>
        </p:nvSpPr>
        <p:spPr>
          <a:xfrm>
            <a:off x="2938657" y="1364135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993139" y="1482327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884176" y="1482327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7429177" y="1248459"/>
            <a:ext cx="1650900" cy="14079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7763263" y="1364135"/>
            <a:ext cx="982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7481945" y="1757909"/>
            <a:ext cx="1545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Consumption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056451" y="1177527"/>
            <a:ext cx="1545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1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Affects</a:t>
            </a:r>
            <a:endParaRPr i="1" sz="11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7840711" y="1609827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840711" y="1951534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5844216" y="2041722"/>
            <a:ext cx="1545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1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to avoid</a:t>
            </a:r>
            <a:endParaRPr i="1" sz="11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534310" y="2134543"/>
            <a:ext cx="2217600" cy="69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Simulations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Helvetica Neue"/>
                <a:ea typeface="Helvetica Neue"/>
                <a:cs typeface="Helvetica Neue"/>
                <a:sym typeface="Helvetica Neue"/>
              </a:rPr>
              <a:t>(can take very long)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rot="10800000">
            <a:off x="5848646" y="2414686"/>
            <a:ext cx="15366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63913" y="2134543"/>
            <a:ext cx="2298300" cy="69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Helvetica Neue"/>
                <a:ea typeface="Helvetica Neue"/>
                <a:cs typeface="Helvetica Neue"/>
                <a:sym typeface="Helvetica Neue"/>
              </a:rPr>
              <a:t>Thus, reducing cost of production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9" name="Google Shape;159;p16"/>
          <p:cNvCxnSpPr>
            <a:stCxn id="156" idx="1"/>
            <a:endCxn id="158" idx="3"/>
          </p:cNvCxnSpPr>
          <p:nvPr/>
        </p:nvCxnSpPr>
        <p:spPr>
          <a:xfrm rot="10800000">
            <a:off x="2362210" y="2484193"/>
            <a:ext cx="11721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 txBox="1"/>
          <p:nvPr/>
        </p:nvSpPr>
        <p:spPr>
          <a:xfrm>
            <a:off x="2122849" y="2141769"/>
            <a:ext cx="1650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9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Solution</a:t>
            </a:r>
            <a:endParaRPr i="1" sz="9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-44050" y="556025"/>
            <a:ext cx="1308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Goal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333750" y="3319000"/>
            <a:ext cx="160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" u="sng">
                <a:solidFill>
                  <a:srgbClr val="4DD0E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https://pt.wikipedia.org/wiki/CMOS</a:t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MOS – Wikipédia, a enciclopédia livre" id="179" name="Google Shape;17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508225"/>
            <a:ext cx="1333650" cy="18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cikit learn logo small.svg – Wikipédia, a enciclopédia livre" id="180" name="Google Shape;18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8476" y="4027075"/>
            <a:ext cx="826222" cy="444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– Wikipédia, a enciclopédia livre" id="181" name="Google Shape;18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2634" y="4027075"/>
            <a:ext cx="1100918" cy="444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umPy logo 2020.svg - Wikimedia Commons" id="182" name="Google Shape;18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11489" y="4027075"/>
            <a:ext cx="988778" cy="4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PICE – IPM-HPC" id="183" name="Google Shape;18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500" y="4027075"/>
            <a:ext cx="444952" cy="4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ussion of seaborn logo · Issue #2243 · mwaskom/seaborn · GitHub" id="184" name="Google Shape;18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88203" y="4027075"/>
            <a:ext cx="444953" cy="44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 notebooks in Drive" id="185" name="Google Shape;185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7446" y="4027075"/>
            <a:ext cx="444953" cy="4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3322650" y="1540663"/>
            <a:ext cx="2189100" cy="17574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MODELS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6844123" y="158503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844123" y="216689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6844123" y="2748733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Energy</a:t>
            </a:r>
            <a:endParaRPr/>
          </a:p>
        </p:txBody>
      </p:sp>
      <p:cxnSp>
        <p:nvCxnSpPr>
          <p:cNvPr id="190" name="Google Shape;190;p17"/>
          <p:cNvCxnSpPr>
            <a:stCxn id="179" idx="3"/>
            <a:endCxn id="186" idx="1"/>
          </p:cNvCxnSpPr>
          <p:nvPr/>
        </p:nvCxnSpPr>
        <p:spPr>
          <a:xfrm>
            <a:off x="1645350" y="2419375"/>
            <a:ext cx="16773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>
            <a:stCxn id="186" idx="3"/>
            <a:endCxn id="187" idx="1"/>
          </p:cNvCxnSpPr>
          <p:nvPr/>
        </p:nvCxnSpPr>
        <p:spPr>
          <a:xfrm flipH="1" rot="10800000">
            <a:off x="5511750" y="1871263"/>
            <a:ext cx="1332300" cy="5481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>
            <a:stCxn id="186" idx="3"/>
            <a:endCxn id="188" idx="1"/>
          </p:cNvCxnSpPr>
          <p:nvPr/>
        </p:nvCxnSpPr>
        <p:spPr>
          <a:xfrm>
            <a:off x="5511750" y="2419363"/>
            <a:ext cx="1332300" cy="339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7"/>
          <p:cNvCxnSpPr>
            <a:stCxn id="186" idx="3"/>
            <a:endCxn id="189" idx="1"/>
          </p:cNvCxnSpPr>
          <p:nvPr/>
        </p:nvCxnSpPr>
        <p:spPr>
          <a:xfrm>
            <a:off x="5511750" y="2419363"/>
            <a:ext cx="1332300" cy="6156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>
            <a:off x="233850" y="1076900"/>
            <a:ext cx="16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CMOS INVERTER CIRCUIT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1582425" y="2121313"/>
            <a:ext cx="167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SIMULATION DATA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582425" y="2398122"/>
            <a:ext cx="16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latin typeface="Helvetica Neue"/>
                <a:ea typeface="Helvetica Neue"/>
                <a:cs typeface="Helvetica Neue"/>
                <a:sym typeface="Helvetica Neue"/>
              </a:rPr>
              <a:t>(temperature, voltage, process variability...)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3376038" y="21695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Linear Regression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376038" y="23219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Regression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376038" y="24743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3376038" y="26267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5339250" y="1614050"/>
            <a:ext cx="167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6844125" y="1172175"/>
            <a:ext cx="18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DEPENDENT VARIABLES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3322675" y="1131800"/>
            <a:ext cx="218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SUPERVISED ALGORITHMS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7"/>
          <p:cNvSpPr txBox="1"/>
          <p:nvPr>
            <p:ph type="title"/>
          </p:nvPr>
        </p:nvSpPr>
        <p:spPr>
          <a:xfrm>
            <a:off x="3042600" y="64320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Regression </a:t>
            </a:r>
            <a:r>
              <a:rPr lang="pt-BR" sz="2000"/>
              <a:t>Task!</a:t>
            </a:r>
            <a:endParaRPr sz="2000"/>
          </a:p>
        </p:txBody>
      </p:sp>
      <p:cxnSp>
        <p:nvCxnSpPr>
          <p:cNvPr id="205" name="Google Shape;205;p17"/>
          <p:cNvCxnSpPr/>
          <p:nvPr/>
        </p:nvCxnSpPr>
        <p:spPr>
          <a:xfrm>
            <a:off x="-44050" y="556025"/>
            <a:ext cx="1908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Multiple Linear Regression (MLR)</a:t>
            </a:r>
            <a:endParaRPr/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425" y="1157275"/>
            <a:ext cx="4941612" cy="32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3707" y="2209032"/>
            <a:ext cx="4106749" cy="56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8"/>
          <p:cNvCxnSpPr/>
          <p:nvPr/>
        </p:nvCxnSpPr>
        <p:spPr>
          <a:xfrm>
            <a:off x="-44050" y="556025"/>
            <a:ext cx="2230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1" name="Google Shape;241;p19"/>
          <p:cNvPicPr preferRelativeResize="0"/>
          <p:nvPr/>
        </p:nvPicPr>
        <p:blipFill rotWithShape="1">
          <a:blip r:embed="rId7">
            <a:alphaModFix/>
          </a:blip>
          <a:srcRect b="5469" l="0" r="6437" t="4868"/>
          <a:stretch/>
        </p:blipFill>
        <p:spPr>
          <a:xfrm>
            <a:off x="217025" y="1154900"/>
            <a:ext cx="4669301" cy="33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0024" y="1310575"/>
            <a:ext cx="3814675" cy="2527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19"/>
          <p:cNvCxnSpPr/>
          <p:nvPr/>
        </p:nvCxnSpPr>
        <p:spPr>
          <a:xfrm>
            <a:off x="-44050" y="556025"/>
            <a:ext cx="2830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994" y="1117500"/>
            <a:ext cx="5134431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0"/>
          <p:cNvCxnSpPr/>
          <p:nvPr/>
        </p:nvCxnSpPr>
        <p:spPr>
          <a:xfrm>
            <a:off x="-44050" y="556025"/>
            <a:ext cx="33444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Vector Regression</a:t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0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28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7">
            <a:alphaModFix/>
          </a:blip>
          <a:srcRect b="0" l="2238" r="0" t="3260"/>
          <a:stretch/>
        </p:blipFill>
        <p:spPr>
          <a:xfrm>
            <a:off x="383750" y="1103825"/>
            <a:ext cx="4205050" cy="33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/>
        </p:nvSpPr>
        <p:spPr>
          <a:xfrm>
            <a:off x="5188750" y="1978825"/>
            <a:ext cx="307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ŷ = 𝒘</a:t>
            </a:r>
            <a:r>
              <a:rPr baseline="30000" lang="pt-BR" sz="4000"/>
              <a:t>𝐓</a:t>
            </a:r>
            <a:r>
              <a:rPr lang="pt-BR" sz="4000"/>
              <a:t>𝒙 + b</a:t>
            </a:r>
            <a:endParaRPr sz="4000"/>
          </a:p>
        </p:txBody>
      </p:sp>
      <p:cxnSp>
        <p:nvCxnSpPr>
          <p:cNvPr id="280" name="Google Shape;280;p21"/>
          <p:cNvCxnSpPr/>
          <p:nvPr/>
        </p:nvCxnSpPr>
        <p:spPr>
          <a:xfrm>
            <a:off x="-44050" y="556025"/>
            <a:ext cx="3730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