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CBD28C-1467-4273-9251-A4744AD12940}">
  <a:tblStyle styleId="{17CBD28C-1467-4273-9251-A4744AD129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HelveticaNeu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2321893e9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2321893e9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2321893e9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2321893e9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2321893e9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2321893e9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321893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32189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21893e9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321893e9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First-case study on a CMOS inverter (put scheme) to predict propagation delay and energy using temperature, voltage, and process variability.</a:t>
            </a:r>
            <a:endParaRPr>
              <a:solidFill>
                <a:srgbClr val="21212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used four popular supervised regression algorithms (SVR, MLR, DT, RT), to see how simpler algo performs.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Colocar as ferramentas utilizadas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321893e9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321893e9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321893e9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321893e9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2e62094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2e62094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2321893e9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2321893e9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2321893e9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2321893e9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2321893e9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2321893e9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s://en.wikipedia.org/wiki/Random_forest" TargetMode="External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CMOS" TargetMode="External"/><Relationship Id="rId4" Type="http://schemas.openxmlformats.org/officeDocument/2006/relationships/image" Target="../media/image12.png"/><Relationship Id="rId11" Type="http://schemas.openxmlformats.org/officeDocument/2006/relationships/image" Target="../media/image1.png"/><Relationship Id="rId10" Type="http://schemas.openxmlformats.org/officeDocument/2006/relationships/image" Target="../media/image7.png"/><Relationship Id="rId12" Type="http://schemas.openxmlformats.org/officeDocument/2006/relationships/image" Target="../media/image3.png"/><Relationship Id="rId9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24804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213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Helvetica Neue"/>
                <a:ea typeface="Helvetica Neue"/>
                <a:cs typeface="Helvetica Neue"/>
                <a:sym typeface="Helvetica Neue"/>
              </a:rPr>
              <a:t>Electrical Behavior Prediction Of An Inverter Using Machine Learning Algorithms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68133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Gabriel L. Jacinto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Cristina Meinhardt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0" y="3674875"/>
            <a:ext cx="1389161" cy="13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821600" y="4162425"/>
            <a:ext cx="530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latin typeface="Helvetica Neue"/>
                <a:ea typeface="Helvetica Neue"/>
                <a:cs typeface="Helvetica Neue"/>
                <a:sym typeface="Helvetica Neue"/>
              </a:rPr>
              <a:t>Department</a:t>
            </a:r>
            <a:r>
              <a:rPr i="1" lang="pt-BR" sz="1800">
                <a:latin typeface="Helvetica Neue"/>
                <a:ea typeface="Helvetica Neue"/>
                <a:cs typeface="Helvetica Neue"/>
                <a:sym typeface="Helvetica Neue"/>
              </a:rPr>
              <a:t> of Informatics and Statistics, 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latin typeface="Helvetica Neue"/>
                <a:ea typeface="Helvetica Neue"/>
                <a:cs typeface="Helvetica Neue"/>
                <a:sym typeface="Helvetica Neue"/>
              </a:rPr>
              <a:t>Federal University of Santa Catarina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810950" y="5056825"/>
            <a:ext cx="53256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0" y="2480400"/>
            <a:ext cx="9151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4250550" y="3500775"/>
            <a:ext cx="6429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2400" y="4014175"/>
            <a:ext cx="1523375" cy="9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311700" y="1313200"/>
            <a:ext cx="8520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Linear Regression (MLR)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APPENDIX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" y="4484125"/>
            <a:ext cx="4153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cxnSp>
        <p:nvCxnSpPr>
          <p:cNvPr id="233" name="Google Shape;233;p22"/>
          <p:cNvCxnSpPr/>
          <p:nvPr/>
        </p:nvCxnSpPr>
        <p:spPr>
          <a:xfrm>
            <a:off x="1414475" y="5056825"/>
            <a:ext cx="72117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2"/>
          <p:cNvSpPr txBox="1"/>
          <p:nvPr>
            <p:ph type="title"/>
          </p:nvPr>
        </p:nvSpPr>
        <p:spPr>
          <a:xfrm>
            <a:off x="311700" y="6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in Machine Learning Techniques</a:t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148" y="1923175"/>
            <a:ext cx="3881700" cy="256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450" y="4663200"/>
            <a:ext cx="548699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311700" y="1313200"/>
            <a:ext cx="8520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Vector Regression (SVR)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APPENDIX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3" name="Google Shape;2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" y="4484125"/>
            <a:ext cx="4153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cxnSp>
        <p:nvCxnSpPr>
          <p:cNvPr id="245" name="Google Shape;245;p23"/>
          <p:cNvCxnSpPr/>
          <p:nvPr/>
        </p:nvCxnSpPr>
        <p:spPr>
          <a:xfrm>
            <a:off x="1414475" y="5056825"/>
            <a:ext cx="72117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3"/>
          <p:cNvSpPr txBox="1"/>
          <p:nvPr>
            <p:ph type="title"/>
          </p:nvPr>
        </p:nvSpPr>
        <p:spPr>
          <a:xfrm>
            <a:off x="311700" y="6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in Machine Learning Techniques</a:t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7" name="Google Shape;2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025" y="1937623"/>
            <a:ext cx="5297100" cy="241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vr epsilons demo.svg" id="248" name="Google Shape;2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6700" y="1313195"/>
            <a:ext cx="3992300" cy="1996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450" y="4663200"/>
            <a:ext cx="548699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311700" y="1313200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Trees (DT) and R</a:t>
            </a:r>
            <a:r>
              <a:rPr lang="pt-BR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andom Forest (RF)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APPENDIX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" y="4484125"/>
            <a:ext cx="4153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cxnSp>
        <p:nvCxnSpPr>
          <p:cNvPr id="258" name="Google Shape;258;p24"/>
          <p:cNvCxnSpPr/>
          <p:nvPr/>
        </p:nvCxnSpPr>
        <p:spPr>
          <a:xfrm>
            <a:off x="1414475" y="5056825"/>
            <a:ext cx="72117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4"/>
          <p:cNvSpPr txBox="1"/>
          <p:nvPr>
            <p:ph type="title"/>
          </p:nvPr>
        </p:nvSpPr>
        <p:spPr>
          <a:xfrm>
            <a:off x="311700" y="6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 in Machine Learning Techniques</a:t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0" name="Google Shape;2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913" y="1832325"/>
            <a:ext cx="4042175" cy="30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5464975" y="4553700"/>
            <a:ext cx="1971600" cy="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https://en.wikipedia.org/wiki/Random_forest</a:t>
            </a:r>
            <a:endParaRPr sz="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2" name="Google Shape;2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450" y="4663200"/>
            <a:ext cx="548699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63913" y="1939541"/>
            <a:ext cx="6207000" cy="545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6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 and Microelectronics</a:t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" y="4484125"/>
            <a:ext cx="4153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cxnSp>
        <p:nvCxnSpPr>
          <p:cNvPr id="72" name="Google Shape;72;p14"/>
          <p:cNvCxnSpPr/>
          <p:nvPr/>
        </p:nvCxnSpPr>
        <p:spPr>
          <a:xfrm flipH="1" rot="10800000">
            <a:off x="1489475" y="5056800"/>
            <a:ext cx="7136700" cy="1170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4"/>
          <p:cNvSpPr/>
          <p:nvPr/>
        </p:nvSpPr>
        <p:spPr>
          <a:xfrm>
            <a:off x="144493" y="1987519"/>
            <a:ext cx="220500" cy="44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C343D"/>
              </a:highlight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88933" y="2010459"/>
            <a:ext cx="28461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 Complexity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424937" y="2010459"/>
            <a:ext cx="28461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 Variability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204454" y="1991973"/>
            <a:ext cx="220500" cy="441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C343D"/>
              </a:highlight>
            </a:endParaRPr>
          </a:p>
        </p:txBody>
      </p:sp>
      <p:cxnSp>
        <p:nvCxnSpPr>
          <p:cNvPr id="77" name="Google Shape;77;p14"/>
          <p:cNvCxnSpPr>
            <a:stCxn id="75" idx="3"/>
          </p:cNvCxnSpPr>
          <p:nvPr/>
        </p:nvCxnSpPr>
        <p:spPr>
          <a:xfrm flipH="1" rot="10800000">
            <a:off x="6271037" y="2280909"/>
            <a:ext cx="1116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/>
          <p:nvPr/>
        </p:nvSpPr>
        <p:spPr>
          <a:xfrm>
            <a:off x="2938657" y="2126135"/>
            <a:ext cx="54300" cy="543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2993139" y="2244327"/>
            <a:ext cx="54300" cy="543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884176" y="2244327"/>
            <a:ext cx="54300" cy="543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7429177" y="2010459"/>
            <a:ext cx="1650900" cy="14079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7763263" y="2126135"/>
            <a:ext cx="9828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Delay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7481945" y="2519909"/>
            <a:ext cx="15453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 Consumption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056451" y="1939527"/>
            <a:ext cx="15453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Affects</a:t>
            </a:r>
            <a:endParaRPr i="1"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7840711" y="2371827"/>
            <a:ext cx="54300" cy="543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840711" y="2713534"/>
            <a:ext cx="54300" cy="543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50" y="4663200"/>
            <a:ext cx="548699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5844216" y="2803722"/>
            <a:ext cx="15453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order to </a:t>
            </a:r>
            <a:r>
              <a:rPr i="1" lang="pt-BR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avoid</a:t>
            </a:r>
            <a:endParaRPr i="1"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3534310" y="2896543"/>
            <a:ext cx="2217600" cy="69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Simulations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Helvetica Neue"/>
                <a:ea typeface="Helvetica Neue"/>
                <a:cs typeface="Helvetica Neue"/>
                <a:sym typeface="Helvetica Neue"/>
              </a:rPr>
              <a:t>(can take very long)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5848646" y="3176686"/>
            <a:ext cx="153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/>
          <p:nvPr/>
        </p:nvSpPr>
        <p:spPr>
          <a:xfrm>
            <a:off x="63913" y="2896543"/>
            <a:ext cx="2298300" cy="699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Machine Learning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Helvetica Neue"/>
                <a:ea typeface="Helvetica Neue"/>
                <a:cs typeface="Helvetica Neue"/>
                <a:sym typeface="Helvetica Neue"/>
              </a:rPr>
              <a:t>Thus, reducing cost of production*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2" name="Google Shape;92;p14"/>
          <p:cNvCxnSpPr>
            <a:stCxn id="89" idx="1"/>
            <a:endCxn id="91" idx="3"/>
          </p:cNvCxnSpPr>
          <p:nvPr/>
        </p:nvCxnSpPr>
        <p:spPr>
          <a:xfrm rot="10800000">
            <a:off x="2362210" y="3246193"/>
            <a:ext cx="117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122849" y="2903769"/>
            <a:ext cx="16509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Solution</a:t>
            </a:r>
            <a:endParaRPr i="1" sz="9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539500" y="4685100"/>
            <a:ext cx="40650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</a:t>
            </a:r>
            <a:r>
              <a:rPr lang="pt-BR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CMOS, SOI and FINFET technologies, for example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6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33750" y="3471400"/>
            <a:ext cx="1608900" cy="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65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https://pt.wikipedia.org/wiki/CMOS</a:t>
            </a:r>
            <a:endParaRPr sz="6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65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00" y="4484125"/>
            <a:ext cx="4153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1414475" y="5056825"/>
            <a:ext cx="72117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MOS – Wikipédia, a enciclopédia livre"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60625"/>
            <a:ext cx="1333650" cy="182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eiro:Scikit learn logo small.svg – Wikipédia, a enciclopédia livre"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9179" y="4179475"/>
            <a:ext cx="106343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(software) – Wikipédia, a enciclopédia livre" id="107" name="Google Shape;10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4505" y="4179475"/>
            <a:ext cx="1416998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NumPy logo 2020.svg - Wikimedia Commons" id="108" name="Google Shape;10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73397" y="4179475"/>
            <a:ext cx="127266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PICE – IPM-HPC" id="109" name="Google Shape;10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79987" y="4179475"/>
            <a:ext cx="5727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ussion of seaborn logo · Issue #2243 · mwaskom/seaborn · GitHub" id="110" name="Google Shape;11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87949" y="4179475"/>
            <a:ext cx="5727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ow notebooks in Drive" id="111" name="Google Shape;11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94583" y="4179475"/>
            <a:ext cx="57270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3322650" y="1693063"/>
            <a:ext cx="2189100" cy="1757400"/>
          </a:xfrm>
          <a:prstGeom prst="roundRect">
            <a:avLst>
              <a:gd fmla="val 16667" name="adj"/>
            </a:avLst>
          </a:prstGeom>
          <a:solidFill>
            <a:srgbClr val="0C343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MACHINE LEARNING MODELS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844123" y="1737438"/>
            <a:ext cx="1858200" cy="57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Tp</a:t>
            </a:r>
            <a:r>
              <a:rPr b="1" baseline="-25000" lang="pt-BR"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844123" y="2319298"/>
            <a:ext cx="1858200" cy="57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Tp</a:t>
            </a:r>
            <a:r>
              <a:rPr b="1" baseline="-25000" lang="pt-BR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844123" y="2901133"/>
            <a:ext cx="1858200" cy="572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Energy</a:t>
            </a:r>
            <a:endParaRPr/>
          </a:p>
        </p:txBody>
      </p:sp>
      <p:cxnSp>
        <p:nvCxnSpPr>
          <p:cNvPr id="116" name="Google Shape;116;p15"/>
          <p:cNvCxnSpPr>
            <a:stCxn id="105" idx="3"/>
            <a:endCxn id="112" idx="1"/>
          </p:cNvCxnSpPr>
          <p:nvPr/>
        </p:nvCxnSpPr>
        <p:spPr>
          <a:xfrm>
            <a:off x="1645350" y="2571775"/>
            <a:ext cx="167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112" idx="3"/>
            <a:endCxn id="113" idx="1"/>
          </p:cNvCxnSpPr>
          <p:nvPr/>
        </p:nvCxnSpPr>
        <p:spPr>
          <a:xfrm flipH="1" rot="10800000">
            <a:off x="5511750" y="2023663"/>
            <a:ext cx="1332300" cy="5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12" idx="3"/>
            <a:endCxn id="114" idx="1"/>
          </p:cNvCxnSpPr>
          <p:nvPr/>
        </p:nvCxnSpPr>
        <p:spPr>
          <a:xfrm>
            <a:off x="5511750" y="2571763"/>
            <a:ext cx="1332300" cy="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>
            <a:stCxn id="112" idx="3"/>
            <a:endCxn id="115" idx="1"/>
          </p:cNvCxnSpPr>
          <p:nvPr/>
        </p:nvCxnSpPr>
        <p:spPr>
          <a:xfrm>
            <a:off x="5511750" y="2571763"/>
            <a:ext cx="13323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5"/>
          <p:cNvSpPr txBox="1"/>
          <p:nvPr/>
        </p:nvSpPr>
        <p:spPr>
          <a:xfrm>
            <a:off x="233850" y="1229300"/>
            <a:ext cx="16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CMOS INVERTER CIRCUIT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582425" y="2273713"/>
            <a:ext cx="167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SIMULATION DATA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582425" y="2550522"/>
            <a:ext cx="16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000">
                <a:latin typeface="Helvetica Neue"/>
                <a:ea typeface="Helvetica Neue"/>
                <a:cs typeface="Helvetica Neue"/>
                <a:sym typeface="Helvetica Neue"/>
              </a:rPr>
              <a:t>(temperature, voltage, process variability...)</a:t>
            </a:r>
            <a:endParaRPr i="1"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3376038" y="23219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Linear Regression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376038" y="24743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Vector Regression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376038" y="26267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Trees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3376038" y="2779100"/>
            <a:ext cx="208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5339250" y="1766450"/>
            <a:ext cx="167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6844125" y="1324575"/>
            <a:ext cx="185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DEPENDENT VARIABLES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3322675" y="1284200"/>
            <a:ext cx="218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SUPERVISED ALGORITHMS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0450" y="4663200"/>
            <a:ext cx="548699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311700" y="6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</a:t>
            </a:r>
            <a:r>
              <a:rPr lang="pt-BR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Measurements</a:t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" y="4484125"/>
            <a:ext cx="4153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>
            <a:off x="1414475" y="5056825"/>
            <a:ext cx="72117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6"/>
          <p:cNvSpPr/>
          <p:nvPr/>
        </p:nvSpPr>
        <p:spPr>
          <a:xfrm>
            <a:off x="5165350" y="2199275"/>
            <a:ext cx="2579700" cy="108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MAE(X, h) = ∑</a:t>
            </a:r>
            <a:r>
              <a:rPr b="1" baseline="-25000" i="1" lang="pt-BR">
                <a:latin typeface="Helvetica Neue"/>
                <a:ea typeface="Helvetica Neue"/>
                <a:cs typeface="Helvetica Neue"/>
                <a:sym typeface="Helvetica Neue"/>
              </a:rPr>
              <a:t>i=1</a:t>
            </a: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|h(x</a:t>
            </a:r>
            <a:r>
              <a:rPr b="1" baseline="30000" i="1" lang="pt-BR">
                <a:latin typeface="Helvetica Neue"/>
                <a:ea typeface="Helvetica Neue"/>
                <a:cs typeface="Helvetica Neue"/>
                <a:sym typeface="Helvetica Neue"/>
              </a:rPr>
              <a:t>(i)</a:t>
            </a: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) - y</a:t>
            </a:r>
            <a:r>
              <a:rPr b="1" baseline="30000" i="1" lang="pt-BR">
                <a:latin typeface="Helvetica Neue"/>
                <a:ea typeface="Helvetica Neue"/>
                <a:cs typeface="Helvetica Neue"/>
                <a:sym typeface="Helvetica Neue"/>
              </a:rPr>
              <a:t>(i)</a:t>
            </a: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|</a:t>
            </a:r>
            <a:endParaRPr b="1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5392750" y="1857013"/>
            <a:ext cx="212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MEAN ABSOLUTE ERROR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158350" y="2178688"/>
            <a:ext cx="3290400" cy="149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RMSE(X, h) = √</a:t>
            </a: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∑</a:t>
            </a:r>
            <a:r>
              <a:rPr b="1" baseline="-25000" i="1" lang="pt-BR">
                <a:latin typeface="Helvetica Neue"/>
                <a:ea typeface="Helvetica Neue"/>
                <a:cs typeface="Helvetica Neue"/>
                <a:sym typeface="Helvetica Neue"/>
              </a:rPr>
              <a:t>i=1 </a:t>
            </a: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[ h(x</a:t>
            </a:r>
            <a:r>
              <a:rPr b="1" baseline="30000" i="1" lang="pt-BR">
                <a:latin typeface="Helvetica Neue"/>
                <a:ea typeface="Helvetica Neue"/>
                <a:cs typeface="Helvetica Neue"/>
                <a:sym typeface="Helvetica Neue"/>
              </a:rPr>
              <a:t>(i)</a:t>
            </a: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) - y</a:t>
            </a:r>
            <a:r>
              <a:rPr b="1" baseline="30000" i="1" lang="pt-BR">
                <a:latin typeface="Helvetica Neue"/>
                <a:ea typeface="Helvetica Neue"/>
                <a:cs typeface="Helvetica Neue"/>
                <a:sym typeface="Helvetica Neue"/>
              </a:rPr>
              <a:t>(i) </a:t>
            </a: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]</a:t>
            </a:r>
            <a:r>
              <a:rPr b="1" baseline="30000" i="1" lang="pt-BR"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1" baseline="30000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635650" y="1815750"/>
            <a:ext cx="23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ROOT MEAN SQUARE ERROR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50" y="4663200"/>
            <a:ext cx="548699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2807475" y="2742450"/>
            <a:ext cx="182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7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b="1" i="1"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>
            <a:off x="2903950" y="3107050"/>
            <a:ext cx="99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6"/>
          <p:cNvSpPr txBox="1"/>
          <p:nvPr/>
        </p:nvSpPr>
        <p:spPr>
          <a:xfrm>
            <a:off x="3193325" y="3034950"/>
            <a:ext cx="1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b="1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8" name="Google Shape;148;p16"/>
          <p:cNvCxnSpPr/>
          <p:nvPr/>
        </p:nvCxnSpPr>
        <p:spPr>
          <a:xfrm>
            <a:off x="6447450" y="2903200"/>
            <a:ext cx="99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6"/>
          <p:cNvSpPr txBox="1"/>
          <p:nvPr/>
        </p:nvSpPr>
        <p:spPr>
          <a:xfrm>
            <a:off x="6736825" y="2831100"/>
            <a:ext cx="1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b="1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6493650" y="2538600"/>
            <a:ext cx="182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700"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endParaRPr b="1" i="1"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/>
          <p:nvPr/>
        </p:nvSpPr>
        <p:spPr>
          <a:xfrm>
            <a:off x="323200" y="2631525"/>
            <a:ext cx="1789500" cy="72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311700" y="6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Extraction</a:t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319150" y="3668500"/>
            <a:ext cx="973200" cy="7272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3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20% </a:t>
            </a:r>
            <a:r>
              <a:rPr b="1" lang="pt-BR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Set</a:t>
            </a:r>
            <a:endParaRPr b="1"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" y="4484125"/>
            <a:ext cx="4153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cxnSp>
        <p:nvCxnSpPr>
          <p:cNvPr id="161" name="Google Shape;161;p17"/>
          <p:cNvCxnSpPr/>
          <p:nvPr/>
        </p:nvCxnSpPr>
        <p:spPr>
          <a:xfrm>
            <a:off x="1414475" y="5056825"/>
            <a:ext cx="72117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50" y="4663200"/>
            <a:ext cx="548699" cy="3936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Google Shape;163;p17"/>
          <p:cNvGraphicFramePr/>
          <p:nvPr/>
        </p:nvGraphicFramePr>
        <p:xfrm>
          <a:off x="2434450" y="12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{17CBD28C-1467-4273-9251-A4744AD12940}</a:tableStyleId>
              </a:tblPr>
              <a:tblGrid>
                <a:gridCol w="1101575"/>
                <a:gridCol w="1084600"/>
                <a:gridCol w="1093100"/>
                <a:gridCol w="10931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Dependent</a:t>
                      </a:r>
                      <a:r>
                        <a:rPr i="1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Variable</a:t>
                      </a:r>
                      <a:endParaRPr i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Tp</a:t>
                      </a:r>
                      <a:r>
                        <a:rPr b="1" baseline="-25000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</a:t>
                      </a:r>
                      <a:r>
                        <a:rPr b="1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Tp</a:t>
                      </a:r>
                      <a:r>
                        <a:rPr b="1" baseline="-25000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</a:t>
                      </a:r>
                      <a:r>
                        <a:rPr b="1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Energy</a:t>
                      </a:r>
                      <a:endParaRPr b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 row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Independent Variables</a:t>
                      </a:r>
                      <a:endParaRPr i="1"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NMOS Vth0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0500">
                <a:tc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PMOS Vth0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0500">
                <a:tc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Temperature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0500">
                <a:tc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Voltage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0500">
                <a:tc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Width PMOS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0500">
                <a:tc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Width NMOS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0500">
                <a:tc v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Length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Energy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Tp</a:t>
                      </a:r>
                      <a:r>
                        <a:rPr baseline="-25000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</a:t>
                      </a: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Tp</a:t>
                      </a:r>
                      <a:r>
                        <a:rPr baseline="-25000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</a:t>
                      </a: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Tp</a:t>
                      </a:r>
                      <a:r>
                        <a:rPr baseline="-25000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</a:t>
                      </a: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Energy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Tp</a:t>
                      </a:r>
                      <a:r>
                        <a:rPr baseline="-25000"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</a:t>
                      </a:r>
                      <a:r>
                        <a:rPr lang="pt-BR" sz="11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</a:t>
                      </a:r>
                      <a:endParaRPr sz="11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17"/>
          <p:cNvSpPr/>
          <p:nvPr/>
        </p:nvSpPr>
        <p:spPr>
          <a:xfrm>
            <a:off x="6882550" y="1749513"/>
            <a:ext cx="2218200" cy="2683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Temperature (ºC): 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-25, 0, 50, 75, 100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Width PMOS (nm):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70, 140, 280, 350, 420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Width NMOS (nm):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70, 140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Length (nm):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20, 32, 40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Voltage (V):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0.6, 0.7, 0.8, 0.9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7062550" y="1459813"/>
            <a:ext cx="185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Variation Range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262900" y="2622200"/>
            <a:ext cx="19101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120,954 </a:t>
            </a:r>
            <a:r>
              <a:rPr lang="pt-B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Observations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202425" y="3687125"/>
            <a:ext cx="973200" cy="7272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lang="pt-BR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0% Training Set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262900" y="1414475"/>
            <a:ext cx="1910100" cy="921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1000 Transient Simulations of 20ns with step of 0.1ns</a:t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17"/>
          <p:cNvCxnSpPr>
            <a:stCxn id="168" idx="2"/>
            <a:endCxn id="166" idx="0"/>
          </p:cNvCxnSpPr>
          <p:nvPr/>
        </p:nvCxnSpPr>
        <p:spPr>
          <a:xfrm>
            <a:off x="1217950" y="2336075"/>
            <a:ext cx="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7"/>
          <p:cNvCxnSpPr>
            <a:stCxn id="166" idx="2"/>
            <a:endCxn id="167" idx="0"/>
          </p:cNvCxnSpPr>
          <p:nvPr/>
        </p:nvCxnSpPr>
        <p:spPr>
          <a:xfrm flipH="1">
            <a:off x="689050" y="3401000"/>
            <a:ext cx="5289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7"/>
          <p:cNvCxnSpPr>
            <a:stCxn id="166" idx="2"/>
            <a:endCxn id="157" idx="0"/>
          </p:cNvCxnSpPr>
          <p:nvPr/>
        </p:nvCxnSpPr>
        <p:spPr>
          <a:xfrm>
            <a:off x="1217950" y="3401000"/>
            <a:ext cx="587700" cy="2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311700" y="656600"/>
            <a:ext cx="51960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Correlations </a:t>
            </a:r>
            <a:endParaRPr sz="2500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Scaling</a:t>
            </a:r>
            <a:endParaRPr sz="2500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" y="4484125"/>
            <a:ext cx="4153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cxnSp>
        <p:nvCxnSpPr>
          <p:cNvPr id="180" name="Google Shape;180;p18"/>
          <p:cNvCxnSpPr/>
          <p:nvPr/>
        </p:nvCxnSpPr>
        <p:spPr>
          <a:xfrm>
            <a:off x="1414475" y="5056825"/>
            <a:ext cx="72117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1" name="Google Shape;1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50" y="4663200"/>
            <a:ext cx="548699" cy="39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5">
            <a:alphaModFix/>
          </a:blip>
          <a:srcRect b="17771" l="0" r="24219" t="25934"/>
          <a:stretch/>
        </p:blipFill>
        <p:spPr>
          <a:xfrm>
            <a:off x="2742590" y="572700"/>
            <a:ext cx="4484985" cy="457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 rotWithShape="1">
          <a:blip r:embed="rId6">
            <a:alphaModFix/>
          </a:blip>
          <a:srcRect b="0" l="84212" r="0" t="0"/>
          <a:stretch/>
        </p:blipFill>
        <p:spPr>
          <a:xfrm>
            <a:off x="7334100" y="572700"/>
            <a:ext cx="498800" cy="44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/>
          <p:nvPr/>
        </p:nvSpPr>
        <p:spPr>
          <a:xfrm>
            <a:off x="2742600" y="572700"/>
            <a:ext cx="150000" cy="19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44500" y="2715175"/>
            <a:ext cx="1746000" cy="72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X’ = (X - μ)</a:t>
            </a:r>
            <a:endParaRPr b="1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14100" y="2361088"/>
            <a:ext cx="220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Helvetica Neue"/>
                <a:ea typeface="Helvetica Neue"/>
                <a:cs typeface="Helvetica Neue"/>
                <a:sym typeface="Helvetica Neue"/>
              </a:rPr>
              <a:t>STANDARDIZATION SCALING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1199024" y="3131217"/>
            <a:ext cx="5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endParaRPr b="1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8" name="Google Shape;188;p18"/>
          <p:cNvCxnSpPr/>
          <p:nvPr/>
        </p:nvCxnSpPr>
        <p:spPr>
          <a:xfrm>
            <a:off x="1229188" y="3204154"/>
            <a:ext cx="48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311700" y="6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 Errors</a:t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AND DISCUSSION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" y="4484125"/>
            <a:ext cx="4153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cxnSp>
        <p:nvCxnSpPr>
          <p:cNvPr id="197" name="Google Shape;197;p19"/>
          <p:cNvCxnSpPr/>
          <p:nvPr/>
        </p:nvCxnSpPr>
        <p:spPr>
          <a:xfrm>
            <a:off x="1414475" y="5056825"/>
            <a:ext cx="72117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50" y="4663200"/>
            <a:ext cx="548699" cy="3936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19"/>
          <p:cNvGraphicFramePr/>
          <p:nvPr/>
        </p:nvGraphicFramePr>
        <p:xfrm>
          <a:off x="770459" y="1231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{17CBD28C-1467-4273-9251-A4744AD12940}</a:tableStyleId>
              </a:tblPr>
              <a:tblGrid>
                <a:gridCol w="1034150"/>
                <a:gridCol w="1034150"/>
                <a:gridCol w="1044875"/>
                <a:gridCol w="1023425"/>
                <a:gridCol w="1034150"/>
                <a:gridCol w="1034150"/>
                <a:gridCol w="1034150"/>
              </a:tblGrid>
              <a:tr h="3810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Model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Dependent</a:t>
                      </a:r>
                      <a:r>
                        <a:rPr b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b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Variable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810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tp</a:t>
                      </a:r>
                      <a:r>
                        <a:rPr b="1" baseline="-25000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</a:t>
                      </a:r>
                      <a:r>
                        <a:rPr b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 (ps)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tp</a:t>
                      </a:r>
                      <a:r>
                        <a:rPr b="1" baseline="-25000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</a:t>
                      </a:r>
                      <a:r>
                        <a:rPr b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 (ps)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Energy (fJ)</a:t>
                      </a:r>
                      <a:endParaRPr b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RMSE</a:t>
                      </a:r>
                      <a:endParaRPr i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MAE</a:t>
                      </a:r>
                      <a:endParaRPr i="1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RMSE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RMSE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MAE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MLR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1.26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0.94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4.33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3.14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0.20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0.15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SVR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12.16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11.68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22.08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20.54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0.44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0.37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DT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3.46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2.73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10.13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7.78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0.34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RF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3.46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2.73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10.13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7.78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0.42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0.34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0" name="Google Shape;200;p19"/>
          <p:cNvSpPr txBox="1"/>
          <p:nvPr/>
        </p:nvSpPr>
        <p:spPr>
          <a:xfrm>
            <a:off x="2973575" y="4168375"/>
            <a:ext cx="303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tp</a:t>
            </a:r>
            <a:r>
              <a:rPr b="1" baseline="-25000" lang="pt-BR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L </a:t>
            </a: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 min: 6.34ps, max: 42.94ps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tp</a:t>
            </a:r>
            <a:r>
              <a:rPr b="1" baseline="-25000" lang="pt-BR">
                <a:latin typeface="Helvetica Neue"/>
                <a:ea typeface="Helvetica Neue"/>
                <a:cs typeface="Helvetica Neue"/>
                <a:sym typeface="Helvetica Neue"/>
              </a:rPr>
              <a:t>L</a:t>
            </a: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H </a:t>
            </a: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min: 4.24ps, max: 67.20ps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Energy </a:t>
            </a:r>
            <a:r>
              <a:rPr lang="pt-BR">
                <a:latin typeface="Helvetica Neue"/>
                <a:ea typeface="Helvetica Neue"/>
                <a:cs typeface="Helvetica Neue"/>
                <a:sym typeface="Helvetica Neue"/>
              </a:rPr>
              <a:t>min: -2.68fJ, max: -0.83fJ 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311700" y="65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Best Algorithm and Future Works</a:t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311700" y="2571750"/>
            <a:ext cx="7682100" cy="19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➔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models: poly kernel for SVR, neural networks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➔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 linear and non-linear correlations (</a:t>
            </a:r>
            <a:r>
              <a:rPr lang="pt-BR" sz="1600">
                <a:solidFill>
                  <a:srgbClr val="22222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Pearson vs Spearman vs Kendall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➔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fine tuning to minimize the cost function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➔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other technologies and circuits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0" y="4484125"/>
            <a:ext cx="4153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>
            <a:off x="1414475" y="5056825"/>
            <a:ext cx="72117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1" name="Google Shape;2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50" y="4663200"/>
            <a:ext cx="548699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0"/>
          <p:cNvSpPr/>
          <p:nvPr/>
        </p:nvSpPr>
        <p:spPr>
          <a:xfrm>
            <a:off x="3286050" y="1501050"/>
            <a:ext cx="2571900" cy="5727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Multiple Linear Regression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>
            <a:off x="0" y="0"/>
            <a:ext cx="9144000" cy="24804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1"/>
          <p:cNvSpPr txBox="1"/>
          <p:nvPr>
            <p:ph type="ctrTitle"/>
          </p:nvPr>
        </p:nvSpPr>
        <p:spPr>
          <a:xfrm>
            <a:off x="311708" y="213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latin typeface="Helvetica Neue"/>
                <a:ea typeface="Helvetica Neue"/>
                <a:cs typeface="Helvetica Neue"/>
                <a:sym typeface="Helvetica Neue"/>
              </a:rPr>
              <a:t>Electrical Behavior Prediction Of An Inverter Using Machine Learning Algorithms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1"/>
          <p:cNvSpPr txBox="1"/>
          <p:nvPr>
            <p:ph idx="1" type="subTitle"/>
          </p:nvPr>
        </p:nvSpPr>
        <p:spPr>
          <a:xfrm>
            <a:off x="311700" y="257438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16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Gabriel L. Jacinto (gabriellimajacinto@gmail.com)</a:t>
            </a:r>
            <a:endParaRPr sz="216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216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Cristina Meinhardt (cristina.meinhardt@ufsc.br)</a:t>
            </a:r>
            <a:endParaRPr sz="216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50" y="3674875"/>
            <a:ext cx="1389161" cy="13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 txBox="1"/>
          <p:nvPr>
            <p:ph idx="1" type="subTitle"/>
          </p:nvPr>
        </p:nvSpPr>
        <p:spPr>
          <a:xfrm>
            <a:off x="1821600" y="4162425"/>
            <a:ext cx="530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latin typeface="Helvetica Neue"/>
                <a:ea typeface="Helvetica Neue"/>
                <a:cs typeface="Helvetica Neue"/>
                <a:sym typeface="Helvetica Neue"/>
              </a:rPr>
              <a:t>Department of Informatics and Statistics, 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latin typeface="Helvetica Neue"/>
                <a:ea typeface="Helvetica Neue"/>
                <a:cs typeface="Helvetica Neue"/>
                <a:sym typeface="Helvetica Neue"/>
              </a:rPr>
              <a:t>Federal University of Santa Catarina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2" name="Google Shape;222;p21"/>
          <p:cNvCxnSpPr/>
          <p:nvPr/>
        </p:nvCxnSpPr>
        <p:spPr>
          <a:xfrm>
            <a:off x="1810950" y="5056825"/>
            <a:ext cx="53256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1"/>
          <p:cNvCxnSpPr/>
          <p:nvPr/>
        </p:nvCxnSpPr>
        <p:spPr>
          <a:xfrm>
            <a:off x="0" y="2480400"/>
            <a:ext cx="9151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1"/>
          <p:cNvCxnSpPr/>
          <p:nvPr/>
        </p:nvCxnSpPr>
        <p:spPr>
          <a:xfrm>
            <a:off x="4250550" y="3468625"/>
            <a:ext cx="642900" cy="0"/>
          </a:xfrm>
          <a:prstGeom prst="straightConnector1">
            <a:avLst/>
          </a:prstGeom>
          <a:noFill/>
          <a:ln cap="flat" cmpd="sng" w="1905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