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0" r:id="rId2"/>
    <p:sldId id="306" r:id="rId3"/>
    <p:sldId id="307" r:id="rId4"/>
    <p:sldId id="309" r:id="rId5"/>
    <p:sldId id="310" r:id="rId6"/>
    <p:sldId id="308" r:id="rId7"/>
  </p:sldIdLst>
  <p:sldSz cx="9144000" cy="6858000" type="letter"/>
  <p:notesSz cx="7099300" cy="10234613"/>
  <p:defaultTextStyle>
    <a:defPPr>
      <a:defRPr lang="da-DK"/>
    </a:defPPr>
    <a:lvl1pPr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charset="0"/>
        <a:ea typeface="Geneva" pitchFamily="1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charset="0"/>
        <a:ea typeface="Geneva" pitchFamily="1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charset="0"/>
        <a:ea typeface="Geneva" pitchFamily="1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charset="0"/>
        <a:ea typeface="Geneva" pitchFamily="1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200" b="1" kern="1200">
        <a:solidFill>
          <a:schemeClr val="tx1"/>
        </a:solidFill>
        <a:latin typeface="Arial" charset="0"/>
        <a:ea typeface="Geneva" pitchFamily="1" charset="-128"/>
        <a:cs typeface="+mn-cs"/>
      </a:defRPr>
    </a:lvl5pPr>
    <a:lvl6pPr marL="2286000" algn="l" defTabSz="914400" rtl="0" eaLnBrk="1" latinLnBrk="0" hangingPunct="1">
      <a:defRPr sz="2200" b="1" kern="1200">
        <a:solidFill>
          <a:schemeClr val="tx1"/>
        </a:solidFill>
        <a:latin typeface="Arial" charset="0"/>
        <a:ea typeface="Geneva" pitchFamily="1" charset="-128"/>
        <a:cs typeface="+mn-cs"/>
      </a:defRPr>
    </a:lvl6pPr>
    <a:lvl7pPr marL="2743200" algn="l" defTabSz="914400" rtl="0" eaLnBrk="1" latinLnBrk="0" hangingPunct="1">
      <a:defRPr sz="2200" b="1" kern="1200">
        <a:solidFill>
          <a:schemeClr val="tx1"/>
        </a:solidFill>
        <a:latin typeface="Arial" charset="0"/>
        <a:ea typeface="Geneva" pitchFamily="1" charset="-128"/>
        <a:cs typeface="+mn-cs"/>
      </a:defRPr>
    </a:lvl7pPr>
    <a:lvl8pPr marL="3200400" algn="l" defTabSz="914400" rtl="0" eaLnBrk="1" latinLnBrk="0" hangingPunct="1">
      <a:defRPr sz="2200" b="1" kern="1200">
        <a:solidFill>
          <a:schemeClr val="tx1"/>
        </a:solidFill>
        <a:latin typeface="Arial" charset="0"/>
        <a:ea typeface="Geneva" pitchFamily="1" charset="-128"/>
        <a:cs typeface="+mn-cs"/>
      </a:defRPr>
    </a:lvl8pPr>
    <a:lvl9pPr marL="3657600" algn="l" defTabSz="914400" rtl="0" eaLnBrk="1" latinLnBrk="0" hangingPunct="1">
      <a:defRPr sz="2200" b="1" kern="1200">
        <a:solidFill>
          <a:schemeClr val="tx1"/>
        </a:solidFill>
        <a:latin typeface="Arial" charset="0"/>
        <a:ea typeface="Geneva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F5FB4"/>
    <a:srgbClr val="003452"/>
    <a:srgbClr val="FF6600"/>
    <a:srgbClr val="7AC2C8"/>
    <a:srgbClr val="000099"/>
    <a:srgbClr val="3366FF"/>
    <a:srgbClr val="33CC33"/>
    <a:srgbClr val="CCEC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enhum Estilo, Nenhuma Grad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34" autoAdjust="0"/>
    <p:restoredTop sz="94660" autoAdjust="0"/>
  </p:normalViewPr>
  <p:slideViewPr>
    <p:cSldViewPr snapToGrid="0">
      <p:cViewPr>
        <p:scale>
          <a:sx n="96" d="100"/>
          <a:sy n="96" d="100"/>
        </p:scale>
        <p:origin x="-1358" y="-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/>
            </a:lvl1pPr>
          </a:lstStyle>
          <a:p>
            <a:endParaRPr lang="en-US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endParaRPr lang="en-US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/>
            </a:lvl1pPr>
          </a:lstStyle>
          <a:p>
            <a:endParaRPr lang="en-US"/>
          </a:p>
        </p:txBody>
      </p:sp>
      <p:sp>
        <p:nvSpPr>
          <p:cNvPr id="2560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fld id="{FE4099DD-DA3A-4E54-8F72-CB81D870544D}" type="slidenum">
              <a:rPr lang="en-US"/>
              <a:pPr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1558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>
              <a:defRPr sz="1300" b="0"/>
            </a:lvl1pPr>
          </a:lstStyle>
          <a:p>
            <a:endParaRPr lang="da-DK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endParaRPr lang="da-DK"/>
          </a:p>
        </p:txBody>
      </p:sp>
      <p:sp>
        <p:nvSpPr>
          <p:cNvPr id="819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46150" y="4860925"/>
            <a:ext cx="5207000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>
              <a:defRPr sz="1300" b="0"/>
            </a:lvl1pPr>
          </a:lstStyle>
          <a:p>
            <a:endParaRPr lang="da-DK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3438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 b="0"/>
            </a:lvl1pPr>
          </a:lstStyle>
          <a:p>
            <a:fld id="{2CB558CF-D1FD-45C5-8D84-DC0D4520FFF8}" type="slidenum">
              <a:rPr lang="da-DK"/>
              <a:pPr/>
              <a:t>‹nº›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12179647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1" charset="-128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1" charset="-128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1" charset="-128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1" charset="-128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Geneva" pitchFamily="1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998A0ED-5109-450B-BA61-02EFBA21677E}" type="slidenum">
              <a:rPr lang="da-DK"/>
              <a:pPr/>
              <a:t>1</a:t>
            </a:fld>
            <a:endParaRPr lang="da-DK"/>
          </a:p>
        </p:txBody>
      </p:sp>
      <p:sp>
        <p:nvSpPr>
          <p:cNvPr id="962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62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5039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gi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61" name="Rectangle 13"/>
          <p:cNvSpPr>
            <a:spLocks noChangeArrowheads="1"/>
          </p:cNvSpPr>
          <p:nvPr/>
        </p:nvSpPr>
        <p:spPr bwMode="auto">
          <a:xfrm>
            <a:off x="0" y="4055586"/>
            <a:ext cx="9144000" cy="180022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63" name="Rectangle 15"/>
          <p:cNvSpPr>
            <a:spLocks noChangeArrowheads="1"/>
          </p:cNvSpPr>
          <p:nvPr/>
        </p:nvSpPr>
        <p:spPr bwMode="auto">
          <a:xfrm>
            <a:off x="0" y="2033959"/>
            <a:ext cx="9144000" cy="1800225"/>
          </a:xfrm>
          <a:prstGeom prst="rect">
            <a:avLst/>
          </a:prstGeom>
          <a:solidFill>
            <a:srgbClr val="0F5FB4"/>
          </a:solidFill>
          <a:ln w="9525">
            <a:solidFill>
              <a:srgbClr val="0F5FB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0" y="2116898"/>
            <a:ext cx="9144000" cy="1640909"/>
          </a:xfrm>
        </p:spPr>
        <p:txBody>
          <a:bodyPr/>
          <a:lstStyle>
            <a:lvl1pPr algn="ctr">
              <a:defRPr sz="3600">
                <a:solidFill>
                  <a:schemeClr val="bg1"/>
                </a:solidFill>
                <a:latin typeface="Arial Rounded MT Bold" pitchFamily="34" charset="0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0" y="4133589"/>
            <a:ext cx="9144000" cy="1640909"/>
          </a:xfrm>
        </p:spPr>
        <p:txBody>
          <a:bodyPr anchor="ctr"/>
          <a:lstStyle>
            <a:lvl1pPr marL="0" indent="0" algn="ct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</a:t>
            </a:r>
            <a:r>
              <a:rPr lang="en-US" dirty="0" smtClean="0"/>
              <a:t>authors</a:t>
            </a:r>
          </a:p>
        </p:txBody>
      </p:sp>
      <p:pic>
        <p:nvPicPr>
          <p:cNvPr id="13" name="Picture 12" descr="LogoC3BrancoP.png"/>
          <p:cNvPicPr>
            <a:picLocks noChangeAspect="1"/>
          </p:cNvPicPr>
          <p:nvPr userDrawn="1"/>
        </p:nvPicPr>
        <p:blipFill>
          <a:blip r:embed="rId2" cstate="print"/>
          <a:stretch>
            <a:fillRect/>
          </a:stretch>
        </p:blipFill>
        <p:spPr>
          <a:xfrm>
            <a:off x="144115" y="204691"/>
            <a:ext cx="2649190" cy="1384694"/>
          </a:xfrm>
          <a:prstGeom prst="rect">
            <a:avLst/>
          </a:prstGeom>
        </p:spPr>
      </p:pic>
      <p:grpSp>
        <p:nvGrpSpPr>
          <p:cNvPr id="17" name="Group 16"/>
          <p:cNvGrpSpPr/>
          <p:nvPr userDrawn="1"/>
        </p:nvGrpSpPr>
        <p:grpSpPr>
          <a:xfrm>
            <a:off x="7678455" y="215840"/>
            <a:ext cx="1440493" cy="1485902"/>
            <a:chOff x="7678455" y="215840"/>
            <a:chExt cx="1440493" cy="1485902"/>
          </a:xfrm>
        </p:grpSpPr>
        <p:pic>
          <p:nvPicPr>
            <p:cNvPr id="18" name="Picture 17" descr="furgMM.png"/>
            <p:cNvPicPr>
              <a:picLocks noChangeAspect="1"/>
            </p:cNvPicPr>
            <p:nvPr userDrawn="1"/>
          </p:nvPicPr>
          <p:blipFill>
            <a:blip r:embed="rId3" cstate="print"/>
            <a:stretch>
              <a:fillRect/>
            </a:stretch>
          </p:blipFill>
          <p:spPr>
            <a:xfrm>
              <a:off x="7839509" y="215840"/>
              <a:ext cx="1096216" cy="1099393"/>
            </a:xfrm>
            <a:prstGeom prst="rect">
              <a:avLst/>
            </a:prstGeom>
          </p:spPr>
        </p:pic>
        <p:sp>
          <p:nvSpPr>
            <p:cNvPr id="19" name="TextBox 18"/>
            <p:cNvSpPr txBox="1"/>
            <p:nvPr userDrawn="1"/>
          </p:nvSpPr>
          <p:spPr>
            <a:xfrm>
              <a:off x="7678455" y="1240077"/>
              <a:ext cx="1440493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2400" dirty="0" smtClean="0">
                  <a:solidFill>
                    <a:srgbClr val="E67800"/>
                  </a:solidFill>
                  <a:latin typeface="Arial Black" pitchFamily="34" charset="0"/>
                </a:rPr>
                <a:t>FURG</a:t>
              </a:r>
              <a:endParaRPr lang="en-US" sz="2400" dirty="0">
                <a:solidFill>
                  <a:srgbClr val="E67800"/>
                </a:solidFill>
                <a:latin typeface="Arial Black" pitchFamily="34" charset="0"/>
              </a:endParaRPr>
            </a:p>
          </p:txBody>
        </p:sp>
      </p:grpSp>
      <p:sp>
        <p:nvSpPr>
          <p:cNvPr id="20" name="Rectangle 13"/>
          <p:cNvSpPr>
            <a:spLocks noChangeArrowheads="1"/>
          </p:cNvSpPr>
          <p:nvPr userDrawn="1"/>
        </p:nvSpPr>
        <p:spPr bwMode="auto">
          <a:xfrm>
            <a:off x="4469" y="6410945"/>
            <a:ext cx="9133200" cy="442800"/>
          </a:xfrm>
          <a:prstGeom prst="rect">
            <a:avLst/>
          </a:prstGeom>
          <a:solidFill>
            <a:srgbClr val="ECF5FE"/>
          </a:solidFill>
          <a:ln w="9525">
            <a:solidFill>
              <a:srgbClr val="0F5FB4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noProof="0"/>
          </a:p>
        </p:txBody>
      </p:sp>
      <p:sp>
        <p:nvSpPr>
          <p:cNvPr id="21" name="Rectangle 3"/>
          <p:cNvSpPr txBox="1">
            <a:spLocks noChangeArrowheads="1"/>
          </p:cNvSpPr>
          <p:nvPr userDrawn="1"/>
        </p:nvSpPr>
        <p:spPr>
          <a:xfrm>
            <a:off x="0" y="6438069"/>
            <a:ext cx="9143999" cy="382044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361950" marR="0" indent="-361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tabLst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buFontTx/>
              <a:buNone/>
              <a:defRPr/>
            </a:pPr>
            <a:r>
              <a:rPr lang="pt-BR" sz="2000" b="1" i="0" kern="0" noProof="0" dirty="0" smtClean="0">
                <a:solidFill>
                  <a:srgbClr val="0F5FB4"/>
                </a:solidFill>
                <a:latin typeface="+mn-lt"/>
                <a:ea typeface="+mn-ea"/>
                <a:cs typeface="Vrinda" pitchFamily="2" charset="0"/>
              </a:rPr>
              <a:t>Grupo de Sistemas Digitais</a:t>
            </a:r>
            <a:r>
              <a:rPr lang="pt-BR" sz="2000" b="1" i="0" kern="0" baseline="0" noProof="0" dirty="0" smtClean="0">
                <a:solidFill>
                  <a:srgbClr val="0F5FB4"/>
                </a:solidFill>
                <a:latin typeface="+mn-lt"/>
                <a:ea typeface="+mn-ea"/>
                <a:cs typeface="Vrinda" pitchFamily="2" charset="0"/>
              </a:rPr>
              <a:t> e Embarcados</a:t>
            </a:r>
            <a:endParaRPr lang="en-US" sz="2000" b="1" i="0" kern="0" noProof="0" dirty="0">
              <a:solidFill>
                <a:srgbClr val="0F5FB4"/>
              </a:solidFill>
              <a:latin typeface="+mn-lt"/>
              <a:ea typeface="+mn-ea"/>
              <a:cs typeface="Vrinda" pitchFamily="2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800">
                <a:solidFill>
                  <a:srgbClr val="0F5FB4"/>
                </a:solidFill>
                <a:latin typeface="Arial Rounded MT Bold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003452"/>
                </a:solidFill>
              </a:defRPr>
            </a:lvl1pPr>
            <a:lvl2pPr>
              <a:defRPr sz="2200">
                <a:solidFill>
                  <a:srgbClr val="003452"/>
                </a:solidFill>
              </a:defRPr>
            </a:lvl2pPr>
            <a:lvl3pPr>
              <a:defRPr>
                <a:solidFill>
                  <a:srgbClr val="003452"/>
                </a:solidFill>
              </a:defRPr>
            </a:lvl3pPr>
            <a:lvl4pPr>
              <a:defRPr sz="1800">
                <a:solidFill>
                  <a:srgbClr val="003452"/>
                </a:solidFill>
              </a:defRPr>
            </a:lvl4pPr>
            <a:lvl5pPr>
              <a:defRPr sz="1600">
                <a:solidFill>
                  <a:srgbClr val="003452"/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gi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3464" y="152400"/>
            <a:ext cx="7490564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3463" y="1139868"/>
            <a:ext cx="8502737" cy="51561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dirty="0" smtClean="0"/>
              <a:t>Click to edit Master text styles</a:t>
            </a:r>
          </a:p>
          <a:p>
            <a:pPr lvl="1"/>
            <a:r>
              <a:rPr lang="da-DK" dirty="0" smtClean="0"/>
              <a:t>Second level</a:t>
            </a:r>
          </a:p>
          <a:p>
            <a:pPr lvl="2"/>
            <a:r>
              <a:rPr lang="da-DK" dirty="0" smtClean="0"/>
              <a:t>Third level</a:t>
            </a:r>
          </a:p>
          <a:p>
            <a:pPr lvl="3"/>
            <a:r>
              <a:rPr lang="da-DK" dirty="0" smtClean="0"/>
              <a:t>Fourth level</a:t>
            </a:r>
          </a:p>
          <a:p>
            <a:pPr lvl="4"/>
            <a:r>
              <a:rPr lang="da-DK" dirty="0" smtClean="0"/>
              <a:t>Fifth level</a:t>
            </a:r>
          </a:p>
        </p:txBody>
      </p:sp>
      <p:sp>
        <p:nvSpPr>
          <p:cNvPr id="1041" name="Line 17"/>
          <p:cNvSpPr>
            <a:spLocks noChangeShapeType="1"/>
          </p:cNvSpPr>
          <p:nvPr/>
        </p:nvSpPr>
        <p:spPr bwMode="auto">
          <a:xfrm>
            <a:off x="0" y="971550"/>
            <a:ext cx="9144000" cy="0"/>
          </a:xfrm>
          <a:prstGeom prst="line">
            <a:avLst/>
          </a:prstGeom>
          <a:noFill/>
          <a:ln w="40640">
            <a:solidFill>
              <a:srgbClr val="0F5FB4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Rectangle 13"/>
          <p:cNvSpPr>
            <a:spLocks noChangeArrowheads="1"/>
          </p:cNvSpPr>
          <p:nvPr userDrawn="1"/>
        </p:nvSpPr>
        <p:spPr bwMode="auto">
          <a:xfrm>
            <a:off x="0" y="4055586"/>
            <a:ext cx="438411" cy="1800225"/>
          </a:xfrm>
          <a:prstGeom prst="rect">
            <a:avLst/>
          </a:prstGeom>
          <a:solidFill>
            <a:schemeClr val="bg2">
              <a:lumMod val="50000"/>
            </a:schemeClr>
          </a:solidFill>
          <a:ln w="9525">
            <a:solidFill>
              <a:schemeClr val="bg2">
                <a:lumMod val="50000"/>
              </a:schemeClr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Rectangle 15"/>
          <p:cNvSpPr>
            <a:spLocks noChangeArrowheads="1"/>
          </p:cNvSpPr>
          <p:nvPr userDrawn="1"/>
        </p:nvSpPr>
        <p:spPr bwMode="auto">
          <a:xfrm>
            <a:off x="0" y="2033959"/>
            <a:ext cx="438411" cy="1800225"/>
          </a:xfrm>
          <a:prstGeom prst="rect">
            <a:avLst/>
          </a:prstGeom>
          <a:solidFill>
            <a:srgbClr val="0F5FB4"/>
          </a:solidFill>
          <a:ln w="9525">
            <a:solidFill>
              <a:srgbClr val="0F5FB4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20" name="Rectangle 13"/>
          <p:cNvSpPr>
            <a:spLocks noChangeArrowheads="1"/>
          </p:cNvSpPr>
          <p:nvPr userDrawn="1"/>
        </p:nvSpPr>
        <p:spPr bwMode="auto">
          <a:xfrm>
            <a:off x="4469" y="6410945"/>
            <a:ext cx="9133200" cy="442584"/>
          </a:xfrm>
          <a:prstGeom prst="rect">
            <a:avLst/>
          </a:prstGeom>
          <a:solidFill>
            <a:srgbClr val="ECF5FE"/>
          </a:solidFill>
          <a:ln w="9525">
            <a:solidFill>
              <a:srgbClr val="0F5FB4"/>
            </a:solidFill>
            <a:miter lim="800000"/>
            <a:headEnd/>
            <a:tailEnd/>
          </a:ln>
        </p:spPr>
        <p:txBody>
          <a:bodyPr wrap="none" anchor="ctr"/>
          <a:lstStyle/>
          <a:p>
            <a:pPr>
              <a:defRPr/>
            </a:pPr>
            <a:endParaRPr lang="en-US" noProof="0"/>
          </a:p>
        </p:txBody>
      </p:sp>
      <p:sp>
        <p:nvSpPr>
          <p:cNvPr id="21" name="Rectangle 3"/>
          <p:cNvSpPr txBox="1">
            <a:spLocks noChangeArrowheads="1"/>
          </p:cNvSpPr>
          <p:nvPr userDrawn="1"/>
        </p:nvSpPr>
        <p:spPr>
          <a:xfrm>
            <a:off x="8229600" y="6515100"/>
            <a:ext cx="723900" cy="255588"/>
          </a:xfrm>
          <a:prstGeom prst="rect">
            <a:avLst/>
          </a:prstGeom>
          <a:ln>
            <a:noFill/>
          </a:ln>
        </p:spPr>
        <p:txBody>
          <a:bodyPr lIns="0" tIns="0" rIns="0" bIns="0"/>
          <a:lstStyle>
            <a:lvl1pPr marL="361950" marR="0" indent="-361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tabLst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r">
              <a:buFontTx/>
              <a:buNone/>
              <a:defRPr/>
            </a:pPr>
            <a:fld id="{89D58ACF-E50D-4D53-9DC9-36698279FEAE}" type="slidenum">
              <a:rPr lang="en-US" sz="1600" b="0" kern="0" noProof="0" smtClean="0">
                <a:solidFill>
                  <a:srgbClr val="0F5FB4"/>
                </a:solidFill>
                <a:latin typeface="+mn-lt"/>
                <a:ea typeface="+mn-ea"/>
              </a:rPr>
              <a:pPr algn="r">
                <a:buFontTx/>
                <a:buNone/>
                <a:defRPr/>
              </a:pPr>
              <a:t>‹nº›</a:t>
            </a:fld>
            <a:r>
              <a:rPr lang="en-US" sz="1600" b="0" kern="0" noProof="0" dirty="0" smtClean="0">
                <a:solidFill>
                  <a:srgbClr val="0F5FB4"/>
                </a:solidFill>
                <a:latin typeface="+mn-lt"/>
                <a:ea typeface="+mn-ea"/>
              </a:rPr>
              <a:t>/29</a:t>
            </a:r>
          </a:p>
          <a:p>
            <a:pPr algn="r">
              <a:buFontTx/>
              <a:buNone/>
              <a:defRPr/>
            </a:pPr>
            <a:endParaRPr lang="en-US" sz="1600" b="0" kern="0" noProof="0" dirty="0">
              <a:solidFill>
                <a:srgbClr val="0F5FB4"/>
              </a:solidFill>
              <a:latin typeface="+mn-lt"/>
              <a:ea typeface="+mn-ea"/>
            </a:endParaRPr>
          </a:p>
        </p:txBody>
      </p:sp>
      <p:sp>
        <p:nvSpPr>
          <p:cNvPr id="24" name="Rectangle 3"/>
          <p:cNvSpPr txBox="1">
            <a:spLocks noChangeArrowheads="1"/>
          </p:cNvSpPr>
          <p:nvPr userDrawn="1"/>
        </p:nvSpPr>
        <p:spPr>
          <a:xfrm>
            <a:off x="156755" y="6426926"/>
            <a:ext cx="2246812" cy="431073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361950" marR="0" indent="-361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tabLst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l">
              <a:buFontTx/>
              <a:buNone/>
              <a:defRPr/>
            </a:pPr>
            <a:r>
              <a:rPr lang="en-US" sz="1600" b="0" i="0" kern="0" noProof="0" dirty="0" smtClean="0">
                <a:solidFill>
                  <a:srgbClr val="0F5FB4"/>
                </a:solidFill>
                <a:latin typeface="+mn-lt"/>
                <a:ea typeface="+mn-ea"/>
                <a:cs typeface="Vrinda" pitchFamily="2" charset="0"/>
              </a:rPr>
              <a:t>www.gsde.c3.furg.br</a:t>
            </a:r>
            <a:endParaRPr lang="en-US" sz="1600" b="0" i="0" kern="0" noProof="0" dirty="0">
              <a:solidFill>
                <a:srgbClr val="0F5FB4"/>
              </a:solidFill>
              <a:latin typeface="+mn-lt"/>
              <a:ea typeface="+mn-ea"/>
              <a:cs typeface="Vrinda" pitchFamily="2" charset="0"/>
            </a:endParaRPr>
          </a:p>
        </p:txBody>
      </p:sp>
      <p:pic>
        <p:nvPicPr>
          <p:cNvPr id="25" name="Picture 24" descr="LogoC3BrancoP-SemExtenso.png"/>
          <p:cNvPicPr>
            <a:picLocks noChangeAspect="1"/>
          </p:cNvPicPr>
          <p:nvPr userDrawn="1"/>
        </p:nvPicPr>
        <p:blipFill>
          <a:blip r:embed="rId5" cstate="print"/>
          <a:stretch>
            <a:fillRect/>
          </a:stretch>
        </p:blipFill>
        <p:spPr>
          <a:xfrm>
            <a:off x="8041862" y="215536"/>
            <a:ext cx="1102138" cy="576072"/>
          </a:xfrm>
          <a:prstGeom prst="rect">
            <a:avLst/>
          </a:prstGeom>
        </p:spPr>
      </p:pic>
      <p:sp>
        <p:nvSpPr>
          <p:cNvPr id="13" name="Rectangle 3"/>
          <p:cNvSpPr txBox="1">
            <a:spLocks noChangeArrowheads="1"/>
          </p:cNvSpPr>
          <p:nvPr userDrawn="1"/>
        </p:nvSpPr>
        <p:spPr>
          <a:xfrm>
            <a:off x="2103120" y="6431280"/>
            <a:ext cx="6111240" cy="426720"/>
          </a:xfrm>
          <a:prstGeom prst="rect">
            <a:avLst/>
          </a:prstGeom>
          <a:ln>
            <a:noFill/>
          </a:ln>
        </p:spPr>
        <p:txBody>
          <a:bodyPr lIns="0" tIns="0" rIns="0" bIns="0" anchor="ctr"/>
          <a:lstStyle>
            <a:lvl1pPr marL="361950" marR="0" indent="-36195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Blip>
                <a:blip r:embed="rId4"/>
              </a:buBlip>
              <a:tabLst/>
              <a:defRPr sz="20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pPr algn="ctr">
              <a:buFontTx/>
              <a:buNone/>
              <a:defRPr/>
            </a:pPr>
            <a:r>
              <a:rPr lang="pt-BR" sz="1300" b="1" u="none" noProof="0" dirty="0" smtClean="0">
                <a:solidFill>
                  <a:srgbClr val="0F5FB4"/>
                </a:solidFill>
                <a:latin typeface="+mn-lt"/>
              </a:rPr>
              <a:t>Microeletrônica: Introdução ao Projeto Físico de Portas Lógicas</a:t>
            </a:r>
            <a:endParaRPr lang="pt-BR" sz="1300" b="1" u="none" kern="0" noProof="0" dirty="0">
              <a:solidFill>
                <a:srgbClr val="0F5FB4"/>
              </a:solidFill>
              <a:latin typeface="+mn-lt"/>
              <a:ea typeface="+mn-ea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2800">
          <a:solidFill>
            <a:srgbClr val="0F5FB4"/>
          </a:solidFill>
          <a:latin typeface="Arial Rounded MT Bold" pitchFamily="34" charset="0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3000">
          <a:solidFill>
            <a:srgbClr val="003452"/>
          </a:solidFill>
          <a:latin typeface="Tahoma" pitchFamily="34" charset="0"/>
          <a:ea typeface="Geneva" pitchFamily="1" charset="-128"/>
        </a:defRPr>
      </a:lvl2pPr>
      <a:lvl3pPr algn="ctr" rtl="0" fontAlgn="base">
        <a:spcBef>
          <a:spcPct val="0"/>
        </a:spcBef>
        <a:spcAft>
          <a:spcPct val="0"/>
        </a:spcAft>
        <a:defRPr sz="3000">
          <a:solidFill>
            <a:srgbClr val="003452"/>
          </a:solidFill>
          <a:latin typeface="Tahoma" pitchFamily="34" charset="0"/>
          <a:ea typeface="Geneva" pitchFamily="1" charset="-128"/>
        </a:defRPr>
      </a:lvl3pPr>
      <a:lvl4pPr algn="ctr" rtl="0" fontAlgn="base">
        <a:spcBef>
          <a:spcPct val="0"/>
        </a:spcBef>
        <a:spcAft>
          <a:spcPct val="0"/>
        </a:spcAft>
        <a:defRPr sz="3000">
          <a:solidFill>
            <a:srgbClr val="003452"/>
          </a:solidFill>
          <a:latin typeface="Tahoma" pitchFamily="34" charset="0"/>
          <a:ea typeface="Geneva" pitchFamily="1" charset="-128"/>
        </a:defRPr>
      </a:lvl4pPr>
      <a:lvl5pPr algn="ctr" rtl="0" fontAlgn="base">
        <a:spcBef>
          <a:spcPct val="0"/>
        </a:spcBef>
        <a:spcAft>
          <a:spcPct val="0"/>
        </a:spcAft>
        <a:defRPr sz="3000">
          <a:solidFill>
            <a:srgbClr val="003452"/>
          </a:solidFill>
          <a:latin typeface="Tahoma" pitchFamily="34" charset="0"/>
          <a:ea typeface="Geneva" pitchFamily="1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3000">
          <a:solidFill>
            <a:srgbClr val="003452"/>
          </a:solidFill>
          <a:latin typeface="Tahoma" pitchFamily="34" charset="0"/>
          <a:ea typeface="Geneva" pitchFamily="1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3000">
          <a:solidFill>
            <a:srgbClr val="003452"/>
          </a:solidFill>
          <a:latin typeface="Tahoma" pitchFamily="34" charset="0"/>
          <a:ea typeface="Geneva" pitchFamily="1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3000">
          <a:solidFill>
            <a:srgbClr val="003452"/>
          </a:solidFill>
          <a:latin typeface="Tahoma" pitchFamily="34" charset="0"/>
          <a:ea typeface="Geneva" pitchFamily="1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3000">
          <a:solidFill>
            <a:srgbClr val="003452"/>
          </a:solidFill>
          <a:latin typeface="Tahoma" pitchFamily="34" charset="0"/>
          <a:ea typeface="Geneva" pitchFamily="1" charset="-128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rgbClr val="003452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200">
          <a:solidFill>
            <a:srgbClr val="003452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000">
          <a:solidFill>
            <a:srgbClr val="003452"/>
          </a:solidFill>
          <a:latin typeface="+mn-lt"/>
          <a:ea typeface="+mn-ea"/>
        </a:defRPr>
      </a:lvl3pPr>
      <a:lvl4pPr marL="1562100" indent="-228600" algn="l" rtl="0" fontAlgn="base">
        <a:spcBef>
          <a:spcPct val="20000"/>
        </a:spcBef>
        <a:spcAft>
          <a:spcPct val="0"/>
        </a:spcAft>
        <a:buChar char="–"/>
        <a:defRPr sz="1800">
          <a:solidFill>
            <a:srgbClr val="003452"/>
          </a:solidFill>
          <a:latin typeface="+mn-lt"/>
          <a:ea typeface="+mn-ea"/>
        </a:defRPr>
      </a:lvl4pPr>
      <a:lvl5pPr marL="1981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rgbClr val="003452"/>
          </a:solidFill>
          <a:latin typeface="+mn-lt"/>
          <a:ea typeface="+mn-ea"/>
        </a:defRPr>
      </a:lvl5pPr>
      <a:lvl6pPr marL="2438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452"/>
          </a:solidFill>
          <a:latin typeface="+mn-lt"/>
          <a:ea typeface="+mn-ea"/>
        </a:defRPr>
      </a:lvl6pPr>
      <a:lvl7pPr marL="2895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452"/>
          </a:solidFill>
          <a:latin typeface="+mn-lt"/>
          <a:ea typeface="+mn-ea"/>
        </a:defRPr>
      </a:lvl7pPr>
      <a:lvl8pPr marL="3352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452"/>
          </a:solidFill>
          <a:latin typeface="+mn-lt"/>
          <a:ea typeface="+mn-ea"/>
        </a:defRPr>
      </a:lvl8pPr>
      <a:lvl9pPr marL="3810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rgbClr val="003452"/>
          </a:solidFill>
          <a:latin typeface="+mn-lt"/>
          <a:ea typeface="+mn-ea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pt-BR" sz="3200" dirty="0"/>
              <a:t>Microeletrônica: </a:t>
            </a:r>
            <a:br>
              <a:rPr lang="pt-BR" sz="3200" dirty="0"/>
            </a:br>
            <a:r>
              <a:rPr lang="pt-BR" sz="3200" dirty="0"/>
              <a:t>Introdução ao Projeto Físico de Portas Lógicas</a:t>
            </a:r>
            <a:endParaRPr lang="en-US" sz="3200" dirty="0">
              <a:latin typeface="Arial Rounded MT Bold" pitchFamily="34" charset="0"/>
            </a:endParaRPr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Rafael </a:t>
            </a:r>
            <a:r>
              <a:rPr lang="en-US" dirty="0" err="1"/>
              <a:t>Schivittz</a:t>
            </a:r>
            <a:r>
              <a:rPr lang="en-US" dirty="0"/>
              <a:t>, Roberto Almeida, </a:t>
            </a:r>
            <a:r>
              <a:rPr lang="en-US" dirty="0" err="1"/>
              <a:t>Giane</a:t>
            </a:r>
            <a:r>
              <a:rPr lang="en-US" dirty="0"/>
              <a:t> Ulloa, </a:t>
            </a:r>
            <a:r>
              <a:rPr lang="en-US" dirty="0" err="1"/>
              <a:t>Fábio</a:t>
            </a:r>
            <a:r>
              <a:rPr lang="en-US" dirty="0"/>
              <a:t> Silva</a:t>
            </a:r>
          </a:p>
          <a:p>
            <a:r>
              <a:rPr lang="en-US" dirty="0"/>
              <a:t>Cristina </a:t>
            </a:r>
            <a:r>
              <a:rPr lang="en-US" dirty="0" err="1"/>
              <a:t>Meinhardt</a:t>
            </a:r>
            <a:r>
              <a:rPr lang="en-US" dirty="0"/>
              <a:t>, Paulo F. </a:t>
            </a:r>
            <a:r>
              <a:rPr lang="en-US" dirty="0" err="1"/>
              <a:t>Butzen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Organização do Curso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Aula 1 – Álgebra booleana </a:t>
            </a:r>
            <a:r>
              <a:rPr lang="pt-BR" smtClean="0">
                <a:sym typeface="Wingdings" panose="05000000000000000000" pitchFamily="2" charset="2"/>
              </a:rPr>
              <a:t> Tabela Verdade </a:t>
            </a:r>
            <a:br>
              <a:rPr lang="pt-BR" smtClean="0">
                <a:sym typeface="Wingdings" panose="05000000000000000000" pitchFamily="2" charset="2"/>
              </a:rPr>
            </a:br>
            <a:r>
              <a:rPr lang="pt-BR" smtClean="0">
                <a:sym typeface="Wingdings" panose="05000000000000000000" pitchFamily="2" charset="2"/>
              </a:rPr>
              <a:t>				      Rede de chaves.</a:t>
            </a:r>
          </a:p>
          <a:p>
            <a:pPr lvl="1"/>
            <a:r>
              <a:rPr lang="pt-BR" smtClean="0">
                <a:sym typeface="Wingdings" panose="05000000000000000000" pitchFamily="2" charset="2"/>
              </a:rPr>
              <a:t>Introdução ao NGSPICE  Fontes DC e PWL</a:t>
            </a:r>
          </a:p>
          <a:p>
            <a:endParaRPr lang="pt-BR" smtClean="0">
              <a:sym typeface="Wingdings" panose="05000000000000000000" pitchFamily="2" charset="2"/>
            </a:endParaRPr>
          </a:p>
          <a:p>
            <a:r>
              <a:rPr lang="pt-BR" smtClean="0">
                <a:sym typeface="Wingdings" panose="05000000000000000000" pitchFamily="2" charset="2"/>
              </a:rPr>
              <a:t>Aula 2 – Transistores  </a:t>
            </a:r>
            <a:r>
              <a:rPr lang="pt-BR" smtClean="0"/>
              <a:t>Lógica Complementar </a:t>
            </a:r>
          </a:p>
          <a:p>
            <a:pPr lvl="8"/>
            <a:r>
              <a:rPr lang="pt-BR" smtClean="0"/>
              <a:t>(Pull-up/Pull-down)</a:t>
            </a:r>
          </a:p>
          <a:p>
            <a:endParaRPr lang="pt-BR" smtClean="0"/>
          </a:p>
          <a:p>
            <a:r>
              <a:rPr lang="pt-BR" smtClean="0"/>
              <a:t>Aula 3 – Construção das portas lógicas complementares</a:t>
            </a:r>
          </a:p>
          <a:p>
            <a:pPr lvl="4"/>
            <a:r>
              <a:rPr lang="pt-BR" smtClean="0"/>
              <a:t>INV, NAND2, NOR2, AOI</a:t>
            </a:r>
          </a:p>
          <a:p>
            <a:endParaRPr lang="pt-BR" smtClean="0"/>
          </a:p>
          <a:p>
            <a:r>
              <a:rPr lang="pt-BR" smtClean="0"/>
              <a:t>Aulas 4, 5 e 6</a:t>
            </a:r>
          </a:p>
          <a:p>
            <a:pPr lvl="1"/>
            <a:r>
              <a:rPr lang="pt-BR" smtClean="0"/>
              <a:t>Atrasos, Dimensionamento, Sub-circuitos.</a:t>
            </a:r>
          </a:p>
          <a:p>
            <a:pPr lvl="1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277323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Organização do Curso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mtClean="0"/>
              <a:t>Aula 1 – Álgebra booleana </a:t>
            </a:r>
            <a:r>
              <a:rPr lang="pt-BR" smtClean="0">
                <a:sym typeface="Wingdings" panose="05000000000000000000" pitchFamily="2" charset="2"/>
              </a:rPr>
              <a:t> Tabela Verdade </a:t>
            </a:r>
            <a:br>
              <a:rPr lang="pt-BR" smtClean="0">
                <a:sym typeface="Wingdings" panose="05000000000000000000" pitchFamily="2" charset="2"/>
              </a:rPr>
            </a:br>
            <a:r>
              <a:rPr lang="pt-BR" smtClean="0">
                <a:sym typeface="Wingdings" panose="05000000000000000000" pitchFamily="2" charset="2"/>
              </a:rPr>
              <a:t>				      Rede de chaves.</a:t>
            </a:r>
          </a:p>
          <a:p>
            <a:pPr lvl="1"/>
            <a:r>
              <a:rPr lang="pt-BR" smtClean="0">
                <a:sym typeface="Wingdings" panose="05000000000000000000" pitchFamily="2" charset="2"/>
              </a:rPr>
              <a:t>Introdução ao NGSPICE  Fontes DC e PWL</a:t>
            </a:r>
          </a:p>
          <a:p>
            <a:endParaRPr lang="pt-BR" smtClean="0">
              <a:sym typeface="Wingdings" panose="05000000000000000000" pitchFamily="2" charset="2"/>
            </a:endParaRPr>
          </a:p>
          <a:p>
            <a:r>
              <a:rPr lang="pt-BR" smtClean="0">
                <a:sym typeface="Wingdings" panose="05000000000000000000" pitchFamily="2" charset="2"/>
              </a:rPr>
              <a:t>Aula 2 – Transistores  </a:t>
            </a:r>
            <a:r>
              <a:rPr lang="pt-BR" smtClean="0"/>
              <a:t>Lógica Complementar </a:t>
            </a:r>
          </a:p>
          <a:p>
            <a:pPr lvl="8"/>
            <a:r>
              <a:rPr lang="pt-BR" smtClean="0"/>
              <a:t>(Pull-up/Pull-down)</a:t>
            </a:r>
          </a:p>
          <a:p>
            <a:endParaRPr lang="pt-BR" smtClean="0"/>
          </a:p>
          <a:p>
            <a:r>
              <a:rPr lang="pt-BR" smtClean="0"/>
              <a:t>Aula 3 – Construção das portas lógicas complementares</a:t>
            </a:r>
          </a:p>
          <a:p>
            <a:pPr lvl="4"/>
            <a:r>
              <a:rPr lang="pt-BR" smtClean="0"/>
              <a:t>INV, NAND2, NOR2, AOI</a:t>
            </a:r>
          </a:p>
          <a:p>
            <a:endParaRPr lang="pt-BR" smtClean="0"/>
          </a:p>
          <a:p>
            <a:r>
              <a:rPr lang="pt-BR" smtClean="0"/>
              <a:t>Aulas 4, 5 e 6</a:t>
            </a:r>
          </a:p>
          <a:p>
            <a:pPr lvl="1"/>
            <a:r>
              <a:rPr lang="pt-BR" smtClean="0"/>
              <a:t>Atrasos, Dimensionamento, Sub-circuitos.</a:t>
            </a:r>
          </a:p>
          <a:p>
            <a:pPr lvl="1"/>
            <a:endParaRPr lang="pt-BR" dirty="0"/>
          </a:p>
        </p:txBody>
      </p:sp>
      <p:sp>
        <p:nvSpPr>
          <p:cNvPr id="4" name="Rounded Rectangle 3"/>
          <p:cNvSpPr/>
          <p:nvPr/>
        </p:nvSpPr>
        <p:spPr bwMode="auto">
          <a:xfrm>
            <a:off x="463463" y="5158568"/>
            <a:ext cx="7697376" cy="991673"/>
          </a:xfrm>
          <a:prstGeom prst="round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200" b="1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  <a:ea typeface="Geneva" pitchFamily="1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51920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Nem tudo é CMOS Complementar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Existem diversos modos de construir um arranjo de transistores para uma mesma função.</a:t>
            </a:r>
          </a:p>
          <a:p>
            <a:r>
              <a:rPr lang="pt-BR" dirty="0" smtClean="0"/>
              <a:t>Eles vão diferir</a:t>
            </a:r>
          </a:p>
          <a:p>
            <a:pPr lvl="1"/>
            <a:r>
              <a:rPr lang="pt-BR" dirty="0" smtClean="0"/>
              <a:t>Número de transistores (área)</a:t>
            </a:r>
          </a:p>
          <a:p>
            <a:pPr lvl="1"/>
            <a:r>
              <a:rPr lang="pt-BR" dirty="0" smtClean="0"/>
              <a:t>Atrasos</a:t>
            </a:r>
          </a:p>
          <a:p>
            <a:pPr lvl="1"/>
            <a:r>
              <a:rPr lang="pt-BR" dirty="0" smtClean="0"/>
              <a:t>Potência</a:t>
            </a:r>
          </a:p>
          <a:p>
            <a:pPr lvl="1"/>
            <a:endParaRPr lang="pt-BR" dirty="0"/>
          </a:p>
        </p:txBody>
      </p:sp>
      <p:sp>
        <p:nvSpPr>
          <p:cNvPr id="4" name="Shape 125"/>
          <p:cNvSpPr txBox="1"/>
          <p:nvPr/>
        </p:nvSpPr>
        <p:spPr>
          <a:xfrm>
            <a:off x="4475475" y="3239452"/>
            <a:ext cx="2455862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+ desempenho</a:t>
            </a:r>
          </a:p>
        </p:txBody>
      </p:sp>
      <p:sp>
        <p:nvSpPr>
          <p:cNvPr id="5" name="Shape 126"/>
          <p:cNvSpPr txBox="1"/>
          <p:nvPr/>
        </p:nvSpPr>
        <p:spPr>
          <a:xfrm>
            <a:off x="3596000" y="5368290"/>
            <a:ext cx="1277936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Área</a:t>
            </a:r>
          </a:p>
        </p:txBody>
      </p:sp>
      <p:sp>
        <p:nvSpPr>
          <p:cNvPr id="6" name="Shape 127"/>
          <p:cNvSpPr txBox="1"/>
          <p:nvPr/>
        </p:nvSpPr>
        <p:spPr>
          <a:xfrm>
            <a:off x="6780524" y="4607877"/>
            <a:ext cx="1670050" cy="431799"/>
          </a:xfrm>
          <a:prstGeom prst="rect">
            <a:avLst/>
          </a:prstGeom>
          <a:noFill/>
          <a:ln>
            <a:noFill/>
          </a:ln>
        </p:spPr>
        <p:txBody>
          <a:bodyPr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buSzPct val="25000"/>
              <a:buNone/>
            </a:pPr>
            <a:r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Potência</a:t>
            </a:r>
          </a:p>
        </p:txBody>
      </p:sp>
      <p:cxnSp>
        <p:nvCxnSpPr>
          <p:cNvPr id="7" name="Shape 128"/>
          <p:cNvCxnSpPr/>
          <p:nvPr/>
        </p:nvCxnSpPr>
        <p:spPr>
          <a:xfrm rot="10800000">
            <a:off x="5350186" y="3668077"/>
            <a:ext cx="0" cy="1152525"/>
          </a:xfrm>
          <a:prstGeom prst="straightConnector1">
            <a:avLst/>
          </a:prstGeom>
          <a:noFill/>
          <a:ln w="57150" cap="rnd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8" name="Shape 129"/>
          <p:cNvCxnSpPr/>
          <p:nvPr/>
        </p:nvCxnSpPr>
        <p:spPr>
          <a:xfrm rot="10800000" flipH="1">
            <a:off x="4629461" y="4749164"/>
            <a:ext cx="730250" cy="719138"/>
          </a:xfrm>
          <a:prstGeom prst="straightConnector1">
            <a:avLst/>
          </a:prstGeom>
          <a:noFill/>
          <a:ln w="57150" cap="rnd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  <p:cxnSp>
        <p:nvCxnSpPr>
          <p:cNvPr id="9" name="Shape 130"/>
          <p:cNvCxnSpPr/>
          <p:nvPr/>
        </p:nvCxnSpPr>
        <p:spPr>
          <a:xfrm flipH="1">
            <a:off x="5350186" y="4820602"/>
            <a:ext cx="1295400" cy="1587"/>
          </a:xfrm>
          <a:prstGeom prst="straightConnector1">
            <a:avLst/>
          </a:prstGeom>
          <a:noFill/>
          <a:ln w="57150" cap="rnd" cmpd="sng">
            <a:solidFill>
              <a:srgbClr val="4A7DBA"/>
            </a:solidFill>
            <a:prstDash val="solid"/>
            <a:round/>
            <a:headEnd type="none" w="med" len="med"/>
            <a:tailEnd type="stealth" w="lg" len="lg"/>
          </a:ln>
        </p:spPr>
      </p:cxnSp>
    </p:spTree>
    <p:extLst>
      <p:ext uri="{BB962C8B-B14F-4D97-AF65-F5344CB8AC3E}">
        <p14:creationId xmlns:p14="http://schemas.microsoft.com/office/powerpoint/2010/main" val="32510316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Exemplo Somador de 1 bit</a:t>
            </a:r>
            <a:endParaRPr lang="pt-BR" dirty="0"/>
          </a:p>
        </p:txBody>
      </p:sp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2062" y="1213238"/>
            <a:ext cx="2768100" cy="2412565"/>
          </a:xfrm>
          <a:prstGeom prst="rect">
            <a:avLst/>
          </a:prstGeom>
        </p:spPr>
      </p:pic>
      <p:pic>
        <p:nvPicPr>
          <p:cNvPr id="12" name="Imagem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3497" y="3625803"/>
            <a:ext cx="2314335" cy="2716128"/>
          </a:xfrm>
          <a:prstGeom prst="rect">
            <a:avLst/>
          </a:prstGeom>
        </p:spPr>
      </p:pic>
      <p:pic>
        <p:nvPicPr>
          <p:cNvPr id="13" name="Imagem 1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31170" y="3734484"/>
            <a:ext cx="3492647" cy="2371531"/>
          </a:xfrm>
          <a:prstGeom prst="rect">
            <a:avLst/>
          </a:prstGeom>
        </p:spPr>
      </p:pic>
      <p:pic>
        <p:nvPicPr>
          <p:cNvPr id="14" name="Espaço Reservado para Conteúdo 3"/>
          <p:cNvPicPr>
            <a:picLocks noGrp="1" noChangeAspect="1"/>
          </p:cNvPicPr>
          <p:nvPr>
            <p:ph idx="1"/>
          </p:nvPr>
        </p:nvPicPr>
        <p:blipFill>
          <a:blip r:embed="rId5"/>
          <a:stretch>
            <a:fillRect/>
          </a:stretch>
        </p:blipFill>
        <p:spPr>
          <a:xfrm>
            <a:off x="624958" y="1213238"/>
            <a:ext cx="2691414" cy="2547393"/>
          </a:xfrm>
          <a:prstGeom prst="rect">
            <a:avLst/>
          </a:prstGeom>
        </p:spPr>
      </p:pic>
      <p:sp>
        <p:nvSpPr>
          <p:cNvPr id="15" name="CaixaDeTexto 14"/>
          <p:cNvSpPr txBox="1"/>
          <p:nvPr/>
        </p:nvSpPr>
        <p:spPr>
          <a:xfrm>
            <a:off x="1223492" y="3096876"/>
            <a:ext cx="697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dirty="0" smtClean="0">
                <a:solidFill>
                  <a:srgbClr val="003452"/>
                </a:solidFill>
              </a:rPr>
              <a:t>TFA</a:t>
            </a:r>
            <a:endParaRPr lang="pt-BR" sz="1400" b="0" dirty="0">
              <a:solidFill>
                <a:srgbClr val="003452"/>
              </a:solidFill>
            </a:endParaRPr>
          </a:p>
        </p:txBody>
      </p:sp>
      <p:sp>
        <p:nvSpPr>
          <p:cNvPr id="16" name="CaixaDeTexto 15"/>
          <p:cNvSpPr txBox="1"/>
          <p:nvPr/>
        </p:nvSpPr>
        <p:spPr>
          <a:xfrm>
            <a:off x="4435823" y="1438381"/>
            <a:ext cx="74431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dirty="0" smtClean="0">
                <a:solidFill>
                  <a:srgbClr val="003452"/>
                </a:solidFill>
              </a:rPr>
              <a:t>CMOS</a:t>
            </a:r>
            <a:endParaRPr lang="pt-BR" sz="1400" b="0" dirty="0">
              <a:solidFill>
                <a:srgbClr val="003452"/>
              </a:solidFill>
            </a:endParaRPr>
          </a:p>
        </p:txBody>
      </p:sp>
      <p:sp>
        <p:nvSpPr>
          <p:cNvPr id="17" name="CaixaDeTexto 16"/>
          <p:cNvSpPr txBox="1"/>
          <p:nvPr/>
        </p:nvSpPr>
        <p:spPr>
          <a:xfrm>
            <a:off x="3267171" y="5096457"/>
            <a:ext cx="697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dirty="0" smtClean="0">
                <a:solidFill>
                  <a:srgbClr val="003452"/>
                </a:solidFill>
              </a:rPr>
              <a:t>CPL</a:t>
            </a:r>
            <a:endParaRPr lang="pt-BR" sz="1400" b="0" dirty="0">
              <a:solidFill>
                <a:srgbClr val="003452"/>
              </a:solidFill>
            </a:endParaRPr>
          </a:p>
        </p:txBody>
      </p:sp>
      <p:sp>
        <p:nvSpPr>
          <p:cNvPr id="18" name="CaixaDeTexto 17"/>
          <p:cNvSpPr txBox="1"/>
          <p:nvPr/>
        </p:nvSpPr>
        <p:spPr>
          <a:xfrm>
            <a:off x="4894471" y="5117917"/>
            <a:ext cx="7755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dirty="0" smtClean="0">
                <a:solidFill>
                  <a:srgbClr val="003452"/>
                </a:solidFill>
              </a:rPr>
              <a:t>Híbrido</a:t>
            </a:r>
            <a:endParaRPr lang="pt-BR" sz="1400" b="0" dirty="0">
              <a:solidFill>
                <a:srgbClr val="003452"/>
              </a:solidFill>
            </a:endParaRPr>
          </a:p>
        </p:txBody>
      </p:sp>
      <p:sp>
        <p:nvSpPr>
          <p:cNvPr id="19" name="CaixaDeTexto 18"/>
          <p:cNvSpPr txBox="1"/>
          <p:nvPr/>
        </p:nvSpPr>
        <p:spPr>
          <a:xfrm>
            <a:off x="8312303" y="2391672"/>
            <a:ext cx="69785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400" b="0" dirty="0" smtClean="0">
                <a:solidFill>
                  <a:srgbClr val="003452"/>
                </a:solidFill>
              </a:rPr>
              <a:t>TGA</a:t>
            </a:r>
            <a:endParaRPr lang="pt-BR" sz="1400" b="0" dirty="0">
              <a:solidFill>
                <a:srgbClr val="003452"/>
              </a:solidFill>
            </a:endParaRPr>
          </a:p>
        </p:txBody>
      </p:sp>
      <p:sp>
        <p:nvSpPr>
          <p:cNvPr id="20" name="CaixaDeTexto 19"/>
          <p:cNvSpPr txBox="1"/>
          <p:nvPr/>
        </p:nvSpPr>
        <p:spPr>
          <a:xfrm>
            <a:off x="3379352" y="6029031"/>
            <a:ext cx="576464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100" b="0" dirty="0">
                <a:solidFill>
                  <a:srgbClr val="003452"/>
                </a:solidFill>
              </a:rPr>
              <a:t>Chang, C. H., </a:t>
            </a:r>
            <a:r>
              <a:rPr lang="en-US" sz="1100" b="0" dirty="0" err="1">
                <a:solidFill>
                  <a:srgbClr val="003452"/>
                </a:solidFill>
              </a:rPr>
              <a:t>Gu</a:t>
            </a:r>
            <a:r>
              <a:rPr lang="en-US" sz="1100" b="0" dirty="0">
                <a:solidFill>
                  <a:srgbClr val="003452"/>
                </a:solidFill>
              </a:rPr>
              <a:t>, J. M., &amp; Zhang, M. A review of 0.18-</a:t>
            </a:r>
            <a:r>
              <a:rPr lang="pt-BR" sz="1100" b="0" dirty="0">
                <a:solidFill>
                  <a:srgbClr val="003452"/>
                </a:solidFill>
              </a:rPr>
              <a:t>μ</a:t>
            </a:r>
            <a:r>
              <a:rPr lang="en-US" sz="1100" b="0" dirty="0">
                <a:solidFill>
                  <a:srgbClr val="003452"/>
                </a:solidFill>
              </a:rPr>
              <a:t>m full adder performances for tree structured arithmetic circuits, </a:t>
            </a:r>
            <a:r>
              <a:rPr lang="en-US" sz="1100" b="0" dirty="0" smtClean="0">
                <a:solidFill>
                  <a:srgbClr val="003452"/>
                </a:solidFill>
              </a:rPr>
              <a:t>2005.</a:t>
            </a:r>
            <a:endParaRPr lang="pt-BR" sz="1100" b="0" dirty="0">
              <a:solidFill>
                <a:srgbClr val="003452"/>
              </a:solidFill>
            </a:endParaRPr>
          </a:p>
        </p:txBody>
      </p:sp>
      <p:pic>
        <p:nvPicPr>
          <p:cNvPr id="21" name="Imagem 2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443032" y="1746158"/>
            <a:ext cx="2836778" cy="27684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7381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 smtClean="0"/>
              <a:t>Desafio	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smtClean="0"/>
              <a:t>Para o circuito recebido:</a:t>
            </a:r>
          </a:p>
          <a:p>
            <a:pPr lvl="1"/>
            <a:r>
              <a:rPr lang="pt-BR" dirty="0" smtClean="0"/>
              <a:t>Realizar a validação lógica</a:t>
            </a:r>
          </a:p>
          <a:p>
            <a:pPr lvl="2"/>
            <a:r>
              <a:rPr lang="pt-BR" dirty="0" smtClean="0"/>
              <a:t>Determinar a função (pode ser mostrar a tabela verdade)</a:t>
            </a:r>
          </a:p>
          <a:p>
            <a:pPr marL="457200" lvl="1" indent="0">
              <a:buNone/>
            </a:pPr>
            <a:r>
              <a:rPr lang="pt-BR" sz="2000" dirty="0" smtClean="0">
                <a:solidFill>
                  <a:srgbClr val="FF0000"/>
                </a:solidFill>
              </a:rPr>
              <a:t>PRÊMIO PARA QUEM IDENTIFICAR CORRETAMENTE PRIMEIRO!</a:t>
            </a:r>
          </a:p>
          <a:p>
            <a:pPr marL="457200" lvl="1" indent="0">
              <a:buNone/>
            </a:pPr>
            <a:endParaRPr lang="pt-BR" sz="2000" dirty="0" smtClean="0">
              <a:solidFill>
                <a:srgbClr val="FF0000"/>
              </a:solidFill>
            </a:endParaRPr>
          </a:p>
          <a:p>
            <a:pPr lvl="1"/>
            <a:r>
              <a:rPr lang="pt-BR" dirty="0" smtClean="0"/>
              <a:t>Realizar a caracterização elétrica</a:t>
            </a:r>
          </a:p>
          <a:p>
            <a:pPr lvl="2"/>
            <a:r>
              <a:rPr lang="pt-BR" dirty="0" smtClean="0"/>
              <a:t>Determinar os atrasos (no papel)</a:t>
            </a:r>
          </a:p>
          <a:p>
            <a:pPr lvl="2"/>
            <a:r>
              <a:rPr lang="pt-BR" dirty="0" smtClean="0"/>
              <a:t>Definir as formas de onda para medir os atrasos no NGSPICE</a:t>
            </a:r>
          </a:p>
          <a:p>
            <a:pPr lvl="2"/>
            <a:r>
              <a:rPr lang="pt-BR" dirty="0" smtClean="0"/>
              <a:t>Medir os atrasos e determinar a potência</a:t>
            </a:r>
          </a:p>
          <a:p>
            <a:pPr marL="914400" lvl="2" indent="0">
              <a:buNone/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4669614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 Blue - Lab">
  <a:themeElements>
    <a:clrScheme name="Template Blue - Lab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Template Blue - Lab">
      <a:majorFont>
        <a:latin typeface="Tahoma"/>
        <a:ea typeface="Geneva"/>
        <a:cs typeface=""/>
      </a:majorFont>
      <a:minorFont>
        <a:latin typeface="Tahoma"/>
        <a:ea typeface="Geneva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Geneva" pitchFamily="1" charset="-128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200" b="1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Geneva" pitchFamily="1" charset="-128"/>
          </a:defRPr>
        </a:defPPr>
      </a:lstStyle>
    </a:lnDef>
  </a:objectDefaults>
  <a:extraClrSchemeLst>
    <a:extraClrScheme>
      <a:clrScheme name="Template Blue - Lab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Blue - Lab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Blue - Lab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Blue - Lab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Blue - Lab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Template Blue - Lab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Blue - Lab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Blue - Lab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Blue - Lab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Blue - Lab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Blue - Lab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Template Blue - Lab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Template Blue - Lab</Template>
  <TotalTime>201</TotalTime>
  <Words>180</Words>
  <Application>Microsoft Office PowerPoint</Application>
  <PresentationFormat>Papel Carta (216 x 279 mm)</PresentationFormat>
  <Paragraphs>54</Paragraphs>
  <Slides>6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Template Blue - Lab</vt:lpstr>
      <vt:lpstr>Microeletrônica:  Introdução ao Projeto Físico de Portas Lógicas</vt:lpstr>
      <vt:lpstr>Organização do Curso</vt:lpstr>
      <vt:lpstr>Organização do Curso</vt:lpstr>
      <vt:lpstr>Nem tudo é CMOS Complementar</vt:lpstr>
      <vt:lpstr>Exemplo Somador de 1 bit</vt:lpstr>
      <vt:lpstr>Desafio </vt:lpstr>
    </vt:vector>
  </TitlesOfParts>
  <Company>UFRGS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Título</dc:title>
  <dc:creator>pbutzen</dc:creator>
  <cp:lastModifiedBy>Gabriel Jacinto</cp:lastModifiedBy>
  <cp:revision>54</cp:revision>
  <cp:lastPrinted>2006-06-26T11:16:33Z</cp:lastPrinted>
  <dcterms:created xsi:type="dcterms:W3CDTF">2008-04-30T11:30:22Z</dcterms:created>
  <dcterms:modified xsi:type="dcterms:W3CDTF">2021-09-05T23:46:35Z</dcterms:modified>
</cp:coreProperties>
</file>