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 id="266" r:id="rId12"/>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9" autoAdjust="0"/>
    <p:restoredTop sz="94660"/>
  </p:normalViewPr>
  <p:slideViewPr>
    <p:cSldViewPr>
      <p:cViewPr varScale="1">
        <p:scale>
          <a:sx n="106" d="100"/>
          <a:sy n="106" d="100"/>
        </p:scale>
        <p:origin x="15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pt-PT"/>
              <a:t>Clique para editar o estilo</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Faça clique para editar o estilo</a:t>
            </a:r>
            <a:endParaRPr lang="en-US" dirty="0"/>
          </a:p>
        </p:txBody>
      </p:sp>
      <p:sp>
        <p:nvSpPr>
          <p:cNvPr id="4" name="Date Placeholder 3"/>
          <p:cNvSpPr>
            <a:spLocks noGrp="1"/>
          </p:cNvSpPr>
          <p:nvPr>
            <p:ph type="dt" sz="half" idx="10"/>
          </p:nvPr>
        </p:nvSpPr>
        <p:spPr/>
        <p:txBody>
          <a:bodyPr/>
          <a:lstStyle/>
          <a:p>
            <a:fld id="{1C270875-E729-438F-AD64-DA10B3256A5A}" type="datetimeFigureOut">
              <a:rPr lang="pt-PT" smtClean="0"/>
              <a:t>27-11-2016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17AC85B3-BB92-4040-8F52-E774985663BC}" type="slidenum">
              <a:rPr lang="pt-PT" smtClean="0"/>
              <a:t>‹nº›</a:t>
            </a:fld>
            <a:endParaRPr lang="pt-PT"/>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1C270875-E729-438F-AD64-DA10B3256A5A}" type="datetimeFigureOut">
              <a:rPr lang="pt-PT" smtClean="0"/>
              <a:t>27-11-2016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17AC85B3-BB92-4040-8F52-E774985663BC}" type="slidenum">
              <a:rPr lang="pt-PT" smtClean="0"/>
              <a:t>‹nº›</a:t>
            </a:fld>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pt-PT"/>
              <a:t>Clique para editar o estilo</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1C270875-E729-438F-AD64-DA10B3256A5A}" type="datetimeFigureOut">
              <a:rPr lang="pt-PT" smtClean="0"/>
              <a:t>27-11-2016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17AC85B3-BB92-4040-8F52-E774985663BC}" type="slidenum">
              <a:rPr lang="pt-PT" smtClean="0"/>
              <a:t>‹nº›</a:t>
            </a:fld>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a:p>
        </p:txBody>
      </p:sp>
      <p:sp>
        <p:nvSpPr>
          <p:cNvPr id="3" name="Content Placeholder 2"/>
          <p:cNvSpPr>
            <a:spLocks noGrp="1"/>
          </p:cNvSpPr>
          <p:nvPr>
            <p:ph idx="1"/>
          </p:nvPr>
        </p:nvSpPr>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1C270875-E729-438F-AD64-DA10B3256A5A}" type="datetimeFigureOut">
              <a:rPr lang="pt-PT" smtClean="0"/>
              <a:t>27-11-2016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17AC85B3-BB92-4040-8F52-E774985663BC}" type="slidenum">
              <a:rPr lang="pt-PT" smtClean="0"/>
              <a:t>‹nº›</a:t>
            </a:fld>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pt-PT"/>
              <a:t>Clique para editar o estilo</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a:t>
            </a:r>
          </a:p>
        </p:txBody>
      </p:sp>
      <p:sp>
        <p:nvSpPr>
          <p:cNvPr id="4" name="Date Placeholder 3"/>
          <p:cNvSpPr>
            <a:spLocks noGrp="1"/>
          </p:cNvSpPr>
          <p:nvPr>
            <p:ph type="dt" sz="half" idx="10"/>
          </p:nvPr>
        </p:nvSpPr>
        <p:spPr/>
        <p:txBody>
          <a:bodyPr/>
          <a:lstStyle/>
          <a:p>
            <a:fld id="{1C270875-E729-438F-AD64-DA10B3256A5A}" type="datetimeFigureOut">
              <a:rPr lang="pt-PT" smtClean="0"/>
              <a:t>27-11-2016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17AC85B3-BB92-4040-8F52-E774985663BC}" type="slidenum">
              <a:rPr lang="pt-PT" smtClean="0"/>
              <a:t>‹nº›</a:t>
            </a:fld>
            <a:endParaRPr lang="pt-PT"/>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Date Placeholder 4"/>
          <p:cNvSpPr>
            <a:spLocks noGrp="1"/>
          </p:cNvSpPr>
          <p:nvPr>
            <p:ph type="dt" sz="half" idx="10"/>
          </p:nvPr>
        </p:nvSpPr>
        <p:spPr/>
        <p:txBody>
          <a:bodyPr/>
          <a:lstStyle/>
          <a:p>
            <a:fld id="{1C270875-E729-438F-AD64-DA10B3256A5A}" type="datetimeFigureOut">
              <a:rPr lang="pt-PT" smtClean="0"/>
              <a:t>27-11-2016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17AC85B3-BB92-4040-8F52-E774985663BC}" type="slidenum">
              <a:rPr lang="pt-PT" smtClean="0"/>
              <a:t>‹nº›</a:t>
            </a:fld>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PT"/>
              <a:t>Clique para editar o estilo</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Date Placeholder 6"/>
          <p:cNvSpPr>
            <a:spLocks noGrp="1"/>
          </p:cNvSpPr>
          <p:nvPr>
            <p:ph type="dt" sz="half" idx="10"/>
          </p:nvPr>
        </p:nvSpPr>
        <p:spPr/>
        <p:txBody>
          <a:bodyPr/>
          <a:lstStyle/>
          <a:p>
            <a:fld id="{1C270875-E729-438F-AD64-DA10B3256A5A}" type="datetimeFigureOut">
              <a:rPr lang="pt-PT" smtClean="0"/>
              <a:t>27-11-2016</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17AC85B3-BB92-4040-8F52-E774985663BC}" type="slidenum">
              <a:rPr lang="pt-PT" smtClean="0"/>
              <a:t>‹nº›</a:t>
            </a:fld>
            <a:endParaRPr lang="pt-PT"/>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Date Placeholder 2"/>
          <p:cNvSpPr>
            <a:spLocks noGrp="1"/>
          </p:cNvSpPr>
          <p:nvPr>
            <p:ph type="dt" sz="half" idx="10"/>
          </p:nvPr>
        </p:nvSpPr>
        <p:spPr/>
        <p:txBody>
          <a:bodyPr/>
          <a:lstStyle/>
          <a:p>
            <a:fld id="{1C270875-E729-438F-AD64-DA10B3256A5A}" type="datetimeFigureOut">
              <a:rPr lang="pt-PT" smtClean="0"/>
              <a:t>27-11-2016</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17AC85B3-BB92-4040-8F52-E774985663BC}" type="slidenum">
              <a:rPr lang="pt-PT" smtClean="0"/>
              <a:t>‹nº›</a:t>
            </a:fld>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270875-E729-438F-AD64-DA10B3256A5A}" type="datetimeFigureOut">
              <a:rPr lang="pt-PT" smtClean="0"/>
              <a:t>27-11-2016</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17AC85B3-BB92-4040-8F52-E774985663BC}" type="slidenum">
              <a:rPr lang="pt-PT" smtClean="0"/>
              <a:t>‹nº›</a:t>
            </a:fld>
            <a:endParaRPr lang="pt-P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pt-PT"/>
              <a:t>Clique para editar o estilo</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5" name="Date Placeholder 4"/>
          <p:cNvSpPr>
            <a:spLocks noGrp="1"/>
          </p:cNvSpPr>
          <p:nvPr>
            <p:ph type="dt" sz="half" idx="10"/>
          </p:nvPr>
        </p:nvSpPr>
        <p:spPr/>
        <p:txBody>
          <a:bodyPr/>
          <a:lstStyle/>
          <a:p>
            <a:fld id="{1C270875-E729-438F-AD64-DA10B3256A5A}" type="datetimeFigureOut">
              <a:rPr lang="pt-PT" smtClean="0"/>
              <a:t>27-11-2016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17AC85B3-BB92-4040-8F52-E774985663BC}" type="slidenum">
              <a:rPr lang="pt-PT" smtClean="0"/>
              <a:t>‹nº›</a:t>
            </a:fld>
            <a:endParaRPr lang="pt-PT"/>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pt-PT"/>
              <a:t>Clique para editar o estilo</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5" name="Date Placeholder 4"/>
          <p:cNvSpPr>
            <a:spLocks noGrp="1"/>
          </p:cNvSpPr>
          <p:nvPr>
            <p:ph type="dt" sz="half" idx="10"/>
          </p:nvPr>
        </p:nvSpPr>
        <p:spPr/>
        <p:txBody>
          <a:bodyPr/>
          <a:lstStyle/>
          <a:p>
            <a:fld id="{1C270875-E729-438F-AD64-DA10B3256A5A}" type="datetimeFigureOut">
              <a:rPr lang="pt-PT" smtClean="0"/>
              <a:t>27-11-2016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17AC85B3-BB92-4040-8F52-E774985663BC}" type="slidenum">
              <a:rPr lang="pt-PT" smtClean="0"/>
              <a:t>‹nº›</a:t>
            </a:fld>
            <a:endParaRPr lang="pt-P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pt-PT"/>
              <a:t>Clique para editar o estilo</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1C270875-E729-438F-AD64-DA10B3256A5A}" type="datetimeFigureOut">
              <a:rPr lang="pt-PT" smtClean="0"/>
              <a:t>27-11-2016</a:t>
            </a:fld>
            <a:endParaRPr lang="pt-PT"/>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pt-PT"/>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17AC85B3-BB92-4040-8F52-E774985663BC}" type="slidenum">
              <a:rPr lang="pt-PT" smtClean="0"/>
              <a:t>‹nº›</a:t>
            </a:fld>
            <a:endParaRPr lang="pt-PT"/>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55576" y="0"/>
            <a:ext cx="7543800" cy="2708920"/>
          </a:xfrm>
        </p:spPr>
        <p:txBody>
          <a:bodyPr/>
          <a:lstStyle/>
          <a:p>
            <a:r>
              <a:rPr lang="pt-PT" sz="4800" dirty="0"/>
              <a:t>Capítulo 9.</a:t>
            </a:r>
            <a:br>
              <a:rPr lang="pt-PT" sz="4800" dirty="0"/>
            </a:br>
            <a:r>
              <a:rPr lang="pt-PT" sz="3200" dirty="0"/>
              <a:t>Concorrência Imperfeita e o Caso Extremo de Monopólio</a:t>
            </a:r>
          </a:p>
        </p:txBody>
      </p:sp>
      <p:sp>
        <p:nvSpPr>
          <p:cNvPr id="3" name="Subtítulo 2"/>
          <p:cNvSpPr>
            <a:spLocks noGrp="1"/>
          </p:cNvSpPr>
          <p:nvPr>
            <p:ph type="subTitle" idx="1"/>
          </p:nvPr>
        </p:nvSpPr>
        <p:spPr>
          <a:xfrm>
            <a:off x="755576" y="3284984"/>
            <a:ext cx="6858000" cy="990600"/>
          </a:xfrm>
        </p:spPr>
        <p:txBody>
          <a:bodyPr>
            <a:noAutofit/>
          </a:bodyPr>
          <a:lstStyle/>
          <a:p>
            <a:r>
              <a:rPr lang="pt-PT" sz="3200" b="1" dirty="0"/>
              <a:t>A. </a:t>
            </a:r>
          </a:p>
          <a:p>
            <a:r>
              <a:rPr lang="pt-PT" sz="3200" dirty="0"/>
              <a:t>Tipos de concorrência Imperfeita</a:t>
            </a:r>
          </a:p>
        </p:txBody>
      </p:sp>
      <p:sp>
        <p:nvSpPr>
          <p:cNvPr id="4" name="CaixaDeTexto 3"/>
          <p:cNvSpPr txBox="1"/>
          <p:nvPr/>
        </p:nvSpPr>
        <p:spPr>
          <a:xfrm>
            <a:off x="5508104" y="5445224"/>
            <a:ext cx="3635896" cy="707886"/>
          </a:xfrm>
          <a:prstGeom prst="rect">
            <a:avLst/>
          </a:prstGeom>
          <a:noFill/>
        </p:spPr>
        <p:txBody>
          <a:bodyPr wrap="square" rtlCol="0">
            <a:spAutoFit/>
          </a:bodyPr>
          <a:lstStyle/>
          <a:p>
            <a:r>
              <a:rPr lang="pt-PT" sz="2000" dirty="0">
                <a:solidFill>
                  <a:schemeClr val="tx2"/>
                </a:solidFill>
              </a:rPr>
              <a:t>Gabriel Ambrósio, nº 160221013</a:t>
            </a:r>
          </a:p>
          <a:p>
            <a:r>
              <a:rPr lang="pt-PT" sz="2000" dirty="0">
                <a:solidFill>
                  <a:schemeClr val="tx2"/>
                </a:solidFill>
              </a:rPr>
              <a:t>Hugo Ferreira, nº 160221039</a:t>
            </a:r>
          </a:p>
        </p:txBody>
      </p:sp>
      <p:sp>
        <p:nvSpPr>
          <p:cNvPr id="5" name="CaixaDeTexto 4"/>
          <p:cNvSpPr txBox="1"/>
          <p:nvPr/>
        </p:nvSpPr>
        <p:spPr>
          <a:xfrm>
            <a:off x="5868144" y="19891"/>
            <a:ext cx="2520280" cy="400110"/>
          </a:xfrm>
          <a:prstGeom prst="rect">
            <a:avLst/>
          </a:prstGeom>
          <a:noFill/>
        </p:spPr>
        <p:txBody>
          <a:bodyPr wrap="square" rtlCol="0">
            <a:spAutoFit/>
          </a:bodyPr>
          <a:lstStyle/>
          <a:p>
            <a:r>
              <a:rPr lang="pt-PT" sz="2000" dirty="0">
                <a:solidFill>
                  <a:schemeClr val="tx2"/>
                </a:solidFill>
              </a:rPr>
              <a:t>Economia 2016-2017</a:t>
            </a:r>
          </a:p>
        </p:txBody>
      </p:sp>
    </p:spTree>
    <p:extLst>
      <p:ext uri="{BB962C8B-B14F-4D97-AF65-F5344CB8AC3E}">
        <p14:creationId xmlns:p14="http://schemas.microsoft.com/office/powerpoint/2010/main" val="3477854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2000" y="4572000"/>
            <a:ext cx="6781800" cy="2457400"/>
          </a:xfrm>
        </p:spPr>
        <p:txBody>
          <a:bodyPr>
            <a:normAutofit/>
          </a:bodyPr>
          <a:lstStyle/>
          <a:p>
            <a:r>
              <a:rPr lang="pt-PT" b="1" dirty="0">
                <a:latin typeface="Berlin Sans FB Demi" panose="020E0802020502020306" pitchFamily="34" charset="0"/>
              </a:rPr>
              <a:t>Barreiras à entrada</a:t>
            </a:r>
            <a:br>
              <a:rPr lang="pt-PT" b="1" dirty="0">
                <a:latin typeface="Berlin Sans FB Demi" panose="020E0802020502020306" pitchFamily="34" charset="0"/>
              </a:rPr>
            </a:br>
            <a:endParaRPr lang="pt-PT" b="1" dirty="0">
              <a:latin typeface="Berlin Sans FB Demi" panose="020E0802020502020306" pitchFamily="34" charset="0"/>
            </a:endParaRPr>
          </a:p>
        </p:txBody>
      </p:sp>
      <p:sp>
        <p:nvSpPr>
          <p:cNvPr id="3" name="Marcador de Posição de Conteúdo 2"/>
          <p:cNvSpPr>
            <a:spLocks noGrp="1"/>
          </p:cNvSpPr>
          <p:nvPr>
            <p:ph idx="1"/>
          </p:nvPr>
        </p:nvSpPr>
        <p:spPr/>
        <p:txBody>
          <a:bodyPr/>
          <a:lstStyle/>
          <a:p>
            <a:r>
              <a:rPr lang="pt-PT" sz="2000" dirty="0">
                <a:latin typeface="Ebrima" panose="02000000000000000000" pitchFamily="2" charset="0"/>
                <a:ea typeface="Ebrima" panose="02000000000000000000" pitchFamily="2" charset="0"/>
                <a:cs typeface="Ebrima" panose="02000000000000000000" pitchFamily="2" charset="0"/>
              </a:rPr>
              <a:t>Os mercados tendem para a concorrência imperfeita quando existem barreiras que impedem a entrada de novas empresas. Estas barreiras podem resultar de leis ou regulamentação do governo, bem como de factores económicos que tornem demasiado dispendioso um novo concorrente entrar no mercado(publicidade, diferenciação do produto) e até a necessidade de um conhecimento tecnológico mais avançado.</a:t>
            </a:r>
          </a:p>
          <a:p>
            <a:pPr marL="0" indent="0">
              <a:buNone/>
            </a:pPr>
            <a:endParaRPr lang="pt-PT" dirty="0"/>
          </a:p>
        </p:txBody>
      </p:sp>
    </p:spTree>
    <p:extLst>
      <p:ext uri="{BB962C8B-B14F-4D97-AF65-F5344CB8AC3E}">
        <p14:creationId xmlns:p14="http://schemas.microsoft.com/office/powerpoint/2010/main" val="207674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qua_9_2"/>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980728"/>
            <a:ext cx="7543800" cy="4824536"/>
          </a:xfrm>
          <a:prstGeom prst="rect">
            <a:avLst/>
          </a:prstGeom>
          <a:noFill/>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8785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2000" y="5229200"/>
            <a:ext cx="6781800" cy="1628800"/>
          </a:xfrm>
        </p:spPr>
        <p:txBody>
          <a:bodyPr>
            <a:normAutofit fontScale="90000"/>
          </a:bodyPr>
          <a:lstStyle/>
          <a:p>
            <a:r>
              <a:rPr lang="pt-PT" sz="5300" b="1" dirty="0">
                <a:latin typeface="Berlin Sans FB Demi" panose="020E0802020502020306" pitchFamily="34" charset="0"/>
              </a:rPr>
              <a:t>Concorrência Imperfeita</a:t>
            </a:r>
            <a:br>
              <a:rPr lang="pt-PT" dirty="0">
                <a:latin typeface="Berlin Sans FB Demi" panose="020E0802020502020306" pitchFamily="34" charset="0"/>
              </a:rPr>
            </a:br>
            <a:endParaRPr lang="pt-PT" dirty="0">
              <a:latin typeface="Berlin Sans FB Demi" panose="020E0802020502020306" pitchFamily="34" charset="0"/>
            </a:endParaRPr>
          </a:p>
        </p:txBody>
      </p:sp>
      <p:sp>
        <p:nvSpPr>
          <p:cNvPr id="3" name="Marcador de Posição de Conteúdo 2"/>
          <p:cNvSpPr>
            <a:spLocks noGrp="1"/>
          </p:cNvSpPr>
          <p:nvPr>
            <p:ph idx="1"/>
          </p:nvPr>
        </p:nvSpPr>
        <p:spPr/>
        <p:txBody>
          <a:bodyPr/>
          <a:lstStyle/>
          <a:p>
            <a:r>
              <a:rPr lang="pt-PT" dirty="0">
                <a:latin typeface="Ebrima" panose="02000000000000000000" pitchFamily="2" charset="0"/>
                <a:ea typeface="Ebrima" panose="02000000000000000000" pitchFamily="2" charset="0"/>
                <a:cs typeface="Ebrima" panose="02000000000000000000" pitchFamily="2" charset="0"/>
              </a:rPr>
              <a:t>A concorrência imperfeita verifica-se num sector de actividade sempre que existam vendedores individuais que detêm algum controlo sobre o preço de mercado. O grau de influência sobre o preço depende de sector para sector, estando relacionado com a elasticidade da curva da procura.</a:t>
            </a:r>
          </a:p>
          <a:p>
            <a:pPr marL="0" indent="0">
              <a:buNone/>
            </a:pPr>
            <a:endParaRPr lang="pt-PT" dirty="0"/>
          </a:p>
        </p:txBody>
      </p:sp>
    </p:spTree>
    <p:extLst>
      <p:ext uri="{BB962C8B-B14F-4D97-AF65-F5344CB8AC3E}">
        <p14:creationId xmlns:p14="http://schemas.microsoft.com/office/powerpoint/2010/main" val="4155289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3568" y="4572000"/>
            <a:ext cx="8568952" cy="2286000"/>
          </a:xfrm>
        </p:spPr>
        <p:txBody>
          <a:bodyPr>
            <a:normAutofit fontScale="90000"/>
          </a:bodyPr>
          <a:lstStyle/>
          <a:p>
            <a:r>
              <a:rPr lang="pt-PT" sz="5300" b="1" dirty="0">
                <a:latin typeface="Berlin Sans FB Demi" panose="020E0802020502020306" pitchFamily="34" charset="0"/>
              </a:rPr>
              <a:t>Tipos de concorrência imperfeita</a:t>
            </a:r>
            <a:br>
              <a:rPr lang="pt-PT" dirty="0"/>
            </a:br>
            <a:endParaRPr lang="pt-PT" dirty="0"/>
          </a:p>
        </p:txBody>
      </p:sp>
      <p:sp>
        <p:nvSpPr>
          <p:cNvPr id="3" name="Marcador de Posição de Conteúdo 2"/>
          <p:cNvSpPr>
            <a:spLocks noGrp="1"/>
          </p:cNvSpPr>
          <p:nvPr>
            <p:ph idx="1"/>
          </p:nvPr>
        </p:nvSpPr>
        <p:spPr/>
        <p:txBody>
          <a:bodyPr>
            <a:normAutofit/>
          </a:bodyPr>
          <a:lstStyle/>
          <a:p>
            <a:r>
              <a:rPr lang="pt-PT" sz="2800" dirty="0">
                <a:latin typeface="Ebrima" panose="02000000000000000000" pitchFamily="2" charset="0"/>
                <a:ea typeface="Ebrima" panose="02000000000000000000" pitchFamily="2" charset="0"/>
                <a:cs typeface="Ebrima" panose="02000000000000000000" pitchFamily="2" charset="0"/>
              </a:rPr>
              <a:t>Existem 3 tipos de concorrência imperfeita:</a:t>
            </a:r>
          </a:p>
          <a:p>
            <a:pPr lvl="1"/>
            <a:r>
              <a:rPr lang="pt-PT" sz="2400" dirty="0">
                <a:latin typeface="Ebrima" panose="02000000000000000000" pitchFamily="2" charset="0"/>
                <a:ea typeface="Ebrima" panose="02000000000000000000" pitchFamily="2" charset="0"/>
                <a:cs typeface="Ebrima" panose="02000000000000000000" pitchFamily="2" charset="0"/>
              </a:rPr>
              <a:t>Monopólio</a:t>
            </a:r>
          </a:p>
          <a:p>
            <a:pPr lvl="1"/>
            <a:r>
              <a:rPr lang="pt-PT" sz="2400" dirty="0">
                <a:latin typeface="Ebrima" panose="02000000000000000000" pitchFamily="2" charset="0"/>
                <a:ea typeface="Ebrima" panose="02000000000000000000" pitchFamily="2" charset="0"/>
                <a:cs typeface="Ebrima" panose="02000000000000000000" pitchFamily="2" charset="0"/>
              </a:rPr>
              <a:t>Oligopólio</a:t>
            </a:r>
          </a:p>
          <a:p>
            <a:pPr lvl="1"/>
            <a:r>
              <a:rPr lang="pt-PT" sz="2400" dirty="0">
                <a:latin typeface="Ebrima" panose="02000000000000000000" pitchFamily="2" charset="0"/>
                <a:ea typeface="Ebrima" panose="02000000000000000000" pitchFamily="2" charset="0"/>
                <a:cs typeface="Ebrima" panose="02000000000000000000" pitchFamily="2" charset="0"/>
              </a:rPr>
              <a:t>Concorrência Monopolística</a:t>
            </a:r>
          </a:p>
        </p:txBody>
      </p:sp>
    </p:spTree>
    <p:extLst>
      <p:ext uri="{BB962C8B-B14F-4D97-AF65-F5344CB8AC3E}">
        <p14:creationId xmlns:p14="http://schemas.microsoft.com/office/powerpoint/2010/main" val="212554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sz="4800" b="1" dirty="0">
                <a:latin typeface="Berlin Sans FB Demi" panose="020E0802020502020306" pitchFamily="34" charset="0"/>
              </a:rPr>
              <a:t>Monopólio</a:t>
            </a:r>
          </a:p>
        </p:txBody>
      </p:sp>
      <p:sp>
        <p:nvSpPr>
          <p:cNvPr id="3" name="Marcador de Posição de Conteúdo 2"/>
          <p:cNvSpPr>
            <a:spLocks noGrp="1"/>
          </p:cNvSpPr>
          <p:nvPr>
            <p:ph idx="1"/>
          </p:nvPr>
        </p:nvSpPr>
        <p:spPr/>
        <p:txBody>
          <a:bodyPr/>
          <a:lstStyle/>
          <a:p>
            <a:r>
              <a:rPr lang="pt-PT" sz="2000" dirty="0">
                <a:latin typeface="Ebrima" panose="02000000000000000000" pitchFamily="2" charset="0"/>
                <a:ea typeface="Ebrima" panose="02000000000000000000" pitchFamily="2" charset="0"/>
                <a:cs typeface="Ebrima" panose="02000000000000000000" pitchFamily="2" charset="0"/>
              </a:rPr>
              <a:t>O monopólio é quando uma só empresa opera no mercado, tendo total controlo da oferta de determinado produto ou serviço. Nesta situação, essa empresa tem o poder para, sozinha, determinar o preço do bem. Pelo facto de ser a origem de importantes ineficiências de mercado, os governos têm vindo ao longo dos anos a desenvolver esforços no sentido de evitar ou pelo menos atenuar os efeitos desta forma extrema de concorrência imperfeita.</a:t>
            </a:r>
          </a:p>
          <a:p>
            <a:endParaRPr lang="pt-PT" dirty="0"/>
          </a:p>
        </p:txBody>
      </p:sp>
    </p:spTree>
    <p:extLst>
      <p:ext uri="{BB962C8B-B14F-4D97-AF65-F5344CB8AC3E}">
        <p14:creationId xmlns:p14="http://schemas.microsoft.com/office/powerpoint/2010/main" val="747250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762000" y="685800"/>
            <a:ext cx="7543800" cy="5263480"/>
          </a:xfrm>
        </p:spPr>
        <p:txBody>
          <a:bodyPr>
            <a:normAutofit/>
          </a:bodyPr>
          <a:lstStyle/>
          <a:p>
            <a:r>
              <a:rPr lang="pt-PT" dirty="0">
                <a:latin typeface="Ebrima" panose="02000000000000000000" pitchFamily="2" charset="0"/>
                <a:ea typeface="Ebrima" panose="02000000000000000000" pitchFamily="2" charset="0"/>
                <a:cs typeface="Ebrima" panose="02000000000000000000" pitchFamily="2" charset="0"/>
              </a:rPr>
              <a:t>As principais razões associadas à existência deste tipo de concorrência, estão relacionadas com: </a:t>
            </a:r>
          </a:p>
          <a:p>
            <a:pPr lvl="1"/>
            <a:r>
              <a:rPr lang="pt-PT" sz="1800" dirty="0">
                <a:latin typeface="Ebrima" panose="02000000000000000000" pitchFamily="2" charset="0"/>
                <a:ea typeface="Ebrima" panose="02000000000000000000" pitchFamily="2" charset="0"/>
                <a:cs typeface="Ebrima" panose="02000000000000000000" pitchFamily="2" charset="0"/>
              </a:rPr>
              <a:t>Inovações tecnológicas: produção de um novo produto patenteado; </a:t>
            </a:r>
          </a:p>
          <a:p>
            <a:pPr lvl="1"/>
            <a:r>
              <a:rPr lang="pt-PT" sz="1800" dirty="0">
                <a:latin typeface="Ebrima" panose="02000000000000000000" pitchFamily="2" charset="0"/>
                <a:ea typeface="Ebrima" panose="02000000000000000000" pitchFamily="2" charset="0"/>
                <a:cs typeface="Ebrima" panose="02000000000000000000" pitchFamily="2" charset="0"/>
              </a:rPr>
              <a:t>Nacionalizações: concentração numa empresa estatal de várias empresas do ramo; </a:t>
            </a:r>
          </a:p>
          <a:p>
            <a:pPr lvl="1"/>
            <a:r>
              <a:rPr lang="pt-PT" sz="1800" dirty="0">
                <a:latin typeface="Ebrima" panose="02000000000000000000" pitchFamily="2" charset="0"/>
                <a:ea typeface="Ebrima" panose="02000000000000000000" pitchFamily="2" charset="0"/>
                <a:cs typeface="Ebrima" panose="02000000000000000000" pitchFamily="2" charset="0"/>
              </a:rPr>
              <a:t>Impossibilidade de duplicação de custos fixos: quando a natureza da actividade inviabiliza que haja mais de uma empresa a fornecer um bem ou serviço, caso referido a montante como monopólio natural;</a:t>
            </a:r>
          </a:p>
        </p:txBody>
      </p:sp>
    </p:spTree>
    <p:extLst>
      <p:ext uri="{BB962C8B-B14F-4D97-AF65-F5344CB8AC3E}">
        <p14:creationId xmlns:p14="http://schemas.microsoft.com/office/powerpoint/2010/main" val="3797742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sz="4800" b="1" dirty="0">
                <a:latin typeface="Berlin Sans FB Demi" panose="020E0802020502020306" pitchFamily="34" charset="0"/>
              </a:rPr>
              <a:t>Oligopólio</a:t>
            </a:r>
          </a:p>
        </p:txBody>
      </p:sp>
      <p:sp>
        <p:nvSpPr>
          <p:cNvPr id="4" name="CaixaDeTexto 3"/>
          <p:cNvSpPr txBox="1"/>
          <p:nvPr/>
        </p:nvSpPr>
        <p:spPr>
          <a:xfrm>
            <a:off x="899592" y="908720"/>
            <a:ext cx="6840760" cy="1477328"/>
          </a:xfrm>
          <a:prstGeom prst="rect">
            <a:avLst/>
          </a:prstGeom>
          <a:noFill/>
        </p:spPr>
        <p:txBody>
          <a:bodyPr wrap="square" rtlCol="0">
            <a:spAutoFit/>
          </a:bodyPr>
          <a:lstStyle/>
          <a:p>
            <a:r>
              <a:rPr lang="pt-PT" dirty="0">
                <a:solidFill>
                  <a:schemeClr val="tx2"/>
                </a:solidFill>
                <a:latin typeface="Ebrima" panose="02000000000000000000" pitchFamily="2" charset="0"/>
                <a:ea typeface="Ebrima" panose="02000000000000000000" pitchFamily="2" charset="0"/>
                <a:cs typeface="Ebrima" panose="02000000000000000000" pitchFamily="2" charset="0"/>
              </a:rPr>
              <a:t>Estrutura em que existem poucas empresas do lado da oferta, caracterizada pelo facto de o mercado ser dominado por um numero reduzido de empresas produtoras pelo que, uma única empresa tem algum poder para sozinha influenciar o preço do bem.</a:t>
            </a:r>
          </a:p>
        </p:txBody>
      </p:sp>
      <p:sp>
        <p:nvSpPr>
          <p:cNvPr id="5" name="CaixaDeTexto 4"/>
          <p:cNvSpPr txBox="1"/>
          <p:nvPr/>
        </p:nvSpPr>
        <p:spPr>
          <a:xfrm>
            <a:off x="899592" y="2636912"/>
            <a:ext cx="6840760" cy="2585323"/>
          </a:xfrm>
          <a:prstGeom prst="rect">
            <a:avLst/>
          </a:prstGeom>
          <a:noFill/>
        </p:spPr>
        <p:txBody>
          <a:bodyPr wrap="square" rtlCol="0">
            <a:spAutoFit/>
          </a:bodyPr>
          <a:lstStyle/>
          <a:p>
            <a:r>
              <a:rPr lang="pt-PT" dirty="0">
                <a:solidFill>
                  <a:schemeClr val="tx2"/>
                </a:solidFill>
                <a:latin typeface="Ebrima" panose="02000000000000000000" pitchFamily="2" charset="0"/>
                <a:ea typeface="Ebrima" panose="02000000000000000000" pitchFamily="2" charset="0"/>
                <a:cs typeface="Ebrima" panose="02000000000000000000" pitchFamily="2" charset="0"/>
              </a:rPr>
              <a:t>O seu número depende da dimensão do mercado em que operam e da dimensão das empresas. Num oligopólio, os bens produzidos podem ser homogéneos ou apresentar alguma diferenciação sendo que, geralmente, a concorrência se efetua mais ao nível de fatores como a qualidade, o serviço pós-venda, a fidelização ou imagem, e não tanto ao nível do preço. Os oligopólios são muito comuns, sendo muito frequente encontra-los em alguns sectores da industria, transportes e comunicações, nos quais  as barreiras á entrada são elevadas.</a:t>
            </a:r>
          </a:p>
        </p:txBody>
      </p:sp>
    </p:spTree>
    <p:extLst>
      <p:ext uri="{BB962C8B-B14F-4D97-AF65-F5344CB8AC3E}">
        <p14:creationId xmlns:p14="http://schemas.microsoft.com/office/powerpoint/2010/main" val="3706805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2000" y="4572000"/>
            <a:ext cx="7986464" cy="1600200"/>
          </a:xfrm>
        </p:spPr>
        <p:txBody>
          <a:bodyPr>
            <a:normAutofit/>
          </a:bodyPr>
          <a:lstStyle/>
          <a:p>
            <a:r>
              <a:rPr lang="pt-PT" sz="4800" b="1" dirty="0">
                <a:latin typeface="Berlin Sans FB Demi" panose="020E0802020502020306" pitchFamily="34" charset="0"/>
              </a:rPr>
              <a:t>Concorrência Monopolística</a:t>
            </a:r>
          </a:p>
        </p:txBody>
      </p:sp>
      <p:sp>
        <p:nvSpPr>
          <p:cNvPr id="3" name="Marcador de Posição de Conteúdo 2"/>
          <p:cNvSpPr>
            <a:spLocks noGrp="1"/>
          </p:cNvSpPr>
          <p:nvPr>
            <p:ph idx="1"/>
          </p:nvPr>
        </p:nvSpPr>
        <p:spPr>
          <a:xfrm>
            <a:off x="762000" y="685800"/>
            <a:ext cx="7543800" cy="4831432"/>
          </a:xfrm>
        </p:spPr>
        <p:txBody>
          <a:bodyPr>
            <a:normAutofit fontScale="62500" lnSpcReduction="20000"/>
          </a:bodyPr>
          <a:lstStyle/>
          <a:p>
            <a:r>
              <a:rPr lang="pt-PT" sz="2900" dirty="0">
                <a:latin typeface="Ebrima" panose="02000000000000000000" pitchFamily="2" charset="0"/>
                <a:ea typeface="Ebrima" panose="02000000000000000000" pitchFamily="2" charset="0"/>
                <a:cs typeface="Ebrima" panose="02000000000000000000" pitchFamily="2" charset="0"/>
              </a:rPr>
              <a:t>Estrutura onde existem numerosas empresas no mercado neste  tipo de mercado,  mas que oferecem produtos ou serviços não totalmente homogéneos. Numa situação deste tipo, cada uma das empresas possui algum poder de mercado para influenciar o preço dos seus próprios produtos ou serviços. </a:t>
            </a:r>
          </a:p>
          <a:p>
            <a:r>
              <a:rPr lang="pt-PT" sz="2900" dirty="0">
                <a:latin typeface="Ebrima" panose="02000000000000000000" pitchFamily="2" charset="0"/>
                <a:ea typeface="Ebrima" panose="02000000000000000000" pitchFamily="2" charset="0"/>
                <a:cs typeface="Ebrima" panose="02000000000000000000" pitchFamily="2" charset="0"/>
              </a:rPr>
              <a:t>De facto, no seu produto particular, diferenciado dos produtos dos restantes concorrentes, cada empresa funciona como um pequeno monopólio, a maior ou menor proximidade de uma situação de monopólio depende do grau de diferenciação existente entre os diferentes produtos oferecidos:</a:t>
            </a:r>
          </a:p>
          <a:p>
            <a:pPr marL="0" indent="0">
              <a:buNone/>
            </a:pPr>
            <a:endParaRPr lang="pt-PT" dirty="0"/>
          </a:p>
          <a:p>
            <a:pPr lvl="1"/>
            <a:r>
              <a:rPr lang="pt-PT" sz="2700" dirty="0">
                <a:latin typeface="Ebrima" panose="02000000000000000000" pitchFamily="2" charset="0"/>
                <a:ea typeface="Ebrima" panose="02000000000000000000" pitchFamily="2" charset="0"/>
                <a:cs typeface="Ebrima" panose="02000000000000000000" pitchFamily="2" charset="0"/>
              </a:rPr>
              <a:t>Se esse grau de substituição é reduzido, a concorrência será maior e está-se mais próximo da concorrência perfeita; </a:t>
            </a:r>
          </a:p>
          <a:p>
            <a:pPr marL="0" indent="0">
              <a:buNone/>
            </a:pPr>
            <a:endParaRPr lang="pt-PT" sz="2900" dirty="0">
              <a:latin typeface="Ebrima" panose="02000000000000000000" pitchFamily="2" charset="0"/>
              <a:ea typeface="Ebrima" panose="02000000000000000000" pitchFamily="2" charset="0"/>
              <a:cs typeface="Ebrima" panose="02000000000000000000" pitchFamily="2" charset="0"/>
            </a:endParaRPr>
          </a:p>
          <a:p>
            <a:pPr lvl="1"/>
            <a:r>
              <a:rPr lang="pt-PT" sz="2700" dirty="0">
                <a:latin typeface="Ebrima" panose="02000000000000000000" pitchFamily="2" charset="0"/>
                <a:ea typeface="Ebrima" panose="02000000000000000000" pitchFamily="2" charset="0"/>
                <a:cs typeface="Ebrima" panose="02000000000000000000" pitchFamily="2" charset="0"/>
              </a:rPr>
              <a:t>Se o grau de substituição é elevado, a concorrência será mais reduzida e está-se mais próximo de uma situação de monopólio.</a:t>
            </a:r>
          </a:p>
          <a:p>
            <a:pPr marL="0" indent="0">
              <a:buNone/>
            </a:pPr>
            <a:br>
              <a:rPr lang="pt-PT" dirty="0"/>
            </a:br>
            <a:endParaRPr lang="pt-PT" dirty="0"/>
          </a:p>
        </p:txBody>
      </p:sp>
    </p:spTree>
    <p:extLst>
      <p:ext uri="{BB962C8B-B14F-4D97-AF65-F5344CB8AC3E}">
        <p14:creationId xmlns:p14="http://schemas.microsoft.com/office/powerpoint/2010/main" val="2371100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Qua_9_1"/>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1047403"/>
            <a:ext cx="7344816" cy="4973885"/>
          </a:xfrm>
          <a:prstGeom prst="rect">
            <a:avLst/>
          </a:prstGeom>
          <a:noFill/>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6490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2000" y="4572000"/>
            <a:ext cx="7554416" cy="2385392"/>
          </a:xfrm>
        </p:spPr>
        <p:txBody>
          <a:bodyPr>
            <a:normAutofit fontScale="90000"/>
          </a:bodyPr>
          <a:lstStyle/>
          <a:p>
            <a:r>
              <a:rPr lang="pt-PT" sz="5300" b="1" dirty="0">
                <a:latin typeface="Berlin Sans FB Demi" panose="020E0802020502020306" pitchFamily="34" charset="0"/>
              </a:rPr>
              <a:t>Custos e Imperfeições de Mercado</a:t>
            </a:r>
            <a:br>
              <a:rPr lang="pt-PT" dirty="0"/>
            </a:br>
            <a:endParaRPr lang="pt-PT" dirty="0"/>
          </a:p>
        </p:txBody>
      </p:sp>
      <p:sp>
        <p:nvSpPr>
          <p:cNvPr id="3" name="Marcador de Posição de Conteúdo 2"/>
          <p:cNvSpPr>
            <a:spLocks noGrp="1"/>
          </p:cNvSpPr>
          <p:nvPr>
            <p:ph idx="1"/>
          </p:nvPr>
        </p:nvSpPr>
        <p:spPr>
          <a:xfrm>
            <a:off x="762000" y="685800"/>
            <a:ext cx="7543800" cy="4255368"/>
          </a:xfrm>
        </p:spPr>
        <p:txBody>
          <a:bodyPr>
            <a:normAutofit/>
          </a:bodyPr>
          <a:lstStyle/>
          <a:p>
            <a:r>
              <a:rPr lang="pt-PT" sz="2000" dirty="0">
                <a:latin typeface="Ebrima" panose="02000000000000000000" pitchFamily="2" charset="0"/>
                <a:ea typeface="Ebrima" panose="02000000000000000000" pitchFamily="2" charset="0"/>
                <a:cs typeface="Ebrima" panose="02000000000000000000" pitchFamily="2" charset="0"/>
              </a:rPr>
              <a:t>Os sectores tendem a ter menos produtores quando existem economias de escala significativas ao nível da produção. As economias de escala representam ganhos, em termos de custos de produção, que as organizações obtêm com o aumento da sua dimensão e da quantidade produzida. Estes ganhos ocorrem devido à existência de custos fixos na produção. </a:t>
            </a:r>
          </a:p>
          <a:p>
            <a:r>
              <a:rPr lang="pt-PT" sz="2000" dirty="0">
                <a:latin typeface="Ebrima" panose="02000000000000000000" pitchFamily="2" charset="0"/>
                <a:ea typeface="Ebrima" panose="02000000000000000000" pitchFamily="2" charset="0"/>
                <a:cs typeface="Ebrima" panose="02000000000000000000" pitchFamily="2" charset="0"/>
              </a:rPr>
              <a:t>Aumentando o nível de produção, esses custos fixos diluem-se por um número maior de unidades produzidas fazendo assim baixar o custo médio de produção. </a:t>
            </a:r>
          </a:p>
          <a:p>
            <a:endParaRPr lang="pt-PT" sz="4800" b="1" dirty="0">
              <a:solidFill>
                <a:schemeClr val="tx1">
                  <a:lumMod val="85000"/>
                  <a:lumOff val="15000"/>
                </a:schemeClr>
              </a:solidFill>
              <a:latin typeface="Berlin Sans FB Demi" panose="020E0802020502020306" pitchFamily="34" charset="0"/>
              <a:ea typeface="+mj-ea"/>
              <a:cs typeface="+mj-cs"/>
            </a:endParaRPr>
          </a:p>
        </p:txBody>
      </p:sp>
    </p:spTree>
    <p:extLst>
      <p:ext uri="{BB962C8B-B14F-4D97-AF65-F5344CB8AC3E}">
        <p14:creationId xmlns:p14="http://schemas.microsoft.com/office/powerpoint/2010/main" val="34559894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67</TotalTime>
  <Words>430</Words>
  <Application>Microsoft Office PowerPoint</Application>
  <PresentationFormat>Apresentação no Ecrã (4:3)</PresentationFormat>
  <Paragraphs>35</Paragraphs>
  <Slides>11</Slides>
  <Notes>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11</vt:i4>
      </vt:variant>
    </vt:vector>
  </HeadingPairs>
  <TitlesOfParts>
    <vt:vector size="17" baseType="lpstr">
      <vt:lpstr>Arial</vt:lpstr>
      <vt:lpstr>Berlin Sans FB Demi</vt:lpstr>
      <vt:lpstr>Ebrima</vt:lpstr>
      <vt:lpstr>Impact</vt:lpstr>
      <vt:lpstr>Times New Roman</vt:lpstr>
      <vt:lpstr>NewsPrint</vt:lpstr>
      <vt:lpstr>Capítulo 9. Concorrência Imperfeita e o Caso Extremo de Monopólio</vt:lpstr>
      <vt:lpstr>Concorrência Imperfeita </vt:lpstr>
      <vt:lpstr>Tipos de concorrência imperfeita </vt:lpstr>
      <vt:lpstr>Monopólio</vt:lpstr>
      <vt:lpstr>Apresentação do PowerPoint</vt:lpstr>
      <vt:lpstr>Oligopólio</vt:lpstr>
      <vt:lpstr>Concorrência Monopolística</vt:lpstr>
      <vt:lpstr>Apresentação do PowerPoint</vt:lpstr>
      <vt:lpstr>Custos e Imperfeições de Mercado </vt:lpstr>
      <vt:lpstr>Barreiras à entrada </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Capítulo 9. Concorrência Imperfeita e o Caso Extremo de Monopólio</dc:title>
  <dc:creator>Hugo Ferreira</dc:creator>
  <cp:lastModifiedBy>Gabriel Rodrigues</cp:lastModifiedBy>
  <cp:revision>9</cp:revision>
  <dcterms:created xsi:type="dcterms:W3CDTF">2016-11-27T21:57:58Z</dcterms:created>
  <dcterms:modified xsi:type="dcterms:W3CDTF">2016-11-27T23:59:43Z</dcterms:modified>
</cp:coreProperties>
</file>