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5"/>
  </p:notesMasterIdLst>
  <p:sldIdLst>
    <p:sldId id="256" r:id="rId3"/>
    <p:sldId id="257" r:id="rId4"/>
    <p:sldId id="258" r:id="rId5"/>
    <p:sldId id="267" r:id="rId6"/>
    <p:sldId id="271" r:id="rId7"/>
    <p:sldId id="268" r:id="rId8"/>
    <p:sldId id="260" r:id="rId9"/>
    <p:sldId id="270" r:id="rId10"/>
    <p:sldId id="269" r:id="rId11"/>
    <p:sldId id="261" r:id="rId12"/>
    <p:sldId id="272" r:id="rId13"/>
    <p:sldId id="265" r:id="rId14"/>
  </p:sldIdLst>
  <p:sldSz cx="9144000" cy="5143500" type="screen16x9"/>
  <p:notesSz cx="6858000" cy="9144000"/>
  <p:embeddedFontLst>
    <p:embeddedFont>
      <p:font typeface="Proxima Nova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964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42e3e7cd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42e3e7cd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bab3a369_1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bab3a369_1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42e3e7cd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42e3e7cd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9c40d9f9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9c40d9f9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b9a3abe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b9a3abe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42e3e7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42e3e7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6" r:id="rId7"/>
    <p:sldLayoutId id="2147483667" r:id="rId8"/>
    <p:sldLayoutId id="214748366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>
            <a:spLocks noGrp="1"/>
          </p:cNvSpPr>
          <p:nvPr>
            <p:ph type="ctrTitle"/>
          </p:nvPr>
        </p:nvSpPr>
        <p:spPr>
          <a:xfrm>
            <a:off x="771707" y="186146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Cracking the Code of Fruit Pricing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Google Shape;106;p25"/>
          <p:cNvSpPr txBox="1">
            <a:spLocks noGrp="1"/>
          </p:cNvSpPr>
          <p:nvPr>
            <p:ph type="subTitle" idx="1"/>
          </p:nvPr>
        </p:nvSpPr>
        <p:spPr>
          <a:xfrm>
            <a:off x="684622" y="1960792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Strategies for Pricing &amp; Product Placement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Google Shape;107;p25"/>
          <p:cNvSpPr txBox="1">
            <a:spLocks noGrp="1"/>
          </p:cNvSpPr>
          <p:nvPr>
            <p:ph type="subTitle" idx="1"/>
          </p:nvPr>
        </p:nvSpPr>
        <p:spPr>
          <a:xfrm>
            <a:off x="510450" y="4370773"/>
            <a:ext cx="81231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UCYEYE Gabriella 27673</a:t>
            </a:r>
            <a:endParaRPr sz="1800" dirty="0"/>
          </a:p>
        </p:txBody>
      </p:sp>
      <p:cxnSp>
        <p:nvCxnSpPr>
          <p:cNvPr id="108" name="Google Shape;108;p25"/>
          <p:cNvCxnSpPr/>
          <p:nvPr/>
        </p:nvCxnSpPr>
        <p:spPr>
          <a:xfrm>
            <a:off x="832864" y="1794340"/>
            <a:ext cx="500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>
            <a:spLocks noGrp="1"/>
          </p:cNvSpPr>
          <p:nvPr>
            <p:ph type="title"/>
          </p:nvPr>
        </p:nvSpPr>
        <p:spPr>
          <a:xfrm>
            <a:off x="143033" y="1254810"/>
            <a:ext cx="4200366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Google Shape;138;p30"/>
          <p:cNvSpPr txBox="1">
            <a:spLocks noGrp="1"/>
          </p:cNvSpPr>
          <p:nvPr>
            <p:ph type="body" idx="2"/>
          </p:nvPr>
        </p:nvSpPr>
        <p:spPr>
          <a:xfrm>
            <a:off x="5041500" y="326571"/>
            <a:ext cx="3837000" cy="45230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Retailers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Bundle budget (Cluster 0) and premium fruits (Cluster 2)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boost sales.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clusters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on shelves (e.g., "Budget-Friendly Bananas") for transparency.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Suppliers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 more dried fruits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(45% price premium) and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stable Cluster 1 fruits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(apples/oranges).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yields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(e.g., seedless pomegranates) to reduce costs.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5FFAE-105F-E5F2-6805-329A7FA35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01" y="1352782"/>
            <a:ext cx="4045200" cy="1509600"/>
          </a:xfrm>
        </p:spPr>
        <p:txBody>
          <a:bodyPr/>
          <a:lstStyle/>
          <a:p>
            <a:r>
              <a:rPr lang="en-US" dirty="0"/>
              <a:t>Continuation…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7C9DD-E29A-4B79-AA1F-35E10D532EC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939500" y="342899"/>
            <a:ext cx="3837000" cy="4367893"/>
          </a:xfrm>
        </p:spPr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frozen over fresh berries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(20% cheaper, same nutrition).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Prioritize Cluster 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(watermelon, bananas) for best value.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Restaurants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canned peaches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(cheaper than fresh) in recipes.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premium Cluster 2 fruits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(e.g., pomegranate) as seasonal specialties.</a:t>
            </a:r>
          </a:p>
          <a:p>
            <a:pPr marL="11430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10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Conclusion</a:t>
            </a:r>
            <a:endParaRPr sz="3600"/>
          </a:p>
        </p:txBody>
      </p:sp>
      <p:sp>
        <p:nvSpPr>
          <p:cNvPr id="193" name="Google Shape;193;p34"/>
          <p:cNvSpPr txBox="1">
            <a:spLocks noGrp="1"/>
          </p:cNvSpPr>
          <p:nvPr>
            <p:ph type="body" idx="1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 fruit pricing cluster analysis revealed 4 distinct pricing groups, proving that yield and processing methods drive 85% of cost differences. Key takeaways: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Retailers can optimize pricing using cluster-based strategies.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Consumers save money by choosing budget-friendly alternatives.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Suppliers maximize profits by focusing on high-margin clusters.</a:t>
            </a:r>
          </a:p>
          <a:p>
            <a:pPr marL="114300" indent="0">
              <a:buNone/>
            </a:pPr>
            <a:endParaRPr lang="en-US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i="1" dirty="0">
                <a:solidFill>
                  <a:schemeClr val="tx1"/>
                </a:solidFill>
              </a:rPr>
              <a:t>"By transforming chaotic pricing data into actionable clusters, we’ve created a roadmap for smarter decisions across the supply chain."</a:t>
            </a:r>
            <a:endParaRPr lang="en-US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Objective</a:t>
            </a:r>
          </a:p>
        </p:txBody>
      </p:sp>
      <p:sp>
        <p:nvSpPr>
          <p:cNvPr id="114" name="Google Shape;114;p26"/>
          <p:cNvSpPr txBox="1">
            <a:spLocks noGrp="1"/>
          </p:cNvSpPr>
          <p:nvPr>
            <p:ph type="body" idx="4294967295"/>
          </p:nvPr>
        </p:nvSpPr>
        <p:spPr>
          <a:xfrm>
            <a:off x="311700" y="1208225"/>
            <a:ext cx="4069800" cy="3264408"/>
          </a:xfrm>
        </p:spPr>
        <p:txBody>
          <a:bodyPr spcFirstLastPara="1" lIns="91425" tIns="91425" rIns="91425" bIns="91425" anchor="t" anchorCtr="0">
            <a:normAutofit/>
          </a:bodyPr>
          <a:lstStyle/>
          <a:p>
            <a:pPr marL="0" lvl="0" indent="0"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uncover hidden pricing patterns in fruits by grouping them based on cost, processing methods, and yield efficiency helping businesses and consumers make smarter decisions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12771C3-0886-EC6B-47D7-6992D867D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0" y="445026"/>
            <a:ext cx="4631870" cy="4118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>
            <a:spLocks noGrp="1"/>
          </p:cNvSpPr>
          <p:nvPr>
            <p:ph type="title"/>
          </p:nvPr>
        </p:nvSpPr>
        <p:spPr>
          <a:xfrm>
            <a:off x="0" y="1381520"/>
            <a:ext cx="4045200" cy="20409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or challenge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Google Shape;120;p2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>
              <a:spcAft>
                <a:spcPts val="16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Consumers and retailers face wild price swings (e.g., raspberries cost 5× more per cup than watermelon) with no clear explanation.</a:t>
            </a:r>
          </a:p>
          <a:p>
            <a:pPr marL="342900">
              <a:spcAft>
                <a:spcPts val="16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transparency on how processing methods (dried/canned/fresh) or yield efficiency impact final prices.</a:t>
            </a:r>
          </a:p>
          <a:p>
            <a:pPr marL="342900">
              <a:spcAft>
                <a:spcPts val="16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Businesses lack a framework to: Predict how price changes in one fruit affect others. Identify cheaper substitutes with similar traits.</a:t>
            </a:r>
          </a:p>
          <a:p>
            <a:pPr marL="0" indent="0">
              <a:spcAft>
                <a:spcPts val="1600"/>
              </a:spcAft>
              <a:buNone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273DE-9283-0130-1D58-CA8D47396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IT’S A PROBLEM?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E4CAF-D901-ACE5-AE68-96B16980C6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consumers, they would be wondering why a tiny box of berries costs only $6, causing budget strains and nutritional trade-offs.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Retailers, there is unoptimized pricing and promotions, causing lost revenue or margin erosion.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suppliers, there is blind production planning, causing high/under-supply of high-cost fruits.</a:t>
            </a:r>
          </a:p>
        </p:txBody>
      </p:sp>
    </p:spTree>
    <p:extLst>
      <p:ext uri="{BB962C8B-B14F-4D97-AF65-F5344CB8AC3E}">
        <p14:creationId xmlns:p14="http://schemas.microsoft.com/office/powerpoint/2010/main" val="1063112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86DB-2DA1-ED0E-BF15-09D11D78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Raw-data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CFA93-23D4-C160-8284-F1D3B4B44B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Retailers set prices based on intuition, not data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Consumers confused why similar fruits had wildly different costs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Suppliers couldn’t predict which fruits would sell at higher margins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3DDA028-3727-A91D-4E3F-F9B4FCB77C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047476"/>
              </p:ext>
            </p:extLst>
          </p:nvPr>
        </p:nvGraphicFramePr>
        <p:xfrm>
          <a:off x="1973035" y="2334986"/>
          <a:ext cx="6096000" cy="2070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664587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462137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87820005"/>
                    </a:ext>
                  </a:extLst>
                </a:gridCol>
              </a:tblGrid>
              <a:tr h="481466">
                <a:tc>
                  <a:txBody>
                    <a:bodyPr/>
                    <a:lstStyle/>
                    <a:p>
                      <a:r>
                        <a:rPr lang="en-US" dirty="0"/>
                        <a:t>Fruit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Price/Cup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618206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r>
                        <a:rPr lang="en-US" dirty="0"/>
                        <a:t>Watermelon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Fresh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67511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Raspberry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$3.50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Fresh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821620894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Pineapple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$2.80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Dried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873546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1568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B9AFF-69DD-46CF-662D-FA42382A1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77FCE-EE52-CC9D-0078-02E7820747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Data Preparation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Cleaned 60+ fruit entries (removed duplicates, handled missing values), Standardized units: Converted all prices to price per edible cup for fair comparison. Using Python, pandas and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Clustering Algorithm: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K-Means (Unsupervised ML), Clusters aligned with real-world logic (e.g., berries grouped together).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Visualization &amp; Interpretation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Labeled clusters based on traits: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Budget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(High yield, low price),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Premium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(Low yield, high price).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519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>
            <a:spLocks noGrp="1"/>
          </p:cNvSpPr>
          <p:nvPr>
            <p:ph type="title"/>
          </p:nvPr>
        </p:nvSpPr>
        <p:spPr>
          <a:xfrm>
            <a:off x="287207" y="21331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Google Shape;131;p29"/>
          <p:cNvSpPr txBox="1">
            <a:spLocks noGrp="1"/>
          </p:cNvSpPr>
          <p:nvPr>
            <p:ph type="body" idx="1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35258F-1CFB-1EDA-2909-E2D026690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93" y="3989442"/>
            <a:ext cx="8213273" cy="579433"/>
          </a:xfrm>
          <a:prstGeom prst="rect">
            <a:avLst/>
          </a:prstGeom>
        </p:spPr>
      </p:pic>
      <p:pic>
        <p:nvPicPr>
          <p:cNvPr id="9" name="Picture 8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28DB0E0B-A384-6557-F692-7A66E73C8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893" y="931080"/>
            <a:ext cx="4235807" cy="2753180"/>
          </a:xfrm>
          <a:prstGeom prst="rect">
            <a:avLst/>
          </a:prstGeom>
        </p:spPr>
      </p:pic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E5D62AC-5BC1-9ABD-3DF8-059EAB1A5C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2687" y="839893"/>
            <a:ext cx="3990627" cy="298915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5A2AB-7A94-238E-A240-961A4DB51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32754"/>
            <a:ext cx="8520600" cy="5727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D4B8B7-CA49-9B97-7FC2-F7084DC5F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601691"/>
              </p:ext>
            </p:extLst>
          </p:nvPr>
        </p:nvGraphicFramePr>
        <p:xfrm>
          <a:off x="432708" y="927918"/>
          <a:ext cx="7819925" cy="3483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985">
                  <a:extLst>
                    <a:ext uri="{9D8B030D-6E8A-4147-A177-3AD203B41FA5}">
                      <a16:colId xmlns:a16="http://schemas.microsoft.com/office/drawing/2014/main" val="3931385418"/>
                    </a:ext>
                  </a:extLst>
                </a:gridCol>
                <a:gridCol w="1563985">
                  <a:extLst>
                    <a:ext uri="{9D8B030D-6E8A-4147-A177-3AD203B41FA5}">
                      <a16:colId xmlns:a16="http://schemas.microsoft.com/office/drawing/2014/main" val="2392218685"/>
                    </a:ext>
                  </a:extLst>
                </a:gridCol>
                <a:gridCol w="1563985">
                  <a:extLst>
                    <a:ext uri="{9D8B030D-6E8A-4147-A177-3AD203B41FA5}">
                      <a16:colId xmlns:a16="http://schemas.microsoft.com/office/drawing/2014/main" val="3521077347"/>
                    </a:ext>
                  </a:extLst>
                </a:gridCol>
                <a:gridCol w="1563985">
                  <a:extLst>
                    <a:ext uri="{9D8B030D-6E8A-4147-A177-3AD203B41FA5}">
                      <a16:colId xmlns:a16="http://schemas.microsoft.com/office/drawing/2014/main" val="1473118996"/>
                    </a:ext>
                  </a:extLst>
                </a:gridCol>
                <a:gridCol w="1563985">
                  <a:extLst>
                    <a:ext uri="{9D8B030D-6E8A-4147-A177-3AD203B41FA5}">
                      <a16:colId xmlns:a16="http://schemas.microsoft.com/office/drawing/2014/main" val="2752703121"/>
                    </a:ext>
                  </a:extLst>
                </a:gridCol>
              </a:tblGrid>
              <a:tr h="565486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Cluster</a:t>
                      </a:r>
                    </a:p>
                  </a:txBody>
                  <a:tcPr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Nickname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Avg Price/Cup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Key Traits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b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Example Fruits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891967323"/>
                  </a:ext>
                </a:extLst>
              </a:tr>
              <a:tr h="68800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Budget Staples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$0.50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High yield (85-95%), mostly fresh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Banana, Watermelon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399233"/>
                  </a:ext>
                </a:extLst>
              </a:tr>
              <a:tr h="68800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Everyday Choices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$1.20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Moderate yield (70-80%), mixed forms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Apple, Orange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897985"/>
                  </a:ext>
                </a:extLst>
              </a:tr>
              <a:tr h="68800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Premium Luxuries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$2.50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Low yield (40-60%), often processed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Raspberry, Pomegranate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405488"/>
                  </a:ext>
                </a:extLst>
              </a:tr>
              <a:tr h="688006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Mid-Tier Specials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$1.80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Seasonal, niche packaging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Mango (dried), Papaya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575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0519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11028-3D2C-77DD-460A-ED87D1BCA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83818"/>
            <a:ext cx="8520600" cy="5727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Continuation……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3FF010F-3369-713B-0255-8A7ED34EE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580025"/>
              </p:ext>
            </p:extLst>
          </p:nvPr>
        </p:nvGraphicFramePr>
        <p:xfrm>
          <a:off x="285750" y="1681843"/>
          <a:ext cx="8547100" cy="2416630"/>
        </p:xfrm>
        <a:graphic>
          <a:graphicData uri="http://schemas.openxmlformats.org/drawingml/2006/table">
            <a:tbl>
              <a:tblPr/>
              <a:tblGrid>
                <a:gridCol w="3193152">
                  <a:extLst>
                    <a:ext uri="{9D8B030D-6E8A-4147-A177-3AD203B41FA5}">
                      <a16:colId xmlns:a16="http://schemas.microsoft.com/office/drawing/2014/main" val="2566591379"/>
                    </a:ext>
                  </a:extLst>
                </a:gridCol>
                <a:gridCol w="2676974">
                  <a:extLst>
                    <a:ext uri="{9D8B030D-6E8A-4147-A177-3AD203B41FA5}">
                      <a16:colId xmlns:a16="http://schemas.microsoft.com/office/drawing/2014/main" val="1036751786"/>
                    </a:ext>
                  </a:extLst>
                </a:gridCol>
                <a:gridCol w="2676974">
                  <a:extLst>
                    <a:ext uri="{9D8B030D-6E8A-4147-A177-3AD203B41FA5}">
                      <a16:colId xmlns:a16="http://schemas.microsoft.com/office/drawing/2014/main" val="1297301666"/>
                    </a:ext>
                  </a:extLst>
                </a:gridCol>
              </a:tblGrid>
              <a:tr h="522304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rgbClr val="404040"/>
                          </a:solidFill>
                          <a:effectLst/>
                        </a:rPr>
                        <a:t>Aspect</a:t>
                      </a:r>
                    </a:p>
                  </a:txBody>
                  <a:tcPr marR="635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229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rgbClr val="404040"/>
                          </a:solidFill>
                          <a:effectLst/>
                        </a:rPr>
                        <a:t>Before</a:t>
                      </a: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229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rgbClr val="404040"/>
                          </a:solidFill>
                          <a:effectLst/>
                        </a:rPr>
                        <a:t>After</a:t>
                      </a: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229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414346"/>
                  </a:ext>
                </a:extLst>
              </a:tr>
              <a:tr h="522304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Prices</a:t>
                      </a:r>
                      <a:endParaRPr lang="en-US">
                        <a:effectLst/>
                      </a:endParaRPr>
                    </a:p>
                  </a:txBody>
                  <a:tcPr marR="63500" marT="63500" marB="63500" anchor="ctr">
                    <a:lnL>
                      <a:noFill/>
                    </a:lnL>
                    <a:lnR>
                      <a:noFill/>
                    </a:lnR>
                    <a:lnT w="4229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Seemingly random</a:t>
                      </a: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 w="4229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Follow cluster rules</a:t>
                      </a: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 w="4229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853548"/>
                  </a:ext>
                </a:extLst>
              </a:tr>
              <a:tr h="849718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Insights</a:t>
                      </a:r>
                      <a:endParaRPr lang="en-US">
                        <a:effectLst/>
                      </a:endParaRPr>
                    </a:p>
                  </a:txBody>
                  <a:tcPr marR="63500" marT="63500" marB="63500" anchor="ctr">
                    <a:lnL>
                      <a:noFill/>
                    </a:lnL>
                    <a:lnR>
                      <a:noFill/>
                    </a:lnR>
                    <a:lnT w="4229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"Why is this expensive?"</a:t>
                      </a: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 w="4229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"This costs more due to low yield"</a:t>
                      </a: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 w="4229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208747"/>
                  </a:ext>
                </a:extLst>
              </a:tr>
              <a:tr h="522304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Use Case</a:t>
                      </a:r>
                      <a:endParaRPr lang="en-US">
                        <a:effectLst/>
                      </a:endParaRPr>
                    </a:p>
                  </a:txBody>
                  <a:tcPr marR="63500" marT="63500" marB="63500" anchor="ctr">
                    <a:lnL>
                      <a:noFill/>
                    </a:lnL>
                    <a:lnR>
                      <a:noFill/>
                    </a:lnR>
                    <a:lnT w="4229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Guessing game for retailers</a:t>
                      </a: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 w="4229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Strategic pricing toolkit</a:t>
                      </a: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 w="4229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272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965715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647</Words>
  <Application>Microsoft Office PowerPoint</Application>
  <PresentationFormat>On-screen Show (16:9)</PresentationFormat>
  <Paragraphs>96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Times New Roman</vt:lpstr>
      <vt:lpstr>Proxima Nova</vt:lpstr>
      <vt:lpstr>Simple Light</vt:lpstr>
      <vt:lpstr>Spearmint</vt:lpstr>
      <vt:lpstr>Cracking the Code of Fruit Pricing</vt:lpstr>
      <vt:lpstr>Core Objective</vt:lpstr>
      <vt:lpstr>The problem or challenge</vt:lpstr>
      <vt:lpstr>WHY IT’S A PROBLEM?</vt:lpstr>
      <vt:lpstr>Raw-data</vt:lpstr>
      <vt:lpstr>METHODOLOGY</vt:lpstr>
      <vt:lpstr>METHODOLOGY</vt:lpstr>
      <vt:lpstr>RESULTS</vt:lpstr>
      <vt:lpstr>Continuation……</vt:lpstr>
      <vt:lpstr>RECOMMENDATIONS</vt:lpstr>
      <vt:lpstr>Continuation…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Gabriella Ucyeye</cp:lastModifiedBy>
  <cp:revision>3</cp:revision>
  <dcterms:modified xsi:type="dcterms:W3CDTF">2025-08-04T08:30:42Z</dcterms:modified>
</cp:coreProperties>
</file>