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09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721"/>
  </p:normalViewPr>
  <p:slideViewPr>
    <p:cSldViewPr snapToGrid="0" snapToObjects="1">
      <p:cViewPr varScale="1">
        <p:scale>
          <a:sx n="108" d="100"/>
          <a:sy n="108" d="100"/>
        </p:scale>
        <p:origin x="5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43EBB-AE07-F44C-BA8E-4B9A6B0B9B56}" type="datetimeFigureOut">
              <a:rPr lang="en-US" smtClean="0"/>
              <a:t>8/12/18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BB8FA-31D6-8444-A4D0-69651A018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35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4538" y="1098388"/>
            <a:ext cx="11006385" cy="4394988"/>
          </a:xfrm>
        </p:spPr>
        <p:txBody>
          <a:bodyPr/>
          <a:lstStyle/>
          <a:p>
            <a:r>
              <a:rPr lang="en-US" dirty="0" smtClean="0"/>
              <a:t>Methods &amp;</a:t>
            </a:r>
            <a:br>
              <a:rPr lang="en-US" dirty="0" smtClean="0"/>
            </a:br>
            <a:r>
              <a:rPr lang="en-US" dirty="0" smtClean="0"/>
              <a:t>Other Stuff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annemarie</a:t>
            </a:r>
            <a:r>
              <a:rPr lang="en-US" dirty="0"/>
              <a:t> caballero</a:t>
            </a:r>
          </a:p>
          <a:p>
            <a:r>
              <a:rPr lang="en-US" dirty="0"/>
              <a:t>I.T. </a:t>
            </a:r>
            <a:r>
              <a:rPr lang="en-US"/>
              <a:t>Girls august 13-17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07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44596"/>
            <a:ext cx="10178322" cy="5152766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chemeClr val="accent3"/>
                </a:solidFill>
              </a:rPr>
              <a:t>p</a:t>
            </a:r>
            <a:r>
              <a:rPr lang="en-US" sz="3600" dirty="0" smtClean="0">
                <a:solidFill>
                  <a:schemeClr val="accent3"/>
                </a:solidFill>
              </a:rPr>
              <a:t>ublic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static </a:t>
            </a:r>
            <a:r>
              <a:rPr lang="en-US" sz="3600" dirty="0" smtClean="0">
                <a:solidFill>
                  <a:schemeClr val="accent4"/>
                </a:solidFill>
              </a:rPr>
              <a:t>void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chemeClr val="accent5"/>
                </a:solidFill>
              </a:rPr>
              <a:t>main</a:t>
            </a:r>
            <a:r>
              <a:rPr lang="en-US" sz="3600" dirty="0" smtClean="0"/>
              <a:t> (</a:t>
            </a:r>
            <a:r>
              <a:rPr lang="en-US" sz="3600" dirty="0" smtClean="0">
                <a:solidFill>
                  <a:schemeClr val="accent6"/>
                </a:solidFill>
              </a:rPr>
              <a:t>String[] </a:t>
            </a:r>
            <a:r>
              <a:rPr lang="en-US" sz="3600" dirty="0" err="1" smtClean="0">
                <a:solidFill>
                  <a:schemeClr val="accent6"/>
                </a:solidFill>
              </a:rPr>
              <a:t>args</a:t>
            </a:r>
            <a:r>
              <a:rPr lang="en-US" sz="3600" dirty="0" smtClean="0"/>
              <a:t>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/>
              <a:t>	</a:t>
            </a:r>
            <a:r>
              <a:rPr lang="mr-IN" sz="3600" dirty="0" smtClean="0"/>
              <a:t>…</a:t>
            </a:r>
            <a:endParaRPr lang="en-US" sz="36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/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3600" dirty="0" smtClean="0">
                <a:solidFill>
                  <a:schemeClr val="accent3"/>
                </a:solidFill>
              </a:rPr>
              <a:t>access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3600" dirty="0">
                <a:solidFill>
                  <a:schemeClr val="tx1"/>
                </a:solidFill>
              </a:rPr>
              <a:t>w</a:t>
            </a:r>
            <a:r>
              <a:rPr lang="en-US" sz="3600" dirty="0" smtClean="0">
                <a:solidFill>
                  <a:schemeClr val="tx1"/>
                </a:solidFill>
              </a:rPr>
              <a:t>e’re not worrying about it right now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3600" dirty="0">
                <a:solidFill>
                  <a:schemeClr val="accent4"/>
                </a:solidFill>
              </a:rPr>
              <a:t>r</a:t>
            </a:r>
            <a:r>
              <a:rPr lang="en-US" sz="3600" dirty="0" smtClean="0">
                <a:solidFill>
                  <a:schemeClr val="accent4"/>
                </a:solidFill>
              </a:rPr>
              <a:t>eturn type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3600" dirty="0">
                <a:solidFill>
                  <a:schemeClr val="accent5"/>
                </a:solidFill>
              </a:rPr>
              <a:t>m</a:t>
            </a:r>
            <a:r>
              <a:rPr lang="en-US" sz="3600" dirty="0" smtClean="0">
                <a:solidFill>
                  <a:schemeClr val="accent5"/>
                </a:solidFill>
              </a:rPr>
              <a:t>ethod name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3600" dirty="0">
                <a:solidFill>
                  <a:schemeClr val="accent6"/>
                </a:solidFill>
              </a:rPr>
              <a:t>p</a:t>
            </a:r>
            <a:r>
              <a:rPr lang="en-US" sz="3600" dirty="0" smtClean="0">
                <a:solidFill>
                  <a:schemeClr val="accent6"/>
                </a:solidFill>
              </a:rPr>
              <a:t>arameters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3600" dirty="0" smtClean="0"/>
              <a:t>{} </a:t>
            </a:r>
            <a:r>
              <a:rPr lang="mr-IN" sz="3600" dirty="0" smtClean="0"/>
              <a:t>–</a:t>
            </a:r>
            <a:r>
              <a:rPr lang="en-US" sz="3600" dirty="0" smtClean="0"/>
              <a:t> beginning and ending of method</a:t>
            </a:r>
            <a:endParaRPr lang="en-US" sz="3600" dirty="0" smtClean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646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directory?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113" y="1874517"/>
            <a:ext cx="9095486" cy="362451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986773" y="4121133"/>
            <a:ext cx="2954166" cy="8665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 folder!</a:t>
            </a: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1916113" y="5742080"/>
            <a:ext cx="933977" cy="838097"/>
          </a:xfrm>
          <a:prstGeom prst="star5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126538" y="5877167"/>
            <a:ext cx="7689100" cy="567921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chemeClr val="accent1"/>
                </a:solidFill>
              </a:rPr>
              <a:t>Old MacDonald had a farm (with print statements).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90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vs.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614489"/>
            <a:ext cx="10178322" cy="470058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Function </a:t>
            </a:r>
            <a:r>
              <a:rPr lang="mr-IN" sz="3200" dirty="0" smtClean="0"/>
              <a:t>–</a:t>
            </a:r>
            <a:r>
              <a:rPr lang="en-US" sz="3200" dirty="0" smtClean="0"/>
              <a:t> a method that returns a value</a:t>
            </a:r>
          </a:p>
          <a:p>
            <a:pPr lvl="1"/>
            <a:r>
              <a:rPr lang="en-US" sz="3000" dirty="0" smtClean="0"/>
              <a:t>Examples:</a:t>
            </a:r>
          </a:p>
          <a:p>
            <a:pPr lvl="2"/>
            <a:r>
              <a:rPr lang="en-US" sz="2800" dirty="0" smtClean="0"/>
              <a:t>Adding two variables</a:t>
            </a:r>
          </a:p>
          <a:p>
            <a:pPr lvl="2"/>
            <a:r>
              <a:rPr lang="en-US" sz="2800" dirty="0" smtClean="0"/>
              <a:t>Checking if two words are the same</a:t>
            </a:r>
          </a:p>
          <a:p>
            <a:r>
              <a:rPr lang="en-US" sz="3200" dirty="0" smtClean="0"/>
              <a:t>Procedure </a:t>
            </a:r>
            <a:r>
              <a:rPr lang="mr-IN" sz="3200" dirty="0" smtClean="0"/>
              <a:t>–</a:t>
            </a:r>
            <a:r>
              <a:rPr lang="en-US" sz="3200" dirty="0" smtClean="0"/>
              <a:t> a method that completes an action</a:t>
            </a:r>
          </a:p>
          <a:p>
            <a:pPr lvl="1"/>
            <a:r>
              <a:rPr lang="en-US" sz="3000" dirty="0" smtClean="0"/>
              <a:t>Examples:</a:t>
            </a:r>
          </a:p>
          <a:p>
            <a:pPr lvl="2"/>
            <a:r>
              <a:rPr lang="en-US" sz="2800" dirty="0" smtClean="0"/>
              <a:t>Print with a certain format</a:t>
            </a:r>
          </a:p>
          <a:p>
            <a:pPr lvl="2"/>
            <a:r>
              <a:rPr lang="en-US" sz="2800" dirty="0" smtClean="0"/>
              <a:t>Main method</a:t>
            </a:r>
          </a:p>
          <a:p>
            <a:pPr lvl="2"/>
            <a:endParaRPr lang="en-US" sz="2800" dirty="0" smtClean="0"/>
          </a:p>
          <a:p>
            <a:pPr lvl="2"/>
            <a:endParaRPr lang="en-US" sz="2800" dirty="0" smtClean="0"/>
          </a:p>
          <a:p>
            <a:pPr lvl="2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234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ADDITIONAL METHODS?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89414"/>
            <a:ext cx="10409891" cy="5189517"/>
          </a:xfrm>
          <a:solidFill>
            <a:schemeClr val="bg2"/>
          </a:solidFill>
          <a:ln>
            <a:solidFill>
              <a:schemeClr val="bg2"/>
            </a:solidFill>
          </a:ln>
        </p:spPr>
        <p:txBody>
          <a:bodyPr>
            <a:normAutofit lnSpcReduction="10000"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Organization </a:t>
            </a:r>
          </a:p>
          <a:p>
            <a:pPr lvl="1"/>
            <a:r>
              <a:rPr lang="en-US" sz="3400" dirty="0" smtClean="0">
                <a:solidFill>
                  <a:schemeClr val="accent1"/>
                </a:solidFill>
              </a:rPr>
              <a:t>Don’t put all your code in main</a:t>
            </a:r>
          </a:p>
          <a:p>
            <a:r>
              <a:rPr lang="en-US" sz="3600" dirty="0" smtClean="0">
                <a:solidFill>
                  <a:schemeClr val="accent1"/>
                </a:solidFill>
              </a:rPr>
              <a:t>Comprehensibility</a:t>
            </a:r>
          </a:p>
          <a:p>
            <a:pPr lvl="1"/>
            <a:r>
              <a:rPr lang="en-US" sz="3400" dirty="0" smtClean="0">
                <a:solidFill>
                  <a:schemeClr val="accent1"/>
                </a:solidFill>
              </a:rPr>
              <a:t>Important to have specific titles</a:t>
            </a:r>
          </a:p>
          <a:p>
            <a:r>
              <a:rPr lang="en-US" sz="3600" dirty="0" smtClean="0">
                <a:solidFill>
                  <a:schemeClr val="accent1"/>
                </a:solidFill>
              </a:rPr>
              <a:t>Minimizing repetition</a:t>
            </a:r>
          </a:p>
          <a:p>
            <a:pPr lvl="1"/>
            <a:r>
              <a:rPr lang="en-US" sz="3400" dirty="0" smtClean="0">
                <a:solidFill>
                  <a:schemeClr val="accent1"/>
                </a:solidFill>
              </a:rPr>
              <a:t>Faster and more readable</a:t>
            </a:r>
          </a:p>
          <a:p>
            <a:r>
              <a:rPr lang="en-US" sz="3600" dirty="0" smtClean="0">
                <a:solidFill>
                  <a:schemeClr val="accent1"/>
                </a:solidFill>
              </a:rPr>
              <a:t>Reusable (do less work)</a:t>
            </a:r>
          </a:p>
          <a:p>
            <a:pPr lvl="1"/>
            <a:r>
              <a:rPr lang="en-US" sz="3400" dirty="0" smtClean="0">
                <a:solidFill>
                  <a:schemeClr val="accent1"/>
                </a:solidFill>
              </a:rPr>
              <a:t>The best part</a:t>
            </a:r>
            <a:endParaRPr lang="en-US" sz="3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28141" y="2036606"/>
            <a:ext cx="2628899" cy="156966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Easier to debug and test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83695" y="1227325"/>
            <a:ext cx="98583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>
                <a:solidFill>
                  <a:schemeClr val="tx2"/>
                </a:solidFill>
              </a:rPr>
              <a:t>}</a:t>
            </a:r>
            <a:endParaRPr lang="en-US" sz="19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2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Syntax Vs.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1678" y="1398880"/>
            <a:ext cx="5232249" cy="4740662"/>
          </a:xfrm>
          <a:solidFill>
            <a:schemeClr val="tx2"/>
          </a:solidFill>
        </p:spPr>
        <p:txBody>
          <a:bodyPr>
            <a:normAutofit fontScale="77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SYNTAX </a:t>
            </a:r>
            <a:r>
              <a:rPr lang="mr-IN" sz="3200" dirty="0" smtClean="0">
                <a:solidFill>
                  <a:schemeClr val="bg1"/>
                </a:solidFill>
              </a:rPr>
              <a:t>–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rules for how you format code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IMPORTANT INFO: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800" dirty="0">
                <a:solidFill>
                  <a:schemeClr val="bg1"/>
                </a:solidFill>
              </a:rPr>
              <a:t>e</a:t>
            </a:r>
            <a:r>
              <a:rPr lang="en-US" sz="2800" dirty="0" smtClean="0">
                <a:solidFill>
                  <a:schemeClr val="bg1"/>
                </a:solidFill>
              </a:rPr>
              <a:t>nd every line with a 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600" dirty="0" err="1" smtClean="0">
                <a:solidFill>
                  <a:schemeClr val="bg1"/>
                </a:solidFill>
              </a:rPr>
              <a:t>System.out.println</a:t>
            </a:r>
            <a:r>
              <a:rPr lang="en-US" sz="2600" dirty="0" smtClean="0">
                <a:solidFill>
                  <a:schemeClr val="bg1"/>
                </a:solidFill>
              </a:rPr>
              <a:t>(“yikes”);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en-US" sz="2800" dirty="0" smtClean="0">
                <a:solidFill>
                  <a:schemeClr val="bg1"/>
                </a:solidFill>
              </a:rPr>
              <a:t>ome words are reserved, so don’t use them as names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600" dirty="0" smtClean="0">
                <a:solidFill>
                  <a:schemeClr val="bg1"/>
                </a:solidFill>
              </a:rPr>
              <a:t> final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3000" dirty="0">
                <a:solidFill>
                  <a:schemeClr val="bg1"/>
                </a:solidFill>
              </a:rPr>
              <a:t>m</a:t>
            </a:r>
            <a:r>
              <a:rPr lang="en-US" sz="3000" dirty="0" smtClean="0">
                <a:solidFill>
                  <a:schemeClr val="bg1"/>
                </a:solidFill>
              </a:rPr>
              <a:t>ake sure all your curly braces are closed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800" dirty="0" smtClean="0">
                <a:solidFill>
                  <a:schemeClr val="bg1"/>
                </a:solidFill>
              </a:rPr>
              <a:t>{}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3000" dirty="0">
                <a:solidFill>
                  <a:schemeClr val="bg1"/>
                </a:solidFill>
              </a:rPr>
              <a:t>c</a:t>
            </a:r>
            <a:r>
              <a:rPr lang="en-US" sz="3000" dirty="0" smtClean="0">
                <a:solidFill>
                  <a:schemeClr val="bg1"/>
                </a:solidFill>
              </a:rPr>
              <a:t>omments are written using // or /* */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3000" dirty="0">
                <a:solidFill>
                  <a:schemeClr val="bg1"/>
                </a:solidFill>
              </a:rPr>
              <a:t>s</a:t>
            </a:r>
            <a:r>
              <a:rPr lang="en-US" sz="3000" dirty="0" smtClean="0">
                <a:solidFill>
                  <a:schemeClr val="bg1"/>
                </a:solidFill>
              </a:rPr>
              <a:t>ome characters (like the backslash and quotation marks) if you want to print them need to be written like “\\” and “\””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9400" y="1398879"/>
            <a:ext cx="4800600" cy="4740663"/>
          </a:xfrm>
          <a:solidFill>
            <a:schemeClr val="tx2"/>
          </a:solidFill>
        </p:spPr>
        <p:txBody>
          <a:bodyPr>
            <a:normAutofit fontScale="77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STYLE </a:t>
            </a:r>
            <a:r>
              <a:rPr lang="mr-IN" sz="3200" dirty="0">
                <a:solidFill>
                  <a:schemeClr val="bg1"/>
                </a:solidFill>
              </a:rPr>
              <a:t>–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how you should format code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2800" dirty="0">
              <a:solidFill>
                <a:schemeClr val="bg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IMPORTANT RULES: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all Java names (except the class name) should have a lowercase first word and capitalize the rest of the words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sz="2600" dirty="0" smtClean="0">
                <a:solidFill>
                  <a:schemeClr val="bg1"/>
                </a:solidFill>
              </a:rPr>
              <a:t>String </a:t>
            </a:r>
            <a:r>
              <a:rPr lang="en-US" sz="2600" dirty="0" err="1" smtClean="0">
                <a:solidFill>
                  <a:schemeClr val="bg1"/>
                </a:solidFill>
              </a:rPr>
              <a:t>helloWorld</a:t>
            </a:r>
            <a:r>
              <a:rPr lang="en-US" sz="2600" dirty="0" smtClean="0">
                <a:solidFill>
                  <a:schemeClr val="bg1"/>
                </a:solidFill>
              </a:rPr>
              <a:t> = “Hello World”;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sz="2600" dirty="0" smtClean="0">
                <a:solidFill>
                  <a:schemeClr val="bg1"/>
                </a:solidFill>
              </a:rPr>
              <a:t>Called </a:t>
            </a:r>
            <a:r>
              <a:rPr lang="en-US" sz="2600" dirty="0" err="1" smtClean="0">
                <a:solidFill>
                  <a:schemeClr val="accent1"/>
                </a:solidFill>
              </a:rPr>
              <a:t>camelcase</a:t>
            </a:r>
            <a:endParaRPr lang="en-US" sz="2600" dirty="0" smtClean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2800" dirty="0" smtClean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3200" dirty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6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xmlns="" id="{B217C2AD-51B4-40CE-A71F-F5D3F846D9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F1BF92E-23CF-4BFE-9E1F-C359BACFA3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DFEF8384-2545-4ACD-9071-49DD1CFC4E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 22">
            <a:extLst>
              <a:ext uri="{FF2B5EF4-FFF2-40B4-BE49-F238E27FC236}">
                <a16:creationId xmlns:a16="http://schemas.microsoft.com/office/drawing/2014/main" xmlns="" id="{F77DB8FA-61A7-4DE7-A777-6D258D1724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854" y="31921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spc="800" dirty="0"/>
              <a:t>Calling a method</a:t>
            </a:r>
          </a:p>
        </p:txBody>
      </p:sp>
      <p:sp>
        <p:nvSpPr>
          <p:cNvPr id="5" name="Rectangle 4"/>
          <p:cNvSpPr/>
          <p:nvPr/>
        </p:nvSpPr>
        <p:spPr>
          <a:xfrm>
            <a:off x="155929" y="4035275"/>
            <a:ext cx="4265866" cy="22471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861" y="4013748"/>
            <a:ext cx="4231286" cy="244542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3200" b="1" cap="all" spc="400" dirty="0">
                <a:solidFill>
                  <a:srgbClr val="F3F3F2"/>
                </a:solidFill>
              </a:rPr>
              <a:t>Calling </a:t>
            </a:r>
            <a:r>
              <a:rPr lang="en-US" sz="3200" b="1" cap="all" spc="400" dirty="0" smtClean="0">
                <a:solidFill>
                  <a:srgbClr val="F3F3F2"/>
                </a:solidFill>
              </a:rPr>
              <a:t>- </a:t>
            </a:r>
            <a:r>
              <a:rPr lang="en-US" sz="3200" b="1" spc="400" dirty="0" smtClean="0">
                <a:solidFill>
                  <a:srgbClr val="F3F3F2"/>
                </a:solidFill>
              </a:rPr>
              <a:t>when you use(run, execute) a method inside another method</a:t>
            </a:r>
            <a:endParaRPr lang="en-US" sz="3200" b="1" spc="400" dirty="0">
              <a:solidFill>
                <a:srgbClr val="F3F3F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147" y="861631"/>
            <a:ext cx="7323853" cy="4998530"/>
          </a:xfrm>
          <a:prstGeom prst="rect">
            <a:avLst/>
          </a:prstGeom>
        </p:spPr>
      </p:pic>
      <p:sp>
        <p:nvSpPr>
          <p:cNvPr id="12" name="5-Point Star 11"/>
          <p:cNvSpPr/>
          <p:nvPr/>
        </p:nvSpPr>
        <p:spPr>
          <a:xfrm>
            <a:off x="10481901" y="211887"/>
            <a:ext cx="933977" cy="838097"/>
          </a:xfrm>
          <a:prstGeom prst="star5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8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03490"/>
          </a:xfrm>
        </p:spPr>
        <p:txBody>
          <a:bodyPr/>
          <a:lstStyle/>
          <a:p>
            <a:r>
              <a:rPr lang="en-US" smtClean="0"/>
              <a:t>Common Compiler </a:t>
            </a:r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71575"/>
            <a:ext cx="10421210" cy="5343525"/>
          </a:xfrm>
          <a:solidFill>
            <a:schemeClr val="tx2"/>
          </a:solidFill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HelloWorld.java:10: error: ';’ </a:t>
            </a:r>
            <a:r>
              <a:rPr lang="en-US" sz="2400" dirty="0" smtClean="0">
                <a:solidFill>
                  <a:schemeClr val="accent1"/>
                </a:solidFill>
              </a:rPr>
              <a:t>expected </a:t>
            </a:r>
            <a:r>
              <a:rPr lang="mr-IN" sz="2400" dirty="0" smtClean="0">
                <a:solidFill>
                  <a:schemeClr val="bg2"/>
                </a:solidFill>
              </a:rPr>
              <a:t>–</a:t>
            </a:r>
            <a:r>
              <a:rPr lang="en-US" sz="2400" dirty="0" smtClean="0">
                <a:solidFill>
                  <a:schemeClr val="bg2"/>
                </a:solidFill>
              </a:rPr>
              <a:t> missed a ;</a:t>
            </a:r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HelloWorld.java:13: error: reached end of file while </a:t>
            </a:r>
            <a:r>
              <a:rPr lang="en-US" sz="2400" dirty="0" smtClean="0">
                <a:solidFill>
                  <a:schemeClr val="accent1"/>
                </a:solidFill>
              </a:rPr>
              <a:t>parsing </a:t>
            </a:r>
            <a:r>
              <a:rPr lang="mr-IN" sz="2400" dirty="0" smtClean="0">
                <a:solidFill>
                  <a:schemeClr val="bg2"/>
                </a:solidFill>
              </a:rPr>
              <a:t>–</a:t>
            </a:r>
            <a:r>
              <a:rPr lang="en-US" sz="2400" dirty="0" smtClean="0">
                <a:solidFill>
                  <a:schemeClr val="bg2"/>
                </a:solidFill>
              </a:rPr>
              <a:t> need to close {}</a:t>
            </a:r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No main </a:t>
            </a:r>
            <a:r>
              <a:rPr lang="en-US" sz="2400" dirty="0" smtClean="0">
                <a:solidFill>
                  <a:schemeClr val="accent1"/>
                </a:solidFill>
              </a:rPr>
              <a:t>methods alert </a:t>
            </a:r>
            <a:r>
              <a:rPr lang="en-US" sz="2400" dirty="0">
                <a:solidFill>
                  <a:schemeClr val="bg2"/>
                </a:solidFill>
              </a:rPr>
              <a:t>- syntax of </a:t>
            </a:r>
            <a:r>
              <a:rPr lang="en-US" sz="2400" dirty="0" smtClean="0">
                <a:solidFill>
                  <a:schemeClr val="bg2"/>
                </a:solidFill>
              </a:rPr>
              <a:t>main’s method header </a:t>
            </a:r>
            <a:r>
              <a:rPr lang="en-US" sz="2400" dirty="0">
                <a:solidFill>
                  <a:schemeClr val="bg2"/>
                </a:solidFill>
              </a:rPr>
              <a:t>is </a:t>
            </a:r>
            <a:r>
              <a:rPr lang="en-US" sz="2400" dirty="0" smtClean="0">
                <a:solidFill>
                  <a:schemeClr val="bg2"/>
                </a:solidFill>
              </a:rPr>
              <a:t>wrong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HelloWorld.java:7: error: class </a:t>
            </a:r>
            <a:r>
              <a:rPr lang="en-US" sz="2400" dirty="0" err="1" smtClean="0">
                <a:solidFill>
                  <a:schemeClr val="accent1"/>
                </a:solidFill>
              </a:rPr>
              <a:t>Helloworld</a:t>
            </a:r>
            <a:r>
              <a:rPr lang="en-US" sz="2400" dirty="0" smtClean="0">
                <a:solidFill>
                  <a:schemeClr val="accent1"/>
                </a:solidFill>
              </a:rPr>
              <a:t> is public, should be declared in a file named </a:t>
            </a:r>
            <a:r>
              <a:rPr lang="en-US" sz="2400" dirty="0" err="1" smtClean="0">
                <a:solidFill>
                  <a:schemeClr val="accent1"/>
                </a:solidFill>
              </a:rPr>
              <a:t>Helloworld.java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mr-IN" sz="2400" dirty="0" smtClean="0">
                <a:solidFill>
                  <a:schemeClr val="bg2"/>
                </a:solidFill>
              </a:rPr>
              <a:t>–</a:t>
            </a:r>
            <a:r>
              <a:rPr lang="en-US" sz="2400" dirty="0" smtClean="0">
                <a:solidFill>
                  <a:schemeClr val="bg2"/>
                </a:solidFill>
              </a:rPr>
              <a:t> class name different from file name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HelloWorld.java:7</a:t>
            </a:r>
            <a:r>
              <a:rPr lang="en-US" sz="2400" dirty="0">
                <a:solidFill>
                  <a:schemeClr val="accent1"/>
                </a:solidFill>
              </a:rPr>
              <a:t>: error: class, interface, or </a:t>
            </a:r>
            <a:r>
              <a:rPr lang="en-US" sz="2400" dirty="0" err="1">
                <a:solidFill>
                  <a:schemeClr val="accent1"/>
                </a:solidFill>
              </a:rPr>
              <a:t>enum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chemeClr val="accent1"/>
                </a:solidFill>
              </a:rPr>
              <a:t>expected </a:t>
            </a:r>
            <a:r>
              <a:rPr lang="mr-IN" sz="2400" dirty="0" smtClean="0">
                <a:solidFill>
                  <a:schemeClr val="bg2"/>
                </a:solidFill>
              </a:rPr>
              <a:t>–</a:t>
            </a:r>
            <a:r>
              <a:rPr lang="en-US" sz="2400" dirty="0" smtClean="0">
                <a:solidFill>
                  <a:schemeClr val="bg2"/>
                </a:solidFill>
              </a:rPr>
              <a:t> did not put main method in a class</a:t>
            </a:r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HelloWorld.java:10: error: not a </a:t>
            </a:r>
            <a:r>
              <a:rPr lang="en-US" sz="2400" dirty="0" smtClean="0">
                <a:solidFill>
                  <a:schemeClr val="accent1"/>
                </a:solidFill>
              </a:rPr>
              <a:t>statement </a:t>
            </a:r>
            <a:r>
              <a:rPr lang="mr-IN" sz="2400" dirty="0" smtClean="0">
                <a:solidFill>
                  <a:schemeClr val="bg2"/>
                </a:solidFill>
              </a:rPr>
              <a:t>–</a:t>
            </a:r>
            <a:r>
              <a:rPr lang="en-US" sz="2400" dirty="0" smtClean="0">
                <a:solidFill>
                  <a:schemeClr val="bg2"/>
                </a:solidFill>
              </a:rPr>
              <a:t> generally bad</a:t>
            </a:r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HelloWorld.java:10: error: ')’ </a:t>
            </a:r>
            <a:r>
              <a:rPr lang="en-US" sz="2400" dirty="0" smtClean="0">
                <a:solidFill>
                  <a:schemeClr val="accent1"/>
                </a:solidFill>
              </a:rPr>
              <a:t>expected </a:t>
            </a:r>
            <a:r>
              <a:rPr lang="en-US" sz="2400" dirty="0" smtClean="0">
                <a:solidFill>
                  <a:schemeClr val="bg2"/>
                </a:solidFill>
              </a:rPr>
              <a:t>- didn’t close parentheses</a:t>
            </a:r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HelloWorld.java:10: error: unclosed string </a:t>
            </a:r>
            <a:r>
              <a:rPr lang="en-US" sz="2400" dirty="0" smtClean="0">
                <a:solidFill>
                  <a:schemeClr val="accent1"/>
                </a:solidFill>
              </a:rPr>
              <a:t>literal </a:t>
            </a:r>
            <a:r>
              <a:rPr lang="mr-IN" sz="2400" dirty="0" smtClean="0">
                <a:solidFill>
                  <a:schemeClr val="bg2"/>
                </a:solidFill>
              </a:rPr>
              <a:t>–</a:t>
            </a:r>
            <a:r>
              <a:rPr lang="en-US" sz="2400" dirty="0" smtClean="0">
                <a:solidFill>
                  <a:schemeClr val="bg2"/>
                </a:solidFill>
              </a:rPr>
              <a:t> didn’t close quotation marks</a:t>
            </a:r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HelloWorld.java:10: error: cannot find </a:t>
            </a:r>
            <a:r>
              <a:rPr lang="en-US" sz="2400" dirty="0" smtClean="0">
                <a:solidFill>
                  <a:schemeClr val="accent1"/>
                </a:solidFill>
              </a:rPr>
              <a:t>symbol </a:t>
            </a:r>
            <a:r>
              <a:rPr lang="mr-IN" sz="2400" dirty="0" smtClean="0">
                <a:solidFill>
                  <a:schemeClr val="bg2"/>
                </a:solidFill>
              </a:rPr>
              <a:t>–</a:t>
            </a:r>
            <a:r>
              <a:rPr lang="en-US" sz="2400" dirty="0" smtClean="0">
                <a:solidFill>
                  <a:schemeClr val="bg2"/>
                </a:solidFill>
              </a:rPr>
              <a:t> used a method name or variable that doesn’t exist</a:t>
            </a:r>
            <a:endParaRPr lang="en-US" sz="2400" dirty="0">
              <a:solidFill>
                <a:schemeClr val="bg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3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Custom 1">
      <a:dk1>
        <a:srgbClr val="000000"/>
      </a:dk1>
      <a:lt1>
        <a:srgbClr val="FFFFFF"/>
      </a:lt1>
      <a:dk2>
        <a:srgbClr val="592265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1825</TotalTime>
  <Words>389</Words>
  <Application>Microsoft Macintosh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Gill Sans MT</vt:lpstr>
      <vt:lpstr>Impact</vt:lpstr>
      <vt:lpstr>Arial</vt:lpstr>
      <vt:lpstr>Badge</vt:lpstr>
      <vt:lpstr>Methods &amp; Other Stuff</vt:lpstr>
      <vt:lpstr>Method header</vt:lpstr>
      <vt:lpstr>What’s a directory?</vt:lpstr>
      <vt:lpstr>Functions vs. procedures</vt:lpstr>
      <vt:lpstr>WHY USE ADDITIONAL METHODS?</vt:lpstr>
      <vt:lpstr>Syntax Vs. Style</vt:lpstr>
      <vt:lpstr>Calling a method</vt:lpstr>
      <vt:lpstr>Common Compiler errors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</dc:title>
  <dc:creator>Michael Caballero</dc:creator>
  <cp:lastModifiedBy>Michael Caballero</cp:lastModifiedBy>
  <cp:revision>22</cp:revision>
  <dcterms:created xsi:type="dcterms:W3CDTF">2018-08-08T15:26:46Z</dcterms:created>
  <dcterms:modified xsi:type="dcterms:W3CDTF">2018-08-13T01:55:19Z</dcterms:modified>
</cp:coreProperties>
</file>