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92BE7-2E1B-2B43-8691-0BE8C1EA7B5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2D0A2-4175-884B-9B81-1E37261E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Boolean, if-else &amp; Switch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by </a:t>
            </a:r>
            <a:r>
              <a:rPr lang="en-US" dirty="0" err="1" smtClean="0"/>
              <a:t>annemarie</a:t>
            </a:r>
            <a:r>
              <a:rPr lang="en-US" dirty="0" smtClean="0"/>
              <a:t> caballero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6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876655"/>
            <a:ext cx="10178322" cy="1492132"/>
          </a:xfrm>
        </p:spPr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84582"/>
            <a:ext cx="10178322" cy="3747808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One of the primitive data types</a:t>
            </a:r>
          </a:p>
          <a:p>
            <a:r>
              <a:rPr lang="en-US" sz="3600" dirty="0" smtClean="0"/>
              <a:t>Two values: </a:t>
            </a:r>
            <a:r>
              <a:rPr lang="en-US" sz="3600" dirty="0" smtClean="0">
                <a:solidFill>
                  <a:schemeClr val="accent4"/>
                </a:solidFill>
              </a:rPr>
              <a:t>true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chemeClr val="accent5"/>
                </a:solidFill>
              </a:rPr>
              <a:t>false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Can be used in conditionals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Only two values so often does not need to be declared</a:t>
            </a:r>
          </a:p>
          <a:p>
            <a:endParaRPr lang="en-US" sz="2400" dirty="0" smtClean="0">
              <a:solidFill>
                <a:schemeClr val="accent5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9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693" y="1326268"/>
            <a:ext cx="7157948" cy="5237986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Have a test statement (which must evaluate to true or false)</a:t>
            </a:r>
          </a:p>
          <a:p>
            <a:r>
              <a:rPr lang="en-US" sz="2400" dirty="0" smtClean="0"/>
              <a:t>Often used to allow users to respond to the program</a:t>
            </a:r>
          </a:p>
          <a:p>
            <a:r>
              <a:rPr lang="en-US" sz="2400" dirty="0" smtClean="0"/>
              <a:t>There are two types</a:t>
            </a:r>
          </a:p>
          <a:p>
            <a:pPr lvl="1"/>
            <a:r>
              <a:rPr lang="en-US" sz="2400" dirty="0" smtClean="0"/>
              <a:t>If-Else statements</a:t>
            </a:r>
          </a:p>
          <a:p>
            <a:pPr lvl="1"/>
            <a:r>
              <a:rPr lang="en-US" sz="2400" dirty="0" smtClean="0"/>
              <a:t>Switch statements </a:t>
            </a:r>
          </a:p>
          <a:p>
            <a:pPr lvl="2"/>
            <a:r>
              <a:rPr lang="en-US" sz="2400" dirty="0" smtClean="0"/>
              <a:t>(mostly used when there are multiple possibilities)</a:t>
            </a:r>
            <a:endParaRPr lang="en-US" sz="2400" dirty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400" dirty="0" smtClean="0"/>
              <a:t>Executing code in a guessing game, when the user enters the right guess</a:t>
            </a: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8827656" y="1676795"/>
            <a:ext cx="2057400" cy="1752600"/>
            <a:chOff x="2160" y="864"/>
            <a:chExt cx="1296" cy="1104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34" y="1418"/>
              <a:ext cx="74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tx2"/>
                  </a:solidFill>
                  <a:latin typeface="Arial Unicode MS" charset="0"/>
                </a:rPr>
                <a:t>condition</a:t>
              </a:r>
            </a:p>
            <a:p>
              <a:pPr algn="ctr"/>
              <a:r>
                <a:rPr lang="en-US" altLang="en-US" b="1" dirty="0">
                  <a:solidFill>
                    <a:schemeClr val="tx2"/>
                  </a:solidFill>
                  <a:latin typeface="Arial Unicode MS" charset="0"/>
                </a:rPr>
                <a:t>evaluated</a:t>
              </a:r>
              <a:endParaRPr lang="en-US" altLang="en-US" sz="2400" dirty="0">
                <a:solidFill>
                  <a:schemeClr val="tx2"/>
                </a:solidFill>
                <a:latin typeface="Arial Unicode MS" charset="0"/>
              </a:endParaRPr>
            </a:p>
          </p:txBody>
        </p:sp>
        <p:cxnSp>
          <p:nvCxnSpPr>
            <p:cNvPr id="20" name="AutoShape 6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1" name="AutoShape 7"/>
          <p:cNvCxnSpPr>
            <a:cxnSpLocks noChangeShapeType="1"/>
          </p:cNvCxnSpPr>
          <p:nvPr/>
        </p:nvCxnSpPr>
        <p:spPr bwMode="auto">
          <a:xfrm>
            <a:off x="9856356" y="4710508"/>
            <a:ext cx="0" cy="1081087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9056256" y="3429395"/>
            <a:ext cx="1600200" cy="1295400"/>
            <a:chOff x="2304" y="1968"/>
            <a:chExt cx="1008" cy="816"/>
          </a:xfrm>
        </p:grpSpPr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304" y="2544"/>
              <a:ext cx="100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2431" y="2543"/>
              <a:ext cx="75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tx2"/>
                  </a:solidFill>
                  <a:latin typeface="Arial Unicode MS" charset="0"/>
                </a:rPr>
                <a:t>statement</a:t>
              </a:r>
              <a:endParaRPr lang="en-US" altLang="en-US" sz="2400" dirty="0">
                <a:solidFill>
                  <a:schemeClr val="tx2"/>
                </a:solidFill>
                <a:latin typeface="Arial Unicode MS" charset="0"/>
              </a:endParaRPr>
            </a:p>
          </p:txBody>
        </p:sp>
        <p:cxnSp>
          <p:nvCxnSpPr>
            <p:cNvPr id="25" name="AutoShape 11"/>
            <p:cNvCxnSpPr>
              <a:cxnSpLocks noChangeShapeType="1"/>
            </p:cNvCxnSpPr>
            <p:nvPr/>
          </p:nvCxnSpPr>
          <p:spPr bwMode="auto">
            <a:xfrm>
              <a:off x="2808" y="1968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848" y="2112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accent4"/>
                  </a:solidFill>
                  <a:latin typeface="Arial Unicode MS" charset="0"/>
                </a:rPr>
                <a:t>true</a:t>
              </a:r>
              <a:endParaRPr lang="en-US" altLang="en-US" sz="2400" dirty="0">
                <a:solidFill>
                  <a:schemeClr val="accent4"/>
                </a:solidFill>
                <a:latin typeface="Arial Unicode MS" charset="0"/>
              </a:endParaRPr>
            </a:p>
          </p:txBody>
        </p:sp>
      </p:grpSp>
      <p:grpSp>
        <p:nvGrpSpPr>
          <p:cNvPr id="27" name="Group 16"/>
          <p:cNvGrpSpPr>
            <a:grpSpLocks/>
          </p:cNvGrpSpPr>
          <p:nvPr/>
        </p:nvGrpSpPr>
        <p:grpSpPr bwMode="auto">
          <a:xfrm>
            <a:off x="9894456" y="2895995"/>
            <a:ext cx="2058988" cy="2286000"/>
            <a:chOff x="2832" y="1632"/>
            <a:chExt cx="1297" cy="1440"/>
          </a:xfrm>
        </p:grpSpPr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709" y="2256"/>
              <a:ext cx="42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accent5"/>
                  </a:solidFill>
                  <a:latin typeface="Arial Unicode MS" charset="0"/>
                </a:rPr>
                <a:t>false</a:t>
              </a:r>
              <a:endParaRPr lang="en-US" altLang="en-US" sz="2400" dirty="0">
                <a:solidFill>
                  <a:schemeClr val="accent5"/>
                </a:solidFill>
                <a:latin typeface="Arial Unicode MS" charset="0"/>
              </a:endParaRPr>
            </a:p>
          </p:txBody>
        </p: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2832" y="1632"/>
              <a:ext cx="624" cy="1440"/>
            </a:xfrm>
            <a:prstGeom prst="bentConnector4">
              <a:avLst>
                <a:gd name="adj1" fmla="val -33333"/>
                <a:gd name="adj2" fmla="val 100481"/>
              </a:avLst>
            </a:prstGeom>
            <a:noFill/>
            <a:ln w="317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6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="" xmlns:a16="http://schemas.microsoft.com/office/drawing/2014/main" id="{B217C2AD-51B4-40CE-A71F-F5D3F846D9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6F1BF92E-23CF-4BFE-9E1F-C359BACFA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D0813576-D302-42B7-A3EC-A272625CC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886" y="5413467"/>
            <a:ext cx="6586052" cy="12112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200" spc="800" smtClean="0"/>
              <a:t>If-Else Syntax</a:t>
            </a:r>
            <a:endParaRPr lang="en-US" sz="7200" spc="800"/>
          </a:p>
        </p:txBody>
      </p:sp>
      <p:sp>
        <p:nvSpPr>
          <p:cNvPr id="37" name="Freeform 6">
            <a:extLst>
              <a:ext uri="{FF2B5EF4-FFF2-40B4-BE49-F238E27FC236}">
                <a16:creationId xmlns="" xmlns:a16="http://schemas.microsoft.com/office/drawing/2014/main" id="{1D25BAD6-AA7B-43BE-870A-D587E51BE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2" y="360960"/>
            <a:ext cx="9223473" cy="4819265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10597664" y="5543471"/>
            <a:ext cx="933977" cy="838097"/>
          </a:xfrm>
          <a:prstGeom prst="star5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153"/>
          </a:xfrm>
        </p:spPr>
        <p:txBody>
          <a:bodyPr/>
          <a:lstStyle/>
          <a:p>
            <a:pPr algn="ctr"/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526118"/>
              </p:ext>
            </p:extLst>
          </p:nvPr>
        </p:nvGraphicFramePr>
        <p:xfrm>
          <a:off x="746243" y="1525279"/>
          <a:ext cx="6115466" cy="47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647"/>
                <a:gridCol w="4526819"/>
              </a:tblGrid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Syntax: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Means:</a:t>
                      </a:r>
                      <a:endParaRPr lang="en-US" sz="3200" dirty="0"/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Less than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&gt;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Greater than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&lt;=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Less than or equal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to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&gt;=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Greater than or equal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to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==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2"/>
                          </a:solidFill>
                        </a:rPr>
                        <a:t>Equals </a:t>
                      </a:r>
                      <a:endParaRPr lang="en-US" sz="3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2848" y="1796476"/>
            <a:ext cx="3253839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= means assignment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== means comparison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37042"/>
              </p:ext>
            </p:extLst>
          </p:nvPr>
        </p:nvGraphicFramePr>
        <p:xfrm>
          <a:off x="7729537" y="3046412"/>
          <a:ext cx="3700463" cy="3126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985963"/>
              </a:tblGrid>
              <a:tr h="74317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Syntax: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Means:</a:t>
                      </a:r>
                      <a:endParaRPr lang="en-US" sz="3200" dirty="0"/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&amp;&amp;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AND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||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OR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!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NOT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5-Point Star 6"/>
          <p:cNvSpPr/>
          <p:nvPr/>
        </p:nvSpPr>
        <p:spPr>
          <a:xfrm>
            <a:off x="10496023" y="123942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3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2D6CE9D5-28BB-4329-B5E2-B06131F27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D9F7D40-5D59-4F59-A331-D8F7710AC9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 11">
            <a:extLst>
              <a:ext uri="{FF2B5EF4-FFF2-40B4-BE49-F238E27FC236}">
                <a16:creationId xmlns="" xmlns:a16="http://schemas.microsoft.com/office/drawing/2014/main" id="{E2B1BC2F-AEBF-4990-A7F9-197AAF28BC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21" y="372992"/>
            <a:ext cx="10640291" cy="1197864"/>
          </a:xfrm>
          <a:solidFill>
            <a:schemeClr val="tx2"/>
          </a:solidFill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But what about multiple possible </a:t>
            </a:r>
            <a:r>
              <a:rPr lang="en-US" sz="3600" dirty="0" smtClean="0">
                <a:solidFill>
                  <a:schemeClr val="accent1"/>
                </a:solidFill>
              </a:rPr>
              <a:t>values for the test condition?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21" y="1943848"/>
            <a:ext cx="10209713" cy="44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02" y="466975"/>
            <a:ext cx="975674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Nested </a:t>
            </a:r>
            <a:r>
              <a:rPr lang="en-US" sz="4400" dirty="0" smtClean="0"/>
              <a:t>ifs </a:t>
            </a:r>
            <a:r>
              <a:rPr lang="mr-IN" sz="4400" dirty="0" smtClean="0">
                <a:latin typeface="+mn-lt"/>
              </a:rPr>
              <a:t>–</a:t>
            </a:r>
            <a:r>
              <a:rPr lang="en-US" sz="4400" dirty="0" smtClean="0">
                <a:latin typeface="+mn-lt"/>
              </a:rPr>
              <a:t> </a:t>
            </a:r>
            <a:r>
              <a:rPr lang="en-US" sz="4400" cap="none" dirty="0" smtClean="0">
                <a:latin typeface="+mn-lt"/>
              </a:rPr>
              <a:t>putting ifs in other ifs</a:t>
            </a:r>
            <a:endParaRPr lang="en-US" sz="4400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37" y="1521252"/>
            <a:ext cx="8367336" cy="5041318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10529562" y="289305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561978"/>
            <a:ext cx="6765183" cy="696807"/>
          </a:xfrm>
        </p:spPr>
        <p:txBody>
          <a:bodyPr>
            <a:normAutofit/>
          </a:bodyPr>
          <a:lstStyle/>
          <a:p>
            <a:r>
              <a:rPr lang="en-US" sz="4400"/>
              <a:t>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182" y="1626921"/>
            <a:ext cx="3128935" cy="4346368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Easier (cleaner) option for testing multiple values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Checks a variable for multiple possible options (does not use a single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Case statements will continue until they hit break or return a </a:t>
            </a:r>
            <a:r>
              <a:rPr lang="en-US" sz="2400" dirty="0" smtClean="0">
                <a:solidFill>
                  <a:schemeClr val="tx1"/>
                </a:solidFill>
              </a:rPr>
              <a:t>value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1" y="1721921"/>
            <a:ext cx="6870678" cy="4036523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10496023" y="123942"/>
            <a:ext cx="933977" cy="838097"/>
          </a:xfrm>
          <a:prstGeom prst="star5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1D1165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501</TotalTime>
  <Words>200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Calibri</vt:lpstr>
      <vt:lpstr>Gill Sans MT</vt:lpstr>
      <vt:lpstr>Impact</vt:lpstr>
      <vt:lpstr>Mangal</vt:lpstr>
      <vt:lpstr>Arial</vt:lpstr>
      <vt:lpstr>Badge</vt:lpstr>
      <vt:lpstr>Boolean, if-else &amp; Switch</vt:lpstr>
      <vt:lpstr>Boolean</vt:lpstr>
      <vt:lpstr>Conditionals</vt:lpstr>
      <vt:lpstr>If-Else Syntax</vt:lpstr>
      <vt:lpstr>operators</vt:lpstr>
      <vt:lpstr>But what about multiple possible values for the test condition?</vt:lpstr>
      <vt:lpstr>Nested ifs – putting ifs in other ifs</vt:lpstr>
      <vt:lpstr>Switch statements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Boolean, if-else &amp; Switch</dc:title>
  <dc:creator>Michael Caballero</dc:creator>
  <cp:lastModifiedBy>Michael Caballero</cp:lastModifiedBy>
  <cp:revision>15</cp:revision>
  <cp:lastPrinted>2018-08-11T20:11:36Z</cp:lastPrinted>
  <dcterms:created xsi:type="dcterms:W3CDTF">2018-08-10T02:32:59Z</dcterms:created>
  <dcterms:modified xsi:type="dcterms:W3CDTF">2018-08-11T20:15:04Z</dcterms:modified>
</cp:coreProperties>
</file>