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8"/>
  </p:notesMasterIdLst>
  <p:sldIdLst>
    <p:sldId id="256" r:id="rId2"/>
    <p:sldId id="262" r:id="rId3"/>
    <p:sldId id="301" r:id="rId4"/>
    <p:sldId id="302" r:id="rId5"/>
    <p:sldId id="279" r:id="rId6"/>
    <p:sldId id="278" r:id="rId7"/>
  </p:sldIdLst>
  <p:sldSz cx="9144000" cy="5143500" type="screen16x9"/>
  <p:notesSz cx="6858000" cy="9144000"/>
  <p:embeddedFontLst>
    <p:embeddedFont>
      <p:font typeface="Barlow Condensed" panose="020B0604020202020204" charset="0"/>
      <p:regular r:id="rId9"/>
      <p:bold r:id="rId10"/>
      <p:italic r:id="rId11"/>
      <p:boldItalic r:id="rId12"/>
    </p:embeddedFont>
    <p:embeddedFont>
      <p:font typeface="Libre Franklin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9D786F-1F4A-4775-9AE8-AA34A9FABAD6}">
  <a:tblStyle styleId="{509D786F-1F4A-4775-9AE8-AA34A9FABA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03343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992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82bb8294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82bb8294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227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82bb8294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82bb8294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329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82bb8294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82bb8294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127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8a625074fb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8a625074fb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260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8a625074fb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8a625074fb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85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73050" y="3778025"/>
            <a:ext cx="2660100" cy="26601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385050" y="-2876775"/>
            <a:ext cx="5985300" cy="59853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089075" y="-1650250"/>
            <a:ext cx="2660100" cy="2660100"/>
          </a:xfrm>
          <a:prstGeom prst="ellipse">
            <a:avLst/>
          </a:prstGeom>
          <a:solidFill>
            <a:srgbClr val="FFFFFF">
              <a:alpha val="13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867700" y="1941975"/>
            <a:ext cx="3408600" cy="85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867700" y="2866125"/>
            <a:ext cx="3408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951325" y="3069950"/>
            <a:ext cx="3606300" cy="3606300"/>
          </a:xfrm>
          <a:prstGeom prst="ellipse">
            <a:avLst/>
          </a:prstGeom>
          <a:solidFill>
            <a:srgbClr val="6CC3DA">
              <a:alpha val="18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1443325" y="3464100"/>
            <a:ext cx="4160100" cy="41601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951325" y="-1416900"/>
            <a:ext cx="2660100" cy="26601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1_1">
    <p:bg>
      <p:bgPr>
        <a:solidFill>
          <a:srgbClr val="4E95FA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804250" y="431150"/>
            <a:ext cx="2865300" cy="10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1"/>
          </p:nvPr>
        </p:nvSpPr>
        <p:spPr>
          <a:xfrm>
            <a:off x="895063" y="3539225"/>
            <a:ext cx="2277600" cy="7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 idx="2"/>
          </p:nvPr>
        </p:nvSpPr>
        <p:spPr>
          <a:xfrm>
            <a:off x="895063" y="3079975"/>
            <a:ext cx="22776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3"/>
          </p:nvPr>
        </p:nvSpPr>
        <p:spPr>
          <a:xfrm>
            <a:off x="3433200" y="3539225"/>
            <a:ext cx="2277600" cy="7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ctrTitle" idx="4"/>
          </p:nvPr>
        </p:nvSpPr>
        <p:spPr>
          <a:xfrm>
            <a:off x="3433200" y="3079975"/>
            <a:ext cx="22776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5"/>
          </p:nvPr>
        </p:nvSpPr>
        <p:spPr>
          <a:xfrm>
            <a:off x="5971338" y="3539225"/>
            <a:ext cx="2277600" cy="7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ctrTitle" idx="6"/>
          </p:nvPr>
        </p:nvSpPr>
        <p:spPr>
          <a:xfrm>
            <a:off x="5971338" y="3079975"/>
            <a:ext cx="22776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5710800" y="-2933075"/>
            <a:ext cx="4093500" cy="4093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7878225" y="-1024100"/>
            <a:ext cx="2522100" cy="2522100"/>
          </a:xfrm>
          <a:prstGeom prst="ellipse">
            <a:avLst/>
          </a:prstGeom>
          <a:solidFill>
            <a:srgbClr val="FFFFFF">
              <a:alpha val="13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3172675" y="-3513225"/>
            <a:ext cx="4093500" cy="4093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ITLE_2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/>
          <p:nvPr/>
        </p:nvSpPr>
        <p:spPr>
          <a:xfrm>
            <a:off x="-878575" y="-1521875"/>
            <a:ext cx="6892800" cy="68928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7273050" y="3778025"/>
            <a:ext cx="2660100" cy="26601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7089075" y="-1650250"/>
            <a:ext cx="2660100" cy="2660100"/>
          </a:xfrm>
          <a:prstGeom prst="ellipse">
            <a:avLst/>
          </a:prstGeom>
          <a:solidFill>
            <a:srgbClr val="FFFFFF">
              <a:alpha val="13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ctrTitle"/>
          </p:nvPr>
        </p:nvSpPr>
        <p:spPr>
          <a:xfrm>
            <a:off x="706325" y="416825"/>
            <a:ext cx="3408600" cy="85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subTitle" idx="1"/>
          </p:nvPr>
        </p:nvSpPr>
        <p:spPr>
          <a:xfrm>
            <a:off x="706325" y="1340975"/>
            <a:ext cx="3438600" cy="14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706325" y="2975150"/>
            <a:ext cx="3487200" cy="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CREDITS: This presentation template was created by </a:t>
            </a:r>
            <a:r>
              <a:rPr lang="en" sz="1200">
                <a:solidFill>
                  <a:srgbClr val="FFFFFF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including icons by </a:t>
            </a:r>
            <a:r>
              <a:rPr lang="en" sz="1200">
                <a:solidFill>
                  <a:srgbClr val="FFFFFF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infographics &amp; images by </a:t>
            </a:r>
            <a:r>
              <a:rPr lang="en" sz="1200">
                <a:solidFill>
                  <a:srgbClr val="FFFFFF"/>
                </a:solidFill>
                <a:uFill>
                  <a:noFill/>
                </a:u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illustrations by Stories</a:t>
            </a:r>
            <a:endParaRPr sz="1200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889125" y="1347525"/>
            <a:ext cx="3457800" cy="31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ctrTitle"/>
          </p:nvPr>
        </p:nvSpPr>
        <p:spPr>
          <a:xfrm>
            <a:off x="804250" y="431150"/>
            <a:ext cx="6947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2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/>
          <p:nvPr/>
        </p:nvSpPr>
        <p:spPr>
          <a:xfrm flipH="1">
            <a:off x="-2577800" y="2396675"/>
            <a:ext cx="3100200" cy="3100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 flipH="1">
            <a:off x="-846303" y="4164130"/>
            <a:ext cx="2551500" cy="2551500"/>
          </a:xfrm>
          <a:prstGeom prst="ellipse">
            <a:avLst/>
          </a:prstGeom>
          <a:solidFill>
            <a:srgbClr val="6CC3DA">
              <a:alpha val="18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8270997" y="-1078325"/>
            <a:ext cx="3100200" cy="31002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_1_1_2">
    <p:bg>
      <p:bgPr>
        <a:solidFill>
          <a:srgbClr val="4E95FA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/>
          <p:nvPr/>
        </p:nvSpPr>
        <p:spPr>
          <a:xfrm>
            <a:off x="7039575" y="-648675"/>
            <a:ext cx="1898700" cy="18987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-768950" y="3989200"/>
            <a:ext cx="1874400" cy="1874400"/>
          </a:xfrm>
          <a:prstGeom prst="ellipse">
            <a:avLst/>
          </a:prstGeom>
          <a:solidFill>
            <a:srgbClr val="6CC3DA">
              <a:alpha val="18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3318725" y="-3650000"/>
            <a:ext cx="4754100" cy="47541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7"/>
          <p:cNvSpPr/>
          <p:nvPr/>
        </p:nvSpPr>
        <p:spPr>
          <a:xfrm>
            <a:off x="3172650" y="-1098600"/>
            <a:ext cx="1874400" cy="1874400"/>
          </a:xfrm>
          <a:prstGeom prst="ellipse">
            <a:avLst/>
          </a:prstGeom>
          <a:solidFill>
            <a:srgbClr val="FFFFFF">
              <a:alpha val="13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1_1_3_1">
    <p:bg>
      <p:bgPr>
        <a:solidFill>
          <a:srgbClr val="4E95FA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/>
          <p:nvPr/>
        </p:nvSpPr>
        <p:spPr>
          <a:xfrm>
            <a:off x="8248950" y="-1112500"/>
            <a:ext cx="4093500" cy="4093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8"/>
          <p:cNvSpPr/>
          <p:nvPr/>
        </p:nvSpPr>
        <p:spPr>
          <a:xfrm>
            <a:off x="7878225" y="-1024100"/>
            <a:ext cx="2522100" cy="2522100"/>
          </a:xfrm>
          <a:prstGeom prst="ellipse">
            <a:avLst/>
          </a:prstGeom>
          <a:solidFill>
            <a:srgbClr val="FFFFFF">
              <a:alpha val="13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8"/>
          <p:cNvSpPr/>
          <p:nvPr/>
        </p:nvSpPr>
        <p:spPr>
          <a:xfrm>
            <a:off x="3172675" y="-3513225"/>
            <a:ext cx="4093500" cy="40935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8"/>
          <p:cNvSpPr/>
          <p:nvPr/>
        </p:nvSpPr>
        <p:spPr>
          <a:xfrm>
            <a:off x="-1643050" y="2605650"/>
            <a:ext cx="2277600" cy="22776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4E95F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"/>
              <a:buNone/>
              <a:defRPr sz="2800" b="1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Char char="●"/>
              <a:def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"/>
              <a:buChar char="○"/>
              <a:defRPr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"/>
              <a:buChar char="■"/>
              <a:defRPr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"/>
              <a:buChar char="●"/>
              <a:defRPr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"/>
              <a:buChar char="○"/>
              <a:defRPr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"/>
              <a:buChar char="■"/>
              <a:defRPr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"/>
              <a:buChar char="●"/>
              <a:defRPr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"/>
              <a:buChar char="○"/>
              <a:defRPr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ibre Franklin"/>
              <a:buChar char="■"/>
              <a:defRPr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1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ctrTitle"/>
          </p:nvPr>
        </p:nvSpPr>
        <p:spPr>
          <a:xfrm>
            <a:off x="2867700" y="2318493"/>
            <a:ext cx="3408600" cy="85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Meios de Transmissão de Dados</a:t>
            </a:r>
            <a:endParaRPr dirty="0"/>
          </a:p>
        </p:txBody>
      </p:sp>
      <p:sp>
        <p:nvSpPr>
          <p:cNvPr id="214" name="Google Shape;214;p31"/>
          <p:cNvSpPr txBox="1">
            <a:spLocks noGrp="1"/>
          </p:cNvSpPr>
          <p:nvPr>
            <p:ph type="subTitle" idx="1"/>
          </p:nvPr>
        </p:nvSpPr>
        <p:spPr>
          <a:xfrm>
            <a:off x="2867700" y="3121620"/>
            <a:ext cx="3408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Gabriella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5FA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>
            <a:spLocks noGrp="1"/>
          </p:cNvSpPr>
          <p:nvPr>
            <p:ph type="ctrTitle"/>
          </p:nvPr>
        </p:nvSpPr>
        <p:spPr>
          <a:xfrm>
            <a:off x="804249" y="431150"/>
            <a:ext cx="5347779" cy="10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 smtClean="0"/>
              <a:t>Com Fio (</a:t>
            </a:r>
            <a:r>
              <a:rPr lang="pt-BR" b="0" dirty="0"/>
              <a:t>são aquelas em que os nós são ligados através de fiação.</a:t>
            </a:r>
            <a:r>
              <a:rPr lang="pt-BR" dirty="0" smtClean="0"/>
              <a:t>)</a:t>
            </a:r>
            <a:endParaRPr dirty="0"/>
          </a:p>
        </p:txBody>
      </p:sp>
      <p:sp>
        <p:nvSpPr>
          <p:cNvPr id="280" name="Google Shape;280;p37"/>
          <p:cNvSpPr txBox="1">
            <a:spLocks noGrp="1"/>
          </p:cNvSpPr>
          <p:nvPr>
            <p:ph type="subTitle" idx="1"/>
          </p:nvPr>
        </p:nvSpPr>
        <p:spPr>
          <a:xfrm>
            <a:off x="876657" y="2391800"/>
            <a:ext cx="2277600" cy="7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1400" dirty="0"/>
              <a:t>É</a:t>
            </a:r>
            <a:r>
              <a:rPr lang="pt-BR" sz="1400" dirty="0" smtClean="0"/>
              <a:t> </a:t>
            </a:r>
            <a:r>
              <a:rPr lang="pt-BR" sz="1400" dirty="0"/>
              <a:t>composto por dois fios dispostos coaxialmente, com o mesmo centro, separados por um material isolante. Esta disposição impede a entrada de campos elétricos externos, que é anulado no fio externo.</a:t>
            </a:r>
            <a:endParaRPr sz="1400" dirty="0"/>
          </a:p>
        </p:txBody>
      </p:sp>
      <p:sp>
        <p:nvSpPr>
          <p:cNvPr id="281" name="Google Shape;281;p37"/>
          <p:cNvSpPr txBox="1">
            <a:spLocks noGrp="1"/>
          </p:cNvSpPr>
          <p:nvPr>
            <p:ph type="ctrTitle" idx="2"/>
          </p:nvPr>
        </p:nvSpPr>
        <p:spPr>
          <a:xfrm>
            <a:off x="876657" y="1835750"/>
            <a:ext cx="22776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Cabo coaxial</a:t>
            </a:r>
            <a:endParaRPr dirty="0"/>
          </a:p>
        </p:txBody>
      </p:sp>
      <p:sp>
        <p:nvSpPr>
          <p:cNvPr id="282" name="Google Shape;282;p37"/>
          <p:cNvSpPr txBox="1">
            <a:spLocks noGrp="1"/>
          </p:cNvSpPr>
          <p:nvPr>
            <p:ph type="subTitle" idx="3"/>
          </p:nvPr>
        </p:nvSpPr>
        <p:spPr>
          <a:xfrm>
            <a:off x="3322834" y="2391800"/>
            <a:ext cx="2277600" cy="7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O </a:t>
            </a:r>
            <a:r>
              <a:rPr lang="pt-BR" sz="1400" dirty="0"/>
              <a:t>par trançado tem dois fios enrolados, em cada tem um sentido de transmissão fazendo com que os campos elétricos formados tendam a se anular.</a:t>
            </a:r>
            <a:endParaRPr sz="1400" dirty="0"/>
          </a:p>
        </p:txBody>
      </p:sp>
      <p:sp>
        <p:nvSpPr>
          <p:cNvPr id="283" name="Google Shape;283;p37"/>
          <p:cNvSpPr txBox="1">
            <a:spLocks noGrp="1"/>
          </p:cNvSpPr>
          <p:nvPr>
            <p:ph type="ctrTitle" idx="4"/>
          </p:nvPr>
        </p:nvSpPr>
        <p:spPr>
          <a:xfrm>
            <a:off x="3322834" y="1835750"/>
            <a:ext cx="22776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Par trançado</a:t>
            </a:r>
            <a:endParaRPr dirty="0"/>
          </a:p>
        </p:txBody>
      </p:sp>
      <p:sp>
        <p:nvSpPr>
          <p:cNvPr id="284" name="Google Shape;284;p37"/>
          <p:cNvSpPr txBox="1">
            <a:spLocks noGrp="1"/>
          </p:cNvSpPr>
          <p:nvPr>
            <p:ph type="subTitle" idx="5"/>
          </p:nvPr>
        </p:nvSpPr>
        <p:spPr>
          <a:xfrm>
            <a:off x="5971338" y="2373650"/>
            <a:ext cx="2277600" cy="7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/>
              <a:t>C</a:t>
            </a:r>
            <a:r>
              <a:rPr lang="pt-BR" sz="1400" dirty="0" smtClean="0"/>
              <a:t>omposta </a:t>
            </a:r>
            <a:r>
              <a:rPr lang="pt-BR" sz="1400" dirty="0"/>
              <a:t>por dois materiais com coeficientes de refração diferentes é baseada no fato de que existe um ângulo de incidência a partir do qual a reflexão é total, lei de Snell. É atualmente o melhor meio de transmissão devido a sua baixíssima taxa de atenuação.</a:t>
            </a:r>
            <a:endParaRPr sz="1400" dirty="0"/>
          </a:p>
        </p:txBody>
      </p:sp>
      <p:sp>
        <p:nvSpPr>
          <p:cNvPr id="285" name="Google Shape;285;p37"/>
          <p:cNvSpPr txBox="1">
            <a:spLocks noGrp="1"/>
          </p:cNvSpPr>
          <p:nvPr>
            <p:ph type="ctrTitle" idx="6"/>
          </p:nvPr>
        </p:nvSpPr>
        <p:spPr>
          <a:xfrm>
            <a:off x="5971338" y="1835750"/>
            <a:ext cx="22776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Fibra ótica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5FA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>
            <a:spLocks noGrp="1"/>
          </p:cNvSpPr>
          <p:nvPr>
            <p:ph type="ctrTitle"/>
          </p:nvPr>
        </p:nvSpPr>
        <p:spPr>
          <a:xfrm>
            <a:off x="804249" y="431150"/>
            <a:ext cx="6282351" cy="10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 smtClean="0"/>
              <a:t>Sem Fio (</a:t>
            </a:r>
            <a:r>
              <a:rPr lang="pt-BR" b="0" dirty="0"/>
              <a:t>é um tipo de conexão engloba diversas tecnologias que não utilizam cabos</a:t>
            </a:r>
            <a:r>
              <a:rPr lang="pt-BR" dirty="0" smtClean="0"/>
              <a:t>)</a:t>
            </a:r>
            <a:endParaRPr dirty="0"/>
          </a:p>
        </p:txBody>
      </p:sp>
      <p:sp>
        <p:nvSpPr>
          <p:cNvPr id="280" name="Google Shape;280;p37"/>
          <p:cNvSpPr txBox="1">
            <a:spLocks noGrp="1"/>
          </p:cNvSpPr>
          <p:nvPr>
            <p:ph type="subTitle" idx="1"/>
          </p:nvPr>
        </p:nvSpPr>
        <p:spPr>
          <a:xfrm>
            <a:off x="601690" y="2391800"/>
            <a:ext cx="2535692" cy="832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BR" sz="1400" dirty="0"/>
              <a:t>A tecnologia é mantida pela Wi-Fi Alliance e permite que os dispositivos se conectem em uma rede doméstica, corporativa ou mesmo na internet banda larga</a:t>
            </a:r>
            <a:r>
              <a:rPr lang="pt-BR" sz="1400" dirty="0" smtClean="0"/>
              <a:t>.</a:t>
            </a:r>
            <a:r>
              <a:rPr lang="pt-BR" sz="1400" dirty="0"/>
              <a:t> A potência do sinal Wi-Fi depende dos equipamentos utilizados, mas o alcance típico de um hotspot é inferior a 150 metros.</a:t>
            </a:r>
            <a:endParaRPr sz="1400" dirty="0"/>
          </a:p>
        </p:txBody>
      </p:sp>
      <p:sp>
        <p:nvSpPr>
          <p:cNvPr id="281" name="Google Shape;281;p37"/>
          <p:cNvSpPr txBox="1">
            <a:spLocks noGrp="1"/>
          </p:cNvSpPr>
          <p:nvPr>
            <p:ph type="ctrTitle" idx="2"/>
          </p:nvPr>
        </p:nvSpPr>
        <p:spPr>
          <a:xfrm>
            <a:off x="730736" y="1995321"/>
            <a:ext cx="22776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Wi-Fi</a:t>
            </a:r>
            <a:endParaRPr dirty="0"/>
          </a:p>
        </p:txBody>
      </p:sp>
      <p:sp>
        <p:nvSpPr>
          <p:cNvPr id="282" name="Google Shape;282;p37"/>
          <p:cNvSpPr txBox="1">
            <a:spLocks noGrp="1"/>
          </p:cNvSpPr>
          <p:nvPr>
            <p:ph type="subTitle" idx="3"/>
          </p:nvPr>
        </p:nvSpPr>
        <p:spPr>
          <a:xfrm>
            <a:off x="3266428" y="2391800"/>
            <a:ext cx="2463052" cy="778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 smtClean="0"/>
              <a:t>O Bluetooth </a:t>
            </a:r>
            <a:r>
              <a:rPr lang="pt-BR" sz="1400" dirty="0"/>
              <a:t>está disponível em </a:t>
            </a:r>
            <a:r>
              <a:rPr lang="pt-BR" sz="1400" dirty="0" smtClean="0"/>
              <a:t>vários dispositivos. Por </a:t>
            </a:r>
            <a:r>
              <a:rPr lang="pt-BR" sz="1400" dirty="0"/>
              <a:t>ter baixas velocidades de transmissão em comparação com outras tecnologias, o Bluetooth é geralmente utilizado para transmissão de áudio, conexão de acessórios e compartilhamento de pequenos arquivos.</a:t>
            </a:r>
            <a:endParaRPr sz="1400" dirty="0"/>
          </a:p>
        </p:txBody>
      </p:sp>
      <p:sp>
        <p:nvSpPr>
          <p:cNvPr id="283" name="Google Shape;283;p37"/>
          <p:cNvSpPr txBox="1">
            <a:spLocks noGrp="1"/>
          </p:cNvSpPr>
          <p:nvPr>
            <p:ph type="ctrTitle" idx="4"/>
          </p:nvPr>
        </p:nvSpPr>
        <p:spPr>
          <a:xfrm>
            <a:off x="3322834" y="1835750"/>
            <a:ext cx="22776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Bluetooth</a:t>
            </a:r>
            <a:endParaRPr dirty="0"/>
          </a:p>
        </p:txBody>
      </p:sp>
      <p:sp>
        <p:nvSpPr>
          <p:cNvPr id="284" name="Google Shape;284;p37"/>
          <p:cNvSpPr txBox="1">
            <a:spLocks noGrp="1"/>
          </p:cNvSpPr>
          <p:nvPr>
            <p:ph type="subTitle" idx="5"/>
          </p:nvPr>
        </p:nvSpPr>
        <p:spPr>
          <a:xfrm>
            <a:off x="5858526" y="2391800"/>
            <a:ext cx="3038203" cy="1063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/>
              <a:t>O </a:t>
            </a:r>
            <a:r>
              <a:rPr lang="pt-BR" sz="1400" dirty="0" smtClean="0"/>
              <a:t>RFID permite a transmissão de dados via radiofrequência assim </a:t>
            </a:r>
            <a:r>
              <a:rPr lang="pt-BR" sz="1400" dirty="0"/>
              <a:t>como o NFC</a:t>
            </a:r>
            <a:r>
              <a:rPr lang="pt-BR" sz="1400" dirty="0" smtClean="0"/>
              <a:t>. A diferença </a:t>
            </a:r>
            <a:r>
              <a:rPr lang="pt-BR" sz="1400" dirty="0"/>
              <a:t>entre as tecnologias está no alcance, que é maior para o RFID, e na frequência de operação</a:t>
            </a:r>
            <a:r>
              <a:rPr lang="pt-BR" sz="1400" dirty="0" smtClean="0"/>
              <a:t>.</a:t>
            </a:r>
            <a:r>
              <a:rPr lang="pt-BR" sz="1400" dirty="0"/>
              <a:t> RFID tem aplicações diferentes, sendo bastante usado no rastreamento e identificação de objetos em estabelecimentos comerciais e depósitos.</a:t>
            </a:r>
            <a:endParaRPr sz="1400" dirty="0"/>
          </a:p>
        </p:txBody>
      </p:sp>
      <p:sp>
        <p:nvSpPr>
          <p:cNvPr id="285" name="Google Shape;285;p37"/>
          <p:cNvSpPr txBox="1">
            <a:spLocks noGrp="1"/>
          </p:cNvSpPr>
          <p:nvPr>
            <p:ph type="ctrTitle" idx="6"/>
          </p:nvPr>
        </p:nvSpPr>
        <p:spPr>
          <a:xfrm>
            <a:off x="6238827" y="1860850"/>
            <a:ext cx="22776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RFID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007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5FA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>
            <a:spLocks noGrp="1"/>
          </p:cNvSpPr>
          <p:nvPr>
            <p:ph type="ctrTitle"/>
          </p:nvPr>
        </p:nvSpPr>
        <p:spPr>
          <a:xfrm>
            <a:off x="804249" y="431150"/>
            <a:ext cx="6282351" cy="10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/>
            </a:r>
            <a:br>
              <a:rPr lang="pt-BR" dirty="0"/>
            </a:br>
            <a:r>
              <a:rPr lang="pt-BR" dirty="0"/>
              <a:t> </a:t>
            </a:r>
            <a:endParaRPr dirty="0"/>
          </a:p>
        </p:txBody>
      </p:sp>
      <p:sp>
        <p:nvSpPr>
          <p:cNvPr id="280" name="Google Shape;280;p37"/>
          <p:cNvSpPr txBox="1">
            <a:spLocks noGrp="1"/>
          </p:cNvSpPr>
          <p:nvPr>
            <p:ph type="subTitle" idx="1"/>
          </p:nvPr>
        </p:nvSpPr>
        <p:spPr>
          <a:xfrm>
            <a:off x="463923" y="2113925"/>
            <a:ext cx="4061012" cy="586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400" dirty="0"/>
              <a:t>O </a:t>
            </a:r>
            <a:r>
              <a:rPr lang="pt-BR" sz="1400" dirty="0" smtClean="0"/>
              <a:t>NFC (Near Field Communication) é um padrão de comunicação sem fios</a:t>
            </a:r>
            <a:r>
              <a:rPr lang="pt-BR" sz="1400" dirty="0"/>
              <a:t> para conexão de dispositivos próximos.</a:t>
            </a:r>
          </a:p>
          <a:p>
            <a:r>
              <a:rPr lang="pt-BR" sz="1400" dirty="0"/>
              <a:t>A principal aplicação do NFC é o pagamento por aproximação</a:t>
            </a:r>
            <a:r>
              <a:rPr lang="pt-BR" sz="1400" dirty="0" smtClean="0"/>
              <a:t>.</a:t>
            </a:r>
            <a:r>
              <a:rPr lang="pt-BR" sz="1400" dirty="0"/>
              <a:t> </a:t>
            </a:r>
            <a:r>
              <a:rPr lang="pt-BR" sz="1400" dirty="0" smtClean="0"/>
              <a:t>A </a:t>
            </a:r>
            <a:r>
              <a:rPr lang="pt-BR" sz="1400" dirty="0"/>
              <a:t>tecnologia está disponível em smartphones, smartwatches e máquinas de cartão, facilitando transações financeiras de forma segura e prática.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sz="1400" dirty="0"/>
          </a:p>
        </p:txBody>
      </p:sp>
      <p:sp>
        <p:nvSpPr>
          <p:cNvPr id="281" name="Google Shape;281;p37"/>
          <p:cNvSpPr txBox="1">
            <a:spLocks noGrp="1"/>
          </p:cNvSpPr>
          <p:nvPr>
            <p:ph type="ctrTitle" idx="2"/>
          </p:nvPr>
        </p:nvSpPr>
        <p:spPr>
          <a:xfrm>
            <a:off x="1571306" y="1435701"/>
            <a:ext cx="22776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NFC</a:t>
            </a:r>
            <a:endParaRPr dirty="0"/>
          </a:p>
        </p:txBody>
      </p:sp>
      <p:sp>
        <p:nvSpPr>
          <p:cNvPr id="282" name="Google Shape;282;p37"/>
          <p:cNvSpPr txBox="1">
            <a:spLocks noGrp="1"/>
          </p:cNvSpPr>
          <p:nvPr>
            <p:ph type="subTitle" idx="3"/>
          </p:nvPr>
        </p:nvSpPr>
        <p:spPr>
          <a:xfrm>
            <a:off x="5190565" y="2095278"/>
            <a:ext cx="3613059" cy="9492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1400" dirty="0"/>
              <a:t>Redes celulares permitem que smartphones e outros dispositivos móveis e se comuniquem por meio de ondas de rádio, realizando chamadas telefônicas, mensagens de texto e acesso à internet</a:t>
            </a:r>
            <a:r>
              <a:rPr lang="pt-BR" sz="1400" dirty="0" smtClean="0"/>
              <a:t>.</a:t>
            </a:r>
            <a:r>
              <a:rPr lang="pt-BR" sz="1400" dirty="0"/>
              <a:t> Na telefonia celular, as áreas geográficas são divididas em “células</a:t>
            </a:r>
            <a:r>
              <a:rPr lang="pt-BR" sz="1400" dirty="0" smtClean="0"/>
              <a:t>”.</a:t>
            </a:r>
            <a:r>
              <a:rPr lang="pt-BR" sz="1400" dirty="0"/>
              <a:t> A evolução das </a:t>
            </a:r>
            <a:r>
              <a:rPr lang="pt-BR" sz="1400" dirty="0" smtClean="0"/>
              <a:t>diferentes gerações de redes móveis, como o 3G, 4G e 5G</a:t>
            </a:r>
            <a:endParaRPr sz="1400" dirty="0"/>
          </a:p>
        </p:txBody>
      </p:sp>
      <p:sp>
        <p:nvSpPr>
          <p:cNvPr id="283" name="Google Shape;283;p37"/>
          <p:cNvSpPr txBox="1">
            <a:spLocks noGrp="1"/>
          </p:cNvSpPr>
          <p:nvPr>
            <p:ph type="ctrTitle" idx="4"/>
          </p:nvPr>
        </p:nvSpPr>
        <p:spPr>
          <a:xfrm>
            <a:off x="5947800" y="1526016"/>
            <a:ext cx="22776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Rede de Telefonia Celular</a:t>
            </a:r>
            <a:endParaRPr dirty="0"/>
          </a:p>
        </p:txBody>
      </p:sp>
      <p:sp>
        <p:nvSpPr>
          <p:cNvPr id="284" name="Google Shape;284;p37"/>
          <p:cNvSpPr txBox="1">
            <a:spLocks noGrp="1"/>
          </p:cNvSpPr>
          <p:nvPr>
            <p:ph type="subTitle" idx="5"/>
          </p:nvPr>
        </p:nvSpPr>
        <p:spPr>
          <a:xfrm>
            <a:off x="5947800" y="1733675"/>
            <a:ext cx="2277600" cy="7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pt-BR" sz="1400" dirty="0"/>
          </a:p>
          <a:p>
            <a:pPr marL="0" lvl="0" indent="0"/>
            <a:endParaRPr sz="1400" dirty="0"/>
          </a:p>
        </p:txBody>
      </p:sp>
      <p:sp>
        <p:nvSpPr>
          <p:cNvPr id="285" name="Google Shape;285;p37"/>
          <p:cNvSpPr txBox="1">
            <a:spLocks noGrp="1"/>
          </p:cNvSpPr>
          <p:nvPr>
            <p:ph type="ctrTitle" idx="6"/>
          </p:nvPr>
        </p:nvSpPr>
        <p:spPr>
          <a:xfrm>
            <a:off x="5947800" y="1107725"/>
            <a:ext cx="22776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 </a:t>
            </a:r>
            <a:br>
              <a:rPr lang="pt-BR" dirty="0" smtClean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51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4"/>
          <p:cNvSpPr txBox="1">
            <a:spLocks noGrp="1"/>
          </p:cNvSpPr>
          <p:nvPr>
            <p:ph type="body" idx="1"/>
          </p:nvPr>
        </p:nvSpPr>
        <p:spPr>
          <a:xfrm>
            <a:off x="889125" y="1347525"/>
            <a:ext cx="3457800" cy="31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 smtClean="0"/>
              <a:t>Redes com fio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pt-BR" dirty="0" smtClean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 smtClean="0"/>
              <a:t>Tencoblog</a:t>
            </a:r>
            <a:endParaRPr dirty="0"/>
          </a:p>
        </p:txBody>
      </p:sp>
      <p:sp>
        <p:nvSpPr>
          <p:cNvPr id="643" name="Google Shape;643;p54"/>
          <p:cNvSpPr txBox="1">
            <a:spLocks noGrp="1"/>
          </p:cNvSpPr>
          <p:nvPr>
            <p:ph type="ctrTitle"/>
          </p:nvPr>
        </p:nvSpPr>
        <p:spPr>
          <a:xfrm>
            <a:off x="804250" y="431150"/>
            <a:ext cx="6947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Fontes:</a:t>
            </a:r>
            <a:endParaRPr dirty="0"/>
          </a:p>
        </p:txBody>
      </p:sp>
      <p:sp>
        <p:nvSpPr>
          <p:cNvPr id="644" name="Google Shape;644;p54"/>
          <p:cNvSpPr/>
          <p:nvPr/>
        </p:nvSpPr>
        <p:spPr>
          <a:xfrm>
            <a:off x="5007200" y="1401725"/>
            <a:ext cx="1130100" cy="11301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5" name="Google Shape;645;p54"/>
          <p:cNvGrpSpPr/>
          <p:nvPr/>
        </p:nvGrpSpPr>
        <p:grpSpPr>
          <a:xfrm>
            <a:off x="6621550" y="1188925"/>
            <a:ext cx="1306125" cy="1342900"/>
            <a:chOff x="6621550" y="1188925"/>
            <a:chExt cx="1306125" cy="1342900"/>
          </a:xfrm>
        </p:grpSpPr>
        <p:sp>
          <p:nvSpPr>
            <p:cNvPr id="646" name="Google Shape;646;p54"/>
            <p:cNvSpPr/>
            <p:nvPr/>
          </p:nvSpPr>
          <p:spPr>
            <a:xfrm>
              <a:off x="6621550" y="1401725"/>
              <a:ext cx="1130100" cy="11301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4"/>
            <p:cNvSpPr/>
            <p:nvPr/>
          </p:nvSpPr>
          <p:spPr>
            <a:xfrm>
              <a:off x="6797575" y="1188925"/>
              <a:ext cx="1130100" cy="11301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54"/>
          <p:cNvGrpSpPr/>
          <p:nvPr/>
        </p:nvGrpSpPr>
        <p:grpSpPr>
          <a:xfrm>
            <a:off x="6621556" y="2776262"/>
            <a:ext cx="1859573" cy="1413885"/>
            <a:chOff x="6991200" y="-1181525"/>
            <a:chExt cx="4185400" cy="3182275"/>
          </a:xfrm>
        </p:grpSpPr>
        <p:sp>
          <p:nvSpPr>
            <p:cNvPr id="649" name="Google Shape;649;p54"/>
            <p:cNvSpPr/>
            <p:nvPr/>
          </p:nvSpPr>
          <p:spPr>
            <a:xfrm>
              <a:off x="8362300" y="-813550"/>
              <a:ext cx="2814300" cy="28143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4"/>
            <p:cNvSpPr/>
            <p:nvPr/>
          </p:nvSpPr>
          <p:spPr>
            <a:xfrm>
              <a:off x="6991200" y="-1181525"/>
              <a:ext cx="1974300" cy="1974300"/>
            </a:xfrm>
            <a:prstGeom prst="ellipse">
              <a:avLst/>
            </a:prstGeom>
            <a:solidFill>
              <a:srgbClr val="FFFFFF">
                <a:alpha val="13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1" name="Google Shape;651;p54"/>
          <p:cNvSpPr/>
          <p:nvPr/>
        </p:nvSpPr>
        <p:spPr>
          <a:xfrm>
            <a:off x="5007200" y="3234225"/>
            <a:ext cx="1441200" cy="1441200"/>
          </a:xfrm>
          <a:prstGeom prst="ellipse">
            <a:avLst/>
          </a:prstGeom>
          <a:solidFill>
            <a:srgbClr val="FFFFFF">
              <a:alpha val="138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3"/>
          <p:cNvSpPr txBox="1">
            <a:spLocks noGrp="1"/>
          </p:cNvSpPr>
          <p:nvPr>
            <p:ph type="ctrTitle"/>
          </p:nvPr>
        </p:nvSpPr>
        <p:spPr>
          <a:xfrm>
            <a:off x="706324" y="416824"/>
            <a:ext cx="4215299" cy="16607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 smtClean="0"/>
              <a:t>Obrigado pela  a Atenção!</a:t>
            </a:r>
            <a:endParaRPr sz="6000" dirty="0"/>
          </a:p>
        </p:txBody>
      </p:sp>
      <p:sp>
        <p:nvSpPr>
          <p:cNvPr id="625" name="Google Shape;625;p53"/>
          <p:cNvSpPr txBox="1">
            <a:spLocks noGrp="1"/>
          </p:cNvSpPr>
          <p:nvPr>
            <p:ph type="subTitle" idx="1"/>
          </p:nvPr>
        </p:nvSpPr>
        <p:spPr>
          <a:xfrm>
            <a:off x="706324" y="1988236"/>
            <a:ext cx="3438600" cy="11671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Alguma Dúvida?</a:t>
            </a:r>
            <a:endParaRPr dirty="0"/>
          </a:p>
        </p:txBody>
      </p:sp>
      <p:sp>
        <p:nvSpPr>
          <p:cNvPr id="626" name="Google Shape;626;p53"/>
          <p:cNvSpPr txBox="1"/>
          <p:nvPr/>
        </p:nvSpPr>
        <p:spPr>
          <a:xfrm>
            <a:off x="706325" y="3949750"/>
            <a:ext cx="3814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pt-BR" b="1" dirty="0" smtClean="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627" name="Google Shape;627;p53"/>
          <p:cNvSpPr/>
          <p:nvPr/>
        </p:nvSpPr>
        <p:spPr>
          <a:xfrm>
            <a:off x="8115316" y="1899713"/>
            <a:ext cx="353873" cy="354264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8" name="Google Shape;628;p53"/>
          <p:cNvGrpSpPr/>
          <p:nvPr/>
        </p:nvGrpSpPr>
        <p:grpSpPr>
          <a:xfrm>
            <a:off x="8115344" y="2395034"/>
            <a:ext cx="354292" cy="353866"/>
            <a:chOff x="3303268" y="3817349"/>
            <a:chExt cx="346056" cy="345674"/>
          </a:xfrm>
        </p:grpSpPr>
        <p:sp>
          <p:nvSpPr>
            <p:cNvPr id="629" name="Google Shape;629;p53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3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3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3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53"/>
          <p:cNvGrpSpPr/>
          <p:nvPr/>
        </p:nvGrpSpPr>
        <p:grpSpPr>
          <a:xfrm>
            <a:off x="8115375" y="2889915"/>
            <a:ext cx="354292" cy="353866"/>
            <a:chOff x="3752358" y="3817349"/>
            <a:chExt cx="346056" cy="345674"/>
          </a:xfrm>
        </p:grpSpPr>
        <p:sp>
          <p:nvSpPr>
            <p:cNvPr id="634" name="Google Shape;634;p53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3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3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3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inimalist Breakthrough">
  <a:themeElements>
    <a:clrScheme name="Simple Light">
      <a:dk1>
        <a:srgbClr val="4E95FA"/>
      </a:dk1>
      <a:lt1>
        <a:srgbClr val="FFFFFF"/>
      </a:lt1>
      <a:dk2>
        <a:srgbClr val="6CC3DA"/>
      </a:dk2>
      <a:lt2>
        <a:srgbClr val="FFFFFF"/>
      </a:lt2>
      <a:accent1>
        <a:srgbClr val="4E95FA"/>
      </a:accent1>
      <a:accent2>
        <a:srgbClr val="6CC3DA"/>
      </a:accent2>
      <a:accent3>
        <a:srgbClr val="FFFFFF"/>
      </a:accent3>
      <a:accent4>
        <a:srgbClr val="4E95FA"/>
      </a:accent4>
      <a:accent5>
        <a:srgbClr val="6CC3DA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316</Words>
  <Application>Microsoft Office PowerPoint</Application>
  <PresentationFormat>Apresentação na tela (16:9)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Barlow Condensed</vt:lpstr>
      <vt:lpstr>Libre Franklin</vt:lpstr>
      <vt:lpstr>Minimalist Breakthrough</vt:lpstr>
      <vt:lpstr>Meios de Transmissão de Dados</vt:lpstr>
      <vt:lpstr>Com Fio (são aquelas em que os nós são ligados através de fiação.)</vt:lpstr>
      <vt:lpstr>Sem Fio (é um tipo de conexão engloba diversas tecnologias que não utilizam cabos)</vt:lpstr>
      <vt:lpstr>  </vt:lpstr>
      <vt:lpstr>Fontes:</vt:lpstr>
      <vt:lpstr>Obrigado pela  a Atenção!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Meios de Transmissão de Dados</dc:title>
  <dc:creator>Nilton Cesar de Moura De Moura</dc:creator>
  <cp:lastModifiedBy>Nilton Cesar de Moura De Moura</cp:lastModifiedBy>
  <cp:revision>4</cp:revision>
  <dcterms:modified xsi:type="dcterms:W3CDTF">2024-03-04T23:34:22Z</dcterms:modified>
</cp:coreProperties>
</file>