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309" r:id="rId4"/>
    <p:sldId id="259" r:id="rId5"/>
    <p:sldId id="312" r:id="rId6"/>
    <p:sldId id="308" r:id="rId7"/>
    <p:sldId id="311" r:id="rId8"/>
    <p:sldId id="313" r:id="rId9"/>
    <p:sldId id="314" r:id="rId10"/>
    <p:sldId id="310" r:id="rId11"/>
    <p:sldId id="322" r:id="rId12"/>
    <p:sldId id="321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embeddedFontLst>
    <p:embeddedFont>
      <p:font typeface="Didact Gothic" panose="020B0604020202020204" charset="0"/>
      <p:regular r:id="rId21"/>
    </p:embeddedFont>
    <p:embeddedFont>
      <p:font typeface="Iceland" panose="020B0604020202020204" charset="0"/>
      <p:regular r:id="rId22"/>
    </p:embeddedFont>
    <p:embeddedFont>
      <p:font typeface="Roboto Condensed Light" panose="020B060402020202020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3E3575-8636-4748-A34E-3E240E9C619F}">
  <a:tblStyle styleId="{323E3575-8636-4748-A34E-3E240E9C6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04" y="52"/>
      </p:cViewPr>
      <p:guideLst>
        <p:guide orient="horz" pos="10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ino manalu" userId="6f9f984d07b73385" providerId="LiveId" clId="{D92E48FA-9172-4A56-8F86-7D44BFF9A7A3}"/>
    <pc:docChg chg="modSld">
      <pc:chgData name="marcelino manalu" userId="6f9f984d07b73385" providerId="LiveId" clId="{D92E48FA-9172-4A56-8F86-7D44BFF9A7A3}" dt="2022-10-17T09:08:45.831" v="0" actId="20577"/>
      <pc:docMkLst>
        <pc:docMk/>
      </pc:docMkLst>
      <pc:sldChg chg="modSp">
        <pc:chgData name="marcelino manalu" userId="6f9f984d07b73385" providerId="LiveId" clId="{D92E48FA-9172-4A56-8F86-7D44BFF9A7A3}" dt="2022-10-17T09:08:45.831" v="0" actId="20577"/>
        <pc:sldMkLst>
          <pc:docMk/>
          <pc:sldMk cId="1757727446" sldId="319"/>
        </pc:sldMkLst>
        <pc:spChg chg="mod">
          <ac:chgData name="marcelino manalu" userId="6f9f984d07b73385" providerId="LiveId" clId="{D92E48FA-9172-4A56-8F86-7D44BFF9A7A3}" dt="2022-10-17T09:08:45.831" v="0" actId="20577"/>
          <ac:spMkLst>
            <pc:docMk/>
            <pc:sldMk cId="1757727446" sldId="319"/>
            <ac:spMk id="10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d86f96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d86f96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2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13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9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127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9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69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30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34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67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1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d85116ffb_2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d85116ffb_2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80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3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3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40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19" name="Google Shape;19;p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2" name="Google Shape;22;p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3" name="Google Shape;23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4" name="Google Shape;24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" name="Google Shape;26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7" name="Google Shape;27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8" name="Google Shape;2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" name="Google Shape;30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1" name="Google Shape;31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" name="Google Shape;3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" name="Google Shape;33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4" name="Google Shape;34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6" name="Google Shape;36;p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37" name="Google Shape;37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8" name="Google Shape;3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" name="Google Shape;40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1" name="Google Shape;41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2" name="Google Shape;4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" name="Google Shape;4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" name="Google Shape;44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5" name="Google Shape;4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Google Shape;46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7" name="Google Shape;47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8" name="Google Shape;4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0" name="Google Shape;50;p4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51" name="Google Shape;51;p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2" name="Google Shape;52;p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54" name="Google Shape;54;p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55" name="Google Shape;55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6" name="Google Shape;5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" name="Google Shape;58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9" name="Google Shape;59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0" name="Google Shape;60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" name="Google Shape;61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" name="Google Shape;62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3" name="Google Shape;6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" name="Google Shape;6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5" name="Google Shape;65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6" name="Google Shape;6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" name="Google Shape;68;p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69" name="Google Shape;69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0" name="Google Shape;7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7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" name="Google Shape;72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3" name="Google Shape;73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4" name="Google Shape;7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" name="Google Shape;7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6" name="Google Shape;76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7" name="Google Shape;77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" name="Google Shape;7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9" name="Google Shape;79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0" name="Google Shape;8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720000" y="1511813"/>
            <a:ext cx="45792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subTitle" idx="1"/>
          </p:nvPr>
        </p:nvSpPr>
        <p:spPr>
          <a:xfrm>
            <a:off x="720000" y="2202875"/>
            <a:ext cx="3704100" cy="1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9"/>
          <p:cNvGrpSpPr/>
          <p:nvPr/>
        </p:nvGrpSpPr>
        <p:grpSpPr>
          <a:xfrm rot="10800000">
            <a:off x="174984" y="3690355"/>
            <a:ext cx="4468745" cy="978659"/>
            <a:chOff x="4522831" y="818644"/>
            <a:chExt cx="4468745" cy="978659"/>
          </a:xfrm>
        </p:grpSpPr>
        <p:grpSp>
          <p:nvGrpSpPr>
            <p:cNvPr id="259" name="Google Shape;259;p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60" name="Google Shape;260;p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62" name="Google Shape;262;p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63" name="Google Shape;263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64" name="Google Shape;264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" name="Google Shape;265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" name="Google Shape;266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67" name="Google Shape;267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68" name="Google Shape;268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0" name="Google Shape;270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71" name="Google Shape;271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2" name="Google Shape;272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3" name="Google Shape;273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74" name="Google Shape;274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6" name="Google Shape;276;p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277" name="Google Shape;277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78" name="Google Shape;278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0" name="Google Shape;280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81" name="Google Shape;281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82" name="Google Shape;282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3" name="Google Shape;283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84" name="Google Shape;284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85" name="Google Shape;285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6" name="Google Shape;286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87" name="Google Shape;287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88" name="Google Shape;288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90" name="Google Shape;290;p9"/>
          <p:cNvGrpSpPr/>
          <p:nvPr/>
        </p:nvGrpSpPr>
        <p:grpSpPr>
          <a:xfrm rot="10800000" flipH="1">
            <a:off x="4513209" y="3690355"/>
            <a:ext cx="4468745" cy="978659"/>
            <a:chOff x="4522831" y="818644"/>
            <a:chExt cx="4468745" cy="978659"/>
          </a:xfrm>
        </p:grpSpPr>
        <p:grpSp>
          <p:nvGrpSpPr>
            <p:cNvPr id="291" name="Google Shape;291;p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92" name="Google Shape;292;p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95" name="Google Shape;295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96" name="Google Shape;296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8" name="Google Shape;298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99" name="Google Shape;299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300" name="Google Shape;300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1" name="Google Shape;301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2" name="Google Shape;302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03" name="Google Shape;303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4" name="Google Shape;304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05" name="Google Shape;305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06" name="Google Shape;306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8" name="Google Shape;308;p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309" name="Google Shape;309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10" name="Google Shape;310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2" name="Google Shape;312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313" name="Google Shape;313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314" name="Google Shape;314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5" name="Google Shape;315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16" name="Google Shape;316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17" name="Google Shape;317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8" name="Google Shape;318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19" name="Google Shape;319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20" name="Google Shape;320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/>
          <p:nvPr/>
        </p:nvSpPr>
        <p:spPr>
          <a:xfrm>
            <a:off x="-777846" y="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8385525" y="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-777846" y="4389963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8385525" y="4389963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29"/>
          <p:cNvGrpSpPr/>
          <p:nvPr/>
        </p:nvGrpSpPr>
        <p:grpSpPr>
          <a:xfrm rot="5400000">
            <a:off x="6264265" y="2190069"/>
            <a:ext cx="4468745" cy="978659"/>
            <a:chOff x="4522831" y="818644"/>
            <a:chExt cx="4468745" cy="978659"/>
          </a:xfrm>
        </p:grpSpPr>
        <p:grpSp>
          <p:nvGrpSpPr>
            <p:cNvPr id="726" name="Google Shape;726;p2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27" name="Google Shape;727;p2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2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729" name="Google Shape;729;p2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730" name="Google Shape;730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31" name="Google Shape;73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33" name="Google Shape;733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34" name="Google Shape;734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35" name="Google Shape;73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6" name="Google Shape;736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7" name="Google Shape;737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38" name="Google Shape;73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40" name="Google Shape;740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41" name="Google Shape;74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3" name="Google Shape;743;p2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744" name="Google Shape;744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45" name="Google Shape;74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7" name="Google Shape;747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48" name="Google Shape;748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49" name="Google Shape;74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0" name="Google Shape;75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51" name="Google Shape;751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52" name="Google Shape;75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3" name="Google Shape;753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54" name="Google Shape;754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55" name="Google Shape;75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7" name="Google Shape;757;p29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758" name="Google Shape;758;p2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59" name="Google Shape;759;p2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2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761" name="Google Shape;761;p2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762" name="Google Shape;762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63" name="Google Shape;763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5" name="Google Shape;765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66" name="Google Shape;766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67" name="Google Shape;767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68" name="Google Shape;76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69" name="Google Shape;769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70" name="Google Shape;77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1" name="Google Shape;77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72" name="Google Shape;772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73" name="Google Shape;773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4" name="Google Shape;774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5" name="Google Shape;775;p2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776" name="Google Shape;776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77" name="Google Shape;77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8" name="Google Shape;77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9" name="Google Shape;779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80" name="Google Shape;780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81" name="Google Shape;78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2" name="Google Shape;78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83" name="Google Shape;783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84" name="Google Shape;784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5" name="Google Shape;78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86" name="Google Shape;786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87" name="Google Shape;78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0"/>
          <p:cNvGrpSpPr/>
          <p:nvPr/>
        </p:nvGrpSpPr>
        <p:grpSpPr>
          <a:xfrm>
            <a:off x="228565" y="228299"/>
            <a:ext cx="8686424" cy="4682375"/>
            <a:chOff x="719500" y="3344478"/>
            <a:chExt cx="7710300" cy="4156200"/>
          </a:xfrm>
        </p:grpSpPr>
        <p:pic>
          <p:nvPicPr>
            <p:cNvPr id="791" name="Google Shape;791;p30"/>
            <p:cNvPicPr preferRelativeResize="0"/>
            <p:nvPr/>
          </p:nvPicPr>
          <p:blipFill rotWithShape="1">
            <a:blip r:embed="rId2">
              <a:alphaModFix amt="80000"/>
            </a:blip>
            <a:srcRect t="3169" b="15780"/>
            <a:stretch/>
          </p:blipFill>
          <p:spPr>
            <a:xfrm rot="10800000" flipH="1">
              <a:off x="729228" y="3344478"/>
              <a:ext cx="7691100" cy="41562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792" name="Google Shape;792;p30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3" name="Google Shape;793;p30"/>
            <p:cNvGrpSpPr/>
            <p:nvPr/>
          </p:nvGrpSpPr>
          <p:grpSpPr>
            <a:xfrm rot="5400000" flipH="1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794" name="Google Shape;794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30"/>
            <p:cNvGrpSpPr/>
            <p:nvPr/>
          </p:nvGrpSpPr>
          <p:grpSpPr>
            <a:xfrm rot="5400000" flipH="1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799" name="Google Shape;799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30"/>
            <p:cNvGrpSpPr/>
            <p:nvPr/>
          </p:nvGrpSpPr>
          <p:grpSpPr>
            <a:xfrm rot="5400000" flipH="1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804" name="Google Shape;804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30"/>
            <p:cNvGrpSpPr/>
            <p:nvPr/>
          </p:nvGrpSpPr>
          <p:grpSpPr>
            <a:xfrm rot="5400000" flipH="1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809" name="Google Shape;809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3" name="Google Shape;813;p30"/>
          <p:cNvGrpSpPr/>
          <p:nvPr/>
        </p:nvGrpSpPr>
        <p:grpSpPr>
          <a:xfrm>
            <a:off x="8310567" y="1779442"/>
            <a:ext cx="204959" cy="848328"/>
            <a:chOff x="8812923" y="1779442"/>
            <a:chExt cx="204959" cy="848328"/>
          </a:xfrm>
        </p:grpSpPr>
        <p:grpSp>
          <p:nvGrpSpPr>
            <p:cNvPr id="814" name="Google Shape;814;p30"/>
            <p:cNvGrpSpPr/>
            <p:nvPr/>
          </p:nvGrpSpPr>
          <p:grpSpPr>
            <a:xfrm>
              <a:off x="8861605" y="1779442"/>
              <a:ext cx="112719" cy="472999"/>
              <a:chOff x="8280966" y="3432128"/>
              <a:chExt cx="112719" cy="472999"/>
            </a:xfrm>
          </p:grpSpPr>
          <p:grpSp>
            <p:nvGrpSpPr>
              <p:cNvPr id="815" name="Google Shape;815;p3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16" name="Google Shape;816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3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819" name="Google Shape;819;p3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820" name="Google Shape;820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1" name="Google Shape;821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22" name="Google Shape;822;p3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823" name="Google Shape;823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4" name="Google Shape;824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25" name="Google Shape;825;p3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26" name="Google Shape;826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7" name="Google Shape;827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28" name="Google Shape;828;p30"/>
            <p:cNvSpPr/>
            <p:nvPr/>
          </p:nvSpPr>
          <p:spPr>
            <a:xfrm>
              <a:off x="8812923" y="24437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0"/>
          <p:cNvGrpSpPr/>
          <p:nvPr/>
        </p:nvGrpSpPr>
        <p:grpSpPr>
          <a:xfrm>
            <a:off x="617189" y="1779442"/>
            <a:ext cx="204959" cy="848328"/>
            <a:chOff x="126123" y="1779442"/>
            <a:chExt cx="204959" cy="848328"/>
          </a:xfrm>
        </p:grpSpPr>
        <p:grpSp>
          <p:nvGrpSpPr>
            <p:cNvPr id="830" name="Google Shape;830;p30"/>
            <p:cNvGrpSpPr/>
            <p:nvPr/>
          </p:nvGrpSpPr>
          <p:grpSpPr>
            <a:xfrm>
              <a:off x="175055" y="1779442"/>
              <a:ext cx="112719" cy="472999"/>
              <a:chOff x="8280966" y="3432128"/>
              <a:chExt cx="112719" cy="472999"/>
            </a:xfrm>
          </p:grpSpPr>
          <p:grpSp>
            <p:nvGrpSpPr>
              <p:cNvPr id="831" name="Google Shape;831;p3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32" name="Google Shape;832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34" name="Google Shape;834;p3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835" name="Google Shape;835;p3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836" name="Google Shape;836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8" name="Google Shape;838;p3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839" name="Google Shape;839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0" name="Google Shape;840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1" name="Google Shape;841;p3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42" name="Google Shape;842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44" name="Google Shape;844;p30"/>
            <p:cNvSpPr/>
            <p:nvPr/>
          </p:nvSpPr>
          <p:spPr>
            <a:xfrm>
              <a:off x="126123" y="24437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4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3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4" name="Google Shape;854;p33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5" name="Google Shape;855;p33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name="adj" fmla="val 4377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33"/>
            <p:cNvSpPr/>
            <p:nvPr/>
          </p:nvSpPr>
          <p:spPr>
            <a:xfrm rot="10800000" flipH="1">
              <a:off x="8430925" y="1025350"/>
              <a:ext cx="262200" cy="3211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33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60" name="Google Shape;860;p33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3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33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33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5" name="Google Shape;865;p33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6" name="Google Shape;866;p33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867" name="Google Shape;867;p33"/>
              <p:cNvSpPr/>
              <p:nvPr/>
            </p:nvSpPr>
            <p:spPr>
              <a:xfrm rot="10800000" flipH="1">
                <a:off x="85620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3"/>
            <p:cNvGrpSpPr/>
            <p:nvPr/>
          </p:nvGrpSpPr>
          <p:grpSpPr>
            <a:xfrm rot="5400000" flipH="1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70" name="Google Shape;870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4" name="Google Shape;874;p33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5" name="Google Shape;875;p33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6" name="Google Shape;876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9" name="Google Shape;879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881" name="Google Shape;881;p33"/>
          <p:cNvGrpSpPr/>
          <p:nvPr/>
        </p:nvGrpSpPr>
        <p:grpSpPr>
          <a:xfrm>
            <a:off x="483700" y="1068625"/>
            <a:ext cx="4663085" cy="146700"/>
            <a:chOff x="483700" y="1068625"/>
            <a:chExt cx="4663085" cy="146700"/>
          </a:xfrm>
        </p:grpSpPr>
        <p:grpSp>
          <p:nvGrpSpPr>
            <p:cNvPr id="882" name="Google Shape;882;p33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83" name="Google Shape;883;p33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33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33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33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33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33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33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0" name="Google Shape;890;p33"/>
            <p:cNvGrpSpPr/>
            <p:nvPr/>
          </p:nvGrpSpPr>
          <p:grpSpPr>
            <a:xfrm rot="5400000" flipH="1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91" name="Google Shape;89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33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6" name="Google Shape;896;p33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7" name="Google Shape;897;p33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9" name="Google Shape;899;p33"/>
            <p:cNvCxnSpPr>
              <a:stCxn id="898" idx="2"/>
              <a:endCxn id="898" idx="6"/>
            </p:cNvCxnSpPr>
            <p:nvPr/>
          </p:nvCxnSpPr>
          <p:spPr>
            <a:xfrm>
              <a:off x="5046965" y="3728720"/>
              <a:ext cx="290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3"/>
            <p:cNvCxnSpPr>
              <a:stCxn id="898" idx="0"/>
              <a:endCxn id="898" idx="4"/>
            </p:cNvCxnSpPr>
            <p:nvPr/>
          </p:nvCxnSpPr>
          <p:spPr>
            <a:xfrm>
              <a:off x="5191972" y="3583616"/>
              <a:ext cx="0" cy="290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33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name="adj1" fmla="val 5312574"/>
                <a:gd name="adj2" fmla="val 1084180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437550" y="1310348"/>
            <a:ext cx="5046300" cy="2281489"/>
            <a:chOff x="437550" y="1310348"/>
            <a:chExt cx="5046300" cy="2281489"/>
          </a:xfrm>
        </p:grpSpPr>
        <p:cxnSp>
          <p:nvCxnSpPr>
            <p:cNvPr id="917" name="Google Shape;917;p33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3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33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20" name="Google Shape;920;p33"/>
            <p:cNvGrpSpPr/>
            <p:nvPr/>
          </p:nvGrpSpPr>
          <p:grpSpPr>
            <a:xfrm rot="5400000" flipH="1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21" name="Google Shape;92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33"/>
            <p:cNvGrpSpPr/>
            <p:nvPr/>
          </p:nvGrpSpPr>
          <p:grpSpPr>
            <a:xfrm rot="5400000" flipH="1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6" name="Google Shape;926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3"/>
            <p:cNvGrpSpPr/>
            <p:nvPr/>
          </p:nvGrpSpPr>
          <p:grpSpPr>
            <a:xfrm rot="5400000" flipH="1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31" name="Google Shape;93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33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3"/>
          <p:cNvGrpSpPr/>
          <p:nvPr/>
        </p:nvGrpSpPr>
        <p:grpSpPr>
          <a:xfrm>
            <a:off x="201116" y="647138"/>
            <a:ext cx="1882072" cy="3469190"/>
            <a:chOff x="201116" y="647138"/>
            <a:chExt cx="1882072" cy="3469190"/>
          </a:xfrm>
        </p:grpSpPr>
        <p:grpSp>
          <p:nvGrpSpPr>
            <p:cNvPr id="942" name="Google Shape;942;p33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43" name="Google Shape;943;p33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3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7" name="Google Shape;947;p3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3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9" name="Google Shape;949;p33"/>
            <p:cNvGrpSpPr/>
            <p:nvPr/>
          </p:nvGrpSpPr>
          <p:grpSpPr>
            <a:xfrm>
              <a:off x="201116" y="3643328"/>
              <a:ext cx="112719" cy="472999"/>
              <a:chOff x="8280966" y="3432128"/>
              <a:chExt cx="112719" cy="472999"/>
            </a:xfrm>
          </p:grpSpPr>
          <p:grpSp>
            <p:nvGrpSpPr>
              <p:cNvPr id="950" name="Google Shape;950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51" name="Google Shape;95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54" name="Google Shape;954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55" name="Google Shape;955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6" name="Google Shape;956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57" name="Google Shape;957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58" name="Google Shape;958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0" name="Google Shape;960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1" name="Google Shape;96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3" name="Google Shape;963;p33"/>
            <p:cNvGrpSpPr/>
            <p:nvPr/>
          </p:nvGrpSpPr>
          <p:grpSpPr>
            <a:xfrm rot="5400000">
              <a:off x="945291" y="607434"/>
              <a:ext cx="112719" cy="472999"/>
              <a:chOff x="8280966" y="3432128"/>
              <a:chExt cx="112719" cy="472999"/>
            </a:xfrm>
          </p:grpSpPr>
          <p:grpSp>
            <p:nvGrpSpPr>
              <p:cNvPr id="964" name="Google Shape;964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5" name="Google Shape;96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7" name="Google Shape;967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68" name="Google Shape;968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69" name="Google Shape;96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1" name="Google Shape;971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72" name="Google Shape;972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4" name="Google Shape;974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75" name="Google Shape;97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77" name="Google Shape;977;p33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8" name="Google Shape;978;p33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79" name="Google Shape;979;p33"/>
              <p:cNvSpPr/>
              <p:nvPr/>
            </p:nvSpPr>
            <p:spPr>
              <a:xfrm rot="10800000" flipH="1">
                <a:off x="85620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1" name="Google Shape;981;p33"/>
          <p:cNvGrpSpPr/>
          <p:nvPr/>
        </p:nvGrpSpPr>
        <p:grpSpPr>
          <a:xfrm>
            <a:off x="5649026" y="3643325"/>
            <a:ext cx="2594700" cy="472500"/>
            <a:chOff x="5649026" y="3643325"/>
            <a:chExt cx="2594700" cy="472500"/>
          </a:xfrm>
        </p:grpSpPr>
        <p:pic>
          <p:nvPicPr>
            <p:cNvPr id="982" name="Google Shape;982;p33"/>
            <p:cNvPicPr preferRelativeResize="0"/>
            <p:nvPr/>
          </p:nvPicPr>
          <p:blipFill rotWithShape="1">
            <a:blip r:embed="rId3">
              <a:alphaModFix/>
            </a:blip>
            <a:srcRect l="60168" r="27691"/>
            <a:stretch/>
          </p:blipFill>
          <p:spPr>
            <a:xfrm rot="5400000">
              <a:off x="6710126" y="2582225"/>
              <a:ext cx="472500" cy="25947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983" name="Google Shape;983;p33"/>
            <p:cNvGrpSpPr/>
            <p:nvPr/>
          </p:nvGrpSpPr>
          <p:grpSpPr>
            <a:xfrm>
              <a:off x="5781128" y="3719639"/>
              <a:ext cx="2288823" cy="319767"/>
              <a:chOff x="5781128" y="3719639"/>
              <a:chExt cx="2288823" cy="319767"/>
            </a:xfrm>
          </p:grpSpPr>
          <p:grpSp>
            <p:nvGrpSpPr>
              <p:cNvPr id="984" name="Google Shape;984;p33"/>
              <p:cNvGrpSpPr/>
              <p:nvPr/>
            </p:nvGrpSpPr>
            <p:grpSpPr>
              <a:xfrm rot="5400000">
                <a:off x="5736347" y="3793212"/>
                <a:ext cx="262195" cy="172633"/>
                <a:chOff x="1866825" y="243075"/>
                <a:chExt cx="597800" cy="393600"/>
              </a:xfrm>
            </p:grpSpPr>
            <p:sp>
              <p:nvSpPr>
                <p:cNvPr id="985" name="Google Shape;985;p33"/>
                <p:cNvSpPr/>
                <p:nvPr/>
              </p:nvSpPr>
              <p:spPr>
                <a:xfrm>
                  <a:off x="18668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3"/>
                <p:cNvSpPr/>
                <p:nvPr/>
              </p:nvSpPr>
              <p:spPr>
                <a:xfrm>
                  <a:off x="20710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7" name="Google Shape;987;p33"/>
              <p:cNvGrpSpPr/>
              <p:nvPr/>
            </p:nvGrpSpPr>
            <p:grpSpPr>
              <a:xfrm>
                <a:off x="7750323" y="3719639"/>
                <a:ext cx="319629" cy="319767"/>
                <a:chOff x="2586325" y="24313"/>
                <a:chExt cx="1383075" cy="1383075"/>
              </a:xfrm>
            </p:grpSpPr>
            <p:sp>
              <p:nvSpPr>
                <p:cNvPr id="988" name="Google Shape;988;p33"/>
                <p:cNvSpPr/>
                <p:nvPr/>
              </p:nvSpPr>
              <p:spPr>
                <a:xfrm>
                  <a:off x="2586325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3"/>
                <p:cNvSpPr/>
                <p:nvPr/>
              </p:nvSpPr>
              <p:spPr>
                <a:xfrm>
                  <a:off x="3043300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3"/>
                <p:cNvSpPr/>
                <p:nvPr/>
              </p:nvSpPr>
              <p:spPr>
                <a:xfrm rot="5400000">
                  <a:off x="2814813" y="24313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3"/>
                <p:cNvSpPr/>
                <p:nvPr/>
              </p:nvSpPr>
              <p:spPr>
                <a:xfrm rot="5400000">
                  <a:off x="2814813" y="481288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2" name="Google Shape;992;p33"/>
              <p:cNvSpPr/>
              <p:nvPr/>
            </p:nvSpPr>
            <p:spPr>
              <a:xfrm>
                <a:off x="6802333" y="3738800"/>
                <a:ext cx="281389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110783" h="110782" extrusionOk="0">
                    <a:moveTo>
                      <a:pt x="55392" y="1"/>
                    </a:moveTo>
                    <a:cubicBezTo>
                      <a:pt x="55392" y="14690"/>
                      <a:pt x="52622" y="26322"/>
                      <a:pt x="47083" y="35185"/>
                    </a:cubicBezTo>
                    <a:cubicBezTo>
                      <a:pt x="36847" y="32969"/>
                      <a:pt x="26589" y="26588"/>
                      <a:pt x="16353" y="16353"/>
                    </a:cubicBezTo>
                    <a:lnTo>
                      <a:pt x="16353" y="16353"/>
                    </a:lnTo>
                    <a:cubicBezTo>
                      <a:pt x="26589" y="26589"/>
                      <a:pt x="32970" y="36847"/>
                      <a:pt x="35185" y="47083"/>
                    </a:cubicBezTo>
                    <a:cubicBezTo>
                      <a:pt x="26323" y="52622"/>
                      <a:pt x="14691" y="55391"/>
                      <a:pt x="1" y="55391"/>
                    </a:cubicBezTo>
                    <a:cubicBezTo>
                      <a:pt x="14691" y="55391"/>
                      <a:pt x="26323" y="58161"/>
                      <a:pt x="35185" y="63700"/>
                    </a:cubicBezTo>
                    <a:cubicBezTo>
                      <a:pt x="32970" y="73958"/>
                      <a:pt x="26589" y="84194"/>
                      <a:pt x="16352" y="94453"/>
                    </a:cubicBezTo>
                    <a:cubicBezTo>
                      <a:pt x="26589" y="84194"/>
                      <a:pt x="36847" y="77836"/>
                      <a:pt x="47083" y="75620"/>
                    </a:cubicBezTo>
                    <a:cubicBezTo>
                      <a:pt x="52622" y="84482"/>
                      <a:pt x="55392" y="96114"/>
                      <a:pt x="55392" y="110782"/>
                    </a:cubicBezTo>
                    <a:cubicBezTo>
                      <a:pt x="55392" y="96114"/>
                      <a:pt x="58161" y="84482"/>
                      <a:pt x="63700" y="75620"/>
                    </a:cubicBezTo>
                    <a:cubicBezTo>
                      <a:pt x="73959" y="77836"/>
                      <a:pt x="84195" y="84194"/>
                      <a:pt x="94453" y="94453"/>
                    </a:cubicBezTo>
                    <a:cubicBezTo>
                      <a:pt x="84195" y="84194"/>
                      <a:pt x="77836" y="73958"/>
                      <a:pt x="75620" y="63700"/>
                    </a:cubicBezTo>
                    <a:cubicBezTo>
                      <a:pt x="84483" y="58161"/>
                      <a:pt x="96115" y="55391"/>
                      <a:pt x="110783" y="55391"/>
                    </a:cubicBezTo>
                    <a:cubicBezTo>
                      <a:pt x="96115" y="55391"/>
                      <a:pt x="84483" y="52622"/>
                      <a:pt x="75620" y="47083"/>
                    </a:cubicBezTo>
                    <a:cubicBezTo>
                      <a:pt x="77836" y="36847"/>
                      <a:pt x="84195" y="26589"/>
                      <a:pt x="94452" y="16353"/>
                    </a:cubicBezTo>
                    <a:lnTo>
                      <a:pt x="94452" y="16353"/>
                    </a:lnTo>
                    <a:cubicBezTo>
                      <a:pt x="84194" y="26589"/>
                      <a:pt x="73958" y="32969"/>
                      <a:pt x="63700" y="35185"/>
                    </a:cubicBezTo>
                    <a:cubicBezTo>
                      <a:pt x="58161" y="26322"/>
                      <a:pt x="55392" y="14690"/>
                      <a:pt x="55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7319285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6361810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33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GROUP 2</a:t>
            </a:r>
            <a:endParaRPr dirty="0"/>
          </a:p>
        </p:txBody>
      </p:sp>
      <p:sp>
        <p:nvSpPr>
          <p:cNvPr id="996" name="Google Shape;996;p33"/>
          <p:cNvSpPr txBox="1">
            <a:spLocks noGrp="1"/>
          </p:cNvSpPr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/>
              <a:t>SISTEM INFORMASI </a:t>
            </a:r>
            <a:br>
              <a:rPr lang="en-ID" sz="4800" dirty="0"/>
            </a:br>
            <a:r>
              <a:rPr lang="en-ID" sz="4800" dirty="0"/>
              <a:t>KLINIK </a:t>
            </a:r>
            <a:r>
              <a:rPr lang="en" sz="4800" dirty="0"/>
              <a:t>D</a:t>
            </a:r>
            <a:r>
              <a:rPr lang="en-ID" sz="4800" dirty="0"/>
              <a:t>EL</a:t>
            </a:r>
            <a:endParaRPr sz="42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D5C2707-C485-25D4-30AD-81EE00286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69" y="251939"/>
            <a:ext cx="4244412" cy="4244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664559" y="290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Bussines</a:t>
            </a:r>
            <a:r>
              <a:rPr lang="en-US" dirty="0"/>
              <a:t> Proses</a:t>
            </a:r>
            <a:br>
              <a:rPr lang="en-US" dirty="0"/>
            </a:br>
            <a:r>
              <a:rPr lang="en-US" sz="2400" dirty="0">
                <a:solidFill>
                  <a:schemeClr val="bg2"/>
                </a:solidFill>
              </a:rPr>
              <a:t>Bp- </a:t>
            </a:r>
            <a:r>
              <a:rPr lang="en-US" sz="2400" dirty="0" err="1">
                <a:solidFill>
                  <a:schemeClr val="bg2"/>
                </a:solidFill>
              </a:rPr>
              <a:t>Rekam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Medis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362309" y="863550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</a:t>
            </a:r>
            <a:br>
              <a:rPr lang="id-ID" sz="1800" dirty="0">
                <a:solidFill>
                  <a:schemeClr val="bg1"/>
                </a:solidFill>
                <a:latin typeface="Didact Gothic" panose="00000500000000000000" pitchFamily="2" charset="0"/>
              </a:rPr>
            </a:br>
            <a:endParaRPr lang="en-ID" sz="1600" dirty="0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5182-1E1F-4B10-AC39-9D1AC417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" y="1297314"/>
            <a:ext cx="8921435" cy="33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19999" y="290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Bussines</a:t>
            </a:r>
            <a:r>
              <a:rPr lang="en-US" dirty="0"/>
              <a:t> Proses</a:t>
            </a:r>
            <a:br>
              <a:rPr lang="en-US" dirty="0"/>
            </a:br>
            <a:r>
              <a:rPr lang="en-US" sz="2400" dirty="0"/>
              <a:t>Bp-</a:t>
            </a:r>
            <a:r>
              <a:rPr lang="en-US" sz="2400" dirty="0">
                <a:solidFill>
                  <a:schemeClr val="bg2"/>
                </a:solidFill>
              </a:rPr>
              <a:t>Patient Data</a:t>
            </a:r>
            <a:endParaRPr sz="2400"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362309" y="863550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</a:t>
            </a:r>
            <a:br>
              <a:rPr lang="id-ID" sz="1800" dirty="0">
                <a:solidFill>
                  <a:schemeClr val="bg1"/>
                </a:solidFill>
                <a:latin typeface="Didact Gothic" panose="00000500000000000000" pitchFamily="2" charset="0"/>
              </a:rPr>
            </a:br>
            <a:endParaRPr lang="en-ID" sz="1600" dirty="0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67FD2-6F58-489F-B2FD-5E7495C0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2" y="1020788"/>
            <a:ext cx="8927615" cy="29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4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Bussines</a:t>
            </a:r>
            <a:r>
              <a:rPr lang="en-US" dirty="0"/>
              <a:t> Proses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362309" y="863550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Pada Sistem Informasi  ini  Pegawai Klinik harus memiliki akun, lalu pada akun tersebut memiliki atribut  Nama,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username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dan email. Dimulai ketika pasien datang ke klinik dan ingin melakukan konsultasi/berobat, setiap pasien  di cek apakah sudah pernah datang berobat atau belum, bila belum maka didaftarkan dahulu, bila sudah maka akan dilakukan pemeriksaan awal pasien. Hasilnya di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input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dalam menu Data Pasien oleh Pegawai Klinik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dimana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nantinya data pasien ini terintegrasi ke setiap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login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pegawai klinik yang melakukan pemeriksaan. Pegawai klinik melakukan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login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ke sistem dengan menggunakan email dan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password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yang telah dibuat saat registrasi, lalu setelah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login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berhasil maka daftar pasien akan tampil sesuai pilihan yang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diinput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oleh bagian pendaftaran. </a:t>
            </a:r>
            <a:br>
              <a:rPr lang="id-ID" sz="1800" dirty="0">
                <a:solidFill>
                  <a:schemeClr val="bg1"/>
                </a:solidFill>
                <a:latin typeface="Didact Gothic" panose="00000500000000000000" pitchFamily="2" charset="0"/>
              </a:rPr>
            </a:br>
            <a:endParaRPr lang="en-ID" sz="1600" dirty="0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6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Bussines</a:t>
            </a:r>
            <a:r>
              <a:rPr lang="en-US" dirty="0"/>
              <a:t> Proses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362309" y="863550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Pegawai Klinik melakukan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input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hasil pemeriksaan,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menginput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diagnosa,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menginput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tindakan dan obat-obat untuk tindakan, </a:t>
            </a:r>
            <a:r>
              <a:rPr lang="id-ID" sz="1600" b="0" i="0" u="none" strike="noStrike" dirty="0" err="1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menginput</a:t>
            </a:r>
            <a:r>
              <a:rPr lang="id-ID" sz="1600" b="0" i="0" u="none" strike="noStrike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 resep untuk pasien. Semua dapat dilakukan pegawai klinik menggunakan HP ataupun PC yang sudah disediakan oleh klinik. Data obat-obatan resep akan terintegrasi ke bagian data obat untuk disiapkan, sedang data biaya-biaya baik tindakan, biaya obat resep, obat tindakan dan tarif dokter terintegrasi ke bagian data pasien. Data laporan tersebut dapat dilihat atau diunduh oleh petugas klinik IT Del.</a:t>
            </a:r>
            <a:endParaRPr lang="id-ID" sz="1800" b="0" dirty="0">
              <a:solidFill>
                <a:schemeClr val="bg1"/>
              </a:solidFill>
              <a:effectLst/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9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6384E-B231-44F9-BEFB-62872CD9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233" y="341591"/>
            <a:ext cx="6303916" cy="44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CDM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DD64B-7965-42B9-ABA8-EEAB5664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730" y="302837"/>
            <a:ext cx="6524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0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7617-4D18-4CD0-9AC2-B4FE5A32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17" y="314107"/>
            <a:ext cx="5391902" cy="47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1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436652" y="6701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Link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510991" y="1317033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id-ID" sz="2000" b="0" u="sng" dirty="0">
              <a:solidFill>
                <a:schemeClr val="bg1"/>
              </a:solidFill>
              <a:effectLst/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2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93490" y="3272058"/>
            <a:ext cx="8573533" cy="4072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Link</a:t>
            </a:r>
            <a:endParaRPr dirty="0"/>
          </a:p>
        </p:txBody>
      </p:sp>
      <p:sp>
        <p:nvSpPr>
          <p:cNvPr id="4" name="Google Shape;1001;p34">
            <a:extLst>
              <a:ext uri="{FF2B5EF4-FFF2-40B4-BE49-F238E27FC236}">
                <a16:creationId xmlns:a16="http://schemas.microsoft.com/office/drawing/2014/main" id="{2C9D8259-3F27-49BD-85B8-7F207157AC92}"/>
              </a:ext>
            </a:extLst>
          </p:cNvPr>
          <p:cNvSpPr txBox="1">
            <a:spLocks/>
          </p:cNvSpPr>
          <p:nvPr/>
        </p:nvSpPr>
        <p:spPr>
          <a:xfrm>
            <a:off x="116984" y="1346615"/>
            <a:ext cx="8707348" cy="260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42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 i="0" u="none" strike="noStrike" cap="non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9pPr>
          </a:lstStyle>
          <a:p>
            <a:pPr algn="ctr"/>
            <a:r>
              <a:rPr lang="en-US" dirty="0"/>
              <a:t>End Of File </a:t>
            </a:r>
            <a:br>
              <a:rPr lang="en-US" dirty="0"/>
            </a:br>
            <a:r>
              <a:rPr lang="en-US" dirty="0"/>
              <a:t>(EOF) </a:t>
            </a:r>
          </a:p>
        </p:txBody>
      </p:sp>
    </p:spTree>
    <p:extLst>
      <p:ext uri="{BB962C8B-B14F-4D97-AF65-F5344CB8AC3E}">
        <p14:creationId xmlns:p14="http://schemas.microsoft.com/office/powerpoint/2010/main" val="28794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ROLES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ACA07-254E-4333-94C7-E7D4D4A2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86" y="1456013"/>
            <a:ext cx="6606729" cy="249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ROLES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F4202-CD3D-4390-BD95-412A9E29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58" y="1251080"/>
            <a:ext cx="7440342" cy="30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36"/>
          <p:cNvGrpSpPr/>
          <p:nvPr/>
        </p:nvGrpSpPr>
        <p:grpSpPr>
          <a:xfrm>
            <a:off x="427950" y="874838"/>
            <a:ext cx="6647100" cy="340213"/>
            <a:chOff x="427950" y="874838"/>
            <a:chExt cx="6647100" cy="340213"/>
          </a:xfrm>
        </p:grpSpPr>
        <p:sp>
          <p:nvSpPr>
            <p:cNvPr id="1051" name="Google Shape;1051;p36"/>
            <p:cNvSpPr/>
            <p:nvPr/>
          </p:nvSpPr>
          <p:spPr>
            <a:xfrm>
              <a:off x="4363050" y="874838"/>
              <a:ext cx="2712000" cy="3402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 flipH="1">
              <a:off x="427950" y="874850"/>
              <a:ext cx="5291100" cy="340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>
            <a:off x="427825" y="1212675"/>
            <a:ext cx="8003300" cy="3112200"/>
            <a:chOff x="427825" y="1212675"/>
            <a:chExt cx="8003300" cy="3112200"/>
          </a:xfrm>
        </p:grpSpPr>
        <p:sp>
          <p:nvSpPr>
            <p:cNvPr id="1054" name="Google Shape;1054;p36"/>
            <p:cNvSpPr/>
            <p:nvPr/>
          </p:nvSpPr>
          <p:spPr>
            <a:xfrm flipH="1">
              <a:off x="720300" y="1223900"/>
              <a:ext cx="7710600" cy="310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 rot="10800000" flipH="1">
              <a:off x="427825" y="1212675"/>
              <a:ext cx="5291100" cy="31119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 rot="10800000" flipH="1">
              <a:off x="5719050" y="1215375"/>
              <a:ext cx="1356000" cy="3109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7075125" y="1215375"/>
              <a:ext cx="1356000" cy="3109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8" name="Google Shape;1058;p36"/>
          <p:cNvPicPr preferRelativeResize="0"/>
          <p:nvPr/>
        </p:nvPicPr>
        <p:blipFill rotWithShape="1">
          <a:blip r:embed="rId3">
            <a:alphaModFix/>
          </a:blip>
          <a:srcRect l="24418" t="40807" r="40350" b="6024"/>
          <a:stretch/>
        </p:blipFill>
        <p:spPr>
          <a:xfrm rot="10800000">
            <a:off x="6005200" y="2051625"/>
            <a:ext cx="783600" cy="78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9" name="Google Shape;1059;p36"/>
          <p:cNvPicPr preferRelativeResize="0"/>
          <p:nvPr/>
        </p:nvPicPr>
        <p:blipFill rotWithShape="1">
          <a:blip r:embed="rId3">
            <a:alphaModFix/>
          </a:blip>
          <a:srcRect l="8825" t="8216" r="54957" b="37114"/>
          <a:stretch/>
        </p:blipFill>
        <p:spPr>
          <a:xfrm rot="10800000">
            <a:off x="5829150" y="3017299"/>
            <a:ext cx="1135800" cy="1143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0" name="Google Shape;1060;p36"/>
          <p:cNvPicPr preferRelativeResize="0"/>
          <p:nvPr/>
        </p:nvPicPr>
        <p:blipFill rotWithShape="1">
          <a:blip r:embed="rId3">
            <a:alphaModFix/>
          </a:blip>
          <a:srcRect l="21864" t="49277" r="58358" b="20871"/>
          <a:stretch/>
        </p:blipFill>
        <p:spPr>
          <a:xfrm rot="10800000">
            <a:off x="6205725" y="1440887"/>
            <a:ext cx="382500" cy="384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61" name="Google Shape;1061;p36"/>
          <p:cNvGrpSpPr/>
          <p:nvPr/>
        </p:nvGrpSpPr>
        <p:grpSpPr>
          <a:xfrm>
            <a:off x="4729909" y="942476"/>
            <a:ext cx="848328" cy="204959"/>
            <a:chOff x="4729909" y="942476"/>
            <a:chExt cx="848328" cy="204959"/>
          </a:xfrm>
        </p:grpSpPr>
        <p:grpSp>
          <p:nvGrpSpPr>
            <p:cNvPr id="1062" name="Google Shape;1062;p36"/>
            <p:cNvGrpSpPr/>
            <p:nvPr/>
          </p:nvGrpSpPr>
          <p:grpSpPr>
            <a:xfrm rot="-5400000" flipH="1">
              <a:off x="4910050" y="811268"/>
              <a:ext cx="112719" cy="472999"/>
              <a:chOff x="8280966" y="3432128"/>
              <a:chExt cx="112719" cy="472999"/>
            </a:xfrm>
          </p:grpSpPr>
          <p:grpSp>
            <p:nvGrpSpPr>
              <p:cNvPr id="1063" name="Google Shape;1063;p36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064" name="Google Shape;1064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5" name="Google Shape;1065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6" name="Google Shape;1066;p36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067" name="Google Shape;1067;p36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068" name="Google Shape;1068;p3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69" name="Google Shape;1069;p3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70" name="Google Shape;1070;p36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071" name="Google Shape;1071;p3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2" name="Google Shape;1072;p3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73" name="Google Shape;1073;p36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074" name="Google Shape;1074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5" name="Google Shape;1075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76" name="Google Shape;1076;p36"/>
            <p:cNvSpPr/>
            <p:nvPr/>
          </p:nvSpPr>
          <p:spPr>
            <a:xfrm rot="-5400000" flipH="1">
              <a:off x="5383744" y="9529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7185116" y="1646247"/>
            <a:ext cx="1136005" cy="2256111"/>
            <a:chOff x="7185116" y="1646247"/>
            <a:chExt cx="1136005" cy="2256111"/>
          </a:xfrm>
        </p:grpSpPr>
        <p:sp>
          <p:nvSpPr>
            <p:cNvPr id="1078" name="Google Shape;1078;p36"/>
            <p:cNvSpPr/>
            <p:nvPr/>
          </p:nvSpPr>
          <p:spPr>
            <a:xfrm>
              <a:off x="7185286" y="1646247"/>
              <a:ext cx="1135828" cy="1135828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185286" y="2533755"/>
              <a:ext cx="1135828" cy="1135828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7425016" y="3048608"/>
              <a:ext cx="656189" cy="656189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610691" y="3617503"/>
              <a:ext cx="284855" cy="284855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7610691" y="2508753"/>
              <a:ext cx="284855" cy="284855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8036266" y="2508753"/>
              <a:ext cx="284855" cy="284855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7185116" y="2508753"/>
              <a:ext cx="284855" cy="284855"/>
            </a:xfrm>
            <a:custGeom>
              <a:avLst/>
              <a:gdLst/>
              <a:ahLst/>
              <a:cxnLst/>
              <a:rect l="l" t="t" r="r" b="b"/>
              <a:pathLst>
                <a:path w="110516" h="110516" extrusionOk="0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6"/>
          <p:cNvGrpSpPr/>
          <p:nvPr/>
        </p:nvGrpSpPr>
        <p:grpSpPr>
          <a:xfrm rot="5400000">
            <a:off x="7696743" y="808454"/>
            <a:ext cx="112719" cy="472999"/>
            <a:chOff x="8280966" y="3432128"/>
            <a:chExt cx="112719" cy="472999"/>
          </a:xfrm>
        </p:grpSpPr>
        <p:grpSp>
          <p:nvGrpSpPr>
            <p:cNvPr id="1086" name="Google Shape;1086;p36"/>
            <p:cNvGrpSpPr/>
            <p:nvPr/>
          </p:nvGrpSpPr>
          <p:grpSpPr>
            <a:xfrm>
              <a:off x="8281049" y="3432128"/>
              <a:ext cx="112635" cy="112674"/>
              <a:chOff x="1662700" y="87500"/>
              <a:chExt cx="388800" cy="388800"/>
            </a:xfrm>
          </p:grpSpPr>
          <p:cxnSp>
            <p:nvCxnSpPr>
              <p:cNvPr id="1087" name="Google Shape;1087;p36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36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9" name="Google Shape;1089;p36"/>
            <p:cNvGrpSpPr/>
            <p:nvPr/>
          </p:nvGrpSpPr>
          <p:grpSpPr>
            <a:xfrm>
              <a:off x="8280966" y="3612318"/>
              <a:ext cx="112607" cy="112607"/>
              <a:chOff x="3050281" y="152815"/>
              <a:chExt cx="549841" cy="549841"/>
            </a:xfrm>
          </p:grpSpPr>
          <p:grpSp>
            <p:nvGrpSpPr>
              <p:cNvPr id="1090" name="Google Shape;1090;p36"/>
              <p:cNvGrpSpPr/>
              <p:nvPr/>
            </p:nvGrpSpPr>
            <p:grpSpPr>
              <a:xfrm>
                <a:off x="3130800" y="233350"/>
                <a:ext cx="388800" cy="388800"/>
                <a:chOff x="1662700" y="87500"/>
                <a:chExt cx="388800" cy="388800"/>
              </a:xfrm>
            </p:grpSpPr>
            <p:cxnSp>
              <p:nvCxnSpPr>
                <p:cNvPr id="1091" name="Google Shape;1091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3" name="Google Shape;1093;p36"/>
              <p:cNvGrpSpPr/>
              <p:nvPr/>
            </p:nvGrpSpPr>
            <p:grpSpPr>
              <a:xfrm rot="2700000">
                <a:off x="3130804" y="233337"/>
                <a:ext cx="388796" cy="388796"/>
                <a:chOff x="1662700" y="87500"/>
                <a:chExt cx="388800" cy="388800"/>
              </a:xfrm>
            </p:grpSpPr>
            <p:cxnSp>
              <p:nvCxnSpPr>
                <p:cNvPr id="1094" name="Google Shape;1094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3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96" name="Google Shape;1096;p36"/>
            <p:cNvGrpSpPr/>
            <p:nvPr/>
          </p:nvGrpSpPr>
          <p:grpSpPr>
            <a:xfrm>
              <a:off x="8281049" y="3792453"/>
              <a:ext cx="112635" cy="112674"/>
              <a:chOff x="1662700" y="87500"/>
              <a:chExt cx="388800" cy="388800"/>
            </a:xfrm>
          </p:grpSpPr>
          <p:cxnSp>
            <p:nvCxnSpPr>
              <p:cNvPr id="1097" name="Google Shape;1097;p36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36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9" name="Google Shape;1099;p36"/>
          <p:cNvSpPr txBox="1">
            <a:spLocks noGrp="1"/>
          </p:cNvSpPr>
          <p:nvPr>
            <p:ph type="title"/>
          </p:nvPr>
        </p:nvSpPr>
        <p:spPr>
          <a:xfrm>
            <a:off x="1416751" y="1436004"/>
            <a:ext cx="45792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KLINIK DEL</a:t>
            </a:r>
            <a:endParaRPr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77D7123-7A89-DE7E-4B52-38C48085E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91" y="818800"/>
            <a:ext cx="4244412" cy="4244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668241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Klinik</a:t>
            </a:r>
            <a:r>
              <a:rPr lang="en-ID" sz="2000" dirty="0"/>
              <a:t> IT Del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yang </a:t>
            </a:r>
            <a:r>
              <a:rPr lang="en-ID" sz="2000" dirty="0" err="1"/>
              <a:t>dikembangkan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merangkum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rekam</a:t>
            </a:r>
            <a:r>
              <a:rPr lang="en-ID" sz="2000" dirty="0"/>
              <a:t> </a:t>
            </a:r>
            <a:r>
              <a:rPr lang="en-ID" sz="2000" dirty="0" err="1"/>
              <a:t>medis</a:t>
            </a:r>
            <a:r>
              <a:rPr lang="en-ID" sz="2000" dirty="0"/>
              <a:t>, </a:t>
            </a:r>
            <a:r>
              <a:rPr lang="en-ID" sz="2000" dirty="0" err="1"/>
              <a:t>obat-obatan</a:t>
            </a:r>
            <a:r>
              <a:rPr lang="en-ID" sz="2000" dirty="0"/>
              <a:t>, data </a:t>
            </a:r>
            <a:r>
              <a:rPr lang="en-ID" sz="2000" dirty="0" err="1"/>
              <a:t>pasien</a:t>
            </a:r>
            <a:r>
              <a:rPr lang="en-ID" sz="2000" dirty="0"/>
              <a:t>, dan data </a:t>
            </a:r>
            <a:r>
              <a:rPr lang="en-ID" sz="2000" dirty="0" err="1"/>
              <a:t>tenaga</a:t>
            </a:r>
            <a:r>
              <a:rPr lang="en-ID" sz="2000" dirty="0"/>
              <a:t> </a:t>
            </a:r>
            <a:r>
              <a:rPr lang="en-ID" sz="2000" dirty="0" err="1"/>
              <a:t>medis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digital.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dikembangkan</a:t>
            </a:r>
            <a:r>
              <a:rPr lang="en-ID" sz="2000" dirty="0"/>
              <a:t> agar </a:t>
            </a:r>
            <a:r>
              <a:rPr lang="en-ID" sz="2000" dirty="0" err="1"/>
              <a:t>petugas-petugas</a:t>
            </a:r>
            <a:r>
              <a:rPr lang="en-ID" sz="2000" dirty="0"/>
              <a:t> </a:t>
            </a:r>
            <a:r>
              <a:rPr lang="en-ID" sz="2000" dirty="0" err="1"/>
              <a:t>tenaga</a:t>
            </a:r>
            <a:r>
              <a:rPr lang="en-ID" sz="2000" dirty="0"/>
              <a:t> </a:t>
            </a:r>
            <a:r>
              <a:rPr lang="en-ID" sz="2000" dirty="0" err="1"/>
              <a:t>medis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mengurus</a:t>
            </a:r>
            <a:r>
              <a:rPr lang="en-ID" sz="2000" dirty="0"/>
              <a:t> data-data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pasien</a:t>
            </a:r>
            <a:r>
              <a:rPr lang="en-ID" sz="2000" dirty="0"/>
              <a:t> dan data-data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obat</a:t>
            </a:r>
            <a:r>
              <a:rPr lang="en-ID" sz="2000" dirty="0"/>
              <a:t> yang </a:t>
            </a:r>
            <a:r>
              <a:rPr lang="en-ID" sz="2000" dirty="0" err="1"/>
              <a:t>tersedia</a:t>
            </a:r>
            <a:r>
              <a:rPr lang="en-ID" sz="2000" dirty="0"/>
              <a:t> di </a:t>
            </a:r>
            <a:r>
              <a:rPr lang="en-ID" sz="2000" dirty="0" err="1"/>
              <a:t>Klinik</a:t>
            </a:r>
            <a:r>
              <a:rPr lang="en-ID" sz="2000" dirty="0"/>
              <a:t>.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petugas</a:t>
            </a:r>
            <a:r>
              <a:rPr lang="en-ID" sz="2000" dirty="0"/>
              <a:t> </a:t>
            </a:r>
            <a:r>
              <a:rPr lang="en-ID" sz="2000" dirty="0" err="1"/>
              <a:t>tenaga</a:t>
            </a:r>
            <a:r>
              <a:rPr lang="en-ID" sz="2000" dirty="0"/>
              <a:t> </a:t>
            </a:r>
            <a:r>
              <a:rPr lang="en-ID" sz="2000" dirty="0" err="1"/>
              <a:t>medis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mengubah</a:t>
            </a:r>
            <a:r>
              <a:rPr lang="en-ID" sz="2000" dirty="0"/>
              <a:t> data yang </a:t>
            </a:r>
            <a:r>
              <a:rPr lang="en-ID" sz="2000" dirty="0" err="1"/>
              <a:t>ada</a:t>
            </a:r>
            <a:r>
              <a:rPr lang="en-ID" sz="2000" dirty="0"/>
              <a:t> pada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 Para </a:t>
            </a:r>
            <a:r>
              <a:rPr lang="en-ID" sz="2000" dirty="0" err="1"/>
              <a:t>pasien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\</a:t>
            </a:r>
            <a:r>
              <a:rPr lang="en-ID" sz="2000" dirty="0" err="1"/>
              <a:t>i</a:t>
            </a:r>
            <a:r>
              <a:rPr lang="en-ID" sz="2000" dirty="0"/>
              <a:t>, </a:t>
            </a:r>
            <a:r>
              <a:rPr lang="en-ID" sz="2000" dirty="0" err="1"/>
              <a:t>dosen</a:t>
            </a:r>
            <a:r>
              <a:rPr lang="en-ID" sz="2000" dirty="0"/>
              <a:t>, staff,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umum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mengakses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47425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D" sz="2000" dirty="0" err="1"/>
              <a:t>Berdasarkan</a:t>
            </a:r>
            <a:r>
              <a:rPr lang="en-ID" sz="2000" dirty="0"/>
              <a:t> </a:t>
            </a: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garis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: </a:t>
            </a:r>
          </a:p>
          <a:p>
            <a:pPr fontAlgn="base"/>
            <a:r>
              <a:rPr lang="en-ID" sz="2000" dirty="0"/>
              <a:t>Form login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petugas</a:t>
            </a:r>
            <a:r>
              <a:rPr lang="en-ID" sz="2000" dirty="0"/>
              <a:t> </a:t>
            </a:r>
            <a:r>
              <a:rPr lang="en-ID" sz="2000" dirty="0" err="1"/>
              <a:t>klinik</a:t>
            </a:r>
            <a:r>
              <a:rPr lang="en-ID" sz="2000" dirty="0"/>
              <a:t>. </a:t>
            </a:r>
          </a:p>
          <a:p>
            <a:pPr fontAlgn="base"/>
            <a:r>
              <a:rPr lang="en-ID" sz="2000" dirty="0"/>
              <a:t>Data admin </a:t>
            </a:r>
          </a:p>
          <a:p>
            <a:pPr fontAlgn="base"/>
            <a:r>
              <a:rPr lang="en-ID" sz="2000" dirty="0"/>
              <a:t>Data </a:t>
            </a:r>
            <a:r>
              <a:rPr lang="en-ID" sz="2000" dirty="0" err="1"/>
              <a:t>Pelayanan</a:t>
            </a:r>
            <a:r>
              <a:rPr lang="en-ID" sz="2000" dirty="0"/>
              <a:t> </a:t>
            </a:r>
            <a:r>
              <a:rPr lang="en-ID" sz="2000" dirty="0" err="1"/>
              <a:t>klinik</a:t>
            </a:r>
            <a:r>
              <a:rPr lang="en-ID" sz="2000" dirty="0"/>
              <a:t> Del</a:t>
            </a:r>
          </a:p>
          <a:p>
            <a:pPr fontAlgn="base"/>
            <a:r>
              <a:rPr lang="en-ID" sz="2000" dirty="0"/>
              <a:t>Data </a:t>
            </a:r>
            <a:r>
              <a:rPr lang="en-ID" sz="2000" dirty="0" err="1"/>
              <a:t>Pegawai</a:t>
            </a:r>
            <a:r>
              <a:rPr lang="en-ID" sz="2000" dirty="0"/>
              <a:t> </a:t>
            </a:r>
            <a:r>
              <a:rPr lang="en-ID" sz="2000" dirty="0" err="1"/>
              <a:t>Klinik</a:t>
            </a:r>
            <a:r>
              <a:rPr lang="en-ID" sz="2000" dirty="0"/>
              <a:t> Del. </a:t>
            </a:r>
          </a:p>
          <a:p>
            <a:pPr fontAlgn="base"/>
            <a:r>
              <a:rPr lang="en-ID" sz="2000" dirty="0"/>
              <a:t>Data </a:t>
            </a:r>
            <a:r>
              <a:rPr lang="en-ID" sz="2000" dirty="0" err="1"/>
              <a:t>rekam</a:t>
            </a:r>
            <a:r>
              <a:rPr lang="en-ID" sz="2000" dirty="0"/>
              <a:t> </a:t>
            </a:r>
            <a:r>
              <a:rPr lang="en-ID" sz="2000" dirty="0" err="1"/>
              <a:t>medis</a:t>
            </a:r>
            <a:r>
              <a:rPr lang="en-ID" sz="2000" dirty="0"/>
              <a:t>. </a:t>
            </a:r>
          </a:p>
          <a:p>
            <a:pPr fontAlgn="base"/>
            <a:r>
              <a:rPr lang="en-ID" sz="2000" dirty="0"/>
              <a:t>Data </a:t>
            </a:r>
            <a:r>
              <a:rPr lang="en-ID" sz="2000" dirty="0" err="1"/>
              <a:t>obat</a:t>
            </a:r>
            <a:r>
              <a:rPr lang="en-ID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8362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keluaran</a:t>
            </a:r>
            <a:r>
              <a:rPr lang="en-ID" sz="2000" dirty="0"/>
              <a:t> yang </a:t>
            </a:r>
            <a:r>
              <a:rPr lang="en-ID" sz="2000" dirty="0" err="1"/>
              <a:t>nantinya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dihasilkan</a:t>
            </a:r>
            <a:r>
              <a:rPr lang="en-ID" sz="2000" dirty="0"/>
              <a:t> oleh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klinik</a:t>
            </a:r>
            <a:r>
              <a:rPr lang="en-ID" sz="2000" dirty="0"/>
              <a:t> Del </a:t>
            </a:r>
            <a:r>
              <a:rPr lang="en-ID" sz="2000" dirty="0" err="1"/>
              <a:t>adalah</a:t>
            </a:r>
            <a:r>
              <a:rPr lang="en-ID" sz="2000" dirty="0"/>
              <a:t>  </a:t>
            </a:r>
            <a:endParaRPr lang="en-ID" sz="3600" dirty="0"/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data user/admin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data </a:t>
            </a:r>
            <a:r>
              <a:rPr lang="en-ID" sz="2000" dirty="0" err="1"/>
              <a:t>registrasi</a:t>
            </a:r>
            <a:r>
              <a:rPr lang="en-ID" sz="2000" dirty="0"/>
              <a:t>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data </a:t>
            </a:r>
            <a:r>
              <a:rPr lang="en-ID" sz="2000" dirty="0" err="1"/>
              <a:t>pasien</a:t>
            </a:r>
            <a:r>
              <a:rPr lang="en-ID" sz="2000" dirty="0"/>
              <a:t>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manajemen</a:t>
            </a:r>
            <a:r>
              <a:rPr lang="en-ID" sz="2000" dirty="0"/>
              <a:t> data </a:t>
            </a:r>
            <a:r>
              <a:rPr lang="en-ID" sz="2000" dirty="0" err="1"/>
              <a:t>obat</a:t>
            </a:r>
            <a:endParaRPr lang="en-ID" sz="2000" dirty="0"/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manajemen</a:t>
            </a:r>
            <a:r>
              <a:rPr lang="en-ID" sz="2000" dirty="0"/>
              <a:t> </a:t>
            </a:r>
            <a:r>
              <a:rPr lang="en-ID" sz="2000" dirty="0" err="1"/>
              <a:t>administrasi</a:t>
            </a:r>
            <a:r>
              <a:rPr lang="en-ID" sz="2000" dirty="0"/>
              <a:t>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proses </a:t>
            </a:r>
            <a:r>
              <a:rPr lang="en-ID" sz="2000" dirty="0" err="1"/>
              <a:t>lihat</a:t>
            </a:r>
            <a:r>
              <a:rPr lang="en-ID" sz="2000" dirty="0"/>
              <a:t> </a:t>
            </a:r>
            <a:r>
              <a:rPr lang="en-ID" sz="2000" dirty="0" err="1"/>
              <a:t>rekam</a:t>
            </a:r>
            <a:r>
              <a:rPr lang="en-ID" sz="2000" dirty="0"/>
              <a:t> </a:t>
            </a:r>
            <a:r>
              <a:rPr lang="en-ID" sz="2000" dirty="0" err="1"/>
              <a:t>medis</a:t>
            </a:r>
            <a:r>
              <a:rPr lang="en-ID" sz="2000" dirty="0"/>
              <a:t>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proses </a:t>
            </a:r>
            <a:r>
              <a:rPr lang="en-ID" sz="2000" dirty="0" err="1"/>
              <a:t>lihat</a:t>
            </a:r>
            <a:r>
              <a:rPr lang="en-ID" sz="2000" dirty="0"/>
              <a:t> data </a:t>
            </a:r>
            <a:r>
              <a:rPr lang="en-ID" sz="2000" dirty="0" err="1"/>
              <a:t>apotek</a:t>
            </a:r>
            <a:r>
              <a:rPr lang="en-ID" sz="2000" dirty="0"/>
              <a:t>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proses </a:t>
            </a:r>
            <a:r>
              <a:rPr lang="en-ID" sz="2000" dirty="0" err="1"/>
              <a:t>lihat</a:t>
            </a:r>
            <a:r>
              <a:rPr lang="en-ID" sz="2000" dirty="0"/>
              <a:t> data </a:t>
            </a:r>
            <a:r>
              <a:rPr lang="en-ID" sz="2000" dirty="0" err="1"/>
              <a:t>pasien</a:t>
            </a:r>
            <a:r>
              <a:rPr lang="en-ID" sz="2000" dirty="0"/>
              <a:t> </a:t>
            </a:r>
          </a:p>
          <a:p>
            <a:pPr fontAlgn="base"/>
            <a:r>
              <a:rPr lang="en-ID" sz="2000" dirty="0" err="1"/>
              <a:t>Informasi</a:t>
            </a:r>
            <a:r>
              <a:rPr lang="en-ID" sz="2000" dirty="0"/>
              <a:t> proses </a:t>
            </a:r>
            <a:r>
              <a:rPr lang="en-ID" sz="2000" dirty="0" err="1"/>
              <a:t>lihat</a:t>
            </a:r>
            <a:r>
              <a:rPr lang="en-ID" sz="2000" dirty="0"/>
              <a:t> data </a:t>
            </a:r>
            <a:r>
              <a:rPr lang="en-ID" sz="2000" dirty="0" err="1"/>
              <a:t>dokter</a:t>
            </a:r>
            <a:endParaRPr lang="en-ID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808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System Overview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362309" y="746587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klinik</a:t>
            </a:r>
            <a:r>
              <a:rPr lang="en-ID" sz="1600" dirty="0"/>
              <a:t> </a:t>
            </a:r>
            <a:r>
              <a:rPr lang="en-ID" sz="1600" dirty="0" err="1"/>
              <a:t>Institut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Del (IT Del)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penginputan</a:t>
            </a:r>
            <a:r>
              <a:rPr lang="en-ID" sz="1600" dirty="0"/>
              <a:t> data dan </a:t>
            </a:r>
            <a:r>
              <a:rPr lang="en-ID" sz="1600" dirty="0" err="1"/>
              <a:t>rekam</a:t>
            </a:r>
            <a:r>
              <a:rPr lang="en-ID" sz="1600" dirty="0"/>
              <a:t> </a:t>
            </a:r>
            <a:r>
              <a:rPr lang="en-ID" sz="1600" dirty="0" err="1"/>
              <a:t>medis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manual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ditulis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. Tenaga </a:t>
            </a:r>
            <a:r>
              <a:rPr lang="en-ID" sz="1600" dirty="0" err="1"/>
              <a:t>medis</a:t>
            </a:r>
            <a:r>
              <a:rPr lang="en-ID" sz="1600" dirty="0"/>
              <a:t> yang </a:t>
            </a:r>
            <a:r>
              <a:rPr lang="en-ID" sz="1600" dirty="0" err="1"/>
              <a:t>bertugas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menuliskan</a:t>
            </a:r>
            <a:r>
              <a:rPr lang="en-ID" sz="1600" dirty="0"/>
              <a:t> data </a:t>
            </a:r>
            <a:r>
              <a:rPr lang="en-ID" sz="1600" dirty="0" err="1"/>
              <a:t>diri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pada </a:t>
            </a:r>
            <a:r>
              <a:rPr lang="en-ID" sz="1600" dirty="0" err="1"/>
              <a:t>sebuah</a:t>
            </a:r>
            <a:r>
              <a:rPr lang="en-ID" sz="1600" dirty="0"/>
              <a:t> form data </a:t>
            </a:r>
            <a:r>
              <a:rPr lang="en-ID" sz="1600" dirty="0" err="1"/>
              <a:t>diri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dokter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pemeriksaan</a:t>
            </a:r>
            <a:r>
              <a:rPr lang="en-ID" sz="1600" dirty="0"/>
              <a:t>. Hasil </a:t>
            </a:r>
            <a:r>
              <a:rPr lang="en-ID" sz="1600" dirty="0" err="1"/>
              <a:t>pemeriksaan</a:t>
            </a:r>
            <a:r>
              <a:rPr lang="en-ID" sz="1600" dirty="0"/>
              <a:t> juga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dituliskan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manual pada </a:t>
            </a:r>
            <a:r>
              <a:rPr lang="en-ID" sz="1600" dirty="0" err="1"/>
              <a:t>kertas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diagnosa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kertas</a:t>
            </a:r>
            <a:r>
              <a:rPr lang="en-ID" sz="1600" dirty="0"/>
              <a:t> </a:t>
            </a:r>
            <a:r>
              <a:rPr lang="en-ID" sz="1600" dirty="0" err="1"/>
              <a:t>rekam</a:t>
            </a:r>
            <a:r>
              <a:rPr lang="en-ID" sz="1600" dirty="0"/>
              <a:t> </a:t>
            </a:r>
            <a:r>
              <a:rPr lang="en-ID" sz="1600" dirty="0" err="1"/>
              <a:t>medis</a:t>
            </a:r>
            <a:r>
              <a:rPr lang="en-ID" sz="1600" dirty="0"/>
              <a:t>. </a:t>
            </a:r>
            <a:r>
              <a:rPr lang="en-ID" sz="1600" dirty="0" err="1"/>
              <a:t>Kertas</a:t>
            </a:r>
            <a:r>
              <a:rPr lang="en-ID" sz="1600" dirty="0"/>
              <a:t> </a:t>
            </a:r>
            <a:r>
              <a:rPr lang="en-ID" sz="1600" dirty="0" err="1"/>
              <a:t>rekam</a:t>
            </a:r>
            <a:r>
              <a:rPr lang="en-ID" sz="1600" dirty="0"/>
              <a:t> </a:t>
            </a:r>
            <a:r>
              <a:rPr lang="en-ID" sz="1600" dirty="0" err="1"/>
              <a:t>medis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nantinya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disimpan</a:t>
            </a:r>
            <a:r>
              <a:rPr lang="en-ID" sz="1600" dirty="0"/>
              <a:t> pada </a:t>
            </a:r>
            <a:r>
              <a:rPr lang="en-ID" sz="1600" dirty="0" err="1"/>
              <a:t>arsip</a:t>
            </a:r>
            <a:r>
              <a:rPr lang="en-ID" sz="1600" dirty="0"/>
              <a:t> </a:t>
            </a:r>
            <a:r>
              <a:rPr lang="en-ID" sz="1600" dirty="0" err="1"/>
              <a:t>fisik</a:t>
            </a:r>
            <a:r>
              <a:rPr lang="en-ID" sz="1600" dirty="0"/>
              <a:t> </a:t>
            </a:r>
            <a:r>
              <a:rPr lang="en-ID" sz="1600" dirty="0" err="1"/>
              <a:t>klinik</a:t>
            </a:r>
            <a:r>
              <a:rPr lang="en-ID" sz="1600" dirty="0"/>
              <a:t>. </a:t>
            </a:r>
            <a:r>
              <a:rPr lang="en-ID" sz="1600" dirty="0" err="1"/>
              <a:t>Berdasarkan</a:t>
            </a:r>
            <a:r>
              <a:rPr lang="en-ID" sz="1600" dirty="0"/>
              <a:t> data pada </a:t>
            </a:r>
            <a:r>
              <a:rPr lang="en-ID" sz="1600" dirty="0" err="1"/>
              <a:t>kertas</a:t>
            </a:r>
            <a:r>
              <a:rPr lang="en-ID" sz="1600" dirty="0"/>
              <a:t> </a:t>
            </a:r>
            <a:r>
              <a:rPr lang="en-ID" sz="1600" dirty="0" err="1"/>
              <a:t>rekam</a:t>
            </a:r>
            <a:r>
              <a:rPr lang="en-ID" sz="1600" dirty="0"/>
              <a:t> </a:t>
            </a:r>
            <a:r>
              <a:rPr lang="en-ID" sz="1600" dirty="0" err="1"/>
              <a:t>medis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, </a:t>
            </a:r>
            <a:r>
              <a:rPr lang="en-ID" sz="1600" dirty="0" err="1"/>
              <a:t>petugas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memasukkan</a:t>
            </a:r>
            <a:r>
              <a:rPr lang="en-ID" sz="1600" dirty="0"/>
              <a:t> data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file excel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database </a:t>
            </a:r>
            <a:r>
              <a:rPr lang="en-ID" sz="1600" dirty="0" err="1"/>
              <a:t>klinik</a:t>
            </a:r>
            <a:r>
              <a:rPr lang="en-ID" sz="1600" dirty="0"/>
              <a:t> IT Del.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tentu</a:t>
            </a:r>
            <a:r>
              <a:rPr lang="en-ID" sz="1600" dirty="0"/>
              <a:t> </a:t>
            </a:r>
            <a:r>
              <a:rPr lang="en-ID" sz="1600" dirty="0" err="1"/>
              <a:t>kurang</a:t>
            </a:r>
            <a:r>
              <a:rPr lang="en-ID" sz="1600" dirty="0"/>
              <a:t> </a:t>
            </a:r>
            <a:r>
              <a:rPr lang="en-ID" sz="1600" dirty="0" err="1"/>
              <a:t>efisien</a:t>
            </a:r>
            <a:r>
              <a:rPr lang="en-ID" sz="1600" dirty="0"/>
              <a:t> </a:t>
            </a:r>
            <a:r>
              <a:rPr lang="en-ID" sz="1600" dirty="0" err="1"/>
              <a:t>mengingat</a:t>
            </a:r>
            <a:r>
              <a:rPr lang="en-ID" sz="1600" dirty="0"/>
              <a:t> </a:t>
            </a:r>
            <a:r>
              <a:rPr lang="en-ID" sz="1600" dirty="0" err="1"/>
              <a:t>Klinik</a:t>
            </a:r>
            <a:r>
              <a:rPr lang="en-ID" sz="1600" dirty="0"/>
              <a:t> IT Del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dibuka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umum</a:t>
            </a:r>
            <a:r>
              <a:rPr lang="en-ID" sz="1600" dirty="0"/>
              <a:t>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, </a:t>
            </a:r>
            <a:r>
              <a:rPr lang="en-ID" sz="1600" dirty="0" err="1"/>
              <a:t>dosen</a:t>
            </a:r>
            <a:r>
              <a:rPr lang="en-ID" sz="1600" dirty="0"/>
              <a:t> dan </a:t>
            </a:r>
            <a:r>
              <a:rPr lang="en-ID" sz="1600" dirty="0" err="1"/>
              <a:t>staf</a:t>
            </a:r>
            <a:r>
              <a:rPr lang="en-ID" sz="1600" dirty="0"/>
              <a:t>/</a:t>
            </a:r>
            <a:r>
              <a:rPr lang="en-ID" sz="1600" dirty="0" err="1"/>
              <a:t>pegawai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fasilitas</a:t>
            </a:r>
            <a:r>
              <a:rPr lang="en-ID" sz="1600" dirty="0"/>
              <a:t> </a:t>
            </a:r>
            <a:r>
              <a:rPr lang="en-ID" sz="1600" dirty="0" err="1"/>
              <a:t>Klinik</a:t>
            </a:r>
            <a:r>
              <a:rPr lang="en-ID" sz="1600" dirty="0"/>
              <a:t> IT Del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tetapi</a:t>
            </a:r>
            <a:r>
              <a:rPr lang="en-ID" sz="1600" dirty="0"/>
              <a:t> </a:t>
            </a:r>
            <a:r>
              <a:rPr lang="en-ID" sz="1600" dirty="0" err="1"/>
              <a:t>masyarakat</a:t>
            </a:r>
            <a:r>
              <a:rPr lang="en-ID" sz="1600" dirty="0"/>
              <a:t> </a:t>
            </a:r>
            <a:r>
              <a:rPr lang="en-ID" sz="1600" dirty="0" err="1"/>
              <a:t>umum</a:t>
            </a:r>
            <a:r>
              <a:rPr lang="en-ID" sz="1600" dirty="0"/>
              <a:t> juga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fasilitas</a:t>
            </a:r>
            <a:r>
              <a:rPr lang="en-ID" sz="1600" dirty="0"/>
              <a:t> yang </a:t>
            </a:r>
            <a:r>
              <a:rPr lang="en-ID" sz="1600" dirty="0" err="1"/>
              <a:t>disediakan</a:t>
            </a:r>
            <a:endParaRPr lang="en-ID" sz="1600" dirty="0"/>
          </a:p>
          <a:p>
            <a:pPr marL="152400" indent="0" algn="just">
              <a:lnSpc>
                <a:spcPct val="150000"/>
              </a:lnSpc>
              <a:buNone/>
            </a:pPr>
            <a:r>
              <a:rPr lang="en-ID" sz="1600" dirty="0"/>
              <a:t>. </a:t>
            </a:r>
            <a:br>
              <a:rPr lang="en-ID" sz="1600" dirty="0"/>
            </a:br>
            <a:br>
              <a:rPr lang="en-ID" sz="1600" dirty="0"/>
            </a:b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78294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22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System Overview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362309" y="863550"/>
            <a:ext cx="8419381" cy="3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adanya</a:t>
            </a:r>
            <a:r>
              <a:rPr lang="en-ID" sz="1600" dirty="0"/>
              <a:t> </a:t>
            </a:r>
            <a:r>
              <a:rPr lang="en-ID" sz="1600" dirty="0" err="1"/>
              <a:t>terobosan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Klinik</a:t>
            </a:r>
            <a:r>
              <a:rPr lang="en-ID" sz="1600" dirty="0"/>
              <a:t> IT Del </a:t>
            </a:r>
            <a:r>
              <a:rPr lang="en-ID" sz="1600" dirty="0" err="1"/>
              <a:t>memerlukan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merangkum</a:t>
            </a:r>
            <a:r>
              <a:rPr lang="en-ID" sz="1600" dirty="0"/>
              <a:t> dan </a:t>
            </a:r>
            <a:r>
              <a:rPr lang="en-ID" sz="1600" dirty="0" err="1"/>
              <a:t>menyimpan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data </a:t>
            </a:r>
            <a:r>
              <a:rPr lang="en-ID" sz="1600" dirty="0" err="1"/>
              <a:t>data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daftar </a:t>
            </a:r>
            <a:r>
              <a:rPr lang="en-ID" sz="1600" dirty="0" err="1"/>
              <a:t>rekam</a:t>
            </a:r>
            <a:r>
              <a:rPr lang="en-ID" sz="1600" dirty="0"/>
              <a:t> </a:t>
            </a:r>
            <a:r>
              <a:rPr lang="en-ID" sz="1600" dirty="0" err="1"/>
              <a:t>medis</a:t>
            </a:r>
            <a:r>
              <a:rPr lang="en-ID" sz="1600" dirty="0"/>
              <a:t> dan </a:t>
            </a:r>
            <a:r>
              <a:rPr lang="en-ID" sz="1600" dirty="0" err="1"/>
              <a:t>kunjungan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disimpan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otomatis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database </a:t>
            </a:r>
            <a:r>
              <a:rPr lang="en-ID" sz="1600" dirty="0" err="1"/>
              <a:t>klinik</a:t>
            </a:r>
            <a:r>
              <a:rPr lang="en-ID" sz="1600" dirty="0"/>
              <a:t> agar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hilang</a:t>
            </a:r>
            <a:r>
              <a:rPr lang="en-ID" sz="1600" dirty="0"/>
              <a:t> dan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kapan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.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pengentrian</a:t>
            </a:r>
            <a:r>
              <a:rPr lang="en-ID" sz="1600" dirty="0"/>
              <a:t> </a:t>
            </a:r>
            <a:r>
              <a:rPr lang="en-ID" sz="1600" dirty="0" err="1"/>
              <a:t>obat-obatan</a:t>
            </a:r>
            <a:r>
              <a:rPr lang="en-ID" sz="1600" dirty="0"/>
              <a:t> yang </a:t>
            </a:r>
            <a:r>
              <a:rPr lang="en-ID" sz="1600" dirty="0" err="1"/>
              <a:t>diperlukan</a:t>
            </a:r>
            <a:r>
              <a:rPr lang="en-ID" sz="1600" dirty="0"/>
              <a:t> di </a:t>
            </a:r>
            <a:r>
              <a:rPr lang="en-ID" sz="1600" dirty="0" err="1"/>
              <a:t>Klinik</a:t>
            </a:r>
            <a:r>
              <a:rPr lang="en-ID" sz="1600" dirty="0"/>
              <a:t> IT Del, </a:t>
            </a:r>
            <a:r>
              <a:rPr lang="en-ID" sz="1600" dirty="0" err="1"/>
              <a:t>petugas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memasukkan</a:t>
            </a:r>
            <a:r>
              <a:rPr lang="en-ID" sz="1600" dirty="0"/>
              <a:t> data </a:t>
            </a:r>
            <a:r>
              <a:rPr lang="en-ID" sz="1600" dirty="0" err="1"/>
              <a:t>obat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manual.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update data </a:t>
            </a:r>
            <a:r>
              <a:rPr lang="en-ID" sz="1600" dirty="0" err="1"/>
              <a:t>obat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  </a:t>
            </a:r>
            <a:r>
              <a:rPr lang="en-ID" sz="1600" dirty="0" err="1"/>
              <a:t>menghapus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mengurangi</a:t>
            </a:r>
            <a:r>
              <a:rPr lang="en-ID" sz="1600" dirty="0"/>
              <a:t> </a:t>
            </a:r>
            <a:r>
              <a:rPr lang="en-ID" sz="1600" dirty="0" err="1"/>
              <a:t>obat</a:t>
            </a:r>
            <a:r>
              <a:rPr lang="en-ID" sz="1600" dirty="0"/>
              <a:t>, </a:t>
            </a:r>
            <a:r>
              <a:rPr lang="en-ID" sz="1600" dirty="0" err="1"/>
              <a:t>petugas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entri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manual. Setelah </a:t>
            </a:r>
            <a:r>
              <a:rPr lang="en-ID" sz="1600" dirty="0" err="1"/>
              <a:t>itu</a:t>
            </a:r>
            <a:r>
              <a:rPr lang="en-ID" sz="1600" dirty="0"/>
              <a:t>,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data </a:t>
            </a:r>
            <a:r>
              <a:rPr lang="en-ID" sz="1600" dirty="0" err="1"/>
              <a:t>obat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database yang </a:t>
            </a:r>
            <a:r>
              <a:rPr lang="en-ID" sz="1600" dirty="0" err="1"/>
              <a:t>berupa</a:t>
            </a:r>
            <a:r>
              <a:rPr lang="en-ID" sz="1600" dirty="0"/>
              <a:t> file excel.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disimpannya</a:t>
            </a:r>
            <a:r>
              <a:rPr lang="en-ID" sz="1600" dirty="0"/>
              <a:t> </a:t>
            </a:r>
            <a:r>
              <a:rPr lang="en-ID" sz="1600" dirty="0" err="1"/>
              <a:t>obat-obatan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database,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petugas</a:t>
            </a:r>
            <a:r>
              <a:rPr lang="en-ID" sz="1600" dirty="0"/>
              <a:t> lain juga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obat-obat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.       </a:t>
            </a:r>
          </a:p>
        </p:txBody>
      </p:sp>
    </p:spTree>
    <p:extLst>
      <p:ext uri="{BB962C8B-B14F-4D97-AF65-F5344CB8AC3E}">
        <p14:creationId xmlns:p14="http://schemas.microsoft.com/office/powerpoint/2010/main" val="291894891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Monday Deals MK Plan by Slidesgo">
  <a:themeElements>
    <a:clrScheme name="Simple Light">
      <a:dk1>
        <a:srgbClr val="080808"/>
      </a:dk1>
      <a:lt1>
        <a:srgbClr val="F3F3F3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459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Condensed Light</vt:lpstr>
      <vt:lpstr>Iceland</vt:lpstr>
      <vt:lpstr>Arial</vt:lpstr>
      <vt:lpstr>Didact Gothic</vt:lpstr>
      <vt:lpstr>Cyber Monday Deals MK Plan by Slidesgo</vt:lpstr>
      <vt:lpstr>SISTEM INFORMASI  KLINIK DEL</vt:lpstr>
      <vt:lpstr>TEAM ROLES</vt:lpstr>
      <vt:lpstr>TEAM ROLES</vt:lpstr>
      <vt:lpstr>KLINIK DEL</vt:lpstr>
      <vt:lpstr>Description</vt:lpstr>
      <vt:lpstr>Analisis Kebutuhan Sistem</vt:lpstr>
      <vt:lpstr>Analisis Kebutuhan Sistem</vt:lpstr>
      <vt:lpstr>Current System Overview</vt:lpstr>
      <vt:lpstr>Current System Overview</vt:lpstr>
      <vt:lpstr>Bussines Proses Bp- Rekam Medis</vt:lpstr>
      <vt:lpstr>Bussines Proses Bp-Patient Data</vt:lpstr>
      <vt:lpstr>Bussines Proses</vt:lpstr>
      <vt:lpstr>Bussines Proses</vt:lpstr>
      <vt:lpstr>ERD</vt:lpstr>
      <vt:lpstr>CDM</vt:lpstr>
      <vt:lpstr>PDM</vt:lpstr>
      <vt:lpstr>Presentation Link</vt:lpstr>
      <vt:lpstr>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 KLINIK DEL</dc:title>
  <dc:creator>DELL 5280</dc:creator>
  <cp:lastModifiedBy>marcelino manalu</cp:lastModifiedBy>
  <cp:revision>17</cp:revision>
  <dcterms:modified xsi:type="dcterms:W3CDTF">2022-10-17T09:08:47Z</dcterms:modified>
</cp:coreProperties>
</file>