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2.jpeg" ContentType="image/jpeg"/>
  <Override PartName="/ppt/media/image3.png" ContentType="image/png"/>
  <Override PartName="/ppt/media/image7.png" ContentType="image/png"/>
  <Override PartName="/ppt/media/image4.png" ContentType="image/png"/>
  <Override PartName="/ppt/media/image8.png" ContentType="image/png"/>
  <Override PartName="/ppt/media/image1.png" ContentType="image/png"/>
  <Override PartName="/ppt/media/image5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9601200" cy="7315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4010760"/>
            <a:ext cx="82292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3520" y="401076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57200" y="401076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3886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38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38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38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8229240" cy="5409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401076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38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3886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38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3520" y="401076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4010760"/>
            <a:ext cx="822852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4010760"/>
            <a:ext cx="82292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401076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401076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38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38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38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8229240" cy="5409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401076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38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38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73520" y="401076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3520" y="1981080"/>
            <a:ext cx="401544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4010760"/>
            <a:ext cx="8228520" cy="185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285480" cy="533160"/>
          </a:xfrm>
          <a:prstGeom prst="rect">
            <a:avLst/>
          </a:prstGeom>
          <a:gradFill>
            <a:gsLst>
              <a:gs pos="0">
                <a:srgbClr val="cccce6"/>
              </a:gs>
              <a:gs pos="100000">
                <a:srgbClr val="ffffff"/>
              </a:gs>
            </a:gsLst>
            <a:lin ang="0"/>
          </a:gradFill>
        </p:spPr>
      </p:sp>
      <p:sp>
        <p:nvSpPr>
          <p:cNvPr id="1" name="CustomShape 2"/>
          <p:cNvSpPr/>
          <p:nvPr/>
        </p:nvSpPr>
        <p:spPr>
          <a:xfrm>
            <a:off x="412920" y="135000"/>
            <a:ext cx="8730720" cy="274320"/>
          </a:xfrm>
          <a:prstGeom prst="rect">
            <a:avLst/>
          </a:prstGeom>
          <a:gradFill>
            <a:gsLst>
              <a:gs pos="0">
                <a:srgbClr val="00007d"/>
              </a:gs>
              <a:gs pos="100000">
                <a:srgbClr val="ffffff"/>
              </a:gs>
            </a:gsLst>
            <a:lin ang="0"/>
          </a:gradFill>
        </p:spPr>
      </p:sp>
      <p:sp>
        <p:nvSpPr>
          <p:cNvPr id="2" name="CustomShape 3"/>
          <p:cNvSpPr/>
          <p:nvPr/>
        </p:nvSpPr>
        <p:spPr>
          <a:xfrm>
            <a:off x="409680" y="135000"/>
            <a:ext cx="137880" cy="14076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3" name="CustomShape 4"/>
          <p:cNvSpPr/>
          <p:nvPr/>
        </p:nvSpPr>
        <p:spPr>
          <a:xfrm>
            <a:off x="547560" y="0"/>
            <a:ext cx="139320" cy="13788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4" name="CustomShape 5"/>
          <p:cNvSpPr/>
          <p:nvPr/>
        </p:nvSpPr>
        <p:spPr>
          <a:xfrm>
            <a:off x="547560" y="135000"/>
            <a:ext cx="139320" cy="14076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5" name="CustomShape 6"/>
          <p:cNvSpPr/>
          <p:nvPr/>
        </p:nvSpPr>
        <p:spPr>
          <a:xfrm>
            <a:off x="274680" y="274680"/>
            <a:ext cx="136080" cy="13788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6" name="CustomShape 7"/>
          <p:cNvSpPr/>
          <p:nvPr/>
        </p:nvSpPr>
        <p:spPr>
          <a:xfrm>
            <a:off x="131760" y="136440"/>
            <a:ext cx="140760" cy="137880"/>
          </a:xfrm>
          <a:prstGeom prst="rect">
            <a:avLst/>
          </a:prstGeom>
          <a:solidFill>
            <a:srgbClr val="00007d"/>
          </a:solidFill>
        </p:spPr>
      </p:sp>
      <p:sp>
        <p:nvSpPr>
          <p:cNvPr id="7" name="CustomShape 8"/>
          <p:cNvSpPr/>
          <p:nvPr/>
        </p:nvSpPr>
        <p:spPr>
          <a:xfrm>
            <a:off x="409680" y="271440"/>
            <a:ext cx="137880" cy="13788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8" name="CustomShape 9"/>
          <p:cNvSpPr/>
          <p:nvPr/>
        </p:nvSpPr>
        <p:spPr>
          <a:xfrm>
            <a:off x="274680" y="409680"/>
            <a:ext cx="136080" cy="13608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9" name="CustomShape 10"/>
          <p:cNvSpPr/>
          <p:nvPr/>
        </p:nvSpPr>
        <p:spPr>
          <a:xfrm>
            <a:off x="0" y="0"/>
            <a:ext cx="3504960" cy="6857640"/>
          </a:xfrm>
          <a:prstGeom prst="rect">
            <a:avLst/>
          </a:prstGeom>
          <a:gradFill>
            <a:gsLst>
              <a:gs pos="0">
                <a:srgbClr val="cccce6"/>
              </a:gs>
              <a:gs pos="100000">
                <a:srgbClr val="ffffff"/>
              </a:gs>
            </a:gsLst>
            <a:lin ang="0"/>
          </a:gradFill>
        </p:spPr>
      </p:sp>
      <p:sp>
        <p:nvSpPr>
          <p:cNvPr id="10" name="CustomShape 11"/>
          <p:cNvSpPr/>
          <p:nvPr/>
        </p:nvSpPr>
        <p:spPr>
          <a:xfrm>
            <a:off x="1716120" y="1690560"/>
            <a:ext cx="7427520" cy="2533320"/>
          </a:xfrm>
          <a:prstGeom prst="rect">
            <a:avLst/>
          </a:prstGeom>
          <a:solidFill>
            <a:srgbClr val="00007d"/>
          </a:solidFill>
        </p:spPr>
      </p:sp>
      <p:sp>
        <p:nvSpPr>
          <p:cNvPr id="11" name="CustomShape 12"/>
          <p:cNvSpPr/>
          <p:nvPr/>
        </p:nvSpPr>
        <p:spPr>
          <a:xfrm>
            <a:off x="573120" y="3583080"/>
            <a:ext cx="576000" cy="64116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12" name="CustomShape 13"/>
          <p:cNvSpPr/>
          <p:nvPr/>
        </p:nvSpPr>
        <p:spPr>
          <a:xfrm>
            <a:off x="1716120" y="1690560"/>
            <a:ext cx="574200" cy="64260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13" name="CustomShape 14"/>
          <p:cNvSpPr/>
          <p:nvPr/>
        </p:nvSpPr>
        <p:spPr>
          <a:xfrm>
            <a:off x="2281320" y="1066680"/>
            <a:ext cx="585360" cy="63468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14" name="CustomShape 15"/>
          <p:cNvSpPr/>
          <p:nvPr/>
        </p:nvSpPr>
        <p:spPr>
          <a:xfrm>
            <a:off x="1141560" y="3583080"/>
            <a:ext cx="583920" cy="641160"/>
          </a:xfrm>
          <a:prstGeom prst="rect">
            <a:avLst/>
          </a:prstGeom>
          <a:solidFill>
            <a:srgbClr val="00007d"/>
          </a:solidFill>
        </p:spPr>
      </p:sp>
      <p:sp>
        <p:nvSpPr>
          <p:cNvPr id="15" name="CustomShape 16"/>
          <p:cNvSpPr/>
          <p:nvPr/>
        </p:nvSpPr>
        <p:spPr>
          <a:xfrm>
            <a:off x="2281320" y="1690560"/>
            <a:ext cx="585360" cy="64260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16" name="CustomShape 17"/>
          <p:cNvSpPr/>
          <p:nvPr/>
        </p:nvSpPr>
        <p:spPr>
          <a:xfrm>
            <a:off x="1141560" y="2324160"/>
            <a:ext cx="583920" cy="63288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17" name="CustomShape 18"/>
          <p:cNvSpPr/>
          <p:nvPr/>
        </p:nvSpPr>
        <p:spPr>
          <a:xfrm>
            <a:off x="0" y="2324160"/>
            <a:ext cx="582120" cy="632880"/>
          </a:xfrm>
          <a:prstGeom prst="rect">
            <a:avLst/>
          </a:prstGeom>
          <a:solidFill>
            <a:srgbClr val="00007d"/>
          </a:solidFill>
        </p:spPr>
      </p:sp>
      <p:sp>
        <p:nvSpPr>
          <p:cNvPr id="18" name="CustomShape 19"/>
          <p:cNvSpPr/>
          <p:nvPr/>
        </p:nvSpPr>
        <p:spPr>
          <a:xfrm>
            <a:off x="1716120" y="2324160"/>
            <a:ext cx="574200" cy="63288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19" name="CustomShape 20"/>
          <p:cNvSpPr/>
          <p:nvPr/>
        </p:nvSpPr>
        <p:spPr>
          <a:xfrm>
            <a:off x="573120" y="2948040"/>
            <a:ext cx="576000" cy="64404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20" name="CustomShape 21"/>
          <p:cNvSpPr/>
          <p:nvPr/>
        </p:nvSpPr>
        <p:spPr>
          <a:xfrm>
            <a:off x="1141560" y="2948040"/>
            <a:ext cx="583920" cy="64404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2971800" y="1828800"/>
            <a:ext cx="6019560" cy="22093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5000">
                <a:solidFill>
                  <a:srgbClr val="ffffff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dt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3" name="PlaceHolder 2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4" name="PlaceHolder 2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F17111-91F1-4131-81C1-1181F1419141}" type="slidenum">
              <a:rPr lang="en-US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5" name="PlaceHolder 2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0"/>
            <a:ext cx="285480" cy="533160"/>
          </a:xfrm>
          <a:prstGeom prst="rect">
            <a:avLst/>
          </a:prstGeom>
          <a:gradFill>
            <a:gsLst>
              <a:gs pos="0">
                <a:srgbClr val="cccce6"/>
              </a:gs>
              <a:gs pos="100000">
                <a:srgbClr val="ffffff"/>
              </a:gs>
            </a:gsLst>
            <a:lin ang="0"/>
          </a:gradFill>
        </p:spPr>
      </p:sp>
      <p:sp>
        <p:nvSpPr>
          <p:cNvPr id="59" name="CustomShape 2"/>
          <p:cNvSpPr/>
          <p:nvPr/>
        </p:nvSpPr>
        <p:spPr>
          <a:xfrm>
            <a:off x="412920" y="135000"/>
            <a:ext cx="8730720" cy="274320"/>
          </a:xfrm>
          <a:prstGeom prst="rect">
            <a:avLst/>
          </a:prstGeom>
          <a:gradFill>
            <a:gsLst>
              <a:gs pos="0">
                <a:srgbClr val="00007d"/>
              </a:gs>
              <a:gs pos="100000">
                <a:srgbClr val="ffffff"/>
              </a:gs>
            </a:gsLst>
            <a:lin ang="0"/>
          </a:gradFill>
        </p:spPr>
      </p:sp>
      <p:sp>
        <p:nvSpPr>
          <p:cNvPr id="60" name="CustomShape 3"/>
          <p:cNvSpPr/>
          <p:nvPr/>
        </p:nvSpPr>
        <p:spPr>
          <a:xfrm>
            <a:off x="409680" y="135000"/>
            <a:ext cx="137880" cy="14076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61" name="CustomShape 4"/>
          <p:cNvSpPr/>
          <p:nvPr/>
        </p:nvSpPr>
        <p:spPr>
          <a:xfrm>
            <a:off x="547560" y="0"/>
            <a:ext cx="139320" cy="13788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62" name="CustomShape 5"/>
          <p:cNvSpPr/>
          <p:nvPr/>
        </p:nvSpPr>
        <p:spPr>
          <a:xfrm>
            <a:off x="547560" y="135000"/>
            <a:ext cx="139320" cy="14076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63" name="CustomShape 6"/>
          <p:cNvSpPr/>
          <p:nvPr/>
        </p:nvSpPr>
        <p:spPr>
          <a:xfrm>
            <a:off x="274680" y="274680"/>
            <a:ext cx="136080" cy="13788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64" name="CustomShape 7"/>
          <p:cNvSpPr/>
          <p:nvPr/>
        </p:nvSpPr>
        <p:spPr>
          <a:xfrm>
            <a:off x="131760" y="136440"/>
            <a:ext cx="140760" cy="137880"/>
          </a:xfrm>
          <a:prstGeom prst="rect">
            <a:avLst/>
          </a:prstGeom>
          <a:solidFill>
            <a:srgbClr val="00007d"/>
          </a:solidFill>
        </p:spPr>
      </p:sp>
      <p:sp>
        <p:nvSpPr>
          <p:cNvPr id="65" name="CustomShape 8"/>
          <p:cNvSpPr/>
          <p:nvPr/>
        </p:nvSpPr>
        <p:spPr>
          <a:xfrm>
            <a:off x="409680" y="271440"/>
            <a:ext cx="137880" cy="13788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66" name="CustomShape 9"/>
          <p:cNvSpPr/>
          <p:nvPr/>
        </p:nvSpPr>
        <p:spPr>
          <a:xfrm>
            <a:off x="274680" y="409680"/>
            <a:ext cx="136080" cy="13608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67" name="PlaceHolder 10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68" name="PlaceHolder 11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38858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"/>
              <a:buChar char="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1">
              <a:buSzPct val="80000"/>
              <a:buFont charset="2" typeface="Wingdings"/>
              <a:buChar char="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2">
              <a:buSzPct val="65000"/>
              <a:buFont charset="2" typeface="Wingdings"/>
              <a:buChar char="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3">
              <a:buSzPct val="70000"/>
              <a:buFont charset="2" typeface="Wingdings"/>
              <a:buChar char="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69" name="PlaceHolder 12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0" name="PlaceHolder 13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0051B1-21F1-4101-8151-419141210171}" type="slidenum">
              <a:rPr lang="en-US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71" name="PlaceHolder 14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cse.csusb.edu/tong/courses/cs621/notes/ray.php" TargetMode="External"/><Relationship Id="rId2" Type="http://schemas.openxmlformats.org/officeDocument/2006/relationships/hyperlink" Target="http://www.cs.unc.edu/~rademach/xroads-RT/RTarticle.html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2971800" y="1828800"/>
            <a:ext cx="6019560" cy="22093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5000">
                <a:solidFill>
                  <a:srgbClr val="ffffff"/>
                </a:solidFill>
                <a:latin typeface="Arial"/>
              </a:rPr>
              <a:t>Project 1 Ray Tracer Demonstration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2971800" y="4267080"/>
            <a:ext cx="6019560" cy="17521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lang="en-US" sz="3400">
                <a:solidFill>
                  <a:srgbClr val="000000"/>
                </a:solidFill>
                <a:latin typeface="Arial"/>
              </a:rPr>
              <a:t>Qiong Wang</a:t>
            </a:r>
            <a:endParaRPr/>
          </a:p>
          <a:p>
            <a:pPr>
              <a:lnSpc>
                <a:spcPct val="90000"/>
              </a:lnSpc>
            </a:pPr>
            <a:r>
              <a:rPr lang="en-US" sz="3400">
                <a:solidFill>
                  <a:srgbClr val="000000"/>
                </a:solidFill>
                <a:latin typeface="Arial"/>
              </a:rPr>
              <a:t>University of Pennsylvania</a:t>
            </a:r>
            <a:endParaRPr/>
          </a:p>
          <a:p>
            <a:pPr>
              <a:lnSpc>
                <a:spcPct val="90000"/>
              </a:lnSpc>
            </a:pPr>
            <a:r>
              <a:rPr lang="en-US" sz="3400">
                <a:solidFill>
                  <a:srgbClr val="000000"/>
                </a:solidFill>
                <a:latin typeface="Arial"/>
              </a:rPr>
              <a:t>CIS 565 - Fall 2013</a:t>
            </a:r>
            <a:endParaRPr/>
          </a:p>
        </p:txBody>
      </p:sp>
      <p:pic>
        <p:nvPicPr>
          <p:cNvPr descr="" id="10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048120" y="0"/>
            <a:ext cx="6095520" cy="114264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365760" y="2103120"/>
            <a:ext cx="2194560" cy="38858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Result with noise</a:t>
            </a:r>
            <a:endParaRPr/>
          </a:p>
        </p:txBody>
      </p:sp>
      <p:pic>
        <p:nvPicPr>
          <p:cNvPr descr="" id="13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45520" y="548640"/>
            <a:ext cx="5860800" cy="602676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365760" y="2103120"/>
            <a:ext cx="2194560" cy="38858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Final Result</a:t>
            </a:r>
            <a:endParaRPr/>
          </a:p>
        </p:txBody>
      </p:sp>
      <p:pic>
        <p:nvPicPr>
          <p:cNvPr descr="" id="13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08960" y="698760"/>
            <a:ext cx="5622120" cy="577404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Performance Evaluation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365760" y="4709520"/>
            <a:ext cx="8610120" cy="685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The processing rate changes when using different </a:t>
            </a:r>
            <a:r>
              <a:rPr i="1" lang="en-US" sz="2800">
                <a:solidFill>
                  <a:srgbClr val="ff0000"/>
                </a:solidFill>
                <a:latin typeface="Arial"/>
              </a:rPr>
              <a:t>tileSize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References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548640" y="1645920"/>
            <a:ext cx="8643960" cy="4846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</a:rPr>
              <a:t>Ray Tracing Algorithm: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u="sng">
                <a:solidFill>
                  <a:srgbClr val="666699"/>
                </a:solidFill>
                <a:latin typeface="Arial"/>
                <a:hlinkClick r:id="rId1"/>
              </a:rPr>
              <a:t>http://cse.csusb.edu/tong/courses/cs621/notes/ray.php</a:t>
            </a: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</a:rPr>
              <a:t>Ray Tracing Pseudo-Codes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u="sng">
                <a:solidFill>
                  <a:srgbClr val="666699"/>
                </a:solidFill>
                <a:latin typeface="Arial"/>
                <a:hlinkClick r:id="rId2"/>
              </a:rPr>
              <a:t>http://www.cs.unc.edu/~rademach/xroads-RT/RTarticle.html</a:t>
            </a: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</a:rPr>
              <a:t>Box Intersection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u="sng">
                <a:solidFill>
                  <a:srgbClr val="666699"/>
                </a:solidFill>
                <a:latin typeface="Arial"/>
              </a:rPr>
              <a:t>http://www.scratchapixel.com/lessons/3d-basic-lessons/lesson-7-intersecting-simple-shapes/ray-sphere-intersection/</a:t>
            </a: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Cosine-weighted Distribution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u="sng">
                <a:solidFill>
                  <a:srgbClr val="666699"/>
                </a:solidFill>
                <a:latin typeface="Arial"/>
              </a:rPr>
              <a:t>http://web.cs.wpi.edu/~emmanuel/courses/cs563/S07/talks/emmanuel_agu_mc_wk10_p2.pdf</a:t>
            </a: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Sphere Geometry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u="sng">
                <a:solidFill>
                  <a:srgbClr val="666699"/>
                </a:solidFill>
                <a:latin typeface="Arial"/>
              </a:rPr>
              <a:t>http://en.wikipedia.org/wiki/Sphere</a:t>
            </a: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</a:rPr>
              <a:t>Lambertian Surface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u="sng">
                <a:solidFill>
                  <a:srgbClr val="666699"/>
                </a:solidFill>
                <a:latin typeface="Arial"/>
              </a:rPr>
              <a:t>http://en.wikipedia.org/wiki/Lambertian</a:t>
            </a: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</a:rPr>
              <a:t>Blinn Phong Lighting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u="sng">
                <a:solidFill>
                  <a:srgbClr val="666699"/>
                </a:solidFill>
                <a:latin typeface="Arial"/>
              </a:rPr>
              <a:t>http://en.wikipedia.org/wiki/Blinn%E2%80%93Phong_shading_model</a:t>
            </a: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</a:rPr>
              <a:t>Ambient Light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u="sng">
                <a:solidFill>
                  <a:srgbClr val="666699"/>
                </a:solidFill>
                <a:latin typeface="Arial"/>
              </a:rPr>
              <a:t>http://en.wikipedia.org/wiki/Phong_shading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Features </a:t>
            </a:r>
            <a:r>
              <a:rPr lang="en-US" sz="4400">
                <a:solidFill>
                  <a:srgbClr val="000000"/>
                </a:solidFill>
                <a:latin typeface="Arial"/>
              </a:rPr>
              <a:t>Implemented 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981080"/>
            <a:ext cx="8321040" cy="4328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</a:rPr>
              <a:t>Basic Features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"/>
              <a:buChar char=""/>
            </a:pPr>
            <a:r>
              <a:rPr lang="en-US" sz="2800">
                <a:solidFill>
                  <a:srgbClr val="000000"/>
                </a:solidFill>
                <a:latin typeface="Arial"/>
              </a:rPr>
              <a:t>Raycasting from a camera into a scene through a pixel grid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"/>
              <a:buChar char=""/>
            </a:pPr>
            <a:r>
              <a:rPr lang="en-US" sz="2800">
                <a:solidFill>
                  <a:srgbClr val="000000"/>
                </a:solidFill>
                <a:latin typeface="Arial"/>
              </a:rPr>
              <a:t>Phong lighting for one point light source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"/>
              <a:buChar char=""/>
            </a:pPr>
            <a:r>
              <a:rPr lang="en-US" sz="2800">
                <a:solidFill>
                  <a:srgbClr val="000000"/>
                </a:solidFill>
                <a:latin typeface="Arial"/>
              </a:rPr>
              <a:t>Diffuse lambertian surfaces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"/>
              <a:buChar char=""/>
            </a:pPr>
            <a:r>
              <a:rPr lang="en-US" sz="2800">
                <a:solidFill>
                  <a:srgbClr val="000000"/>
                </a:solidFill>
                <a:latin typeface="Arial"/>
              </a:rPr>
              <a:t>Raytraced shadows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"/>
              <a:buChar char="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Cube intersection testing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"/>
              <a:buChar char="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Sphere surface point sampling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"/>
              <a:buChar char=""/>
            </a:pPr>
            <a:endParaRPr/>
          </a:p>
          <a:p>
            <a:pPr>
              <a:buSzPct val="80000"/>
              <a:buFont typeface="StarSymbol"/>
              <a:buChar char=""/>
            </a:pPr>
            <a:r>
              <a:rPr lang="en-US"/>
              <a:t>Optional Features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"/>
              <a:buChar char="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Specular reflection (optional)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"/>
              <a:buChar char="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Soft shadows and area lights (optional)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1966320"/>
            <a:ext cx="8686440" cy="3885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0047ff"/>
                </a:solidFill>
              </a:rPr>
              <a:t>for</a:t>
            </a:r>
            <a:r>
              <a:rPr lang="en-US">
                <a:solidFill>
                  <a:srgbClr val="000000"/>
                </a:solidFill>
              </a:rPr>
              <a:t> each pixel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  </a:t>
            </a:r>
            <a:r>
              <a:rPr lang="en-US">
                <a:solidFill>
                  <a:srgbClr val="000000"/>
                </a:solidFill>
              </a:rPr>
              <a:t>Construct ray from camera through pixel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  </a:t>
            </a:r>
            <a:r>
              <a:rPr lang="en-US">
                <a:solidFill>
                  <a:srgbClr val="000000"/>
                </a:solidFill>
              </a:rPr>
              <a:t>Find first primitive hit by ray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  </a:t>
            </a:r>
            <a:r>
              <a:rPr lang="en-US">
                <a:solidFill>
                  <a:srgbClr val="000000"/>
                </a:solidFill>
              </a:rPr>
              <a:t>Determine color at intersection point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  </a:t>
            </a:r>
            <a:r>
              <a:rPr lang="en-US">
                <a:solidFill>
                  <a:srgbClr val="000000"/>
                </a:solidFill>
              </a:rPr>
              <a:t>Draw color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}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Ray Tracing Algorithm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0" y="6553080"/>
            <a:ext cx="9143640" cy="272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/>
              <a:t>Psedo codes from: http://cse.csusb.edu/tong/courses/cs621/notes/ray.php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Ray Tracing Algorithm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0" y="6553080"/>
            <a:ext cx="9143640" cy="2732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Image from</a:t>
            </a:r>
            <a:r>
              <a:rPr lang="en-US" sz="1200">
                <a:solidFill>
                  <a:srgbClr val="000000"/>
                </a:solidFill>
                <a:latin typeface="Arial"/>
              </a:rPr>
              <a:t>: http://cse.csusb.edu/tong/courses/cs621/notes/ray.php</a:t>
            </a:r>
            <a:endParaRPr/>
          </a:p>
        </p:txBody>
      </p:sp>
      <p:pic>
        <p:nvPicPr>
          <p:cNvPr descr="" id="11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160" y="1969920"/>
            <a:ext cx="8821440" cy="296568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Box Intersection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0" y="6553080"/>
            <a:ext cx="9143640" cy="2732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Images from</a:t>
            </a:r>
            <a:r>
              <a:rPr lang="en-US" sz="1200">
                <a:solidFill>
                  <a:srgbClr val="000000"/>
                </a:solidFill>
                <a:latin typeface="Arial"/>
              </a:rPr>
              <a:t>: http://www.scratchapixel.com/lessons/3d-basic-lessons/lesson-7-intersecting-simple-shapes/ray-box-intersection/</a:t>
            </a:r>
            <a:endParaRPr/>
          </a:p>
        </p:txBody>
      </p:sp>
      <p:pic>
        <p:nvPicPr>
          <p:cNvPr descr="" id="11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1080" y="1832040"/>
            <a:ext cx="3917880" cy="3917880"/>
          </a:xfrm>
          <a:prstGeom prst="rect">
            <a:avLst/>
          </a:prstGeom>
        </p:spPr>
      </p:pic>
      <p:pic>
        <p:nvPicPr>
          <p:cNvPr descr="" id="11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37760" y="1920240"/>
            <a:ext cx="3876840" cy="374904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731520"/>
            <a:ext cx="8229240" cy="13712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Bidirectional Reflectance Distribution Functions (BRDFs)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2651760"/>
            <a:ext cx="8321040" cy="3657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Arial"/>
              </a:rPr>
              <a:t>Define how lights is reflected at a given opaque surface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"/>
              <a:buChar char=""/>
            </a:pPr>
            <a:endParaRPr/>
          </a:p>
          <a:p>
            <a:pPr>
              <a:buSzPct val="80000"/>
              <a:buFont typeface="StarSymbol"/>
              <a:buChar char=""/>
            </a:pPr>
            <a:r>
              <a:rPr lang="en-US"/>
              <a:t>Reflectance models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"/>
              <a:buChar char=""/>
            </a:pPr>
            <a:r>
              <a:rPr lang="en-US" sz="2800">
                <a:solidFill>
                  <a:srgbClr val="000000"/>
                </a:solidFill>
                <a:latin typeface="Arial"/>
              </a:rPr>
              <a:t>Ideal Specular(mirrors)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"/>
              <a:buChar char=""/>
            </a:pPr>
            <a:r>
              <a:rPr lang="en-US" sz="2800">
                <a:solidFill>
                  <a:srgbClr val="000000"/>
                </a:solidFill>
                <a:latin typeface="Arial"/>
              </a:rPr>
              <a:t>Ideal Diffuse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360" y="6553440"/>
            <a:ext cx="9143640" cy="2732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Slide from</a:t>
            </a:r>
            <a:r>
              <a:rPr lang="en-US" sz="1200">
                <a:solidFill>
                  <a:srgbClr val="000000"/>
                </a:solidFill>
                <a:latin typeface="Arial"/>
              </a:rPr>
              <a:t>: Liam's lecture – http://cis565-fall-2013.github.io/lectures/09-18-Raytracing.pptx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371600" y="2377800"/>
            <a:ext cx="6949440" cy="13712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HARD TRIP STARTED!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365760" y="2103120"/>
            <a:ext cx="2194560" cy="38858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Result with wrong box intersect--ion</a:t>
            </a:r>
            <a:endParaRPr/>
          </a:p>
        </p:txBody>
      </p:sp>
      <p:pic>
        <p:nvPicPr>
          <p:cNvPr descr="" id="12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54800" y="565200"/>
            <a:ext cx="5923440" cy="607608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365760" y="2103120"/>
            <a:ext cx="2377440" cy="38858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Result with right box intersect- -ion and apparent artifects</a:t>
            </a:r>
            <a:endParaRPr/>
          </a:p>
        </p:txBody>
      </p:sp>
      <p:pic>
        <p:nvPicPr>
          <p:cNvPr descr="" id="12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42640" y="584280"/>
            <a:ext cx="5921640" cy="578412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