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360" r:id="rId2"/>
    <p:sldId id="361" r:id="rId3"/>
    <p:sldId id="325" r:id="rId4"/>
    <p:sldId id="327" r:id="rId5"/>
    <p:sldId id="260" r:id="rId6"/>
    <p:sldId id="261" r:id="rId7"/>
    <p:sldId id="328" r:id="rId8"/>
    <p:sldId id="263" r:id="rId9"/>
    <p:sldId id="283" r:id="rId10"/>
    <p:sldId id="264" r:id="rId11"/>
    <p:sldId id="271" r:id="rId12"/>
    <p:sldId id="265" r:id="rId13"/>
    <p:sldId id="363" r:id="rId14"/>
    <p:sldId id="364" r:id="rId15"/>
    <p:sldId id="365" r:id="rId16"/>
    <p:sldId id="366" r:id="rId17"/>
    <p:sldId id="367" r:id="rId18"/>
    <p:sldId id="368" r:id="rId19"/>
    <p:sldId id="369" r:id="rId20"/>
    <p:sldId id="370" r:id="rId21"/>
    <p:sldId id="371" r:id="rId22"/>
    <p:sldId id="373" r:id="rId23"/>
    <p:sldId id="266" r:id="rId24"/>
    <p:sldId id="375" r:id="rId25"/>
    <p:sldId id="351" r:id="rId26"/>
    <p:sldId id="329" r:id="rId27"/>
    <p:sldId id="286" r:id="rId28"/>
    <p:sldId id="284" r:id="rId29"/>
    <p:sldId id="288" r:id="rId30"/>
    <p:sldId id="289" r:id="rId31"/>
    <p:sldId id="340" r:id="rId32"/>
  </p:sldIdLst>
  <p:sldSz cx="9906000" cy="6858000" type="A4"/>
  <p:notesSz cx="6858000" cy="9144000"/>
  <p:defaultTextStyle>
    <a:defPPr>
      <a:defRPr lang="zh-CN"/>
    </a:defPPr>
    <a:lvl1pPr algn="l" rtl="0" fontAlgn="base">
      <a:spcBef>
        <a:spcPct val="0"/>
      </a:spcBef>
      <a:spcAft>
        <a:spcPct val="0"/>
      </a:spcAft>
      <a:defRPr kumimoji="1" sz="20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0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0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0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0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8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0F0FF"/>
    <a:srgbClr val="003366"/>
    <a:srgbClr val="FF0000"/>
    <a:srgbClr val="7FFF00"/>
    <a:srgbClr val="00FF00"/>
    <a:srgbClr val="FF5008"/>
    <a:srgbClr val="FE9B03"/>
    <a:srgbClr val="EAFEE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728" autoAdjust="0"/>
  </p:normalViewPr>
  <p:slideViewPr>
    <p:cSldViewPr snapToGrid="0">
      <p:cViewPr varScale="1">
        <p:scale>
          <a:sx n="67" d="100"/>
          <a:sy n="67" d="100"/>
        </p:scale>
        <p:origin x="-762" y="-90"/>
      </p:cViewPr>
      <p:guideLst>
        <p:guide orient="horz" pos="2160"/>
        <p:guide pos="388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5" d="100"/>
          <a:sy n="55" d="100"/>
        </p:scale>
        <p:origin x="-183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emf"/><Relationship Id="rId4"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idx="2"/>
          </p:nvPr>
        </p:nvSpPr>
        <p:spPr bwMode="auto">
          <a:xfrm>
            <a:off x="962025" y="692150"/>
            <a:ext cx="4933950" cy="34163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smtClean="0"/>
              <a:t>Click to edit Master notes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仿宋_GB2312" pitchFamily="49"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仿宋_GB2312" pitchFamily="49"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仿宋_GB2312" pitchFamily="49"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仿宋_GB2312" pitchFamily="49"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仿宋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C287AD59-F622-4B0C-AADF-35084309B107}" type="slidenum">
              <a:rPr lang="en-US" altLang="zh-CN"/>
              <a:pPr/>
              <a:t>1</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E2651A8E-A337-4C26-A86E-78D928A76C5A}" type="slidenum">
              <a:rPr lang="en-US" altLang="zh-CN"/>
              <a:pPr/>
              <a:t>13</a:t>
            </a:fld>
            <a:endParaRPr lang="en-US" altLang="zh-CN"/>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1912833F-7310-473E-9BB1-88BC7D712900}" type="slidenum">
              <a:rPr lang="en-US" altLang="zh-CN"/>
              <a:pPr/>
              <a:t>14</a:t>
            </a:fld>
            <a:endParaRPr lang="en-US" altLang="zh-CN"/>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48ABF5D9-070B-431C-ACC7-D9D08ACA0047}" type="slidenum">
              <a:rPr lang="en-US" altLang="zh-CN"/>
              <a:pPr/>
              <a:t>15</a:t>
            </a:fld>
            <a:endParaRPr lang="en-US" altLang="zh-CN"/>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F5A94FE8-D503-4B60-9359-4A3B48CD7EC4}" type="slidenum">
              <a:rPr lang="en-US" altLang="zh-CN"/>
              <a:pPr/>
              <a:t>16</a:t>
            </a:fld>
            <a:endParaRPr lang="en-US" altLang="zh-CN"/>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3743F71-7B23-4EB7-B98E-9574BCE22AC1}" type="datetime1">
              <a:rPr lang="zh-CN" altLang="en-US"/>
              <a:pPr>
                <a:defRPr/>
              </a:pPr>
              <a:t>2017/9/27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作者：信息电子工程系 屈民军</a:t>
            </a:r>
          </a:p>
        </p:txBody>
      </p:sp>
      <p:sp>
        <p:nvSpPr>
          <p:cNvPr id="6" name="Rectangle 6"/>
          <p:cNvSpPr>
            <a:spLocks noGrp="1" noChangeArrowheads="1"/>
          </p:cNvSpPr>
          <p:nvPr>
            <p:ph type="sldNum" sz="quarter" idx="12"/>
          </p:nvPr>
        </p:nvSpPr>
        <p:spPr>
          <a:ln/>
        </p:spPr>
        <p:txBody>
          <a:bodyPr/>
          <a:lstStyle>
            <a:lvl1pPr>
              <a:defRPr/>
            </a:lvl1pPr>
          </a:lstStyle>
          <a:p>
            <a:r>
              <a:rPr lang="zh-CN" altLang="en-US"/>
              <a:t>第</a:t>
            </a:r>
            <a:fld id="{E68066DA-0D86-4EB7-9C0D-EC56F7D63458}" type="slidenum">
              <a:rPr lang="zh-CN" altLang="en-US"/>
              <a:pPr/>
              <a:t>‹#›</a:t>
            </a:fld>
            <a:r>
              <a:rPr lang="zh-CN" altLang="en-US"/>
              <a:t>页</a:t>
            </a:r>
          </a:p>
        </p:txBody>
      </p:sp>
    </p:spTree>
    <p:extLst>
      <p:ext uri="{BB962C8B-B14F-4D97-AF65-F5344CB8AC3E}">
        <p14:creationId xmlns:p14="http://schemas.microsoft.com/office/powerpoint/2010/main" xmlns="" val="304734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668410F-0D1D-4F3B-8114-9B2A48DD8888}" type="datetime1">
              <a:rPr lang="zh-CN" altLang="en-US"/>
              <a:pPr>
                <a:defRPr/>
              </a:pPr>
              <a:t>2017/9/27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作者：信息电子工程系 屈民军</a:t>
            </a:r>
          </a:p>
        </p:txBody>
      </p:sp>
      <p:sp>
        <p:nvSpPr>
          <p:cNvPr id="6" name="Rectangle 6"/>
          <p:cNvSpPr>
            <a:spLocks noGrp="1" noChangeArrowheads="1"/>
          </p:cNvSpPr>
          <p:nvPr>
            <p:ph type="sldNum" sz="quarter" idx="12"/>
          </p:nvPr>
        </p:nvSpPr>
        <p:spPr>
          <a:ln/>
        </p:spPr>
        <p:txBody>
          <a:bodyPr/>
          <a:lstStyle>
            <a:lvl1pPr>
              <a:defRPr/>
            </a:lvl1pPr>
          </a:lstStyle>
          <a:p>
            <a:r>
              <a:rPr lang="zh-CN" altLang="en-US"/>
              <a:t>第</a:t>
            </a:r>
            <a:fld id="{0B5B858F-0BCF-4D60-9B6D-71A9A0E54E9E}" type="slidenum">
              <a:rPr lang="zh-CN" altLang="en-US"/>
              <a:pPr/>
              <a:t>‹#›</a:t>
            </a:fld>
            <a:r>
              <a:rPr lang="zh-CN" altLang="en-US"/>
              <a:t>页</a:t>
            </a:r>
          </a:p>
        </p:txBody>
      </p:sp>
    </p:spTree>
    <p:extLst>
      <p:ext uri="{BB962C8B-B14F-4D97-AF65-F5344CB8AC3E}">
        <p14:creationId xmlns:p14="http://schemas.microsoft.com/office/powerpoint/2010/main" xmlns="" val="109989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609600"/>
            <a:ext cx="6162675"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B8AEC7B-8D90-4259-9E73-4F5F6D223647}" type="datetime1">
              <a:rPr lang="zh-CN" altLang="en-US"/>
              <a:pPr>
                <a:defRPr/>
              </a:pPr>
              <a:t>2017/9/27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作者：信息电子工程系 屈民军</a:t>
            </a:r>
          </a:p>
        </p:txBody>
      </p:sp>
      <p:sp>
        <p:nvSpPr>
          <p:cNvPr id="6" name="Rectangle 6"/>
          <p:cNvSpPr>
            <a:spLocks noGrp="1" noChangeArrowheads="1"/>
          </p:cNvSpPr>
          <p:nvPr>
            <p:ph type="sldNum" sz="quarter" idx="12"/>
          </p:nvPr>
        </p:nvSpPr>
        <p:spPr>
          <a:ln/>
        </p:spPr>
        <p:txBody>
          <a:bodyPr/>
          <a:lstStyle>
            <a:lvl1pPr>
              <a:defRPr/>
            </a:lvl1pPr>
          </a:lstStyle>
          <a:p>
            <a:r>
              <a:rPr lang="zh-CN" altLang="en-US"/>
              <a:t>第</a:t>
            </a:r>
            <a:fld id="{B8316C1C-BC3A-4E62-8296-3D45BB1E9587}" type="slidenum">
              <a:rPr lang="zh-CN" altLang="en-US"/>
              <a:pPr/>
              <a:t>‹#›</a:t>
            </a:fld>
            <a:r>
              <a:rPr lang="zh-CN" altLang="en-US"/>
              <a:t>页</a:t>
            </a:r>
          </a:p>
        </p:txBody>
      </p:sp>
    </p:spTree>
    <p:extLst>
      <p:ext uri="{BB962C8B-B14F-4D97-AF65-F5344CB8AC3E}">
        <p14:creationId xmlns:p14="http://schemas.microsoft.com/office/powerpoint/2010/main" xmlns="" val="3667929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201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42950" y="1981200"/>
            <a:ext cx="84201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A2E6D740-2261-43A0-BF80-527E45555AA5}" type="datetime1">
              <a:rPr lang="zh-CN" altLang="en-US"/>
              <a:pPr>
                <a:defRPr/>
              </a:pPr>
              <a:t>2017/9/27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作者：信息电子工程系 屈民军</a:t>
            </a:r>
          </a:p>
        </p:txBody>
      </p:sp>
      <p:sp>
        <p:nvSpPr>
          <p:cNvPr id="6" name="Rectangle 6"/>
          <p:cNvSpPr>
            <a:spLocks noGrp="1" noChangeArrowheads="1"/>
          </p:cNvSpPr>
          <p:nvPr>
            <p:ph type="sldNum" sz="quarter" idx="12"/>
          </p:nvPr>
        </p:nvSpPr>
        <p:spPr>
          <a:ln/>
        </p:spPr>
        <p:txBody>
          <a:bodyPr/>
          <a:lstStyle>
            <a:lvl1pPr>
              <a:defRPr/>
            </a:lvl1pPr>
          </a:lstStyle>
          <a:p>
            <a:r>
              <a:rPr lang="zh-CN" altLang="en-US"/>
              <a:t>第</a:t>
            </a:r>
            <a:fld id="{48D172BE-7F89-4129-A0B4-CB334704E95C}" type="slidenum">
              <a:rPr lang="zh-CN" altLang="en-US"/>
              <a:pPr/>
              <a:t>‹#›</a:t>
            </a:fld>
            <a:r>
              <a:rPr lang="zh-CN" altLang="en-US"/>
              <a:t>页</a:t>
            </a:r>
          </a:p>
        </p:txBody>
      </p:sp>
    </p:spTree>
    <p:extLst>
      <p:ext uri="{BB962C8B-B14F-4D97-AF65-F5344CB8AC3E}">
        <p14:creationId xmlns:p14="http://schemas.microsoft.com/office/powerpoint/2010/main" xmlns="" val="142719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A0FD01E-76ED-4493-85C0-87A40FF82767}" type="datetime1">
              <a:rPr lang="zh-CN" altLang="en-US"/>
              <a:pPr>
                <a:defRPr/>
              </a:pPr>
              <a:t>2017/9/27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作者：信息电子工程系 屈民军</a:t>
            </a:r>
          </a:p>
        </p:txBody>
      </p:sp>
      <p:sp>
        <p:nvSpPr>
          <p:cNvPr id="6" name="Rectangle 6"/>
          <p:cNvSpPr>
            <a:spLocks noGrp="1" noChangeArrowheads="1"/>
          </p:cNvSpPr>
          <p:nvPr>
            <p:ph type="sldNum" sz="quarter" idx="12"/>
          </p:nvPr>
        </p:nvSpPr>
        <p:spPr>
          <a:ln/>
        </p:spPr>
        <p:txBody>
          <a:bodyPr/>
          <a:lstStyle>
            <a:lvl1pPr>
              <a:defRPr/>
            </a:lvl1pPr>
          </a:lstStyle>
          <a:p>
            <a:r>
              <a:rPr lang="zh-CN" altLang="en-US"/>
              <a:t>第</a:t>
            </a:r>
            <a:fld id="{9B64DB35-25A0-40B1-8DFE-3AE1E768B865}" type="slidenum">
              <a:rPr lang="zh-CN" altLang="en-US"/>
              <a:pPr/>
              <a:t>‹#›</a:t>
            </a:fld>
            <a:r>
              <a:rPr lang="zh-CN" altLang="en-US"/>
              <a:t>页</a:t>
            </a:r>
          </a:p>
        </p:txBody>
      </p:sp>
    </p:spTree>
    <p:extLst>
      <p:ext uri="{BB962C8B-B14F-4D97-AF65-F5344CB8AC3E}">
        <p14:creationId xmlns:p14="http://schemas.microsoft.com/office/powerpoint/2010/main" xmlns="" val="274987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CAD53576-D9EC-4FC4-B43B-3ABBD0238BB2}" type="datetime1">
              <a:rPr lang="zh-CN" altLang="en-US"/>
              <a:pPr>
                <a:defRPr/>
              </a:pPr>
              <a:t>2017/9/27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r>
              <a:rPr lang="en-US" altLang="zh-CN"/>
              <a:t>作者：信息电子工程系 屈民军</a:t>
            </a:r>
          </a:p>
        </p:txBody>
      </p:sp>
      <p:sp>
        <p:nvSpPr>
          <p:cNvPr id="6" name="Rectangle 6"/>
          <p:cNvSpPr>
            <a:spLocks noGrp="1" noChangeArrowheads="1"/>
          </p:cNvSpPr>
          <p:nvPr>
            <p:ph type="sldNum" sz="quarter" idx="12"/>
          </p:nvPr>
        </p:nvSpPr>
        <p:spPr>
          <a:ln/>
        </p:spPr>
        <p:txBody>
          <a:bodyPr/>
          <a:lstStyle>
            <a:lvl1pPr>
              <a:defRPr/>
            </a:lvl1pPr>
          </a:lstStyle>
          <a:p>
            <a:r>
              <a:rPr lang="zh-CN" altLang="en-US"/>
              <a:t>第</a:t>
            </a:r>
            <a:fld id="{44A6371E-62A0-4D5A-A1E3-482B358D4371}" type="slidenum">
              <a:rPr lang="zh-CN" altLang="en-US"/>
              <a:pPr/>
              <a:t>‹#›</a:t>
            </a:fld>
            <a:r>
              <a:rPr lang="zh-CN" altLang="en-US"/>
              <a:t>页</a:t>
            </a:r>
          </a:p>
        </p:txBody>
      </p:sp>
    </p:spTree>
    <p:extLst>
      <p:ext uri="{BB962C8B-B14F-4D97-AF65-F5344CB8AC3E}">
        <p14:creationId xmlns:p14="http://schemas.microsoft.com/office/powerpoint/2010/main" xmlns="" val="344559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F5ABBCF5-29B5-497E-8638-943FF97FFEAA}" type="datetime1">
              <a:rPr lang="zh-CN" altLang="en-US"/>
              <a:pPr>
                <a:defRPr/>
              </a:pPr>
              <a:t>2017/9/27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作者：信息电子工程系 屈民军</a:t>
            </a:r>
          </a:p>
        </p:txBody>
      </p:sp>
      <p:sp>
        <p:nvSpPr>
          <p:cNvPr id="7" name="Rectangle 6"/>
          <p:cNvSpPr>
            <a:spLocks noGrp="1" noChangeArrowheads="1"/>
          </p:cNvSpPr>
          <p:nvPr>
            <p:ph type="sldNum" sz="quarter" idx="12"/>
          </p:nvPr>
        </p:nvSpPr>
        <p:spPr>
          <a:ln/>
        </p:spPr>
        <p:txBody>
          <a:bodyPr/>
          <a:lstStyle>
            <a:lvl1pPr>
              <a:defRPr/>
            </a:lvl1pPr>
          </a:lstStyle>
          <a:p>
            <a:r>
              <a:rPr lang="zh-CN" altLang="en-US"/>
              <a:t>第</a:t>
            </a:r>
            <a:fld id="{C6799100-796D-4EC6-BD33-9B3C62C1B349}" type="slidenum">
              <a:rPr lang="zh-CN" altLang="en-US"/>
              <a:pPr/>
              <a:t>‹#›</a:t>
            </a:fld>
            <a:r>
              <a:rPr lang="zh-CN" altLang="en-US"/>
              <a:t>页</a:t>
            </a:r>
          </a:p>
        </p:txBody>
      </p:sp>
    </p:spTree>
    <p:extLst>
      <p:ext uri="{BB962C8B-B14F-4D97-AF65-F5344CB8AC3E}">
        <p14:creationId xmlns:p14="http://schemas.microsoft.com/office/powerpoint/2010/main" xmlns="" val="211303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6122DD1D-8EFA-4262-BC4E-535AB804FDD8}" type="datetime1">
              <a:rPr lang="zh-CN" altLang="en-US"/>
              <a:pPr>
                <a:defRPr/>
              </a:pPr>
              <a:t>2017/9/27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r>
              <a:rPr lang="en-US" altLang="zh-CN"/>
              <a:t>作者：信息电子工程系 屈民军</a:t>
            </a:r>
          </a:p>
        </p:txBody>
      </p:sp>
      <p:sp>
        <p:nvSpPr>
          <p:cNvPr id="9" name="Rectangle 6"/>
          <p:cNvSpPr>
            <a:spLocks noGrp="1" noChangeArrowheads="1"/>
          </p:cNvSpPr>
          <p:nvPr>
            <p:ph type="sldNum" sz="quarter" idx="12"/>
          </p:nvPr>
        </p:nvSpPr>
        <p:spPr>
          <a:ln/>
        </p:spPr>
        <p:txBody>
          <a:bodyPr/>
          <a:lstStyle>
            <a:lvl1pPr>
              <a:defRPr/>
            </a:lvl1pPr>
          </a:lstStyle>
          <a:p>
            <a:r>
              <a:rPr lang="zh-CN" altLang="en-US"/>
              <a:t>第</a:t>
            </a:r>
            <a:fld id="{920C618F-D1EB-4759-B650-BB82CC28DF36}" type="slidenum">
              <a:rPr lang="zh-CN" altLang="en-US"/>
              <a:pPr/>
              <a:t>‹#›</a:t>
            </a:fld>
            <a:r>
              <a:rPr lang="zh-CN" altLang="en-US"/>
              <a:t>页</a:t>
            </a:r>
          </a:p>
        </p:txBody>
      </p:sp>
    </p:spTree>
    <p:extLst>
      <p:ext uri="{BB962C8B-B14F-4D97-AF65-F5344CB8AC3E}">
        <p14:creationId xmlns:p14="http://schemas.microsoft.com/office/powerpoint/2010/main" xmlns="" val="420472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30EDE762-2725-4055-AB1D-6A3DEC95CDBF}" type="datetime1">
              <a:rPr lang="zh-CN" altLang="en-US"/>
              <a:pPr>
                <a:defRPr/>
              </a:pPr>
              <a:t>2017/9/27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r>
              <a:rPr lang="en-US" altLang="zh-CN"/>
              <a:t>作者：信息电子工程系 屈民军</a:t>
            </a:r>
          </a:p>
        </p:txBody>
      </p:sp>
      <p:sp>
        <p:nvSpPr>
          <p:cNvPr id="5" name="Rectangle 6"/>
          <p:cNvSpPr>
            <a:spLocks noGrp="1" noChangeArrowheads="1"/>
          </p:cNvSpPr>
          <p:nvPr>
            <p:ph type="sldNum" sz="quarter" idx="12"/>
          </p:nvPr>
        </p:nvSpPr>
        <p:spPr>
          <a:ln/>
        </p:spPr>
        <p:txBody>
          <a:bodyPr/>
          <a:lstStyle>
            <a:lvl1pPr>
              <a:defRPr/>
            </a:lvl1pPr>
          </a:lstStyle>
          <a:p>
            <a:r>
              <a:rPr lang="zh-CN" altLang="en-US"/>
              <a:t>第</a:t>
            </a:r>
            <a:fld id="{A43EFC95-A974-4D93-BDCC-D2A4E5DE1957}" type="slidenum">
              <a:rPr lang="zh-CN" altLang="en-US"/>
              <a:pPr/>
              <a:t>‹#›</a:t>
            </a:fld>
            <a:r>
              <a:rPr lang="zh-CN" altLang="en-US"/>
              <a:t>页</a:t>
            </a:r>
          </a:p>
        </p:txBody>
      </p:sp>
    </p:spTree>
    <p:extLst>
      <p:ext uri="{BB962C8B-B14F-4D97-AF65-F5344CB8AC3E}">
        <p14:creationId xmlns:p14="http://schemas.microsoft.com/office/powerpoint/2010/main" xmlns="" val="179973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580C1B6-2F8B-4416-B358-DAF5D43FA05E}" type="datetime1">
              <a:rPr lang="zh-CN" altLang="en-US"/>
              <a:pPr>
                <a:defRPr/>
              </a:pPr>
              <a:t>2017/9/27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r>
              <a:rPr lang="en-US" altLang="zh-CN"/>
              <a:t>作者：信息电子工程系 屈民军</a:t>
            </a:r>
          </a:p>
        </p:txBody>
      </p:sp>
      <p:sp>
        <p:nvSpPr>
          <p:cNvPr id="4" name="Rectangle 6"/>
          <p:cNvSpPr>
            <a:spLocks noGrp="1" noChangeArrowheads="1"/>
          </p:cNvSpPr>
          <p:nvPr>
            <p:ph type="sldNum" sz="quarter" idx="12"/>
          </p:nvPr>
        </p:nvSpPr>
        <p:spPr>
          <a:ln/>
        </p:spPr>
        <p:txBody>
          <a:bodyPr/>
          <a:lstStyle>
            <a:lvl1pPr>
              <a:defRPr/>
            </a:lvl1pPr>
          </a:lstStyle>
          <a:p>
            <a:r>
              <a:rPr lang="zh-CN" altLang="en-US"/>
              <a:t>第</a:t>
            </a:r>
            <a:fld id="{A21FA9FA-FA63-4154-9B83-70A8528E3224}" type="slidenum">
              <a:rPr lang="zh-CN" altLang="en-US"/>
              <a:pPr/>
              <a:t>‹#›</a:t>
            </a:fld>
            <a:r>
              <a:rPr lang="zh-CN" altLang="en-US"/>
              <a:t>页</a:t>
            </a:r>
          </a:p>
        </p:txBody>
      </p:sp>
    </p:spTree>
    <p:extLst>
      <p:ext uri="{BB962C8B-B14F-4D97-AF65-F5344CB8AC3E}">
        <p14:creationId xmlns:p14="http://schemas.microsoft.com/office/powerpoint/2010/main" xmlns="" val="184329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B241887-DDD7-458F-9839-14DC24A43545}" type="datetime1">
              <a:rPr lang="zh-CN" altLang="en-US"/>
              <a:pPr>
                <a:defRPr/>
              </a:pPr>
              <a:t>2017/9/27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作者：信息电子工程系 屈民军</a:t>
            </a:r>
          </a:p>
        </p:txBody>
      </p:sp>
      <p:sp>
        <p:nvSpPr>
          <p:cNvPr id="7" name="Rectangle 6"/>
          <p:cNvSpPr>
            <a:spLocks noGrp="1" noChangeArrowheads="1"/>
          </p:cNvSpPr>
          <p:nvPr>
            <p:ph type="sldNum" sz="quarter" idx="12"/>
          </p:nvPr>
        </p:nvSpPr>
        <p:spPr>
          <a:ln/>
        </p:spPr>
        <p:txBody>
          <a:bodyPr/>
          <a:lstStyle>
            <a:lvl1pPr>
              <a:defRPr/>
            </a:lvl1pPr>
          </a:lstStyle>
          <a:p>
            <a:r>
              <a:rPr lang="zh-CN" altLang="en-US"/>
              <a:t>第</a:t>
            </a:r>
            <a:fld id="{B0743DBE-8411-422F-A833-EC516B384106}" type="slidenum">
              <a:rPr lang="zh-CN" altLang="en-US"/>
              <a:pPr/>
              <a:t>‹#›</a:t>
            </a:fld>
            <a:r>
              <a:rPr lang="zh-CN" altLang="en-US"/>
              <a:t>页</a:t>
            </a:r>
          </a:p>
        </p:txBody>
      </p:sp>
    </p:spTree>
    <p:extLst>
      <p:ext uri="{BB962C8B-B14F-4D97-AF65-F5344CB8AC3E}">
        <p14:creationId xmlns:p14="http://schemas.microsoft.com/office/powerpoint/2010/main" xmlns="" val="105371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7C58A583-4E2E-4A36-9093-473EEDC3C511}" type="datetime1">
              <a:rPr lang="zh-CN" altLang="en-US"/>
              <a:pPr>
                <a:defRPr/>
              </a:pPr>
              <a:t>2017/9/27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r>
              <a:rPr lang="en-US" altLang="zh-CN"/>
              <a:t>作者：信息电子工程系 屈民军</a:t>
            </a:r>
          </a:p>
        </p:txBody>
      </p:sp>
      <p:sp>
        <p:nvSpPr>
          <p:cNvPr id="7" name="Rectangle 6"/>
          <p:cNvSpPr>
            <a:spLocks noGrp="1" noChangeArrowheads="1"/>
          </p:cNvSpPr>
          <p:nvPr>
            <p:ph type="sldNum" sz="quarter" idx="12"/>
          </p:nvPr>
        </p:nvSpPr>
        <p:spPr>
          <a:ln/>
        </p:spPr>
        <p:txBody>
          <a:bodyPr/>
          <a:lstStyle>
            <a:lvl1pPr>
              <a:defRPr/>
            </a:lvl1pPr>
          </a:lstStyle>
          <a:p>
            <a:r>
              <a:rPr lang="zh-CN" altLang="en-US"/>
              <a:t>第</a:t>
            </a:r>
            <a:fld id="{6DB93E1C-B7AE-458C-B96D-DCE012D2AE61}" type="slidenum">
              <a:rPr lang="zh-CN" altLang="en-US"/>
              <a:pPr/>
              <a:t>‹#›</a:t>
            </a:fld>
            <a:r>
              <a:rPr lang="zh-CN" altLang="en-US"/>
              <a:t>页</a:t>
            </a:r>
          </a:p>
        </p:txBody>
      </p:sp>
    </p:spTree>
    <p:extLst>
      <p:ext uri="{BB962C8B-B14F-4D97-AF65-F5344CB8AC3E}">
        <p14:creationId xmlns:p14="http://schemas.microsoft.com/office/powerpoint/2010/main" xmlns="" val="287787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xfrm>
            <a:off x="742950" y="609600"/>
            <a:ext cx="8420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03" name="Rectangle 3"/>
          <p:cNvSpPr>
            <a:spLocks noGrp="1" noChangeArrowheads="1"/>
          </p:cNvSpPr>
          <p:nvPr>
            <p:ph type="body" idx="1"/>
          </p:nvPr>
        </p:nvSpPr>
        <p:spPr bwMode="auto">
          <a:xfrm>
            <a:off x="742950" y="1981200"/>
            <a:ext cx="84201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9268" name="Rectangle 4"/>
          <p:cNvSpPr>
            <a:spLocks noGrp="1" noChangeArrowheads="1"/>
          </p:cNvSpPr>
          <p:nvPr>
            <p:ph type="dt" sz="half" idx="2"/>
          </p:nvPr>
        </p:nvSpPr>
        <p:spPr bwMode="auto">
          <a:xfrm>
            <a:off x="165100" y="63246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base">
              <a:spcBef>
                <a:spcPct val="0"/>
              </a:spcBef>
              <a:spcAft>
                <a:spcPct val="0"/>
              </a:spcAft>
              <a:defRPr kumimoji="1" sz="2000" b="0">
                <a:solidFill>
                  <a:srgbClr val="FF0000"/>
                </a:solidFill>
                <a:ea typeface="仿宋_GB2312" pitchFamily="49" charset="-122"/>
              </a:defRPr>
            </a:lvl1pPr>
          </a:lstStyle>
          <a:p>
            <a:pPr>
              <a:defRPr/>
            </a:pPr>
            <a:fld id="{D23884A6-AB0B-4F06-AF91-0D74BD8D58B2}" type="datetime1">
              <a:rPr lang="zh-CN" altLang="en-US"/>
              <a:pPr>
                <a:defRPr/>
              </a:pPr>
              <a:t>2017/9/27</a:t>
            </a:fld>
            <a:endParaRPr lang="en-US" altLang="zh-CN"/>
          </a:p>
        </p:txBody>
      </p:sp>
      <p:sp>
        <p:nvSpPr>
          <p:cNvPr id="139269" name="Rectangle 5"/>
          <p:cNvSpPr>
            <a:spLocks noGrp="1" noChangeArrowheads="1"/>
          </p:cNvSpPr>
          <p:nvPr>
            <p:ph type="ftr" sz="quarter" idx="3"/>
          </p:nvPr>
        </p:nvSpPr>
        <p:spPr bwMode="auto">
          <a:xfrm>
            <a:off x="2393950" y="6324600"/>
            <a:ext cx="462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base">
              <a:spcBef>
                <a:spcPct val="0"/>
              </a:spcBef>
              <a:spcAft>
                <a:spcPct val="0"/>
              </a:spcAft>
              <a:defRPr kumimoji="1" sz="2000" smtClean="0">
                <a:solidFill>
                  <a:srgbClr val="FF0000"/>
                </a:solidFill>
              </a:defRPr>
            </a:lvl1pPr>
          </a:lstStyle>
          <a:p>
            <a:r>
              <a:rPr lang="en-US" altLang="zh-CN"/>
              <a:t>作者：信息电子工程系 屈民军</a:t>
            </a:r>
          </a:p>
        </p:txBody>
      </p:sp>
      <p:sp>
        <p:nvSpPr>
          <p:cNvPr id="139270" name="Rectangle 6"/>
          <p:cNvSpPr>
            <a:spLocks noGrp="1" noChangeArrowheads="1"/>
          </p:cNvSpPr>
          <p:nvPr>
            <p:ph type="sldNum" sz="quarter" idx="4"/>
          </p:nvPr>
        </p:nvSpPr>
        <p:spPr bwMode="auto">
          <a:xfrm>
            <a:off x="7759700" y="63246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base">
              <a:spcBef>
                <a:spcPct val="0"/>
              </a:spcBef>
              <a:spcAft>
                <a:spcPct val="0"/>
              </a:spcAft>
              <a:defRPr kumimoji="1" sz="2000" smtClean="0">
                <a:solidFill>
                  <a:srgbClr val="FF0000"/>
                </a:solidFill>
              </a:defRPr>
            </a:lvl1pPr>
          </a:lstStyle>
          <a:p>
            <a:r>
              <a:rPr lang="zh-CN" altLang="en-US"/>
              <a:t>第</a:t>
            </a:r>
            <a:fld id="{FB28D5D7-F54B-4902-B6FC-5C09B9EF776A}" type="slidenum">
              <a:rPr lang="zh-CN" altLang="en-US"/>
              <a:pPr/>
              <a:t>‹#›</a:t>
            </a:fld>
            <a:r>
              <a:rPr lang="zh-CN" altLang="en-US"/>
              <a:t>页</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仿宋_GB2312" pitchFamily="49" charset="-122"/>
        </a:defRPr>
      </a:lvl2pPr>
      <a:lvl3pPr algn="ctr" rtl="0" eaLnBrk="0" fontAlgn="base" hangingPunct="0">
        <a:spcBef>
          <a:spcPct val="0"/>
        </a:spcBef>
        <a:spcAft>
          <a:spcPct val="0"/>
        </a:spcAft>
        <a:defRPr kumimoji="1" sz="4400">
          <a:solidFill>
            <a:schemeClr val="tx2"/>
          </a:solidFill>
          <a:latin typeface="Times New Roman" pitchFamily="18" charset="0"/>
          <a:ea typeface="仿宋_GB2312" pitchFamily="49" charset="-122"/>
        </a:defRPr>
      </a:lvl3pPr>
      <a:lvl4pPr algn="ctr" rtl="0" eaLnBrk="0" fontAlgn="base" hangingPunct="0">
        <a:spcBef>
          <a:spcPct val="0"/>
        </a:spcBef>
        <a:spcAft>
          <a:spcPct val="0"/>
        </a:spcAft>
        <a:defRPr kumimoji="1" sz="4400">
          <a:solidFill>
            <a:schemeClr val="tx2"/>
          </a:solidFill>
          <a:latin typeface="Times New Roman" pitchFamily="18" charset="0"/>
          <a:ea typeface="仿宋_GB2312" pitchFamily="49" charset="-122"/>
        </a:defRPr>
      </a:lvl4pPr>
      <a:lvl5pPr algn="ctr" rtl="0" eaLnBrk="0" fontAlgn="base" hangingPunct="0">
        <a:spcBef>
          <a:spcPct val="0"/>
        </a:spcBef>
        <a:spcAft>
          <a:spcPct val="0"/>
        </a:spcAft>
        <a:defRPr kumimoji="1" sz="4400">
          <a:solidFill>
            <a:schemeClr val="tx2"/>
          </a:solidFill>
          <a:latin typeface="Times New Roman" pitchFamily="18" charset="0"/>
          <a:ea typeface="仿宋_GB2312" pitchFamily="49" charset="-122"/>
        </a:defRPr>
      </a:lvl5pPr>
      <a:lvl6pPr marL="457200" algn="ctr" rtl="0" fontAlgn="base">
        <a:spcBef>
          <a:spcPct val="0"/>
        </a:spcBef>
        <a:spcAft>
          <a:spcPct val="0"/>
        </a:spcAft>
        <a:defRPr kumimoji="1" sz="4400">
          <a:solidFill>
            <a:schemeClr val="tx2"/>
          </a:solidFill>
          <a:latin typeface="Times New Roman" pitchFamily="18" charset="0"/>
          <a:ea typeface="仿宋_GB2312" pitchFamily="49" charset="-122"/>
        </a:defRPr>
      </a:lvl6pPr>
      <a:lvl7pPr marL="914400" algn="ctr" rtl="0" fontAlgn="base">
        <a:spcBef>
          <a:spcPct val="0"/>
        </a:spcBef>
        <a:spcAft>
          <a:spcPct val="0"/>
        </a:spcAft>
        <a:defRPr kumimoji="1" sz="4400">
          <a:solidFill>
            <a:schemeClr val="tx2"/>
          </a:solidFill>
          <a:latin typeface="Times New Roman" pitchFamily="18" charset="0"/>
          <a:ea typeface="仿宋_GB2312" pitchFamily="49" charset="-122"/>
        </a:defRPr>
      </a:lvl7pPr>
      <a:lvl8pPr marL="1371600" algn="ctr" rtl="0" fontAlgn="base">
        <a:spcBef>
          <a:spcPct val="0"/>
        </a:spcBef>
        <a:spcAft>
          <a:spcPct val="0"/>
        </a:spcAft>
        <a:defRPr kumimoji="1" sz="4400">
          <a:solidFill>
            <a:schemeClr val="tx2"/>
          </a:solidFill>
          <a:latin typeface="Times New Roman" pitchFamily="18" charset="0"/>
          <a:ea typeface="仿宋_GB2312" pitchFamily="49" charset="-122"/>
        </a:defRPr>
      </a:lvl8pPr>
      <a:lvl9pPr marL="1828800" algn="ctr" rtl="0" fontAlgn="base">
        <a:spcBef>
          <a:spcPct val="0"/>
        </a:spcBef>
        <a:spcAft>
          <a:spcPct val="0"/>
        </a:spcAft>
        <a:defRPr kumimoji="1" sz="4400">
          <a:solidFill>
            <a:schemeClr val="tx2"/>
          </a:solidFill>
          <a:latin typeface="Times New Roman" pitchFamily="18" charset="0"/>
          <a:ea typeface="仿宋_GB2312"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slide" Target="slide2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806700" y="1143000"/>
            <a:ext cx="4622800" cy="685800"/>
          </a:xfrm>
          <a:noFill/>
        </p:spPr>
        <p:txBody>
          <a:bodyPr/>
          <a:lstStyle/>
          <a:p>
            <a:r>
              <a:rPr lang="zh-CN" altLang="en-US" sz="3600" b="1">
                <a:solidFill>
                  <a:schemeClr val="accent2"/>
                </a:solidFill>
                <a:effectLst/>
                <a:latin typeface="华文新魏" pitchFamily="2" charset="-122"/>
                <a:ea typeface="华文新魏" pitchFamily="2" charset="-122"/>
              </a:rPr>
              <a:t>第一章 数码和码制</a:t>
            </a:r>
          </a:p>
        </p:txBody>
      </p:sp>
      <p:sp>
        <p:nvSpPr>
          <p:cNvPr id="50180" name="Text Box 4"/>
          <p:cNvSpPr txBox="1">
            <a:spLocks noChangeArrowheads="1"/>
          </p:cNvSpPr>
          <p:nvPr/>
        </p:nvSpPr>
        <p:spPr bwMode="auto">
          <a:xfrm>
            <a:off x="427037" y="2052638"/>
            <a:ext cx="2146300" cy="584775"/>
          </a:xfrm>
          <a:prstGeom prst="rect">
            <a:avLst/>
          </a:prstGeom>
          <a:noFill/>
          <a:ln w="57150" cmpd="thickThin">
            <a:noFill/>
            <a:miter lim="800000"/>
            <a:headEnd type="none" w="sm" len="sm"/>
            <a:tailEnd type="none" w="sm" len="sm"/>
          </a:ln>
          <a:effectLst/>
        </p:spPr>
        <p:txBody>
          <a:bodyPr>
            <a:spAutoFit/>
          </a:bodyPr>
          <a:lstStyle/>
          <a:p>
            <a:r>
              <a:rPr lang="zh-CN" altLang="en-US" sz="3200" u="sng" dirty="0">
                <a:effectLst>
                  <a:outerShdw blurRad="38100" dist="38100" dir="2700000" algn="tl">
                    <a:srgbClr val="000000"/>
                  </a:outerShdw>
                </a:effectLst>
              </a:rPr>
              <a:t>内容提要</a:t>
            </a:r>
          </a:p>
        </p:txBody>
      </p:sp>
      <p:sp>
        <p:nvSpPr>
          <p:cNvPr id="50181" name="Text Box 5"/>
          <p:cNvSpPr txBox="1">
            <a:spLocks noChangeArrowheads="1"/>
          </p:cNvSpPr>
          <p:nvPr/>
        </p:nvSpPr>
        <p:spPr bwMode="auto">
          <a:xfrm>
            <a:off x="330200" y="2728914"/>
            <a:ext cx="9163050" cy="1815882"/>
          </a:xfrm>
          <a:prstGeom prst="rect">
            <a:avLst/>
          </a:prstGeom>
          <a:noFill/>
          <a:ln w="12700">
            <a:noFill/>
            <a:miter lim="800000"/>
            <a:headEnd type="none" w="sm" len="sm"/>
            <a:tailEnd type="none" w="sm" len="sm"/>
          </a:ln>
          <a:effectLst/>
        </p:spPr>
        <p:txBody>
          <a:bodyPr>
            <a:spAutoFit/>
          </a:bodyPr>
          <a:lstStyle/>
          <a:p>
            <a:r>
              <a:rPr lang="en-US" altLang="zh-CN" sz="2800" dirty="0"/>
              <a:t>         </a:t>
            </a:r>
            <a:r>
              <a:rPr lang="zh-CN" altLang="en-US" sz="2800" dirty="0"/>
              <a:t>本章首先介绍有关数制和码制的一些基本概念和术语，然后给出数字电路中常用的数制和编码。此外，还将具体讲述不同数制之间的转化方法和二进制数算术运算的原理和方法。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p:cTn id="7" dur="500" fill="hold"/>
                                        <p:tgtEl>
                                          <p:spTgt spid="50178"/>
                                        </p:tgtEl>
                                        <p:attrNameLst>
                                          <p:attrName>ppt_w</p:attrName>
                                        </p:attrNameLst>
                                      </p:cBhvr>
                                      <p:tavLst>
                                        <p:tav tm="0">
                                          <p:val>
                                            <p:fltVal val="0"/>
                                          </p:val>
                                        </p:tav>
                                        <p:tav tm="100000">
                                          <p:val>
                                            <p:strVal val="#ppt_w"/>
                                          </p:val>
                                        </p:tav>
                                      </p:tavLst>
                                    </p:anim>
                                    <p:anim calcmode="lin" valueType="num">
                                      <p:cBhvr>
                                        <p:cTn id="8" dur="500" fill="hold"/>
                                        <p:tgtEl>
                                          <p:spTgt spid="5017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0180"/>
                                        </p:tgtEl>
                                        <p:attrNameLst>
                                          <p:attrName>style.visibility</p:attrName>
                                        </p:attrNameLst>
                                      </p:cBhvr>
                                      <p:to>
                                        <p:strVal val="visible"/>
                                      </p:to>
                                    </p:set>
                                    <p:animEffect transition="in" filter="barn(inVertical)">
                                      <p:cBhvr>
                                        <p:cTn id="13" dur="500"/>
                                        <p:tgtEl>
                                          <p:spTgt spid="5018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0181"/>
                                        </p:tgtEl>
                                        <p:attrNameLst>
                                          <p:attrName>style.visibility</p:attrName>
                                        </p:attrNameLst>
                                      </p:cBhvr>
                                      <p:to>
                                        <p:strVal val="visible"/>
                                      </p:to>
                                    </p:set>
                                    <p:animEffect transition="in" filter="blinds(horizontal)">
                                      <p:cBhvr>
                                        <p:cTn id="18" dur="5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80" grpId="0" autoUpdateAnimBg="0"/>
      <p:bldP spid="5018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E0B9B353-186C-4FC6-BA6B-0E5C46D4B681}" type="slidenum">
              <a:rPr lang="zh-CN" altLang="en-US" b="0">
                <a:solidFill>
                  <a:srgbClr val="FF0000"/>
                </a:solidFill>
                <a:ea typeface="仿宋_GB2312" pitchFamily="49" charset="-122"/>
              </a:rPr>
              <a:pPr eaLnBrk="1" hangingPunct="1"/>
              <a:t>10</a:t>
            </a:fld>
            <a:r>
              <a:rPr lang="zh-CN" altLang="en-US" b="0">
                <a:solidFill>
                  <a:srgbClr val="FF0000"/>
                </a:solidFill>
                <a:ea typeface="仿宋_GB2312" pitchFamily="49" charset="-122"/>
              </a:rPr>
              <a:t>页</a:t>
            </a:r>
          </a:p>
        </p:txBody>
      </p:sp>
      <p:sp>
        <p:nvSpPr>
          <p:cNvPr id="41986" name="Line 2"/>
          <p:cNvSpPr>
            <a:spLocks noChangeShapeType="1"/>
          </p:cNvSpPr>
          <p:nvPr/>
        </p:nvSpPr>
        <p:spPr bwMode="auto">
          <a:xfrm>
            <a:off x="1733550" y="3106738"/>
            <a:ext cx="0" cy="7239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1987" name="Line 3"/>
          <p:cNvSpPr>
            <a:spLocks noChangeShapeType="1"/>
          </p:cNvSpPr>
          <p:nvPr/>
        </p:nvSpPr>
        <p:spPr bwMode="auto">
          <a:xfrm>
            <a:off x="1733550" y="3803650"/>
            <a:ext cx="7429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1988" name="Text Box 4"/>
          <p:cNvSpPr txBox="1">
            <a:spLocks noChangeArrowheads="1"/>
          </p:cNvSpPr>
          <p:nvPr/>
        </p:nvSpPr>
        <p:spPr bwMode="auto">
          <a:xfrm>
            <a:off x="1898650" y="3106738"/>
            <a:ext cx="66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54</a:t>
            </a:r>
          </a:p>
        </p:txBody>
      </p:sp>
      <p:sp>
        <p:nvSpPr>
          <p:cNvPr id="41989" name="Line 5"/>
          <p:cNvSpPr>
            <a:spLocks noChangeShapeType="1"/>
          </p:cNvSpPr>
          <p:nvPr/>
        </p:nvSpPr>
        <p:spPr bwMode="auto">
          <a:xfrm>
            <a:off x="1981200" y="3830638"/>
            <a:ext cx="0" cy="7239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1990" name="Line 6"/>
          <p:cNvSpPr>
            <a:spLocks noChangeShapeType="1"/>
          </p:cNvSpPr>
          <p:nvPr/>
        </p:nvSpPr>
        <p:spPr bwMode="auto">
          <a:xfrm>
            <a:off x="1981200" y="4565650"/>
            <a:ext cx="7429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1991" name="Text Box 7"/>
          <p:cNvSpPr txBox="1">
            <a:spLocks noChangeArrowheads="1"/>
          </p:cNvSpPr>
          <p:nvPr/>
        </p:nvSpPr>
        <p:spPr bwMode="auto">
          <a:xfrm>
            <a:off x="2063750" y="3879850"/>
            <a:ext cx="66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3</a:t>
            </a:r>
          </a:p>
        </p:txBody>
      </p:sp>
      <p:sp>
        <p:nvSpPr>
          <p:cNvPr id="41992" name="Text Box 8"/>
          <p:cNvSpPr txBox="1">
            <a:spLocks noChangeArrowheads="1"/>
          </p:cNvSpPr>
          <p:nvPr/>
        </p:nvSpPr>
        <p:spPr bwMode="auto">
          <a:xfrm>
            <a:off x="2806700" y="3879850"/>
            <a:ext cx="66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solidFill>
                  <a:srgbClr val="FF5008"/>
                </a:solidFill>
                <a:ea typeface="仿宋_GB2312" pitchFamily="49" charset="-122"/>
              </a:rPr>
              <a:t>3</a:t>
            </a:r>
          </a:p>
        </p:txBody>
      </p:sp>
      <p:sp>
        <p:nvSpPr>
          <p:cNvPr id="41993" name="Text Box 9"/>
          <p:cNvSpPr txBox="1">
            <a:spLocks noChangeArrowheads="1"/>
          </p:cNvSpPr>
          <p:nvPr/>
        </p:nvSpPr>
        <p:spPr bwMode="auto">
          <a:xfrm>
            <a:off x="2806700" y="3106738"/>
            <a:ext cx="66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solidFill>
                  <a:srgbClr val="FF5008"/>
                </a:solidFill>
                <a:ea typeface="仿宋_GB2312" pitchFamily="49" charset="-122"/>
              </a:rPr>
              <a:t>6</a:t>
            </a:r>
          </a:p>
        </p:txBody>
      </p:sp>
      <p:sp>
        <p:nvSpPr>
          <p:cNvPr id="41994" name="Text Box 10"/>
          <p:cNvSpPr txBox="1">
            <a:spLocks noChangeArrowheads="1"/>
          </p:cNvSpPr>
          <p:nvPr/>
        </p:nvSpPr>
        <p:spPr bwMode="auto">
          <a:xfrm>
            <a:off x="1155700" y="3106738"/>
            <a:ext cx="66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16</a:t>
            </a:r>
          </a:p>
        </p:txBody>
      </p:sp>
      <p:sp>
        <p:nvSpPr>
          <p:cNvPr id="41995" name="Text Box 11"/>
          <p:cNvSpPr txBox="1">
            <a:spLocks noChangeArrowheads="1"/>
          </p:cNvSpPr>
          <p:nvPr/>
        </p:nvSpPr>
        <p:spPr bwMode="auto">
          <a:xfrm>
            <a:off x="1403350" y="3879850"/>
            <a:ext cx="66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16</a:t>
            </a:r>
          </a:p>
        </p:txBody>
      </p:sp>
      <p:sp>
        <p:nvSpPr>
          <p:cNvPr id="41996" name="Text Box 12"/>
          <p:cNvSpPr txBox="1">
            <a:spLocks noChangeArrowheads="1"/>
          </p:cNvSpPr>
          <p:nvPr/>
        </p:nvSpPr>
        <p:spPr bwMode="auto">
          <a:xfrm>
            <a:off x="2063750" y="4554538"/>
            <a:ext cx="66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0</a:t>
            </a:r>
          </a:p>
        </p:txBody>
      </p:sp>
      <p:sp>
        <p:nvSpPr>
          <p:cNvPr id="41997" name="Line 13"/>
          <p:cNvSpPr>
            <a:spLocks noChangeShapeType="1"/>
          </p:cNvSpPr>
          <p:nvPr/>
        </p:nvSpPr>
        <p:spPr bwMode="auto">
          <a:xfrm flipV="1">
            <a:off x="3384550" y="2981325"/>
            <a:ext cx="0" cy="1965325"/>
          </a:xfrm>
          <a:prstGeom prst="line">
            <a:avLst/>
          </a:prstGeom>
          <a:noFill/>
          <a:ln w="9525">
            <a:solidFill>
              <a:schemeClr val="tx1"/>
            </a:solidFill>
            <a:round/>
            <a:headEnd type="triangle" w="lg" len="lg"/>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41998" name="Text Box 14"/>
          <p:cNvSpPr txBox="1">
            <a:spLocks noChangeArrowheads="1"/>
          </p:cNvSpPr>
          <p:nvPr/>
        </p:nvSpPr>
        <p:spPr bwMode="auto">
          <a:xfrm>
            <a:off x="3384550" y="3041650"/>
            <a:ext cx="1073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0">
                <a:ea typeface="仿宋_GB2312" pitchFamily="49" charset="-122"/>
              </a:rPr>
              <a:t>低位</a:t>
            </a:r>
          </a:p>
        </p:txBody>
      </p:sp>
      <p:sp>
        <p:nvSpPr>
          <p:cNvPr id="41999" name="Text Box 15"/>
          <p:cNvSpPr txBox="1">
            <a:spLocks noChangeArrowheads="1"/>
          </p:cNvSpPr>
          <p:nvPr/>
        </p:nvSpPr>
        <p:spPr bwMode="auto">
          <a:xfrm>
            <a:off x="3384550" y="4413250"/>
            <a:ext cx="1073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0">
                <a:ea typeface="仿宋_GB2312" pitchFamily="49" charset="-122"/>
              </a:rPr>
              <a:t>高位</a:t>
            </a:r>
          </a:p>
        </p:txBody>
      </p:sp>
      <p:sp>
        <p:nvSpPr>
          <p:cNvPr id="42000" name="Text Box 16"/>
          <p:cNvSpPr txBox="1">
            <a:spLocks noChangeArrowheads="1"/>
          </p:cNvSpPr>
          <p:nvPr/>
        </p:nvSpPr>
        <p:spPr bwMode="auto">
          <a:xfrm>
            <a:off x="2476500" y="2279650"/>
            <a:ext cx="1073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0">
                <a:ea typeface="仿宋_GB2312" pitchFamily="49" charset="-122"/>
              </a:rPr>
              <a:t>余数</a:t>
            </a:r>
          </a:p>
        </p:txBody>
      </p:sp>
      <p:sp>
        <p:nvSpPr>
          <p:cNvPr id="42001" name="Text Box 17"/>
          <p:cNvSpPr txBox="1">
            <a:spLocks noChangeArrowheads="1"/>
          </p:cNvSpPr>
          <p:nvPr/>
        </p:nvSpPr>
        <p:spPr bwMode="auto">
          <a:xfrm>
            <a:off x="5943600" y="1060450"/>
            <a:ext cx="1073150" cy="1004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  0.39</a:t>
            </a:r>
          </a:p>
          <a:p>
            <a:pPr eaLnBrk="1" hangingPunct="1">
              <a:spcBef>
                <a:spcPct val="50000"/>
              </a:spcBef>
            </a:pPr>
            <a:r>
              <a:rPr lang="en-US" altLang="zh-CN" sz="2400" b="0">
                <a:ea typeface="仿宋_GB2312" pitchFamily="49" charset="-122"/>
              </a:rPr>
              <a:t>×16</a:t>
            </a:r>
          </a:p>
        </p:txBody>
      </p:sp>
      <p:sp>
        <p:nvSpPr>
          <p:cNvPr id="42002" name="Line 18"/>
          <p:cNvSpPr>
            <a:spLocks noChangeShapeType="1"/>
          </p:cNvSpPr>
          <p:nvPr/>
        </p:nvSpPr>
        <p:spPr bwMode="auto">
          <a:xfrm>
            <a:off x="5943600" y="2051050"/>
            <a:ext cx="10731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2003" name="Text Box 19"/>
          <p:cNvSpPr txBox="1">
            <a:spLocks noChangeArrowheads="1"/>
          </p:cNvSpPr>
          <p:nvPr/>
        </p:nvSpPr>
        <p:spPr bwMode="auto">
          <a:xfrm>
            <a:off x="5943600" y="2127250"/>
            <a:ext cx="1073150" cy="1004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a:t>
            </a:r>
            <a:r>
              <a:rPr lang="en-US" altLang="zh-CN" sz="2400" b="0">
                <a:solidFill>
                  <a:srgbClr val="FF5008"/>
                </a:solidFill>
                <a:ea typeface="仿宋_GB2312" pitchFamily="49" charset="-122"/>
              </a:rPr>
              <a:t>6</a:t>
            </a:r>
            <a:r>
              <a:rPr lang="en-US" altLang="zh-CN" sz="2400" b="0">
                <a:ea typeface="仿宋_GB2312" pitchFamily="49" charset="-122"/>
              </a:rPr>
              <a:t>).24</a:t>
            </a:r>
          </a:p>
          <a:p>
            <a:pPr eaLnBrk="1" hangingPunct="1">
              <a:spcBef>
                <a:spcPct val="50000"/>
              </a:spcBef>
            </a:pPr>
            <a:r>
              <a:rPr lang="en-US" altLang="zh-CN" sz="2400" b="0">
                <a:ea typeface="仿宋_GB2312" pitchFamily="49" charset="-122"/>
              </a:rPr>
              <a:t>×16</a:t>
            </a:r>
          </a:p>
        </p:txBody>
      </p:sp>
      <p:sp>
        <p:nvSpPr>
          <p:cNvPr id="42004" name="Text Box 20"/>
          <p:cNvSpPr txBox="1">
            <a:spLocks noChangeArrowheads="1"/>
          </p:cNvSpPr>
          <p:nvPr/>
        </p:nvSpPr>
        <p:spPr bwMode="auto">
          <a:xfrm>
            <a:off x="5943600" y="3270250"/>
            <a:ext cx="1073150" cy="1004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a:t>
            </a:r>
            <a:r>
              <a:rPr lang="en-US" altLang="zh-CN" sz="2400" b="0">
                <a:solidFill>
                  <a:srgbClr val="FF5008"/>
                </a:solidFill>
                <a:ea typeface="仿宋_GB2312" pitchFamily="49" charset="-122"/>
              </a:rPr>
              <a:t>3</a:t>
            </a:r>
            <a:r>
              <a:rPr lang="en-US" altLang="zh-CN" sz="2400" b="0">
                <a:ea typeface="仿宋_GB2312" pitchFamily="49" charset="-122"/>
              </a:rPr>
              <a:t>).84</a:t>
            </a:r>
          </a:p>
          <a:p>
            <a:pPr eaLnBrk="1" hangingPunct="1">
              <a:spcBef>
                <a:spcPct val="50000"/>
              </a:spcBef>
            </a:pPr>
            <a:r>
              <a:rPr lang="en-US" altLang="zh-CN" sz="2400" b="0">
                <a:ea typeface="仿宋_GB2312" pitchFamily="49" charset="-122"/>
              </a:rPr>
              <a:t>×16</a:t>
            </a:r>
          </a:p>
        </p:txBody>
      </p:sp>
      <p:sp>
        <p:nvSpPr>
          <p:cNvPr id="42005" name="Text Box 21"/>
          <p:cNvSpPr txBox="1">
            <a:spLocks noChangeArrowheads="1"/>
          </p:cNvSpPr>
          <p:nvPr/>
        </p:nvSpPr>
        <p:spPr bwMode="auto">
          <a:xfrm>
            <a:off x="5943600" y="4337050"/>
            <a:ext cx="1320800" cy="1004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a:t>
            </a:r>
            <a:r>
              <a:rPr lang="en-US" altLang="zh-CN" sz="2400" b="0">
                <a:solidFill>
                  <a:srgbClr val="FF5008"/>
                </a:solidFill>
                <a:ea typeface="仿宋_GB2312" pitchFamily="49" charset="-122"/>
              </a:rPr>
              <a:t>13</a:t>
            </a:r>
            <a:r>
              <a:rPr lang="en-US" altLang="zh-CN" sz="2400" b="0">
                <a:ea typeface="仿宋_GB2312" pitchFamily="49" charset="-122"/>
              </a:rPr>
              <a:t>).44</a:t>
            </a:r>
          </a:p>
          <a:p>
            <a:pPr eaLnBrk="1" hangingPunct="1">
              <a:spcBef>
                <a:spcPct val="50000"/>
              </a:spcBef>
            </a:pPr>
            <a:r>
              <a:rPr lang="en-US" altLang="zh-CN" sz="2400" b="0">
                <a:ea typeface="仿宋_GB2312" pitchFamily="49" charset="-122"/>
              </a:rPr>
              <a:t>×16</a:t>
            </a:r>
          </a:p>
        </p:txBody>
      </p:sp>
      <p:sp>
        <p:nvSpPr>
          <p:cNvPr id="42006" name="Text Box 22"/>
          <p:cNvSpPr txBox="1">
            <a:spLocks noChangeArrowheads="1"/>
          </p:cNvSpPr>
          <p:nvPr/>
        </p:nvSpPr>
        <p:spPr bwMode="auto">
          <a:xfrm>
            <a:off x="5943600" y="5556250"/>
            <a:ext cx="1073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a:t>
            </a:r>
            <a:r>
              <a:rPr lang="en-US" altLang="zh-CN" sz="2400" b="0">
                <a:solidFill>
                  <a:srgbClr val="FF5008"/>
                </a:solidFill>
                <a:ea typeface="仿宋_GB2312" pitchFamily="49" charset="-122"/>
              </a:rPr>
              <a:t>7</a:t>
            </a:r>
            <a:r>
              <a:rPr lang="en-US" altLang="zh-CN" sz="2400" b="0">
                <a:ea typeface="仿宋_GB2312" pitchFamily="49" charset="-122"/>
              </a:rPr>
              <a:t>).04</a:t>
            </a:r>
          </a:p>
        </p:txBody>
      </p:sp>
      <p:sp>
        <p:nvSpPr>
          <p:cNvPr id="42007" name="Line 23"/>
          <p:cNvSpPr>
            <a:spLocks noChangeShapeType="1"/>
          </p:cNvSpPr>
          <p:nvPr/>
        </p:nvSpPr>
        <p:spPr bwMode="auto">
          <a:xfrm>
            <a:off x="5943600" y="3194050"/>
            <a:ext cx="10731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2008" name="Line 24"/>
          <p:cNvSpPr>
            <a:spLocks noChangeShapeType="1"/>
          </p:cNvSpPr>
          <p:nvPr/>
        </p:nvSpPr>
        <p:spPr bwMode="auto">
          <a:xfrm>
            <a:off x="5943600" y="4260850"/>
            <a:ext cx="10731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2009" name="Line 25"/>
          <p:cNvSpPr>
            <a:spLocks noChangeShapeType="1"/>
          </p:cNvSpPr>
          <p:nvPr/>
        </p:nvSpPr>
        <p:spPr bwMode="auto">
          <a:xfrm>
            <a:off x="5943600" y="5403850"/>
            <a:ext cx="10731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2010" name="Line 26"/>
          <p:cNvSpPr>
            <a:spLocks noChangeShapeType="1"/>
          </p:cNvSpPr>
          <p:nvPr/>
        </p:nvSpPr>
        <p:spPr bwMode="auto">
          <a:xfrm>
            <a:off x="5778500" y="2203450"/>
            <a:ext cx="0" cy="3657600"/>
          </a:xfrm>
          <a:prstGeom prst="line">
            <a:avLst/>
          </a:prstGeom>
          <a:noFill/>
          <a:ln w="9525">
            <a:solidFill>
              <a:schemeClr val="tx1"/>
            </a:solidFill>
            <a:round/>
            <a:headEnd type="triangle" w="lg" len="lg"/>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42011" name="Text Box 27"/>
          <p:cNvSpPr txBox="1">
            <a:spLocks noChangeArrowheads="1"/>
          </p:cNvSpPr>
          <p:nvPr/>
        </p:nvSpPr>
        <p:spPr bwMode="auto">
          <a:xfrm>
            <a:off x="4953000" y="2127250"/>
            <a:ext cx="1073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0">
                <a:ea typeface="仿宋_GB2312" pitchFamily="49" charset="-122"/>
              </a:rPr>
              <a:t>高位</a:t>
            </a:r>
          </a:p>
        </p:txBody>
      </p:sp>
      <p:sp>
        <p:nvSpPr>
          <p:cNvPr id="42012" name="Text Box 28"/>
          <p:cNvSpPr txBox="1">
            <a:spLocks noChangeArrowheads="1"/>
          </p:cNvSpPr>
          <p:nvPr/>
        </p:nvSpPr>
        <p:spPr bwMode="auto">
          <a:xfrm>
            <a:off x="4870450" y="5403850"/>
            <a:ext cx="1073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0">
                <a:ea typeface="仿宋_GB2312" pitchFamily="49" charset="-122"/>
              </a:rPr>
              <a:t>低位</a:t>
            </a:r>
          </a:p>
        </p:txBody>
      </p:sp>
      <p:sp>
        <p:nvSpPr>
          <p:cNvPr id="42013" name="Text Box 29"/>
          <p:cNvSpPr txBox="1">
            <a:spLocks noChangeArrowheads="1"/>
          </p:cNvSpPr>
          <p:nvPr/>
        </p:nvSpPr>
        <p:spPr bwMode="auto">
          <a:xfrm>
            <a:off x="1981200" y="5480050"/>
            <a:ext cx="2311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(54)</a:t>
            </a:r>
            <a:r>
              <a:rPr lang="en-US" altLang="zh-CN" sz="2400" b="0" baseline="-25000">
                <a:ea typeface="仿宋_GB2312" pitchFamily="49" charset="-122"/>
              </a:rPr>
              <a:t>10</a:t>
            </a:r>
            <a:r>
              <a:rPr lang="en-US" altLang="zh-CN" sz="2400" b="0">
                <a:ea typeface="仿宋_GB2312" pitchFamily="49" charset="-122"/>
              </a:rPr>
              <a:t>=(36)</a:t>
            </a:r>
            <a:r>
              <a:rPr lang="en-US" altLang="zh-CN" sz="2400" b="0" baseline="-25000">
                <a:ea typeface="仿宋_GB2312" pitchFamily="49" charset="-122"/>
              </a:rPr>
              <a:t>16</a:t>
            </a:r>
            <a:endParaRPr lang="en-US" altLang="zh-CN" sz="2400" b="0">
              <a:ea typeface="仿宋_GB2312" pitchFamily="49" charset="-122"/>
            </a:endParaRPr>
          </a:p>
        </p:txBody>
      </p:sp>
      <p:sp>
        <p:nvSpPr>
          <p:cNvPr id="42014" name="Text Box 30"/>
          <p:cNvSpPr txBox="1">
            <a:spLocks noChangeArrowheads="1"/>
          </p:cNvSpPr>
          <p:nvPr/>
        </p:nvSpPr>
        <p:spPr bwMode="auto">
          <a:xfrm>
            <a:off x="4953000" y="608965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(0.39)</a:t>
            </a:r>
            <a:r>
              <a:rPr lang="en-US" altLang="zh-CN" sz="2400" b="0" baseline="-25000">
                <a:ea typeface="仿宋_GB2312" pitchFamily="49" charset="-122"/>
              </a:rPr>
              <a:t>10</a:t>
            </a:r>
            <a:r>
              <a:rPr lang="en-US" altLang="zh-CN" sz="2400" b="0">
                <a:ea typeface="仿宋_GB2312" pitchFamily="49" charset="-122"/>
              </a:rPr>
              <a:t>≈(0.63D7)</a:t>
            </a:r>
            <a:r>
              <a:rPr lang="en-US" altLang="zh-CN" sz="2400" b="0" baseline="-25000">
                <a:ea typeface="仿宋_GB2312" pitchFamily="49" charset="-122"/>
              </a:rPr>
              <a:t>16</a:t>
            </a:r>
            <a:endParaRPr lang="en-US" altLang="zh-CN" sz="2400" b="0">
              <a:ea typeface="仿宋_GB2312" pitchFamily="49" charset="-122"/>
            </a:endParaRPr>
          </a:p>
        </p:txBody>
      </p:sp>
      <p:sp>
        <p:nvSpPr>
          <p:cNvPr id="42016" name="Rectangle 32"/>
          <p:cNvSpPr>
            <a:spLocks noChangeArrowheads="1"/>
          </p:cNvSpPr>
          <p:nvPr/>
        </p:nvSpPr>
        <p:spPr bwMode="auto">
          <a:xfrm>
            <a:off x="276225" y="200025"/>
            <a:ext cx="48133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0">
                <a:solidFill>
                  <a:srgbClr val="F90F36"/>
                </a:solidFill>
                <a:latin typeface="仿宋_GB2312" pitchFamily="49" charset="-122"/>
                <a:ea typeface="仿宋_GB2312" pitchFamily="49" charset="-122"/>
              </a:rPr>
              <a:t>例</a:t>
            </a:r>
            <a:r>
              <a:rPr lang="en-US" altLang="zh-CN" sz="2800" b="0">
                <a:solidFill>
                  <a:srgbClr val="F90F36"/>
                </a:solidFill>
                <a:latin typeface="仿宋_GB2312" pitchFamily="49" charset="-122"/>
                <a:ea typeface="仿宋_GB2312" pitchFamily="49" charset="-122"/>
              </a:rPr>
              <a:t>4</a:t>
            </a:r>
            <a:r>
              <a:rPr lang="zh-CN" altLang="en-US" sz="2800" b="0">
                <a:solidFill>
                  <a:srgbClr val="F90F36"/>
                </a:solidFill>
                <a:latin typeface="仿宋_GB2312" pitchFamily="49" charset="-122"/>
                <a:ea typeface="仿宋_GB2312" pitchFamily="49" charset="-122"/>
              </a:rPr>
              <a:t>：</a:t>
            </a:r>
            <a:r>
              <a:rPr lang="en-US" altLang="zh-CN" sz="2800" b="0">
                <a:latin typeface="仿宋_GB2312" pitchFamily="49" charset="-122"/>
                <a:ea typeface="仿宋_GB2312" pitchFamily="49" charset="-122"/>
              </a:rPr>
              <a:t>(54.39)</a:t>
            </a:r>
            <a:r>
              <a:rPr lang="en-US" altLang="zh-CN" sz="2800" b="0" baseline="-25000">
                <a:latin typeface="仿宋_GB2312" pitchFamily="49" charset="-122"/>
                <a:ea typeface="仿宋_GB2312" pitchFamily="49" charset="-122"/>
              </a:rPr>
              <a:t>10</a:t>
            </a:r>
            <a:r>
              <a:rPr lang="en-US" altLang="zh-CN" sz="2800">
                <a:solidFill>
                  <a:srgbClr val="FF3399"/>
                </a:solidFill>
                <a:latin typeface="仿宋_GB2312" pitchFamily="49" charset="-122"/>
                <a:ea typeface="仿宋_GB2312" pitchFamily="49" charset="-122"/>
              </a:rPr>
              <a:t>=(</a:t>
            </a:r>
            <a:r>
              <a:rPr lang="zh-CN" altLang="en-US" sz="2800">
                <a:solidFill>
                  <a:srgbClr val="FF3399"/>
                </a:solidFill>
                <a:latin typeface="仿宋_GB2312" pitchFamily="49" charset="-122"/>
                <a:ea typeface="仿宋_GB2312" pitchFamily="49" charset="-122"/>
              </a:rPr>
              <a:t>？</a:t>
            </a:r>
            <a:r>
              <a:rPr lang="en-US" altLang="zh-CN" sz="2800">
                <a:solidFill>
                  <a:srgbClr val="FF3399"/>
                </a:solidFill>
                <a:latin typeface="仿宋_GB2312" pitchFamily="49" charset="-122"/>
                <a:ea typeface="仿宋_GB2312" pitchFamily="49" charset="-122"/>
              </a:rPr>
              <a:t>)</a:t>
            </a:r>
            <a:r>
              <a:rPr lang="en-US" altLang="zh-CN" sz="2800" baseline="-25000">
                <a:solidFill>
                  <a:srgbClr val="FF3399"/>
                </a:solidFill>
                <a:latin typeface="仿宋_GB2312" pitchFamily="49" charset="-122"/>
                <a:ea typeface="仿宋_GB2312" pitchFamily="49" charset="-122"/>
              </a:rPr>
              <a:t>16</a:t>
            </a:r>
          </a:p>
        </p:txBody>
      </p:sp>
      <p:sp>
        <p:nvSpPr>
          <p:cNvPr id="42017" name="Rectangle 33"/>
          <p:cNvSpPr>
            <a:spLocks noChangeArrowheads="1"/>
          </p:cNvSpPr>
          <p:nvPr/>
        </p:nvSpPr>
        <p:spPr bwMode="auto">
          <a:xfrm>
            <a:off x="1165225" y="1079500"/>
            <a:ext cx="25431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90F36"/>
                </a:solidFill>
                <a:latin typeface="仿宋_GB2312" pitchFamily="49" charset="-122"/>
                <a:ea typeface="仿宋_GB2312" pitchFamily="49" charset="-122"/>
              </a:rPr>
              <a:t>≈(36.63D7)</a:t>
            </a:r>
            <a:r>
              <a:rPr lang="en-US" altLang="zh-CN" sz="2800" baseline="-25000">
                <a:solidFill>
                  <a:srgbClr val="F90F36"/>
                </a:solidFill>
                <a:latin typeface="仿宋_GB2312" pitchFamily="49" charset="-122"/>
                <a:ea typeface="仿宋_GB2312" pitchFamily="49" charset="-122"/>
              </a:rPr>
              <a:t>16</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016"/>
                                        </p:tgtEl>
                                        <p:attrNameLst>
                                          <p:attrName>style.visibility</p:attrName>
                                        </p:attrNameLst>
                                      </p:cBhvr>
                                      <p:to>
                                        <p:strVal val="visible"/>
                                      </p:to>
                                    </p:set>
                                    <p:anim calcmode="lin" valueType="num">
                                      <p:cBhvr additive="base">
                                        <p:cTn id="7" dur="500" fill="hold"/>
                                        <p:tgtEl>
                                          <p:spTgt spid="42016"/>
                                        </p:tgtEl>
                                        <p:attrNameLst>
                                          <p:attrName>ppt_x</p:attrName>
                                        </p:attrNameLst>
                                      </p:cBhvr>
                                      <p:tavLst>
                                        <p:tav tm="0">
                                          <p:val>
                                            <p:strVal val="0-#ppt_w/2"/>
                                          </p:val>
                                        </p:tav>
                                        <p:tav tm="100000">
                                          <p:val>
                                            <p:strVal val="#ppt_x"/>
                                          </p:val>
                                        </p:tav>
                                      </p:tavLst>
                                    </p:anim>
                                    <p:anim calcmode="lin" valueType="num">
                                      <p:cBhvr additive="base">
                                        <p:cTn id="8" dur="500" fill="hold"/>
                                        <p:tgtEl>
                                          <p:spTgt spid="420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8"/>
                                        </p:tgtEl>
                                        <p:attrNameLst>
                                          <p:attrName>style.visibility</p:attrName>
                                        </p:attrNameLst>
                                      </p:cBhvr>
                                      <p:to>
                                        <p:strVal val="visible"/>
                                      </p:to>
                                    </p:set>
                                    <p:anim calcmode="lin" valueType="num">
                                      <p:cBhvr additive="base">
                                        <p:cTn id="13" dur="500" fill="hold"/>
                                        <p:tgtEl>
                                          <p:spTgt spid="41988"/>
                                        </p:tgtEl>
                                        <p:attrNameLst>
                                          <p:attrName>ppt_x</p:attrName>
                                        </p:attrNameLst>
                                      </p:cBhvr>
                                      <p:tavLst>
                                        <p:tav tm="0">
                                          <p:val>
                                            <p:strVal val="0-#ppt_w/2"/>
                                          </p:val>
                                        </p:tav>
                                        <p:tav tm="100000">
                                          <p:val>
                                            <p:strVal val="#ppt_x"/>
                                          </p:val>
                                        </p:tav>
                                      </p:tavLst>
                                    </p:anim>
                                    <p:anim calcmode="lin" valueType="num">
                                      <p:cBhvr additive="base">
                                        <p:cTn id="14" dur="500" fill="hold"/>
                                        <p:tgtEl>
                                          <p:spTgt spid="419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1986"/>
                                        </p:tgtEl>
                                        <p:attrNameLst>
                                          <p:attrName>style.visibility</p:attrName>
                                        </p:attrNameLst>
                                      </p:cBhvr>
                                      <p:to>
                                        <p:strVal val="visible"/>
                                      </p:to>
                                    </p:set>
                                    <p:anim calcmode="lin" valueType="num">
                                      <p:cBhvr additive="base">
                                        <p:cTn id="19" dur="500" fill="hold"/>
                                        <p:tgtEl>
                                          <p:spTgt spid="41986"/>
                                        </p:tgtEl>
                                        <p:attrNameLst>
                                          <p:attrName>ppt_x</p:attrName>
                                        </p:attrNameLst>
                                      </p:cBhvr>
                                      <p:tavLst>
                                        <p:tav tm="0">
                                          <p:val>
                                            <p:strVal val="0-#ppt_w/2"/>
                                          </p:val>
                                        </p:tav>
                                        <p:tav tm="100000">
                                          <p:val>
                                            <p:strVal val="#ppt_x"/>
                                          </p:val>
                                        </p:tav>
                                      </p:tavLst>
                                    </p:anim>
                                    <p:anim calcmode="lin" valueType="num">
                                      <p:cBhvr additive="base">
                                        <p:cTn id="20" dur="500" fill="hold"/>
                                        <p:tgtEl>
                                          <p:spTgt spid="4198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1987"/>
                                        </p:tgtEl>
                                        <p:attrNameLst>
                                          <p:attrName>style.visibility</p:attrName>
                                        </p:attrNameLst>
                                      </p:cBhvr>
                                      <p:to>
                                        <p:strVal val="visible"/>
                                      </p:to>
                                    </p:set>
                                    <p:anim calcmode="lin" valueType="num">
                                      <p:cBhvr additive="base">
                                        <p:cTn id="25" dur="500" fill="hold"/>
                                        <p:tgtEl>
                                          <p:spTgt spid="41987"/>
                                        </p:tgtEl>
                                        <p:attrNameLst>
                                          <p:attrName>ppt_x</p:attrName>
                                        </p:attrNameLst>
                                      </p:cBhvr>
                                      <p:tavLst>
                                        <p:tav tm="0">
                                          <p:val>
                                            <p:strVal val="0-#ppt_w/2"/>
                                          </p:val>
                                        </p:tav>
                                        <p:tav tm="100000">
                                          <p:val>
                                            <p:strVal val="#ppt_x"/>
                                          </p:val>
                                        </p:tav>
                                      </p:tavLst>
                                    </p:anim>
                                    <p:anim calcmode="lin" valueType="num">
                                      <p:cBhvr additive="base">
                                        <p:cTn id="26"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994"/>
                                        </p:tgtEl>
                                        <p:attrNameLst>
                                          <p:attrName>style.visibility</p:attrName>
                                        </p:attrNameLst>
                                      </p:cBhvr>
                                      <p:to>
                                        <p:strVal val="visible"/>
                                      </p:to>
                                    </p:set>
                                    <p:anim calcmode="lin" valueType="num">
                                      <p:cBhvr additive="base">
                                        <p:cTn id="31" dur="500" fill="hold"/>
                                        <p:tgtEl>
                                          <p:spTgt spid="41994"/>
                                        </p:tgtEl>
                                        <p:attrNameLst>
                                          <p:attrName>ppt_x</p:attrName>
                                        </p:attrNameLst>
                                      </p:cBhvr>
                                      <p:tavLst>
                                        <p:tav tm="0">
                                          <p:val>
                                            <p:strVal val="0-#ppt_w/2"/>
                                          </p:val>
                                        </p:tav>
                                        <p:tav tm="100000">
                                          <p:val>
                                            <p:strVal val="#ppt_x"/>
                                          </p:val>
                                        </p:tav>
                                      </p:tavLst>
                                    </p:anim>
                                    <p:anim calcmode="lin" valueType="num">
                                      <p:cBhvr additive="base">
                                        <p:cTn id="32" dur="500" fill="hold"/>
                                        <p:tgtEl>
                                          <p:spTgt spid="4199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991"/>
                                        </p:tgtEl>
                                        <p:attrNameLst>
                                          <p:attrName>style.visibility</p:attrName>
                                        </p:attrNameLst>
                                      </p:cBhvr>
                                      <p:to>
                                        <p:strVal val="visible"/>
                                      </p:to>
                                    </p:set>
                                    <p:anim calcmode="lin" valueType="num">
                                      <p:cBhvr additive="base">
                                        <p:cTn id="37" dur="500" fill="hold"/>
                                        <p:tgtEl>
                                          <p:spTgt spid="41991"/>
                                        </p:tgtEl>
                                        <p:attrNameLst>
                                          <p:attrName>ppt_x</p:attrName>
                                        </p:attrNameLst>
                                      </p:cBhvr>
                                      <p:tavLst>
                                        <p:tav tm="0">
                                          <p:val>
                                            <p:strVal val="0-#ppt_w/2"/>
                                          </p:val>
                                        </p:tav>
                                        <p:tav tm="100000">
                                          <p:val>
                                            <p:strVal val="#ppt_x"/>
                                          </p:val>
                                        </p:tav>
                                      </p:tavLst>
                                    </p:anim>
                                    <p:anim calcmode="lin" valueType="num">
                                      <p:cBhvr additive="base">
                                        <p:cTn id="38" dur="500" fill="hold"/>
                                        <p:tgtEl>
                                          <p:spTgt spid="4199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2000"/>
                                        </p:tgtEl>
                                        <p:attrNameLst>
                                          <p:attrName>style.visibility</p:attrName>
                                        </p:attrNameLst>
                                      </p:cBhvr>
                                      <p:to>
                                        <p:strVal val="visible"/>
                                      </p:to>
                                    </p:set>
                                    <p:anim calcmode="lin" valueType="num">
                                      <p:cBhvr additive="base">
                                        <p:cTn id="43" dur="500" fill="hold"/>
                                        <p:tgtEl>
                                          <p:spTgt spid="42000"/>
                                        </p:tgtEl>
                                        <p:attrNameLst>
                                          <p:attrName>ppt_x</p:attrName>
                                        </p:attrNameLst>
                                      </p:cBhvr>
                                      <p:tavLst>
                                        <p:tav tm="0">
                                          <p:val>
                                            <p:strVal val="0-#ppt_w/2"/>
                                          </p:val>
                                        </p:tav>
                                        <p:tav tm="100000">
                                          <p:val>
                                            <p:strVal val="#ppt_x"/>
                                          </p:val>
                                        </p:tav>
                                      </p:tavLst>
                                    </p:anim>
                                    <p:anim calcmode="lin" valueType="num">
                                      <p:cBhvr additive="base">
                                        <p:cTn id="44" dur="500" fill="hold"/>
                                        <p:tgtEl>
                                          <p:spTgt spid="4200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1993"/>
                                        </p:tgtEl>
                                        <p:attrNameLst>
                                          <p:attrName>style.visibility</p:attrName>
                                        </p:attrNameLst>
                                      </p:cBhvr>
                                      <p:to>
                                        <p:strVal val="visible"/>
                                      </p:to>
                                    </p:set>
                                    <p:anim calcmode="lin" valueType="num">
                                      <p:cBhvr additive="base">
                                        <p:cTn id="49" dur="500" fill="hold"/>
                                        <p:tgtEl>
                                          <p:spTgt spid="41993"/>
                                        </p:tgtEl>
                                        <p:attrNameLst>
                                          <p:attrName>ppt_x</p:attrName>
                                        </p:attrNameLst>
                                      </p:cBhvr>
                                      <p:tavLst>
                                        <p:tav tm="0">
                                          <p:val>
                                            <p:strVal val="0-#ppt_w/2"/>
                                          </p:val>
                                        </p:tav>
                                        <p:tav tm="100000">
                                          <p:val>
                                            <p:strVal val="#ppt_x"/>
                                          </p:val>
                                        </p:tav>
                                      </p:tavLst>
                                    </p:anim>
                                    <p:anim calcmode="lin" valueType="num">
                                      <p:cBhvr additive="base">
                                        <p:cTn id="50" dur="500" fill="hold"/>
                                        <p:tgtEl>
                                          <p:spTgt spid="4199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41989"/>
                                        </p:tgtEl>
                                        <p:attrNameLst>
                                          <p:attrName>style.visibility</p:attrName>
                                        </p:attrNameLst>
                                      </p:cBhvr>
                                      <p:to>
                                        <p:strVal val="visible"/>
                                      </p:to>
                                    </p:set>
                                    <p:anim calcmode="lin" valueType="num">
                                      <p:cBhvr additive="base">
                                        <p:cTn id="55" dur="500" fill="hold"/>
                                        <p:tgtEl>
                                          <p:spTgt spid="41989"/>
                                        </p:tgtEl>
                                        <p:attrNameLst>
                                          <p:attrName>ppt_x</p:attrName>
                                        </p:attrNameLst>
                                      </p:cBhvr>
                                      <p:tavLst>
                                        <p:tav tm="0">
                                          <p:val>
                                            <p:strVal val="0-#ppt_w/2"/>
                                          </p:val>
                                        </p:tav>
                                        <p:tav tm="100000">
                                          <p:val>
                                            <p:strVal val="#ppt_x"/>
                                          </p:val>
                                        </p:tav>
                                      </p:tavLst>
                                    </p:anim>
                                    <p:anim calcmode="lin" valueType="num">
                                      <p:cBhvr additive="base">
                                        <p:cTn id="56" dur="500" fill="hold"/>
                                        <p:tgtEl>
                                          <p:spTgt spid="4198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41990"/>
                                        </p:tgtEl>
                                        <p:attrNameLst>
                                          <p:attrName>style.visibility</p:attrName>
                                        </p:attrNameLst>
                                      </p:cBhvr>
                                      <p:to>
                                        <p:strVal val="visible"/>
                                      </p:to>
                                    </p:set>
                                    <p:anim calcmode="lin" valueType="num">
                                      <p:cBhvr additive="base">
                                        <p:cTn id="61" dur="500" fill="hold"/>
                                        <p:tgtEl>
                                          <p:spTgt spid="41990"/>
                                        </p:tgtEl>
                                        <p:attrNameLst>
                                          <p:attrName>ppt_x</p:attrName>
                                        </p:attrNameLst>
                                      </p:cBhvr>
                                      <p:tavLst>
                                        <p:tav tm="0">
                                          <p:val>
                                            <p:strVal val="0-#ppt_w/2"/>
                                          </p:val>
                                        </p:tav>
                                        <p:tav tm="100000">
                                          <p:val>
                                            <p:strVal val="#ppt_x"/>
                                          </p:val>
                                        </p:tav>
                                      </p:tavLst>
                                    </p:anim>
                                    <p:anim calcmode="lin" valueType="num">
                                      <p:cBhvr additive="base">
                                        <p:cTn id="62" dur="500" fill="hold"/>
                                        <p:tgtEl>
                                          <p:spTgt spid="41990"/>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1995"/>
                                        </p:tgtEl>
                                        <p:attrNameLst>
                                          <p:attrName>style.visibility</p:attrName>
                                        </p:attrNameLst>
                                      </p:cBhvr>
                                      <p:to>
                                        <p:strVal val="visible"/>
                                      </p:to>
                                    </p:set>
                                    <p:anim calcmode="lin" valueType="num">
                                      <p:cBhvr additive="base">
                                        <p:cTn id="67" dur="500" fill="hold"/>
                                        <p:tgtEl>
                                          <p:spTgt spid="41995"/>
                                        </p:tgtEl>
                                        <p:attrNameLst>
                                          <p:attrName>ppt_x</p:attrName>
                                        </p:attrNameLst>
                                      </p:cBhvr>
                                      <p:tavLst>
                                        <p:tav tm="0">
                                          <p:val>
                                            <p:strVal val="0-#ppt_w/2"/>
                                          </p:val>
                                        </p:tav>
                                        <p:tav tm="100000">
                                          <p:val>
                                            <p:strVal val="#ppt_x"/>
                                          </p:val>
                                        </p:tav>
                                      </p:tavLst>
                                    </p:anim>
                                    <p:anim calcmode="lin" valueType="num">
                                      <p:cBhvr additive="base">
                                        <p:cTn id="68" dur="500" fill="hold"/>
                                        <p:tgtEl>
                                          <p:spTgt spid="4199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1996"/>
                                        </p:tgtEl>
                                        <p:attrNameLst>
                                          <p:attrName>style.visibility</p:attrName>
                                        </p:attrNameLst>
                                      </p:cBhvr>
                                      <p:to>
                                        <p:strVal val="visible"/>
                                      </p:to>
                                    </p:set>
                                    <p:anim calcmode="lin" valueType="num">
                                      <p:cBhvr additive="base">
                                        <p:cTn id="73" dur="500" fill="hold"/>
                                        <p:tgtEl>
                                          <p:spTgt spid="41996"/>
                                        </p:tgtEl>
                                        <p:attrNameLst>
                                          <p:attrName>ppt_x</p:attrName>
                                        </p:attrNameLst>
                                      </p:cBhvr>
                                      <p:tavLst>
                                        <p:tav tm="0">
                                          <p:val>
                                            <p:strVal val="0-#ppt_w/2"/>
                                          </p:val>
                                        </p:tav>
                                        <p:tav tm="100000">
                                          <p:val>
                                            <p:strVal val="#ppt_x"/>
                                          </p:val>
                                        </p:tav>
                                      </p:tavLst>
                                    </p:anim>
                                    <p:anim calcmode="lin" valueType="num">
                                      <p:cBhvr additive="base">
                                        <p:cTn id="74" dur="500" fill="hold"/>
                                        <p:tgtEl>
                                          <p:spTgt spid="41996"/>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1992"/>
                                        </p:tgtEl>
                                        <p:attrNameLst>
                                          <p:attrName>style.visibility</p:attrName>
                                        </p:attrNameLst>
                                      </p:cBhvr>
                                      <p:to>
                                        <p:strVal val="visible"/>
                                      </p:to>
                                    </p:set>
                                    <p:anim calcmode="lin" valueType="num">
                                      <p:cBhvr additive="base">
                                        <p:cTn id="79" dur="500" fill="hold"/>
                                        <p:tgtEl>
                                          <p:spTgt spid="41992"/>
                                        </p:tgtEl>
                                        <p:attrNameLst>
                                          <p:attrName>ppt_x</p:attrName>
                                        </p:attrNameLst>
                                      </p:cBhvr>
                                      <p:tavLst>
                                        <p:tav tm="0">
                                          <p:val>
                                            <p:strVal val="0-#ppt_w/2"/>
                                          </p:val>
                                        </p:tav>
                                        <p:tav tm="100000">
                                          <p:val>
                                            <p:strVal val="#ppt_x"/>
                                          </p:val>
                                        </p:tav>
                                      </p:tavLst>
                                    </p:anim>
                                    <p:anim calcmode="lin" valueType="num">
                                      <p:cBhvr additive="base">
                                        <p:cTn id="80" dur="500" fill="hold"/>
                                        <p:tgtEl>
                                          <p:spTgt spid="41992"/>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41997"/>
                                        </p:tgtEl>
                                        <p:attrNameLst>
                                          <p:attrName>style.visibility</p:attrName>
                                        </p:attrNameLst>
                                      </p:cBhvr>
                                      <p:to>
                                        <p:strVal val="visible"/>
                                      </p:to>
                                    </p:set>
                                    <p:anim calcmode="lin" valueType="num">
                                      <p:cBhvr additive="base">
                                        <p:cTn id="85" dur="500" fill="hold"/>
                                        <p:tgtEl>
                                          <p:spTgt spid="41997"/>
                                        </p:tgtEl>
                                        <p:attrNameLst>
                                          <p:attrName>ppt_x</p:attrName>
                                        </p:attrNameLst>
                                      </p:cBhvr>
                                      <p:tavLst>
                                        <p:tav tm="0">
                                          <p:val>
                                            <p:strVal val="0-#ppt_w/2"/>
                                          </p:val>
                                        </p:tav>
                                        <p:tav tm="100000">
                                          <p:val>
                                            <p:strVal val="#ppt_x"/>
                                          </p:val>
                                        </p:tav>
                                      </p:tavLst>
                                    </p:anim>
                                    <p:anim calcmode="lin" valueType="num">
                                      <p:cBhvr additive="base">
                                        <p:cTn id="86" dur="500" fill="hold"/>
                                        <p:tgtEl>
                                          <p:spTgt spid="41997"/>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41998"/>
                                        </p:tgtEl>
                                        <p:attrNameLst>
                                          <p:attrName>style.visibility</p:attrName>
                                        </p:attrNameLst>
                                      </p:cBhvr>
                                      <p:to>
                                        <p:strVal val="visible"/>
                                      </p:to>
                                    </p:set>
                                    <p:anim calcmode="lin" valueType="num">
                                      <p:cBhvr additive="base">
                                        <p:cTn id="91" dur="500" fill="hold"/>
                                        <p:tgtEl>
                                          <p:spTgt spid="41998"/>
                                        </p:tgtEl>
                                        <p:attrNameLst>
                                          <p:attrName>ppt_x</p:attrName>
                                        </p:attrNameLst>
                                      </p:cBhvr>
                                      <p:tavLst>
                                        <p:tav tm="0">
                                          <p:val>
                                            <p:strVal val="0-#ppt_w/2"/>
                                          </p:val>
                                        </p:tav>
                                        <p:tav tm="100000">
                                          <p:val>
                                            <p:strVal val="#ppt_x"/>
                                          </p:val>
                                        </p:tav>
                                      </p:tavLst>
                                    </p:anim>
                                    <p:anim calcmode="lin" valueType="num">
                                      <p:cBhvr additive="base">
                                        <p:cTn id="92" dur="500" fill="hold"/>
                                        <p:tgtEl>
                                          <p:spTgt spid="41998"/>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41999"/>
                                        </p:tgtEl>
                                        <p:attrNameLst>
                                          <p:attrName>style.visibility</p:attrName>
                                        </p:attrNameLst>
                                      </p:cBhvr>
                                      <p:to>
                                        <p:strVal val="visible"/>
                                      </p:to>
                                    </p:set>
                                    <p:anim calcmode="lin" valueType="num">
                                      <p:cBhvr additive="base">
                                        <p:cTn id="97" dur="500" fill="hold"/>
                                        <p:tgtEl>
                                          <p:spTgt spid="41999"/>
                                        </p:tgtEl>
                                        <p:attrNameLst>
                                          <p:attrName>ppt_x</p:attrName>
                                        </p:attrNameLst>
                                      </p:cBhvr>
                                      <p:tavLst>
                                        <p:tav tm="0">
                                          <p:val>
                                            <p:strVal val="0-#ppt_w/2"/>
                                          </p:val>
                                        </p:tav>
                                        <p:tav tm="100000">
                                          <p:val>
                                            <p:strVal val="#ppt_x"/>
                                          </p:val>
                                        </p:tav>
                                      </p:tavLst>
                                    </p:anim>
                                    <p:anim calcmode="lin" valueType="num">
                                      <p:cBhvr additive="base">
                                        <p:cTn id="98" dur="500" fill="hold"/>
                                        <p:tgtEl>
                                          <p:spTgt spid="41999"/>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42013"/>
                                        </p:tgtEl>
                                        <p:attrNameLst>
                                          <p:attrName>style.visibility</p:attrName>
                                        </p:attrNameLst>
                                      </p:cBhvr>
                                      <p:to>
                                        <p:strVal val="visible"/>
                                      </p:to>
                                    </p:set>
                                    <p:anim calcmode="lin" valueType="num">
                                      <p:cBhvr additive="base">
                                        <p:cTn id="103" dur="500" fill="hold"/>
                                        <p:tgtEl>
                                          <p:spTgt spid="42013"/>
                                        </p:tgtEl>
                                        <p:attrNameLst>
                                          <p:attrName>ppt_x</p:attrName>
                                        </p:attrNameLst>
                                      </p:cBhvr>
                                      <p:tavLst>
                                        <p:tav tm="0">
                                          <p:val>
                                            <p:strVal val="0-#ppt_w/2"/>
                                          </p:val>
                                        </p:tav>
                                        <p:tav tm="100000">
                                          <p:val>
                                            <p:strVal val="#ppt_x"/>
                                          </p:val>
                                        </p:tav>
                                      </p:tavLst>
                                    </p:anim>
                                    <p:anim calcmode="lin" valueType="num">
                                      <p:cBhvr additive="base">
                                        <p:cTn id="104" dur="500" fill="hold"/>
                                        <p:tgtEl>
                                          <p:spTgt spid="42013"/>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42001"/>
                                        </p:tgtEl>
                                        <p:attrNameLst>
                                          <p:attrName>style.visibility</p:attrName>
                                        </p:attrNameLst>
                                      </p:cBhvr>
                                      <p:to>
                                        <p:strVal val="visible"/>
                                      </p:to>
                                    </p:set>
                                    <p:anim calcmode="lin" valueType="num">
                                      <p:cBhvr additive="base">
                                        <p:cTn id="109" dur="500" fill="hold"/>
                                        <p:tgtEl>
                                          <p:spTgt spid="42001"/>
                                        </p:tgtEl>
                                        <p:attrNameLst>
                                          <p:attrName>ppt_x</p:attrName>
                                        </p:attrNameLst>
                                      </p:cBhvr>
                                      <p:tavLst>
                                        <p:tav tm="0">
                                          <p:val>
                                            <p:strVal val="0-#ppt_w/2"/>
                                          </p:val>
                                        </p:tav>
                                        <p:tav tm="100000">
                                          <p:val>
                                            <p:strVal val="#ppt_x"/>
                                          </p:val>
                                        </p:tav>
                                      </p:tavLst>
                                    </p:anim>
                                    <p:anim calcmode="lin" valueType="num">
                                      <p:cBhvr additive="base">
                                        <p:cTn id="110" dur="500" fill="hold"/>
                                        <p:tgtEl>
                                          <p:spTgt spid="42001"/>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nodeType="clickEffect">
                                  <p:stCondLst>
                                    <p:cond delay="0"/>
                                  </p:stCondLst>
                                  <p:childTnLst>
                                    <p:set>
                                      <p:cBhvr>
                                        <p:cTn id="114" dur="1" fill="hold">
                                          <p:stCondLst>
                                            <p:cond delay="0"/>
                                          </p:stCondLst>
                                        </p:cTn>
                                        <p:tgtEl>
                                          <p:spTgt spid="42002"/>
                                        </p:tgtEl>
                                        <p:attrNameLst>
                                          <p:attrName>style.visibility</p:attrName>
                                        </p:attrNameLst>
                                      </p:cBhvr>
                                      <p:to>
                                        <p:strVal val="visible"/>
                                      </p:to>
                                    </p:set>
                                    <p:anim calcmode="lin" valueType="num">
                                      <p:cBhvr additive="base">
                                        <p:cTn id="115" dur="500" fill="hold"/>
                                        <p:tgtEl>
                                          <p:spTgt spid="42002"/>
                                        </p:tgtEl>
                                        <p:attrNameLst>
                                          <p:attrName>ppt_x</p:attrName>
                                        </p:attrNameLst>
                                      </p:cBhvr>
                                      <p:tavLst>
                                        <p:tav tm="0">
                                          <p:val>
                                            <p:strVal val="0-#ppt_w/2"/>
                                          </p:val>
                                        </p:tav>
                                        <p:tav tm="100000">
                                          <p:val>
                                            <p:strVal val="#ppt_x"/>
                                          </p:val>
                                        </p:tav>
                                      </p:tavLst>
                                    </p:anim>
                                    <p:anim calcmode="lin" valueType="num">
                                      <p:cBhvr additive="base">
                                        <p:cTn id="116" dur="500" fill="hold"/>
                                        <p:tgtEl>
                                          <p:spTgt spid="42002"/>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42003"/>
                                        </p:tgtEl>
                                        <p:attrNameLst>
                                          <p:attrName>style.visibility</p:attrName>
                                        </p:attrNameLst>
                                      </p:cBhvr>
                                      <p:to>
                                        <p:strVal val="visible"/>
                                      </p:to>
                                    </p:set>
                                    <p:anim calcmode="lin" valueType="num">
                                      <p:cBhvr additive="base">
                                        <p:cTn id="121" dur="500" fill="hold"/>
                                        <p:tgtEl>
                                          <p:spTgt spid="42003"/>
                                        </p:tgtEl>
                                        <p:attrNameLst>
                                          <p:attrName>ppt_x</p:attrName>
                                        </p:attrNameLst>
                                      </p:cBhvr>
                                      <p:tavLst>
                                        <p:tav tm="0">
                                          <p:val>
                                            <p:strVal val="0-#ppt_w/2"/>
                                          </p:val>
                                        </p:tav>
                                        <p:tav tm="100000">
                                          <p:val>
                                            <p:strVal val="#ppt_x"/>
                                          </p:val>
                                        </p:tav>
                                      </p:tavLst>
                                    </p:anim>
                                    <p:anim calcmode="lin" valueType="num">
                                      <p:cBhvr additive="base">
                                        <p:cTn id="122" dur="500" fill="hold"/>
                                        <p:tgtEl>
                                          <p:spTgt spid="42003"/>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nodeType="clickEffect">
                                  <p:stCondLst>
                                    <p:cond delay="0"/>
                                  </p:stCondLst>
                                  <p:childTnLst>
                                    <p:set>
                                      <p:cBhvr>
                                        <p:cTn id="126" dur="1" fill="hold">
                                          <p:stCondLst>
                                            <p:cond delay="0"/>
                                          </p:stCondLst>
                                        </p:cTn>
                                        <p:tgtEl>
                                          <p:spTgt spid="42007"/>
                                        </p:tgtEl>
                                        <p:attrNameLst>
                                          <p:attrName>style.visibility</p:attrName>
                                        </p:attrNameLst>
                                      </p:cBhvr>
                                      <p:to>
                                        <p:strVal val="visible"/>
                                      </p:to>
                                    </p:set>
                                    <p:anim calcmode="lin" valueType="num">
                                      <p:cBhvr additive="base">
                                        <p:cTn id="127" dur="500" fill="hold"/>
                                        <p:tgtEl>
                                          <p:spTgt spid="42007"/>
                                        </p:tgtEl>
                                        <p:attrNameLst>
                                          <p:attrName>ppt_x</p:attrName>
                                        </p:attrNameLst>
                                      </p:cBhvr>
                                      <p:tavLst>
                                        <p:tav tm="0">
                                          <p:val>
                                            <p:strVal val="0-#ppt_w/2"/>
                                          </p:val>
                                        </p:tav>
                                        <p:tav tm="100000">
                                          <p:val>
                                            <p:strVal val="#ppt_x"/>
                                          </p:val>
                                        </p:tav>
                                      </p:tavLst>
                                    </p:anim>
                                    <p:anim calcmode="lin" valueType="num">
                                      <p:cBhvr additive="base">
                                        <p:cTn id="128" dur="500" fill="hold"/>
                                        <p:tgtEl>
                                          <p:spTgt spid="42007"/>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42004"/>
                                        </p:tgtEl>
                                        <p:attrNameLst>
                                          <p:attrName>style.visibility</p:attrName>
                                        </p:attrNameLst>
                                      </p:cBhvr>
                                      <p:to>
                                        <p:strVal val="visible"/>
                                      </p:to>
                                    </p:set>
                                    <p:anim calcmode="lin" valueType="num">
                                      <p:cBhvr additive="base">
                                        <p:cTn id="133" dur="500" fill="hold"/>
                                        <p:tgtEl>
                                          <p:spTgt spid="42004"/>
                                        </p:tgtEl>
                                        <p:attrNameLst>
                                          <p:attrName>ppt_x</p:attrName>
                                        </p:attrNameLst>
                                      </p:cBhvr>
                                      <p:tavLst>
                                        <p:tav tm="0">
                                          <p:val>
                                            <p:strVal val="0-#ppt_w/2"/>
                                          </p:val>
                                        </p:tav>
                                        <p:tav tm="100000">
                                          <p:val>
                                            <p:strVal val="#ppt_x"/>
                                          </p:val>
                                        </p:tav>
                                      </p:tavLst>
                                    </p:anim>
                                    <p:anim calcmode="lin" valueType="num">
                                      <p:cBhvr additive="base">
                                        <p:cTn id="134" dur="500" fill="hold"/>
                                        <p:tgtEl>
                                          <p:spTgt spid="42004"/>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nodeType="clickEffect">
                                  <p:stCondLst>
                                    <p:cond delay="0"/>
                                  </p:stCondLst>
                                  <p:childTnLst>
                                    <p:set>
                                      <p:cBhvr>
                                        <p:cTn id="138" dur="1" fill="hold">
                                          <p:stCondLst>
                                            <p:cond delay="0"/>
                                          </p:stCondLst>
                                        </p:cTn>
                                        <p:tgtEl>
                                          <p:spTgt spid="42008"/>
                                        </p:tgtEl>
                                        <p:attrNameLst>
                                          <p:attrName>style.visibility</p:attrName>
                                        </p:attrNameLst>
                                      </p:cBhvr>
                                      <p:to>
                                        <p:strVal val="visible"/>
                                      </p:to>
                                    </p:set>
                                    <p:anim calcmode="lin" valueType="num">
                                      <p:cBhvr additive="base">
                                        <p:cTn id="139" dur="500" fill="hold"/>
                                        <p:tgtEl>
                                          <p:spTgt spid="42008"/>
                                        </p:tgtEl>
                                        <p:attrNameLst>
                                          <p:attrName>ppt_x</p:attrName>
                                        </p:attrNameLst>
                                      </p:cBhvr>
                                      <p:tavLst>
                                        <p:tav tm="0">
                                          <p:val>
                                            <p:strVal val="0-#ppt_w/2"/>
                                          </p:val>
                                        </p:tav>
                                        <p:tav tm="100000">
                                          <p:val>
                                            <p:strVal val="#ppt_x"/>
                                          </p:val>
                                        </p:tav>
                                      </p:tavLst>
                                    </p:anim>
                                    <p:anim calcmode="lin" valueType="num">
                                      <p:cBhvr additive="base">
                                        <p:cTn id="140" dur="500" fill="hold"/>
                                        <p:tgtEl>
                                          <p:spTgt spid="42008"/>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42005"/>
                                        </p:tgtEl>
                                        <p:attrNameLst>
                                          <p:attrName>style.visibility</p:attrName>
                                        </p:attrNameLst>
                                      </p:cBhvr>
                                      <p:to>
                                        <p:strVal val="visible"/>
                                      </p:to>
                                    </p:set>
                                    <p:anim calcmode="lin" valueType="num">
                                      <p:cBhvr additive="base">
                                        <p:cTn id="145" dur="500" fill="hold"/>
                                        <p:tgtEl>
                                          <p:spTgt spid="42005"/>
                                        </p:tgtEl>
                                        <p:attrNameLst>
                                          <p:attrName>ppt_x</p:attrName>
                                        </p:attrNameLst>
                                      </p:cBhvr>
                                      <p:tavLst>
                                        <p:tav tm="0">
                                          <p:val>
                                            <p:strVal val="0-#ppt_w/2"/>
                                          </p:val>
                                        </p:tav>
                                        <p:tav tm="100000">
                                          <p:val>
                                            <p:strVal val="#ppt_x"/>
                                          </p:val>
                                        </p:tav>
                                      </p:tavLst>
                                    </p:anim>
                                    <p:anim calcmode="lin" valueType="num">
                                      <p:cBhvr additive="base">
                                        <p:cTn id="146" dur="500" fill="hold"/>
                                        <p:tgtEl>
                                          <p:spTgt spid="42005"/>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nodeType="clickEffect">
                                  <p:stCondLst>
                                    <p:cond delay="0"/>
                                  </p:stCondLst>
                                  <p:childTnLst>
                                    <p:set>
                                      <p:cBhvr>
                                        <p:cTn id="150" dur="1" fill="hold">
                                          <p:stCondLst>
                                            <p:cond delay="0"/>
                                          </p:stCondLst>
                                        </p:cTn>
                                        <p:tgtEl>
                                          <p:spTgt spid="42009"/>
                                        </p:tgtEl>
                                        <p:attrNameLst>
                                          <p:attrName>style.visibility</p:attrName>
                                        </p:attrNameLst>
                                      </p:cBhvr>
                                      <p:to>
                                        <p:strVal val="visible"/>
                                      </p:to>
                                    </p:set>
                                    <p:anim calcmode="lin" valueType="num">
                                      <p:cBhvr additive="base">
                                        <p:cTn id="151" dur="500" fill="hold"/>
                                        <p:tgtEl>
                                          <p:spTgt spid="42009"/>
                                        </p:tgtEl>
                                        <p:attrNameLst>
                                          <p:attrName>ppt_x</p:attrName>
                                        </p:attrNameLst>
                                      </p:cBhvr>
                                      <p:tavLst>
                                        <p:tav tm="0">
                                          <p:val>
                                            <p:strVal val="0-#ppt_w/2"/>
                                          </p:val>
                                        </p:tav>
                                        <p:tav tm="100000">
                                          <p:val>
                                            <p:strVal val="#ppt_x"/>
                                          </p:val>
                                        </p:tav>
                                      </p:tavLst>
                                    </p:anim>
                                    <p:anim calcmode="lin" valueType="num">
                                      <p:cBhvr additive="base">
                                        <p:cTn id="152" dur="500" fill="hold"/>
                                        <p:tgtEl>
                                          <p:spTgt spid="42009"/>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42006"/>
                                        </p:tgtEl>
                                        <p:attrNameLst>
                                          <p:attrName>style.visibility</p:attrName>
                                        </p:attrNameLst>
                                      </p:cBhvr>
                                      <p:to>
                                        <p:strVal val="visible"/>
                                      </p:to>
                                    </p:set>
                                    <p:anim calcmode="lin" valueType="num">
                                      <p:cBhvr additive="base">
                                        <p:cTn id="157" dur="500" fill="hold"/>
                                        <p:tgtEl>
                                          <p:spTgt spid="42006"/>
                                        </p:tgtEl>
                                        <p:attrNameLst>
                                          <p:attrName>ppt_x</p:attrName>
                                        </p:attrNameLst>
                                      </p:cBhvr>
                                      <p:tavLst>
                                        <p:tav tm="0">
                                          <p:val>
                                            <p:strVal val="0-#ppt_w/2"/>
                                          </p:val>
                                        </p:tav>
                                        <p:tav tm="100000">
                                          <p:val>
                                            <p:strVal val="#ppt_x"/>
                                          </p:val>
                                        </p:tav>
                                      </p:tavLst>
                                    </p:anim>
                                    <p:anim calcmode="lin" valueType="num">
                                      <p:cBhvr additive="base">
                                        <p:cTn id="158" dur="500" fill="hold"/>
                                        <p:tgtEl>
                                          <p:spTgt spid="42006"/>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8" fill="hold" nodeType="clickEffect">
                                  <p:stCondLst>
                                    <p:cond delay="0"/>
                                  </p:stCondLst>
                                  <p:childTnLst>
                                    <p:set>
                                      <p:cBhvr>
                                        <p:cTn id="162" dur="1" fill="hold">
                                          <p:stCondLst>
                                            <p:cond delay="0"/>
                                          </p:stCondLst>
                                        </p:cTn>
                                        <p:tgtEl>
                                          <p:spTgt spid="42010"/>
                                        </p:tgtEl>
                                        <p:attrNameLst>
                                          <p:attrName>style.visibility</p:attrName>
                                        </p:attrNameLst>
                                      </p:cBhvr>
                                      <p:to>
                                        <p:strVal val="visible"/>
                                      </p:to>
                                    </p:set>
                                    <p:anim calcmode="lin" valueType="num">
                                      <p:cBhvr additive="base">
                                        <p:cTn id="163" dur="500" fill="hold"/>
                                        <p:tgtEl>
                                          <p:spTgt spid="42010"/>
                                        </p:tgtEl>
                                        <p:attrNameLst>
                                          <p:attrName>ppt_x</p:attrName>
                                        </p:attrNameLst>
                                      </p:cBhvr>
                                      <p:tavLst>
                                        <p:tav tm="0">
                                          <p:val>
                                            <p:strVal val="0-#ppt_w/2"/>
                                          </p:val>
                                        </p:tav>
                                        <p:tav tm="100000">
                                          <p:val>
                                            <p:strVal val="#ppt_x"/>
                                          </p:val>
                                        </p:tav>
                                      </p:tavLst>
                                    </p:anim>
                                    <p:anim calcmode="lin" valueType="num">
                                      <p:cBhvr additive="base">
                                        <p:cTn id="164" dur="500" fill="hold"/>
                                        <p:tgtEl>
                                          <p:spTgt spid="42010"/>
                                        </p:tgtEl>
                                        <p:attrNameLst>
                                          <p:attrName>ppt_y</p:attrName>
                                        </p:attrNameLst>
                                      </p:cBhvr>
                                      <p:tavLst>
                                        <p:tav tm="0">
                                          <p:val>
                                            <p:strVal val="#ppt_y"/>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42011"/>
                                        </p:tgtEl>
                                        <p:attrNameLst>
                                          <p:attrName>style.visibility</p:attrName>
                                        </p:attrNameLst>
                                      </p:cBhvr>
                                      <p:to>
                                        <p:strVal val="visible"/>
                                      </p:to>
                                    </p:set>
                                    <p:anim calcmode="lin" valueType="num">
                                      <p:cBhvr additive="base">
                                        <p:cTn id="169" dur="500" fill="hold"/>
                                        <p:tgtEl>
                                          <p:spTgt spid="42011"/>
                                        </p:tgtEl>
                                        <p:attrNameLst>
                                          <p:attrName>ppt_x</p:attrName>
                                        </p:attrNameLst>
                                      </p:cBhvr>
                                      <p:tavLst>
                                        <p:tav tm="0">
                                          <p:val>
                                            <p:strVal val="0-#ppt_w/2"/>
                                          </p:val>
                                        </p:tav>
                                        <p:tav tm="100000">
                                          <p:val>
                                            <p:strVal val="#ppt_x"/>
                                          </p:val>
                                        </p:tav>
                                      </p:tavLst>
                                    </p:anim>
                                    <p:anim calcmode="lin" valueType="num">
                                      <p:cBhvr additive="base">
                                        <p:cTn id="170" dur="500" fill="hold"/>
                                        <p:tgtEl>
                                          <p:spTgt spid="42011"/>
                                        </p:tgtEl>
                                        <p:attrNameLst>
                                          <p:attrName>ppt_y</p:attrName>
                                        </p:attrNameLst>
                                      </p:cBhvr>
                                      <p:tavLst>
                                        <p:tav tm="0">
                                          <p:val>
                                            <p:strVal val="#ppt_y"/>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42012"/>
                                        </p:tgtEl>
                                        <p:attrNameLst>
                                          <p:attrName>style.visibility</p:attrName>
                                        </p:attrNameLst>
                                      </p:cBhvr>
                                      <p:to>
                                        <p:strVal val="visible"/>
                                      </p:to>
                                    </p:set>
                                    <p:anim calcmode="lin" valueType="num">
                                      <p:cBhvr additive="base">
                                        <p:cTn id="175" dur="500" fill="hold"/>
                                        <p:tgtEl>
                                          <p:spTgt spid="42012"/>
                                        </p:tgtEl>
                                        <p:attrNameLst>
                                          <p:attrName>ppt_x</p:attrName>
                                        </p:attrNameLst>
                                      </p:cBhvr>
                                      <p:tavLst>
                                        <p:tav tm="0">
                                          <p:val>
                                            <p:strVal val="0-#ppt_w/2"/>
                                          </p:val>
                                        </p:tav>
                                        <p:tav tm="100000">
                                          <p:val>
                                            <p:strVal val="#ppt_x"/>
                                          </p:val>
                                        </p:tav>
                                      </p:tavLst>
                                    </p:anim>
                                    <p:anim calcmode="lin" valueType="num">
                                      <p:cBhvr additive="base">
                                        <p:cTn id="176" dur="500" fill="hold"/>
                                        <p:tgtEl>
                                          <p:spTgt spid="42012"/>
                                        </p:tgtEl>
                                        <p:attrNameLst>
                                          <p:attrName>ppt_y</p:attrName>
                                        </p:attrNameLst>
                                      </p:cBhvr>
                                      <p:tavLst>
                                        <p:tav tm="0">
                                          <p:val>
                                            <p:strVal val="#ppt_y"/>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42014"/>
                                        </p:tgtEl>
                                        <p:attrNameLst>
                                          <p:attrName>style.visibility</p:attrName>
                                        </p:attrNameLst>
                                      </p:cBhvr>
                                      <p:to>
                                        <p:strVal val="visible"/>
                                      </p:to>
                                    </p:set>
                                    <p:anim calcmode="lin" valueType="num">
                                      <p:cBhvr additive="base">
                                        <p:cTn id="181" dur="500" fill="hold"/>
                                        <p:tgtEl>
                                          <p:spTgt spid="42014"/>
                                        </p:tgtEl>
                                        <p:attrNameLst>
                                          <p:attrName>ppt_x</p:attrName>
                                        </p:attrNameLst>
                                      </p:cBhvr>
                                      <p:tavLst>
                                        <p:tav tm="0">
                                          <p:val>
                                            <p:strVal val="0-#ppt_w/2"/>
                                          </p:val>
                                        </p:tav>
                                        <p:tav tm="100000">
                                          <p:val>
                                            <p:strVal val="#ppt_x"/>
                                          </p:val>
                                        </p:tav>
                                      </p:tavLst>
                                    </p:anim>
                                    <p:anim calcmode="lin" valueType="num">
                                      <p:cBhvr additive="base">
                                        <p:cTn id="182" dur="500" fill="hold"/>
                                        <p:tgtEl>
                                          <p:spTgt spid="42014"/>
                                        </p:tgtEl>
                                        <p:attrNameLst>
                                          <p:attrName>ppt_y</p:attrName>
                                        </p:attrNameLst>
                                      </p:cBhvr>
                                      <p:tavLst>
                                        <p:tav tm="0">
                                          <p:val>
                                            <p:strVal val="#ppt_y"/>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42017"/>
                                        </p:tgtEl>
                                        <p:attrNameLst>
                                          <p:attrName>style.visibility</p:attrName>
                                        </p:attrNameLst>
                                      </p:cBhvr>
                                      <p:to>
                                        <p:strVal val="visible"/>
                                      </p:to>
                                    </p:set>
                                    <p:anim calcmode="lin" valueType="num">
                                      <p:cBhvr additive="base">
                                        <p:cTn id="187" dur="500" fill="hold"/>
                                        <p:tgtEl>
                                          <p:spTgt spid="42017"/>
                                        </p:tgtEl>
                                        <p:attrNameLst>
                                          <p:attrName>ppt_x</p:attrName>
                                        </p:attrNameLst>
                                      </p:cBhvr>
                                      <p:tavLst>
                                        <p:tav tm="0">
                                          <p:val>
                                            <p:strVal val="0-#ppt_w/2"/>
                                          </p:val>
                                        </p:tav>
                                        <p:tav tm="100000">
                                          <p:val>
                                            <p:strVal val="#ppt_x"/>
                                          </p:val>
                                        </p:tav>
                                      </p:tavLst>
                                    </p:anim>
                                    <p:anim calcmode="lin" valueType="num">
                                      <p:cBhvr additive="base">
                                        <p:cTn id="188" dur="500" fill="hold"/>
                                        <p:tgtEl>
                                          <p:spTgt spid="420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91" grpId="0" autoUpdateAnimBg="0"/>
      <p:bldP spid="41992" grpId="0" autoUpdateAnimBg="0"/>
      <p:bldP spid="41993" grpId="0" autoUpdateAnimBg="0"/>
      <p:bldP spid="41994" grpId="0" autoUpdateAnimBg="0"/>
      <p:bldP spid="41995" grpId="0" autoUpdateAnimBg="0"/>
      <p:bldP spid="41996" grpId="0" autoUpdateAnimBg="0"/>
      <p:bldP spid="41998" grpId="0" autoUpdateAnimBg="0"/>
      <p:bldP spid="41999" grpId="0" autoUpdateAnimBg="0"/>
      <p:bldP spid="42000" grpId="0" autoUpdateAnimBg="0"/>
      <p:bldP spid="42001" grpId="0" autoUpdateAnimBg="0"/>
      <p:bldP spid="42003" grpId="0" autoUpdateAnimBg="0"/>
      <p:bldP spid="42004" grpId="0" autoUpdateAnimBg="0"/>
      <p:bldP spid="42005" grpId="0" autoUpdateAnimBg="0"/>
      <p:bldP spid="42006" grpId="0" autoUpdateAnimBg="0"/>
      <p:bldP spid="42011" grpId="0" autoUpdateAnimBg="0"/>
      <p:bldP spid="42012" grpId="0" autoUpdateAnimBg="0"/>
      <p:bldP spid="42013" grpId="0" autoUpdateAnimBg="0"/>
      <p:bldP spid="42014" grpId="0" autoUpdateAnimBg="0"/>
      <p:bldP spid="42016" grpId="0" autoUpdateAnimBg="0"/>
      <p:bldP spid="4201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E5F8E163-2201-44EE-8D90-86E25EB86698}" type="slidenum">
              <a:rPr lang="zh-CN" altLang="en-US" b="0">
                <a:solidFill>
                  <a:srgbClr val="FF0000"/>
                </a:solidFill>
                <a:ea typeface="仿宋_GB2312" pitchFamily="49" charset="-122"/>
              </a:rPr>
              <a:pPr eaLnBrk="1" hangingPunct="1"/>
              <a:t>11</a:t>
            </a:fld>
            <a:r>
              <a:rPr lang="zh-CN" altLang="en-US" b="0">
                <a:solidFill>
                  <a:srgbClr val="FF0000"/>
                </a:solidFill>
                <a:ea typeface="仿宋_GB2312" pitchFamily="49" charset="-122"/>
              </a:rPr>
              <a:t>页</a:t>
            </a:r>
          </a:p>
        </p:txBody>
      </p:sp>
      <p:sp>
        <p:nvSpPr>
          <p:cNvPr id="54275" name="Rectangle 3"/>
          <p:cNvSpPr>
            <a:spLocks noChangeArrowheads="1"/>
          </p:cNvSpPr>
          <p:nvPr/>
        </p:nvSpPr>
        <p:spPr bwMode="auto">
          <a:xfrm>
            <a:off x="0" y="414338"/>
            <a:ext cx="8229600" cy="109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lnSpc>
                <a:spcPct val="120000"/>
              </a:lnSpc>
            </a:pPr>
            <a:r>
              <a:rPr lang="en-US" altLang="zh-CN" sz="2800" b="0">
                <a:latin typeface="仿宋_GB2312" pitchFamily="49" charset="-122"/>
                <a:ea typeface="仿宋_GB2312" pitchFamily="49" charset="-122"/>
              </a:rPr>
              <a:t>3.</a:t>
            </a:r>
            <a:r>
              <a:rPr lang="zh-CN" altLang="en-US" sz="2800" b="0">
                <a:latin typeface="仿宋_GB2312" pitchFamily="49" charset="-122"/>
                <a:ea typeface="仿宋_GB2312" pitchFamily="49" charset="-122"/>
              </a:rPr>
              <a:t>二进制－八进制之间的转换</a:t>
            </a:r>
          </a:p>
          <a:p>
            <a:pPr lvl="2" eaLnBrk="1" hangingPunct="1"/>
            <a:r>
              <a:rPr lang="zh-CN" altLang="en-US" sz="2800" b="0">
                <a:solidFill>
                  <a:srgbClr val="F90F36"/>
                </a:solidFill>
                <a:latin typeface="仿宋_GB2312" pitchFamily="49" charset="-122"/>
                <a:ea typeface="仿宋_GB2312" pitchFamily="49" charset="-122"/>
              </a:rPr>
              <a:t>方法：</a:t>
            </a:r>
            <a:r>
              <a:rPr lang="en-US" altLang="zh-CN" sz="2800" b="0">
                <a:solidFill>
                  <a:schemeClr val="accent2"/>
                </a:solidFill>
                <a:latin typeface="仿宋_GB2312" pitchFamily="49" charset="-122"/>
                <a:ea typeface="仿宋_GB2312" pitchFamily="49" charset="-122"/>
              </a:rPr>
              <a:t>3</a:t>
            </a:r>
            <a:r>
              <a:rPr lang="zh-CN" altLang="en-US" sz="2800" b="0">
                <a:solidFill>
                  <a:schemeClr val="accent2"/>
                </a:solidFill>
                <a:latin typeface="仿宋_GB2312" pitchFamily="49" charset="-122"/>
                <a:ea typeface="仿宋_GB2312" pitchFamily="49" charset="-122"/>
              </a:rPr>
              <a:t>位二进制数刚好等于</a:t>
            </a:r>
            <a:r>
              <a:rPr lang="en-US" altLang="zh-CN" sz="2800" b="0">
                <a:solidFill>
                  <a:schemeClr val="accent2"/>
                </a:solidFill>
                <a:latin typeface="仿宋_GB2312" pitchFamily="49" charset="-122"/>
                <a:ea typeface="仿宋_GB2312" pitchFamily="49" charset="-122"/>
              </a:rPr>
              <a:t>1</a:t>
            </a:r>
            <a:r>
              <a:rPr lang="zh-CN" altLang="en-US" sz="2800" b="0">
                <a:solidFill>
                  <a:schemeClr val="accent2"/>
                </a:solidFill>
                <a:latin typeface="仿宋_GB2312" pitchFamily="49" charset="-122"/>
                <a:ea typeface="仿宋_GB2312" pitchFamily="49" charset="-122"/>
              </a:rPr>
              <a:t>位八进制数</a:t>
            </a:r>
          </a:p>
        </p:txBody>
      </p:sp>
      <p:sp>
        <p:nvSpPr>
          <p:cNvPr id="54277" name="Rectangle 5"/>
          <p:cNvSpPr>
            <a:spLocks noChangeArrowheads="1"/>
          </p:cNvSpPr>
          <p:nvPr/>
        </p:nvSpPr>
        <p:spPr bwMode="auto">
          <a:xfrm>
            <a:off x="388938" y="1811338"/>
            <a:ext cx="9151937" cy="153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800" b="0" dirty="0">
                <a:solidFill>
                  <a:srgbClr val="FF5008"/>
                </a:solidFill>
                <a:latin typeface="仿宋_GB2312" pitchFamily="49" charset="-122"/>
                <a:ea typeface="仿宋_GB2312" pitchFamily="49" charset="-122"/>
              </a:rPr>
              <a:t>（一）二进制转换成八进制</a:t>
            </a:r>
          </a:p>
          <a:p>
            <a:pPr lvl="1" eaLnBrk="1" hangingPunct="1"/>
            <a:r>
              <a:rPr lang="zh-CN" altLang="en-US" sz="2400" dirty="0">
                <a:latin typeface="仿宋_GB2312" pitchFamily="49" charset="-122"/>
                <a:ea typeface="仿宋_GB2312" pitchFamily="49" charset="-122"/>
              </a:rPr>
              <a:t>例</a:t>
            </a:r>
            <a:r>
              <a:rPr lang="en-US" altLang="zh-CN" sz="2400" dirty="0">
                <a:latin typeface="仿宋_GB2312" pitchFamily="49" charset="-122"/>
                <a:ea typeface="仿宋_GB2312" pitchFamily="49" charset="-122"/>
              </a:rPr>
              <a:t>5</a:t>
            </a:r>
            <a:r>
              <a:rPr lang="en-US" altLang="zh-CN" sz="2400" dirty="0">
                <a:solidFill>
                  <a:srgbClr val="FF3399"/>
                </a:solidFill>
                <a:latin typeface="仿宋_GB2312" pitchFamily="49" charset="-122"/>
                <a:ea typeface="仿宋_GB2312" pitchFamily="49" charset="-122"/>
              </a:rPr>
              <a:t>  </a:t>
            </a:r>
            <a:r>
              <a:rPr lang="zh-CN" altLang="en-US" sz="2400" dirty="0">
                <a:latin typeface="仿宋_GB2312" pitchFamily="49" charset="-122"/>
                <a:ea typeface="仿宋_GB2312" pitchFamily="49" charset="-122"/>
              </a:rPr>
              <a:t>二进制：（</a:t>
            </a:r>
            <a:r>
              <a:rPr lang="en-US" altLang="zh-CN" sz="2400" dirty="0">
                <a:latin typeface="仿宋_GB2312" pitchFamily="49" charset="-122"/>
                <a:ea typeface="仿宋_GB2312" pitchFamily="49" charset="-122"/>
              </a:rPr>
              <a:t>10011101.0111</a:t>
            </a:r>
            <a:r>
              <a:rPr lang="zh-CN" altLang="en-US" sz="2400" dirty="0">
                <a:latin typeface="仿宋_GB2312" pitchFamily="49" charset="-122"/>
                <a:ea typeface="仿宋_GB2312" pitchFamily="49" charset="-122"/>
              </a:rPr>
              <a:t>）</a:t>
            </a:r>
            <a:r>
              <a:rPr lang="en-US" altLang="zh-CN" sz="2400" baseline="-25000" dirty="0">
                <a:latin typeface="仿宋_GB2312" pitchFamily="49" charset="-122"/>
                <a:ea typeface="仿宋_GB2312" pitchFamily="49" charset="-122"/>
              </a:rPr>
              <a:t>2</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a:t>
            </a:r>
            <a:r>
              <a:rPr lang="en-US" altLang="zh-CN" sz="2400" i="1" dirty="0">
                <a:solidFill>
                  <a:srgbClr val="FF0000"/>
                </a:solidFill>
                <a:latin typeface="仿宋_GB2312" pitchFamily="49" charset="-122"/>
                <a:ea typeface="仿宋_GB2312" pitchFamily="49" charset="-122"/>
              </a:rPr>
              <a:t>0</a:t>
            </a:r>
            <a:r>
              <a:rPr lang="en-US" altLang="zh-CN" sz="2400" dirty="0">
                <a:latin typeface="仿宋_GB2312" pitchFamily="49" charset="-122"/>
                <a:ea typeface="仿宋_GB2312" pitchFamily="49" charset="-122"/>
              </a:rPr>
              <a:t>10 011 101.011 1</a:t>
            </a:r>
            <a:r>
              <a:rPr lang="en-US" altLang="zh-CN" sz="2400" i="1" dirty="0">
                <a:solidFill>
                  <a:srgbClr val="FF0000"/>
                </a:solidFill>
                <a:latin typeface="仿宋_GB2312" pitchFamily="49" charset="-122"/>
                <a:ea typeface="仿宋_GB2312" pitchFamily="49" charset="-122"/>
              </a:rPr>
              <a:t>00</a:t>
            </a:r>
            <a:r>
              <a:rPr lang="zh-CN" altLang="en-US" sz="2400" dirty="0">
                <a:latin typeface="仿宋_GB2312" pitchFamily="49" charset="-122"/>
                <a:ea typeface="仿宋_GB2312" pitchFamily="49" charset="-122"/>
              </a:rPr>
              <a:t>）</a:t>
            </a:r>
            <a:r>
              <a:rPr lang="en-US" altLang="zh-CN" sz="2400" baseline="-25000" dirty="0">
                <a:latin typeface="仿宋_GB2312" pitchFamily="49" charset="-122"/>
                <a:ea typeface="仿宋_GB2312" pitchFamily="49" charset="-122"/>
              </a:rPr>
              <a:t>2</a:t>
            </a:r>
            <a:endParaRPr lang="en-US" altLang="zh-CN" sz="2400" dirty="0">
              <a:latin typeface="仿宋_GB2312" pitchFamily="49" charset="-122"/>
              <a:ea typeface="仿宋_GB2312" pitchFamily="49" charset="-122"/>
            </a:endParaRPr>
          </a:p>
          <a:p>
            <a:pPr lvl="1" eaLnBrk="1" hangingPunct="1"/>
            <a:r>
              <a:rPr lang="en-US" altLang="zh-CN" sz="2400" dirty="0">
                <a:latin typeface="仿宋_GB2312" pitchFamily="49" charset="-122"/>
                <a:ea typeface="仿宋_GB2312" pitchFamily="49" charset="-122"/>
              </a:rPr>
              <a:t>                               =</a:t>
            </a: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235.34</a:t>
            </a:r>
            <a:r>
              <a:rPr lang="zh-CN" altLang="en-US" sz="2400" dirty="0">
                <a:latin typeface="仿宋_GB2312" pitchFamily="49" charset="-122"/>
                <a:ea typeface="仿宋_GB2312" pitchFamily="49" charset="-122"/>
              </a:rPr>
              <a:t>）</a:t>
            </a:r>
            <a:r>
              <a:rPr lang="en-US" altLang="zh-CN" sz="2400" baseline="-25000" dirty="0">
                <a:latin typeface="仿宋_GB2312" pitchFamily="49" charset="-122"/>
                <a:ea typeface="仿宋_GB2312" pitchFamily="49" charset="-122"/>
              </a:rPr>
              <a:t>8</a:t>
            </a:r>
          </a:p>
        </p:txBody>
      </p:sp>
      <p:sp>
        <p:nvSpPr>
          <p:cNvPr id="54279" name="Rectangle 7"/>
          <p:cNvSpPr>
            <a:spLocks noChangeArrowheads="1"/>
          </p:cNvSpPr>
          <p:nvPr/>
        </p:nvSpPr>
        <p:spPr bwMode="auto">
          <a:xfrm>
            <a:off x="484188" y="3513138"/>
            <a:ext cx="487045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5008"/>
                </a:solidFill>
                <a:latin typeface="仿宋_GB2312" pitchFamily="49" charset="-122"/>
                <a:ea typeface="仿宋_GB2312" pitchFamily="49" charset="-122"/>
              </a:rPr>
              <a:t>（二）八进制转换成二进制</a:t>
            </a:r>
          </a:p>
        </p:txBody>
      </p:sp>
      <p:sp>
        <p:nvSpPr>
          <p:cNvPr id="54280" name="Rectangle 8"/>
          <p:cNvSpPr>
            <a:spLocks noChangeArrowheads="1"/>
          </p:cNvSpPr>
          <p:nvPr/>
        </p:nvSpPr>
        <p:spPr bwMode="auto">
          <a:xfrm>
            <a:off x="403225" y="4457700"/>
            <a:ext cx="8456613" cy="64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r>
              <a:rPr lang="zh-CN" altLang="en-US" sz="2400">
                <a:latin typeface="仿宋_GB2312" pitchFamily="49" charset="-122"/>
                <a:ea typeface="仿宋_GB2312" pitchFamily="49" charset="-122"/>
              </a:rPr>
              <a:t>例</a:t>
            </a:r>
            <a:r>
              <a:rPr lang="en-US" altLang="zh-CN" sz="2400">
                <a:latin typeface="仿宋_GB2312" pitchFamily="49" charset="-122"/>
                <a:ea typeface="仿宋_GB2312" pitchFamily="49" charset="-122"/>
              </a:rPr>
              <a:t>6  </a:t>
            </a:r>
            <a:r>
              <a:rPr lang="zh-CN" altLang="en-US" sz="2400">
                <a:latin typeface="仿宋_GB2312" pitchFamily="49" charset="-122"/>
                <a:ea typeface="仿宋_GB2312" pitchFamily="49" charset="-122"/>
              </a:rPr>
              <a:t>八进制：（</a:t>
            </a:r>
            <a:r>
              <a:rPr lang="en-US" altLang="zh-CN" sz="2400">
                <a:latin typeface="仿宋_GB2312" pitchFamily="49" charset="-122"/>
                <a:ea typeface="仿宋_GB2312" pitchFamily="49" charset="-122"/>
              </a:rPr>
              <a:t>345.1</a:t>
            </a:r>
            <a:r>
              <a:rPr lang="zh-CN" altLang="en-US" sz="2400">
                <a:latin typeface="仿宋_GB2312" pitchFamily="49" charset="-122"/>
                <a:ea typeface="仿宋_GB2312" pitchFamily="49" charset="-122"/>
              </a:rPr>
              <a:t>） </a:t>
            </a:r>
            <a:r>
              <a:rPr lang="en-US" altLang="zh-CN" sz="2400" baseline="-25000">
                <a:latin typeface="仿宋_GB2312" pitchFamily="49" charset="-122"/>
                <a:ea typeface="仿宋_GB2312" pitchFamily="49" charset="-122"/>
              </a:rPr>
              <a:t>8</a:t>
            </a:r>
            <a:r>
              <a:rPr lang="en-US" altLang="zh-CN" sz="2400">
                <a:latin typeface="仿宋_GB2312" pitchFamily="49" charset="-122"/>
                <a:ea typeface="仿宋_GB2312" pitchFamily="49" charset="-122"/>
              </a:rPr>
              <a:t> =</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011 100 101.001</a:t>
            </a:r>
            <a:r>
              <a:rPr lang="zh-CN" altLang="en-US" sz="2400">
                <a:latin typeface="仿宋_GB2312" pitchFamily="49" charset="-122"/>
                <a:ea typeface="仿宋_GB2312" pitchFamily="49" charset="-122"/>
              </a:rPr>
              <a:t>）</a:t>
            </a:r>
            <a:r>
              <a:rPr lang="en-US" altLang="zh-CN" sz="2400" baseline="-25000">
                <a:latin typeface="仿宋_GB2312" pitchFamily="49" charset="-122"/>
                <a:ea typeface="仿宋_GB2312" pitchFamily="49" charset="-122"/>
              </a:rPr>
              <a:t>2</a:t>
            </a:r>
            <a:endParaRPr lang="en-US" altLang="zh-CN" sz="2400">
              <a:latin typeface="仿宋_GB2312" pitchFamily="49" charset="-122"/>
              <a:ea typeface="仿宋_GB2312"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anim calcmode="lin" valueType="num">
                                      <p:cBhvr additive="base">
                                        <p:cTn id="11" dur="5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4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4277">
                                            <p:txEl>
                                              <p:pRg st="0" end="0"/>
                                            </p:txEl>
                                          </p:spTgt>
                                        </p:tgtEl>
                                        <p:attrNameLst>
                                          <p:attrName>style.visibility</p:attrName>
                                        </p:attrNameLst>
                                      </p:cBhvr>
                                      <p:to>
                                        <p:strVal val="visible"/>
                                      </p:to>
                                    </p:set>
                                    <p:anim calcmode="lin" valueType="num">
                                      <p:cBhvr additive="base">
                                        <p:cTn id="17" dur="500" fill="hold"/>
                                        <p:tgtEl>
                                          <p:spTgt spid="54277">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427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4277">
                                            <p:txEl>
                                              <p:pRg st="1" end="1"/>
                                            </p:txEl>
                                          </p:spTgt>
                                        </p:tgtEl>
                                        <p:attrNameLst>
                                          <p:attrName>style.visibility</p:attrName>
                                        </p:attrNameLst>
                                      </p:cBhvr>
                                      <p:to>
                                        <p:strVal val="visible"/>
                                      </p:to>
                                    </p:set>
                                    <p:anim calcmode="lin" valueType="num">
                                      <p:cBhvr additive="base">
                                        <p:cTn id="23" dur="500" fill="hold"/>
                                        <p:tgtEl>
                                          <p:spTgt spid="54277">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427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4277">
                                            <p:txEl>
                                              <p:pRg st="2" end="2"/>
                                            </p:txEl>
                                          </p:spTgt>
                                        </p:tgtEl>
                                        <p:attrNameLst>
                                          <p:attrName>style.visibility</p:attrName>
                                        </p:attrNameLst>
                                      </p:cBhvr>
                                      <p:to>
                                        <p:strVal val="visible"/>
                                      </p:to>
                                    </p:set>
                                    <p:anim calcmode="lin" valueType="num">
                                      <p:cBhvr additive="base">
                                        <p:cTn id="29" dur="500" fill="hold"/>
                                        <p:tgtEl>
                                          <p:spTgt spid="54277">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427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4279"/>
                                        </p:tgtEl>
                                        <p:attrNameLst>
                                          <p:attrName>style.visibility</p:attrName>
                                        </p:attrNameLst>
                                      </p:cBhvr>
                                      <p:to>
                                        <p:strVal val="visible"/>
                                      </p:to>
                                    </p:set>
                                    <p:anim calcmode="lin" valueType="num">
                                      <p:cBhvr additive="base">
                                        <p:cTn id="35" dur="500" fill="hold"/>
                                        <p:tgtEl>
                                          <p:spTgt spid="54279"/>
                                        </p:tgtEl>
                                        <p:attrNameLst>
                                          <p:attrName>ppt_x</p:attrName>
                                        </p:attrNameLst>
                                      </p:cBhvr>
                                      <p:tavLst>
                                        <p:tav tm="0">
                                          <p:val>
                                            <p:strVal val="0-#ppt_w/2"/>
                                          </p:val>
                                        </p:tav>
                                        <p:tav tm="100000">
                                          <p:val>
                                            <p:strVal val="#ppt_x"/>
                                          </p:val>
                                        </p:tav>
                                      </p:tavLst>
                                    </p:anim>
                                    <p:anim calcmode="lin" valueType="num">
                                      <p:cBhvr additive="base">
                                        <p:cTn id="36" dur="500" fill="hold"/>
                                        <p:tgtEl>
                                          <p:spTgt spid="54279"/>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4280">
                                            <p:txEl>
                                              <p:pRg st="0" end="0"/>
                                            </p:txEl>
                                          </p:spTgt>
                                        </p:tgtEl>
                                        <p:attrNameLst>
                                          <p:attrName>style.visibility</p:attrName>
                                        </p:attrNameLst>
                                      </p:cBhvr>
                                      <p:to>
                                        <p:strVal val="visible"/>
                                      </p:to>
                                    </p:set>
                                    <p:anim calcmode="lin" valueType="num">
                                      <p:cBhvr additive="base">
                                        <p:cTn id="41" dur="500" fill="hold"/>
                                        <p:tgtEl>
                                          <p:spTgt spid="54280">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428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bldLvl="2" autoUpdateAnimBg="0"/>
      <p:bldP spid="54277" grpId="0" build="p" bldLvl="2" autoUpdateAnimBg="0"/>
      <p:bldP spid="54279" grpId="0" autoUpdateAnimBg="0"/>
      <p:bldP spid="54280"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82FCBA17-0519-48D9-9429-E2F31A537A8D}" type="slidenum">
              <a:rPr lang="zh-CN" altLang="en-US" b="0">
                <a:solidFill>
                  <a:srgbClr val="FF0000"/>
                </a:solidFill>
                <a:ea typeface="仿宋_GB2312" pitchFamily="49" charset="-122"/>
              </a:rPr>
              <a:pPr eaLnBrk="1" hangingPunct="1"/>
              <a:t>12</a:t>
            </a:fld>
            <a:r>
              <a:rPr lang="zh-CN" altLang="en-US" b="0">
                <a:solidFill>
                  <a:srgbClr val="FF0000"/>
                </a:solidFill>
                <a:ea typeface="仿宋_GB2312" pitchFamily="49" charset="-122"/>
              </a:rPr>
              <a:t>页</a:t>
            </a:r>
          </a:p>
        </p:txBody>
      </p:sp>
      <p:sp>
        <p:nvSpPr>
          <p:cNvPr id="43013" name="Rectangle 5"/>
          <p:cNvSpPr>
            <a:spLocks noChangeArrowheads="1"/>
          </p:cNvSpPr>
          <p:nvPr/>
        </p:nvSpPr>
        <p:spPr bwMode="auto">
          <a:xfrm>
            <a:off x="0" y="511175"/>
            <a:ext cx="8232775" cy="1023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r>
              <a:rPr lang="en-US" altLang="zh-CN" sz="2800">
                <a:latin typeface="仿宋_GB2312" pitchFamily="49" charset="-122"/>
                <a:ea typeface="仿宋_GB2312" pitchFamily="49" charset="-122"/>
              </a:rPr>
              <a:t>4.</a:t>
            </a:r>
            <a:r>
              <a:rPr lang="zh-CN" altLang="en-US" sz="2800">
                <a:latin typeface="仿宋_GB2312" pitchFamily="49" charset="-122"/>
                <a:ea typeface="仿宋_GB2312" pitchFamily="49" charset="-122"/>
              </a:rPr>
              <a:t>二进制－十六进制相互转换</a:t>
            </a:r>
          </a:p>
          <a:p>
            <a:pPr lvl="2" eaLnBrk="1" hangingPunct="1"/>
            <a:endParaRPr lang="zh-CN" altLang="en-US" sz="1000" b="0">
              <a:solidFill>
                <a:srgbClr val="F90F36"/>
              </a:solidFill>
              <a:latin typeface="仿宋_GB2312" pitchFamily="49" charset="-122"/>
              <a:ea typeface="仿宋_GB2312" pitchFamily="49" charset="-122"/>
            </a:endParaRPr>
          </a:p>
          <a:p>
            <a:pPr lvl="2" eaLnBrk="1" hangingPunct="1"/>
            <a:r>
              <a:rPr lang="zh-CN" altLang="en-US" sz="2800" b="0">
                <a:solidFill>
                  <a:srgbClr val="F90F36"/>
                </a:solidFill>
                <a:latin typeface="仿宋_GB2312" pitchFamily="49" charset="-122"/>
                <a:ea typeface="仿宋_GB2312" pitchFamily="49" charset="-122"/>
              </a:rPr>
              <a:t>方法：</a:t>
            </a:r>
            <a:r>
              <a:rPr lang="en-US" altLang="zh-CN" sz="2800" b="0">
                <a:solidFill>
                  <a:schemeClr val="accent2"/>
                </a:solidFill>
                <a:latin typeface="仿宋_GB2312" pitchFamily="49" charset="-122"/>
                <a:ea typeface="仿宋_GB2312" pitchFamily="49" charset="-122"/>
              </a:rPr>
              <a:t>4</a:t>
            </a:r>
            <a:r>
              <a:rPr lang="zh-CN" altLang="en-US" sz="2800" b="0">
                <a:solidFill>
                  <a:schemeClr val="accent2"/>
                </a:solidFill>
                <a:latin typeface="仿宋_GB2312" pitchFamily="49" charset="-122"/>
                <a:ea typeface="仿宋_GB2312" pitchFamily="49" charset="-122"/>
              </a:rPr>
              <a:t>位二进制数刚好等于</a:t>
            </a:r>
            <a:r>
              <a:rPr lang="en-US" altLang="zh-CN" sz="2800" b="0">
                <a:solidFill>
                  <a:schemeClr val="accent2"/>
                </a:solidFill>
                <a:latin typeface="仿宋_GB2312" pitchFamily="49" charset="-122"/>
                <a:ea typeface="仿宋_GB2312" pitchFamily="49" charset="-122"/>
              </a:rPr>
              <a:t>1</a:t>
            </a:r>
            <a:r>
              <a:rPr lang="zh-CN" altLang="en-US" sz="2800" b="0">
                <a:solidFill>
                  <a:schemeClr val="accent2"/>
                </a:solidFill>
                <a:latin typeface="仿宋_GB2312" pitchFamily="49" charset="-122"/>
                <a:ea typeface="仿宋_GB2312" pitchFamily="49" charset="-122"/>
              </a:rPr>
              <a:t>位十六进制数</a:t>
            </a:r>
            <a:endParaRPr lang="zh-CN" altLang="en-US" sz="2800">
              <a:solidFill>
                <a:schemeClr val="accent2"/>
              </a:solidFill>
              <a:latin typeface="仿宋_GB2312" pitchFamily="49" charset="-122"/>
              <a:ea typeface="仿宋_GB2312" pitchFamily="49" charset="-122"/>
            </a:endParaRPr>
          </a:p>
        </p:txBody>
      </p:sp>
      <p:sp>
        <p:nvSpPr>
          <p:cNvPr id="43015" name="Rectangle 7"/>
          <p:cNvSpPr>
            <a:spLocks noChangeArrowheads="1"/>
          </p:cNvSpPr>
          <p:nvPr/>
        </p:nvSpPr>
        <p:spPr bwMode="auto">
          <a:xfrm>
            <a:off x="342900" y="2738438"/>
            <a:ext cx="6699250" cy="1379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r>
              <a:rPr lang="zh-CN" altLang="en-US" sz="2400" dirty="0">
                <a:solidFill>
                  <a:schemeClr val="tx2"/>
                </a:solidFill>
                <a:latin typeface="仿宋_GB2312" pitchFamily="49" charset="-122"/>
                <a:ea typeface="仿宋_GB2312" pitchFamily="49" charset="-122"/>
              </a:rPr>
              <a:t>例</a:t>
            </a:r>
            <a:r>
              <a:rPr lang="en-US" altLang="zh-CN" sz="2400" dirty="0">
                <a:solidFill>
                  <a:schemeClr val="tx2"/>
                </a:solidFill>
                <a:latin typeface="仿宋_GB2312" pitchFamily="49" charset="-122"/>
                <a:ea typeface="仿宋_GB2312" pitchFamily="49" charset="-122"/>
              </a:rPr>
              <a:t>7  </a:t>
            </a:r>
            <a:r>
              <a:rPr lang="zh-CN" altLang="en-US" sz="2400" dirty="0">
                <a:solidFill>
                  <a:schemeClr val="tx2"/>
                </a:solidFill>
                <a:latin typeface="仿宋_GB2312" pitchFamily="49" charset="-122"/>
                <a:ea typeface="仿宋_GB2312" pitchFamily="49" charset="-122"/>
              </a:rPr>
              <a:t>二进制： （</a:t>
            </a:r>
            <a:r>
              <a:rPr lang="en-US" altLang="zh-CN" sz="2400" dirty="0">
                <a:solidFill>
                  <a:schemeClr val="tx2"/>
                </a:solidFill>
                <a:latin typeface="仿宋_GB2312" pitchFamily="49" charset="-122"/>
                <a:ea typeface="仿宋_GB2312" pitchFamily="49" charset="-122"/>
              </a:rPr>
              <a:t>111101000.011</a:t>
            </a:r>
            <a:r>
              <a:rPr lang="zh-CN" altLang="en-US" sz="2400" dirty="0">
                <a:solidFill>
                  <a:schemeClr val="tx2"/>
                </a:solidFill>
                <a:latin typeface="仿宋_GB2312" pitchFamily="49" charset="-122"/>
                <a:ea typeface="仿宋_GB2312" pitchFamily="49" charset="-122"/>
              </a:rPr>
              <a:t>）</a:t>
            </a:r>
            <a:r>
              <a:rPr lang="en-US" altLang="zh-CN" sz="2400" baseline="-25000" dirty="0">
                <a:solidFill>
                  <a:schemeClr val="tx2"/>
                </a:solidFill>
                <a:latin typeface="仿宋_GB2312" pitchFamily="49" charset="-122"/>
                <a:ea typeface="仿宋_GB2312" pitchFamily="49" charset="-122"/>
              </a:rPr>
              <a:t>2</a:t>
            </a:r>
          </a:p>
          <a:p>
            <a:pPr lvl="1" eaLnBrk="1" hangingPunct="1"/>
            <a:r>
              <a:rPr lang="en-US" altLang="zh-CN" sz="2400" dirty="0">
                <a:solidFill>
                  <a:schemeClr val="tx2"/>
                </a:solidFill>
                <a:latin typeface="仿宋_GB2312" pitchFamily="49" charset="-122"/>
                <a:ea typeface="仿宋_GB2312" pitchFamily="49" charset="-122"/>
              </a:rPr>
              <a:t>           =  </a:t>
            </a:r>
            <a:r>
              <a:rPr lang="zh-CN" altLang="en-US" sz="2400" dirty="0">
                <a:solidFill>
                  <a:schemeClr val="tx2"/>
                </a:solidFill>
                <a:latin typeface="仿宋_GB2312" pitchFamily="49" charset="-122"/>
                <a:ea typeface="仿宋_GB2312" pitchFamily="49" charset="-122"/>
              </a:rPr>
              <a:t>（ </a:t>
            </a:r>
            <a:r>
              <a:rPr lang="en-US" altLang="zh-CN" sz="2400" i="1" dirty="0">
                <a:solidFill>
                  <a:srgbClr val="FF0000"/>
                </a:solidFill>
                <a:latin typeface="仿宋_GB2312" pitchFamily="49" charset="-122"/>
                <a:ea typeface="仿宋_GB2312" pitchFamily="49" charset="-122"/>
              </a:rPr>
              <a:t>000</a:t>
            </a:r>
            <a:r>
              <a:rPr lang="en-US" altLang="zh-CN" sz="2400" dirty="0">
                <a:solidFill>
                  <a:schemeClr val="tx2"/>
                </a:solidFill>
                <a:latin typeface="仿宋_GB2312" pitchFamily="49" charset="-122"/>
                <a:ea typeface="仿宋_GB2312" pitchFamily="49" charset="-122"/>
              </a:rPr>
              <a:t>1 1110 1000.011</a:t>
            </a:r>
            <a:r>
              <a:rPr lang="en-US" altLang="zh-CN" sz="2400" i="1" dirty="0">
                <a:solidFill>
                  <a:srgbClr val="FF0000"/>
                </a:solidFill>
                <a:latin typeface="仿宋_GB2312" pitchFamily="49" charset="-122"/>
                <a:ea typeface="仿宋_GB2312" pitchFamily="49" charset="-122"/>
              </a:rPr>
              <a:t>0</a:t>
            </a:r>
            <a:r>
              <a:rPr lang="zh-CN" altLang="en-US" sz="2400" dirty="0">
                <a:solidFill>
                  <a:schemeClr val="tx2"/>
                </a:solidFill>
                <a:latin typeface="仿宋_GB2312" pitchFamily="49" charset="-122"/>
                <a:ea typeface="仿宋_GB2312" pitchFamily="49" charset="-122"/>
              </a:rPr>
              <a:t>）</a:t>
            </a:r>
            <a:r>
              <a:rPr lang="en-US" altLang="zh-CN" sz="2400" baseline="-25000" dirty="0">
                <a:solidFill>
                  <a:schemeClr val="tx2"/>
                </a:solidFill>
                <a:latin typeface="仿宋_GB2312" pitchFamily="49" charset="-122"/>
                <a:ea typeface="仿宋_GB2312" pitchFamily="49" charset="-122"/>
              </a:rPr>
              <a:t>2</a:t>
            </a:r>
          </a:p>
          <a:p>
            <a:pPr lvl="1" eaLnBrk="1" hangingPunct="1"/>
            <a:r>
              <a:rPr lang="en-US" altLang="zh-CN" sz="2400" dirty="0">
                <a:solidFill>
                  <a:schemeClr val="tx2"/>
                </a:solidFill>
                <a:latin typeface="仿宋_GB2312" pitchFamily="49" charset="-122"/>
                <a:ea typeface="仿宋_GB2312" pitchFamily="49" charset="-122"/>
              </a:rPr>
              <a:t>           =</a:t>
            </a:r>
            <a:r>
              <a:rPr lang="zh-CN" altLang="en-US" sz="2400" dirty="0">
                <a:solidFill>
                  <a:schemeClr val="tx2"/>
                </a:solidFill>
                <a:latin typeface="仿宋_GB2312" pitchFamily="49" charset="-122"/>
                <a:ea typeface="仿宋_GB2312" pitchFamily="49" charset="-122"/>
              </a:rPr>
              <a:t>（</a:t>
            </a:r>
            <a:r>
              <a:rPr lang="en-US" altLang="zh-CN" sz="2400" dirty="0">
                <a:solidFill>
                  <a:schemeClr val="tx2"/>
                </a:solidFill>
                <a:latin typeface="仿宋_GB2312" pitchFamily="49" charset="-122"/>
                <a:ea typeface="仿宋_GB2312" pitchFamily="49" charset="-122"/>
              </a:rPr>
              <a:t>1E8.6</a:t>
            </a:r>
            <a:r>
              <a:rPr lang="zh-CN" altLang="en-US" sz="2400" dirty="0">
                <a:solidFill>
                  <a:schemeClr val="tx2"/>
                </a:solidFill>
                <a:latin typeface="仿宋_GB2312" pitchFamily="49" charset="-122"/>
                <a:ea typeface="仿宋_GB2312" pitchFamily="49" charset="-122"/>
              </a:rPr>
              <a:t>）</a:t>
            </a:r>
            <a:r>
              <a:rPr lang="en-US" altLang="zh-CN" sz="2400" baseline="-25000" dirty="0">
                <a:solidFill>
                  <a:schemeClr val="tx2"/>
                </a:solidFill>
                <a:latin typeface="仿宋_GB2312" pitchFamily="49" charset="-122"/>
                <a:ea typeface="仿宋_GB2312" pitchFamily="49" charset="-122"/>
              </a:rPr>
              <a:t>16</a:t>
            </a:r>
          </a:p>
        </p:txBody>
      </p:sp>
      <p:sp>
        <p:nvSpPr>
          <p:cNvPr id="43016" name="Rectangle 8"/>
          <p:cNvSpPr>
            <a:spLocks noChangeArrowheads="1"/>
          </p:cNvSpPr>
          <p:nvPr/>
        </p:nvSpPr>
        <p:spPr bwMode="auto">
          <a:xfrm>
            <a:off x="0" y="4202113"/>
            <a:ext cx="5380038"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r>
              <a:rPr lang="zh-CN" altLang="en-US" sz="2800">
                <a:solidFill>
                  <a:srgbClr val="FF5008"/>
                </a:solidFill>
                <a:latin typeface="仿宋_GB2312" pitchFamily="49" charset="-122"/>
                <a:ea typeface="仿宋_GB2312" pitchFamily="49" charset="-122"/>
              </a:rPr>
              <a:t>（二）十六进制转换成二进制</a:t>
            </a:r>
          </a:p>
        </p:txBody>
      </p:sp>
      <p:sp>
        <p:nvSpPr>
          <p:cNvPr id="43017" name="Rectangle 9"/>
          <p:cNvSpPr>
            <a:spLocks noChangeArrowheads="1"/>
          </p:cNvSpPr>
          <p:nvPr/>
        </p:nvSpPr>
        <p:spPr bwMode="auto">
          <a:xfrm>
            <a:off x="441325" y="4894263"/>
            <a:ext cx="8091488"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r>
              <a:rPr lang="zh-CN" altLang="en-US" sz="2400" dirty="0">
                <a:latin typeface="仿宋_GB2312" pitchFamily="49" charset="-122"/>
                <a:ea typeface="仿宋_GB2312" pitchFamily="49" charset="-122"/>
              </a:rPr>
              <a:t>例</a:t>
            </a:r>
            <a:r>
              <a:rPr lang="en-US" altLang="zh-CN" sz="2400" dirty="0">
                <a:latin typeface="仿宋_GB2312" pitchFamily="49" charset="-122"/>
                <a:ea typeface="仿宋_GB2312" pitchFamily="49" charset="-122"/>
              </a:rPr>
              <a:t>8  </a:t>
            </a:r>
            <a:r>
              <a:rPr lang="zh-CN" altLang="en-US" sz="2400" dirty="0">
                <a:latin typeface="仿宋_GB2312" pitchFamily="49" charset="-122"/>
                <a:ea typeface="仿宋_GB2312" pitchFamily="49" charset="-122"/>
              </a:rPr>
              <a:t>十六进制：（</a:t>
            </a:r>
            <a:r>
              <a:rPr lang="en-US" altLang="zh-CN" sz="2400" dirty="0">
                <a:latin typeface="仿宋_GB2312" pitchFamily="49" charset="-122"/>
                <a:ea typeface="仿宋_GB2312" pitchFamily="49" charset="-122"/>
              </a:rPr>
              <a:t>AF.26</a:t>
            </a:r>
            <a:r>
              <a:rPr lang="zh-CN" altLang="en-US" sz="2400" dirty="0">
                <a:latin typeface="仿宋_GB2312" pitchFamily="49" charset="-122"/>
                <a:ea typeface="仿宋_GB2312" pitchFamily="49" charset="-122"/>
              </a:rPr>
              <a:t>）</a:t>
            </a:r>
            <a:r>
              <a:rPr lang="en-US" altLang="zh-CN" sz="2400" baseline="-25000" dirty="0">
                <a:latin typeface="仿宋_GB2312" pitchFamily="49" charset="-122"/>
                <a:ea typeface="仿宋_GB2312" pitchFamily="49" charset="-122"/>
              </a:rPr>
              <a:t>16</a:t>
            </a:r>
          </a:p>
          <a:p>
            <a:pPr lvl="1" eaLnBrk="1" hangingPunct="1"/>
            <a:r>
              <a:rPr lang="en-US" altLang="zh-CN" sz="2400" dirty="0">
                <a:latin typeface="仿宋_GB2312" pitchFamily="49" charset="-122"/>
                <a:ea typeface="仿宋_GB2312" pitchFamily="49" charset="-122"/>
              </a:rPr>
              <a:t>             =</a:t>
            </a: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1010 1111.0010 011</a:t>
            </a:r>
            <a:r>
              <a:rPr lang="en-US" altLang="zh-CN" sz="2400" strike="sngStrike" dirty="0">
                <a:solidFill>
                  <a:srgbClr val="FF0000"/>
                </a:solidFill>
                <a:latin typeface="仿宋_GB2312" pitchFamily="49" charset="-122"/>
                <a:ea typeface="仿宋_GB2312" pitchFamily="49" charset="-122"/>
              </a:rPr>
              <a:t>0</a:t>
            </a:r>
            <a:r>
              <a:rPr lang="zh-CN" altLang="en-US" sz="2400" dirty="0">
                <a:latin typeface="仿宋_GB2312" pitchFamily="49" charset="-122"/>
                <a:ea typeface="仿宋_GB2312" pitchFamily="49" charset="-122"/>
              </a:rPr>
              <a:t>）</a:t>
            </a:r>
            <a:r>
              <a:rPr lang="en-US" altLang="zh-CN" sz="2400" baseline="-25000" dirty="0">
                <a:latin typeface="仿宋_GB2312" pitchFamily="49" charset="-122"/>
                <a:ea typeface="仿宋_GB2312" pitchFamily="49" charset="-122"/>
              </a:rPr>
              <a:t>2</a:t>
            </a:r>
          </a:p>
        </p:txBody>
      </p:sp>
      <p:sp>
        <p:nvSpPr>
          <p:cNvPr id="43018" name="Text Box 10"/>
          <p:cNvSpPr txBox="1">
            <a:spLocks noChangeArrowheads="1"/>
          </p:cNvSpPr>
          <p:nvPr/>
        </p:nvSpPr>
        <p:spPr bwMode="auto">
          <a:xfrm>
            <a:off x="485775" y="1924050"/>
            <a:ext cx="48069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仿宋_GB2312" pitchFamily="49" charset="-122"/>
                <a:ea typeface="仿宋_GB2312" pitchFamily="49" charset="-122"/>
              </a:rPr>
              <a:t>（</a:t>
            </a:r>
            <a:r>
              <a:rPr lang="zh-CN" altLang="en-US" sz="2800">
                <a:solidFill>
                  <a:srgbClr val="FF5008"/>
                </a:solidFill>
                <a:latin typeface="仿宋_GB2312" pitchFamily="49" charset="-122"/>
                <a:ea typeface="仿宋_GB2312" pitchFamily="49" charset="-122"/>
              </a:rPr>
              <a:t>一）二进制转换成十六进制</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 calcmode="lin" valueType="num">
                                      <p:cBhvr additive="base">
                                        <p:cTn id="7" dur="500" fill="hold"/>
                                        <p:tgtEl>
                                          <p:spTgt spid="43013"/>
                                        </p:tgtEl>
                                        <p:attrNameLst>
                                          <p:attrName>ppt_x</p:attrName>
                                        </p:attrNameLst>
                                      </p:cBhvr>
                                      <p:tavLst>
                                        <p:tav tm="0">
                                          <p:val>
                                            <p:strVal val="0-#ppt_w/2"/>
                                          </p:val>
                                        </p:tav>
                                        <p:tav tm="100000">
                                          <p:val>
                                            <p:strVal val="#ppt_x"/>
                                          </p:val>
                                        </p:tav>
                                      </p:tavLst>
                                    </p:anim>
                                    <p:anim calcmode="lin" valueType="num">
                                      <p:cBhvr additive="base">
                                        <p:cTn id="8"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8"/>
                                        </p:tgtEl>
                                        <p:attrNameLst>
                                          <p:attrName>style.visibility</p:attrName>
                                        </p:attrNameLst>
                                      </p:cBhvr>
                                      <p:to>
                                        <p:strVal val="visible"/>
                                      </p:to>
                                    </p:set>
                                    <p:anim calcmode="lin" valueType="num">
                                      <p:cBhvr additive="base">
                                        <p:cTn id="13" dur="500" fill="hold"/>
                                        <p:tgtEl>
                                          <p:spTgt spid="43018"/>
                                        </p:tgtEl>
                                        <p:attrNameLst>
                                          <p:attrName>ppt_x</p:attrName>
                                        </p:attrNameLst>
                                      </p:cBhvr>
                                      <p:tavLst>
                                        <p:tav tm="0">
                                          <p:val>
                                            <p:strVal val="0-#ppt_w/2"/>
                                          </p:val>
                                        </p:tav>
                                        <p:tav tm="100000">
                                          <p:val>
                                            <p:strVal val="#ppt_x"/>
                                          </p:val>
                                        </p:tav>
                                      </p:tavLst>
                                    </p:anim>
                                    <p:anim calcmode="lin" valueType="num">
                                      <p:cBhvr additive="base">
                                        <p:cTn id="14" dur="500" fill="hold"/>
                                        <p:tgtEl>
                                          <p:spTgt spid="430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5">
                                            <p:txEl>
                                              <p:pRg st="0" end="0"/>
                                            </p:txEl>
                                          </p:spTgt>
                                        </p:tgtEl>
                                        <p:attrNameLst>
                                          <p:attrName>style.visibility</p:attrName>
                                        </p:attrNameLst>
                                      </p:cBhvr>
                                      <p:to>
                                        <p:strVal val="visible"/>
                                      </p:to>
                                    </p:set>
                                    <p:anim calcmode="lin" valueType="num">
                                      <p:cBhvr additive="base">
                                        <p:cTn id="19" dur="500" fill="hold"/>
                                        <p:tgtEl>
                                          <p:spTgt spid="4301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0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015">
                                            <p:txEl>
                                              <p:pRg st="1" end="1"/>
                                            </p:txEl>
                                          </p:spTgt>
                                        </p:tgtEl>
                                        <p:attrNameLst>
                                          <p:attrName>style.visibility</p:attrName>
                                        </p:attrNameLst>
                                      </p:cBhvr>
                                      <p:to>
                                        <p:strVal val="visible"/>
                                      </p:to>
                                    </p:set>
                                    <p:anim calcmode="lin" valueType="num">
                                      <p:cBhvr additive="base">
                                        <p:cTn id="25" dur="500" fill="hold"/>
                                        <p:tgtEl>
                                          <p:spTgt spid="4301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0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015">
                                            <p:txEl>
                                              <p:pRg st="2" end="2"/>
                                            </p:txEl>
                                          </p:spTgt>
                                        </p:tgtEl>
                                        <p:attrNameLst>
                                          <p:attrName>style.visibility</p:attrName>
                                        </p:attrNameLst>
                                      </p:cBhvr>
                                      <p:to>
                                        <p:strVal val="visible"/>
                                      </p:to>
                                    </p:set>
                                    <p:anim calcmode="lin" valueType="num">
                                      <p:cBhvr additive="base">
                                        <p:cTn id="31" dur="500" fill="hold"/>
                                        <p:tgtEl>
                                          <p:spTgt spid="43015">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30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3016"/>
                                        </p:tgtEl>
                                        <p:attrNameLst>
                                          <p:attrName>style.visibility</p:attrName>
                                        </p:attrNameLst>
                                      </p:cBhvr>
                                      <p:to>
                                        <p:strVal val="visible"/>
                                      </p:to>
                                    </p:set>
                                    <p:anim calcmode="lin" valueType="num">
                                      <p:cBhvr additive="base">
                                        <p:cTn id="37" dur="500" fill="hold"/>
                                        <p:tgtEl>
                                          <p:spTgt spid="43016"/>
                                        </p:tgtEl>
                                        <p:attrNameLst>
                                          <p:attrName>ppt_x</p:attrName>
                                        </p:attrNameLst>
                                      </p:cBhvr>
                                      <p:tavLst>
                                        <p:tav tm="0">
                                          <p:val>
                                            <p:strVal val="0-#ppt_w/2"/>
                                          </p:val>
                                        </p:tav>
                                        <p:tav tm="100000">
                                          <p:val>
                                            <p:strVal val="#ppt_x"/>
                                          </p:val>
                                        </p:tav>
                                      </p:tavLst>
                                    </p:anim>
                                    <p:anim calcmode="lin" valueType="num">
                                      <p:cBhvr additive="base">
                                        <p:cTn id="38" dur="500" fill="hold"/>
                                        <p:tgtEl>
                                          <p:spTgt spid="4301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3017">
                                            <p:txEl>
                                              <p:pRg st="0" end="0"/>
                                            </p:txEl>
                                          </p:spTgt>
                                        </p:tgtEl>
                                        <p:attrNameLst>
                                          <p:attrName>style.visibility</p:attrName>
                                        </p:attrNameLst>
                                      </p:cBhvr>
                                      <p:to>
                                        <p:strVal val="visible"/>
                                      </p:to>
                                    </p:set>
                                    <p:anim calcmode="lin" valueType="num">
                                      <p:cBhvr additive="base">
                                        <p:cTn id="43" dur="500" fill="hold"/>
                                        <p:tgtEl>
                                          <p:spTgt spid="43017">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30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3017">
                                            <p:txEl>
                                              <p:pRg st="1" end="1"/>
                                            </p:txEl>
                                          </p:spTgt>
                                        </p:tgtEl>
                                        <p:attrNameLst>
                                          <p:attrName>style.visibility</p:attrName>
                                        </p:attrNameLst>
                                      </p:cBhvr>
                                      <p:to>
                                        <p:strVal val="visible"/>
                                      </p:to>
                                    </p:set>
                                    <p:anim calcmode="lin" valueType="num">
                                      <p:cBhvr additive="base">
                                        <p:cTn id="49" dur="500" fill="hold"/>
                                        <p:tgtEl>
                                          <p:spTgt spid="43017">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301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utoUpdateAnimBg="0"/>
      <p:bldP spid="43015" grpId="0" build="p" bldLvl="2" autoUpdateAnimBg="0"/>
      <p:bldP spid="43016" grpId="0" autoUpdateAnimBg="0"/>
      <p:bldP spid="43017" grpId="0" build="p" bldLvl="2" autoUpdateAnimBg="0"/>
      <p:bldP spid="4301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247650"/>
            <a:ext cx="4953000" cy="457200"/>
          </a:xfrm>
        </p:spPr>
        <p:txBody>
          <a:bodyPr/>
          <a:lstStyle/>
          <a:p>
            <a:pPr>
              <a:spcBef>
                <a:spcPct val="50000"/>
              </a:spcBef>
            </a:pPr>
            <a:r>
              <a:rPr lang="en-US" altLang="zh-CN" sz="3600" b="1" dirty="0">
                <a:solidFill>
                  <a:schemeClr val="accent2"/>
                </a:solidFill>
                <a:latin typeface="Times New Roman" pitchFamily="18" charset="0"/>
                <a:ea typeface="楷体_GB2312" pitchFamily="49" charset="-122"/>
              </a:rPr>
              <a:t>1.4    </a:t>
            </a:r>
            <a:r>
              <a:rPr lang="zh-CN" altLang="en-US" sz="3600" b="1" dirty="0">
                <a:solidFill>
                  <a:schemeClr val="accent2"/>
                </a:solidFill>
                <a:latin typeface="Times New Roman" pitchFamily="18" charset="0"/>
                <a:ea typeface="楷体_GB2312" pitchFamily="49" charset="-122"/>
              </a:rPr>
              <a:t>二进制的算术运算</a:t>
            </a:r>
          </a:p>
        </p:txBody>
      </p:sp>
      <p:sp>
        <p:nvSpPr>
          <p:cNvPr id="65541" name="Text Box 5"/>
          <p:cNvSpPr txBox="1">
            <a:spLocks noChangeArrowheads="1"/>
          </p:cNvSpPr>
          <p:nvPr/>
        </p:nvSpPr>
        <p:spPr bwMode="auto">
          <a:xfrm>
            <a:off x="330200" y="762000"/>
            <a:ext cx="5778500" cy="523220"/>
          </a:xfrm>
          <a:prstGeom prst="rect">
            <a:avLst/>
          </a:prstGeom>
          <a:noFill/>
          <a:ln w="12700">
            <a:noFill/>
            <a:miter lim="800000"/>
            <a:headEnd type="none" w="sm" len="sm"/>
            <a:tailEnd type="none" w="sm" len="sm"/>
          </a:ln>
          <a:effectLst/>
        </p:spPr>
        <p:txBody>
          <a:bodyPr>
            <a:spAutoFit/>
          </a:bodyPr>
          <a:lstStyle/>
          <a:p>
            <a:r>
              <a:rPr lang="en-US" altLang="zh-CN" sz="2800" u="sng" dirty="0"/>
              <a:t>1.4.1.    </a:t>
            </a:r>
            <a:r>
              <a:rPr lang="zh-CN" altLang="en-US" sz="2800" u="sng" dirty="0"/>
              <a:t>二进制算术运算的特点</a:t>
            </a:r>
          </a:p>
        </p:txBody>
      </p:sp>
      <p:sp>
        <p:nvSpPr>
          <p:cNvPr id="65543" name="Text Box 7"/>
          <p:cNvSpPr txBox="1">
            <a:spLocks noChangeArrowheads="1"/>
          </p:cNvSpPr>
          <p:nvPr/>
        </p:nvSpPr>
        <p:spPr bwMode="auto">
          <a:xfrm>
            <a:off x="233362" y="1290639"/>
            <a:ext cx="9493250" cy="1815882"/>
          </a:xfrm>
          <a:prstGeom prst="rect">
            <a:avLst/>
          </a:prstGeom>
          <a:noFill/>
          <a:ln w="12700">
            <a:noFill/>
            <a:miter lim="800000"/>
            <a:headEnd type="none" w="sm" len="sm"/>
            <a:tailEnd type="none" w="sm" len="sm"/>
          </a:ln>
          <a:effectLst/>
        </p:spPr>
        <p:txBody>
          <a:bodyPr>
            <a:spAutoFit/>
          </a:bodyPr>
          <a:lstStyle/>
          <a:p>
            <a:r>
              <a:rPr lang="en-US" altLang="zh-CN" sz="2800" dirty="0"/>
              <a:t>        </a:t>
            </a:r>
            <a:r>
              <a:rPr lang="zh-CN" altLang="en-US" sz="2800" dirty="0"/>
              <a:t>当两个二进制数码表示两个数量的大小，并且这两个数进行数值运算，这种运算称为</a:t>
            </a:r>
            <a:r>
              <a:rPr lang="zh-CN" altLang="en-US" sz="2800" i="1" dirty="0">
                <a:solidFill>
                  <a:schemeClr val="accent2"/>
                </a:solidFill>
                <a:effectLst>
                  <a:outerShdw blurRad="38100" dist="38100" dir="2700000" algn="tl">
                    <a:srgbClr val="000000"/>
                  </a:outerShdw>
                </a:effectLst>
              </a:rPr>
              <a:t>算术运算</a:t>
            </a:r>
            <a:r>
              <a:rPr lang="zh-CN" altLang="en-US" sz="2800" dirty="0"/>
              <a:t>。其规则是“逢二进一”、“借一当二”。算术运算包括“加减乘除”，但减、乘、除最终都可以化为带符号的加法运算。</a:t>
            </a:r>
          </a:p>
        </p:txBody>
      </p:sp>
      <p:sp>
        <p:nvSpPr>
          <p:cNvPr id="65544" name="Text Box 8"/>
          <p:cNvSpPr txBox="1">
            <a:spLocks noChangeArrowheads="1"/>
          </p:cNvSpPr>
          <p:nvPr/>
        </p:nvSpPr>
        <p:spPr bwMode="auto">
          <a:xfrm>
            <a:off x="390525" y="3176589"/>
            <a:ext cx="6604000" cy="523220"/>
          </a:xfrm>
          <a:prstGeom prst="rect">
            <a:avLst/>
          </a:prstGeom>
          <a:noFill/>
          <a:ln w="12700">
            <a:noFill/>
            <a:miter lim="800000"/>
            <a:headEnd type="none" w="sm" len="sm"/>
            <a:tailEnd type="none" w="sm" len="sm"/>
          </a:ln>
          <a:effectLst/>
        </p:spPr>
        <p:txBody>
          <a:bodyPr>
            <a:spAutoFit/>
          </a:bodyPr>
          <a:lstStyle/>
          <a:p>
            <a:r>
              <a:rPr lang="zh-CN" altLang="en-US" sz="2800" dirty="0">
                <a:solidFill>
                  <a:srgbClr val="FF0000"/>
                </a:solidFill>
              </a:rPr>
              <a:t>如两个数</a:t>
            </a:r>
            <a:r>
              <a:rPr lang="en-US" altLang="zh-CN" sz="2800" dirty="0">
                <a:solidFill>
                  <a:srgbClr val="FF0000"/>
                </a:solidFill>
              </a:rPr>
              <a:t>1001</a:t>
            </a:r>
            <a:r>
              <a:rPr lang="zh-CN" altLang="en-US" sz="2800" dirty="0">
                <a:solidFill>
                  <a:srgbClr val="FF0000"/>
                </a:solidFill>
              </a:rPr>
              <a:t>和</a:t>
            </a:r>
            <a:r>
              <a:rPr lang="en-US" altLang="zh-CN" sz="2800" dirty="0">
                <a:solidFill>
                  <a:srgbClr val="FF0000"/>
                </a:solidFill>
              </a:rPr>
              <a:t>0101</a:t>
            </a:r>
            <a:r>
              <a:rPr lang="zh-CN" altLang="en-US" sz="2800" dirty="0">
                <a:solidFill>
                  <a:srgbClr val="FF0000"/>
                </a:solidFill>
              </a:rPr>
              <a:t>的算术运算如下</a:t>
            </a:r>
          </a:p>
        </p:txBody>
      </p:sp>
      <p:graphicFrame>
        <p:nvGraphicFramePr>
          <p:cNvPr id="65545" name="Object 9"/>
          <p:cNvGraphicFramePr>
            <a:graphicFrameLocks noChangeAspect="1"/>
          </p:cNvGraphicFramePr>
          <p:nvPr/>
        </p:nvGraphicFramePr>
        <p:xfrm>
          <a:off x="1073150" y="3733800"/>
          <a:ext cx="1727200" cy="1281812"/>
        </p:xfrm>
        <a:graphic>
          <a:graphicData uri="http://schemas.openxmlformats.org/presentationml/2006/ole">
            <p:oleObj spid="_x0000_s97282" name="Visio" r:id="rId4" imgW="485918" imgH="389862" progId="Visio.Drawing.11">
              <p:embed/>
            </p:oleObj>
          </a:graphicData>
        </a:graphic>
      </p:graphicFrame>
      <p:graphicFrame>
        <p:nvGraphicFramePr>
          <p:cNvPr id="65546" name="Object 10"/>
          <p:cNvGraphicFramePr>
            <a:graphicFrameLocks noChangeAspect="1"/>
          </p:cNvGraphicFramePr>
          <p:nvPr/>
        </p:nvGraphicFramePr>
        <p:xfrm>
          <a:off x="1073150" y="5257800"/>
          <a:ext cx="1612900" cy="1299773"/>
        </p:xfrm>
        <a:graphic>
          <a:graphicData uri="http://schemas.openxmlformats.org/presentationml/2006/ole">
            <p:oleObj spid="_x0000_s97283" name="VISIO" r:id="rId5" imgW="485640" imgH="389880" progId="Visio.Drawing.11">
              <p:embed/>
            </p:oleObj>
          </a:graphicData>
        </a:graphic>
      </p:graphicFrame>
      <p:graphicFrame>
        <p:nvGraphicFramePr>
          <p:cNvPr id="65547" name="Object 11"/>
          <p:cNvGraphicFramePr>
            <a:graphicFrameLocks noChangeAspect="1"/>
          </p:cNvGraphicFramePr>
          <p:nvPr/>
        </p:nvGraphicFramePr>
        <p:xfrm>
          <a:off x="3549650" y="3810000"/>
          <a:ext cx="2311400" cy="2743200"/>
        </p:xfrm>
        <a:graphic>
          <a:graphicData uri="http://schemas.openxmlformats.org/presentationml/2006/ole">
            <p:oleObj spid="_x0000_s97284" name="VISIO" r:id="rId6" imgW="600120" imgH="771480" progId="Visio.Drawing.11">
              <p:embed/>
            </p:oleObj>
          </a:graphicData>
        </a:graphic>
      </p:graphicFrame>
      <p:graphicFrame>
        <p:nvGraphicFramePr>
          <p:cNvPr id="65548" name="Object 12"/>
          <p:cNvGraphicFramePr>
            <a:graphicFrameLocks noChangeAspect="1"/>
          </p:cNvGraphicFramePr>
          <p:nvPr/>
        </p:nvGraphicFramePr>
        <p:xfrm>
          <a:off x="6356350" y="3733801"/>
          <a:ext cx="3219450" cy="2949575"/>
        </p:xfrm>
        <a:graphic>
          <a:graphicData uri="http://schemas.openxmlformats.org/presentationml/2006/ole">
            <p:oleObj spid="_x0000_s97285" name="VISIO" r:id="rId7" imgW="843840" imgH="837720"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p:cTn id="7" dur="500" fill="hold"/>
                                        <p:tgtEl>
                                          <p:spTgt spid="65538"/>
                                        </p:tgtEl>
                                        <p:attrNameLst>
                                          <p:attrName>ppt_w</p:attrName>
                                        </p:attrNameLst>
                                      </p:cBhvr>
                                      <p:tavLst>
                                        <p:tav tm="0">
                                          <p:val>
                                            <p:fltVal val="0"/>
                                          </p:val>
                                        </p:tav>
                                        <p:tav tm="100000">
                                          <p:val>
                                            <p:strVal val="#ppt_w"/>
                                          </p:val>
                                        </p:tav>
                                      </p:tavLst>
                                    </p:anim>
                                    <p:anim calcmode="lin" valueType="num">
                                      <p:cBhvr>
                                        <p:cTn id="8" dur="500" fill="hold"/>
                                        <p:tgtEl>
                                          <p:spTgt spid="6553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wipe(left)">
                                      <p:cBhvr>
                                        <p:cTn id="13" dur="500"/>
                                        <p:tgtEl>
                                          <p:spTgt spid="6554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5543"/>
                                        </p:tgtEl>
                                        <p:attrNameLst>
                                          <p:attrName>style.visibility</p:attrName>
                                        </p:attrNameLst>
                                      </p:cBhvr>
                                      <p:to>
                                        <p:strVal val="visible"/>
                                      </p:to>
                                    </p:set>
                                    <p:animEffect transition="in" filter="blinds(horizontal)">
                                      <p:cBhvr>
                                        <p:cTn id="18" dur="500"/>
                                        <p:tgtEl>
                                          <p:spTgt spid="6554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5544"/>
                                        </p:tgtEl>
                                        <p:attrNameLst>
                                          <p:attrName>style.visibility</p:attrName>
                                        </p:attrNameLst>
                                      </p:cBhvr>
                                      <p:to>
                                        <p:strVal val="visible"/>
                                      </p:to>
                                    </p:set>
                                    <p:animEffect transition="in" filter="box(in)">
                                      <p:cBhvr>
                                        <p:cTn id="23" dur="500"/>
                                        <p:tgtEl>
                                          <p:spTgt spid="6554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5545"/>
                                        </p:tgtEl>
                                        <p:attrNameLst>
                                          <p:attrName>style.visibility</p:attrName>
                                        </p:attrNameLst>
                                      </p:cBhvr>
                                      <p:to>
                                        <p:strVal val="visible"/>
                                      </p:to>
                                    </p:set>
                                    <p:animEffect transition="in" filter="dissolve">
                                      <p:cBhvr>
                                        <p:cTn id="28" dur="500"/>
                                        <p:tgtEl>
                                          <p:spTgt spid="6554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5546"/>
                                        </p:tgtEl>
                                        <p:attrNameLst>
                                          <p:attrName>style.visibility</p:attrName>
                                        </p:attrNameLst>
                                      </p:cBhvr>
                                      <p:to>
                                        <p:strVal val="visible"/>
                                      </p:to>
                                    </p:set>
                                    <p:animEffect transition="in" filter="dissolve">
                                      <p:cBhvr>
                                        <p:cTn id="33" dur="500"/>
                                        <p:tgtEl>
                                          <p:spTgt spid="6554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5547"/>
                                        </p:tgtEl>
                                        <p:attrNameLst>
                                          <p:attrName>style.visibility</p:attrName>
                                        </p:attrNameLst>
                                      </p:cBhvr>
                                      <p:to>
                                        <p:strVal val="visible"/>
                                      </p:to>
                                    </p:set>
                                    <p:animEffect transition="in" filter="dissolve">
                                      <p:cBhvr>
                                        <p:cTn id="38" dur="500"/>
                                        <p:tgtEl>
                                          <p:spTgt spid="6554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65548"/>
                                        </p:tgtEl>
                                        <p:attrNameLst>
                                          <p:attrName>style.visibility</p:attrName>
                                        </p:attrNameLst>
                                      </p:cBhvr>
                                      <p:to>
                                        <p:strVal val="visible"/>
                                      </p:to>
                                    </p:set>
                                    <p:animEffect transition="in" filter="dissolve">
                                      <p:cBhvr>
                                        <p:cTn id="43" dur="500"/>
                                        <p:tgtEl>
                                          <p:spTgt spid="65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41" grpId="0" autoUpdateAnimBg="0"/>
      <p:bldP spid="65543" grpId="0" autoUpdateAnimBg="0"/>
      <p:bldP spid="6554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7" name="Rectangle 7"/>
          <p:cNvSpPr>
            <a:spLocks noGrp="1" noChangeArrowheads="1"/>
          </p:cNvSpPr>
          <p:nvPr>
            <p:ph type="title"/>
          </p:nvPr>
        </p:nvSpPr>
        <p:spPr>
          <a:xfrm>
            <a:off x="330200" y="304799"/>
            <a:ext cx="6242050" cy="652463"/>
          </a:xfrm>
        </p:spPr>
        <p:txBody>
          <a:bodyPr/>
          <a:lstStyle/>
          <a:p>
            <a:r>
              <a:rPr lang="en-US" altLang="zh-CN" sz="3200" b="1" u="sng" dirty="0">
                <a:solidFill>
                  <a:schemeClr val="tx1"/>
                </a:solidFill>
                <a:effectLst/>
                <a:latin typeface="Times New Roman" pitchFamily="18" charset="0"/>
                <a:ea typeface="楷体_GB2312" pitchFamily="49" charset="-122"/>
              </a:rPr>
              <a:t>1.4.2  </a:t>
            </a:r>
            <a:r>
              <a:rPr lang="zh-CN" altLang="en-US" sz="3200" b="1" u="sng" dirty="0">
                <a:solidFill>
                  <a:schemeClr val="tx1"/>
                </a:solidFill>
                <a:effectLst/>
                <a:latin typeface="Times New Roman" pitchFamily="18" charset="0"/>
                <a:ea typeface="楷体_GB2312" pitchFamily="49" charset="-122"/>
              </a:rPr>
              <a:t>反码、补码和补码运算</a:t>
            </a:r>
          </a:p>
        </p:txBody>
      </p:sp>
      <p:sp>
        <p:nvSpPr>
          <p:cNvPr id="66568" name="Text Box 8"/>
          <p:cNvSpPr txBox="1">
            <a:spLocks noChangeArrowheads="1"/>
          </p:cNvSpPr>
          <p:nvPr/>
        </p:nvSpPr>
        <p:spPr bwMode="auto">
          <a:xfrm>
            <a:off x="0" y="1385888"/>
            <a:ext cx="9493250" cy="1816524"/>
          </a:xfrm>
          <a:prstGeom prst="rect">
            <a:avLst/>
          </a:prstGeom>
          <a:noFill/>
          <a:ln w="12700">
            <a:noFill/>
            <a:miter lim="800000"/>
            <a:headEnd/>
            <a:tailEnd/>
          </a:ln>
          <a:effectLst/>
        </p:spPr>
        <p:txBody>
          <a:bodyPr lIns="92075" tIns="46038" rIns="92075" bIns="46038">
            <a:spAutoFit/>
          </a:bodyPr>
          <a:lstStyle/>
          <a:p>
            <a:r>
              <a:rPr lang="en-US" altLang="zh-CN" dirty="0"/>
              <a:t>        </a:t>
            </a:r>
            <a:r>
              <a:rPr lang="zh-CN" altLang="en-US" sz="2800" dirty="0"/>
              <a:t>在用二进制数码表示一个数值时，其正负是怎么区别的呢？二进制数的正负数值的表述是在二进制数码前加一位</a:t>
            </a:r>
            <a:r>
              <a:rPr lang="zh-CN" altLang="en-US" sz="2800" dirty="0">
                <a:solidFill>
                  <a:schemeClr val="accent2"/>
                </a:solidFill>
              </a:rPr>
              <a:t>符号位</a:t>
            </a:r>
            <a:r>
              <a:rPr lang="zh-CN" altLang="en-US" sz="2800" dirty="0"/>
              <a:t>，用“</a:t>
            </a:r>
            <a:r>
              <a:rPr lang="en-US" altLang="zh-CN" sz="2800" dirty="0"/>
              <a:t>0”</a:t>
            </a:r>
            <a:r>
              <a:rPr lang="zh-CN" altLang="en-US" sz="2800" dirty="0"/>
              <a:t>表示正数，用“</a:t>
            </a:r>
            <a:r>
              <a:rPr lang="en-US" altLang="zh-CN" sz="2800" dirty="0"/>
              <a:t>1”</a:t>
            </a:r>
            <a:r>
              <a:rPr lang="zh-CN" altLang="en-US" sz="2800" dirty="0"/>
              <a:t>表示负数，这种带符号位的二进制数码称为原码。</a:t>
            </a:r>
          </a:p>
        </p:txBody>
      </p:sp>
      <p:sp>
        <p:nvSpPr>
          <p:cNvPr id="66569" name="Text Box 9"/>
          <p:cNvSpPr txBox="1">
            <a:spLocks noChangeArrowheads="1"/>
          </p:cNvSpPr>
          <p:nvPr/>
        </p:nvSpPr>
        <p:spPr bwMode="auto">
          <a:xfrm>
            <a:off x="187325" y="942976"/>
            <a:ext cx="2393950" cy="523862"/>
          </a:xfrm>
          <a:prstGeom prst="rect">
            <a:avLst/>
          </a:prstGeom>
          <a:noFill/>
          <a:ln w="12700">
            <a:noFill/>
            <a:miter lim="800000"/>
            <a:headEnd/>
            <a:tailEnd/>
          </a:ln>
          <a:effectLst/>
        </p:spPr>
        <p:txBody>
          <a:bodyPr lIns="92075" tIns="46038" rIns="92075" bIns="46038">
            <a:spAutoFit/>
          </a:bodyPr>
          <a:lstStyle/>
          <a:p>
            <a:r>
              <a:rPr lang="zh-CN" altLang="en-US" sz="2800" dirty="0">
                <a:solidFill>
                  <a:srgbClr val="FF0000"/>
                </a:solidFill>
              </a:rPr>
              <a:t>一、原码：</a:t>
            </a:r>
          </a:p>
        </p:txBody>
      </p:sp>
      <p:sp>
        <p:nvSpPr>
          <p:cNvPr id="66570" name="Text Box 10"/>
          <p:cNvSpPr txBox="1">
            <a:spLocks noChangeArrowheads="1"/>
          </p:cNvSpPr>
          <p:nvPr/>
        </p:nvSpPr>
        <p:spPr bwMode="auto">
          <a:xfrm>
            <a:off x="495300" y="3271839"/>
            <a:ext cx="9410700" cy="523862"/>
          </a:xfrm>
          <a:prstGeom prst="rect">
            <a:avLst/>
          </a:prstGeom>
          <a:noFill/>
          <a:ln w="12700">
            <a:noFill/>
            <a:miter lim="800000"/>
            <a:headEnd/>
            <a:tailEnd/>
          </a:ln>
          <a:effectLst/>
        </p:spPr>
        <p:txBody>
          <a:bodyPr lIns="92075" tIns="46038" rIns="92075" bIns="46038">
            <a:spAutoFit/>
          </a:bodyPr>
          <a:lstStyle/>
          <a:p>
            <a:r>
              <a:rPr lang="zh-CN" altLang="en-US" sz="2800" dirty="0">
                <a:solidFill>
                  <a:schemeClr val="accent2"/>
                </a:solidFill>
              </a:rPr>
              <a:t>例如：＋</a:t>
            </a:r>
            <a:r>
              <a:rPr lang="en-US" altLang="zh-CN" sz="2800" dirty="0">
                <a:solidFill>
                  <a:schemeClr val="accent2"/>
                </a:solidFill>
              </a:rPr>
              <a:t>17</a:t>
            </a:r>
            <a:r>
              <a:rPr lang="zh-CN" altLang="en-US" sz="2800" dirty="0">
                <a:solidFill>
                  <a:schemeClr val="accent2"/>
                </a:solidFill>
              </a:rPr>
              <a:t>的原码为</a:t>
            </a:r>
            <a:r>
              <a:rPr lang="en-US" altLang="zh-CN" sz="2800" dirty="0">
                <a:solidFill>
                  <a:srgbClr val="FF00FF"/>
                </a:solidFill>
              </a:rPr>
              <a:t>0</a:t>
            </a:r>
            <a:r>
              <a:rPr lang="en-US" altLang="zh-CN" sz="2800" dirty="0">
                <a:solidFill>
                  <a:schemeClr val="accent2"/>
                </a:solidFill>
              </a:rPr>
              <a:t>10001</a:t>
            </a:r>
            <a:r>
              <a:rPr lang="zh-CN" altLang="en-US" sz="2800" dirty="0">
                <a:solidFill>
                  <a:schemeClr val="accent2"/>
                </a:solidFill>
              </a:rPr>
              <a:t>，－</a:t>
            </a:r>
            <a:r>
              <a:rPr lang="en-US" altLang="zh-CN" sz="2800" dirty="0">
                <a:solidFill>
                  <a:schemeClr val="accent2"/>
                </a:solidFill>
              </a:rPr>
              <a:t>17</a:t>
            </a:r>
            <a:r>
              <a:rPr lang="zh-CN" altLang="en-US" sz="2800" dirty="0">
                <a:solidFill>
                  <a:schemeClr val="accent2"/>
                </a:solidFill>
              </a:rPr>
              <a:t>的原码为</a:t>
            </a:r>
            <a:r>
              <a:rPr lang="en-US" altLang="zh-CN" sz="2800" dirty="0">
                <a:solidFill>
                  <a:srgbClr val="FF00FF"/>
                </a:solidFill>
              </a:rPr>
              <a:t>1</a:t>
            </a:r>
            <a:r>
              <a:rPr lang="en-US" altLang="zh-CN" sz="2800" dirty="0">
                <a:solidFill>
                  <a:schemeClr val="accent2"/>
                </a:solidFill>
              </a:rPr>
              <a:t>10001</a:t>
            </a:r>
          </a:p>
        </p:txBody>
      </p:sp>
      <p:sp>
        <p:nvSpPr>
          <p:cNvPr id="66571" name="Text Box 11"/>
          <p:cNvSpPr txBox="1">
            <a:spLocks noChangeArrowheads="1"/>
          </p:cNvSpPr>
          <p:nvPr/>
        </p:nvSpPr>
        <p:spPr bwMode="auto">
          <a:xfrm>
            <a:off x="201612" y="3881439"/>
            <a:ext cx="1981200" cy="523862"/>
          </a:xfrm>
          <a:prstGeom prst="rect">
            <a:avLst/>
          </a:prstGeom>
          <a:noFill/>
          <a:ln w="12700">
            <a:noFill/>
            <a:miter lim="800000"/>
            <a:headEnd/>
            <a:tailEnd/>
          </a:ln>
          <a:effectLst/>
        </p:spPr>
        <p:txBody>
          <a:bodyPr lIns="92075" tIns="46038" rIns="92075" bIns="46038">
            <a:spAutoFit/>
          </a:bodyPr>
          <a:lstStyle/>
          <a:p>
            <a:r>
              <a:rPr lang="zh-CN" altLang="en-US" sz="2800" dirty="0">
                <a:solidFill>
                  <a:srgbClr val="FF0000"/>
                </a:solidFill>
              </a:rPr>
              <a:t>二、反码</a:t>
            </a:r>
          </a:p>
        </p:txBody>
      </p:sp>
      <p:sp>
        <p:nvSpPr>
          <p:cNvPr id="66572" name="Text Box 12"/>
          <p:cNvSpPr txBox="1">
            <a:spLocks noChangeArrowheads="1"/>
          </p:cNvSpPr>
          <p:nvPr/>
        </p:nvSpPr>
        <p:spPr bwMode="auto">
          <a:xfrm>
            <a:off x="247650" y="4572000"/>
            <a:ext cx="9410700" cy="1385637"/>
          </a:xfrm>
          <a:prstGeom prst="rect">
            <a:avLst/>
          </a:prstGeom>
          <a:noFill/>
          <a:ln w="12700">
            <a:noFill/>
            <a:miter lim="800000"/>
            <a:headEnd/>
            <a:tailEnd/>
          </a:ln>
          <a:effectLst/>
        </p:spPr>
        <p:txBody>
          <a:bodyPr lIns="92075" tIns="46038" rIns="92075" bIns="46038">
            <a:spAutoFit/>
          </a:bodyPr>
          <a:lstStyle/>
          <a:p>
            <a:r>
              <a:rPr lang="zh-CN" altLang="en-US" sz="2800" dirty="0" smtClean="0"/>
              <a:t>       反码</a:t>
            </a:r>
            <a:r>
              <a:rPr lang="zh-CN" altLang="en-US" sz="2800" dirty="0"/>
              <a:t>是为了在求补码时不做减法运算。二进制的反码求法是：</a:t>
            </a:r>
            <a:r>
              <a:rPr lang="zh-CN" altLang="en-US" sz="2800" dirty="0">
                <a:solidFill>
                  <a:srgbClr val="FF0000"/>
                </a:solidFill>
              </a:rPr>
              <a:t>正数的反码与原码相同</a:t>
            </a:r>
            <a:r>
              <a:rPr lang="zh-CN" altLang="en-US" sz="2800" dirty="0">
                <a:solidFill>
                  <a:schemeClr val="accent2"/>
                </a:solidFill>
              </a:rPr>
              <a:t>，负数的原码除了符号位外的数值部分按位取</a:t>
            </a:r>
            <a:r>
              <a:rPr lang="zh-CN" altLang="en-US" sz="2800" dirty="0" smtClean="0">
                <a:solidFill>
                  <a:schemeClr val="accent2"/>
                </a:solidFill>
              </a:rPr>
              <a:t>反。</a:t>
            </a:r>
            <a:endParaRPr lang="zh-CN" altLang="en-US" sz="28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7"/>
                                        </p:tgtEl>
                                        <p:attrNameLst>
                                          <p:attrName>style.visibility</p:attrName>
                                        </p:attrNameLst>
                                      </p:cBhvr>
                                      <p:to>
                                        <p:strVal val="visible"/>
                                      </p:to>
                                    </p:set>
                                    <p:animEffect transition="in" filter="wipe(left)">
                                      <p:cBhvr>
                                        <p:cTn id="7" dur="500"/>
                                        <p:tgtEl>
                                          <p:spTgt spid="6656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66569"/>
                                        </p:tgtEl>
                                        <p:attrNameLst>
                                          <p:attrName>style.visibility</p:attrName>
                                        </p:attrNameLst>
                                      </p:cBhvr>
                                      <p:to>
                                        <p:strVal val="visible"/>
                                      </p:to>
                                    </p:set>
                                    <p:anim calcmode="lin" valueType="num">
                                      <p:cBhvr>
                                        <p:cTn id="12" dur="500" fill="hold"/>
                                        <p:tgtEl>
                                          <p:spTgt spid="66569"/>
                                        </p:tgtEl>
                                        <p:attrNameLst>
                                          <p:attrName>ppt_w</p:attrName>
                                        </p:attrNameLst>
                                      </p:cBhvr>
                                      <p:tavLst>
                                        <p:tav tm="0">
                                          <p:val>
                                            <p:strVal val="2/3*#ppt_w"/>
                                          </p:val>
                                        </p:tav>
                                        <p:tav tm="100000">
                                          <p:val>
                                            <p:strVal val="#ppt_w"/>
                                          </p:val>
                                        </p:tav>
                                      </p:tavLst>
                                    </p:anim>
                                    <p:anim calcmode="lin" valueType="num">
                                      <p:cBhvr>
                                        <p:cTn id="13" dur="500" fill="hold"/>
                                        <p:tgtEl>
                                          <p:spTgt spid="66569"/>
                                        </p:tgtEl>
                                        <p:attrNameLst>
                                          <p:attrName>ppt_h</p:attrName>
                                        </p:attrNameLst>
                                      </p:cBhvr>
                                      <p:tavLst>
                                        <p:tav tm="0">
                                          <p:val>
                                            <p:strVal val="2/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6568"/>
                                        </p:tgtEl>
                                        <p:attrNameLst>
                                          <p:attrName>style.visibility</p:attrName>
                                        </p:attrNameLst>
                                      </p:cBhvr>
                                      <p:to>
                                        <p:strVal val="visible"/>
                                      </p:to>
                                    </p:set>
                                    <p:animEffect transition="in" filter="blinds(horizontal)">
                                      <p:cBhvr>
                                        <p:cTn id="18" dur="500"/>
                                        <p:tgtEl>
                                          <p:spTgt spid="6656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6570"/>
                                        </p:tgtEl>
                                        <p:attrNameLst>
                                          <p:attrName>style.visibility</p:attrName>
                                        </p:attrNameLst>
                                      </p:cBhvr>
                                      <p:to>
                                        <p:strVal val="visible"/>
                                      </p:to>
                                    </p:set>
                                    <p:animEffect transition="in" filter="box(in)">
                                      <p:cBhvr>
                                        <p:cTn id="23" dur="500"/>
                                        <p:tgtEl>
                                          <p:spTgt spid="66570"/>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272" fill="hold" grpId="0" nodeType="clickEffect">
                                  <p:stCondLst>
                                    <p:cond delay="0"/>
                                  </p:stCondLst>
                                  <p:childTnLst>
                                    <p:set>
                                      <p:cBhvr>
                                        <p:cTn id="27" dur="1" fill="hold">
                                          <p:stCondLst>
                                            <p:cond delay="0"/>
                                          </p:stCondLst>
                                        </p:cTn>
                                        <p:tgtEl>
                                          <p:spTgt spid="66571"/>
                                        </p:tgtEl>
                                        <p:attrNameLst>
                                          <p:attrName>style.visibility</p:attrName>
                                        </p:attrNameLst>
                                      </p:cBhvr>
                                      <p:to>
                                        <p:strVal val="visible"/>
                                      </p:to>
                                    </p:set>
                                    <p:anim calcmode="lin" valueType="num">
                                      <p:cBhvr>
                                        <p:cTn id="28" dur="500" fill="hold"/>
                                        <p:tgtEl>
                                          <p:spTgt spid="66571"/>
                                        </p:tgtEl>
                                        <p:attrNameLst>
                                          <p:attrName>ppt_w</p:attrName>
                                        </p:attrNameLst>
                                      </p:cBhvr>
                                      <p:tavLst>
                                        <p:tav tm="0">
                                          <p:val>
                                            <p:strVal val="2/3*#ppt_w"/>
                                          </p:val>
                                        </p:tav>
                                        <p:tav tm="100000">
                                          <p:val>
                                            <p:strVal val="#ppt_w"/>
                                          </p:val>
                                        </p:tav>
                                      </p:tavLst>
                                    </p:anim>
                                    <p:anim calcmode="lin" valueType="num">
                                      <p:cBhvr>
                                        <p:cTn id="29" dur="500" fill="hold"/>
                                        <p:tgtEl>
                                          <p:spTgt spid="66571"/>
                                        </p:tgtEl>
                                        <p:attrNameLst>
                                          <p:attrName>ppt_h</p:attrName>
                                        </p:attrNameLst>
                                      </p:cBhvr>
                                      <p:tavLst>
                                        <p:tav tm="0">
                                          <p:val>
                                            <p:strVal val="2/3*#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6572"/>
                                        </p:tgtEl>
                                        <p:attrNameLst>
                                          <p:attrName>style.visibility</p:attrName>
                                        </p:attrNameLst>
                                      </p:cBhvr>
                                      <p:to>
                                        <p:strVal val="visible"/>
                                      </p:to>
                                    </p:set>
                                    <p:animEffect transition="in" filter="blinds(horizontal)">
                                      <p:cBhvr>
                                        <p:cTn id="34" dur="500"/>
                                        <p:tgtEl>
                                          <p:spTgt spid="6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autoUpdateAnimBg="0"/>
      <p:bldP spid="66568" grpId="0" autoUpdateAnimBg="0"/>
      <p:bldP spid="66569" grpId="0" autoUpdateAnimBg="0"/>
      <p:bldP spid="66570" grpId="0" autoUpdateAnimBg="0"/>
      <p:bldP spid="66571" grpId="0" autoUpdateAnimBg="0"/>
      <p:bldP spid="6657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577850" y="228600"/>
            <a:ext cx="5613400" cy="685800"/>
          </a:xfrm>
        </p:spPr>
        <p:txBody>
          <a:bodyPr/>
          <a:lstStyle/>
          <a:p>
            <a:r>
              <a:rPr lang="zh-CN" altLang="en-US" sz="2800" b="1" dirty="0">
                <a:solidFill>
                  <a:schemeClr val="tx1"/>
                </a:solidFill>
                <a:effectLst/>
                <a:latin typeface="Times New Roman" pitchFamily="18" charset="0"/>
                <a:ea typeface="楷体_GB2312" pitchFamily="49" charset="-122"/>
              </a:rPr>
              <a:t>例如＋</a:t>
            </a:r>
            <a:r>
              <a:rPr lang="en-US" altLang="zh-CN" sz="2800" b="1" dirty="0">
                <a:solidFill>
                  <a:schemeClr val="tx1"/>
                </a:solidFill>
                <a:effectLst/>
                <a:latin typeface="Times New Roman" pitchFamily="18" charset="0"/>
                <a:ea typeface="楷体_GB2312" pitchFamily="49" charset="-122"/>
              </a:rPr>
              <a:t>7</a:t>
            </a:r>
            <a:r>
              <a:rPr lang="zh-CN" altLang="en-US" sz="2800" b="1" dirty="0">
                <a:solidFill>
                  <a:schemeClr val="tx1"/>
                </a:solidFill>
                <a:effectLst/>
                <a:latin typeface="Times New Roman" pitchFamily="18" charset="0"/>
                <a:ea typeface="楷体_GB2312" pitchFamily="49" charset="-122"/>
              </a:rPr>
              <a:t>和－</a:t>
            </a:r>
            <a:r>
              <a:rPr lang="en-US" altLang="zh-CN" sz="2800" b="1" dirty="0">
                <a:solidFill>
                  <a:schemeClr val="tx1"/>
                </a:solidFill>
                <a:effectLst/>
                <a:latin typeface="Times New Roman" pitchFamily="18" charset="0"/>
                <a:ea typeface="楷体_GB2312" pitchFamily="49" charset="-122"/>
              </a:rPr>
              <a:t>7</a:t>
            </a:r>
            <a:r>
              <a:rPr lang="zh-CN" altLang="en-US" sz="2800" b="1" dirty="0">
                <a:solidFill>
                  <a:schemeClr val="tx1"/>
                </a:solidFill>
                <a:effectLst/>
                <a:latin typeface="Times New Roman" pitchFamily="18" charset="0"/>
                <a:ea typeface="楷体_GB2312" pitchFamily="49" charset="-122"/>
              </a:rPr>
              <a:t>的原码和补码为：</a:t>
            </a:r>
          </a:p>
        </p:txBody>
      </p:sp>
      <p:sp>
        <p:nvSpPr>
          <p:cNvPr id="364548" name="Text Box 4"/>
          <p:cNvSpPr txBox="1">
            <a:spLocks noChangeArrowheads="1"/>
          </p:cNvSpPr>
          <p:nvPr/>
        </p:nvSpPr>
        <p:spPr bwMode="auto">
          <a:xfrm>
            <a:off x="660400" y="838201"/>
            <a:ext cx="7512050" cy="954750"/>
          </a:xfrm>
          <a:prstGeom prst="rect">
            <a:avLst/>
          </a:prstGeom>
          <a:noFill/>
          <a:ln w="12700">
            <a:noFill/>
            <a:miter lim="800000"/>
            <a:headEnd/>
            <a:tailEnd/>
          </a:ln>
          <a:effectLst/>
        </p:spPr>
        <p:txBody>
          <a:bodyPr lIns="92075" tIns="46038" rIns="92075" bIns="46038">
            <a:spAutoFit/>
          </a:bodyPr>
          <a:lstStyle/>
          <a:p>
            <a:r>
              <a:rPr lang="zh-CN" altLang="en-US" sz="2800" dirty="0"/>
              <a:t>＋</a:t>
            </a:r>
            <a:r>
              <a:rPr lang="en-US" altLang="zh-CN" sz="2800" dirty="0"/>
              <a:t>7</a:t>
            </a:r>
            <a:r>
              <a:rPr lang="zh-CN" altLang="en-US" sz="2800" dirty="0"/>
              <a:t>的</a:t>
            </a:r>
            <a:r>
              <a:rPr lang="zh-CN" altLang="en-US" sz="2800" dirty="0">
                <a:solidFill>
                  <a:schemeClr val="accent2"/>
                </a:solidFill>
              </a:rPr>
              <a:t>原码为</a:t>
            </a:r>
            <a:r>
              <a:rPr lang="en-US" altLang="zh-CN" sz="2800" dirty="0">
                <a:solidFill>
                  <a:srgbClr val="FF00FF"/>
                </a:solidFill>
              </a:rPr>
              <a:t>0</a:t>
            </a:r>
            <a:r>
              <a:rPr lang="en-US" altLang="zh-CN" sz="2800" dirty="0">
                <a:solidFill>
                  <a:schemeClr val="accent2"/>
                </a:solidFill>
              </a:rPr>
              <a:t>  111</a:t>
            </a:r>
            <a:r>
              <a:rPr lang="zh-CN" altLang="en-US" sz="2800" dirty="0">
                <a:solidFill>
                  <a:schemeClr val="accent2"/>
                </a:solidFill>
              </a:rPr>
              <a:t>，反码为</a:t>
            </a:r>
            <a:r>
              <a:rPr lang="en-US" altLang="zh-CN" sz="2800" dirty="0">
                <a:solidFill>
                  <a:srgbClr val="FF00FF"/>
                </a:solidFill>
              </a:rPr>
              <a:t>0  </a:t>
            </a:r>
            <a:r>
              <a:rPr lang="en-US" altLang="zh-CN" sz="2800" dirty="0">
                <a:solidFill>
                  <a:schemeClr val="accent2"/>
                </a:solidFill>
              </a:rPr>
              <a:t>111</a:t>
            </a:r>
          </a:p>
          <a:p>
            <a:r>
              <a:rPr lang="zh-CN" altLang="en-US" sz="2800" dirty="0"/>
              <a:t>－</a:t>
            </a:r>
            <a:r>
              <a:rPr lang="en-US" altLang="zh-CN" sz="2800" dirty="0"/>
              <a:t>7</a:t>
            </a:r>
            <a:r>
              <a:rPr lang="zh-CN" altLang="en-US" sz="2800" dirty="0"/>
              <a:t>的</a:t>
            </a:r>
            <a:r>
              <a:rPr lang="zh-CN" altLang="en-US" sz="2800" dirty="0">
                <a:solidFill>
                  <a:schemeClr val="accent2"/>
                </a:solidFill>
              </a:rPr>
              <a:t>原码为</a:t>
            </a:r>
            <a:r>
              <a:rPr lang="en-US" altLang="zh-CN" sz="2800" dirty="0">
                <a:solidFill>
                  <a:srgbClr val="FF00FF"/>
                </a:solidFill>
              </a:rPr>
              <a:t>1  </a:t>
            </a:r>
            <a:r>
              <a:rPr lang="en-US" altLang="zh-CN" sz="2800" dirty="0">
                <a:solidFill>
                  <a:schemeClr val="accent2"/>
                </a:solidFill>
              </a:rPr>
              <a:t>111</a:t>
            </a:r>
            <a:r>
              <a:rPr lang="zh-CN" altLang="en-US" sz="2800" dirty="0">
                <a:solidFill>
                  <a:schemeClr val="accent2"/>
                </a:solidFill>
              </a:rPr>
              <a:t>，反码为</a:t>
            </a:r>
            <a:r>
              <a:rPr lang="en-US" altLang="zh-CN" sz="2800" dirty="0">
                <a:solidFill>
                  <a:srgbClr val="FF00FF"/>
                </a:solidFill>
              </a:rPr>
              <a:t>1  </a:t>
            </a:r>
            <a:r>
              <a:rPr lang="en-US" altLang="zh-CN" sz="2800" dirty="0">
                <a:solidFill>
                  <a:schemeClr val="accent2"/>
                </a:solidFill>
              </a:rPr>
              <a:t>000</a:t>
            </a:r>
          </a:p>
        </p:txBody>
      </p:sp>
      <p:sp>
        <p:nvSpPr>
          <p:cNvPr id="364549" name="Text Box 5"/>
          <p:cNvSpPr txBox="1">
            <a:spLocks noChangeArrowheads="1"/>
          </p:cNvSpPr>
          <p:nvPr/>
        </p:nvSpPr>
        <p:spPr bwMode="auto">
          <a:xfrm>
            <a:off x="598487" y="2009775"/>
            <a:ext cx="7316788" cy="954750"/>
          </a:xfrm>
          <a:prstGeom prst="rect">
            <a:avLst/>
          </a:prstGeom>
          <a:noFill/>
          <a:ln w="12700">
            <a:noFill/>
            <a:miter lim="800000"/>
            <a:headEnd/>
            <a:tailEnd/>
          </a:ln>
          <a:effectLst/>
        </p:spPr>
        <p:txBody>
          <a:bodyPr wrap="square" lIns="92075" tIns="46038" rIns="92075" bIns="46038">
            <a:spAutoFit/>
          </a:bodyPr>
          <a:lstStyle/>
          <a:p>
            <a:r>
              <a:rPr lang="zh-CN" altLang="en-US" sz="2800" dirty="0">
                <a:solidFill>
                  <a:srgbClr val="FF0000"/>
                </a:solidFill>
              </a:rPr>
              <a:t>注</a:t>
            </a:r>
            <a:r>
              <a:rPr lang="zh-CN" altLang="en-US" sz="2800" dirty="0"/>
              <a:t>：</a:t>
            </a:r>
            <a:r>
              <a:rPr lang="en-US" altLang="zh-CN" sz="2800" dirty="0"/>
              <a:t>0</a:t>
            </a:r>
            <a:r>
              <a:rPr lang="zh-CN" altLang="en-US" sz="2800" dirty="0"/>
              <a:t>的反码有两种</a:t>
            </a:r>
            <a:r>
              <a:rPr lang="zh-CN" altLang="en-US" sz="2800" dirty="0" smtClean="0"/>
              <a:t>表示：＋</a:t>
            </a:r>
            <a:r>
              <a:rPr lang="en-US" altLang="zh-CN" sz="2800" dirty="0"/>
              <a:t>0</a:t>
            </a:r>
            <a:r>
              <a:rPr lang="zh-CN" altLang="en-US" sz="2800" dirty="0"/>
              <a:t>的反码为</a:t>
            </a:r>
            <a:r>
              <a:rPr lang="en-US" altLang="zh-CN" sz="2800" dirty="0"/>
              <a:t>0 000</a:t>
            </a:r>
            <a:r>
              <a:rPr lang="zh-CN" altLang="en-US" sz="2800" dirty="0"/>
              <a:t>，－</a:t>
            </a:r>
            <a:r>
              <a:rPr lang="en-US" altLang="zh-CN" sz="2800" dirty="0"/>
              <a:t>0</a:t>
            </a:r>
            <a:r>
              <a:rPr lang="zh-CN" altLang="en-US" sz="2800" dirty="0"/>
              <a:t>的反码为</a:t>
            </a:r>
            <a:r>
              <a:rPr lang="en-US" altLang="zh-CN" sz="2800" dirty="0"/>
              <a:t>1 111</a:t>
            </a:r>
          </a:p>
        </p:txBody>
      </p:sp>
      <p:sp>
        <p:nvSpPr>
          <p:cNvPr id="364550" name="Text Box 6"/>
          <p:cNvSpPr txBox="1">
            <a:spLocks noChangeArrowheads="1"/>
          </p:cNvSpPr>
          <p:nvPr/>
        </p:nvSpPr>
        <p:spPr bwMode="auto">
          <a:xfrm>
            <a:off x="498475" y="2995613"/>
            <a:ext cx="2228850" cy="523862"/>
          </a:xfrm>
          <a:prstGeom prst="rect">
            <a:avLst/>
          </a:prstGeom>
          <a:noFill/>
          <a:ln w="12700">
            <a:noFill/>
            <a:miter lim="800000"/>
            <a:headEnd/>
            <a:tailEnd/>
          </a:ln>
          <a:effectLst/>
        </p:spPr>
        <p:txBody>
          <a:bodyPr lIns="92075" tIns="46038" rIns="92075" bIns="46038">
            <a:spAutoFit/>
          </a:bodyPr>
          <a:lstStyle/>
          <a:p>
            <a:r>
              <a:rPr lang="zh-CN" altLang="en-US" sz="2800" dirty="0">
                <a:solidFill>
                  <a:srgbClr val="FF0000"/>
                </a:solidFill>
              </a:rPr>
              <a:t>三、</a:t>
            </a:r>
            <a:r>
              <a:rPr lang="zh-CN" altLang="en-US" sz="2800" dirty="0" smtClean="0">
                <a:solidFill>
                  <a:srgbClr val="FF0000"/>
                </a:solidFill>
              </a:rPr>
              <a:t>补码</a:t>
            </a:r>
            <a:endParaRPr lang="zh-CN" altLang="en-US" u="sng" dirty="0"/>
          </a:p>
        </p:txBody>
      </p:sp>
      <p:sp>
        <p:nvSpPr>
          <p:cNvPr id="364551" name="Text Box 7"/>
          <p:cNvSpPr txBox="1">
            <a:spLocks noChangeArrowheads="1"/>
          </p:cNvSpPr>
          <p:nvPr/>
        </p:nvSpPr>
        <p:spPr bwMode="auto">
          <a:xfrm>
            <a:off x="487363" y="4495801"/>
            <a:ext cx="4388908" cy="523862"/>
          </a:xfrm>
          <a:prstGeom prst="rect">
            <a:avLst/>
          </a:prstGeom>
          <a:noFill/>
          <a:ln w="12700">
            <a:noFill/>
            <a:miter lim="800000"/>
            <a:headEnd/>
            <a:tailEnd/>
          </a:ln>
          <a:effectLst/>
        </p:spPr>
        <p:txBody>
          <a:bodyPr lIns="92075" tIns="46038" rIns="92075" bIns="46038">
            <a:spAutoFit/>
          </a:bodyPr>
          <a:lstStyle/>
          <a:p>
            <a:r>
              <a:rPr lang="en-US" altLang="zh-CN" sz="2800" u="sng" dirty="0">
                <a:solidFill>
                  <a:srgbClr val="C00000"/>
                </a:solidFill>
              </a:rPr>
              <a:t>1.</a:t>
            </a:r>
            <a:r>
              <a:rPr lang="zh-CN" altLang="en-US" sz="2800" u="sng" dirty="0">
                <a:solidFill>
                  <a:srgbClr val="C00000"/>
                </a:solidFill>
              </a:rPr>
              <a:t>模（模数）的概念：</a:t>
            </a:r>
          </a:p>
        </p:txBody>
      </p:sp>
      <p:sp>
        <p:nvSpPr>
          <p:cNvPr id="364552" name="Text Box 8"/>
          <p:cNvSpPr txBox="1">
            <a:spLocks noChangeArrowheads="1"/>
          </p:cNvSpPr>
          <p:nvPr/>
        </p:nvSpPr>
        <p:spPr bwMode="auto">
          <a:xfrm>
            <a:off x="261938" y="5105400"/>
            <a:ext cx="9410700" cy="954750"/>
          </a:xfrm>
          <a:prstGeom prst="rect">
            <a:avLst/>
          </a:prstGeom>
          <a:noFill/>
          <a:ln w="12700">
            <a:noFill/>
            <a:miter lim="800000"/>
            <a:headEnd/>
            <a:tailEnd/>
          </a:ln>
          <a:effectLst/>
        </p:spPr>
        <p:txBody>
          <a:bodyPr lIns="92075" tIns="46038" rIns="92075" bIns="46038">
            <a:spAutoFit/>
          </a:bodyPr>
          <a:lstStyle/>
          <a:p>
            <a:r>
              <a:rPr lang="en-US" altLang="zh-CN" sz="2800" dirty="0"/>
              <a:t>        </a:t>
            </a:r>
            <a:r>
              <a:rPr lang="zh-CN" altLang="en-US" sz="2800" dirty="0"/>
              <a:t>把一个事物的</a:t>
            </a:r>
            <a:r>
              <a:rPr lang="zh-CN" altLang="en-US" sz="2800" dirty="0">
                <a:solidFill>
                  <a:schemeClr val="accent2"/>
                </a:solidFill>
              </a:rPr>
              <a:t>循环周期的长度</a:t>
            </a:r>
            <a:r>
              <a:rPr lang="zh-CN" altLang="en-US" sz="2800" dirty="0"/>
              <a:t>，叫做这个事件的模或模数。</a:t>
            </a:r>
          </a:p>
        </p:txBody>
      </p:sp>
      <p:sp>
        <p:nvSpPr>
          <p:cNvPr id="364553" name="Text Box 9"/>
          <p:cNvSpPr txBox="1">
            <a:spLocks noChangeArrowheads="1"/>
          </p:cNvSpPr>
          <p:nvPr/>
        </p:nvSpPr>
        <p:spPr bwMode="auto">
          <a:xfrm>
            <a:off x="412750" y="3543300"/>
            <a:ext cx="9493250" cy="954750"/>
          </a:xfrm>
          <a:prstGeom prst="rect">
            <a:avLst/>
          </a:prstGeom>
          <a:noFill/>
          <a:ln w="12700">
            <a:noFill/>
            <a:miter lim="800000"/>
            <a:headEnd/>
            <a:tailEnd/>
          </a:ln>
          <a:effectLst/>
        </p:spPr>
        <p:txBody>
          <a:bodyPr lIns="92075" tIns="46038" rIns="92075" bIns="46038">
            <a:spAutoFit/>
          </a:bodyPr>
          <a:lstStyle/>
          <a:p>
            <a:r>
              <a:rPr lang="en-US" altLang="zh-CN" sz="2800" dirty="0"/>
              <a:t>        </a:t>
            </a:r>
            <a:r>
              <a:rPr lang="zh-CN" altLang="en-US" sz="2800" dirty="0"/>
              <a:t>当做二进制减法时，可利用补码将减法运算转换成加法运算。在将补码之前先介绍模（或模数）的概念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box(in)">
                                      <p:cBhvr>
                                        <p:cTn id="7" dur="500"/>
                                        <p:tgtEl>
                                          <p:spTgt spid="36454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4548"/>
                                        </p:tgtEl>
                                        <p:attrNameLst>
                                          <p:attrName>style.visibility</p:attrName>
                                        </p:attrNameLst>
                                      </p:cBhvr>
                                      <p:to>
                                        <p:strVal val="visible"/>
                                      </p:to>
                                    </p:set>
                                    <p:animEffect transition="in" filter="strips(downRight)">
                                      <p:cBhvr>
                                        <p:cTn id="12" dur="500"/>
                                        <p:tgtEl>
                                          <p:spTgt spid="364548"/>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grpId="0" nodeType="clickEffect">
                                  <p:stCondLst>
                                    <p:cond delay="0"/>
                                  </p:stCondLst>
                                  <p:childTnLst>
                                    <p:set>
                                      <p:cBhvr>
                                        <p:cTn id="16" dur="1" fill="hold">
                                          <p:stCondLst>
                                            <p:cond delay="0"/>
                                          </p:stCondLst>
                                        </p:cTn>
                                        <p:tgtEl>
                                          <p:spTgt spid="364549"/>
                                        </p:tgtEl>
                                        <p:attrNameLst>
                                          <p:attrName>style.visibility</p:attrName>
                                        </p:attrNameLst>
                                      </p:cBhvr>
                                      <p:to>
                                        <p:strVal val="visible"/>
                                      </p:to>
                                    </p:set>
                                    <p:anim calcmode="lin" valueType="num">
                                      <p:cBhvr>
                                        <p:cTn id="17" dur="500" fill="hold"/>
                                        <p:tgtEl>
                                          <p:spTgt spid="364549"/>
                                        </p:tgtEl>
                                        <p:attrNameLst>
                                          <p:attrName>ppt_w</p:attrName>
                                        </p:attrNameLst>
                                      </p:cBhvr>
                                      <p:tavLst>
                                        <p:tav tm="0">
                                          <p:val>
                                            <p:strVal val="2/3*#ppt_w"/>
                                          </p:val>
                                        </p:tav>
                                        <p:tav tm="100000">
                                          <p:val>
                                            <p:strVal val="#ppt_w"/>
                                          </p:val>
                                        </p:tav>
                                      </p:tavLst>
                                    </p:anim>
                                    <p:anim calcmode="lin" valueType="num">
                                      <p:cBhvr>
                                        <p:cTn id="18" dur="500" fill="hold"/>
                                        <p:tgtEl>
                                          <p:spTgt spid="364549"/>
                                        </p:tgtEl>
                                        <p:attrNameLst>
                                          <p:attrName>ppt_h</p:attrName>
                                        </p:attrNameLst>
                                      </p:cBhvr>
                                      <p:tavLst>
                                        <p:tav tm="0">
                                          <p:val>
                                            <p:strVal val="2/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64550"/>
                                        </p:tgtEl>
                                        <p:attrNameLst>
                                          <p:attrName>style.visibility</p:attrName>
                                        </p:attrNameLst>
                                      </p:cBhvr>
                                      <p:to>
                                        <p:strVal val="visible"/>
                                      </p:to>
                                    </p:set>
                                    <p:animEffect transition="in" filter="wipe(left)">
                                      <p:cBhvr>
                                        <p:cTn id="23" dur="500"/>
                                        <p:tgtEl>
                                          <p:spTgt spid="3645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64553"/>
                                        </p:tgtEl>
                                        <p:attrNameLst>
                                          <p:attrName>style.visibility</p:attrName>
                                        </p:attrNameLst>
                                      </p:cBhvr>
                                      <p:to>
                                        <p:strVal val="visible"/>
                                      </p:to>
                                    </p:set>
                                    <p:animEffect transition="in" filter="blinds(horizontal)">
                                      <p:cBhvr>
                                        <p:cTn id="28" dur="500"/>
                                        <p:tgtEl>
                                          <p:spTgt spid="36455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64551"/>
                                        </p:tgtEl>
                                        <p:attrNameLst>
                                          <p:attrName>style.visibility</p:attrName>
                                        </p:attrNameLst>
                                      </p:cBhvr>
                                      <p:to>
                                        <p:strVal val="visible"/>
                                      </p:to>
                                    </p:set>
                                    <p:animEffect transition="in" filter="wipe(left)">
                                      <p:cBhvr>
                                        <p:cTn id="33" dur="500"/>
                                        <p:tgtEl>
                                          <p:spTgt spid="364551"/>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64552"/>
                                        </p:tgtEl>
                                        <p:attrNameLst>
                                          <p:attrName>style.visibility</p:attrName>
                                        </p:attrNameLst>
                                      </p:cBhvr>
                                      <p:to>
                                        <p:strVal val="visible"/>
                                      </p:to>
                                    </p:set>
                                    <p:animEffect transition="in" filter="box(out)">
                                      <p:cBhvr>
                                        <p:cTn id="38" dur="500"/>
                                        <p:tgtEl>
                                          <p:spTgt spid="364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utoUpdateAnimBg="0"/>
      <p:bldP spid="364548" grpId="0" autoUpdateAnimBg="0"/>
      <p:bldP spid="364549" grpId="0" autoUpdateAnimBg="0"/>
      <p:bldP spid="364550" grpId="0" autoUpdateAnimBg="0"/>
      <p:bldP spid="364551" grpId="0" autoUpdateAnimBg="0"/>
      <p:bldP spid="364552" grpId="0" autoUpdateAnimBg="0"/>
      <p:bldP spid="36455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412750" y="152400"/>
            <a:ext cx="9328150" cy="1295400"/>
          </a:xfrm>
        </p:spPr>
        <p:txBody>
          <a:bodyPr/>
          <a:lstStyle/>
          <a:p>
            <a:pPr algn="l"/>
            <a:r>
              <a:rPr lang="zh-CN" altLang="en-US" sz="2800" b="1" dirty="0" smtClean="0">
                <a:solidFill>
                  <a:schemeClr val="tx1"/>
                </a:solidFill>
                <a:effectLst/>
                <a:latin typeface="Times New Roman" pitchFamily="18" charset="0"/>
                <a:ea typeface="楷体_GB2312" pitchFamily="49" charset="-122"/>
              </a:rPr>
              <a:t>       如</a:t>
            </a:r>
            <a:r>
              <a:rPr lang="zh-CN" altLang="en-US" sz="2800" b="1" dirty="0">
                <a:solidFill>
                  <a:schemeClr val="tx1"/>
                </a:solidFill>
                <a:effectLst/>
                <a:latin typeface="Times New Roman" pitchFamily="18" charset="0"/>
                <a:ea typeface="楷体_GB2312" pitchFamily="49" charset="-122"/>
              </a:rPr>
              <a:t>一年</a:t>
            </a:r>
            <a:r>
              <a:rPr lang="en-US" altLang="zh-CN" sz="2800" b="1" dirty="0">
                <a:solidFill>
                  <a:schemeClr val="tx1"/>
                </a:solidFill>
                <a:effectLst/>
                <a:latin typeface="Times New Roman" pitchFamily="18" charset="0"/>
                <a:ea typeface="楷体_GB2312" pitchFamily="49" charset="-122"/>
              </a:rPr>
              <a:t>365</a:t>
            </a:r>
            <a:r>
              <a:rPr lang="zh-CN" altLang="en-US" sz="2800" b="1" dirty="0">
                <a:solidFill>
                  <a:schemeClr val="tx1"/>
                </a:solidFill>
                <a:effectLst/>
                <a:latin typeface="Times New Roman" pitchFamily="18" charset="0"/>
                <a:ea typeface="楷体_GB2312" pitchFamily="49" charset="-122"/>
              </a:rPr>
              <a:t>天，其模数为</a:t>
            </a:r>
            <a:r>
              <a:rPr lang="en-US" altLang="zh-CN" sz="2800" b="1" dirty="0">
                <a:solidFill>
                  <a:schemeClr val="tx1"/>
                </a:solidFill>
                <a:effectLst/>
                <a:latin typeface="Times New Roman" pitchFamily="18" charset="0"/>
                <a:ea typeface="楷体_GB2312" pitchFamily="49" charset="-122"/>
              </a:rPr>
              <a:t>365</a:t>
            </a:r>
            <a:r>
              <a:rPr lang="zh-CN" altLang="en-US" sz="2800" b="1" dirty="0">
                <a:solidFill>
                  <a:schemeClr val="tx1"/>
                </a:solidFill>
                <a:effectLst/>
                <a:latin typeface="Times New Roman" pitchFamily="18" charset="0"/>
                <a:ea typeface="楷体_GB2312" pitchFamily="49" charset="-122"/>
              </a:rPr>
              <a:t>；钟表是以</a:t>
            </a:r>
            <a:r>
              <a:rPr lang="en-US" altLang="zh-CN" sz="2800" b="1" dirty="0">
                <a:solidFill>
                  <a:schemeClr val="tx1"/>
                </a:solidFill>
                <a:effectLst/>
                <a:latin typeface="Times New Roman" pitchFamily="18" charset="0"/>
                <a:ea typeface="楷体_GB2312" pitchFamily="49" charset="-122"/>
              </a:rPr>
              <a:t>12</a:t>
            </a:r>
            <a:r>
              <a:rPr lang="zh-CN" altLang="en-US" sz="2800" b="1" dirty="0">
                <a:solidFill>
                  <a:schemeClr val="tx1"/>
                </a:solidFill>
                <a:effectLst/>
                <a:latin typeface="Times New Roman" pitchFamily="18" charset="0"/>
                <a:ea typeface="楷体_GB2312" pitchFamily="49" charset="-122"/>
              </a:rPr>
              <a:t>为一循环计数的，故模数为</a:t>
            </a:r>
            <a:r>
              <a:rPr lang="en-US" altLang="zh-CN" sz="2800" b="1" dirty="0">
                <a:solidFill>
                  <a:schemeClr val="tx1"/>
                </a:solidFill>
                <a:effectLst/>
                <a:latin typeface="Times New Roman" pitchFamily="18" charset="0"/>
                <a:ea typeface="楷体_GB2312" pitchFamily="49" charset="-122"/>
              </a:rPr>
              <a:t>12</a:t>
            </a:r>
            <a:r>
              <a:rPr lang="zh-CN" altLang="en-US" sz="2800" b="1" dirty="0">
                <a:solidFill>
                  <a:schemeClr val="tx1"/>
                </a:solidFill>
                <a:effectLst/>
                <a:latin typeface="Times New Roman" pitchFamily="18" charset="0"/>
                <a:ea typeface="楷体_GB2312" pitchFamily="49" charset="-122"/>
              </a:rPr>
              <a:t>。十进制计数就是</a:t>
            </a:r>
            <a:r>
              <a:rPr lang="en-US" altLang="zh-CN" sz="2800" b="1" dirty="0">
                <a:solidFill>
                  <a:schemeClr val="tx1"/>
                </a:solidFill>
                <a:effectLst/>
                <a:latin typeface="Times New Roman" pitchFamily="18" charset="0"/>
                <a:ea typeface="楷体_GB2312" pitchFamily="49" charset="-122"/>
              </a:rPr>
              <a:t>10</a:t>
            </a:r>
            <a:r>
              <a:rPr lang="zh-CN" altLang="en-US" sz="2800" b="1" dirty="0">
                <a:solidFill>
                  <a:schemeClr val="tx1"/>
                </a:solidFill>
                <a:effectLst/>
                <a:latin typeface="Times New Roman" pitchFamily="18" charset="0"/>
                <a:ea typeface="楷体_GB2312" pitchFamily="49" charset="-122"/>
              </a:rPr>
              <a:t>个数码</a:t>
            </a:r>
            <a:r>
              <a:rPr lang="en-US" altLang="zh-CN" sz="2800" b="1" dirty="0">
                <a:solidFill>
                  <a:schemeClr val="tx1"/>
                </a:solidFill>
                <a:effectLst/>
                <a:latin typeface="Times New Roman" pitchFamily="18" charset="0"/>
                <a:ea typeface="楷体_GB2312" pitchFamily="49" charset="-122"/>
              </a:rPr>
              <a:t>0</a:t>
            </a:r>
            <a:r>
              <a:rPr lang="zh-CN" altLang="en-US" sz="2800" b="1" dirty="0">
                <a:solidFill>
                  <a:schemeClr val="tx1"/>
                </a:solidFill>
                <a:effectLst/>
                <a:latin typeface="Times New Roman" pitchFamily="18" charset="0"/>
                <a:ea typeface="楷体_GB2312" pitchFamily="49" charset="-122"/>
              </a:rPr>
              <a:t>～</a:t>
            </a:r>
            <a:r>
              <a:rPr lang="en-US" altLang="zh-CN" sz="2800" b="1" dirty="0">
                <a:solidFill>
                  <a:schemeClr val="tx1"/>
                </a:solidFill>
                <a:effectLst/>
                <a:latin typeface="Times New Roman" pitchFamily="18" charset="0"/>
                <a:ea typeface="楷体_GB2312" pitchFamily="49" charset="-122"/>
              </a:rPr>
              <a:t>9</a:t>
            </a:r>
            <a:r>
              <a:rPr lang="zh-CN" altLang="en-US" sz="2800" b="1" dirty="0">
                <a:solidFill>
                  <a:schemeClr val="tx1"/>
                </a:solidFill>
                <a:effectLst/>
                <a:latin typeface="Times New Roman" pitchFamily="18" charset="0"/>
                <a:ea typeface="楷体_GB2312" pitchFamily="49" charset="-122"/>
              </a:rPr>
              <a:t>，的循环，故模为</a:t>
            </a:r>
            <a:r>
              <a:rPr lang="en-US" altLang="zh-CN" sz="2800" b="1" dirty="0">
                <a:solidFill>
                  <a:schemeClr val="tx1"/>
                </a:solidFill>
                <a:effectLst/>
                <a:latin typeface="Times New Roman" pitchFamily="18" charset="0"/>
                <a:ea typeface="楷体_GB2312" pitchFamily="49" charset="-122"/>
              </a:rPr>
              <a:t>10</a:t>
            </a:r>
            <a:r>
              <a:rPr lang="zh-CN" altLang="en-US" sz="2800" b="1" dirty="0">
                <a:solidFill>
                  <a:schemeClr val="tx1"/>
                </a:solidFill>
                <a:effectLst/>
                <a:latin typeface="Times New Roman" pitchFamily="18" charset="0"/>
                <a:ea typeface="楷体_GB2312" pitchFamily="49" charset="-122"/>
              </a:rPr>
              <a:t>。</a:t>
            </a:r>
          </a:p>
        </p:txBody>
      </p:sp>
      <p:sp>
        <p:nvSpPr>
          <p:cNvPr id="366596" name="Text Box 4"/>
          <p:cNvSpPr txBox="1">
            <a:spLocks noChangeArrowheads="1"/>
          </p:cNvSpPr>
          <p:nvPr/>
        </p:nvSpPr>
        <p:spPr bwMode="auto">
          <a:xfrm>
            <a:off x="412751" y="1524000"/>
            <a:ext cx="9221523" cy="523862"/>
          </a:xfrm>
          <a:prstGeom prst="rect">
            <a:avLst/>
          </a:prstGeom>
          <a:noFill/>
          <a:ln w="12700">
            <a:noFill/>
            <a:miter lim="800000"/>
            <a:headEnd/>
            <a:tailEnd/>
          </a:ln>
          <a:effectLst/>
        </p:spPr>
        <p:txBody>
          <a:bodyPr lIns="92075" tIns="46038" rIns="92075" bIns="46038">
            <a:spAutoFit/>
          </a:bodyPr>
          <a:lstStyle/>
          <a:p>
            <a:r>
              <a:rPr lang="zh-CN" altLang="en-US" sz="2800" dirty="0">
                <a:solidFill>
                  <a:srgbClr val="0070C0"/>
                </a:solidFill>
              </a:rPr>
              <a:t>以表为例来介绍补码运算的原理：对于图</a:t>
            </a:r>
            <a:r>
              <a:rPr lang="en-US" altLang="zh-CN" sz="2800" dirty="0">
                <a:solidFill>
                  <a:srgbClr val="0070C0"/>
                </a:solidFill>
              </a:rPr>
              <a:t>1.4.1</a:t>
            </a:r>
            <a:r>
              <a:rPr lang="zh-CN" altLang="en-US" sz="2800" dirty="0">
                <a:solidFill>
                  <a:srgbClr val="0070C0"/>
                </a:solidFill>
              </a:rPr>
              <a:t>所示的钟表</a:t>
            </a:r>
          </a:p>
        </p:txBody>
      </p:sp>
      <p:graphicFrame>
        <p:nvGraphicFramePr>
          <p:cNvPr id="366597" name="Object 5"/>
          <p:cNvGraphicFramePr>
            <a:graphicFrameLocks noChangeAspect="1"/>
          </p:cNvGraphicFramePr>
          <p:nvPr/>
        </p:nvGraphicFramePr>
        <p:xfrm>
          <a:off x="5448300" y="2362200"/>
          <a:ext cx="4136100" cy="4267200"/>
        </p:xfrm>
        <a:graphic>
          <a:graphicData uri="http://schemas.openxmlformats.org/presentationml/2006/ole">
            <p:oleObj spid="_x0000_s98306" name="VISIO" r:id="rId4" imgW="1430640" imgH="1598400" progId="Visio.Drawing.11">
              <p:embed/>
            </p:oleObj>
          </a:graphicData>
        </a:graphic>
      </p:graphicFrame>
      <p:sp>
        <p:nvSpPr>
          <p:cNvPr id="366598" name="Text Box 6"/>
          <p:cNvSpPr txBox="1">
            <a:spLocks noChangeArrowheads="1"/>
          </p:cNvSpPr>
          <p:nvPr/>
        </p:nvSpPr>
        <p:spPr bwMode="auto">
          <a:xfrm>
            <a:off x="301625" y="2238375"/>
            <a:ext cx="5035550" cy="954750"/>
          </a:xfrm>
          <a:prstGeom prst="rect">
            <a:avLst/>
          </a:prstGeom>
          <a:noFill/>
          <a:ln w="12700">
            <a:noFill/>
            <a:miter lim="800000"/>
            <a:headEnd/>
            <a:tailEnd/>
          </a:ln>
          <a:effectLst/>
        </p:spPr>
        <p:txBody>
          <a:bodyPr lIns="92075" tIns="46038" rIns="92075" bIns="46038">
            <a:spAutoFit/>
          </a:bodyPr>
          <a:lstStyle/>
          <a:p>
            <a:r>
              <a:rPr lang="en-US" altLang="zh-CN" sz="2800" dirty="0"/>
              <a:t>       </a:t>
            </a:r>
            <a:r>
              <a:rPr lang="zh-CN" altLang="en-US" sz="2800" dirty="0"/>
              <a:t>当在</a:t>
            </a:r>
            <a:r>
              <a:rPr lang="en-US" altLang="zh-CN" sz="2800" dirty="0"/>
              <a:t>5</a:t>
            </a:r>
            <a:r>
              <a:rPr lang="zh-CN" altLang="en-US" sz="2800" dirty="0"/>
              <a:t>点时发现表停在</a:t>
            </a:r>
            <a:r>
              <a:rPr lang="en-US" altLang="zh-CN" sz="2800" dirty="0"/>
              <a:t>10</a:t>
            </a:r>
            <a:r>
              <a:rPr lang="zh-CN" altLang="en-US" sz="2800" dirty="0"/>
              <a:t>点，若想拨回有两种方法：</a:t>
            </a:r>
          </a:p>
        </p:txBody>
      </p:sp>
      <p:sp>
        <p:nvSpPr>
          <p:cNvPr id="366600" name="Text Box 8"/>
          <p:cNvSpPr txBox="1">
            <a:spLocks noChangeArrowheads="1"/>
          </p:cNvSpPr>
          <p:nvPr/>
        </p:nvSpPr>
        <p:spPr bwMode="auto">
          <a:xfrm>
            <a:off x="387350" y="3286125"/>
            <a:ext cx="4870450" cy="954750"/>
          </a:xfrm>
          <a:prstGeom prst="rect">
            <a:avLst/>
          </a:prstGeom>
          <a:noFill/>
          <a:ln w="12700">
            <a:noFill/>
            <a:miter lim="800000"/>
            <a:headEnd/>
            <a:tailEnd/>
          </a:ln>
          <a:effectLst/>
        </p:spPr>
        <p:txBody>
          <a:bodyPr lIns="92075" tIns="46038" rIns="92075" bIns="46038">
            <a:spAutoFit/>
          </a:bodyPr>
          <a:lstStyle/>
          <a:p>
            <a:r>
              <a:rPr lang="en-US" altLang="zh-CN" sz="2800" dirty="0"/>
              <a:t>a.</a:t>
            </a:r>
            <a:r>
              <a:rPr lang="zh-CN" altLang="en-US" sz="2800" dirty="0"/>
              <a:t>逆时针拨</a:t>
            </a:r>
            <a:r>
              <a:rPr lang="en-US" altLang="zh-CN" sz="2800" dirty="0"/>
              <a:t>5</a:t>
            </a:r>
            <a:r>
              <a:rPr lang="zh-CN" altLang="en-US" sz="2800" dirty="0"/>
              <a:t>个格，即        </a:t>
            </a:r>
            <a:r>
              <a:rPr lang="en-US" altLang="zh-CN" sz="2800" dirty="0"/>
              <a:t>10</a:t>
            </a:r>
            <a:r>
              <a:rPr lang="zh-CN" altLang="en-US" sz="2800" dirty="0"/>
              <a:t>－</a:t>
            </a:r>
            <a:r>
              <a:rPr lang="en-US" altLang="zh-CN" sz="2800" dirty="0"/>
              <a:t>5</a:t>
            </a:r>
            <a:r>
              <a:rPr lang="zh-CN" altLang="en-US" sz="2800" dirty="0"/>
              <a:t>＝</a:t>
            </a:r>
            <a:r>
              <a:rPr lang="en-US" altLang="zh-CN" sz="2800" dirty="0"/>
              <a:t>5</a:t>
            </a:r>
            <a:r>
              <a:rPr lang="zh-CN" altLang="en-US" sz="2800" dirty="0"/>
              <a:t>，这是做</a:t>
            </a:r>
            <a:r>
              <a:rPr lang="zh-CN" altLang="en-US" sz="2800" dirty="0">
                <a:solidFill>
                  <a:srgbClr val="C00000"/>
                </a:solidFill>
              </a:rPr>
              <a:t>减法。</a:t>
            </a:r>
          </a:p>
        </p:txBody>
      </p:sp>
      <p:sp>
        <p:nvSpPr>
          <p:cNvPr id="366601" name="Text Box 9"/>
          <p:cNvSpPr txBox="1">
            <a:spLocks noChangeArrowheads="1"/>
          </p:cNvSpPr>
          <p:nvPr/>
        </p:nvSpPr>
        <p:spPr bwMode="auto">
          <a:xfrm>
            <a:off x="530225" y="4191001"/>
            <a:ext cx="4787900" cy="2247411"/>
          </a:xfrm>
          <a:prstGeom prst="rect">
            <a:avLst/>
          </a:prstGeom>
          <a:noFill/>
          <a:ln w="12700">
            <a:noFill/>
            <a:miter lim="800000"/>
            <a:headEnd/>
            <a:tailEnd/>
          </a:ln>
          <a:effectLst/>
        </p:spPr>
        <p:txBody>
          <a:bodyPr lIns="92075" tIns="46038" rIns="92075" bIns="46038">
            <a:spAutoFit/>
          </a:bodyPr>
          <a:lstStyle/>
          <a:p>
            <a:r>
              <a:rPr lang="en-US" altLang="zh-CN" sz="2800" dirty="0"/>
              <a:t>b.</a:t>
            </a:r>
            <a:r>
              <a:rPr lang="zh-CN" altLang="en-US" sz="2800" dirty="0"/>
              <a:t>顺时针拨七个格，即     </a:t>
            </a:r>
            <a:r>
              <a:rPr lang="en-US" altLang="zh-CN" sz="2800" dirty="0"/>
              <a:t>10</a:t>
            </a:r>
            <a:r>
              <a:rPr lang="zh-CN" altLang="en-US" sz="2800" dirty="0"/>
              <a:t>＋</a:t>
            </a:r>
            <a:r>
              <a:rPr lang="en-US" altLang="zh-CN" sz="2800" dirty="0"/>
              <a:t>7</a:t>
            </a:r>
            <a:r>
              <a:rPr lang="zh-CN" altLang="en-US" sz="2800" dirty="0"/>
              <a:t>＝</a:t>
            </a:r>
            <a:r>
              <a:rPr lang="en-US" altLang="zh-CN" sz="2800" dirty="0"/>
              <a:t>17</a:t>
            </a:r>
            <a:r>
              <a:rPr lang="zh-CN" altLang="en-US" sz="2800" dirty="0"/>
              <a:t>，由于模是</a:t>
            </a:r>
            <a:r>
              <a:rPr lang="en-US" altLang="zh-CN" sz="2800" dirty="0"/>
              <a:t>12</a:t>
            </a:r>
            <a:r>
              <a:rPr lang="zh-CN" altLang="en-US" sz="2800" dirty="0"/>
              <a:t>，故</a:t>
            </a:r>
            <a:r>
              <a:rPr lang="en-US" altLang="zh-CN" sz="2800" dirty="0"/>
              <a:t>1</a:t>
            </a:r>
            <a:r>
              <a:rPr lang="zh-CN" altLang="en-US" sz="2800" dirty="0"/>
              <a:t>相当于进位</a:t>
            </a:r>
            <a:r>
              <a:rPr lang="en-US" altLang="zh-CN" sz="2800" dirty="0"/>
              <a:t>12</a:t>
            </a:r>
            <a:r>
              <a:rPr lang="zh-CN" altLang="en-US" sz="2800" dirty="0"/>
              <a:t>，</a:t>
            </a:r>
            <a:r>
              <a:rPr lang="en-US" altLang="zh-CN" sz="2800" dirty="0"/>
              <a:t>1</a:t>
            </a:r>
            <a:r>
              <a:rPr lang="zh-CN" altLang="en-US" sz="2800" dirty="0"/>
              <a:t>溢出，故为</a:t>
            </a:r>
            <a:r>
              <a:rPr lang="en-US" altLang="zh-CN" sz="2800" dirty="0"/>
              <a:t>7</a:t>
            </a:r>
            <a:r>
              <a:rPr lang="zh-CN" altLang="en-US" sz="2800" dirty="0"/>
              <a:t>格，也是</a:t>
            </a:r>
            <a:r>
              <a:rPr lang="en-US" altLang="zh-CN" sz="2800" dirty="0"/>
              <a:t>17</a:t>
            </a:r>
            <a:r>
              <a:rPr lang="zh-CN" altLang="en-US" sz="2800" dirty="0"/>
              <a:t>－</a:t>
            </a:r>
            <a:r>
              <a:rPr lang="en-US" altLang="zh-CN" sz="2800" dirty="0"/>
              <a:t>12</a:t>
            </a:r>
            <a:r>
              <a:rPr lang="zh-CN" altLang="en-US" sz="2800" dirty="0"/>
              <a:t>＝</a:t>
            </a:r>
            <a:r>
              <a:rPr lang="en-US" altLang="zh-CN" sz="2800" dirty="0"/>
              <a:t>5</a:t>
            </a:r>
            <a:r>
              <a:rPr lang="zh-CN" altLang="en-US" sz="2800" dirty="0"/>
              <a:t>，这是做</a:t>
            </a:r>
            <a:r>
              <a:rPr lang="zh-CN" altLang="en-US" sz="2800" dirty="0">
                <a:solidFill>
                  <a:srgbClr val="C00000"/>
                </a:solidFill>
              </a:rPr>
              <a:t>加法</a:t>
            </a:r>
            <a:r>
              <a:rPr lang="zh-CN" alt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Effect transition="in" filter="blinds(horizontal)">
                                      <p:cBhvr>
                                        <p:cTn id="7" dur="500"/>
                                        <p:tgtEl>
                                          <p:spTgt spid="3665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6596"/>
                                        </p:tgtEl>
                                        <p:attrNameLst>
                                          <p:attrName>style.visibility</p:attrName>
                                        </p:attrNameLst>
                                      </p:cBhvr>
                                      <p:to>
                                        <p:strVal val="visible"/>
                                      </p:to>
                                    </p:set>
                                    <p:animEffect transition="in" filter="wipe(left)">
                                      <p:cBhvr>
                                        <p:cTn id="12" dur="500"/>
                                        <p:tgtEl>
                                          <p:spTgt spid="36659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66597"/>
                                        </p:tgtEl>
                                        <p:attrNameLst>
                                          <p:attrName>style.visibility</p:attrName>
                                        </p:attrNameLst>
                                      </p:cBhvr>
                                      <p:to>
                                        <p:strVal val="visible"/>
                                      </p:to>
                                    </p:set>
                                    <p:animEffect transition="in" filter="dissolve">
                                      <p:cBhvr>
                                        <p:cTn id="17" dur="500"/>
                                        <p:tgtEl>
                                          <p:spTgt spid="36659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6598"/>
                                        </p:tgtEl>
                                        <p:attrNameLst>
                                          <p:attrName>style.visibility</p:attrName>
                                        </p:attrNameLst>
                                      </p:cBhvr>
                                      <p:to>
                                        <p:strVal val="visible"/>
                                      </p:to>
                                    </p:set>
                                    <p:animEffect transition="in" filter="box(in)">
                                      <p:cBhvr>
                                        <p:cTn id="22" dur="500"/>
                                        <p:tgtEl>
                                          <p:spTgt spid="36659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6600"/>
                                        </p:tgtEl>
                                        <p:attrNameLst>
                                          <p:attrName>style.visibility</p:attrName>
                                        </p:attrNameLst>
                                      </p:cBhvr>
                                      <p:to>
                                        <p:strVal val="visible"/>
                                      </p:to>
                                    </p:set>
                                    <p:animEffect transition="in" filter="strips(downRight)">
                                      <p:cBhvr>
                                        <p:cTn id="27" dur="500"/>
                                        <p:tgtEl>
                                          <p:spTgt spid="36660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6601"/>
                                        </p:tgtEl>
                                        <p:attrNameLst>
                                          <p:attrName>style.visibility</p:attrName>
                                        </p:attrNameLst>
                                      </p:cBhvr>
                                      <p:to>
                                        <p:strVal val="visible"/>
                                      </p:to>
                                    </p:set>
                                    <p:animEffect transition="in" filter="strips(downRight)">
                                      <p:cBhvr>
                                        <p:cTn id="32" dur="500"/>
                                        <p:tgtEl>
                                          <p:spTgt spid="366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utoUpdateAnimBg="0"/>
      <p:bldP spid="366596" grpId="0" autoUpdateAnimBg="0"/>
      <p:bldP spid="366598" grpId="0" autoUpdateAnimBg="0"/>
      <p:bldP spid="366600" grpId="0" autoUpdateAnimBg="0"/>
      <p:bldP spid="36660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247650" y="304800"/>
            <a:ext cx="5200650" cy="2057400"/>
          </a:xfrm>
        </p:spPr>
        <p:txBody>
          <a:bodyPr/>
          <a:lstStyle/>
          <a:p>
            <a:pPr algn="l"/>
            <a:r>
              <a:rPr lang="en-US" altLang="zh-CN" sz="2800" b="1" dirty="0">
                <a:solidFill>
                  <a:schemeClr val="tx1"/>
                </a:solidFill>
                <a:effectLst/>
                <a:latin typeface="Times New Roman" pitchFamily="18" charset="0"/>
                <a:ea typeface="楷体_GB2312" pitchFamily="49" charset="-122"/>
              </a:rPr>
              <a:t>        </a:t>
            </a:r>
            <a:r>
              <a:rPr lang="zh-CN" altLang="en-US" sz="2800" b="1" dirty="0">
                <a:solidFill>
                  <a:schemeClr val="tx1"/>
                </a:solidFill>
                <a:effectLst/>
                <a:latin typeface="Times New Roman" pitchFamily="18" charset="0"/>
                <a:ea typeface="楷体_GB2312" pitchFamily="49" charset="-122"/>
              </a:rPr>
              <a:t>由此可见</a:t>
            </a:r>
            <a:r>
              <a:rPr lang="en-US" altLang="zh-CN" sz="2800" b="1" dirty="0">
                <a:solidFill>
                  <a:schemeClr val="tx1"/>
                </a:solidFill>
                <a:effectLst/>
                <a:latin typeface="Times New Roman" pitchFamily="18" charset="0"/>
                <a:ea typeface="楷体_GB2312" pitchFamily="49" charset="-122"/>
              </a:rPr>
              <a:t>10</a:t>
            </a:r>
            <a:r>
              <a:rPr lang="zh-CN" altLang="en-US" sz="2800" b="1" dirty="0">
                <a:solidFill>
                  <a:schemeClr val="tx1"/>
                </a:solidFill>
                <a:effectLst/>
                <a:latin typeface="Times New Roman" pitchFamily="18" charset="0"/>
                <a:ea typeface="楷体_GB2312" pitchFamily="49" charset="-122"/>
              </a:rPr>
              <a:t>＋</a:t>
            </a:r>
            <a:r>
              <a:rPr lang="en-US" altLang="zh-CN" sz="2800" b="1" dirty="0">
                <a:solidFill>
                  <a:schemeClr val="tx1"/>
                </a:solidFill>
                <a:effectLst/>
                <a:latin typeface="Times New Roman" pitchFamily="18" charset="0"/>
                <a:ea typeface="楷体_GB2312" pitchFamily="49" charset="-122"/>
              </a:rPr>
              <a:t>7</a:t>
            </a:r>
            <a:r>
              <a:rPr lang="zh-CN" altLang="en-US" sz="2800" b="1" dirty="0">
                <a:solidFill>
                  <a:schemeClr val="tx1"/>
                </a:solidFill>
                <a:effectLst/>
                <a:latin typeface="Times New Roman" pitchFamily="18" charset="0"/>
                <a:ea typeface="楷体_GB2312" pitchFamily="49" charset="-122"/>
              </a:rPr>
              <a:t>和</a:t>
            </a:r>
            <a:r>
              <a:rPr lang="en-US" altLang="zh-CN" sz="2800" b="1" dirty="0">
                <a:solidFill>
                  <a:schemeClr val="tx1"/>
                </a:solidFill>
                <a:effectLst/>
                <a:latin typeface="Times New Roman" pitchFamily="18" charset="0"/>
                <a:ea typeface="楷体_GB2312" pitchFamily="49" charset="-122"/>
              </a:rPr>
              <a:t>10</a:t>
            </a:r>
            <a:r>
              <a:rPr lang="zh-CN" altLang="en-US" sz="2800" b="1" dirty="0">
                <a:solidFill>
                  <a:schemeClr val="tx1"/>
                </a:solidFill>
                <a:effectLst/>
                <a:latin typeface="Times New Roman" pitchFamily="18" charset="0"/>
                <a:ea typeface="楷体_GB2312" pitchFamily="49" charset="-122"/>
              </a:rPr>
              <a:t>－</a:t>
            </a:r>
            <a:r>
              <a:rPr lang="en-US" altLang="zh-CN" sz="2800" b="1" dirty="0">
                <a:solidFill>
                  <a:schemeClr val="tx1"/>
                </a:solidFill>
                <a:effectLst/>
                <a:latin typeface="Times New Roman" pitchFamily="18" charset="0"/>
                <a:ea typeface="楷体_GB2312" pitchFamily="49" charset="-122"/>
              </a:rPr>
              <a:t>5</a:t>
            </a:r>
            <a:r>
              <a:rPr lang="zh-CN" altLang="en-US" sz="2800" b="1" dirty="0">
                <a:solidFill>
                  <a:schemeClr val="tx1"/>
                </a:solidFill>
                <a:effectLst/>
                <a:latin typeface="Times New Roman" pitchFamily="18" charset="0"/>
                <a:ea typeface="楷体_GB2312" pitchFamily="49" charset="-122"/>
              </a:rPr>
              <a:t>的效果是一样的，而</a:t>
            </a:r>
            <a:r>
              <a:rPr lang="en-US" altLang="zh-CN" sz="2800" b="1" dirty="0">
                <a:solidFill>
                  <a:schemeClr val="tx1"/>
                </a:solidFill>
                <a:effectLst/>
                <a:latin typeface="Times New Roman" pitchFamily="18" charset="0"/>
                <a:ea typeface="楷体_GB2312" pitchFamily="49" charset="-122"/>
              </a:rPr>
              <a:t>5</a:t>
            </a:r>
            <a:r>
              <a:rPr lang="zh-CN" altLang="en-US" sz="2800" b="1" dirty="0">
                <a:solidFill>
                  <a:schemeClr val="tx1"/>
                </a:solidFill>
                <a:effectLst/>
                <a:latin typeface="Times New Roman" pitchFamily="18" charset="0"/>
                <a:ea typeface="楷体_GB2312" pitchFamily="49" charset="-122"/>
              </a:rPr>
              <a:t>＋</a:t>
            </a:r>
            <a:r>
              <a:rPr lang="en-US" altLang="zh-CN" sz="2800" b="1" dirty="0">
                <a:solidFill>
                  <a:schemeClr val="tx1"/>
                </a:solidFill>
                <a:effectLst/>
                <a:latin typeface="Times New Roman" pitchFamily="18" charset="0"/>
                <a:ea typeface="楷体_GB2312" pitchFamily="49" charset="-122"/>
              </a:rPr>
              <a:t>7</a:t>
            </a:r>
            <a:r>
              <a:rPr lang="zh-CN" altLang="en-US" sz="2800" b="1" dirty="0">
                <a:solidFill>
                  <a:schemeClr val="tx1"/>
                </a:solidFill>
                <a:effectLst/>
                <a:latin typeface="Times New Roman" pitchFamily="18" charset="0"/>
                <a:ea typeface="楷体_GB2312" pitchFamily="49" charset="-122"/>
              </a:rPr>
              <a:t>＝</a:t>
            </a:r>
            <a:r>
              <a:rPr lang="en-US" altLang="zh-CN" sz="2800" b="1" dirty="0">
                <a:solidFill>
                  <a:schemeClr val="tx1"/>
                </a:solidFill>
                <a:effectLst/>
                <a:latin typeface="Times New Roman" pitchFamily="18" charset="0"/>
                <a:ea typeface="楷体_GB2312" pitchFamily="49" charset="-122"/>
              </a:rPr>
              <a:t>12</a:t>
            </a:r>
            <a:r>
              <a:rPr lang="zh-CN" altLang="en-US" sz="2800" b="1" dirty="0">
                <a:solidFill>
                  <a:schemeClr val="tx1"/>
                </a:solidFill>
                <a:effectLst/>
                <a:latin typeface="Times New Roman" pitchFamily="18" charset="0"/>
                <a:ea typeface="楷体_GB2312" pitchFamily="49" charset="-122"/>
              </a:rPr>
              <a:t>，将故</a:t>
            </a:r>
            <a:r>
              <a:rPr lang="en-US" altLang="zh-CN" sz="2800" b="1" dirty="0">
                <a:solidFill>
                  <a:schemeClr val="tx1"/>
                </a:solidFill>
                <a:effectLst/>
                <a:latin typeface="Times New Roman" pitchFamily="18" charset="0"/>
                <a:ea typeface="楷体_GB2312" pitchFamily="49" charset="-122"/>
              </a:rPr>
              <a:t>7</a:t>
            </a:r>
            <a:r>
              <a:rPr lang="zh-CN" altLang="en-US" sz="2800" b="1" dirty="0">
                <a:solidFill>
                  <a:schemeClr val="tx1"/>
                </a:solidFill>
                <a:effectLst/>
                <a:latin typeface="Times New Roman" pitchFamily="18" charset="0"/>
                <a:ea typeface="楷体_GB2312" pitchFamily="49" charset="-122"/>
              </a:rPr>
              <a:t>称为－</a:t>
            </a:r>
            <a:r>
              <a:rPr lang="en-US" altLang="zh-CN" sz="2800" b="1" dirty="0">
                <a:solidFill>
                  <a:schemeClr val="tx1"/>
                </a:solidFill>
                <a:effectLst/>
                <a:latin typeface="Times New Roman" pitchFamily="18" charset="0"/>
                <a:ea typeface="楷体_GB2312" pitchFamily="49" charset="-122"/>
              </a:rPr>
              <a:t>5</a:t>
            </a:r>
            <a:r>
              <a:rPr lang="zh-CN" altLang="en-US" sz="2800" b="1" dirty="0">
                <a:solidFill>
                  <a:schemeClr val="tx1"/>
                </a:solidFill>
                <a:effectLst/>
                <a:latin typeface="Times New Roman" pitchFamily="18" charset="0"/>
                <a:ea typeface="楷体_GB2312" pitchFamily="49" charset="-122"/>
              </a:rPr>
              <a:t>的补数，即补码</a:t>
            </a:r>
            <a:r>
              <a:rPr lang="zh-CN" altLang="en-US" sz="2800" b="1" dirty="0" smtClean="0">
                <a:solidFill>
                  <a:schemeClr val="tx1"/>
                </a:solidFill>
                <a:effectLst/>
                <a:latin typeface="Times New Roman" pitchFamily="18" charset="0"/>
                <a:ea typeface="楷体_GB2312" pitchFamily="49" charset="-122"/>
              </a:rPr>
              <a:t>，说明减法</a:t>
            </a:r>
            <a:r>
              <a:rPr lang="zh-CN" altLang="en-US" sz="2800" b="1" dirty="0">
                <a:solidFill>
                  <a:schemeClr val="tx1"/>
                </a:solidFill>
                <a:effectLst/>
                <a:latin typeface="Times New Roman" pitchFamily="18" charset="0"/>
                <a:ea typeface="楷体_GB2312" pitchFamily="49" charset="-122"/>
              </a:rPr>
              <a:t>可以由补码的加法来代替</a:t>
            </a:r>
          </a:p>
        </p:txBody>
      </p:sp>
      <p:graphicFrame>
        <p:nvGraphicFramePr>
          <p:cNvPr id="368645" name="Object 5"/>
          <p:cNvGraphicFramePr>
            <a:graphicFrameLocks noChangeAspect="1"/>
          </p:cNvGraphicFramePr>
          <p:nvPr/>
        </p:nvGraphicFramePr>
        <p:xfrm>
          <a:off x="5530850" y="228600"/>
          <a:ext cx="4136100" cy="4267200"/>
        </p:xfrm>
        <a:graphic>
          <a:graphicData uri="http://schemas.openxmlformats.org/presentationml/2006/ole">
            <p:oleObj spid="_x0000_s99330" name="VISIO" r:id="rId3" imgW="1430640" imgH="1598400" progId="Visio.Drawing.11">
              <p:embed/>
            </p:oleObj>
          </a:graphicData>
        </a:graphic>
      </p:graphicFrame>
      <p:sp>
        <p:nvSpPr>
          <p:cNvPr id="368647" name="Text Box 7"/>
          <p:cNvSpPr txBox="1">
            <a:spLocks noChangeArrowheads="1"/>
          </p:cNvSpPr>
          <p:nvPr/>
        </p:nvSpPr>
        <p:spPr bwMode="auto">
          <a:xfrm>
            <a:off x="287337" y="2395539"/>
            <a:ext cx="2559050" cy="523862"/>
          </a:xfrm>
          <a:prstGeom prst="rect">
            <a:avLst/>
          </a:prstGeom>
          <a:noFill/>
          <a:ln w="12700">
            <a:noFill/>
            <a:miter lim="800000"/>
            <a:headEnd/>
            <a:tailEnd/>
          </a:ln>
          <a:effectLst/>
        </p:spPr>
        <p:txBody>
          <a:bodyPr lIns="92075" tIns="46038" rIns="92075" bIns="46038">
            <a:spAutoFit/>
          </a:bodyPr>
          <a:lstStyle/>
          <a:p>
            <a:r>
              <a:rPr lang="en-US" altLang="zh-CN" sz="2800" u="sng" dirty="0">
                <a:solidFill>
                  <a:srgbClr val="C00000"/>
                </a:solidFill>
              </a:rPr>
              <a:t>2.</a:t>
            </a:r>
            <a:r>
              <a:rPr lang="zh-CN" altLang="en-US" sz="2800" u="sng" dirty="0">
                <a:solidFill>
                  <a:srgbClr val="C00000"/>
                </a:solidFill>
              </a:rPr>
              <a:t>补码的表示</a:t>
            </a:r>
          </a:p>
        </p:txBody>
      </p:sp>
      <p:sp>
        <p:nvSpPr>
          <p:cNvPr id="368648" name="Text Box 8"/>
          <p:cNvSpPr txBox="1">
            <a:spLocks noChangeArrowheads="1"/>
          </p:cNvSpPr>
          <p:nvPr/>
        </p:nvSpPr>
        <p:spPr bwMode="auto">
          <a:xfrm>
            <a:off x="247650" y="3048001"/>
            <a:ext cx="5035550" cy="2098675"/>
          </a:xfrm>
          <a:prstGeom prst="rect">
            <a:avLst/>
          </a:prstGeom>
          <a:noFill/>
          <a:ln w="57150" cmpd="thickThin">
            <a:solidFill>
              <a:srgbClr val="66FF66"/>
            </a:solidFill>
            <a:miter lim="800000"/>
            <a:headEnd/>
            <a:tailEnd/>
          </a:ln>
          <a:effectLst/>
        </p:spPr>
        <p:txBody>
          <a:bodyPr lIns="92075" tIns="46038" rIns="92075" bIns="46038">
            <a:spAutoFit/>
          </a:bodyPr>
          <a:lstStyle/>
          <a:p>
            <a:r>
              <a:rPr lang="zh-CN" altLang="en-US" sz="3200" dirty="0">
                <a:solidFill>
                  <a:schemeClr val="accent2"/>
                </a:solidFill>
              </a:rPr>
              <a:t>正数的补码和原码相同，负数的补码是符号位为“</a:t>
            </a:r>
            <a:r>
              <a:rPr lang="en-US" altLang="zh-CN" sz="3200" dirty="0">
                <a:solidFill>
                  <a:schemeClr val="accent2"/>
                </a:solidFill>
              </a:rPr>
              <a:t>1”</a:t>
            </a:r>
            <a:r>
              <a:rPr lang="zh-CN" altLang="en-US" sz="3200" dirty="0">
                <a:solidFill>
                  <a:schemeClr val="accent2"/>
                </a:solidFill>
              </a:rPr>
              <a:t>，数值位按位取反加“</a:t>
            </a:r>
            <a:r>
              <a:rPr lang="en-US" altLang="zh-CN" sz="3200" dirty="0">
                <a:solidFill>
                  <a:schemeClr val="accent2"/>
                </a:solidFill>
              </a:rPr>
              <a:t>1”</a:t>
            </a:r>
            <a:r>
              <a:rPr lang="zh-CN" altLang="en-US" sz="3200" dirty="0">
                <a:solidFill>
                  <a:schemeClr val="accent2"/>
                </a:solidFill>
              </a:rPr>
              <a:t>，即“反码加</a:t>
            </a:r>
            <a:r>
              <a:rPr lang="en-US" altLang="zh-CN" sz="3200" dirty="0">
                <a:solidFill>
                  <a:schemeClr val="accent2"/>
                </a:solidFill>
              </a:rPr>
              <a:t>1”</a:t>
            </a:r>
          </a:p>
        </p:txBody>
      </p:sp>
      <p:sp>
        <p:nvSpPr>
          <p:cNvPr id="368649" name="Text Box 9"/>
          <p:cNvSpPr txBox="1">
            <a:spLocks noChangeArrowheads="1"/>
          </p:cNvSpPr>
          <p:nvPr/>
        </p:nvSpPr>
        <p:spPr bwMode="auto">
          <a:xfrm>
            <a:off x="330200" y="5410201"/>
            <a:ext cx="1485900" cy="523862"/>
          </a:xfrm>
          <a:prstGeom prst="rect">
            <a:avLst/>
          </a:prstGeom>
          <a:noFill/>
          <a:ln w="12700">
            <a:noFill/>
            <a:miter lim="800000"/>
            <a:headEnd/>
            <a:tailEnd/>
          </a:ln>
          <a:effectLst/>
        </p:spPr>
        <p:txBody>
          <a:bodyPr lIns="92075" tIns="46038" rIns="92075" bIns="46038">
            <a:spAutoFit/>
          </a:bodyPr>
          <a:lstStyle/>
          <a:p>
            <a:r>
              <a:rPr lang="zh-CN" altLang="en-US" sz="2800" dirty="0"/>
              <a:t>例如：</a:t>
            </a:r>
          </a:p>
        </p:txBody>
      </p:sp>
      <p:grpSp>
        <p:nvGrpSpPr>
          <p:cNvPr id="2" name="Group 21"/>
          <p:cNvGrpSpPr>
            <a:grpSpLocks/>
          </p:cNvGrpSpPr>
          <p:nvPr/>
        </p:nvGrpSpPr>
        <p:grpSpPr bwMode="auto">
          <a:xfrm>
            <a:off x="1771650" y="5072062"/>
            <a:ext cx="6648450" cy="1757765"/>
            <a:chOff x="1104" y="3120"/>
            <a:chExt cx="3792" cy="1025"/>
          </a:xfrm>
        </p:grpSpPr>
        <p:sp>
          <p:nvSpPr>
            <p:cNvPr id="368650" name="Text Box 10"/>
            <p:cNvSpPr txBox="1">
              <a:spLocks noChangeArrowheads="1"/>
            </p:cNvSpPr>
            <p:nvPr/>
          </p:nvSpPr>
          <p:spPr bwMode="auto">
            <a:xfrm>
              <a:off x="1104" y="3456"/>
              <a:ext cx="624" cy="305"/>
            </a:xfrm>
            <a:prstGeom prst="rect">
              <a:avLst/>
            </a:prstGeom>
            <a:noFill/>
            <a:ln w="12700">
              <a:noFill/>
              <a:miter lim="800000"/>
              <a:headEnd/>
              <a:tailEnd/>
            </a:ln>
            <a:effectLst/>
          </p:spPr>
          <p:txBody>
            <a:bodyPr lIns="92075" tIns="46038" rIns="92075" bIns="46038">
              <a:spAutoFit/>
            </a:bodyPr>
            <a:lstStyle/>
            <a:p>
              <a:r>
                <a:rPr lang="en-US" altLang="zh-CN" sz="2800" dirty="0"/>
                <a:t>[+7]</a:t>
              </a:r>
            </a:p>
          </p:txBody>
        </p:sp>
        <p:sp>
          <p:nvSpPr>
            <p:cNvPr id="368651" name="Text Box 11"/>
            <p:cNvSpPr txBox="1">
              <a:spLocks noChangeArrowheads="1"/>
            </p:cNvSpPr>
            <p:nvPr/>
          </p:nvSpPr>
          <p:spPr bwMode="auto">
            <a:xfrm>
              <a:off x="1152" y="3840"/>
              <a:ext cx="576" cy="305"/>
            </a:xfrm>
            <a:prstGeom prst="rect">
              <a:avLst/>
            </a:prstGeom>
            <a:noFill/>
            <a:ln w="12700">
              <a:noFill/>
              <a:miter lim="800000"/>
              <a:headEnd/>
              <a:tailEnd/>
            </a:ln>
            <a:effectLst/>
          </p:spPr>
          <p:txBody>
            <a:bodyPr lIns="92075" tIns="46038" rIns="92075" bIns="46038">
              <a:spAutoFit/>
            </a:bodyPr>
            <a:lstStyle/>
            <a:p>
              <a:r>
                <a:rPr lang="en-US" altLang="zh-CN" sz="2800"/>
                <a:t>[-7]</a:t>
              </a:r>
            </a:p>
          </p:txBody>
        </p:sp>
        <p:sp>
          <p:nvSpPr>
            <p:cNvPr id="368652" name="Text Box 12"/>
            <p:cNvSpPr txBox="1">
              <a:spLocks noChangeArrowheads="1"/>
            </p:cNvSpPr>
            <p:nvPr/>
          </p:nvSpPr>
          <p:spPr bwMode="auto">
            <a:xfrm>
              <a:off x="1968" y="3168"/>
              <a:ext cx="624" cy="305"/>
            </a:xfrm>
            <a:prstGeom prst="rect">
              <a:avLst/>
            </a:prstGeom>
            <a:noFill/>
            <a:ln w="12700">
              <a:noFill/>
              <a:miter lim="800000"/>
              <a:headEnd/>
              <a:tailEnd/>
            </a:ln>
            <a:effectLst/>
          </p:spPr>
          <p:txBody>
            <a:bodyPr lIns="92075" tIns="46038" rIns="92075" bIns="46038">
              <a:spAutoFit/>
            </a:bodyPr>
            <a:lstStyle/>
            <a:p>
              <a:r>
                <a:rPr lang="zh-CN" altLang="en-US" sz="2800"/>
                <a:t>原码</a:t>
              </a:r>
            </a:p>
          </p:txBody>
        </p:sp>
        <p:sp>
          <p:nvSpPr>
            <p:cNvPr id="368653" name="Text Box 13"/>
            <p:cNvSpPr txBox="1">
              <a:spLocks noChangeArrowheads="1"/>
            </p:cNvSpPr>
            <p:nvPr/>
          </p:nvSpPr>
          <p:spPr bwMode="auto">
            <a:xfrm>
              <a:off x="1920" y="3456"/>
              <a:ext cx="768" cy="305"/>
            </a:xfrm>
            <a:prstGeom prst="rect">
              <a:avLst/>
            </a:prstGeom>
            <a:noFill/>
            <a:ln w="12700">
              <a:noFill/>
              <a:miter lim="800000"/>
              <a:headEnd/>
              <a:tailEnd/>
            </a:ln>
            <a:effectLst/>
          </p:spPr>
          <p:txBody>
            <a:bodyPr lIns="92075" tIns="46038" rIns="92075" bIns="46038">
              <a:spAutoFit/>
            </a:bodyPr>
            <a:lstStyle/>
            <a:p>
              <a:r>
                <a:rPr lang="en-US" altLang="zh-CN" sz="2800"/>
                <a:t>0  111</a:t>
              </a:r>
            </a:p>
          </p:txBody>
        </p:sp>
        <p:sp>
          <p:nvSpPr>
            <p:cNvPr id="368654" name="Text Box 14"/>
            <p:cNvSpPr txBox="1">
              <a:spLocks noChangeArrowheads="1"/>
            </p:cNvSpPr>
            <p:nvPr/>
          </p:nvSpPr>
          <p:spPr bwMode="auto">
            <a:xfrm>
              <a:off x="1920" y="3840"/>
              <a:ext cx="768" cy="305"/>
            </a:xfrm>
            <a:prstGeom prst="rect">
              <a:avLst/>
            </a:prstGeom>
            <a:noFill/>
            <a:ln w="12700">
              <a:noFill/>
              <a:miter lim="800000"/>
              <a:headEnd/>
              <a:tailEnd/>
            </a:ln>
            <a:effectLst/>
          </p:spPr>
          <p:txBody>
            <a:bodyPr lIns="92075" tIns="46038" rIns="92075" bIns="46038">
              <a:spAutoFit/>
            </a:bodyPr>
            <a:lstStyle/>
            <a:p>
              <a:r>
                <a:rPr lang="en-US" altLang="zh-CN" sz="2800"/>
                <a:t>1  111</a:t>
              </a:r>
            </a:p>
          </p:txBody>
        </p:sp>
        <p:sp>
          <p:nvSpPr>
            <p:cNvPr id="368655" name="Text Box 15"/>
            <p:cNvSpPr txBox="1">
              <a:spLocks noChangeArrowheads="1"/>
            </p:cNvSpPr>
            <p:nvPr/>
          </p:nvSpPr>
          <p:spPr bwMode="auto">
            <a:xfrm>
              <a:off x="3072" y="3120"/>
              <a:ext cx="672" cy="305"/>
            </a:xfrm>
            <a:prstGeom prst="rect">
              <a:avLst/>
            </a:prstGeom>
            <a:noFill/>
            <a:ln w="12700">
              <a:noFill/>
              <a:miter lim="800000"/>
              <a:headEnd/>
              <a:tailEnd/>
            </a:ln>
            <a:effectLst/>
          </p:spPr>
          <p:txBody>
            <a:bodyPr lIns="92075" tIns="46038" rIns="92075" bIns="46038">
              <a:spAutoFit/>
            </a:bodyPr>
            <a:lstStyle/>
            <a:p>
              <a:r>
                <a:rPr lang="zh-CN" altLang="en-US" sz="2800"/>
                <a:t>反码</a:t>
              </a:r>
            </a:p>
          </p:txBody>
        </p:sp>
        <p:sp>
          <p:nvSpPr>
            <p:cNvPr id="368656" name="Text Box 16"/>
            <p:cNvSpPr txBox="1">
              <a:spLocks noChangeArrowheads="1"/>
            </p:cNvSpPr>
            <p:nvPr/>
          </p:nvSpPr>
          <p:spPr bwMode="auto">
            <a:xfrm>
              <a:off x="3072" y="3456"/>
              <a:ext cx="768" cy="305"/>
            </a:xfrm>
            <a:prstGeom prst="rect">
              <a:avLst/>
            </a:prstGeom>
            <a:noFill/>
            <a:ln w="12700">
              <a:noFill/>
              <a:miter lim="800000"/>
              <a:headEnd/>
              <a:tailEnd/>
            </a:ln>
            <a:effectLst/>
          </p:spPr>
          <p:txBody>
            <a:bodyPr lIns="92075" tIns="46038" rIns="92075" bIns="46038">
              <a:spAutoFit/>
            </a:bodyPr>
            <a:lstStyle/>
            <a:p>
              <a:r>
                <a:rPr lang="en-US" altLang="zh-CN" sz="2800" dirty="0"/>
                <a:t>0  111</a:t>
              </a:r>
            </a:p>
          </p:txBody>
        </p:sp>
        <p:sp>
          <p:nvSpPr>
            <p:cNvPr id="368657" name="Text Box 17"/>
            <p:cNvSpPr txBox="1">
              <a:spLocks noChangeArrowheads="1"/>
            </p:cNvSpPr>
            <p:nvPr/>
          </p:nvSpPr>
          <p:spPr bwMode="auto">
            <a:xfrm>
              <a:off x="3072" y="3840"/>
              <a:ext cx="768" cy="305"/>
            </a:xfrm>
            <a:prstGeom prst="rect">
              <a:avLst/>
            </a:prstGeom>
            <a:noFill/>
            <a:ln w="12700">
              <a:noFill/>
              <a:miter lim="800000"/>
              <a:headEnd/>
              <a:tailEnd/>
            </a:ln>
            <a:effectLst/>
          </p:spPr>
          <p:txBody>
            <a:bodyPr lIns="92075" tIns="46038" rIns="92075" bIns="46038">
              <a:spAutoFit/>
            </a:bodyPr>
            <a:lstStyle/>
            <a:p>
              <a:r>
                <a:rPr lang="en-US" altLang="zh-CN" sz="2800"/>
                <a:t>1  000</a:t>
              </a:r>
            </a:p>
          </p:txBody>
        </p:sp>
        <p:sp>
          <p:nvSpPr>
            <p:cNvPr id="368658" name="Text Box 18"/>
            <p:cNvSpPr txBox="1">
              <a:spLocks noChangeArrowheads="1"/>
            </p:cNvSpPr>
            <p:nvPr/>
          </p:nvSpPr>
          <p:spPr bwMode="auto">
            <a:xfrm>
              <a:off x="4176" y="3120"/>
              <a:ext cx="672" cy="305"/>
            </a:xfrm>
            <a:prstGeom prst="rect">
              <a:avLst/>
            </a:prstGeom>
            <a:noFill/>
            <a:ln w="12700">
              <a:noFill/>
              <a:miter lim="800000"/>
              <a:headEnd/>
              <a:tailEnd/>
            </a:ln>
            <a:effectLst/>
          </p:spPr>
          <p:txBody>
            <a:bodyPr lIns="92075" tIns="46038" rIns="92075" bIns="46038">
              <a:spAutoFit/>
            </a:bodyPr>
            <a:lstStyle/>
            <a:p>
              <a:r>
                <a:rPr lang="zh-CN" altLang="en-US" sz="2800"/>
                <a:t>补码</a:t>
              </a:r>
            </a:p>
          </p:txBody>
        </p:sp>
        <p:sp>
          <p:nvSpPr>
            <p:cNvPr id="368659" name="Text Box 19"/>
            <p:cNvSpPr txBox="1">
              <a:spLocks noChangeArrowheads="1"/>
            </p:cNvSpPr>
            <p:nvPr/>
          </p:nvSpPr>
          <p:spPr bwMode="auto">
            <a:xfrm>
              <a:off x="4128" y="3456"/>
              <a:ext cx="768" cy="305"/>
            </a:xfrm>
            <a:prstGeom prst="rect">
              <a:avLst/>
            </a:prstGeom>
            <a:noFill/>
            <a:ln w="12700">
              <a:noFill/>
              <a:miter lim="800000"/>
              <a:headEnd/>
              <a:tailEnd/>
            </a:ln>
            <a:effectLst/>
          </p:spPr>
          <p:txBody>
            <a:bodyPr lIns="92075" tIns="46038" rIns="92075" bIns="46038">
              <a:spAutoFit/>
            </a:bodyPr>
            <a:lstStyle/>
            <a:p>
              <a:r>
                <a:rPr lang="en-US" altLang="zh-CN" sz="2800"/>
                <a:t>0  111</a:t>
              </a:r>
            </a:p>
          </p:txBody>
        </p:sp>
        <p:sp>
          <p:nvSpPr>
            <p:cNvPr id="368660" name="Text Box 20"/>
            <p:cNvSpPr txBox="1">
              <a:spLocks noChangeArrowheads="1"/>
            </p:cNvSpPr>
            <p:nvPr/>
          </p:nvSpPr>
          <p:spPr bwMode="auto">
            <a:xfrm>
              <a:off x="4128" y="3840"/>
              <a:ext cx="768" cy="305"/>
            </a:xfrm>
            <a:prstGeom prst="rect">
              <a:avLst/>
            </a:prstGeom>
            <a:noFill/>
            <a:ln w="12700">
              <a:noFill/>
              <a:miter lim="800000"/>
              <a:headEnd/>
              <a:tailEnd/>
            </a:ln>
            <a:effectLst/>
          </p:spPr>
          <p:txBody>
            <a:bodyPr lIns="92075" tIns="46038" rIns="92075" bIns="46038">
              <a:spAutoFit/>
            </a:bodyPr>
            <a:lstStyle/>
            <a:p>
              <a:r>
                <a:rPr lang="en-US" altLang="zh-CN" sz="2800" dirty="0"/>
                <a:t>1  001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8645"/>
                                        </p:tgtEl>
                                        <p:attrNameLst>
                                          <p:attrName>style.visibility</p:attrName>
                                        </p:attrNameLst>
                                      </p:cBhvr>
                                      <p:to>
                                        <p:strVal val="visible"/>
                                      </p:to>
                                    </p:set>
                                    <p:animEffect transition="in" filter="dissolve">
                                      <p:cBhvr>
                                        <p:cTn id="7" dur="500"/>
                                        <p:tgtEl>
                                          <p:spTgt spid="3686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42"/>
                                        </p:tgtEl>
                                        <p:attrNameLst>
                                          <p:attrName>style.visibility</p:attrName>
                                        </p:attrNameLst>
                                      </p:cBhvr>
                                      <p:to>
                                        <p:strVal val="visible"/>
                                      </p:to>
                                    </p:set>
                                    <p:animEffect transition="in" filter="blinds(horizontal)">
                                      <p:cBhvr>
                                        <p:cTn id="12" dur="500"/>
                                        <p:tgtEl>
                                          <p:spTgt spid="3686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47"/>
                                        </p:tgtEl>
                                        <p:attrNameLst>
                                          <p:attrName>style.visibility</p:attrName>
                                        </p:attrNameLst>
                                      </p:cBhvr>
                                      <p:to>
                                        <p:strVal val="visible"/>
                                      </p:to>
                                    </p:set>
                                    <p:animEffect transition="in" filter="wipe(left)">
                                      <p:cBhvr>
                                        <p:cTn id="17" dur="500"/>
                                        <p:tgtEl>
                                          <p:spTgt spid="3686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648"/>
                                        </p:tgtEl>
                                        <p:attrNameLst>
                                          <p:attrName>style.visibility</p:attrName>
                                        </p:attrNameLst>
                                      </p:cBhvr>
                                      <p:to>
                                        <p:strVal val="visible"/>
                                      </p:to>
                                    </p:set>
                                    <p:animEffect transition="in" filter="blinds(horizontal)">
                                      <p:cBhvr>
                                        <p:cTn id="22" dur="500"/>
                                        <p:tgtEl>
                                          <p:spTgt spid="368648"/>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272" fill="hold" grpId="0" nodeType="clickEffect">
                                  <p:stCondLst>
                                    <p:cond delay="0"/>
                                  </p:stCondLst>
                                  <p:childTnLst>
                                    <p:set>
                                      <p:cBhvr>
                                        <p:cTn id="26" dur="1" fill="hold">
                                          <p:stCondLst>
                                            <p:cond delay="0"/>
                                          </p:stCondLst>
                                        </p:cTn>
                                        <p:tgtEl>
                                          <p:spTgt spid="368649"/>
                                        </p:tgtEl>
                                        <p:attrNameLst>
                                          <p:attrName>style.visibility</p:attrName>
                                        </p:attrNameLst>
                                      </p:cBhvr>
                                      <p:to>
                                        <p:strVal val="visible"/>
                                      </p:to>
                                    </p:set>
                                    <p:anim calcmode="lin" valueType="num">
                                      <p:cBhvr>
                                        <p:cTn id="27" dur="500" fill="hold"/>
                                        <p:tgtEl>
                                          <p:spTgt spid="368649"/>
                                        </p:tgtEl>
                                        <p:attrNameLst>
                                          <p:attrName>ppt_w</p:attrName>
                                        </p:attrNameLst>
                                      </p:cBhvr>
                                      <p:tavLst>
                                        <p:tav tm="0">
                                          <p:val>
                                            <p:strVal val="2/3*#ppt_w"/>
                                          </p:val>
                                        </p:tav>
                                        <p:tav tm="100000">
                                          <p:val>
                                            <p:strVal val="#ppt_w"/>
                                          </p:val>
                                        </p:tav>
                                      </p:tavLst>
                                    </p:anim>
                                    <p:anim calcmode="lin" valueType="num">
                                      <p:cBhvr>
                                        <p:cTn id="28" dur="500" fill="hold"/>
                                        <p:tgtEl>
                                          <p:spTgt spid="368649"/>
                                        </p:tgtEl>
                                        <p:attrNameLst>
                                          <p:attrName>ppt_h</p:attrName>
                                        </p:attrNameLst>
                                      </p:cBhvr>
                                      <p:tavLst>
                                        <p:tav tm="0">
                                          <p:val>
                                            <p:strVal val="2/3*#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dissolv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autoUpdateAnimBg="0"/>
      <p:bldP spid="368647" grpId="0" autoUpdateAnimBg="0"/>
      <p:bldP spid="368648" grpId="0" animBg="1" autoUpdateAnimBg="0"/>
      <p:bldP spid="36864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241301" y="200025"/>
            <a:ext cx="1888331" cy="457200"/>
          </a:xfrm>
        </p:spPr>
        <p:txBody>
          <a:bodyPr/>
          <a:lstStyle/>
          <a:p>
            <a:r>
              <a:rPr lang="zh-CN" altLang="en-US" sz="2800" b="1" dirty="0">
                <a:solidFill>
                  <a:srgbClr val="C00000"/>
                </a:solidFill>
                <a:effectLst/>
                <a:latin typeface="Times New Roman" pitchFamily="18" charset="0"/>
                <a:ea typeface="楷体_GB2312" pitchFamily="49" charset="-122"/>
              </a:rPr>
              <a:t>注意：</a:t>
            </a:r>
          </a:p>
        </p:txBody>
      </p:sp>
      <p:sp>
        <p:nvSpPr>
          <p:cNvPr id="369668" name="Text Box 4"/>
          <p:cNvSpPr txBox="1">
            <a:spLocks noChangeArrowheads="1"/>
          </p:cNvSpPr>
          <p:nvPr/>
        </p:nvSpPr>
        <p:spPr bwMode="auto">
          <a:xfrm>
            <a:off x="330200" y="685800"/>
            <a:ext cx="9328150" cy="523862"/>
          </a:xfrm>
          <a:prstGeom prst="rect">
            <a:avLst/>
          </a:prstGeom>
          <a:noFill/>
          <a:ln w="12700">
            <a:noFill/>
            <a:miter lim="800000"/>
            <a:headEnd/>
            <a:tailEnd/>
          </a:ln>
          <a:effectLst/>
        </p:spPr>
        <p:txBody>
          <a:bodyPr lIns="92075" tIns="46038" rIns="92075" bIns="46038">
            <a:spAutoFit/>
          </a:bodyPr>
          <a:lstStyle/>
          <a:p>
            <a:r>
              <a:rPr lang="en-US" altLang="zh-CN" sz="2800" dirty="0"/>
              <a:t>1.</a:t>
            </a:r>
            <a:r>
              <a:rPr lang="zh-CN" altLang="en-US" sz="2800" dirty="0"/>
              <a:t>采用补码后，可以方便地将减法运算转换成加法</a:t>
            </a:r>
            <a:r>
              <a:rPr lang="zh-CN" altLang="en-US" sz="2800" dirty="0" smtClean="0"/>
              <a:t>运算：</a:t>
            </a:r>
            <a:endParaRPr lang="en-US" altLang="zh-CN" sz="2800" dirty="0" smtClean="0"/>
          </a:p>
        </p:txBody>
      </p:sp>
      <p:sp>
        <p:nvSpPr>
          <p:cNvPr id="369670" name="Text Box 6"/>
          <p:cNvSpPr txBox="1">
            <a:spLocks noChangeArrowheads="1"/>
          </p:cNvSpPr>
          <p:nvPr/>
        </p:nvSpPr>
        <p:spPr bwMode="auto">
          <a:xfrm>
            <a:off x="366707" y="1862137"/>
            <a:ext cx="9382125" cy="954750"/>
          </a:xfrm>
          <a:prstGeom prst="rect">
            <a:avLst/>
          </a:prstGeom>
          <a:noFill/>
          <a:ln w="12700">
            <a:noFill/>
            <a:miter lim="800000"/>
            <a:headEnd/>
            <a:tailEnd/>
          </a:ln>
          <a:effectLst/>
        </p:spPr>
        <p:txBody>
          <a:bodyPr wrap="square" lIns="92075" tIns="46038" rIns="92075" bIns="46038">
            <a:spAutoFit/>
          </a:bodyPr>
          <a:lstStyle/>
          <a:p>
            <a:r>
              <a:rPr lang="en-US" altLang="zh-CN" sz="2800" dirty="0" smtClean="0"/>
              <a:t>2.</a:t>
            </a:r>
            <a:r>
              <a:rPr lang="zh-CN" altLang="en-US" sz="2800" dirty="0"/>
              <a:t>与原码和反码不同，“</a:t>
            </a:r>
            <a:r>
              <a:rPr lang="en-US" altLang="zh-CN" sz="2800" dirty="0"/>
              <a:t>0”</a:t>
            </a:r>
            <a:r>
              <a:rPr lang="zh-CN" altLang="en-US" sz="2800" dirty="0"/>
              <a:t>的补码只有一个</a:t>
            </a:r>
            <a:r>
              <a:rPr lang="zh-CN" altLang="en-US" sz="2800" dirty="0" smtClean="0"/>
              <a:t>，例</a:t>
            </a:r>
            <a:r>
              <a:rPr lang="en-US" altLang="zh-CN" sz="2800" dirty="0" smtClean="0"/>
              <a:t>8</a:t>
            </a:r>
            <a:r>
              <a:rPr lang="zh-CN" altLang="en-US" sz="2800" dirty="0" smtClean="0"/>
              <a:t>位二进制补码的</a:t>
            </a:r>
            <a:r>
              <a:rPr lang="en-US" altLang="zh-CN" sz="2800" dirty="0" smtClean="0"/>
              <a:t>0 </a:t>
            </a:r>
            <a:r>
              <a:rPr lang="zh-CN" altLang="en-US" sz="2800" dirty="0" smtClean="0"/>
              <a:t>为（</a:t>
            </a:r>
            <a:r>
              <a:rPr lang="en-US" altLang="zh-CN" sz="2800" dirty="0"/>
              <a:t>00000000</a:t>
            </a:r>
            <a:r>
              <a:rPr lang="zh-CN" altLang="en-US" sz="2800" dirty="0"/>
              <a:t>）</a:t>
            </a:r>
            <a:r>
              <a:rPr lang="en-US" altLang="zh-CN" sz="2800" baseline="-25000" dirty="0"/>
              <a:t>B</a:t>
            </a:r>
            <a:endParaRPr lang="en-US" altLang="zh-CN" sz="2800" dirty="0"/>
          </a:p>
        </p:txBody>
      </p:sp>
      <p:sp>
        <p:nvSpPr>
          <p:cNvPr id="369671" name="Text Box 7"/>
          <p:cNvSpPr txBox="1">
            <a:spLocks noChangeArrowheads="1"/>
          </p:cNvSpPr>
          <p:nvPr/>
        </p:nvSpPr>
        <p:spPr bwMode="auto">
          <a:xfrm>
            <a:off x="412750" y="2847974"/>
            <a:ext cx="9159875" cy="954750"/>
          </a:xfrm>
          <a:prstGeom prst="rect">
            <a:avLst/>
          </a:prstGeom>
          <a:noFill/>
          <a:ln w="12700">
            <a:noFill/>
            <a:miter lim="800000"/>
            <a:headEnd/>
            <a:tailEnd/>
          </a:ln>
          <a:effectLst/>
        </p:spPr>
        <p:txBody>
          <a:bodyPr wrap="square" lIns="92075" tIns="46038" rIns="92075" bIns="46038">
            <a:spAutoFit/>
          </a:bodyPr>
          <a:lstStyle/>
          <a:p>
            <a:r>
              <a:rPr lang="en-US" altLang="zh-CN" sz="2800" kern="0" dirty="0" smtClean="0">
                <a:solidFill>
                  <a:schemeClr val="accent2"/>
                </a:solidFill>
                <a:ea typeface="楷体_GB2312" pitchFamily="49" charset="-122"/>
                <a:cs typeface="+mj-cs"/>
              </a:rPr>
              <a:t>3.</a:t>
            </a:r>
            <a:r>
              <a:rPr lang="zh-CN" altLang="en-US" sz="2800" kern="0" dirty="0">
                <a:solidFill>
                  <a:schemeClr val="accent2"/>
                </a:solidFill>
                <a:ea typeface="楷体_GB2312" pitchFamily="49" charset="-122"/>
                <a:cs typeface="+mj-cs"/>
              </a:rPr>
              <a:t>已知原码，求</a:t>
            </a:r>
            <a:r>
              <a:rPr lang="zh-CN" altLang="en-US" sz="2800" kern="0" dirty="0" smtClean="0">
                <a:solidFill>
                  <a:schemeClr val="accent2"/>
                </a:solidFill>
                <a:ea typeface="楷体_GB2312" pitchFamily="49" charset="-122"/>
                <a:cs typeface="+mj-cs"/>
              </a:rPr>
              <a:t>补码</a:t>
            </a:r>
            <a:r>
              <a:rPr lang="zh-CN" altLang="en-US" sz="2800" dirty="0" smtClean="0"/>
              <a:t>：</a:t>
            </a:r>
            <a:r>
              <a:rPr lang="zh-CN" altLang="en-US" sz="2800" dirty="0"/>
              <a:t>正数的原码和</a:t>
            </a:r>
            <a:r>
              <a:rPr lang="zh-CN" altLang="en-US" sz="2800" dirty="0" smtClean="0"/>
              <a:t>补码相同</a:t>
            </a:r>
            <a:r>
              <a:rPr lang="zh-CN" altLang="en-US" sz="2800" dirty="0"/>
              <a:t>；负数</a:t>
            </a:r>
            <a:r>
              <a:rPr lang="zh-CN" altLang="en-US" sz="2800" dirty="0" smtClean="0"/>
              <a:t>的补码</a:t>
            </a:r>
            <a:r>
              <a:rPr lang="zh-CN" altLang="en-US" sz="2800" dirty="0"/>
              <a:t>是符号位不变，数值位取反加“</a:t>
            </a:r>
            <a:r>
              <a:rPr lang="en-US" altLang="zh-CN" sz="2800" dirty="0"/>
              <a:t>1”</a:t>
            </a:r>
            <a:r>
              <a:rPr lang="zh-CN" altLang="en-US" sz="2800" dirty="0"/>
              <a:t>。</a:t>
            </a:r>
          </a:p>
        </p:txBody>
      </p:sp>
      <p:sp>
        <p:nvSpPr>
          <p:cNvPr id="369672" name="Text Box 8"/>
          <p:cNvSpPr txBox="1">
            <a:spLocks noChangeArrowheads="1"/>
          </p:cNvSpPr>
          <p:nvPr/>
        </p:nvSpPr>
        <p:spPr bwMode="auto">
          <a:xfrm>
            <a:off x="666751" y="5524500"/>
            <a:ext cx="7191375" cy="523862"/>
          </a:xfrm>
          <a:prstGeom prst="rect">
            <a:avLst/>
          </a:prstGeom>
          <a:noFill/>
          <a:ln w="12700">
            <a:noFill/>
            <a:miter lim="800000"/>
            <a:headEnd/>
            <a:tailEnd/>
          </a:ln>
          <a:effectLst/>
        </p:spPr>
        <p:txBody>
          <a:bodyPr wrap="square" lIns="92075" tIns="46038" rIns="92075" bIns="46038">
            <a:spAutoFit/>
          </a:bodyPr>
          <a:lstStyle/>
          <a:p>
            <a:r>
              <a:rPr lang="zh-CN" altLang="en-US" sz="2800" dirty="0" smtClean="0">
                <a:solidFill>
                  <a:srgbClr val="003366"/>
                </a:solidFill>
              </a:rPr>
              <a:t>思考题：若</a:t>
            </a:r>
            <a:r>
              <a:rPr lang="en-US" altLang="zh-CN" sz="2800" dirty="0" smtClean="0">
                <a:solidFill>
                  <a:srgbClr val="003366"/>
                </a:solidFill>
              </a:rPr>
              <a:t>A</a:t>
            </a:r>
            <a:r>
              <a:rPr lang="zh-CN" altLang="en-US" sz="2800" dirty="0" smtClean="0">
                <a:solidFill>
                  <a:srgbClr val="003366"/>
                </a:solidFill>
              </a:rPr>
              <a:t>为补码，怎样求</a:t>
            </a:r>
            <a:r>
              <a:rPr lang="en-US" altLang="zh-CN" sz="2800" dirty="0" smtClean="0">
                <a:solidFill>
                  <a:srgbClr val="003366"/>
                </a:solidFill>
              </a:rPr>
              <a:t>-A</a:t>
            </a:r>
            <a:r>
              <a:rPr lang="zh-CN" altLang="en-US" sz="2800" dirty="0" smtClean="0">
                <a:solidFill>
                  <a:srgbClr val="003366"/>
                </a:solidFill>
              </a:rPr>
              <a:t>的补码？</a:t>
            </a:r>
            <a:endParaRPr lang="zh-CN" altLang="en-US" sz="2800" dirty="0">
              <a:solidFill>
                <a:srgbClr val="003366"/>
              </a:solidFill>
            </a:endParaRPr>
          </a:p>
        </p:txBody>
      </p:sp>
      <p:sp>
        <p:nvSpPr>
          <p:cNvPr id="8" name="Text Box 4"/>
          <p:cNvSpPr txBox="1">
            <a:spLocks noChangeArrowheads="1"/>
          </p:cNvSpPr>
          <p:nvPr/>
        </p:nvSpPr>
        <p:spPr bwMode="auto">
          <a:xfrm>
            <a:off x="401637" y="1271588"/>
            <a:ext cx="9328150" cy="523862"/>
          </a:xfrm>
          <a:prstGeom prst="rect">
            <a:avLst/>
          </a:prstGeom>
          <a:noFill/>
          <a:ln w="12700">
            <a:noFill/>
            <a:miter lim="800000"/>
            <a:headEnd/>
            <a:tailEnd/>
          </a:ln>
          <a:effectLst/>
        </p:spPr>
        <p:txBody>
          <a:bodyPr lIns="92075" tIns="46038" rIns="92075" bIns="46038">
            <a:spAutoFit/>
          </a:bodyPr>
          <a:lstStyle/>
          <a:p>
            <a:r>
              <a:rPr lang="zh-CN" altLang="en-US" sz="2800" dirty="0" smtClean="0"/>
              <a:t>（</a:t>
            </a:r>
            <a:r>
              <a:rPr lang="en-US" altLang="zh-CN" sz="2800" dirty="0" smtClean="0"/>
              <a:t>A-B</a:t>
            </a:r>
            <a:r>
              <a:rPr lang="zh-CN" altLang="en-US" sz="2800" dirty="0" smtClean="0"/>
              <a:t>）</a:t>
            </a:r>
            <a:r>
              <a:rPr lang="zh-CN" altLang="en-US" sz="2800" baseline="-25000" dirty="0" smtClean="0"/>
              <a:t>补</a:t>
            </a:r>
            <a:r>
              <a:rPr lang="en-US" altLang="zh-CN" sz="2800" dirty="0" smtClean="0"/>
              <a:t>=A</a:t>
            </a:r>
            <a:r>
              <a:rPr lang="zh-CN" altLang="en-US" sz="2800" baseline="-25000" dirty="0" smtClean="0"/>
              <a:t>补</a:t>
            </a:r>
            <a:r>
              <a:rPr lang="en-US" altLang="zh-CN" sz="2800" dirty="0" smtClean="0"/>
              <a:t>+</a:t>
            </a:r>
            <a:r>
              <a:rPr lang="zh-CN" altLang="en-US" sz="2800" dirty="0" smtClean="0"/>
              <a:t>（</a:t>
            </a:r>
            <a:r>
              <a:rPr lang="en-US" altLang="zh-CN" sz="2800" dirty="0" smtClean="0"/>
              <a:t>-B</a:t>
            </a:r>
            <a:r>
              <a:rPr lang="zh-CN" altLang="en-US" sz="2800" dirty="0" smtClean="0"/>
              <a:t>）</a:t>
            </a:r>
            <a:r>
              <a:rPr lang="zh-CN" altLang="en-US" sz="2800" baseline="-25000" dirty="0" smtClean="0"/>
              <a:t>补</a:t>
            </a:r>
            <a:endParaRPr lang="en-US" altLang="zh-CN" sz="2800" baseline="-25000" dirty="0" smtClean="0"/>
          </a:p>
        </p:txBody>
      </p:sp>
      <p:sp>
        <p:nvSpPr>
          <p:cNvPr id="9" name="Rectangle 2"/>
          <p:cNvSpPr txBox="1">
            <a:spLocks noChangeArrowheads="1"/>
          </p:cNvSpPr>
          <p:nvPr/>
        </p:nvSpPr>
        <p:spPr bwMode="auto">
          <a:xfrm>
            <a:off x="373064" y="3724275"/>
            <a:ext cx="93853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4.</a:t>
            </a:r>
            <a:r>
              <a:rPr kumimoji="1" lang="zh-CN" altLang="en-US" sz="2800" b="1" i="0" u="none" strike="noStrike" kern="0" cap="none" spc="0" normalizeH="0" baseline="0" noProof="0" dirty="0" smtClean="0">
                <a:ln>
                  <a:noFill/>
                </a:ln>
                <a:solidFill>
                  <a:schemeClr val="accent2"/>
                </a:solidFill>
                <a:effectLst/>
                <a:uLnTx/>
                <a:uFillTx/>
                <a:latin typeface="Times New Roman" pitchFamily="18" charset="0"/>
                <a:ea typeface="楷体_GB2312" pitchFamily="49" charset="-122"/>
                <a:cs typeface="+mj-cs"/>
              </a:rPr>
              <a:t>已知补码，求原码</a:t>
            </a: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：正数的补码和原码相同；负数的补码应该是数值位减“</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1”</a:t>
            </a: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再取反，但对于二进制数来说，先减“</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1”</a:t>
            </a: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取反和先取反再加“</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1”</a:t>
            </a: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的结果是一样的。</a:t>
            </a:r>
            <a:r>
              <a:rPr kumimoji="1" lang="zh-CN" altLang="en-US" sz="2800" b="1"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mj-cs"/>
              </a:rPr>
              <a:t>故由负数的补码求原码就是数值位取反加“</a:t>
            </a:r>
            <a:r>
              <a:rPr kumimoji="1" lang="en-US" altLang="zh-CN" sz="2800" b="1"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mj-cs"/>
              </a:rPr>
              <a:t>1”</a:t>
            </a:r>
            <a:r>
              <a:rPr kumimoji="1" lang="zh-CN" altLang="en-US" sz="2800" b="1"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mj-cs"/>
              </a:rPr>
              <a:t>。</a:t>
            </a:r>
            <a:endParaRPr kumimoji="1" lang="zh-CN" altLang="en-US" sz="2800" b="1" i="0" u="none" strike="noStrike" kern="0" cap="none" spc="0" normalizeH="0" baseline="0" noProof="0" dirty="0">
              <a:ln>
                <a:noFill/>
              </a:ln>
              <a:solidFill>
                <a:srgbClr val="FF0000"/>
              </a:solidFill>
              <a:effectLst/>
              <a:uLnTx/>
              <a:uFillTx/>
              <a:latin typeface="Times New Roman" pitchFamily="18" charset="0"/>
              <a:ea typeface="楷体_GB2312" pitchFamily="49"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369666"/>
                                        </p:tgtEl>
                                        <p:attrNameLst>
                                          <p:attrName>style.visibility</p:attrName>
                                        </p:attrNameLst>
                                      </p:cBhvr>
                                      <p:to>
                                        <p:strVal val="visible"/>
                                      </p:to>
                                    </p:set>
                                    <p:anim calcmode="lin" valueType="num">
                                      <p:cBhvr>
                                        <p:cTn id="7" dur="500" fill="hold"/>
                                        <p:tgtEl>
                                          <p:spTgt spid="369666"/>
                                        </p:tgtEl>
                                        <p:attrNameLst>
                                          <p:attrName>ppt_w</p:attrName>
                                        </p:attrNameLst>
                                      </p:cBhvr>
                                      <p:tavLst>
                                        <p:tav tm="0">
                                          <p:val>
                                            <p:strVal val="2/3*#ppt_w"/>
                                          </p:val>
                                        </p:tav>
                                        <p:tav tm="100000">
                                          <p:val>
                                            <p:strVal val="#ppt_w"/>
                                          </p:val>
                                        </p:tav>
                                      </p:tavLst>
                                    </p:anim>
                                    <p:anim calcmode="lin" valueType="num">
                                      <p:cBhvr>
                                        <p:cTn id="8" dur="500" fill="hold"/>
                                        <p:tgtEl>
                                          <p:spTgt spid="369666"/>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69668"/>
                                        </p:tgtEl>
                                        <p:attrNameLst>
                                          <p:attrName>style.visibility</p:attrName>
                                        </p:attrNameLst>
                                      </p:cBhvr>
                                      <p:to>
                                        <p:strVal val="visible"/>
                                      </p:to>
                                    </p:set>
                                    <p:animEffect transition="in" filter="wipe(left)">
                                      <p:cBhvr>
                                        <p:cTn id="13" dur="500"/>
                                        <p:tgtEl>
                                          <p:spTgt spid="36966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69670"/>
                                        </p:tgtEl>
                                        <p:attrNameLst>
                                          <p:attrName>style.visibility</p:attrName>
                                        </p:attrNameLst>
                                      </p:cBhvr>
                                      <p:to>
                                        <p:strVal val="visible"/>
                                      </p:to>
                                    </p:set>
                                    <p:animEffect transition="in" filter="wipe(left)">
                                      <p:cBhvr>
                                        <p:cTn id="23" dur="500"/>
                                        <p:tgtEl>
                                          <p:spTgt spid="36967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9671"/>
                                        </p:tgtEl>
                                        <p:attrNameLst>
                                          <p:attrName>style.visibility</p:attrName>
                                        </p:attrNameLst>
                                      </p:cBhvr>
                                      <p:to>
                                        <p:strVal val="visible"/>
                                      </p:to>
                                    </p:set>
                                    <p:animEffect transition="in" filter="wipe(left)">
                                      <p:cBhvr>
                                        <p:cTn id="28" dur="500"/>
                                        <p:tgtEl>
                                          <p:spTgt spid="36967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69672"/>
                                        </p:tgtEl>
                                        <p:attrNameLst>
                                          <p:attrName>style.visibility</p:attrName>
                                        </p:attrNameLst>
                                      </p:cBhvr>
                                      <p:to>
                                        <p:strVal val="visible"/>
                                      </p:to>
                                    </p:set>
                                    <p:animEffect transition="in" filter="box(in)">
                                      <p:cBhvr>
                                        <p:cTn id="38" dur="500"/>
                                        <p:tgtEl>
                                          <p:spTgt spid="369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autoUpdateAnimBg="0"/>
      <p:bldP spid="369668" grpId="0" autoUpdateAnimBg="0"/>
      <p:bldP spid="369670" grpId="0" autoUpdateAnimBg="0"/>
      <p:bldP spid="369671" grpId="0" autoUpdateAnimBg="0"/>
      <p:bldP spid="369672" grpId="0" autoUpdateAnimBg="0"/>
      <p:bldP spid="8" grpId="0" autoUpdateAnimBg="0"/>
      <p:bldP spid="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0693" name="Text Box 5"/>
          <p:cNvSpPr txBox="1">
            <a:spLocks noChangeArrowheads="1"/>
          </p:cNvSpPr>
          <p:nvPr/>
        </p:nvSpPr>
        <p:spPr bwMode="auto">
          <a:xfrm>
            <a:off x="204787" y="328613"/>
            <a:ext cx="9493250" cy="1816524"/>
          </a:xfrm>
          <a:prstGeom prst="rect">
            <a:avLst/>
          </a:prstGeom>
          <a:noFill/>
          <a:ln w="12700">
            <a:noFill/>
            <a:miter lim="800000"/>
            <a:headEnd/>
            <a:tailEnd/>
          </a:ln>
          <a:effectLst/>
        </p:spPr>
        <p:txBody>
          <a:bodyPr lIns="92075" tIns="46038" rIns="92075" bIns="46038">
            <a:spAutoFit/>
          </a:bodyPr>
          <a:lstStyle/>
          <a:p>
            <a:r>
              <a:rPr lang="en-US" altLang="zh-CN" sz="2800" dirty="0" smtClean="0"/>
              <a:t>5.</a:t>
            </a:r>
            <a:r>
              <a:rPr lang="zh-CN" altLang="en-US" sz="2800" dirty="0" smtClean="0"/>
              <a:t>补码表示的数值范围：如果</a:t>
            </a:r>
            <a:r>
              <a:rPr lang="zh-CN" altLang="en-US" sz="2800" dirty="0"/>
              <a:t>二进制的位数为</a:t>
            </a:r>
            <a:r>
              <a:rPr lang="en-US" altLang="zh-CN" sz="2800" dirty="0"/>
              <a:t>n</a:t>
            </a:r>
            <a:r>
              <a:rPr lang="zh-CN" altLang="en-US" sz="2800" dirty="0"/>
              <a:t>，则可表示的有符号位数的范围为（－</a:t>
            </a:r>
            <a:r>
              <a:rPr lang="en-US" altLang="zh-CN" sz="2800" dirty="0"/>
              <a:t>2</a:t>
            </a:r>
            <a:r>
              <a:rPr lang="en-US" altLang="zh-CN" sz="2800" baseline="30000" dirty="0"/>
              <a:t>n</a:t>
            </a:r>
            <a:r>
              <a:rPr lang="zh-CN" altLang="en-US" sz="2800" dirty="0"/>
              <a:t>～ </a:t>
            </a:r>
            <a:r>
              <a:rPr lang="en-US" altLang="zh-CN" sz="2800" dirty="0"/>
              <a:t>2</a:t>
            </a:r>
            <a:r>
              <a:rPr lang="en-US" altLang="zh-CN" sz="2800" baseline="30000" dirty="0"/>
              <a:t>n</a:t>
            </a:r>
            <a:r>
              <a:rPr lang="zh-CN" altLang="en-US" sz="2800" baseline="30000" dirty="0"/>
              <a:t>－</a:t>
            </a:r>
            <a:r>
              <a:rPr lang="en-US" altLang="zh-CN" sz="2800" baseline="30000" dirty="0"/>
              <a:t>1</a:t>
            </a:r>
            <a:r>
              <a:rPr lang="zh-CN" altLang="en-US" sz="2800" dirty="0"/>
              <a:t>－</a:t>
            </a:r>
            <a:r>
              <a:rPr lang="en-US" altLang="zh-CN" sz="2800" dirty="0"/>
              <a:t>1</a:t>
            </a:r>
            <a:r>
              <a:rPr lang="zh-CN" altLang="en-US" sz="2800" dirty="0"/>
              <a:t>），如</a:t>
            </a:r>
            <a:r>
              <a:rPr lang="en-US" altLang="zh-CN" sz="2800" dirty="0"/>
              <a:t>n</a:t>
            </a:r>
            <a:r>
              <a:rPr lang="zh-CN" altLang="en-US" sz="2800" dirty="0"/>
              <a:t>＝</a:t>
            </a:r>
            <a:r>
              <a:rPr lang="en-US" altLang="zh-CN" sz="2800" dirty="0"/>
              <a:t>8</a:t>
            </a:r>
            <a:r>
              <a:rPr lang="zh-CN" altLang="en-US" sz="2800" dirty="0"/>
              <a:t>，则可表示</a:t>
            </a:r>
            <a:r>
              <a:rPr lang="en-US" altLang="zh-CN" sz="2800" dirty="0"/>
              <a:t>(</a:t>
            </a:r>
            <a:r>
              <a:rPr lang="zh-CN" altLang="en-US" sz="2800" dirty="0"/>
              <a:t>－</a:t>
            </a:r>
            <a:r>
              <a:rPr lang="en-US" altLang="zh-CN" sz="2800" dirty="0"/>
              <a:t>128</a:t>
            </a:r>
            <a:r>
              <a:rPr lang="zh-CN" altLang="en-US" sz="2800" dirty="0"/>
              <a:t>～</a:t>
            </a:r>
            <a:r>
              <a:rPr lang="en-US" altLang="zh-CN" sz="2800" dirty="0"/>
              <a:t>127)</a:t>
            </a:r>
            <a:r>
              <a:rPr lang="zh-CN" altLang="en-US" sz="2800" dirty="0"/>
              <a:t>，故在做加法时，注意两个数的绝对值不要超出它所表示数的范围。</a:t>
            </a:r>
            <a:endParaRPr lang="zh-CN" altLang="en-US" sz="2800" baseline="30000" dirty="0"/>
          </a:p>
        </p:txBody>
      </p:sp>
      <p:sp>
        <p:nvSpPr>
          <p:cNvPr id="6" name="Text Box 4"/>
          <p:cNvSpPr txBox="1">
            <a:spLocks noChangeArrowheads="1"/>
          </p:cNvSpPr>
          <p:nvPr/>
        </p:nvSpPr>
        <p:spPr>
          <a:xfrm>
            <a:off x="190500" y="2266950"/>
            <a:ext cx="9493250" cy="1066800"/>
          </a:xfrm>
          <a:prstGeom prst="rect">
            <a:avLst/>
          </a:prstGeom>
          <a:noFill/>
          <a:ln/>
        </p:spPr>
        <p:txBody>
          <a:bodyPr/>
          <a:lstStyle/>
          <a:p>
            <a:pPr marL="0" marR="0" lvl="0" indent="0"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例</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1.4.1  </a:t>
            </a: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用二进制补码计算 ：</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75</a:t>
            </a: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28  </a:t>
            </a: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75</a:t>
            </a: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28 </a:t>
            </a: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        －</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75</a:t>
            </a: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28</a:t>
            </a: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 － </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75</a:t>
            </a:r>
            <a:r>
              <a:rPr kumimoji="1" lang="zh-CN" altLang="en-US"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a:t>
            </a:r>
            <a:r>
              <a:rPr kumimoji="1" lang="en-US" altLang="zh-CN" sz="2800" b="1"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mj-cs"/>
              </a:rPr>
              <a:t>28</a:t>
            </a:r>
            <a:endParaRPr kumimoji="1" lang="en-US" altLang="zh-CN" sz="2800" b="1"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mj-cs"/>
            </a:endParaRPr>
          </a:p>
        </p:txBody>
      </p:sp>
      <p:sp>
        <p:nvSpPr>
          <p:cNvPr id="7" name="Text Box 5"/>
          <p:cNvSpPr txBox="1">
            <a:spLocks noChangeArrowheads="1"/>
          </p:cNvSpPr>
          <p:nvPr/>
        </p:nvSpPr>
        <p:spPr bwMode="auto">
          <a:xfrm>
            <a:off x="1668462" y="4081464"/>
            <a:ext cx="6046788" cy="1385637"/>
          </a:xfrm>
          <a:prstGeom prst="rect">
            <a:avLst/>
          </a:prstGeom>
          <a:noFill/>
          <a:ln w="12700">
            <a:noFill/>
            <a:miter lim="800000"/>
            <a:headEnd/>
            <a:tailEnd/>
          </a:ln>
          <a:effectLst/>
        </p:spPr>
        <p:txBody>
          <a:bodyPr wrap="square" lIns="92075" tIns="46038" rIns="92075" bIns="46038">
            <a:spAutoFit/>
          </a:bodyPr>
          <a:lstStyle/>
          <a:p>
            <a:r>
              <a:rPr lang="en-US" altLang="zh-CN" dirty="0"/>
              <a:t>        </a:t>
            </a:r>
            <a:r>
              <a:rPr lang="zh-CN" altLang="en-US" sz="2800" dirty="0"/>
              <a:t>（＋</a:t>
            </a:r>
            <a:r>
              <a:rPr lang="en-US" altLang="zh-CN" sz="2800" dirty="0"/>
              <a:t>75</a:t>
            </a:r>
            <a:r>
              <a:rPr lang="zh-CN" altLang="en-US" sz="2800" dirty="0"/>
              <a:t>）</a:t>
            </a:r>
            <a:r>
              <a:rPr lang="en-US" altLang="zh-CN" sz="2800" baseline="-25000" dirty="0"/>
              <a:t>D</a:t>
            </a:r>
            <a:r>
              <a:rPr lang="zh-CN" altLang="en-US" sz="2800" dirty="0"/>
              <a:t>＝（</a:t>
            </a:r>
            <a:r>
              <a:rPr lang="en-US" altLang="zh-CN" sz="2800" dirty="0"/>
              <a:t>01001011</a:t>
            </a:r>
            <a:r>
              <a:rPr lang="zh-CN" altLang="en-US" sz="2800" dirty="0"/>
              <a:t>）</a:t>
            </a:r>
            <a:r>
              <a:rPr lang="en-US" altLang="zh-CN" sz="2800" baseline="-25000" dirty="0"/>
              <a:t>B</a:t>
            </a:r>
            <a:r>
              <a:rPr lang="en-US" altLang="zh-CN" sz="2800" dirty="0"/>
              <a:t>                                             </a:t>
            </a:r>
          </a:p>
          <a:p>
            <a:r>
              <a:rPr lang="en-US" altLang="zh-CN" sz="2800" dirty="0"/>
              <a:t>        </a:t>
            </a:r>
            <a:r>
              <a:rPr lang="en-US" altLang="zh-CN" sz="2800" dirty="0" smtClean="0"/>
              <a:t>(</a:t>
            </a:r>
            <a:r>
              <a:rPr lang="zh-CN" altLang="en-US" sz="2800" dirty="0" smtClean="0"/>
              <a:t>＋</a:t>
            </a:r>
            <a:r>
              <a:rPr lang="en-US" altLang="zh-CN" sz="2800" dirty="0"/>
              <a:t>28</a:t>
            </a:r>
            <a:r>
              <a:rPr lang="zh-CN" altLang="en-US" sz="2800" dirty="0"/>
              <a:t>）</a:t>
            </a:r>
            <a:r>
              <a:rPr lang="en-US" altLang="zh-CN" sz="2800" baseline="-25000" dirty="0"/>
              <a:t>D</a:t>
            </a:r>
            <a:r>
              <a:rPr lang="zh-CN" altLang="en-US" sz="2800" dirty="0"/>
              <a:t>＝（</a:t>
            </a:r>
            <a:r>
              <a:rPr lang="en-US" altLang="zh-CN" sz="2800" dirty="0"/>
              <a:t>00011100</a:t>
            </a:r>
            <a:r>
              <a:rPr lang="zh-CN" altLang="en-US" sz="2800" dirty="0"/>
              <a:t>）</a:t>
            </a:r>
            <a:r>
              <a:rPr lang="en-US" altLang="zh-CN" sz="2800" baseline="-25000" dirty="0"/>
              <a:t>B</a:t>
            </a:r>
            <a:r>
              <a:rPr lang="en-US" altLang="zh-CN" sz="2800" dirty="0"/>
              <a:t>  </a:t>
            </a:r>
          </a:p>
          <a:p>
            <a:r>
              <a:rPr lang="en-US" altLang="zh-CN" sz="2800" dirty="0"/>
              <a:t>        </a:t>
            </a:r>
          </a:p>
        </p:txBody>
      </p:sp>
      <p:sp>
        <p:nvSpPr>
          <p:cNvPr id="9" name="Text Box 23"/>
          <p:cNvSpPr txBox="1">
            <a:spLocks noChangeArrowheads="1"/>
          </p:cNvSpPr>
          <p:nvPr/>
        </p:nvSpPr>
        <p:spPr bwMode="auto">
          <a:xfrm>
            <a:off x="2225675" y="4748213"/>
            <a:ext cx="5360987" cy="1262526"/>
          </a:xfrm>
          <a:prstGeom prst="rect">
            <a:avLst/>
          </a:prstGeom>
          <a:noFill/>
          <a:ln w="12700">
            <a:noFill/>
            <a:miter lim="800000"/>
            <a:headEnd/>
            <a:tailEnd/>
          </a:ln>
          <a:effectLst/>
        </p:spPr>
        <p:txBody>
          <a:bodyPr wrap="square" lIns="92075" tIns="46038" rIns="92075" bIns="46038">
            <a:spAutoFit/>
          </a:bodyPr>
          <a:lstStyle/>
          <a:p>
            <a:endParaRPr lang="en-US" altLang="zh-CN" dirty="0" smtClean="0"/>
          </a:p>
          <a:p>
            <a:r>
              <a:rPr lang="zh-CN" altLang="en-US" sz="2800" dirty="0" smtClean="0"/>
              <a:t>（－</a:t>
            </a:r>
            <a:r>
              <a:rPr lang="en-US" altLang="zh-CN" sz="2800" dirty="0"/>
              <a:t>75</a:t>
            </a:r>
            <a:r>
              <a:rPr lang="zh-CN" altLang="en-US" sz="2800" dirty="0"/>
              <a:t>）</a:t>
            </a:r>
            <a:r>
              <a:rPr lang="en-US" altLang="zh-CN" sz="2800" baseline="-25000" dirty="0"/>
              <a:t>D</a:t>
            </a:r>
            <a:r>
              <a:rPr lang="zh-CN" altLang="en-US" sz="2800" dirty="0"/>
              <a:t>＝（</a:t>
            </a:r>
            <a:r>
              <a:rPr lang="en-US" altLang="zh-CN" sz="2800" dirty="0"/>
              <a:t>10110101</a:t>
            </a:r>
            <a:r>
              <a:rPr lang="zh-CN" altLang="en-US" sz="2800" dirty="0"/>
              <a:t>） </a:t>
            </a:r>
            <a:r>
              <a:rPr lang="en-US" altLang="zh-CN" sz="2800" baseline="-25000" dirty="0"/>
              <a:t>B</a:t>
            </a:r>
            <a:r>
              <a:rPr lang="en-US" altLang="zh-CN" sz="2800" dirty="0"/>
              <a:t> ; </a:t>
            </a:r>
            <a:br>
              <a:rPr lang="en-US" altLang="zh-CN" sz="2800" dirty="0"/>
            </a:br>
            <a:r>
              <a:rPr lang="zh-CN" altLang="en-US" sz="2800" dirty="0"/>
              <a:t>（－</a:t>
            </a:r>
            <a:r>
              <a:rPr lang="en-US" altLang="zh-CN" sz="2800" dirty="0"/>
              <a:t>28</a:t>
            </a:r>
            <a:r>
              <a:rPr lang="zh-CN" altLang="en-US" sz="2800" dirty="0"/>
              <a:t>）</a:t>
            </a:r>
            <a:r>
              <a:rPr lang="en-US" altLang="zh-CN" sz="2800" baseline="-25000" dirty="0"/>
              <a:t>D</a:t>
            </a:r>
            <a:r>
              <a:rPr lang="zh-CN" altLang="en-US" sz="2800" dirty="0"/>
              <a:t>＝（</a:t>
            </a:r>
            <a:r>
              <a:rPr lang="en-US" altLang="zh-CN" sz="2800" dirty="0"/>
              <a:t>11100100</a:t>
            </a:r>
            <a:r>
              <a:rPr lang="zh-CN" altLang="en-US" sz="2800" dirty="0"/>
              <a:t>） </a:t>
            </a:r>
            <a:r>
              <a:rPr lang="en-US" altLang="zh-CN" sz="2800" baseline="-25000" dirty="0"/>
              <a:t>B</a:t>
            </a:r>
            <a:r>
              <a:rPr lang="en-US" altLang="zh-CN" sz="2800" dirty="0"/>
              <a:t> ;</a:t>
            </a:r>
          </a:p>
        </p:txBody>
      </p:sp>
      <p:sp>
        <p:nvSpPr>
          <p:cNvPr id="10" name="Rectangle 24"/>
          <p:cNvSpPr>
            <a:spLocks noChangeArrowheads="1"/>
          </p:cNvSpPr>
          <p:nvPr/>
        </p:nvSpPr>
        <p:spPr bwMode="auto">
          <a:xfrm>
            <a:off x="190500" y="3481389"/>
            <a:ext cx="9080500" cy="523862"/>
          </a:xfrm>
          <a:prstGeom prst="rect">
            <a:avLst/>
          </a:prstGeom>
          <a:noFill/>
          <a:ln w="12700">
            <a:noFill/>
            <a:miter lim="800000"/>
            <a:headEnd/>
            <a:tailEnd/>
          </a:ln>
          <a:effectLst/>
        </p:spPr>
        <p:txBody>
          <a:bodyPr lIns="92075" tIns="46038" rIns="92075" bIns="46038">
            <a:spAutoFit/>
          </a:bodyPr>
          <a:lstStyle/>
          <a:p>
            <a:r>
              <a:rPr lang="zh-CN" altLang="en-US" sz="2800" dirty="0"/>
              <a:t>解：先求两个数的</a:t>
            </a:r>
            <a:r>
              <a:rPr lang="zh-CN" altLang="en-US" sz="2800" dirty="0" smtClean="0"/>
              <a:t>二进制补码</a:t>
            </a:r>
            <a:r>
              <a:rPr lang="zh-CN" altLang="en-US" sz="2800" dirty="0"/>
              <a:t>（用</a:t>
            </a:r>
            <a:r>
              <a:rPr lang="en-US" altLang="zh-CN" sz="2800" dirty="0"/>
              <a:t>8</a:t>
            </a:r>
            <a:r>
              <a:rPr lang="zh-CN" altLang="en-US" sz="2800" dirty="0"/>
              <a:t>位代码）</a:t>
            </a:r>
          </a:p>
        </p:txBody>
      </p:sp>
      <p:sp>
        <p:nvSpPr>
          <p:cNvPr id="11" name="AutoShape 25"/>
          <p:cNvSpPr>
            <a:spLocks/>
          </p:cNvSpPr>
          <p:nvPr/>
        </p:nvSpPr>
        <p:spPr bwMode="auto">
          <a:xfrm>
            <a:off x="2081212" y="4233863"/>
            <a:ext cx="412750" cy="1552575"/>
          </a:xfrm>
          <a:prstGeom prst="leftBrace">
            <a:avLst>
              <a:gd name="adj1" fmla="val 46667"/>
              <a:gd name="adj2" fmla="val 50745"/>
            </a:avLst>
          </a:prstGeom>
          <a:noFill/>
          <a:ln w="28575">
            <a:solidFill>
              <a:srgbClr val="FF0000"/>
            </a:solidFill>
            <a:round/>
            <a:headEnd/>
            <a:tailEnd/>
          </a:ln>
          <a:effectLst/>
        </p:spPr>
        <p:txBody>
          <a:bodyPr wrap="none" lIns="92075" tIns="46038" rIns="92075" bIns="46038" anchor="ctr"/>
          <a:lstStyle/>
          <a:p>
            <a:pPr algn="ct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0693"/>
                                        </p:tgtEl>
                                        <p:attrNameLst>
                                          <p:attrName>style.visibility</p:attrName>
                                        </p:attrNameLst>
                                      </p:cBhvr>
                                      <p:to>
                                        <p:strVal val="visible"/>
                                      </p:to>
                                    </p:set>
                                    <p:animEffect transition="in" filter="wipe(left)">
                                      <p:cBhvr>
                                        <p:cTn id="7" dur="500"/>
                                        <p:tgtEl>
                                          <p:spTgt spid="3706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3" grpId="0" autoUpdateAnimBg="0"/>
      <p:bldP spid="6" grpId="0" animBg="1" autoUpdateAnimBg="0"/>
      <p:bldP spid="7" grpId="0" autoUpdateAnimBg="0"/>
      <p:bldP spid="9" grpId="0" autoUpdateAnimBg="0"/>
      <p:bldP spid="10" grpId="0" autoUpdateAnimBg="0"/>
      <p:bldP spid="1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742950" y="457200"/>
            <a:ext cx="2232290" cy="685800"/>
          </a:xfrm>
        </p:spPr>
        <p:txBody>
          <a:bodyPr/>
          <a:lstStyle/>
          <a:p>
            <a:r>
              <a:rPr lang="zh-CN" altLang="en-US" sz="2800" b="1" u="sng" dirty="0">
                <a:solidFill>
                  <a:schemeClr val="tx1"/>
                </a:solidFill>
                <a:effectLst/>
                <a:latin typeface="楷体_GB2312" pitchFamily="49" charset="-122"/>
                <a:ea typeface="楷体_GB2312" pitchFamily="49" charset="-122"/>
              </a:rPr>
              <a:t>本章内容</a:t>
            </a:r>
          </a:p>
        </p:txBody>
      </p:sp>
      <p:sp>
        <p:nvSpPr>
          <p:cNvPr id="381956" name="Text Box 4"/>
          <p:cNvSpPr txBox="1">
            <a:spLocks noChangeArrowheads="1"/>
          </p:cNvSpPr>
          <p:nvPr/>
        </p:nvSpPr>
        <p:spPr bwMode="auto">
          <a:xfrm>
            <a:off x="1981200" y="1524001"/>
            <a:ext cx="4375150" cy="2247411"/>
          </a:xfrm>
          <a:prstGeom prst="rect">
            <a:avLst/>
          </a:prstGeom>
          <a:noFill/>
          <a:ln w="12700">
            <a:noFill/>
            <a:miter lim="800000"/>
            <a:headEnd/>
            <a:tailEnd/>
          </a:ln>
          <a:effectLst/>
        </p:spPr>
        <p:txBody>
          <a:bodyPr lIns="92075" tIns="46038" rIns="92075" bIns="46038">
            <a:spAutoFit/>
          </a:bodyPr>
          <a:lstStyle/>
          <a:p>
            <a:r>
              <a:rPr lang="en-US" altLang="zh-CN" sz="2800" dirty="0"/>
              <a:t>1.1 </a:t>
            </a:r>
            <a:r>
              <a:rPr lang="zh-CN" altLang="en-US" sz="2800" dirty="0"/>
              <a:t>概述</a:t>
            </a:r>
          </a:p>
          <a:p>
            <a:r>
              <a:rPr lang="en-US" altLang="zh-CN" sz="2800" dirty="0"/>
              <a:t>1.2 </a:t>
            </a:r>
            <a:r>
              <a:rPr lang="zh-CN" altLang="en-US" sz="2800" dirty="0"/>
              <a:t>几种常用的数制</a:t>
            </a:r>
          </a:p>
          <a:p>
            <a:r>
              <a:rPr lang="en-US" altLang="zh-CN" sz="2800" dirty="0"/>
              <a:t>1.3 </a:t>
            </a:r>
            <a:r>
              <a:rPr lang="zh-CN" altLang="en-US" sz="2800" dirty="0"/>
              <a:t>不同数制间的转换</a:t>
            </a:r>
          </a:p>
          <a:p>
            <a:r>
              <a:rPr lang="en-US" altLang="zh-CN" sz="2800" dirty="0"/>
              <a:t>1.4 </a:t>
            </a:r>
            <a:r>
              <a:rPr lang="zh-CN" altLang="en-US" sz="2800" dirty="0"/>
              <a:t>二进制算数运算</a:t>
            </a:r>
          </a:p>
          <a:p>
            <a:r>
              <a:rPr lang="en-US" altLang="zh-CN" sz="2800" dirty="0"/>
              <a:t>1.5 </a:t>
            </a:r>
            <a:r>
              <a:rPr lang="zh-CN" altLang="en-US" sz="2800" dirty="0"/>
              <a:t>几种常用的编码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81954"/>
                                        </p:tgtEl>
                                        <p:attrNameLst>
                                          <p:attrName>style.visibility</p:attrName>
                                        </p:attrNameLst>
                                      </p:cBhvr>
                                      <p:to>
                                        <p:strVal val="visible"/>
                                      </p:to>
                                    </p:set>
                                    <p:anim calcmode="lin" valueType="num">
                                      <p:cBhvr>
                                        <p:cTn id="7" dur="500" fill="hold"/>
                                        <p:tgtEl>
                                          <p:spTgt spid="381954"/>
                                        </p:tgtEl>
                                        <p:attrNameLst>
                                          <p:attrName>ppt_w</p:attrName>
                                        </p:attrNameLst>
                                      </p:cBhvr>
                                      <p:tavLst>
                                        <p:tav tm="0">
                                          <p:val>
                                            <p:fltVal val="0"/>
                                          </p:val>
                                        </p:tav>
                                        <p:tav tm="100000">
                                          <p:val>
                                            <p:strVal val="#ppt_w"/>
                                          </p:val>
                                        </p:tav>
                                      </p:tavLst>
                                    </p:anim>
                                    <p:anim calcmode="lin" valueType="num">
                                      <p:cBhvr>
                                        <p:cTn id="8" dur="500" fill="hold"/>
                                        <p:tgtEl>
                                          <p:spTgt spid="38195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81956"/>
                                        </p:tgtEl>
                                        <p:attrNameLst>
                                          <p:attrName>style.visibility</p:attrName>
                                        </p:attrNameLst>
                                      </p:cBhvr>
                                      <p:to>
                                        <p:strVal val="visible"/>
                                      </p:to>
                                    </p:set>
                                    <p:animEffect transition="in" filter="dissolve">
                                      <p:cBhvr>
                                        <p:cTn id="13" dur="500"/>
                                        <p:tgtEl>
                                          <p:spTgt spid="38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autoUpdateAnimBg="0"/>
      <p:bldP spid="38195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1479549" y="557172"/>
            <a:ext cx="1320800" cy="1590675"/>
            <a:chOff x="816" y="2448"/>
            <a:chExt cx="768" cy="1002"/>
          </a:xfrm>
        </p:grpSpPr>
        <p:sp>
          <p:nvSpPr>
            <p:cNvPr id="371721" name="Line 9"/>
            <p:cNvSpPr>
              <a:spLocks noChangeShapeType="1"/>
            </p:cNvSpPr>
            <p:nvPr/>
          </p:nvSpPr>
          <p:spPr bwMode="auto">
            <a:xfrm>
              <a:off x="864" y="3120"/>
              <a:ext cx="720" cy="0"/>
            </a:xfrm>
            <a:prstGeom prst="line">
              <a:avLst/>
            </a:prstGeom>
            <a:noFill/>
            <a:ln w="28575">
              <a:solidFill>
                <a:srgbClr val="FFFFFF"/>
              </a:solidFill>
              <a:round/>
              <a:headEnd/>
              <a:tailEnd/>
            </a:ln>
            <a:effectLst/>
          </p:spPr>
          <p:txBody>
            <a:bodyPr lIns="92075" tIns="46038" rIns="92075" bIns="46038" anchor="ctr"/>
            <a:lstStyle/>
            <a:p>
              <a:endParaRPr lang="zh-CN" altLang="en-US" sz="2800"/>
            </a:p>
          </p:txBody>
        </p:sp>
        <p:sp>
          <p:nvSpPr>
            <p:cNvPr id="371722" name="Text Box 10"/>
            <p:cNvSpPr txBox="1">
              <a:spLocks noChangeArrowheads="1"/>
            </p:cNvSpPr>
            <p:nvPr/>
          </p:nvSpPr>
          <p:spPr bwMode="auto">
            <a:xfrm>
              <a:off x="1104" y="2448"/>
              <a:ext cx="432" cy="330"/>
            </a:xfrm>
            <a:prstGeom prst="rect">
              <a:avLst/>
            </a:prstGeom>
            <a:noFill/>
            <a:ln w="12700">
              <a:noFill/>
              <a:miter lim="800000"/>
              <a:headEnd/>
              <a:tailEnd/>
            </a:ln>
            <a:effectLst/>
          </p:spPr>
          <p:txBody>
            <a:bodyPr lIns="92075" tIns="46038" rIns="92075" bIns="46038">
              <a:spAutoFit/>
            </a:bodyPr>
            <a:lstStyle/>
            <a:p>
              <a:r>
                <a:rPr lang="en-US" altLang="zh-CN" sz="2800" dirty="0"/>
                <a:t>7 5</a:t>
              </a:r>
            </a:p>
          </p:txBody>
        </p:sp>
        <p:sp>
          <p:nvSpPr>
            <p:cNvPr id="371723" name="Text Box 11"/>
            <p:cNvSpPr txBox="1">
              <a:spLocks noChangeArrowheads="1"/>
            </p:cNvSpPr>
            <p:nvPr/>
          </p:nvSpPr>
          <p:spPr bwMode="auto">
            <a:xfrm>
              <a:off x="1104" y="2784"/>
              <a:ext cx="480" cy="330"/>
            </a:xfrm>
            <a:prstGeom prst="rect">
              <a:avLst/>
            </a:prstGeom>
            <a:noFill/>
            <a:ln w="12700">
              <a:noFill/>
              <a:miter lim="800000"/>
              <a:headEnd/>
              <a:tailEnd/>
            </a:ln>
            <a:effectLst/>
          </p:spPr>
          <p:txBody>
            <a:bodyPr lIns="92075" tIns="46038" rIns="92075" bIns="46038">
              <a:spAutoFit/>
            </a:bodyPr>
            <a:lstStyle/>
            <a:p>
              <a:r>
                <a:rPr lang="en-US" altLang="zh-CN" sz="2800"/>
                <a:t>2 8</a:t>
              </a:r>
            </a:p>
          </p:txBody>
        </p:sp>
        <p:sp>
          <p:nvSpPr>
            <p:cNvPr id="371724" name="Text Box 12"/>
            <p:cNvSpPr txBox="1">
              <a:spLocks noChangeArrowheads="1"/>
            </p:cNvSpPr>
            <p:nvPr/>
          </p:nvSpPr>
          <p:spPr bwMode="auto">
            <a:xfrm>
              <a:off x="816" y="2784"/>
              <a:ext cx="336" cy="330"/>
            </a:xfrm>
            <a:prstGeom prst="rect">
              <a:avLst/>
            </a:prstGeom>
            <a:noFill/>
            <a:ln w="12700">
              <a:noFill/>
              <a:miter lim="800000"/>
              <a:headEnd/>
              <a:tailEnd/>
            </a:ln>
            <a:effectLst/>
          </p:spPr>
          <p:txBody>
            <a:bodyPr lIns="92075" tIns="46038" rIns="92075" bIns="46038">
              <a:spAutoFit/>
            </a:bodyPr>
            <a:lstStyle/>
            <a:p>
              <a:r>
                <a:rPr lang="zh-CN" altLang="en-US" sz="2800"/>
                <a:t>＋</a:t>
              </a:r>
            </a:p>
          </p:txBody>
        </p:sp>
        <p:sp>
          <p:nvSpPr>
            <p:cNvPr id="371725" name="Text Box 13"/>
            <p:cNvSpPr txBox="1">
              <a:spLocks noChangeArrowheads="1"/>
            </p:cNvSpPr>
            <p:nvPr/>
          </p:nvSpPr>
          <p:spPr bwMode="auto">
            <a:xfrm>
              <a:off x="960" y="3120"/>
              <a:ext cx="624" cy="330"/>
            </a:xfrm>
            <a:prstGeom prst="rect">
              <a:avLst/>
            </a:prstGeom>
            <a:noFill/>
            <a:ln w="12700">
              <a:noFill/>
              <a:miter lim="800000"/>
              <a:headEnd/>
              <a:tailEnd/>
            </a:ln>
            <a:effectLst/>
          </p:spPr>
          <p:txBody>
            <a:bodyPr lIns="92075" tIns="46038" rIns="92075" bIns="46038">
              <a:spAutoFit/>
            </a:bodyPr>
            <a:lstStyle/>
            <a:p>
              <a:r>
                <a:rPr lang="en-US" altLang="zh-CN" sz="2800"/>
                <a:t>1 0 3</a:t>
              </a:r>
            </a:p>
          </p:txBody>
        </p:sp>
      </p:grpSp>
      <p:sp>
        <p:nvSpPr>
          <p:cNvPr id="371728" name="AutoShape 16"/>
          <p:cNvSpPr>
            <a:spLocks noChangeArrowheads="1"/>
          </p:cNvSpPr>
          <p:nvPr/>
        </p:nvSpPr>
        <p:spPr bwMode="auto">
          <a:xfrm>
            <a:off x="3130549" y="1190584"/>
            <a:ext cx="1320800" cy="381000"/>
          </a:xfrm>
          <a:prstGeom prst="rightArrow">
            <a:avLst>
              <a:gd name="adj1" fmla="val 50000"/>
              <a:gd name="adj2" fmla="val 80000"/>
            </a:avLst>
          </a:prstGeom>
          <a:solidFill>
            <a:srgbClr val="FF3300"/>
          </a:solidFill>
          <a:ln w="12700">
            <a:solidFill>
              <a:srgbClr val="66FF66"/>
            </a:solidFill>
            <a:miter lim="800000"/>
            <a:headEnd/>
            <a:tailEnd/>
          </a:ln>
          <a:effectLst/>
        </p:spPr>
        <p:txBody>
          <a:bodyPr wrap="none" lIns="92075" tIns="46038" rIns="92075" bIns="46038" anchor="ctr"/>
          <a:lstStyle/>
          <a:p>
            <a:endParaRPr lang="zh-CN" altLang="en-US" sz="2800"/>
          </a:p>
        </p:txBody>
      </p:sp>
      <p:grpSp>
        <p:nvGrpSpPr>
          <p:cNvPr id="3" name="Group 22"/>
          <p:cNvGrpSpPr>
            <a:grpSpLocks/>
          </p:cNvGrpSpPr>
          <p:nvPr/>
        </p:nvGrpSpPr>
        <p:grpSpPr bwMode="auto">
          <a:xfrm>
            <a:off x="4616449" y="580984"/>
            <a:ext cx="3136900" cy="1514475"/>
            <a:chOff x="2352" y="2400"/>
            <a:chExt cx="1824" cy="954"/>
          </a:xfrm>
        </p:grpSpPr>
        <p:sp>
          <p:nvSpPr>
            <p:cNvPr id="371727" name="Rectangle 15"/>
            <p:cNvSpPr>
              <a:spLocks noChangeArrowheads="1"/>
            </p:cNvSpPr>
            <p:nvPr/>
          </p:nvSpPr>
          <p:spPr bwMode="auto">
            <a:xfrm>
              <a:off x="2688" y="2400"/>
              <a:ext cx="1488" cy="330"/>
            </a:xfrm>
            <a:prstGeom prst="rect">
              <a:avLst/>
            </a:prstGeom>
            <a:noFill/>
            <a:ln w="12700">
              <a:noFill/>
              <a:miter lim="800000"/>
              <a:headEnd/>
              <a:tailEnd/>
            </a:ln>
            <a:effectLst/>
          </p:spPr>
          <p:txBody>
            <a:bodyPr lIns="92075" tIns="46038" rIns="92075" bIns="46038">
              <a:spAutoFit/>
            </a:bodyPr>
            <a:lstStyle/>
            <a:p>
              <a:r>
                <a:rPr lang="en-US" altLang="zh-CN" sz="2800"/>
                <a:t>0  1001011</a:t>
              </a:r>
            </a:p>
          </p:txBody>
        </p:sp>
        <p:sp>
          <p:nvSpPr>
            <p:cNvPr id="371729" name="Rectangle 17"/>
            <p:cNvSpPr>
              <a:spLocks noChangeArrowheads="1"/>
            </p:cNvSpPr>
            <p:nvPr/>
          </p:nvSpPr>
          <p:spPr bwMode="auto">
            <a:xfrm>
              <a:off x="2688" y="2688"/>
              <a:ext cx="1200" cy="330"/>
            </a:xfrm>
            <a:prstGeom prst="rect">
              <a:avLst/>
            </a:prstGeom>
            <a:noFill/>
            <a:ln w="12700">
              <a:noFill/>
              <a:miter lim="800000"/>
              <a:headEnd/>
              <a:tailEnd/>
            </a:ln>
            <a:effectLst/>
          </p:spPr>
          <p:txBody>
            <a:bodyPr lIns="92075" tIns="46038" rIns="92075" bIns="46038">
              <a:spAutoFit/>
            </a:bodyPr>
            <a:lstStyle/>
            <a:p>
              <a:r>
                <a:rPr lang="en-US" altLang="zh-CN" sz="2800"/>
                <a:t>0  0011100 </a:t>
              </a:r>
            </a:p>
          </p:txBody>
        </p:sp>
        <p:sp>
          <p:nvSpPr>
            <p:cNvPr id="371730" name="Rectangle 18"/>
            <p:cNvSpPr>
              <a:spLocks noChangeArrowheads="1"/>
            </p:cNvSpPr>
            <p:nvPr/>
          </p:nvSpPr>
          <p:spPr bwMode="auto">
            <a:xfrm>
              <a:off x="2352" y="2688"/>
              <a:ext cx="318" cy="330"/>
            </a:xfrm>
            <a:prstGeom prst="rect">
              <a:avLst/>
            </a:prstGeom>
            <a:noFill/>
            <a:ln w="12700">
              <a:noFill/>
              <a:miter lim="800000"/>
              <a:headEnd/>
              <a:tailEnd/>
            </a:ln>
            <a:effectLst/>
          </p:spPr>
          <p:txBody>
            <a:bodyPr wrap="none" lIns="92075" tIns="46038" rIns="92075" bIns="46038">
              <a:spAutoFit/>
            </a:bodyPr>
            <a:lstStyle/>
            <a:p>
              <a:r>
                <a:rPr lang="zh-CN" altLang="en-US" sz="2800"/>
                <a:t>＋</a:t>
              </a:r>
            </a:p>
          </p:txBody>
        </p:sp>
        <p:sp>
          <p:nvSpPr>
            <p:cNvPr id="371731" name="Line 19"/>
            <p:cNvSpPr>
              <a:spLocks noChangeShapeType="1"/>
            </p:cNvSpPr>
            <p:nvPr/>
          </p:nvSpPr>
          <p:spPr bwMode="auto">
            <a:xfrm>
              <a:off x="2448" y="3024"/>
              <a:ext cx="1392" cy="0"/>
            </a:xfrm>
            <a:prstGeom prst="line">
              <a:avLst/>
            </a:prstGeom>
            <a:noFill/>
            <a:ln w="28575">
              <a:solidFill>
                <a:srgbClr val="FFFFFF"/>
              </a:solidFill>
              <a:round/>
              <a:headEnd/>
              <a:tailEnd/>
            </a:ln>
            <a:effectLst/>
          </p:spPr>
          <p:txBody>
            <a:bodyPr lIns="92075" tIns="46038" rIns="92075" bIns="46038" anchor="ctr"/>
            <a:lstStyle/>
            <a:p>
              <a:endParaRPr lang="zh-CN" altLang="en-US" sz="2800"/>
            </a:p>
          </p:txBody>
        </p:sp>
        <p:sp>
          <p:nvSpPr>
            <p:cNvPr id="371733" name="Rectangle 21"/>
            <p:cNvSpPr>
              <a:spLocks noChangeArrowheads="1"/>
            </p:cNvSpPr>
            <p:nvPr/>
          </p:nvSpPr>
          <p:spPr bwMode="auto">
            <a:xfrm>
              <a:off x="2688" y="3024"/>
              <a:ext cx="1013" cy="330"/>
            </a:xfrm>
            <a:prstGeom prst="rect">
              <a:avLst/>
            </a:prstGeom>
            <a:noFill/>
            <a:ln w="12700">
              <a:noFill/>
              <a:miter lim="800000"/>
              <a:headEnd/>
              <a:tailEnd/>
            </a:ln>
            <a:effectLst/>
          </p:spPr>
          <p:txBody>
            <a:bodyPr wrap="none" lIns="92075" tIns="46038" rIns="92075" bIns="46038">
              <a:spAutoFit/>
            </a:bodyPr>
            <a:lstStyle/>
            <a:p>
              <a:r>
                <a:rPr lang="en-US" altLang="zh-CN" sz="2800"/>
                <a:t>0  1100111</a:t>
              </a:r>
            </a:p>
          </p:txBody>
        </p:sp>
      </p:grpSp>
      <p:grpSp>
        <p:nvGrpSpPr>
          <p:cNvPr id="26" name="Group 56"/>
          <p:cNvGrpSpPr>
            <a:grpSpLocks/>
          </p:cNvGrpSpPr>
          <p:nvPr/>
        </p:nvGrpSpPr>
        <p:grpSpPr bwMode="auto">
          <a:xfrm>
            <a:off x="1504950" y="2814639"/>
            <a:ext cx="6273800" cy="1666875"/>
            <a:chOff x="576" y="144"/>
            <a:chExt cx="3648" cy="1050"/>
          </a:xfrm>
        </p:grpSpPr>
        <p:grpSp>
          <p:nvGrpSpPr>
            <p:cNvPr id="27" name="Group 4"/>
            <p:cNvGrpSpPr>
              <a:grpSpLocks/>
            </p:cNvGrpSpPr>
            <p:nvPr/>
          </p:nvGrpSpPr>
          <p:grpSpPr bwMode="auto">
            <a:xfrm>
              <a:off x="576" y="192"/>
              <a:ext cx="768" cy="1002"/>
              <a:chOff x="816" y="2448"/>
              <a:chExt cx="768" cy="1002"/>
            </a:xfrm>
          </p:grpSpPr>
          <p:sp>
            <p:nvSpPr>
              <p:cNvPr id="35" name="Line 5"/>
              <p:cNvSpPr>
                <a:spLocks noChangeShapeType="1"/>
              </p:cNvSpPr>
              <p:nvPr/>
            </p:nvSpPr>
            <p:spPr bwMode="auto">
              <a:xfrm>
                <a:off x="864" y="3120"/>
                <a:ext cx="720" cy="0"/>
              </a:xfrm>
              <a:prstGeom prst="line">
                <a:avLst/>
              </a:prstGeom>
              <a:noFill/>
              <a:ln w="28575">
                <a:solidFill>
                  <a:srgbClr val="FFFFFF"/>
                </a:solidFill>
                <a:round/>
                <a:headEnd/>
                <a:tailEnd/>
              </a:ln>
              <a:effectLst/>
            </p:spPr>
            <p:txBody>
              <a:bodyPr lIns="92075" tIns="46038" rIns="92075" bIns="46038" anchor="ctr"/>
              <a:lstStyle/>
              <a:p>
                <a:endParaRPr lang="zh-CN" altLang="en-US" sz="2800"/>
              </a:p>
            </p:txBody>
          </p:sp>
          <p:sp>
            <p:nvSpPr>
              <p:cNvPr id="36" name="Text Box 6"/>
              <p:cNvSpPr txBox="1">
                <a:spLocks noChangeArrowheads="1"/>
              </p:cNvSpPr>
              <p:nvPr/>
            </p:nvSpPr>
            <p:spPr bwMode="auto">
              <a:xfrm>
                <a:off x="1104" y="2448"/>
                <a:ext cx="432" cy="330"/>
              </a:xfrm>
              <a:prstGeom prst="rect">
                <a:avLst/>
              </a:prstGeom>
              <a:noFill/>
              <a:ln w="12700">
                <a:noFill/>
                <a:miter lim="800000"/>
                <a:headEnd/>
                <a:tailEnd/>
              </a:ln>
              <a:effectLst/>
            </p:spPr>
            <p:txBody>
              <a:bodyPr lIns="92075" tIns="46038" rIns="92075" bIns="46038">
                <a:spAutoFit/>
              </a:bodyPr>
              <a:lstStyle/>
              <a:p>
                <a:r>
                  <a:rPr lang="en-US" altLang="zh-CN" sz="2800"/>
                  <a:t>7 5</a:t>
                </a:r>
              </a:p>
            </p:txBody>
          </p:sp>
          <p:sp>
            <p:nvSpPr>
              <p:cNvPr id="37" name="Text Box 7"/>
              <p:cNvSpPr txBox="1">
                <a:spLocks noChangeArrowheads="1"/>
              </p:cNvSpPr>
              <p:nvPr/>
            </p:nvSpPr>
            <p:spPr bwMode="auto">
              <a:xfrm>
                <a:off x="1104" y="2784"/>
                <a:ext cx="480" cy="330"/>
              </a:xfrm>
              <a:prstGeom prst="rect">
                <a:avLst/>
              </a:prstGeom>
              <a:noFill/>
              <a:ln w="12700">
                <a:noFill/>
                <a:miter lim="800000"/>
                <a:headEnd/>
                <a:tailEnd/>
              </a:ln>
              <a:effectLst/>
            </p:spPr>
            <p:txBody>
              <a:bodyPr lIns="92075" tIns="46038" rIns="92075" bIns="46038">
                <a:spAutoFit/>
              </a:bodyPr>
              <a:lstStyle/>
              <a:p>
                <a:r>
                  <a:rPr lang="en-US" altLang="zh-CN" sz="2800"/>
                  <a:t>2 8</a:t>
                </a:r>
              </a:p>
            </p:txBody>
          </p:sp>
          <p:sp>
            <p:nvSpPr>
              <p:cNvPr id="38" name="Text Box 8"/>
              <p:cNvSpPr txBox="1">
                <a:spLocks noChangeArrowheads="1"/>
              </p:cNvSpPr>
              <p:nvPr/>
            </p:nvSpPr>
            <p:spPr bwMode="auto">
              <a:xfrm>
                <a:off x="816" y="2784"/>
                <a:ext cx="336" cy="330"/>
              </a:xfrm>
              <a:prstGeom prst="rect">
                <a:avLst/>
              </a:prstGeom>
              <a:noFill/>
              <a:ln w="12700">
                <a:noFill/>
                <a:miter lim="800000"/>
                <a:headEnd/>
                <a:tailEnd/>
              </a:ln>
              <a:effectLst/>
            </p:spPr>
            <p:txBody>
              <a:bodyPr lIns="92075" tIns="46038" rIns="92075" bIns="46038">
                <a:spAutoFit/>
              </a:bodyPr>
              <a:lstStyle/>
              <a:p>
                <a:r>
                  <a:rPr lang="zh-CN" altLang="en-US" sz="2800"/>
                  <a:t>－</a:t>
                </a:r>
              </a:p>
            </p:txBody>
          </p:sp>
          <p:sp>
            <p:nvSpPr>
              <p:cNvPr id="39" name="Text Box 9"/>
              <p:cNvSpPr txBox="1">
                <a:spLocks noChangeArrowheads="1"/>
              </p:cNvSpPr>
              <p:nvPr/>
            </p:nvSpPr>
            <p:spPr bwMode="auto">
              <a:xfrm>
                <a:off x="960" y="3120"/>
                <a:ext cx="624" cy="330"/>
              </a:xfrm>
              <a:prstGeom prst="rect">
                <a:avLst/>
              </a:prstGeom>
              <a:noFill/>
              <a:ln w="12700">
                <a:noFill/>
                <a:miter lim="800000"/>
                <a:headEnd/>
                <a:tailEnd/>
              </a:ln>
              <a:effectLst/>
            </p:spPr>
            <p:txBody>
              <a:bodyPr lIns="92075" tIns="46038" rIns="92075" bIns="46038">
                <a:spAutoFit/>
              </a:bodyPr>
              <a:lstStyle/>
              <a:p>
                <a:r>
                  <a:rPr lang="en-US" altLang="zh-CN" sz="2800"/>
                  <a:t>   4 7</a:t>
                </a:r>
              </a:p>
            </p:txBody>
          </p:sp>
        </p:grpSp>
        <p:sp>
          <p:nvSpPr>
            <p:cNvPr id="28" name="AutoShape 10"/>
            <p:cNvSpPr>
              <a:spLocks noChangeArrowheads="1"/>
            </p:cNvSpPr>
            <p:nvPr/>
          </p:nvSpPr>
          <p:spPr bwMode="auto">
            <a:xfrm>
              <a:off x="1536" y="528"/>
              <a:ext cx="768" cy="240"/>
            </a:xfrm>
            <a:prstGeom prst="rightArrow">
              <a:avLst>
                <a:gd name="adj1" fmla="val 50000"/>
                <a:gd name="adj2" fmla="val 80000"/>
              </a:avLst>
            </a:prstGeom>
            <a:solidFill>
              <a:srgbClr val="FF3300"/>
            </a:solidFill>
            <a:ln w="12700">
              <a:solidFill>
                <a:srgbClr val="66FF66"/>
              </a:solidFill>
              <a:miter lim="800000"/>
              <a:headEnd/>
              <a:tailEnd/>
            </a:ln>
            <a:effectLst/>
          </p:spPr>
          <p:txBody>
            <a:bodyPr wrap="none" lIns="92075" tIns="46038" rIns="92075" bIns="46038" anchor="ctr"/>
            <a:lstStyle/>
            <a:p>
              <a:endParaRPr lang="zh-CN" altLang="en-US" sz="2800"/>
            </a:p>
          </p:txBody>
        </p:sp>
        <p:grpSp>
          <p:nvGrpSpPr>
            <p:cNvPr id="29" name="Group 55"/>
            <p:cNvGrpSpPr>
              <a:grpSpLocks/>
            </p:cNvGrpSpPr>
            <p:nvPr/>
          </p:nvGrpSpPr>
          <p:grpSpPr bwMode="auto">
            <a:xfrm>
              <a:off x="2400" y="144"/>
              <a:ext cx="1824" cy="940"/>
              <a:chOff x="2400" y="144"/>
              <a:chExt cx="1824" cy="940"/>
            </a:xfrm>
          </p:grpSpPr>
          <p:sp>
            <p:nvSpPr>
              <p:cNvPr id="30" name="Rectangle 12"/>
              <p:cNvSpPr>
                <a:spLocks noChangeArrowheads="1"/>
              </p:cNvSpPr>
              <p:nvPr/>
            </p:nvSpPr>
            <p:spPr bwMode="auto">
              <a:xfrm>
                <a:off x="2736" y="144"/>
                <a:ext cx="1488" cy="330"/>
              </a:xfrm>
              <a:prstGeom prst="rect">
                <a:avLst/>
              </a:prstGeom>
              <a:noFill/>
              <a:ln w="12700">
                <a:noFill/>
                <a:miter lim="800000"/>
                <a:headEnd/>
                <a:tailEnd/>
              </a:ln>
              <a:effectLst/>
            </p:spPr>
            <p:txBody>
              <a:bodyPr lIns="92075" tIns="46038" rIns="92075" bIns="46038">
                <a:spAutoFit/>
              </a:bodyPr>
              <a:lstStyle/>
              <a:p>
                <a:r>
                  <a:rPr lang="en-US" altLang="zh-CN" sz="2800"/>
                  <a:t>0  1001011</a:t>
                </a:r>
              </a:p>
            </p:txBody>
          </p:sp>
          <p:sp>
            <p:nvSpPr>
              <p:cNvPr id="31" name="Rectangle 13"/>
              <p:cNvSpPr>
                <a:spLocks noChangeArrowheads="1"/>
              </p:cNvSpPr>
              <p:nvPr/>
            </p:nvSpPr>
            <p:spPr bwMode="auto">
              <a:xfrm>
                <a:off x="2736" y="432"/>
                <a:ext cx="1200" cy="330"/>
              </a:xfrm>
              <a:prstGeom prst="rect">
                <a:avLst/>
              </a:prstGeom>
              <a:noFill/>
              <a:ln w="12700">
                <a:noFill/>
                <a:miter lim="800000"/>
                <a:headEnd/>
                <a:tailEnd/>
              </a:ln>
              <a:effectLst/>
            </p:spPr>
            <p:txBody>
              <a:bodyPr lIns="92075" tIns="46038" rIns="92075" bIns="46038">
                <a:spAutoFit/>
              </a:bodyPr>
              <a:lstStyle/>
              <a:p>
                <a:r>
                  <a:rPr lang="en-US" altLang="zh-CN" sz="2800"/>
                  <a:t>1  1100100</a:t>
                </a:r>
              </a:p>
            </p:txBody>
          </p:sp>
          <p:sp>
            <p:nvSpPr>
              <p:cNvPr id="32" name="Rectangle 14"/>
              <p:cNvSpPr>
                <a:spLocks noChangeArrowheads="1"/>
              </p:cNvSpPr>
              <p:nvPr/>
            </p:nvSpPr>
            <p:spPr bwMode="auto">
              <a:xfrm>
                <a:off x="2400" y="432"/>
                <a:ext cx="318" cy="330"/>
              </a:xfrm>
              <a:prstGeom prst="rect">
                <a:avLst/>
              </a:prstGeom>
              <a:noFill/>
              <a:ln w="12700">
                <a:noFill/>
                <a:miter lim="800000"/>
                <a:headEnd/>
                <a:tailEnd/>
              </a:ln>
              <a:effectLst/>
            </p:spPr>
            <p:txBody>
              <a:bodyPr wrap="none" lIns="92075" tIns="46038" rIns="92075" bIns="46038">
                <a:spAutoFit/>
              </a:bodyPr>
              <a:lstStyle/>
              <a:p>
                <a:r>
                  <a:rPr lang="zh-CN" altLang="en-US" sz="2800"/>
                  <a:t>＋</a:t>
                </a:r>
              </a:p>
            </p:txBody>
          </p:sp>
          <p:sp>
            <p:nvSpPr>
              <p:cNvPr id="33" name="Line 15"/>
              <p:cNvSpPr>
                <a:spLocks noChangeShapeType="1"/>
              </p:cNvSpPr>
              <p:nvPr/>
            </p:nvSpPr>
            <p:spPr bwMode="auto">
              <a:xfrm>
                <a:off x="2496" y="768"/>
                <a:ext cx="1392" cy="0"/>
              </a:xfrm>
              <a:prstGeom prst="line">
                <a:avLst/>
              </a:prstGeom>
              <a:noFill/>
              <a:ln w="28575">
                <a:solidFill>
                  <a:srgbClr val="FFFFFF"/>
                </a:solidFill>
                <a:round/>
                <a:headEnd/>
                <a:tailEnd/>
              </a:ln>
              <a:effectLst/>
            </p:spPr>
            <p:txBody>
              <a:bodyPr lIns="92075" tIns="46038" rIns="92075" bIns="46038" anchor="ctr"/>
              <a:lstStyle/>
              <a:p>
                <a:endParaRPr lang="zh-CN" altLang="en-US" sz="2800"/>
              </a:p>
            </p:txBody>
          </p:sp>
          <p:sp>
            <p:nvSpPr>
              <p:cNvPr id="34" name="Rectangle 16"/>
              <p:cNvSpPr>
                <a:spLocks noChangeArrowheads="1"/>
              </p:cNvSpPr>
              <p:nvPr/>
            </p:nvSpPr>
            <p:spPr bwMode="auto">
              <a:xfrm>
                <a:off x="2562" y="754"/>
                <a:ext cx="1292" cy="330"/>
              </a:xfrm>
              <a:prstGeom prst="rect">
                <a:avLst/>
              </a:prstGeom>
              <a:noFill/>
              <a:ln w="12700">
                <a:noFill/>
                <a:miter lim="800000"/>
                <a:headEnd/>
                <a:tailEnd/>
              </a:ln>
              <a:effectLst/>
            </p:spPr>
            <p:txBody>
              <a:bodyPr lIns="92075" tIns="46038" rIns="92075" bIns="46038">
                <a:spAutoFit/>
              </a:bodyPr>
              <a:lstStyle/>
              <a:p>
                <a:r>
                  <a:rPr lang="en-US" altLang="zh-CN" sz="2800" dirty="0"/>
                  <a:t>1 </a:t>
                </a:r>
                <a:r>
                  <a:rPr lang="en-US" altLang="zh-CN" sz="2800" u="sng" dirty="0"/>
                  <a:t>0  0101111</a:t>
                </a:r>
              </a:p>
            </p:txBody>
          </p:sp>
        </p:grpSp>
      </p:grpSp>
      <p:sp>
        <p:nvSpPr>
          <p:cNvPr id="40" name="Oval 32"/>
          <p:cNvSpPr>
            <a:spLocks noChangeArrowheads="1"/>
          </p:cNvSpPr>
          <p:nvPr/>
        </p:nvSpPr>
        <p:spPr bwMode="auto">
          <a:xfrm>
            <a:off x="4843066" y="3854451"/>
            <a:ext cx="495300" cy="457200"/>
          </a:xfrm>
          <a:prstGeom prst="ellipse">
            <a:avLst/>
          </a:prstGeom>
          <a:noFill/>
          <a:ln w="28575">
            <a:solidFill>
              <a:schemeClr val="accent2"/>
            </a:solidFill>
            <a:round/>
            <a:headEnd/>
            <a:tailEnd/>
          </a:ln>
          <a:effectLst/>
        </p:spPr>
        <p:txBody>
          <a:bodyPr wrap="none" lIns="92075" tIns="46038" rIns="92075" bIns="46038" anchor="ctr"/>
          <a:lstStyle/>
          <a:p>
            <a:endParaRPr lang="zh-CN" altLang="en-US" sz="2800"/>
          </a:p>
        </p:txBody>
      </p:sp>
      <p:sp>
        <p:nvSpPr>
          <p:cNvPr id="41" name="AutoShape 34"/>
          <p:cNvSpPr>
            <a:spLocks noChangeArrowheads="1"/>
          </p:cNvSpPr>
          <p:nvPr/>
        </p:nvSpPr>
        <p:spPr bwMode="auto">
          <a:xfrm flipH="1">
            <a:off x="3471862" y="4672012"/>
            <a:ext cx="2274360" cy="685800"/>
          </a:xfrm>
          <a:prstGeom prst="wedgeRoundRectCallout">
            <a:avLst>
              <a:gd name="adj1" fmla="val -24658"/>
              <a:gd name="adj2" fmla="val -120833"/>
              <a:gd name="adj3" fmla="val 16667"/>
            </a:avLst>
          </a:prstGeom>
          <a:noFill/>
          <a:ln w="12700">
            <a:solidFill>
              <a:srgbClr val="FF0000"/>
            </a:solidFill>
            <a:miter lim="800000"/>
            <a:headEnd/>
            <a:tailEnd/>
          </a:ln>
          <a:effectLst/>
        </p:spPr>
        <p:txBody>
          <a:bodyPr lIns="92075" tIns="46038" rIns="92075" bIns="46038" anchor="ctr"/>
          <a:lstStyle/>
          <a:p>
            <a:pPr algn="ctr"/>
            <a:r>
              <a:rPr lang="zh-CN" altLang="en-US" sz="2800" dirty="0" smtClean="0"/>
              <a:t>进位，丢弃</a:t>
            </a:r>
            <a:endParaRPr lang="zh-CN" altLang="en-US" sz="2800" dirty="0"/>
          </a:p>
        </p:txBody>
      </p:sp>
      <p:sp>
        <p:nvSpPr>
          <p:cNvPr id="42" name="AutoShape 34"/>
          <p:cNvSpPr>
            <a:spLocks noChangeArrowheads="1"/>
          </p:cNvSpPr>
          <p:nvPr/>
        </p:nvSpPr>
        <p:spPr bwMode="auto">
          <a:xfrm>
            <a:off x="6917797" y="4686300"/>
            <a:ext cx="2469090" cy="685800"/>
          </a:xfrm>
          <a:prstGeom prst="wedgeRoundRectCallout">
            <a:avLst>
              <a:gd name="adj1" fmla="val -59865"/>
              <a:gd name="adj2" fmla="val -120833"/>
              <a:gd name="adj3" fmla="val 16667"/>
            </a:avLst>
          </a:prstGeom>
          <a:noFill/>
          <a:ln w="12700">
            <a:solidFill>
              <a:srgbClr val="FF0000"/>
            </a:solidFill>
            <a:miter lim="800000"/>
            <a:headEnd/>
            <a:tailEnd/>
          </a:ln>
          <a:effectLst/>
        </p:spPr>
        <p:txBody>
          <a:bodyPr lIns="92075" tIns="46038" rIns="92075" bIns="46038" anchor="ctr"/>
          <a:lstStyle/>
          <a:p>
            <a:pPr algn="ctr"/>
            <a:r>
              <a:rPr lang="en-US" altLang="zh-CN" sz="2800" dirty="0" smtClean="0"/>
              <a:t>47</a:t>
            </a:r>
            <a:r>
              <a:rPr lang="zh-CN" altLang="en-US" sz="2800" dirty="0" smtClean="0"/>
              <a:t>的补码</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71728"/>
                                        </p:tgtEl>
                                        <p:attrNameLst>
                                          <p:attrName>style.visibility</p:attrName>
                                        </p:attrNameLst>
                                      </p:cBhvr>
                                      <p:to>
                                        <p:strVal val="visible"/>
                                      </p:to>
                                    </p:set>
                                    <p:animEffect transition="in" filter="randombar(horizontal)">
                                      <p:cBhvr>
                                        <p:cTn id="12" dur="500"/>
                                        <p:tgtEl>
                                          <p:spTgt spid="3717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dissolv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dissolve">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dissolv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8" grpId="0" animBg="1"/>
      <p:bldP spid="40" grpId="0" animBg="1"/>
      <p:bldP spid="41" grpId="0" animBg="1" autoUpdateAnimBg="0"/>
      <p:bldP spid="4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9"/>
          <p:cNvGrpSpPr>
            <a:grpSpLocks/>
          </p:cNvGrpSpPr>
          <p:nvPr/>
        </p:nvGrpSpPr>
        <p:grpSpPr bwMode="auto">
          <a:xfrm>
            <a:off x="1192212" y="2909887"/>
            <a:ext cx="6273800" cy="1743075"/>
            <a:chOff x="768" y="2976"/>
            <a:chExt cx="3648" cy="1098"/>
          </a:xfrm>
        </p:grpSpPr>
        <p:grpSp>
          <p:nvGrpSpPr>
            <p:cNvPr id="6" name="Group 31"/>
            <p:cNvGrpSpPr>
              <a:grpSpLocks/>
            </p:cNvGrpSpPr>
            <p:nvPr/>
          </p:nvGrpSpPr>
          <p:grpSpPr bwMode="auto">
            <a:xfrm>
              <a:off x="768" y="3024"/>
              <a:ext cx="912" cy="1050"/>
              <a:chOff x="576" y="1392"/>
              <a:chExt cx="912" cy="1050"/>
            </a:xfrm>
          </p:grpSpPr>
          <p:sp>
            <p:nvSpPr>
              <p:cNvPr id="372755" name="Line 19"/>
              <p:cNvSpPr>
                <a:spLocks noChangeShapeType="1"/>
              </p:cNvSpPr>
              <p:nvPr/>
            </p:nvSpPr>
            <p:spPr bwMode="auto">
              <a:xfrm>
                <a:off x="624" y="2064"/>
                <a:ext cx="720" cy="0"/>
              </a:xfrm>
              <a:prstGeom prst="line">
                <a:avLst/>
              </a:prstGeom>
              <a:noFill/>
              <a:ln w="28575">
                <a:solidFill>
                  <a:srgbClr val="FFFFFF"/>
                </a:solidFill>
                <a:round/>
                <a:headEnd/>
                <a:tailEnd/>
              </a:ln>
              <a:effectLst/>
            </p:spPr>
            <p:txBody>
              <a:bodyPr lIns="92075" tIns="46038" rIns="92075" bIns="46038" anchor="ctr"/>
              <a:lstStyle/>
              <a:p>
                <a:endParaRPr lang="zh-CN" altLang="en-US" sz="2800"/>
              </a:p>
            </p:txBody>
          </p:sp>
          <p:sp>
            <p:nvSpPr>
              <p:cNvPr id="372756" name="Text Box 20"/>
              <p:cNvSpPr txBox="1">
                <a:spLocks noChangeArrowheads="1"/>
              </p:cNvSpPr>
              <p:nvPr/>
            </p:nvSpPr>
            <p:spPr bwMode="auto">
              <a:xfrm>
                <a:off x="576" y="1392"/>
                <a:ext cx="912" cy="330"/>
              </a:xfrm>
              <a:prstGeom prst="rect">
                <a:avLst/>
              </a:prstGeom>
              <a:noFill/>
              <a:ln w="12700">
                <a:noFill/>
                <a:miter lim="800000"/>
                <a:headEnd/>
                <a:tailEnd/>
              </a:ln>
              <a:effectLst/>
            </p:spPr>
            <p:txBody>
              <a:bodyPr lIns="92075" tIns="46038" rIns="92075" bIns="46038">
                <a:spAutoFit/>
              </a:bodyPr>
              <a:lstStyle/>
              <a:p>
                <a:r>
                  <a:rPr lang="zh-CN" altLang="en-US" sz="2800"/>
                  <a:t>－ </a:t>
                </a:r>
                <a:r>
                  <a:rPr lang="en-US" altLang="zh-CN" sz="2800"/>
                  <a:t>7  5</a:t>
                </a:r>
              </a:p>
            </p:txBody>
          </p:sp>
          <p:sp>
            <p:nvSpPr>
              <p:cNvPr id="372757" name="Text Box 21"/>
              <p:cNvSpPr txBox="1">
                <a:spLocks noChangeArrowheads="1"/>
              </p:cNvSpPr>
              <p:nvPr/>
            </p:nvSpPr>
            <p:spPr bwMode="auto">
              <a:xfrm>
                <a:off x="864" y="1728"/>
                <a:ext cx="480" cy="330"/>
              </a:xfrm>
              <a:prstGeom prst="rect">
                <a:avLst/>
              </a:prstGeom>
              <a:noFill/>
              <a:ln w="12700">
                <a:noFill/>
                <a:miter lim="800000"/>
                <a:headEnd/>
                <a:tailEnd/>
              </a:ln>
              <a:effectLst/>
            </p:spPr>
            <p:txBody>
              <a:bodyPr lIns="92075" tIns="46038" rIns="92075" bIns="46038">
                <a:spAutoFit/>
              </a:bodyPr>
              <a:lstStyle/>
              <a:p>
                <a:r>
                  <a:rPr lang="en-US" altLang="zh-CN" sz="2800"/>
                  <a:t>2 8</a:t>
                </a:r>
              </a:p>
            </p:txBody>
          </p:sp>
          <p:sp>
            <p:nvSpPr>
              <p:cNvPr id="372758" name="Text Box 22"/>
              <p:cNvSpPr txBox="1">
                <a:spLocks noChangeArrowheads="1"/>
              </p:cNvSpPr>
              <p:nvPr/>
            </p:nvSpPr>
            <p:spPr bwMode="auto">
              <a:xfrm>
                <a:off x="576" y="1728"/>
                <a:ext cx="336" cy="330"/>
              </a:xfrm>
              <a:prstGeom prst="rect">
                <a:avLst/>
              </a:prstGeom>
              <a:noFill/>
              <a:ln w="12700">
                <a:noFill/>
                <a:miter lim="800000"/>
                <a:headEnd/>
                <a:tailEnd/>
              </a:ln>
              <a:effectLst/>
            </p:spPr>
            <p:txBody>
              <a:bodyPr lIns="92075" tIns="46038" rIns="92075" bIns="46038">
                <a:spAutoFit/>
              </a:bodyPr>
              <a:lstStyle/>
              <a:p>
                <a:r>
                  <a:rPr lang="zh-CN" altLang="en-US" sz="2800"/>
                  <a:t>－</a:t>
                </a:r>
              </a:p>
            </p:txBody>
          </p:sp>
          <p:sp>
            <p:nvSpPr>
              <p:cNvPr id="372759" name="Text Box 23"/>
              <p:cNvSpPr txBox="1">
                <a:spLocks noChangeArrowheads="1"/>
              </p:cNvSpPr>
              <p:nvPr/>
            </p:nvSpPr>
            <p:spPr bwMode="auto">
              <a:xfrm>
                <a:off x="576" y="2112"/>
                <a:ext cx="768" cy="330"/>
              </a:xfrm>
              <a:prstGeom prst="rect">
                <a:avLst/>
              </a:prstGeom>
              <a:noFill/>
              <a:ln w="12700">
                <a:noFill/>
                <a:miter lim="800000"/>
                <a:headEnd/>
                <a:tailEnd/>
              </a:ln>
              <a:effectLst/>
            </p:spPr>
            <p:txBody>
              <a:bodyPr lIns="92075" tIns="46038" rIns="92075" bIns="46038">
                <a:spAutoFit/>
              </a:bodyPr>
              <a:lstStyle/>
              <a:p>
                <a:r>
                  <a:rPr lang="zh-CN" altLang="en-US" sz="2800"/>
                  <a:t>－</a:t>
                </a:r>
                <a:r>
                  <a:rPr lang="en-US" altLang="zh-CN" sz="2800"/>
                  <a:t>10 3</a:t>
                </a:r>
              </a:p>
            </p:txBody>
          </p:sp>
        </p:grpSp>
        <p:sp>
          <p:nvSpPr>
            <p:cNvPr id="372760" name="AutoShape 24"/>
            <p:cNvSpPr>
              <a:spLocks noChangeArrowheads="1"/>
            </p:cNvSpPr>
            <p:nvPr/>
          </p:nvSpPr>
          <p:spPr bwMode="auto">
            <a:xfrm>
              <a:off x="1728" y="3360"/>
              <a:ext cx="768" cy="240"/>
            </a:xfrm>
            <a:prstGeom prst="rightArrow">
              <a:avLst>
                <a:gd name="adj1" fmla="val 50000"/>
                <a:gd name="adj2" fmla="val 80000"/>
              </a:avLst>
            </a:prstGeom>
            <a:solidFill>
              <a:srgbClr val="FF3300"/>
            </a:solidFill>
            <a:ln w="12700">
              <a:solidFill>
                <a:srgbClr val="66FF66"/>
              </a:solidFill>
              <a:miter lim="800000"/>
              <a:headEnd/>
              <a:tailEnd/>
            </a:ln>
            <a:effectLst/>
          </p:spPr>
          <p:txBody>
            <a:bodyPr wrap="none" lIns="92075" tIns="46038" rIns="92075" bIns="46038" anchor="ctr"/>
            <a:lstStyle/>
            <a:p>
              <a:endParaRPr lang="zh-CN" altLang="en-US" sz="2800"/>
            </a:p>
          </p:txBody>
        </p:sp>
        <p:sp>
          <p:nvSpPr>
            <p:cNvPr id="372762" name="Rectangle 26"/>
            <p:cNvSpPr>
              <a:spLocks noChangeArrowheads="1"/>
            </p:cNvSpPr>
            <p:nvPr/>
          </p:nvSpPr>
          <p:spPr bwMode="auto">
            <a:xfrm>
              <a:off x="2928" y="2976"/>
              <a:ext cx="1488" cy="330"/>
            </a:xfrm>
            <a:prstGeom prst="rect">
              <a:avLst/>
            </a:prstGeom>
            <a:noFill/>
            <a:ln w="12700">
              <a:noFill/>
              <a:miter lim="800000"/>
              <a:headEnd/>
              <a:tailEnd/>
            </a:ln>
            <a:effectLst/>
          </p:spPr>
          <p:txBody>
            <a:bodyPr lIns="92075" tIns="46038" rIns="92075" bIns="46038">
              <a:spAutoFit/>
            </a:bodyPr>
            <a:lstStyle/>
            <a:p>
              <a:r>
                <a:rPr lang="en-US" altLang="zh-CN" sz="2800"/>
                <a:t>1  0110101</a:t>
              </a:r>
            </a:p>
          </p:txBody>
        </p:sp>
        <p:sp>
          <p:nvSpPr>
            <p:cNvPr id="372763" name="Rectangle 27"/>
            <p:cNvSpPr>
              <a:spLocks noChangeArrowheads="1"/>
            </p:cNvSpPr>
            <p:nvPr/>
          </p:nvSpPr>
          <p:spPr bwMode="auto">
            <a:xfrm>
              <a:off x="2928" y="3312"/>
              <a:ext cx="1200" cy="330"/>
            </a:xfrm>
            <a:prstGeom prst="rect">
              <a:avLst/>
            </a:prstGeom>
            <a:noFill/>
            <a:ln w="12700">
              <a:noFill/>
              <a:miter lim="800000"/>
              <a:headEnd/>
              <a:tailEnd/>
            </a:ln>
            <a:effectLst/>
          </p:spPr>
          <p:txBody>
            <a:bodyPr lIns="92075" tIns="46038" rIns="92075" bIns="46038">
              <a:spAutoFit/>
            </a:bodyPr>
            <a:lstStyle/>
            <a:p>
              <a:r>
                <a:rPr lang="en-US" altLang="zh-CN" sz="2800"/>
                <a:t>1  1100100</a:t>
              </a:r>
            </a:p>
          </p:txBody>
        </p:sp>
        <p:sp>
          <p:nvSpPr>
            <p:cNvPr id="372764" name="Rectangle 28"/>
            <p:cNvSpPr>
              <a:spLocks noChangeArrowheads="1"/>
            </p:cNvSpPr>
            <p:nvPr/>
          </p:nvSpPr>
          <p:spPr bwMode="auto">
            <a:xfrm>
              <a:off x="2592" y="3264"/>
              <a:ext cx="318" cy="330"/>
            </a:xfrm>
            <a:prstGeom prst="rect">
              <a:avLst/>
            </a:prstGeom>
            <a:noFill/>
            <a:ln w="12700">
              <a:noFill/>
              <a:miter lim="800000"/>
              <a:headEnd/>
              <a:tailEnd/>
            </a:ln>
            <a:effectLst/>
          </p:spPr>
          <p:txBody>
            <a:bodyPr wrap="none" lIns="92075" tIns="46038" rIns="92075" bIns="46038">
              <a:spAutoFit/>
            </a:bodyPr>
            <a:lstStyle/>
            <a:p>
              <a:r>
                <a:rPr lang="zh-CN" altLang="en-US" sz="2800"/>
                <a:t>＋</a:t>
              </a:r>
            </a:p>
          </p:txBody>
        </p:sp>
        <p:sp>
          <p:nvSpPr>
            <p:cNvPr id="372765" name="Line 29"/>
            <p:cNvSpPr>
              <a:spLocks noChangeShapeType="1"/>
            </p:cNvSpPr>
            <p:nvPr/>
          </p:nvSpPr>
          <p:spPr bwMode="auto">
            <a:xfrm>
              <a:off x="2784" y="3696"/>
              <a:ext cx="1392" cy="0"/>
            </a:xfrm>
            <a:prstGeom prst="line">
              <a:avLst/>
            </a:prstGeom>
            <a:noFill/>
            <a:ln w="28575">
              <a:solidFill>
                <a:srgbClr val="FFFFFF"/>
              </a:solidFill>
              <a:round/>
              <a:headEnd/>
              <a:tailEnd/>
            </a:ln>
            <a:effectLst/>
          </p:spPr>
          <p:txBody>
            <a:bodyPr lIns="92075" tIns="46038" rIns="92075" bIns="46038" anchor="ctr"/>
            <a:lstStyle/>
            <a:p>
              <a:endParaRPr lang="zh-CN" altLang="en-US" sz="2800"/>
            </a:p>
          </p:txBody>
        </p:sp>
        <p:sp>
          <p:nvSpPr>
            <p:cNvPr id="372766" name="Rectangle 30"/>
            <p:cNvSpPr>
              <a:spLocks noChangeArrowheads="1"/>
            </p:cNvSpPr>
            <p:nvPr/>
          </p:nvSpPr>
          <p:spPr bwMode="auto">
            <a:xfrm>
              <a:off x="2736" y="3696"/>
              <a:ext cx="1632" cy="330"/>
            </a:xfrm>
            <a:prstGeom prst="rect">
              <a:avLst/>
            </a:prstGeom>
            <a:noFill/>
            <a:ln w="12700">
              <a:noFill/>
              <a:miter lim="800000"/>
              <a:headEnd/>
              <a:tailEnd/>
            </a:ln>
            <a:effectLst/>
          </p:spPr>
          <p:txBody>
            <a:bodyPr lIns="92075" tIns="46038" rIns="92075" bIns="46038">
              <a:spAutoFit/>
            </a:bodyPr>
            <a:lstStyle/>
            <a:p>
              <a:r>
                <a:rPr lang="en-US" altLang="zh-CN" sz="2800" dirty="0"/>
                <a:t>1  </a:t>
              </a:r>
              <a:r>
                <a:rPr lang="en-US" altLang="zh-CN" sz="2800" u="sng" dirty="0"/>
                <a:t>1  0011001</a:t>
              </a:r>
            </a:p>
          </p:txBody>
        </p:sp>
      </p:grpSp>
      <p:grpSp>
        <p:nvGrpSpPr>
          <p:cNvPr id="7" name="Group 48"/>
          <p:cNvGrpSpPr>
            <a:grpSpLocks/>
          </p:cNvGrpSpPr>
          <p:nvPr/>
        </p:nvGrpSpPr>
        <p:grpSpPr bwMode="auto">
          <a:xfrm>
            <a:off x="1198562" y="509587"/>
            <a:ext cx="6356350" cy="1743075"/>
            <a:chOff x="672" y="1536"/>
            <a:chExt cx="3696" cy="1098"/>
          </a:xfrm>
        </p:grpSpPr>
        <p:grpSp>
          <p:nvGrpSpPr>
            <p:cNvPr id="8" name="Group 35"/>
            <p:cNvGrpSpPr>
              <a:grpSpLocks/>
            </p:cNvGrpSpPr>
            <p:nvPr/>
          </p:nvGrpSpPr>
          <p:grpSpPr bwMode="auto">
            <a:xfrm>
              <a:off x="672" y="1584"/>
              <a:ext cx="912" cy="1050"/>
              <a:chOff x="576" y="1392"/>
              <a:chExt cx="912" cy="1050"/>
            </a:xfrm>
          </p:grpSpPr>
          <p:sp>
            <p:nvSpPr>
              <p:cNvPr id="372772" name="Line 36"/>
              <p:cNvSpPr>
                <a:spLocks noChangeShapeType="1"/>
              </p:cNvSpPr>
              <p:nvPr/>
            </p:nvSpPr>
            <p:spPr bwMode="auto">
              <a:xfrm>
                <a:off x="624" y="2064"/>
                <a:ext cx="720" cy="0"/>
              </a:xfrm>
              <a:prstGeom prst="line">
                <a:avLst/>
              </a:prstGeom>
              <a:noFill/>
              <a:ln w="28575">
                <a:solidFill>
                  <a:srgbClr val="FFFFFF"/>
                </a:solidFill>
                <a:round/>
                <a:headEnd/>
                <a:tailEnd/>
              </a:ln>
              <a:effectLst/>
            </p:spPr>
            <p:txBody>
              <a:bodyPr lIns="92075" tIns="46038" rIns="92075" bIns="46038" anchor="ctr"/>
              <a:lstStyle/>
              <a:p>
                <a:endParaRPr lang="zh-CN" altLang="en-US" sz="2800"/>
              </a:p>
            </p:txBody>
          </p:sp>
          <p:sp>
            <p:nvSpPr>
              <p:cNvPr id="372773" name="Text Box 37"/>
              <p:cNvSpPr txBox="1">
                <a:spLocks noChangeArrowheads="1"/>
              </p:cNvSpPr>
              <p:nvPr/>
            </p:nvSpPr>
            <p:spPr bwMode="auto">
              <a:xfrm>
                <a:off x="576" y="1392"/>
                <a:ext cx="912" cy="330"/>
              </a:xfrm>
              <a:prstGeom prst="rect">
                <a:avLst/>
              </a:prstGeom>
              <a:noFill/>
              <a:ln w="12700">
                <a:noFill/>
                <a:miter lim="800000"/>
                <a:headEnd/>
                <a:tailEnd/>
              </a:ln>
              <a:effectLst/>
            </p:spPr>
            <p:txBody>
              <a:bodyPr lIns="92075" tIns="46038" rIns="92075" bIns="46038">
                <a:spAutoFit/>
              </a:bodyPr>
              <a:lstStyle/>
              <a:p>
                <a:r>
                  <a:rPr lang="zh-CN" altLang="en-US" sz="2800"/>
                  <a:t>－ </a:t>
                </a:r>
                <a:r>
                  <a:rPr lang="en-US" altLang="zh-CN" sz="2800"/>
                  <a:t>7  5</a:t>
                </a:r>
              </a:p>
            </p:txBody>
          </p:sp>
          <p:sp>
            <p:nvSpPr>
              <p:cNvPr id="372774" name="Text Box 38"/>
              <p:cNvSpPr txBox="1">
                <a:spLocks noChangeArrowheads="1"/>
              </p:cNvSpPr>
              <p:nvPr/>
            </p:nvSpPr>
            <p:spPr bwMode="auto">
              <a:xfrm>
                <a:off x="864" y="1728"/>
                <a:ext cx="480" cy="330"/>
              </a:xfrm>
              <a:prstGeom prst="rect">
                <a:avLst/>
              </a:prstGeom>
              <a:noFill/>
              <a:ln w="12700">
                <a:noFill/>
                <a:miter lim="800000"/>
                <a:headEnd/>
                <a:tailEnd/>
              </a:ln>
              <a:effectLst/>
            </p:spPr>
            <p:txBody>
              <a:bodyPr lIns="92075" tIns="46038" rIns="92075" bIns="46038">
                <a:spAutoFit/>
              </a:bodyPr>
              <a:lstStyle/>
              <a:p>
                <a:r>
                  <a:rPr lang="en-US" altLang="zh-CN" sz="2800"/>
                  <a:t>2 8</a:t>
                </a:r>
              </a:p>
            </p:txBody>
          </p:sp>
          <p:sp>
            <p:nvSpPr>
              <p:cNvPr id="372775" name="Text Box 39"/>
              <p:cNvSpPr txBox="1">
                <a:spLocks noChangeArrowheads="1"/>
              </p:cNvSpPr>
              <p:nvPr/>
            </p:nvSpPr>
            <p:spPr bwMode="auto">
              <a:xfrm>
                <a:off x="576" y="1728"/>
                <a:ext cx="336" cy="330"/>
              </a:xfrm>
              <a:prstGeom prst="rect">
                <a:avLst/>
              </a:prstGeom>
              <a:noFill/>
              <a:ln w="12700">
                <a:noFill/>
                <a:miter lim="800000"/>
                <a:headEnd/>
                <a:tailEnd/>
              </a:ln>
              <a:effectLst/>
            </p:spPr>
            <p:txBody>
              <a:bodyPr lIns="92075" tIns="46038" rIns="92075" bIns="46038">
                <a:spAutoFit/>
              </a:bodyPr>
              <a:lstStyle/>
              <a:p>
                <a:r>
                  <a:rPr lang="zh-CN" altLang="en-US" sz="2800"/>
                  <a:t>＋</a:t>
                </a:r>
              </a:p>
            </p:txBody>
          </p:sp>
          <p:sp>
            <p:nvSpPr>
              <p:cNvPr id="372776" name="Text Box 40"/>
              <p:cNvSpPr txBox="1">
                <a:spLocks noChangeArrowheads="1"/>
              </p:cNvSpPr>
              <p:nvPr/>
            </p:nvSpPr>
            <p:spPr bwMode="auto">
              <a:xfrm>
                <a:off x="576" y="2112"/>
                <a:ext cx="768" cy="330"/>
              </a:xfrm>
              <a:prstGeom prst="rect">
                <a:avLst/>
              </a:prstGeom>
              <a:noFill/>
              <a:ln w="12700">
                <a:noFill/>
                <a:miter lim="800000"/>
                <a:headEnd/>
                <a:tailEnd/>
              </a:ln>
              <a:effectLst/>
            </p:spPr>
            <p:txBody>
              <a:bodyPr lIns="92075" tIns="46038" rIns="92075" bIns="46038">
                <a:spAutoFit/>
              </a:bodyPr>
              <a:lstStyle/>
              <a:p>
                <a:r>
                  <a:rPr lang="zh-CN" altLang="en-US" sz="2800"/>
                  <a:t>－ </a:t>
                </a:r>
                <a:r>
                  <a:rPr lang="en-US" altLang="zh-CN" sz="2800"/>
                  <a:t>4 7</a:t>
                </a:r>
              </a:p>
            </p:txBody>
          </p:sp>
        </p:grpSp>
        <p:sp>
          <p:nvSpPr>
            <p:cNvPr id="372777" name="AutoShape 41"/>
            <p:cNvSpPr>
              <a:spLocks noChangeArrowheads="1"/>
            </p:cNvSpPr>
            <p:nvPr/>
          </p:nvSpPr>
          <p:spPr bwMode="auto">
            <a:xfrm>
              <a:off x="1680" y="1920"/>
              <a:ext cx="768" cy="240"/>
            </a:xfrm>
            <a:prstGeom prst="rightArrow">
              <a:avLst>
                <a:gd name="adj1" fmla="val 50000"/>
                <a:gd name="adj2" fmla="val 80000"/>
              </a:avLst>
            </a:prstGeom>
            <a:solidFill>
              <a:srgbClr val="FF3300"/>
            </a:solidFill>
            <a:ln w="12700">
              <a:solidFill>
                <a:srgbClr val="66FF66"/>
              </a:solidFill>
              <a:miter lim="800000"/>
              <a:headEnd/>
              <a:tailEnd/>
            </a:ln>
            <a:effectLst/>
          </p:spPr>
          <p:txBody>
            <a:bodyPr wrap="none" lIns="92075" tIns="46038" rIns="92075" bIns="46038" anchor="ctr"/>
            <a:lstStyle/>
            <a:p>
              <a:endParaRPr lang="zh-CN" altLang="en-US" sz="2800"/>
            </a:p>
          </p:txBody>
        </p:sp>
        <p:sp>
          <p:nvSpPr>
            <p:cNvPr id="372778" name="Rectangle 42"/>
            <p:cNvSpPr>
              <a:spLocks noChangeArrowheads="1"/>
            </p:cNvSpPr>
            <p:nvPr/>
          </p:nvSpPr>
          <p:spPr bwMode="auto">
            <a:xfrm>
              <a:off x="2880" y="1536"/>
              <a:ext cx="1488" cy="330"/>
            </a:xfrm>
            <a:prstGeom prst="rect">
              <a:avLst/>
            </a:prstGeom>
            <a:noFill/>
            <a:ln w="12700">
              <a:noFill/>
              <a:miter lim="800000"/>
              <a:headEnd/>
              <a:tailEnd/>
            </a:ln>
            <a:effectLst/>
          </p:spPr>
          <p:txBody>
            <a:bodyPr lIns="92075" tIns="46038" rIns="92075" bIns="46038">
              <a:spAutoFit/>
            </a:bodyPr>
            <a:lstStyle/>
            <a:p>
              <a:r>
                <a:rPr lang="en-US" altLang="zh-CN" sz="2800"/>
                <a:t>1  0110101</a:t>
              </a:r>
            </a:p>
          </p:txBody>
        </p:sp>
        <p:sp>
          <p:nvSpPr>
            <p:cNvPr id="372779" name="Rectangle 43"/>
            <p:cNvSpPr>
              <a:spLocks noChangeArrowheads="1"/>
            </p:cNvSpPr>
            <p:nvPr/>
          </p:nvSpPr>
          <p:spPr bwMode="auto">
            <a:xfrm>
              <a:off x="2880" y="1872"/>
              <a:ext cx="1200" cy="330"/>
            </a:xfrm>
            <a:prstGeom prst="rect">
              <a:avLst/>
            </a:prstGeom>
            <a:noFill/>
            <a:ln w="12700">
              <a:noFill/>
              <a:miter lim="800000"/>
              <a:headEnd/>
              <a:tailEnd/>
            </a:ln>
            <a:effectLst/>
          </p:spPr>
          <p:txBody>
            <a:bodyPr lIns="92075" tIns="46038" rIns="92075" bIns="46038">
              <a:spAutoFit/>
            </a:bodyPr>
            <a:lstStyle/>
            <a:p>
              <a:r>
                <a:rPr lang="en-US" altLang="zh-CN" sz="2800"/>
                <a:t>0  0011100 </a:t>
              </a:r>
            </a:p>
          </p:txBody>
        </p:sp>
        <p:sp>
          <p:nvSpPr>
            <p:cNvPr id="372780" name="Rectangle 44"/>
            <p:cNvSpPr>
              <a:spLocks noChangeArrowheads="1"/>
            </p:cNvSpPr>
            <p:nvPr/>
          </p:nvSpPr>
          <p:spPr bwMode="auto">
            <a:xfrm>
              <a:off x="2544" y="1824"/>
              <a:ext cx="318" cy="330"/>
            </a:xfrm>
            <a:prstGeom prst="rect">
              <a:avLst/>
            </a:prstGeom>
            <a:noFill/>
            <a:ln w="12700">
              <a:noFill/>
              <a:miter lim="800000"/>
              <a:headEnd/>
              <a:tailEnd/>
            </a:ln>
            <a:effectLst/>
          </p:spPr>
          <p:txBody>
            <a:bodyPr wrap="none" lIns="92075" tIns="46038" rIns="92075" bIns="46038">
              <a:spAutoFit/>
            </a:bodyPr>
            <a:lstStyle/>
            <a:p>
              <a:r>
                <a:rPr lang="zh-CN" altLang="en-US" sz="2800"/>
                <a:t>＋</a:t>
              </a:r>
            </a:p>
          </p:txBody>
        </p:sp>
        <p:sp>
          <p:nvSpPr>
            <p:cNvPr id="372781" name="Line 45"/>
            <p:cNvSpPr>
              <a:spLocks noChangeShapeType="1"/>
            </p:cNvSpPr>
            <p:nvPr/>
          </p:nvSpPr>
          <p:spPr bwMode="auto">
            <a:xfrm>
              <a:off x="2736" y="2256"/>
              <a:ext cx="1392" cy="0"/>
            </a:xfrm>
            <a:prstGeom prst="line">
              <a:avLst/>
            </a:prstGeom>
            <a:noFill/>
            <a:ln w="28575">
              <a:solidFill>
                <a:srgbClr val="FFFFFF"/>
              </a:solidFill>
              <a:round/>
              <a:headEnd/>
              <a:tailEnd/>
            </a:ln>
            <a:effectLst/>
          </p:spPr>
          <p:txBody>
            <a:bodyPr lIns="92075" tIns="46038" rIns="92075" bIns="46038" anchor="ctr"/>
            <a:lstStyle/>
            <a:p>
              <a:endParaRPr lang="zh-CN" altLang="en-US" sz="2800"/>
            </a:p>
          </p:txBody>
        </p:sp>
        <p:sp>
          <p:nvSpPr>
            <p:cNvPr id="372782" name="Rectangle 46"/>
            <p:cNvSpPr>
              <a:spLocks noChangeArrowheads="1"/>
            </p:cNvSpPr>
            <p:nvPr/>
          </p:nvSpPr>
          <p:spPr bwMode="auto">
            <a:xfrm>
              <a:off x="2688" y="2256"/>
              <a:ext cx="1632" cy="330"/>
            </a:xfrm>
            <a:prstGeom prst="rect">
              <a:avLst/>
            </a:prstGeom>
            <a:noFill/>
            <a:ln w="12700">
              <a:noFill/>
              <a:miter lim="800000"/>
              <a:headEnd/>
              <a:tailEnd/>
            </a:ln>
            <a:effectLst/>
          </p:spPr>
          <p:txBody>
            <a:bodyPr lIns="92075" tIns="46038" rIns="92075" bIns="46038">
              <a:spAutoFit/>
            </a:bodyPr>
            <a:lstStyle/>
            <a:p>
              <a:r>
                <a:rPr lang="en-US" altLang="zh-CN" sz="2800"/>
                <a:t>    1  1010001</a:t>
              </a:r>
            </a:p>
          </p:txBody>
        </p:sp>
      </p:grpSp>
      <p:sp>
        <p:nvSpPr>
          <p:cNvPr id="372786" name="Oval 50"/>
          <p:cNvSpPr>
            <a:spLocks noChangeArrowheads="1"/>
          </p:cNvSpPr>
          <p:nvPr/>
        </p:nvSpPr>
        <p:spPr bwMode="auto">
          <a:xfrm>
            <a:off x="4494212" y="4129087"/>
            <a:ext cx="495300" cy="457200"/>
          </a:xfrm>
          <a:prstGeom prst="ellipse">
            <a:avLst/>
          </a:prstGeom>
          <a:noFill/>
          <a:ln w="28575">
            <a:solidFill>
              <a:schemeClr val="accent2"/>
            </a:solidFill>
            <a:round/>
            <a:headEnd/>
            <a:tailEnd/>
          </a:ln>
          <a:effectLst/>
        </p:spPr>
        <p:txBody>
          <a:bodyPr wrap="none" lIns="92075" tIns="46038" rIns="92075" bIns="46038" anchor="ctr"/>
          <a:lstStyle/>
          <a:p>
            <a:endParaRPr lang="zh-CN" altLang="en-US" sz="2800"/>
          </a:p>
        </p:txBody>
      </p:sp>
      <p:sp>
        <p:nvSpPr>
          <p:cNvPr id="372788" name="AutoShape 52"/>
          <p:cNvSpPr>
            <a:spLocks noChangeArrowheads="1"/>
          </p:cNvSpPr>
          <p:nvPr/>
        </p:nvSpPr>
        <p:spPr bwMode="auto">
          <a:xfrm>
            <a:off x="7529513" y="1528762"/>
            <a:ext cx="2085973" cy="762000"/>
          </a:xfrm>
          <a:prstGeom prst="wedgeRoundRectCallout">
            <a:avLst>
              <a:gd name="adj1" fmla="val -84361"/>
              <a:gd name="adj2" fmla="val 5208"/>
              <a:gd name="adj3" fmla="val 16667"/>
            </a:avLst>
          </a:prstGeom>
          <a:noFill/>
          <a:ln w="12700">
            <a:solidFill>
              <a:schemeClr val="accent2"/>
            </a:solidFill>
            <a:miter lim="800000"/>
            <a:headEnd/>
            <a:tailEnd/>
          </a:ln>
          <a:effectLst/>
        </p:spPr>
        <p:txBody>
          <a:bodyPr lIns="92075" tIns="46038" rIns="92075" bIns="46038" anchor="ctr"/>
          <a:lstStyle/>
          <a:p>
            <a:pPr algn="ctr"/>
            <a:r>
              <a:rPr lang="en-US" altLang="zh-CN" sz="2800" dirty="0" smtClean="0"/>
              <a:t>-47</a:t>
            </a:r>
            <a:r>
              <a:rPr lang="zh-CN" altLang="en-US" sz="2800" dirty="0" smtClean="0"/>
              <a:t>的补码</a:t>
            </a:r>
            <a:endParaRPr lang="zh-CN" altLang="en-US" sz="2800" dirty="0"/>
          </a:p>
        </p:txBody>
      </p:sp>
      <p:sp>
        <p:nvSpPr>
          <p:cNvPr id="49" name="AutoShape 34"/>
          <p:cNvSpPr>
            <a:spLocks noChangeArrowheads="1"/>
          </p:cNvSpPr>
          <p:nvPr/>
        </p:nvSpPr>
        <p:spPr bwMode="auto">
          <a:xfrm flipH="1">
            <a:off x="3057525" y="5000625"/>
            <a:ext cx="2274360" cy="685800"/>
          </a:xfrm>
          <a:prstGeom prst="wedgeRoundRectCallout">
            <a:avLst>
              <a:gd name="adj1" fmla="val -25286"/>
              <a:gd name="adj2" fmla="val -104166"/>
              <a:gd name="adj3" fmla="val 16667"/>
            </a:avLst>
          </a:prstGeom>
          <a:noFill/>
          <a:ln w="12700">
            <a:solidFill>
              <a:srgbClr val="FF0000"/>
            </a:solidFill>
            <a:miter lim="800000"/>
            <a:headEnd/>
            <a:tailEnd/>
          </a:ln>
          <a:effectLst/>
        </p:spPr>
        <p:txBody>
          <a:bodyPr lIns="92075" tIns="46038" rIns="92075" bIns="46038" anchor="ctr"/>
          <a:lstStyle/>
          <a:p>
            <a:pPr algn="ctr"/>
            <a:r>
              <a:rPr lang="zh-CN" altLang="en-US" sz="2800" dirty="0" smtClean="0"/>
              <a:t>进位，丢弃</a:t>
            </a:r>
            <a:endParaRPr lang="zh-CN" altLang="en-US" sz="2800" dirty="0"/>
          </a:p>
        </p:txBody>
      </p:sp>
      <p:sp>
        <p:nvSpPr>
          <p:cNvPr id="50" name="AutoShape 34"/>
          <p:cNvSpPr>
            <a:spLocks noChangeArrowheads="1"/>
          </p:cNvSpPr>
          <p:nvPr/>
        </p:nvSpPr>
        <p:spPr bwMode="auto">
          <a:xfrm>
            <a:off x="6774923" y="4914899"/>
            <a:ext cx="2469090" cy="685800"/>
          </a:xfrm>
          <a:prstGeom prst="wedgeRoundRectCallout">
            <a:avLst>
              <a:gd name="adj1" fmla="val -59865"/>
              <a:gd name="adj2" fmla="val -120833"/>
              <a:gd name="adj3" fmla="val 16667"/>
            </a:avLst>
          </a:prstGeom>
          <a:noFill/>
          <a:ln w="12700">
            <a:solidFill>
              <a:srgbClr val="FF0000"/>
            </a:solidFill>
            <a:miter lim="800000"/>
            <a:headEnd/>
            <a:tailEnd/>
          </a:ln>
          <a:effectLst/>
        </p:spPr>
        <p:txBody>
          <a:bodyPr lIns="92075" tIns="46038" rIns="92075" bIns="46038" anchor="ctr"/>
          <a:lstStyle/>
          <a:p>
            <a:pPr algn="ctr"/>
            <a:r>
              <a:rPr lang="en-US" altLang="zh-CN" sz="2800" dirty="0" smtClean="0"/>
              <a:t>-103</a:t>
            </a:r>
            <a:r>
              <a:rPr lang="zh-CN" altLang="en-US" sz="2800" dirty="0" smtClean="0"/>
              <a:t>的补码</a:t>
            </a:r>
            <a:endParaRPr lang="zh-CN" altLang="en-US" sz="2800" dirty="0"/>
          </a:p>
        </p:txBody>
      </p:sp>
      <p:sp>
        <p:nvSpPr>
          <p:cNvPr id="51" name="矩形 50"/>
          <p:cNvSpPr/>
          <p:nvPr/>
        </p:nvSpPr>
        <p:spPr>
          <a:xfrm>
            <a:off x="1610309" y="5886420"/>
            <a:ext cx="5955476" cy="523220"/>
          </a:xfrm>
          <a:prstGeom prst="rect">
            <a:avLst/>
          </a:prstGeom>
        </p:spPr>
        <p:txBody>
          <a:bodyPr wrap="none">
            <a:spAutoFit/>
          </a:bodyPr>
          <a:lstStyle/>
          <a:p>
            <a:r>
              <a:rPr lang="zh-CN" altLang="en-US" sz="2800" dirty="0" smtClean="0">
                <a:solidFill>
                  <a:srgbClr val="003366"/>
                </a:solidFill>
              </a:rPr>
              <a:t>思考题：怎样判断补码加法的溢出？</a:t>
            </a:r>
            <a:endParaRPr lang="zh-CN" altLang="en-US" sz="2800" dirty="0">
              <a:solidFill>
                <a:srgbClr val="0033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2788"/>
                                        </p:tgtEl>
                                        <p:attrNameLst>
                                          <p:attrName>style.visibility</p:attrName>
                                        </p:attrNameLst>
                                      </p:cBhvr>
                                      <p:to>
                                        <p:strVal val="visible"/>
                                      </p:to>
                                    </p:set>
                                    <p:anim calcmode="lin" valueType="num">
                                      <p:cBhvr additive="base">
                                        <p:cTn id="12" dur="500" fill="hold"/>
                                        <p:tgtEl>
                                          <p:spTgt spid="372788"/>
                                        </p:tgtEl>
                                        <p:attrNameLst>
                                          <p:attrName>ppt_x</p:attrName>
                                        </p:attrNameLst>
                                      </p:cBhvr>
                                      <p:tavLst>
                                        <p:tav tm="0">
                                          <p:val>
                                            <p:strVal val="#ppt_x"/>
                                          </p:val>
                                        </p:tav>
                                        <p:tav tm="100000">
                                          <p:val>
                                            <p:strVal val="#ppt_x"/>
                                          </p:val>
                                        </p:tav>
                                      </p:tavLst>
                                    </p:anim>
                                    <p:anim calcmode="lin" valueType="num">
                                      <p:cBhvr additive="base">
                                        <p:cTn id="13" dur="500" fill="hold"/>
                                        <p:tgtEl>
                                          <p:spTgt spid="37278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72786"/>
                                        </p:tgtEl>
                                        <p:attrNameLst>
                                          <p:attrName>style.visibility</p:attrName>
                                        </p:attrNameLst>
                                      </p:cBhvr>
                                      <p:to>
                                        <p:strVal val="visible"/>
                                      </p:to>
                                    </p:set>
                                    <p:animEffect transition="in" filter="dissolve">
                                      <p:cBhvr>
                                        <p:cTn id="23" dur="500"/>
                                        <p:tgtEl>
                                          <p:spTgt spid="37278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dissolve">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additive="base">
                                        <p:cTn id="38" dur="500" fill="hold"/>
                                        <p:tgtEl>
                                          <p:spTgt spid="51"/>
                                        </p:tgtEl>
                                        <p:attrNameLst>
                                          <p:attrName>ppt_x</p:attrName>
                                        </p:attrNameLst>
                                      </p:cBhvr>
                                      <p:tavLst>
                                        <p:tav tm="0">
                                          <p:val>
                                            <p:strVal val="#ppt_x"/>
                                          </p:val>
                                        </p:tav>
                                        <p:tav tm="100000">
                                          <p:val>
                                            <p:strVal val="#ppt_x"/>
                                          </p:val>
                                        </p:tav>
                                      </p:tavLst>
                                    </p:anim>
                                    <p:anim calcmode="lin" valueType="num">
                                      <p:cBhvr additive="base">
                                        <p:cTn id="39"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86" grpId="0" animBg="1"/>
      <p:bldP spid="372788" grpId="0" animBg="1"/>
      <p:bldP spid="49" grpId="0" animBg="1" autoUpdateAnimBg="0"/>
      <p:bldP spid="50" grpId="0" animBg="1" autoUpdateAnimBg="0"/>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4788" name="Rectangle 4"/>
          <p:cNvSpPr>
            <a:spLocks noGrp="1" noChangeArrowheads="1"/>
          </p:cNvSpPr>
          <p:nvPr>
            <p:ph type="title"/>
          </p:nvPr>
        </p:nvSpPr>
        <p:spPr>
          <a:xfrm>
            <a:off x="247650" y="228600"/>
            <a:ext cx="3635640" cy="533400"/>
          </a:xfrm>
          <a:noFill/>
          <a:ln/>
        </p:spPr>
        <p:txBody>
          <a:bodyPr/>
          <a:lstStyle/>
          <a:p>
            <a:pPr>
              <a:spcBef>
                <a:spcPct val="50000"/>
              </a:spcBef>
            </a:pPr>
            <a:r>
              <a:rPr lang="en-US" altLang="zh-CN" sz="3200" b="1">
                <a:solidFill>
                  <a:schemeClr val="accent2"/>
                </a:solidFill>
                <a:effectLst/>
                <a:latin typeface="Times New Roman" pitchFamily="18" charset="0"/>
                <a:ea typeface="楷体_GB2312" pitchFamily="49" charset="-122"/>
                <a:sym typeface="Wingdings" pitchFamily="2" charset="2"/>
              </a:rPr>
              <a:t>1.5 </a:t>
            </a:r>
            <a:r>
              <a:rPr lang="zh-CN" altLang="en-US" sz="3200" b="1">
                <a:solidFill>
                  <a:schemeClr val="accent2"/>
                </a:solidFill>
                <a:effectLst/>
                <a:latin typeface="Times New Roman" pitchFamily="18" charset="0"/>
                <a:ea typeface="楷体_GB2312" pitchFamily="49" charset="-122"/>
              </a:rPr>
              <a:t>二进制编码</a:t>
            </a:r>
          </a:p>
        </p:txBody>
      </p:sp>
      <p:sp>
        <p:nvSpPr>
          <p:cNvPr id="374789" name="Text Box 5"/>
          <p:cNvSpPr txBox="1">
            <a:spLocks noChangeArrowheads="1"/>
          </p:cNvSpPr>
          <p:nvPr/>
        </p:nvSpPr>
        <p:spPr bwMode="auto">
          <a:xfrm>
            <a:off x="330200" y="914401"/>
            <a:ext cx="3054350" cy="523220"/>
          </a:xfrm>
          <a:prstGeom prst="rect">
            <a:avLst/>
          </a:prstGeom>
          <a:noFill/>
          <a:ln w="12700">
            <a:noFill/>
            <a:miter lim="800000"/>
            <a:headEnd type="none" w="sm" len="sm"/>
            <a:tailEnd type="none" w="sm" len="sm"/>
          </a:ln>
          <a:effectLst/>
        </p:spPr>
        <p:txBody>
          <a:bodyPr>
            <a:spAutoFit/>
          </a:bodyPr>
          <a:lstStyle/>
          <a:p>
            <a:r>
              <a:rPr lang="zh-CN" altLang="en-US" sz="2800" u="sng" dirty="0" smtClean="0"/>
              <a:t>三</a:t>
            </a:r>
            <a:r>
              <a:rPr lang="zh-CN" altLang="en-US" sz="2800" u="sng" dirty="0"/>
              <a:t>个术语</a:t>
            </a:r>
          </a:p>
        </p:txBody>
      </p:sp>
      <p:sp>
        <p:nvSpPr>
          <p:cNvPr id="374790" name="Text Box 6"/>
          <p:cNvSpPr txBox="1">
            <a:spLocks noChangeArrowheads="1"/>
          </p:cNvSpPr>
          <p:nvPr/>
        </p:nvSpPr>
        <p:spPr bwMode="auto">
          <a:xfrm>
            <a:off x="271728" y="1628775"/>
            <a:ext cx="9049544" cy="523220"/>
          </a:xfrm>
          <a:prstGeom prst="rect">
            <a:avLst/>
          </a:prstGeom>
          <a:noFill/>
          <a:ln w="12700">
            <a:noFill/>
            <a:miter lim="800000"/>
            <a:headEnd type="none" w="sm" len="sm"/>
            <a:tailEnd type="none" w="sm" len="sm"/>
          </a:ln>
          <a:effectLst/>
        </p:spPr>
        <p:txBody>
          <a:bodyPr>
            <a:spAutoFit/>
          </a:bodyPr>
          <a:lstStyle/>
          <a:p>
            <a:r>
              <a:rPr lang="zh-CN" altLang="en-US" sz="2800" i="1" u="sng" dirty="0">
                <a:solidFill>
                  <a:schemeClr val="accent2"/>
                </a:solidFill>
              </a:rPr>
              <a:t>数码</a:t>
            </a:r>
            <a:r>
              <a:rPr lang="zh-CN" altLang="en-US" sz="2800" dirty="0"/>
              <a:t>：代表一个确切的数字，如二进制数，八进制数等。</a:t>
            </a:r>
          </a:p>
        </p:txBody>
      </p:sp>
      <p:sp>
        <p:nvSpPr>
          <p:cNvPr id="374791" name="Text Box 7"/>
          <p:cNvSpPr txBox="1">
            <a:spLocks noChangeArrowheads="1"/>
          </p:cNvSpPr>
          <p:nvPr/>
        </p:nvSpPr>
        <p:spPr bwMode="auto">
          <a:xfrm>
            <a:off x="247651" y="2508251"/>
            <a:ext cx="9386623" cy="954107"/>
          </a:xfrm>
          <a:prstGeom prst="rect">
            <a:avLst/>
          </a:prstGeom>
          <a:noFill/>
          <a:ln w="12700">
            <a:noFill/>
            <a:miter lim="800000"/>
            <a:headEnd type="none" w="sm" len="sm"/>
            <a:tailEnd type="none" w="sm" len="sm"/>
          </a:ln>
          <a:effectLst/>
        </p:spPr>
        <p:txBody>
          <a:bodyPr>
            <a:spAutoFit/>
          </a:bodyPr>
          <a:lstStyle/>
          <a:p>
            <a:r>
              <a:rPr lang="zh-CN" altLang="en-US" sz="2800" i="1" u="sng" dirty="0">
                <a:solidFill>
                  <a:schemeClr val="accent2"/>
                </a:solidFill>
              </a:rPr>
              <a:t>代码</a:t>
            </a:r>
            <a:r>
              <a:rPr lang="zh-CN" altLang="en-US" sz="2800" dirty="0"/>
              <a:t>：特定的二进制数码组，是不同</a:t>
            </a:r>
            <a:r>
              <a:rPr lang="zh-CN" altLang="en-US" sz="2800" dirty="0" smtClean="0"/>
              <a:t>信息的</a:t>
            </a:r>
            <a:r>
              <a:rPr lang="zh-CN" altLang="en-US" sz="2800" dirty="0"/>
              <a:t>代号，不一定有数的</a:t>
            </a:r>
            <a:r>
              <a:rPr lang="zh-CN" altLang="en-US" sz="2800" dirty="0" smtClean="0"/>
              <a:t>意义，例大家熟悉的</a:t>
            </a:r>
            <a:r>
              <a:rPr lang="en-US" altLang="zh-CN" sz="2800" dirty="0" smtClean="0"/>
              <a:t>ASCII</a:t>
            </a:r>
            <a:r>
              <a:rPr lang="zh-CN" altLang="en-US" sz="2800" dirty="0" smtClean="0"/>
              <a:t>码</a:t>
            </a:r>
            <a:endParaRPr lang="zh-CN" altLang="en-US" sz="2800" dirty="0"/>
          </a:p>
        </p:txBody>
      </p:sp>
      <p:sp>
        <p:nvSpPr>
          <p:cNvPr id="7" name="Rectangle 8"/>
          <p:cNvSpPr>
            <a:spLocks noChangeArrowheads="1"/>
          </p:cNvSpPr>
          <p:nvPr/>
        </p:nvSpPr>
        <p:spPr bwMode="auto">
          <a:xfrm>
            <a:off x="228600" y="3678237"/>
            <a:ext cx="8119530"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marL="0" lvl="1" eaLnBrk="1" hangingPunct="1">
              <a:lnSpc>
                <a:spcPct val="120000"/>
              </a:lnSpc>
              <a:spcBef>
                <a:spcPct val="50000"/>
              </a:spcBef>
            </a:pPr>
            <a:r>
              <a:rPr lang="zh-CN" altLang="en-US" sz="2800" i="1" u="sng" dirty="0" smtClean="0">
                <a:solidFill>
                  <a:schemeClr val="accent2"/>
                </a:solidFill>
              </a:rPr>
              <a:t>编码</a:t>
            </a:r>
            <a:r>
              <a:rPr lang="zh-CN" altLang="en-US" sz="2800" dirty="0" smtClean="0">
                <a:solidFill>
                  <a:srgbClr val="003366"/>
                </a:solidFill>
                <a:latin typeface="仿宋_GB2312" pitchFamily="49" charset="-122"/>
                <a:ea typeface="仿宋_GB2312" pitchFamily="49" charset="-122"/>
              </a:rPr>
              <a:t>：</a:t>
            </a:r>
            <a:r>
              <a:rPr lang="zh-CN" altLang="en-US" sz="2800" dirty="0">
                <a:latin typeface="仿宋_GB2312" pitchFamily="49" charset="-122"/>
                <a:ea typeface="仿宋_GB2312" pitchFamily="49" charset="-122"/>
              </a:rPr>
              <a:t>用二进制数表示文字、符号等信息的过程。</a:t>
            </a:r>
          </a:p>
        </p:txBody>
      </p:sp>
      <p:sp>
        <p:nvSpPr>
          <p:cNvPr id="8" name="Text Box 25"/>
          <p:cNvSpPr txBox="1">
            <a:spLocks noChangeArrowheads="1"/>
          </p:cNvSpPr>
          <p:nvPr/>
        </p:nvSpPr>
        <p:spPr bwMode="auto">
          <a:xfrm>
            <a:off x="420688" y="4519613"/>
            <a:ext cx="7924800" cy="830997"/>
          </a:xfrm>
          <a:prstGeom prst="rect">
            <a:avLst/>
          </a:prstGeom>
          <a:noFill/>
          <a:ln w="12700" cap="sq">
            <a:noFill/>
            <a:miter lim="800000"/>
            <a:headEnd type="none" w="sm" len="sm"/>
            <a:tailEnd type="none" w="sm" len="sm"/>
          </a:ln>
          <a:effectLst/>
        </p:spPr>
        <p:txBody>
          <a:bodyPr>
            <a:spAutoFit/>
          </a:bodyPr>
          <a:lstStyle>
            <a:lvl1pPr indent="673100"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solidFill>
                  <a:srgbClr val="2D2DB9"/>
                </a:solidFill>
                <a:ea typeface="仿宋_GB2312" pitchFamily="49" charset="-122"/>
              </a:rPr>
              <a:t>解释：</a:t>
            </a:r>
            <a:r>
              <a:rPr lang="zh-CN" altLang="en-US" sz="2400" dirty="0">
                <a:ea typeface="仿宋_GB2312" pitchFamily="49" charset="-122"/>
              </a:rPr>
              <a:t>不同</a:t>
            </a:r>
            <a:r>
              <a:rPr lang="zh-CN" altLang="en-US" sz="2400" dirty="0" smtClean="0">
                <a:ea typeface="仿宋_GB2312" pitchFamily="49" charset="-122"/>
              </a:rPr>
              <a:t>的</a:t>
            </a:r>
            <a:r>
              <a:rPr lang="zh-CN" altLang="en-US" sz="2400" dirty="0" smtClean="0"/>
              <a:t>二进制</a:t>
            </a:r>
            <a:r>
              <a:rPr lang="zh-CN" altLang="en-US" sz="2400" dirty="0" smtClean="0">
                <a:ea typeface="仿宋_GB2312" pitchFamily="49" charset="-122"/>
              </a:rPr>
              <a:t>数</a:t>
            </a:r>
            <a:r>
              <a:rPr lang="zh-CN" altLang="en-US" sz="2400" dirty="0">
                <a:ea typeface="仿宋_GB2312" pitchFamily="49" charset="-122"/>
              </a:rPr>
              <a:t>码不仅可以表示数量的</a:t>
            </a:r>
            <a:r>
              <a:rPr lang="zh-CN" altLang="en-US" sz="2400" dirty="0" smtClean="0">
                <a:ea typeface="仿宋_GB2312" pitchFamily="49" charset="-122"/>
              </a:rPr>
              <a:t>大小（</a:t>
            </a:r>
            <a:r>
              <a:rPr lang="zh-CN" altLang="en-US" sz="2400" i="1" u="sng" dirty="0" smtClean="0">
                <a:solidFill>
                  <a:srgbClr val="C00000"/>
                </a:solidFill>
              </a:rPr>
              <a:t>数码</a:t>
            </a:r>
            <a:r>
              <a:rPr lang="zh-CN" altLang="en-US" sz="2400" dirty="0" smtClean="0">
                <a:ea typeface="仿宋_GB2312" pitchFamily="49" charset="-122"/>
              </a:rPr>
              <a:t>），</a:t>
            </a:r>
            <a:r>
              <a:rPr lang="zh-CN" altLang="en-US" sz="2400" dirty="0">
                <a:ea typeface="仿宋_GB2312" pitchFamily="49" charset="-122"/>
              </a:rPr>
              <a:t>还可以表示不同的</a:t>
            </a:r>
            <a:r>
              <a:rPr lang="zh-CN" altLang="en-US" sz="2400" dirty="0" smtClean="0">
                <a:ea typeface="仿宋_GB2312" pitchFamily="49" charset="-122"/>
              </a:rPr>
              <a:t>事物（</a:t>
            </a:r>
            <a:r>
              <a:rPr lang="zh-CN" altLang="en-US" sz="2400" i="1" u="sng" dirty="0" smtClean="0">
                <a:solidFill>
                  <a:srgbClr val="C00000"/>
                </a:solidFill>
              </a:rPr>
              <a:t>代码</a:t>
            </a:r>
            <a:r>
              <a:rPr lang="zh-CN" altLang="en-US" sz="2400" dirty="0" smtClean="0">
                <a:ea typeface="仿宋_GB2312" pitchFamily="49" charset="-122"/>
              </a:rPr>
              <a:t>）。</a:t>
            </a:r>
            <a:endParaRPr lang="zh-CN" altLang="en-US" sz="2400" dirty="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74788"/>
                                        </p:tgtEl>
                                        <p:attrNameLst>
                                          <p:attrName>style.visibility</p:attrName>
                                        </p:attrNameLst>
                                      </p:cBhvr>
                                      <p:to>
                                        <p:strVal val="visible"/>
                                      </p:to>
                                    </p:set>
                                    <p:anim calcmode="lin" valueType="num">
                                      <p:cBhvr>
                                        <p:cTn id="7" dur="500" fill="hold"/>
                                        <p:tgtEl>
                                          <p:spTgt spid="374788"/>
                                        </p:tgtEl>
                                        <p:attrNameLst>
                                          <p:attrName>ppt_w</p:attrName>
                                        </p:attrNameLst>
                                      </p:cBhvr>
                                      <p:tavLst>
                                        <p:tav tm="0">
                                          <p:val>
                                            <p:fltVal val="0"/>
                                          </p:val>
                                        </p:tav>
                                        <p:tav tm="100000">
                                          <p:val>
                                            <p:strVal val="#ppt_w"/>
                                          </p:val>
                                        </p:tav>
                                      </p:tavLst>
                                    </p:anim>
                                    <p:anim calcmode="lin" valueType="num">
                                      <p:cBhvr>
                                        <p:cTn id="8" dur="500" fill="hold"/>
                                        <p:tgtEl>
                                          <p:spTgt spid="37478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74789"/>
                                        </p:tgtEl>
                                        <p:attrNameLst>
                                          <p:attrName>style.visibility</p:attrName>
                                        </p:attrNameLst>
                                      </p:cBhvr>
                                      <p:to>
                                        <p:strVal val="visible"/>
                                      </p:to>
                                    </p:set>
                                    <p:animEffect transition="in" filter="wipe(left)">
                                      <p:cBhvr>
                                        <p:cTn id="13" dur="500"/>
                                        <p:tgtEl>
                                          <p:spTgt spid="374789"/>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374790"/>
                                        </p:tgtEl>
                                        <p:attrNameLst>
                                          <p:attrName>style.visibility</p:attrName>
                                        </p:attrNameLst>
                                      </p:cBhvr>
                                      <p:to>
                                        <p:strVal val="visible"/>
                                      </p:to>
                                    </p:set>
                                    <p:animEffect transition="in" filter="strips(downRight)">
                                      <p:cBhvr>
                                        <p:cTn id="18" dur="500"/>
                                        <p:tgtEl>
                                          <p:spTgt spid="374790"/>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374791"/>
                                        </p:tgtEl>
                                        <p:attrNameLst>
                                          <p:attrName>style.visibility</p:attrName>
                                        </p:attrNameLst>
                                      </p:cBhvr>
                                      <p:to>
                                        <p:strVal val="visible"/>
                                      </p:to>
                                    </p:set>
                                    <p:animEffect transition="in" filter="strips(downRight)">
                                      <p:cBhvr>
                                        <p:cTn id="23" dur="500"/>
                                        <p:tgtEl>
                                          <p:spTgt spid="37479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slide(fromTop)">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utoUpdateAnimBg="0"/>
      <p:bldP spid="374789" grpId="0" autoUpdateAnimBg="0"/>
      <p:bldP spid="374790" grpId="0" autoUpdateAnimBg="0"/>
      <p:bldP spid="374791" grpId="0" autoUpdateAnimBg="0"/>
      <p:bldP spid="7" grpId="0" autoUpdateAnimBg="0"/>
      <p:bldP spid="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A298902B-08CA-4D5D-AF98-7A537C04ACE7}" type="slidenum">
              <a:rPr lang="zh-CN" altLang="en-US" b="0">
                <a:solidFill>
                  <a:srgbClr val="FF0000"/>
                </a:solidFill>
                <a:ea typeface="仿宋_GB2312" pitchFamily="49" charset="-122"/>
              </a:rPr>
              <a:pPr eaLnBrk="1" hangingPunct="1"/>
              <a:t>23</a:t>
            </a:fld>
            <a:r>
              <a:rPr lang="zh-CN" altLang="en-US" b="0">
                <a:solidFill>
                  <a:srgbClr val="FF0000"/>
                </a:solidFill>
                <a:ea typeface="仿宋_GB2312" pitchFamily="49" charset="-122"/>
              </a:rPr>
              <a:t>页</a:t>
            </a:r>
          </a:p>
        </p:txBody>
      </p:sp>
      <p:sp>
        <p:nvSpPr>
          <p:cNvPr id="61443" name="Rectangle 2"/>
          <p:cNvSpPr>
            <a:spLocks noChangeArrowheads="1"/>
          </p:cNvSpPr>
          <p:nvPr/>
        </p:nvSpPr>
        <p:spPr bwMode="auto">
          <a:xfrm>
            <a:off x="571499" y="0"/>
            <a:ext cx="7743825"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dirty="0" smtClean="0">
                <a:latin typeface="仿宋_GB2312" pitchFamily="49" charset="-122"/>
                <a:ea typeface="仿宋_GB2312" pitchFamily="49" charset="-122"/>
              </a:rPr>
              <a:t>一、二</a:t>
            </a:r>
            <a:r>
              <a:rPr lang="en-US" altLang="zh-CN" sz="2800" dirty="0" smtClean="0">
                <a:latin typeface="仿宋_GB2312" pitchFamily="49" charset="-122"/>
                <a:ea typeface="仿宋_GB2312" pitchFamily="49" charset="-122"/>
              </a:rPr>
              <a:t>-</a:t>
            </a:r>
            <a:r>
              <a:rPr lang="zh-CN" altLang="en-US" sz="2800" dirty="0" smtClean="0">
                <a:latin typeface="仿宋_GB2312" pitchFamily="49" charset="-122"/>
                <a:ea typeface="仿宋_GB2312" pitchFamily="49" charset="-122"/>
              </a:rPr>
              <a:t>十进制编码</a:t>
            </a:r>
            <a:r>
              <a:rPr lang="zh-CN" altLang="en-US" sz="2400" dirty="0" smtClean="0">
                <a:solidFill>
                  <a:srgbClr val="C00000"/>
                </a:solidFill>
                <a:latin typeface="仿宋_GB2312" pitchFamily="49" charset="-122"/>
                <a:ea typeface="仿宋_GB2312" pitchFamily="49" charset="-122"/>
              </a:rPr>
              <a:t>（书中有些概念不是很准确）</a:t>
            </a:r>
            <a:endParaRPr lang="zh-CN" altLang="en-US" sz="2400" dirty="0">
              <a:solidFill>
                <a:srgbClr val="C00000"/>
              </a:solidFill>
              <a:latin typeface="仿宋_GB2312" pitchFamily="49" charset="-122"/>
              <a:ea typeface="仿宋_GB2312" pitchFamily="49" charset="-122"/>
            </a:endParaRPr>
          </a:p>
        </p:txBody>
      </p:sp>
      <p:sp>
        <p:nvSpPr>
          <p:cNvPr id="61444" name="Rectangle 3"/>
          <p:cNvSpPr>
            <a:spLocks noChangeArrowheads="1"/>
          </p:cNvSpPr>
          <p:nvPr/>
        </p:nvSpPr>
        <p:spPr bwMode="auto">
          <a:xfrm>
            <a:off x="8420100" y="0"/>
            <a:ext cx="14859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400" b="0">
              <a:solidFill>
                <a:schemeClr val="accent2"/>
              </a:solidFill>
              <a:ea typeface="仿宋_GB2312" pitchFamily="49" charset="-122"/>
            </a:endParaRPr>
          </a:p>
        </p:txBody>
      </p:sp>
      <p:sp>
        <p:nvSpPr>
          <p:cNvPr id="44039" name="Rectangle 7"/>
          <p:cNvSpPr>
            <a:spLocks noChangeArrowheads="1"/>
          </p:cNvSpPr>
          <p:nvPr/>
        </p:nvSpPr>
        <p:spPr bwMode="auto">
          <a:xfrm>
            <a:off x="471487" y="3846513"/>
            <a:ext cx="9072563" cy="1495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2800" dirty="0" smtClean="0">
                <a:solidFill>
                  <a:srgbClr val="2D2DB9"/>
                </a:solidFill>
                <a:ea typeface="仿宋_GB2312" pitchFamily="49" charset="-122"/>
              </a:rPr>
              <a:t>2 </a:t>
            </a:r>
            <a:r>
              <a:rPr lang="en-US" altLang="zh-CN" sz="2800" dirty="0">
                <a:solidFill>
                  <a:srgbClr val="2D2DB9"/>
                </a:solidFill>
                <a:ea typeface="仿宋_GB2312" pitchFamily="49" charset="-122"/>
              </a:rPr>
              <a:t>.</a:t>
            </a:r>
            <a:r>
              <a:rPr lang="zh-CN" altLang="en-US" sz="2800" dirty="0">
                <a:solidFill>
                  <a:srgbClr val="2D2DB9"/>
                </a:solidFill>
                <a:ea typeface="仿宋_GB2312" pitchFamily="49" charset="-122"/>
              </a:rPr>
              <a:t>编码方法：</a:t>
            </a:r>
            <a:r>
              <a:rPr lang="zh-CN" altLang="en-US" sz="2400" dirty="0">
                <a:latin typeface="Arial" panose="020B0604020202020204" pitchFamily="34" charset="0"/>
                <a:ea typeface="仿宋_GB2312" pitchFamily="49" charset="-122"/>
              </a:rPr>
              <a:t>现在的问题是要在</a:t>
            </a:r>
            <a:r>
              <a:rPr lang="en-US" altLang="zh-CN" sz="2400" dirty="0">
                <a:latin typeface="Arial" panose="020B0604020202020204" pitchFamily="34" charset="0"/>
                <a:ea typeface="仿宋_GB2312" pitchFamily="49" charset="-122"/>
              </a:rPr>
              <a:t>16</a:t>
            </a:r>
            <a:r>
              <a:rPr lang="zh-CN" altLang="en-US" sz="2400" dirty="0">
                <a:latin typeface="Arial" panose="020B0604020202020204" pitchFamily="34" charset="0"/>
                <a:ea typeface="仿宋_GB2312" pitchFamily="49" charset="-122"/>
              </a:rPr>
              <a:t>种组合中挑出</a:t>
            </a:r>
            <a:r>
              <a:rPr lang="en-US" altLang="zh-CN" sz="2400" dirty="0">
                <a:latin typeface="Arial" panose="020B0604020202020204" pitchFamily="34" charset="0"/>
                <a:ea typeface="仿宋_GB2312" pitchFamily="49" charset="-122"/>
              </a:rPr>
              <a:t>10</a:t>
            </a:r>
            <a:r>
              <a:rPr lang="zh-CN" altLang="en-US" sz="2400" dirty="0">
                <a:latin typeface="Arial" panose="020B0604020202020204" pitchFamily="34" charset="0"/>
                <a:ea typeface="仿宋_GB2312" pitchFamily="49" charset="-122"/>
              </a:rPr>
              <a:t>个，分别表示</a:t>
            </a:r>
            <a:r>
              <a:rPr lang="en-US" altLang="zh-CN" sz="2400" dirty="0">
                <a:latin typeface="Arial" panose="020B0604020202020204" pitchFamily="34" charset="0"/>
                <a:ea typeface="仿宋_GB2312" pitchFamily="49" charset="-122"/>
              </a:rPr>
              <a:t>0~9</a:t>
            </a:r>
            <a:r>
              <a:rPr lang="zh-CN" altLang="en-US" sz="2400" dirty="0">
                <a:latin typeface="Arial" panose="020B0604020202020204" pitchFamily="34" charset="0"/>
                <a:ea typeface="仿宋_GB2312" pitchFamily="49" charset="-122"/>
              </a:rPr>
              <a:t>，怎么挑呢？不同的挑法构成了不同的</a:t>
            </a:r>
            <a:r>
              <a:rPr lang="en-US" altLang="zh-CN" sz="2400" dirty="0">
                <a:latin typeface="Arial" panose="020B0604020202020204" pitchFamily="34" charset="0"/>
                <a:ea typeface="仿宋_GB2312" pitchFamily="49" charset="-122"/>
              </a:rPr>
              <a:t>BCD</a:t>
            </a:r>
            <a:r>
              <a:rPr lang="zh-CN" altLang="en-US" sz="2400" dirty="0">
                <a:latin typeface="Arial" panose="020B0604020202020204" pitchFamily="34" charset="0"/>
                <a:ea typeface="仿宋_GB2312" pitchFamily="49" charset="-122"/>
              </a:rPr>
              <a:t>码，如：</a:t>
            </a:r>
            <a:r>
              <a:rPr lang="en-US" altLang="zh-CN" sz="2400" dirty="0">
                <a:latin typeface="Arial" panose="020B0604020202020204" pitchFamily="34" charset="0"/>
                <a:ea typeface="仿宋_GB2312" pitchFamily="49" charset="-122"/>
              </a:rPr>
              <a:t>8421</a:t>
            </a:r>
            <a:r>
              <a:rPr lang="zh-CN" altLang="en-US" sz="2400" dirty="0">
                <a:latin typeface="Arial" panose="020B0604020202020204" pitchFamily="34" charset="0"/>
                <a:ea typeface="仿宋_GB2312" pitchFamily="49" charset="-122"/>
              </a:rPr>
              <a:t>码、</a:t>
            </a:r>
            <a:r>
              <a:rPr lang="en-US" altLang="zh-CN" sz="2400" dirty="0">
                <a:latin typeface="Arial" panose="020B0604020202020204" pitchFamily="34" charset="0"/>
                <a:ea typeface="仿宋_GB2312" pitchFamily="49" charset="-122"/>
              </a:rPr>
              <a:t>2421</a:t>
            </a:r>
            <a:r>
              <a:rPr lang="zh-CN" altLang="en-US" sz="2400" dirty="0">
                <a:latin typeface="Arial" panose="020B0604020202020204" pitchFamily="34" charset="0"/>
                <a:ea typeface="仿宋_GB2312" pitchFamily="49" charset="-122"/>
              </a:rPr>
              <a:t>码等，其中的数字表示位权，还有余</a:t>
            </a:r>
            <a:r>
              <a:rPr lang="en-US" altLang="zh-CN" sz="2400" dirty="0">
                <a:latin typeface="Arial" panose="020B0604020202020204" pitchFamily="34" charset="0"/>
                <a:ea typeface="仿宋_GB2312" pitchFamily="49" charset="-122"/>
              </a:rPr>
              <a:t>3</a:t>
            </a:r>
            <a:r>
              <a:rPr lang="zh-CN" altLang="en-US" sz="2400" dirty="0">
                <a:latin typeface="Arial" panose="020B0604020202020204" pitchFamily="34" charset="0"/>
                <a:ea typeface="仿宋_GB2312" pitchFamily="49" charset="-122"/>
              </a:rPr>
              <a:t>码、格雷码等。</a:t>
            </a:r>
            <a:endParaRPr lang="zh-CN" altLang="en-US" sz="2400" dirty="0">
              <a:latin typeface="仿宋_GB2312" pitchFamily="49" charset="-122"/>
              <a:ea typeface="仿宋_GB2312" pitchFamily="49" charset="-122"/>
            </a:endParaRPr>
          </a:p>
        </p:txBody>
      </p:sp>
      <p:sp>
        <p:nvSpPr>
          <p:cNvPr id="44041" name="Rectangle 9"/>
          <p:cNvSpPr>
            <a:spLocks noChangeArrowheads="1"/>
          </p:cNvSpPr>
          <p:nvPr/>
        </p:nvSpPr>
        <p:spPr bwMode="auto">
          <a:xfrm>
            <a:off x="557212" y="914400"/>
            <a:ext cx="9348788" cy="16435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2800" dirty="0" smtClean="0">
                <a:solidFill>
                  <a:srgbClr val="2D2DB9"/>
                </a:solidFill>
                <a:ea typeface="仿宋_GB2312" pitchFamily="49" charset="-122"/>
              </a:rPr>
              <a:t>1.</a:t>
            </a:r>
            <a:r>
              <a:rPr lang="zh-CN" altLang="en-US" sz="2800" dirty="0" smtClean="0">
                <a:solidFill>
                  <a:srgbClr val="2D2DB9"/>
                </a:solidFill>
                <a:ea typeface="仿宋_GB2312" pitchFamily="49" charset="-122"/>
              </a:rPr>
              <a:t>定义：</a:t>
            </a:r>
            <a:r>
              <a:rPr lang="zh-CN" altLang="en-US" sz="2800" dirty="0" smtClean="0">
                <a:latin typeface="仿宋_GB2312" pitchFamily="49" charset="-122"/>
                <a:ea typeface="仿宋_GB2312" pitchFamily="49" charset="-122"/>
              </a:rPr>
              <a:t>二</a:t>
            </a:r>
            <a:r>
              <a:rPr lang="en-US" altLang="zh-CN" sz="2800" dirty="0" smtClean="0">
                <a:latin typeface="仿宋_GB2312" pitchFamily="49" charset="-122"/>
                <a:ea typeface="仿宋_GB2312" pitchFamily="49" charset="-122"/>
              </a:rPr>
              <a:t>-</a:t>
            </a:r>
            <a:r>
              <a:rPr lang="zh-CN" altLang="en-US" sz="2800" dirty="0" smtClean="0">
                <a:latin typeface="仿宋_GB2312" pitchFamily="49" charset="-122"/>
                <a:ea typeface="仿宋_GB2312" pitchFamily="49" charset="-122"/>
              </a:rPr>
              <a:t>十进制编码（</a:t>
            </a:r>
            <a:r>
              <a:rPr lang="en-US" altLang="zh-CN" sz="2800" dirty="0" smtClean="0">
                <a:solidFill>
                  <a:srgbClr val="FF5008"/>
                </a:solidFill>
                <a:latin typeface="仿宋_GB2312" pitchFamily="49" charset="-122"/>
                <a:ea typeface="仿宋_GB2312" pitchFamily="49" charset="-122"/>
              </a:rPr>
              <a:t>BCD</a:t>
            </a:r>
            <a:r>
              <a:rPr lang="zh-CN" altLang="en-US" sz="2800" dirty="0" smtClean="0">
                <a:solidFill>
                  <a:srgbClr val="FF5008"/>
                </a:solidFill>
                <a:latin typeface="仿宋_GB2312" pitchFamily="49" charset="-122"/>
                <a:ea typeface="仿宋_GB2312" pitchFamily="49" charset="-122"/>
              </a:rPr>
              <a:t>，</a:t>
            </a:r>
            <a:r>
              <a:rPr lang="en-US" altLang="zh-CN" sz="2800" dirty="0" smtClean="0">
                <a:solidFill>
                  <a:srgbClr val="FF0000"/>
                </a:solidFill>
                <a:latin typeface="Arial" panose="020B0604020202020204" pitchFamily="34" charset="0"/>
                <a:ea typeface="仿宋_GB2312" pitchFamily="49" charset="-122"/>
              </a:rPr>
              <a:t>Binary </a:t>
            </a:r>
            <a:r>
              <a:rPr lang="en-US" altLang="zh-CN" sz="2800" dirty="0" err="1" smtClean="0">
                <a:solidFill>
                  <a:srgbClr val="FF0000"/>
                </a:solidFill>
                <a:latin typeface="Arial" panose="020B0604020202020204" pitchFamily="34" charset="0"/>
                <a:ea typeface="仿宋_GB2312" pitchFamily="49" charset="-122"/>
              </a:rPr>
              <a:t>CodedDecimal</a:t>
            </a:r>
            <a:r>
              <a:rPr lang="en-US" altLang="zh-CN" sz="2800" dirty="0" smtClean="0">
                <a:solidFill>
                  <a:srgbClr val="FF0000"/>
                </a:solidFill>
                <a:latin typeface="Arial" panose="020B0604020202020204" pitchFamily="34" charset="0"/>
                <a:ea typeface="仿宋_GB2312" pitchFamily="49" charset="-122"/>
              </a:rPr>
              <a:t> </a:t>
            </a:r>
            <a:r>
              <a:rPr lang="zh-CN" altLang="en-US" sz="2800" dirty="0" smtClean="0">
                <a:latin typeface="仿宋_GB2312" pitchFamily="49" charset="-122"/>
                <a:ea typeface="仿宋_GB2312" pitchFamily="49" charset="-122"/>
              </a:rPr>
              <a:t>），即用</a:t>
            </a:r>
            <a:r>
              <a:rPr lang="en-US" altLang="zh-CN" sz="2800" dirty="0" smtClean="0">
                <a:latin typeface="仿宋_GB2312" pitchFamily="49" charset="-122"/>
                <a:ea typeface="仿宋_GB2312" pitchFamily="49" charset="-122"/>
              </a:rPr>
              <a:t>4</a:t>
            </a:r>
            <a:r>
              <a:rPr lang="zh-CN" altLang="en-US" sz="2800" dirty="0" smtClean="0">
                <a:latin typeface="仿宋_GB2312" pitchFamily="49" charset="-122"/>
                <a:ea typeface="仿宋_GB2312" pitchFamily="49" charset="-122"/>
              </a:rPr>
              <a:t>位二进制数码表示十进制数的</a:t>
            </a:r>
            <a:r>
              <a:rPr lang="en-US" altLang="zh-CN" sz="2800" dirty="0" smtClean="0">
                <a:latin typeface="仿宋_GB2312" pitchFamily="49" charset="-122"/>
                <a:ea typeface="仿宋_GB2312" pitchFamily="49" charset="-122"/>
              </a:rPr>
              <a:t>0~9</a:t>
            </a:r>
            <a:r>
              <a:rPr lang="zh-CN" altLang="en-US" sz="2800" dirty="0" smtClean="0">
                <a:latin typeface="仿宋_GB2312" pitchFamily="49" charset="-122"/>
                <a:ea typeface="仿宋_GB2312" pitchFamily="49" charset="-122"/>
              </a:rPr>
              <a:t>十个数字的编码方法</a:t>
            </a:r>
            <a:r>
              <a:rPr lang="zh-CN" altLang="en-US" sz="2400" dirty="0" smtClean="0">
                <a:latin typeface="仿宋_GB2312" pitchFamily="49" charset="-122"/>
                <a:ea typeface="仿宋_GB2312" pitchFamily="49" charset="-122"/>
              </a:rPr>
              <a:t>。</a:t>
            </a:r>
            <a:endParaRPr lang="zh-CN" altLang="en-US" sz="2400" dirty="0">
              <a:latin typeface="仿宋_GB2312" pitchFamily="49" charset="-122"/>
              <a:ea typeface="仿宋_GB2312" pitchFamily="49" charset="-122"/>
            </a:endParaRPr>
          </a:p>
        </p:txBody>
      </p:sp>
      <p:sp>
        <p:nvSpPr>
          <p:cNvPr id="611" name="矩形 610"/>
          <p:cNvSpPr/>
          <p:nvPr/>
        </p:nvSpPr>
        <p:spPr>
          <a:xfrm>
            <a:off x="542925" y="2462214"/>
            <a:ext cx="8772525" cy="1200329"/>
          </a:xfrm>
          <a:prstGeom prst="rect">
            <a:avLst/>
          </a:prstGeom>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smtClean="0">
                <a:latin typeface="Arial" panose="020B0604020202020204" pitchFamily="34" charset="0"/>
                <a:ea typeface="仿宋_GB2312" pitchFamily="49" charset="-122"/>
              </a:rPr>
              <a:t>       我们</a:t>
            </a:r>
            <a:r>
              <a:rPr lang="zh-CN" altLang="en-US" sz="2400" dirty="0">
                <a:latin typeface="Arial" panose="020B0604020202020204" pitchFamily="34" charset="0"/>
                <a:ea typeface="仿宋_GB2312" pitchFamily="49" charset="-122"/>
              </a:rPr>
              <a:t>习惯使用十进制，计算机等数字硬件基于二进制，两者</a:t>
            </a:r>
            <a:r>
              <a:rPr lang="zh-CN" altLang="en-US" sz="2400" dirty="0" smtClean="0">
                <a:latin typeface="Arial" panose="020B0604020202020204" pitchFamily="34" charset="0"/>
                <a:ea typeface="仿宋_GB2312" pitchFamily="49" charset="-122"/>
              </a:rPr>
              <a:t>的桥梁就是 </a:t>
            </a:r>
            <a:r>
              <a:rPr lang="en-US" altLang="zh-CN" sz="2400" dirty="0">
                <a:solidFill>
                  <a:srgbClr val="FF0000"/>
                </a:solidFill>
                <a:latin typeface="Arial" panose="020B0604020202020204" pitchFamily="34" charset="0"/>
                <a:ea typeface="仿宋_GB2312" pitchFamily="49" charset="-122"/>
              </a:rPr>
              <a:t>BCD </a:t>
            </a:r>
            <a:r>
              <a:rPr lang="zh-CN" altLang="en-US" sz="2400" dirty="0" smtClean="0">
                <a:solidFill>
                  <a:srgbClr val="FF0000"/>
                </a:solidFill>
                <a:latin typeface="Arial" panose="020B0604020202020204" pitchFamily="34" charset="0"/>
                <a:ea typeface="仿宋_GB2312" pitchFamily="49" charset="-122"/>
              </a:rPr>
              <a:t>码</a:t>
            </a:r>
            <a:r>
              <a:rPr lang="zh-CN" altLang="en-US" sz="2400" dirty="0" smtClean="0">
                <a:latin typeface="Arial" panose="020B0604020202020204" pitchFamily="34" charset="0"/>
                <a:ea typeface="仿宋_GB2312" pitchFamily="49" charset="-122"/>
              </a:rPr>
              <a:t> </a:t>
            </a:r>
            <a:r>
              <a:rPr lang="zh-CN" altLang="en-US" sz="2400" dirty="0">
                <a:latin typeface="Arial" panose="020B0604020202020204" pitchFamily="34" charset="0"/>
                <a:ea typeface="仿宋_GB2312" pitchFamily="49" charset="-122"/>
              </a:rPr>
              <a:t>，即用二进制编码表示十进制的十个码元</a:t>
            </a:r>
            <a:r>
              <a:rPr lang="en-US" altLang="zh-CN" sz="2400" dirty="0">
                <a:latin typeface="Arial" panose="020B0604020202020204" pitchFamily="34" charset="0"/>
                <a:ea typeface="仿宋_GB2312" pitchFamily="49" charset="-122"/>
              </a:rPr>
              <a:t>0 ~ 9</a:t>
            </a:r>
            <a:r>
              <a:rPr lang="zh-CN" altLang="en-US" sz="2400" dirty="0" smtClean="0">
                <a:latin typeface="Arial" panose="020B0604020202020204" pitchFamily="34" charset="0"/>
                <a:ea typeface="仿宋_GB2312" pitchFamily="49" charset="-122"/>
              </a:rPr>
              <a:t>。</a:t>
            </a:r>
            <a:r>
              <a:rPr lang="en-US" altLang="zh-CN" sz="2400" dirty="0" smtClean="0">
                <a:latin typeface="Arial" panose="020B0604020202020204" pitchFamily="34" charset="0"/>
                <a:ea typeface="仿宋_GB2312" pitchFamily="49" charset="-122"/>
              </a:rPr>
              <a:t>      </a:t>
            </a:r>
            <a:endParaRPr lang="zh-CN" altLang="en-US" sz="2400" dirty="0">
              <a:ea typeface="仿宋_GB2312" pitchFamily="49" charset="-122"/>
            </a:endParaRPr>
          </a:p>
        </p:txBody>
      </p:sp>
      <p:sp>
        <p:nvSpPr>
          <p:cNvPr id="10" name="矩形 9"/>
          <p:cNvSpPr/>
          <p:nvPr/>
        </p:nvSpPr>
        <p:spPr>
          <a:xfrm>
            <a:off x="828653" y="5457795"/>
            <a:ext cx="3788217" cy="523220"/>
          </a:xfrm>
          <a:prstGeom prst="rect">
            <a:avLst/>
          </a:prstGeom>
        </p:spPr>
        <p:txBody>
          <a:bodyPr wrap="none">
            <a:spAutoFit/>
          </a:bodyPr>
          <a:lstStyle/>
          <a:p>
            <a:r>
              <a:rPr lang="zh-CN" altLang="en-US" sz="2800" dirty="0" smtClean="0"/>
              <a:t>表</a:t>
            </a:r>
            <a:r>
              <a:rPr lang="en-US" altLang="zh-CN" sz="2800" dirty="0" smtClean="0"/>
              <a:t>1.5.1</a:t>
            </a:r>
            <a:r>
              <a:rPr lang="zh-CN" altLang="en-US" sz="2800" dirty="0" smtClean="0"/>
              <a:t>为几种编码形式</a:t>
            </a:r>
            <a:endParaRPr lang="zh-CN" altLang="en-US" sz="2800"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41"/>
                                        </p:tgtEl>
                                        <p:attrNameLst>
                                          <p:attrName>style.visibility</p:attrName>
                                        </p:attrNameLst>
                                      </p:cBhvr>
                                      <p:to>
                                        <p:strVal val="visible"/>
                                      </p:to>
                                    </p:set>
                                    <p:anim calcmode="lin" valueType="num">
                                      <p:cBhvr additive="base">
                                        <p:cTn id="7" dur="500" fill="hold"/>
                                        <p:tgtEl>
                                          <p:spTgt spid="44041"/>
                                        </p:tgtEl>
                                        <p:attrNameLst>
                                          <p:attrName>ppt_x</p:attrName>
                                        </p:attrNameLst>
                                      </p:cBhvr>
                                      <p:tavLst>
                                        <p:tav tm="0">
                                          <p:val>
                                            <p:strVal val="0-#ppt_w/2"/>
                                          </p:val>
                                        </p:tav>
                                        <p:tav tm="100000">
                                          <p:val>
                                            <p:strVal val="#ppt_x"/>
                                          </p:val>
                                        </p:tav>
                                      </p:tavLst>
                                    </p:anim>
                                    <p:anim calcmode="lin" valueType="num">
                                      <p:cBhvr additive="base">
                                        <p:cTn id="8" dur="500" fill="hold"/>
                                        <p:tgtEl>
                                          <p:spTgt spid="440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1"/>
                                        </p:tgtEl>
                                        <p:attrNameLst>
                                          <p:attrName>style.visibility</p:attrName>
                                        </p:attrNameLst>
                                      </p:cBhvr>
                                      <p:to>
                                        <p:strVal val="visible"/>
                                      </p:to>
                                    </p:set>
                                    <p:anim calcmode="lin" valueType="num">
                                      <p:cBhvr additive="base">
                                        <p:cTn id="13" dur="500" fill="hold"/>
                                        <p:tgtEl>
                                          <p:spTgt spid="611"/>
                                        </p:tgtEl>
                                        <p:attrNameLst>
                                          <p:attrName>ppt_x</p:attrName>
                                        </p:attrNameLst>
                                      </p:cBhvr>
                                      <p:tavLst>
                                        <p:tav tm="0">
                                          <p:val>
                                            <p:strVal val="#ppt_x"/>
                                          </p:val>
                                        </p:tav>
                                        <p:tav tm="100000">
                                          <p:val>
                                            <p:strVal val="#ppt_x"/>
                                          </p:val>
                                        </p:tav>
                                      </p:tavLst>
                                    </p:anim>
                                    <p:anim calcmode="lin" valueType="num">
                                      <p:cBhvr additive="base">
                                        <p:cTn id="14" dur="500" fill="hold"/>
                                        <p:tgtEl>
                                          <p:spTgt spid="6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9"/>
                                        </p:tgtEl>
                                        <p:attrNameLst>
                                          <p:attrName>style.visibility</p:attrName>
                                        </p:attrNameLst>
                                      </p:cBhvr>
                                      <p:to>
                                        <p:strVal val="visible"/>
                                      </p:to>
                                    </p:set>
                                    <p:anim calcmode="lin" valueType="num">
                                      <p:cBhvr additive="base">
                                        <p:cTn id="19" dur="500" fill="hold"/>
                                        <p:tgtEl>
                                          <p:spTgt spid="44039"/>
                                        </p:tgtEl>
                                        <p:attrNameLst>
                                          <p:attrName>ppt_x</p:attrName>
                                        </p:attrNameLst>
                                      </p:cBhvr>
                                      <p:tavLst>
                                        <p:tav tm="0">
                                          <p:val>
                                            <p:strVal val="0-#ppt_w/2"/>
                                          </p:val>
                                        </p:tav>
                                        <p:tav tm="100000">
                                          <p:val>
                                            <p:strVal val="#ppt_x"/>
                                          </p:val>
                                        </p:tav>
                                      </p:tavLst>
                                    </p:anim>
                                    <p:anim calcmode="lin" valueType="num">
                                      <p:cBhvr additive="base">
                                        <p:cTn id="20" dur="500" fill="hold"/>
                                        <p:tgtEl>
                                          <p:spTgt spid="440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9" grpId="0" autoUpdateAnimBg="0"/>
      <p:bldP spid="44041" grpId="0" autoUpdateAnimBg="0"/>
      <p:bldP spid="611"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412750" y="228600"/>
            <a:ext cx="1654440" cy="381000"/>
          </a:xfrm>
        </p:spPr>
        <p:txBody>
          <a:bodyPr/>
          <a:lstStyle/>
          <a:p>
            <a:r>
              <a:rPr lang="zh-CN" altLang="en-US" sz="2800" b="1">
                <a:solidFill>
                  <a:schemeClr val="tx1"/>
                </a:solidFill>
                <a:effectLst/>
                <a:latin typeface="Times New Roman" pitchFamily="18" charset="0"/>
                <a:ea typeface="楷体_GB2312" pitchFamily="49" charset="-122"/>
              </a:rPr>
              <a:t>表</a:t>
            </a:r>
            <a:r>
              <a:rPr lang="en-US" altLang="zh-CN" sz="2800" b="1">
                <a:solidFill>
                  <a:schemeClr val="tx1"/>
                </a:solidFill>
                <a:effectLst/>
                <a:latin typeface="Times New Roman" pitchFamily="18" charset="0"/>
                <a:ea typeface="楷体_GB2312" pitchFamily="49" charset="-122"/>
              </a:rPr>
              <a:t>1.5.1</a:t>
            </a:r>
          </a:p>
        </p:txBody>
      </p:sp>
      <p:graphicFrame>
        <p:nvGraphicFramePr>
          <p:cNvPr id="376141" name="Object 333"/>
          <p:cNvGraphicFramePr>
            <a:graphicFrameLocks noChangeAspect="1"/>
          </p:cNvGraphicFramePr>
          <p:nvPr/>
        </p:nvGraphicFramePr>
        <p:xfrm>
          <a:off x="495300" y="838200"/>
          <a:ext cx="9080500" cy="5697538"/>
        </p:xfrm>
        <a:graphic>
          <a:graphicData uri="http://schemas.openxmlformats.org/presentationml/2006/ole">
            <p:oleObj spid="_x0000_s100354" name="VISIO" r:id="rId3" imgW="4457880" imgH="3030840" progId="Visio.Drawing.11">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742950" y="803275"/>
            <a:ext cx="7594600" cy="838200"/>
          </a:xfrm>
        </p:spPr>
        <p:txBody>
          <a:bodyPr/>
          <a:lstStyle/>
          <a:p>
            <a:pPr marL="0" indent="582613" eaLnBrk="1" hangingPunct="1">
              <a:buFont typeface="Wingdings" panose="05000000000000000000" pitchFamily="2" charset="2"/>
              <a:buNone/>
            </a:pPr>
            <a:r>
              <a:rPr lang="zh-CN" altLang="en-US" sz="2400" b="1" dirty="0" smtClean="0"/>
              <a:t>对于恒权码，将代码为</a:t>
            </a:r>
            <a:r>
              <a:rPr lang="en-US" altLang="zh-CN" sz="2400" b="1" dirty="0" smtClean="0"/>
              <a:t>1</a:t>
            </a:r>
            <a:r>
              <a:rPr lang="zh-CN" altLang="en-US" sz="2400" b="1" dirty="0" smtClean="0"/>
              <a:t>的数权值相加即可得代码所代表的十进制数。</a:t>
            </a:r>
          </a:p>
        </p:txBody>
      </p:sp>
      <p:sp>
        <p:nvSpPr>
          <p:cNvPr id="35854" name="Text Box 14"/>
          <p:cNvSpPr txBox="1">
            <a:spLocks noChangeArrowheads="1"/>
          </p:cNvSpPr>
          <p:nvPr/>
        </p:nvSpPr>
        <p:spPr bwMode="auto">
          <a:xfrm>
            <a:off x="273050" y="4419600"/>
            <a:ext cx="82296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spcBef>
                <a:spcPct val="50000"/>
              </a:spcBef>
            </a:pPr>
            <a:r>
              <a:rPr lang="en-US" altLang="zh-CN" sz="2400" dirty="0">
                <a:solidFill>
                  <a:srgbClr val="6600FF"/>
                </a:solidFill>
                <a:ea typeface="仿宋_GB2312" pitchFamily="49" charset="-122"/>
              </a:rPr>
              <a:t>	</a:t>
            </a:r>
            <a:r>
              <a:rPr lang="en-US" altLang="zh-CN" sz="2400" dirty="0">
                <a:solidFill>
                  <a:srgbClr val="FF3300"/>
                </a:solidFill>
                <a:ea typeface="仿宋_GB2312" pitchFamily="49" charset="-122"/>
              </a:rPr>
              <a:t> </a:t>
            </a:r>
            <a:r>
              <a:rPr lang="zh-CN" altLang="en-US" sz="2400" dirty="0">
                <a:solidFill>
                  <a:srgbClr val="FF0000"/>
                </a:solidFill>
                <a:ea typeface="仿宋_GB2312" pitchFamily="49" charset="-122"/>
              </a:rPr>
              <a:t>余</a:t>
            </a:r>
            <a:r>
              <a:rPr lang="en-US" altLang="zh-CN" sz="2400" dirty="0">
                <a:solidFill>
                  <a:srgbClr val="FF0000"/>
                </a:solidFill>
                <a:ea typeface="仿宋_GB2312" pitchFamily="49" charset="-122"/>
              </a:rPr>
              <a:t>3</a:t>
            </a:r>
            <a:r>
              <a:rPr lang="zh-CN" altLang="en-US" sz="2400" dirty="0">
                <a:solidFill>
                  <a:srgbClr val="FF0000"/>
                </a:solidFill>
                <a:ea typeface="仿宋_GB2312" pitchFamily="49" charset="-122"/>
              </a:rPr>
              <a:t>码</a:t>
            </a:r>
            <a:r>
              <a:rPr lang="zh-CN" altLang="en-US" sz="2400" dirty="0">
                <a:ea typeface="仿宋_GB2312" pitchFamily="49" charset="-122"/>
              </a:rPr>
              <a:t>的编码规律</a:t>
            </a:r>
            <a:r>
              <a:rPr lang="zh-CN" altLang="en-US" sz="2400" dirty="0" smtClean="0">
                <a:ea typeface="仿宋_GB2312" pitchFamily="49" charset="-122"/>
              </a:rPr>
              <a:t>：码组的二进制值比所表示十进制值</a:t>
            </a:r>
            <a:r>
              <a:rPr lang="en-US" altLang="zh-CN" sz="2400" dirty="0" smtClean="0">
                <a:ea typeface="仿宋_GB2312" pitchFamily="49" charset="-122"/>
              </a:rPr>
              <a:t>3</a:t>
            </a:r>
            <a:r>
              <a:rPr lang="zh-CN" altLang="en-US" sz="2400" dirty="0" smtClean="0">
                <a:ea typeface="仿宋_GB2312" pitchFamily="49" charset="-122"/>
              </a:rPr>
              <a:t>，所以</a:t>
            </a:r>
            <a:r>
              <a:rPr lang="zh-CN" altLang="en-US" sz="2400" dirty="0">
                <a:ea typeface="仿宋_GB2312" pitchFamily="49" charset="-122"/>
              </a:rPr>
              <a:t>叫“余</a:t>
            </a:r>
            <a:r>
              <a:rPr lang="en-US" altLang="zh-CN" sz="2400" dirty="0">
                <a:ea typeface="仿宋_GB2312" pitchFamily="49" charset="-122"/>
              </a:rPr>
              <a:t>3</a:t>
            </a:r>
            <a:r>
              <a:rPr lang="zh-CN" altLang="en-US" sz="2400" dirty="0">
                <a:ea typeface="仿宋_GB2312" pitchFamily="49" charset="-122"/>
              </a:rPr>
              <a:t>码”。</a:t>
            </a:r>
          </a:p>
        </p:txBody>
      </p:sp>
      <p:sp>
        <p:nvSpPr>
          <p:cNvPr id="35855" name="Text Box 15"/>
          <p:cNvSpPr txBox="1">
            <a:spLocks noChangeArrowheads="1"/>
          </p:cNvSpPr>
          <p:nvPr/>
        </p:nvSpPr>
        <p:spPr bwMode="auto">
          <a:xfrm>
            <a:off x="350838" y="5300663"/>
            <a:ext cx="80137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spcBef>
                <a:spcPct val="50000"/>
              </a:spcBef>
            </a:pPr>
            <a:r>
              <a:rPr lang="en-US" altLang="zh-CN" sz="2400" dirty="0">
                <a:solidFill>
                  <a:srgbClr val="6600FF"/>
                </a:solidFill>
                <a:ea typeface="仿宋_GB2312" pitchFamily="49" charset="-122"/>
              </a:rPr>
              <a:t>	</a:t>
            </a:r>
            <a:r>
              <a:rPr lang="zh-CN" altLang="en-US" sz="2400" dirty="0">
                <a:solidFill>
                  <a:srgbClr val="FF0000"/>
                </a:solidFill>
                <a:ea typeface="仿宋_GB2312" pitchFamily="49" charset="-122"/>
              </a:rPr>
              <a:t>余</a:t>
            </a:r>
            <a:r>
              <a:rPr lang="en-US" altLang="zh-CN" sz="2400" dirty="0">
                <a:solidFill>
                  <a:srgbClr val="FF0000"/>
                </a:solidFill>
                <a:ea typeface="仿宋_GB2312" pitchFamily="49" charset="-122"/>
              </a:rPr>
              <a:t>3</a:t>
            </a:r>
            <a:r>
              <a:rPr lang="zh-CN" altLang="en-US" sz="2400" dirty="0">
                <a:solidFill>
                  <a:srgbClr val="FF0000"/>
                </a:solidFill>
                <a:ea typeface="仿宋_GB2312" pitchFamily="49" charset="-122"/>
              </a:rPr>
              <a:t>循环码</a:t>
            </a:r>
            <a:r>
              <a:rPr lang="zh-CN" altLang="en-US" sz="2400" dirty="0">
                <a:ea typeface="仿宋_GB2312" pitchFamily="49" charset="-122"/>
              </a:rPr>
              <a:t>的主要特点：相邻两个代码之间仅有一位的状态不同。因此将余</a:t>
            </a:r>
            <a:r>
              <a:rPr lang="en-US" altLang="zh-CN" sz="2400" dirty="0">
                <a:ea typeface="仿宋_GB2312" pitchFamily="49" charset="-122"/>
              </a:rPr>
              <a:t>3</a:t>
            </a:r>
            <a:r>
              <a:rPr lang="zh-CN" altLang="en-US" sz="2400" dirty="0">
                <a:ea typeface="仿宋_GB2312" pitchFamily="49" charset="-122"/>
              </a:rPr>
              <a:t>循环码计数器的输出状态译码时，不会产生竞争</a:t>
            </a:r>
            <a:r>
              <a:rPr lang="en-US" altLang="zh-CN" sz="2400" dirty="0">
                <a:ea typeface="仿宋_GB2312" pitchFamily="49" charset="-122"/>
              </a:rPr>
              <a:t>-</a:t>
            </a:r>
            <a:r>
              <a:rPr lang="zh-CN" altLang="en-US" sz="2400" dirty="0">
                <a:ea typeface="仿宋_GB2312" pitchFamily="49" charset="-122"/>
              </a:rPr>
              <a:t>冒险现象。</a:t>
            </a:r>
          </a:p>
        </p:txBody>
      </p:sp>
      <p:sp>
        <p:nvSpPr>
          <p:cNvPr id="35856" name="Text Box 16"/>
          <p:cNvSpPr txBox="1">
            <a:spLocks noChangeArrowheads="1"/>
          </p:cNvSpPr>
          <p:nvPr/>
        </p:nvSpPr>
        <p:spPr bwMode="auto">
          <a:xfrm>
            <a:off x="1493800" y="3857625"/>
            <a:ext cx="358623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dirty="0">
                <a:solidFill>
                  <a:srgbClr val="0000FF"/>
                </a:solidFill>
                <a:ea typeface="仿宋_GB2312" pitchFamily="49" charset="-122"/>
              </a:rPr>
              <a:t>余</a:t>
            </a:r>
            <a:r>
              <a:rPr lang="en-US" altLang="zh-CN" sz="2400" dirty="0">
                <a:solidFill>
                  <a:srgbClr val="0000FF"/>
                </a:solidFill>
                <a:ea typeface="仿宋_GB2312" pitchFamily="49" charset="-122"/>
              </a:rPr>
              <a:t>3</a:t>
            </a:r>
            <a:r>
              <a:rPr lang="zh-CN" altLang="en-US" sz="2400" dirty="0" smtClean="0">
                <a:solidFill>
                  <a:srgbClr val="0000FF"/>
                </a:solidFill>
                <a:ea typeface="仿宋_GB2312" pitchFamily="49" charset="-122"/>
              </a:rPr>
              <a:t>码</a:t>
            </a:r>
            <a:r>
              <a:rPr lang="zh-CN" altLang="en-US" sz="2400" dirty="0" smtClean="0">
                <a:ea typeface="仿宋_GB2312" pitchFamily="49" charset="-122"/>
              </a:rPr>
              <a:t>和</a:t>
            </a:r>
            <a:r>
              <a:rPr lang="zh-CN" altLang="en-US" sz="2400" dirty="0" smtClean="0">
                <a:solidFill>
                  <a:srgbClr val="0000FF"/>
                </a:solidFill>
                <a:ea typeface="仿宋_GB2312" pitchFamily="49" charset="-122"/>
              </a:rPr>
              <a:t>余</a:t>
            </a:r>
            <a:r>
              <a:rPr lang="en-US" altLang="zh-CN" sz="2400" dirty="0">
                <a:solidFill>
                  <a:srgbClr val="0000FF"/>
                </a:solidFill>
                <a:ea typeface="仿宋_GB2312" pitchFamily="49" charset="-122"/>
              </a:rPr>
              <a:t>3</a:t>
            </a:r>
            <a:r>
              <a:rPr lang="zh-CN" altLang="en-US" sz="2400" dirty="0" smtClean="0">
                <a:solidFill>
                  <a:srgbClr val="0000FF"/>
                </a:solidFill>
                <a:ea typeface="仿宋_GB2312" pitchFamily="49" charset="-122"/>
              </a:rPr>
              <a:t>循环码格</a:t>
            </a:r>
            <a:r>
              <a:rPr lang="zh-CN" altLang="en-US" sz="2400" dirty="0">
                <a:solidFill>
                  <a:srgbClr val="0000FF"/>
                </a:solidFill>
                <a:ea typeface="仿宋_GB2312" pitchFamily="49" charset="-122"/>
              </a:rPr>
              <a:t>雷</a:t>
            </a:r>
            <a:r>
              <a:rPr lang="zh-CN" altLang="en-US" sz="2400" dirty="0" smtClean="0">
                <a:solidFill>
                  <a:srgbClr val="0000FF"/>
                </a:solidFill>
                <a:ea typeface="仿宋_GB2312" pitchFamily="49" charset="-122"/>
              </a:rPr>
              <a:t>码</a:t>
            </a:r>
            <a:endParaRPr lang="zh-CN" altLang="en-US" sz="2400" dirty="0">
              <a:solidFill>
                <a:srgbClr val="FF0000"/>
              </a:solidFill>
              <a:ea typeface="黑体" panose="02010609060101010101" pitchFamily="49" charset="-122"/>
            </a:endParaRPr>
          </a:p>
        </p:txBody>
      </p:sp>
      <p:sp>
        <p:nvSpPr>
          <p:cNvPr id="35860" name="Text Box 20"/>
          <p:cNvSpPr txBox="1">
            <a:spLocks noChangeArrowheads="1"/>
          </p:cNvSpPr>
          <p:nvPr/>
        </p:nvSpPr>
        <p:spPr bwMode="auto">
          <a:xfrm>
            <a:off x="1394751" y="304800"/>
            <a:ext cx="47987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dirty="0">
                <a:ea typeface="仿宋_GB2312" pitchFamily="49" charset="-122"/>
              </a:rPr>
              <a:t>8421</a:t>
            </a:r>
            <a:r>
              <a:rPr lang="zh-CN" altLang="en-US" sz="2400" dirty="0" smtClean="0">
                <a:ea typeface="仿宋_GB2312" pitchFamily="49" charset="-122"/>
              </a:rPr>
              <a:t>码、</a:t>
            </a:r>
            <a:r>
              <a:rPr lang="en-US" altLang="zh-CN" sz="2400" dirty="0" smtClean="0">
                <a:ea typeface="仿宋_GB2312" pitchFamily="49" charset="-122"/>
              </a:rPr>
              <a:t>2421</a:t>
            </a:r>
            <a:r>
              <a:rPr lang="zh-CN" altLang="en-US" sz="2400" dirty="0" smtClean="0">
                <a:ea typeface="仿宋_GB2312" pitchFamily="49" charset="-122"/>
              </a:rPr>
              <a:t>码和</a:t>
            </a:r>
            <a:r>
              <a:rPr lang="en-US" altLang="zh-CN" sz="2400" dirty="0" smtClean="0">
                <a:ea typeface="仿宋_GB2312" pitchFamily="49" charset="-122"/>
              </a:rPr>
              <a:t>5211</a:t>
            </a:r>
            <a:r>
              <a:rPr lang="zh-CN" altLang="en-US" sz="2400" dirty="0" smtClean="0">
                <a:ea typeface="仿宋_GB2312" pitchFamily="49" charset="-122"/>
              </a:rPr>
              <a:t>码是</a:t>
            </a:r>
            <a:r>
              <a:rPr lang="zh-CN" altLang="en-US" sz="2400" dirty="0">
                <a:solidFill>
                  <a:srgbClr val="FF0000"/>
                </a:solidFill>
                <a:ea typeface="黑体" panose="02010609060101010101" pitchFamily="49" charset="-122"/>
              </a:rPr>
              <a:t>恒权码</a:t>
            </a:r>
          </a:p>
        </p:txBody>
      </p:sp>
      <p:sp>
        <p:nvSpPr>
          <p:cNvPr id="35863" name="Text Box 23"/>
          <p:cNvSpPr txBox="1">
            <a:spLocks noChangeArrowheads="1"/>
          </p:cNvSpPr>
          <p:nvPr/>
        </p:nvSpPr>
        <p:spPr bwMode="auto">
          <a:xfrm>
            <a:off x="784225" y="2362200"/>
            <a:ext cx="8001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ea typeface="仿宋_GB2312" pitchFamily="49" charset="-122"/>
              </a:rPr>
              <a:t>例如</a:t>
            </a:r>
          </a:p>
        </p:txBody>
      </p:sp>
      <p:sp>
        <p:nvSpPr>
          <p:cNvPr id="35864" name="AutoShape 24"/>
          <p:cNvSpPr>
            <a:spLocks/>
          </p:cNvSpPr>
          <p:nvPr/>
        </p:nvSpPr>
        <p:spPr bwMode="auto">
          <a:xfrm>
            <a:off x="1816100" y="1895475"/>
            <a:ext cx="412750" cy="1524000"/>
          </a:xfrm>
          <a:prstGeom prst="leftBrace">
            <a:avLst>
              <a:gd name="adj1" fmla="val 33333"/>
              <a:gd name="adj2" fmla="val 50000"/>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35865" name="Text Box 25"/>
          <p:cNvSpPr txBox="1">
            <a:spLocks noChangeArrowheads="1"/>
          </p:cNvSpPr>
          <p:nvPr/>
        </p:nvSpPr>
        <p:spPr bwMode="auto">
          <a:xfrm>
            <a:off x="2066925" y="1676400"/>
            <a:ext cx="24320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ea typeface="仿宋_GB2312" pitchFamily="49" charset="-122"/>
              </a:rPr>
              <a:t>（</a:t>
            </a:r>
            <a:r>
              <a:rPr lang="en-US" altLang="zh-CN" sz="2400">
                <a:ea typeface="仿宋_GB2312" pitchFamily="49" charset="-122"/>
              </a:rPr>
              <a:t>1001</a:t>
            </a:r>
            <a:r>
              <a:rPr lang="zh-CN" altLang="en-US" sz="2400">
                <a:ea typeface="仿宋_GB2312" pitchFamily="49" charset="-122"/>
              </a:rPr>
              <a:t>）</a:t>
            </a:r>
            <a:r>
              <a:rPr lang="en-US" altLang="zh-CN" sz="2400" baseline="-25000">
                <a:ea typeface="仿宋_GB2312" pitchFamily="49" charset="-122"/>
              </a:rPr>
              <a:t>8421BCD</a:t>
            </a:r>
            <a:r>
              <a:rPr lang="en-US" altLang="zh-CN" sz="2400">
                <a:ea typeface="仿宋_GB2312" pitchFamily="49" charset="-122"/>
              </a:rPr>
              <a:t>=</a:t>
            </a:r>
          </a:p>
        </p:txBody>
      </p:sp>
      <p:sp>
        <p:nvSpPr>
          <p:cNvPr id="35866" name="Text Box 26"/>
          <p:cNvSpPr txBox="1">
            <a:spLocks noChangeArrowheads="1"/>
          </p:cNvSpPr>
          <p:nvPr/>
        </p:nvSpPr>
        <p:spPr bwMode="auto">
          <a:xfrm>
            <a:off x="2063750" y="2209800"/>
            <a:ext cx="23812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dirty="0">
                <a:ea typeface="仿宋_GB2312" pitchFamily="49" charset="-122"/>
              </a:rPr>
              <a:t>（</a:t>
            </a:r>
            <a:r>
              <a:rPr lang="en-US" altLang="zh-CN" sz="2400" dirty="0">
                <a:ea typeface="仿宋_GB2312" pitchFamily="49" charset="-122"/>
              </a:rPr>
              <a:t>1111</a:t>
            </a:r>
            <a:r>
              <a:rPr lang="zh-CN" altLang="en-US" sz="2400" dirty="0">
                <a:ea typeface="仿宋_GB2312" pitchFamily="49" charset="-122"/>
              </a:rPr>
              <a:t>）</a:t>
            </a:r>
            <a:r>
              <a:rPr lang="en-US" altLang="zh-CN" sz="2400" baseline="-25000" dirty="0">
                <a:ea typeface="仿宋_GB2312" pitchFamily="49" charset="-122"/>
              </a:rPr>
              <a:t>2421BCD</a:t>
            </a:r>
            <a:r>
              <a:rPr lang="en-US" altLang="zh-CN" sz="2400" dirty="0">
                <a:ea typeface="仿宋_GB2312" pitchFamily="49" charset="-122"/>
              </a:rPr>
              <a:t>=</a:t>
            </a:r>
          </a:p>
        </p:txBody>
      </p:sp>
      <p:sp>
        <p:nvSpPr>
          <p:cNvPr id="35867" name="Text Box 27"/>
          <p:cNvSpPr txBox="1">
            <a:spLocks noChangeArrowheads="1"/>
          </p:cNvSpPr>
          <p:nvPr/>
        </p:nvSpPr>
        <p:spPr bwMode="auto">
          <a:xfrm>
            <a:off x="2063750" y="2743200"/>
            <a:ext cx="33210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ea typeface="仿宋_GB2312" pitchFamily="49" charset="-122"/>
              </a:rPr>
              <a:t>（</a:t>
            </a:r>
            <a:r>
              <a:rPr lang="en-US" altLang="zh-CN" sz="2400">
                <a:ea typeface="仿宋_GB2312" pitchFamily="49" charset="-122"/>
              </a:rPr>
              <a:t>0111</a:t>
            </a:r>
            <a:r>
              <a:rPr lang="zh-CN" altLang="en-US" sz="2400">
                <a:ea typeface="仿宋_GB2312" pitchFamily="49" charset="-122"/>
              </a:rPr>
              <a:t>，</a:t>
            </a:r>
            <a:r>
              <a:rPr lang="en-US" altLang="zh-CN" sz="2400">
                <a:ea typeface="仿宋_GB2312" pitchFamily="49" charset="-122"/>
              </a:rPr>
              <a:t>1001</a:t>
            </a:r>
            <a:r>
              <a:rPr lang="zh-CN" altLang="en-US" sz="2400">
                <a:ea typeface="仿宋_GB2312" pitchFamily="49" charset="-122"/>
              </a:rPr>
              <a:t>）</a:t>
            </a:r>
            <a:r>
              <a:rPr lang="en-US" altLang="zh-CN" sz="2400" baseline="-25000">
                <a:ea typeface="仿宋_GB2312" pitchFamily="49" charset="-122"/>
              </a:rPr>
              <a:t>8421BCD</a:t>
            </a:r>
            <a:r>
              <a:rPr lang="en-US" altLang="zh-CN" sz="2400">
                <a:ea typeface="仿宋_GB2312" pitchFamily="49" charset="-122"/>
              </a:rPr>
              <a:t>=</a:t>
            </a:r>
          </a:p>
        </p:txBody>
      </p:sp>
      <p:sp>
        <p:nvSpPr>
          <p:cNvPr id="35868" name="Text Box 28"/>
          <p:cNvSpPr txBox="1">
            <a:spLocks noChangeArrowheads="1"/>
          </p:cNvSpPr>
          <p:nvPr/>
        </p:nvSpPr>
        <p:spPr bwMode="auto">
          <a:xfrm>
            <a:off x="2108200" y="3276600"/>
            <a:ext cx="32877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ea typeface="仿宋_GB2312" pitchFamily="49" charset="-122"/>
              </a:rPr>
              <a:t>（</a:t>
            </a:r>
            <a:r>
              <a:rPr lang="en-US" altLang="zh-CN" sz="2400">
                <a:ea typeface="仿宋_GB2312" pitchFamily="49" charset="-122"/>
              </a:rPr>
              <a:t>1011</a:t>
            </a:r>
            <a:r>
              <a:rPr lang="zh-CN" altLang="en-US" sz="2400">
                <a:ea typeface="仿宋_GB2312" pitchFamily="49" charset="-122"/>
              </a:rPr>
              <a:t>，</a:t>
            </a:r>
            <a:r>
              <a:rPr lang="en-US" altLang="zh-CN" sz="2400">
                <a:ea typeface="仿宋_GB2312" pitchFamily="49" charset="-122"/>
              </a:rPr>
              <a:t>1111</a:t>
            </a:r>
            <a:r>
              <a:rPr lang="zh-CN" altLang="en-US" sz="2400">
                <a:ea typeface="仿宋_GB2312" pitchFamily="49" charset="-122"/>
              </a:rPr>
              <a:t>）</a:t>
            </a:r>
            <a:r>
              <a:rPr lang="en-US" altLang="zh-CN" sz="2400" baseline="-25000">
                <a:ea typeface="仿宋_GB2312" pitchFamily="49" charset="-122"/>
              </a:rPr>
              <a:t>2421BCD</a:t>
            </a:r>
            <a:r>
              <a:rPr lang="en-US" altLang="zh-CN" sz="2400">
                <a:ea typeface="仿宋_GB2312" pitchFamily="49" charset="-122"/>
              </a:rPr>
              <a:t>=</a:t>
            </a:r>
          </a:p>
        </p:txBody>
      </p:sp>
      <p:sp>
        <p:nvSpPr>
          <p:cNvPr id="35870" name="AutoShape 30"/>
          <p:cNvSpPr>
            <a:spLocks noChangeArrowheads="1"/>
          </p:cNvSpPr>
          <p:nvPr/>
        </p:nvSpPr>
        <p:spPr bwMode="auto">
          <a:xfrm>
            <a:off x="884238" y="390525"/>
            <a:ext cx="331787" cy="304800"/>
          </a:xfrm>
          <a:prstGeom prst="smileyFace">
            <a:avLst>
              <a:gd name="adj" fmla="val 4653"/>
            </a:avLst>
          </a:prstGeom>
          <a:solidFill>
            <a:srgbClr val="FFCCFF"/>
          </a:solidFill>
          <a:ln w="12700" cap="sq">
            <a:solidFill>
              <a:schemeClr val="tx1"/>
            </a:solidFill>
            <a:miter lim="800000"/>
            <a:headEnd type="none" w="sm" len="sm"/>
            <a:tailEnd type="none" w="sm" len="sm"/>
          </a:ln>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35871" name="AutoShape 31"/>
          <p:cNvSpPr>
            <a:spLocks noChangeArrowheads="1"/>
          </p:cNvSpPr>
          <p:nvPr/>
        </p:nvSpPr>
        <p:spPr bwMode="auto">
          <a:xfrm>
            <a:off x="958850" y="3894137"/>
            <a:ext cx="331788" cy="304800"/>
          </a:xfrm>
          <a:prstGeom prst="smileyFace">
            <a:avLst>
              <a:gd name="adj" fmla="val 4653"/>
            </a:avLst>
          </a:prstGeom>
          <a:solidFill>
            <a:srgbClr val="FFCCFF"/>
          </a:solidFill>
          <a:ln w="12700" cap="sq">
            <a:solidFill>
              <a:schemeClr val="tx1"/>
            </a:solidFill>
            <a:miter lim="800000"/>
            <a:headEnd type="none" w="sm" len="sm"/>
            <a:tailEnd type="none" w="sm" len="sm"/>
          </a:ln>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35874" name="AutoShape 34"/>
          <p:cNvSpPr>
            <a:spLocks noChangeArrowheads="1"/>
          </p:cNvSpPr>
          <p:nvPr/>
        </p:nvSpPr>
        <p:spPr bwMode="auto">
          <a:xfrm>
            <a:off x="908050" y="4441825"/>
            <a:ext cx="331788" cy="304800"/>
          </a:xfrm>
          <a:prstGeom prst="smileyFace">
            <a:avLst>
              <a:gd name="adj" fmla="val 4653"/>
            </a:avLst>
          </a:prstGeom>
          <a:solidFill>
            <a:srgbClr val="FFCCFF"/>
          </a:solidFill>
          <a:ln w="12700" cap="sq">
            <a:solidFill>
              <a:schemeClr val="tx1"/>
            </a:solidFill>
            <a:miter lim="800000"/>
            <a:headEnd type="none" w="sm" len="sm"/>
            <a:tailEnd type="none" w="sm" len="sm"/>
          </a:ln>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35875" name="AutoShape 35"/>
          <p:cNvSpPr>
            <a:spLocks noChangeArrowheads="1"/>
          </p:cNvSpPr>
          <p:nvPr/>
        </p:nvSpPr>
        <p:spPr bwMode="auto">
          <a:xfrm>
            <a:off x="895350" y="5373688"/>
            <a:ext cx="333375" cy="304800"/>
          </a:xfrm>
          <a:prstGeom prst="smileyFace">
            <a:avLst>
              <a:gd name="adj" fmla="val 4653"/>
            </a:avLst>
          </a:prstGeom>
          <a:solidFill>
            <a:srgbClr val="FFCCFF"/>
          </a:solidFill>
          <a:ln w="12700" cap="sq">
            <a:solidFill>
              <a:schemeClr val="tx1"/>
            </a:solidFill>
            <a:miter lim="800000"/>
            <a:headEnd type="none" w="sm" len="sm"/>
            <a:tailEnd type="none" w="sm" len="sm"/>
          </a:ln>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35884" name="Text Box 44"/>
          <p:cNvSpPr txBox="1">
            <a:spLocks noChangeArrowheads="1"/>
          </p:cNvSpPr>
          <p:nvPr/>
        </p:nvSpPr>
        <p:spPr bwMode="auto">
          <a:xfrm>
            <a:off x="4581525" y="1676400"/>
            <a:ext cx="18161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a:ea typeface="仿宋_GB2312" pitchFamily="49" charset="-122"/>
              </a:rPr>
              <a:t>8+1=</a:t>
            </a:r>
            <a:r>
              <a:rPr lang="zh-CN" altLang="en-US" sz="2400">
                <a:ea typeface="仿宋_GB2312" pitchFamily="49" charset="-122"/>
              </a:rPr>
              <a:t>（</a:t>
            </a:r>
            <a:r>
              <a:rPr lang="en-US" altLang="zh-CN" sz="2400">
                <a:ea typeface="仿宋_GB2312" pitchFamily="49" charset="-122"/>
              </a:rPr>
              <a:t>9</a:t>
            </a:r>
            <a:r>
              <a:rPr lang="zh-CN" altLang="en-US" sz="2400">
                <a:ea typeface="仿宋_GB2312" pitchFamily="49" charset="-122"/>
              </a:rPr>
              <a:t>）</a:t>
            </a:r>
            <a:r>
              <a:rPr lang="en-US" altLang="zh-CN" sz="1600">
                <a:ea typeface="仿宋_GB2312" pitchFamily="49" charset="-122"/>
              </a:rPr>
              <a:t>10</a:t>
            </a:r>
          </a:p>
        </p:txBody>
      </p:sp>
      <p:sp>
        <p:nvSpPr>
          <p:cNvPr id="35885" name="Text Box 45"/>
          <p:cNvSpPr txBox="1">
            <a:spLocks noChangeArrowheads="1"/>
          </p:cNvSpPr>
          <p:nvPr/>
        </p:nvSpPr>
        <p:spPr bwMode="auto">
          <a:xfrm>
            <a:off x="4498975" y="2228850"/>
            <a:ext cx="28130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a:ea typeface="仿宋_GB2312" pitchFamily="49" charset="-122"/>
              </a:rPr>
              <a:t>2+4+2+1=</a:t>
            </a:r>
            <a:r>
              <a:rPr lang="zh-CN" altLang="en-US" sz="2400">
                <a:ea typeface="仿宋_GB2312" pitchFamily="49" charset="-122"/>
              </a:rPr>
              <a:t>（</a:t>
            </a:r>
            <a:r>
              <a:rPr lang="en-US" altLang="zh-CN" sz="2400">
                <a:ea typeface="仿宋_GB2312" pitchFamily="49" charset="-122"/>
              </a:rPr>
              <a:t>9</a:t>
            </a:r>
            <a:r>
              <a:rPr lang="zh-CN" altLang="en-US" sz="2400">
                <a:ea typeface="仿宋_GB2312" pitchFamily="49" charset="-122"/>
              </a:rPr>
              <a:t>）</a:t>
            </a:r>
            <a:r>
              <a:rPr lang="en-US" altLang="zh-CN" sz="1600">
                <a:ea typeface="仿宋_GB2312" pitchFamily="49" charset="-122"/>
              </a:rPr>
              <a:t>10</a:t>
            </a:r>
          </a:p>
        </p:txBody>
      </p:sp>
      <p:sp>
        <p:nvSpPr>
          <p:cNvPr id="35886" name="Text Box 46"/>
          <p:cNvSpPr txBox="1">
            <a:spLocks noChangeArrowheads="1"/>
          </p:cNvSpPr>
          <p:nvPr/>
        </p:nvSpPr>
        <p:spPr bwMode="auto">
          <a:xfrm>
            <a:off x="5441950" y="2743200"/>
            <a:ext cx="13128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ea typeface="仿宋_GB2312" pitchFamily="49" charset="-122"/>
              </a:rPr>
              <a:t>（</a:t>
            </a:r>
            <a:r>
              <a:rPr lang="en-US" altLang="zh-CN" sz="2400">
                <a:ea typeface="仿宋_GB2312" pitchFamily="49" charset="-122"/>
              </a:rPr>
              <a:t>79</a:t>
            </a:r>
            <a:r>
              <a:rPr lang="zh-CN" altLang="en-US" sz="2400">
                <a:ea typeface="仿宋_GB2312" pitchFamily="49" charset="-122"/>
              </a:rPr>
              <a:t>）</a:t>
            </a:r>
            <a:r>
              <a:rPr lang="en-US" altLang="zh-CN" sz="1600">
                <a:ea typeface="仿宋_GB2312" pitchFamily="49" charset="-122"/>
              </a:rPr>
              <a:t>10</a:t>
            </a:r>
          </a:p>
        </p:txBody>
      </p:sp>
      <p:sp>
        <p:nvSpPr>
          <p:cNvPr id="35887" name="Text Box 47"/>
          <p:cNvSpPr txBox="1">
            <a:spLocks noChangeArrowheads="1"/>
          </p:cNvSpPr>
          <p:nvPr/>
        </p:nvSpPr>
        <p:spPr bwMode="auto">
          <a:xfrm>
            <a:off x="5468938" y="3276600"/>
            <a:ext cx="131286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ea typeface="仿宋_GB2312" pitchFamily="49" charset="-122"/>
              </a:rPr>
              <a:t>（</a:t>
            </a:r>
            <a:r>
              <a:rPr lang="en-US" altLang="zh-CN" sz="2400">
                <a:ea typeface="仿宋_GB2312" pitchFamily="49" charset="-122"/>
              </a:rPr>
              <a:t>59</a:t>
            </a:r>
            <a:r>
              <a:rPr lang="zh-CN" altLang="en-US" sz="2400">
                <a:ea typeface="仿宋_GB2312" pitchFamily="49" charset="-122"/>
              </a:rPr>
              <a:t>）</a:t>
            </a:r>
            <a:r>
              <a:rPr lang="en-US" altLang="zh-CN" sz="1600">
                <a:ea typeface="仿宋_GB2312" pitchFamily="49" charset="-122"/>
              </a:rPr>
              <a:t>10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70"/>
                                        </p:tgtEl>
                                        <p:attrNameLst>
                                          <p:attrName>style.visibility</p:attrName>
                                        </p:attrNameLst>
                                      </p:cBhvr>
                                      <p:to>
                                        <p:strVal val="visible"/>
                                      </p:to>
                                    </p:set>
                                    <p:anim calcmode="lin" valueType="num">
                                      <p:cBhvr additive="base">
                                        <p:cTn id="7" dur="500" fill="hold"/>
                                        <p:tgtEl>
                                          <p:spTgt spid="35870"/>
                                        </p:tgtEl>
                                        <p:attrNameLst>
                                          <p:attrName>ppt_x</p:attrName>
                                        </p:attrNameLst>
                                      </p:cBhvr>
                                      <p:tavLst>
                                        <p:tav tm="0">
                                          <p:val>
                                            <p:strVal val="0-#ppt_w/2"/>
                                          </p:val>
                                        </p:tav>
                                        <p:tav tm="100000">
                                          <p:val>
                                            <p:strVal val="#ppt_x"/>
                                          </p:val>
                                        </p:tav>
                                      </p:tavLst>
                                    </p:anim>
                                    <p:anim calcmode="lin" valueType="num">
                                      <p:cBhvr additive="base">
                                        <p:cTn id="8" dur="500" fill="hold"/>
                                        <p:tgtEl>
                                          <p:spTgt spid="358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35860"/>
                                        </p:tgtEl>
                                        <p:attrNameLst>
                                          <p:attrName>style.visibility</p:attrName>
                                        </p:attrNameLst>
                                      </p:cBhvr>
                                      <p:to>
                                        <p:strVal val="visible"/>
                                      </p:to>
                                    </p:set>
                                    <p:animEffect transition="in" filter="barn(outVertical)">
                                      <p:cBhvr>
                                        <p:cTn id="12" dur="500"/>
                                        <p:tgtEl>
                                          <p:spTgt spid="358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5843">
                                            <p:txEl>
                                              <p:pRg st="0" end="0"/>
                                            </p:txEl>
                                          </p:spTgt>
                                        </p:tgtEl>
                                        <p:attrNameLst>
                                          <p:attrName>style.visibility</p:attrName>
                                        </p:attrNameLst>
                                      </p:cBhvr>
                                      <p:to>
                                        <p:strVal val="visible"/>
                                      </p:to>
                                    </p:set>
                                    <p:anim calcmode="lin" valueType="num">
                                      <p:cBhvr additive="base">
                                        <p:cTn id="17" dur="500" fill="hold"/>
                                        <p:tgtEl>
                                          <p:spTgt spid="3584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5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5863"/>
                                        </p:tgtEl>
                                        <p:attrNameLst>
                                          <p:attrName>style.visibility</p:attrName>
                                        </p:attrNameLst>
                                      </p:cBhvr>
                                      <p:to>
                                        <p:strVal val="visible"/>
                                      </p:to>
                                    </p:set>
                                    <p:anim calcmode="lin" valueType="num">
                                      <p:cBhvr additive="base">
                                        <p:cTn id="23" dur="500" fill="hold"/>
                                        <p:tgtEl>
                                          <p:spTgt spid="35863"/>
                                        </p:tgtEl>
                                        <p:attrNameLst>
                                          <p:attrName>ppt_x</p:attrName>
                                        </p:attrNameLst>
                                      </p:cBhvr>
                                      <p:tavLst>
                                        <p:tav tm="0">
                                          <p:val>
                                            <p:strVal val="0-#ppt_w/2"/>
                                          </p:val>
                                        </p:tav>
                                        <p:tav tm="100000">
                                          <p:val>
                                            <p:strVal val="#ppt_x"/>
                                          </p:val>
                                        </p:tav>
                                      </p:tavLst>
                                    </p:anim>
                                    <p:anim calcmode="lin" valueType="num">
                                      <p:cBhvr additive="base">
                                        <p:cTn id="24" dur="500" fill="hold"/>
                                        <p:tgtEl>
                                          <p:spTgt spid="3586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35864"/>
                                        </p:tgtEl>
                                        <p:attrNameLst>
                                          <p:attrName>style.visibility</p:attrName>
                                        </p:attrNameLst>
                                      </p:cBhvr>
                                      <p:to>
                                        <p:strVal val="visible"/>
                                      </p:to>
                                    </p:set>
                                    <p:animEffect transition="in" filter="barn(outHorizontal)">
                                      <p:cBhvr>
                                        <p:cTn id="29" dur="500"/>
                                        <p:tgtEl>
                                          <p:spTgt spid="3586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5865"/>
                                        </p:tgtEl>
                                        <p:attrNameLst>
                                          <p:attrName>style.visibility</p:attrName>
                                        </p:attrNameLst>
                                      </p:cBhvr>
                                      <p:to>
                                        <p:strVal val="visible"/>
                                      </p:to>
                                    </p:set>
                                    <p:animEffect transition="in" filter="wipe(left)">
                                      <p:cBhvr>
                                        <p:cTn id="34" dur="500"/>
                                        <p:tgtEl>
                                          <p:spTgt spid="3586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5884"/>
                                        </p:tgtEl>
                                        <p:attrNameLst>
                                          <p:attrName>style.visibility</p:attrName>
                                        </p:attrNameLst>
                                      </p:cBhvr>
                                      <p:to>
                                        <p:strVal val="visible"/>
                                      </p:to>
                                    </p:set>
                                    <p:animEffect transition="in" filter="wipe(left)">
                                      <p:cBhvr>
                                        <p:cTn id="39" dur="500"/>
                                        <p:tgtEl>
                                          <p:spTgt spid="3588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5866"/>
                                        </p:tgtEl>
                                        <p:attrNameLst>
                                          <p:attrName>style.visibility</p:attrName>
                                        </p:attrNameLst>
                                      </p:cBhvr>
                                      <p:to>
                                        <p:strVal val="visible"/>
                                      </p:to>
                                    </p:set>
                                    <p:animEffect transition="in" filter="wipe(left)">
                                      <p:cBhvr>
                                        <p:cTn id="44" dur="500"/>
                                        <p:tgtEl>
                                          <p:spTgt spid="3586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5885"/>
                                        </p:tgtEl>
                                        <p:attrNameLst>
                                          <p:attrName>style.visibility</p:attrName>
                                        </p:attrNameLst>
                                      </p:cBhvr>
                                      <p:to>
                                        <p:strVal val="visible"/>
                                      </p:to>
                                    </p:set>
                                    <p:animEffect transition="in" filter="wipe(left)">
                                      <p:cBhvr>
                                        <p:cTn id="49" dur="500"/>
                                        <p:tgtEl>
                                          <p:spTgt spid="3588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5867"/>
                                        </p:tgtEl>
                                        <p:attrNameLst>
                                          <p:attrName>style.visibility</p:attrName>
                                        </p:attrNameLst>
                                      </p:cBhvr>
                                      <p:to>
                                        <p:strVal val="visible"/>
                                      </p:to>
                                    </p:set>
                                    <p:animEffect transition="in" filter="wipe(left)">
                                      <p:cBhvr>
                                        <p:cTn id="54" dur="500"/>
                                        <p:tgtEl>
                                          <p:spTgt spid="3586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5886"/>
                                        </p:tgtEl>
                                        <p:attrNameLst>
                                          <p:attrName>style.visibility</p:attrName>
                                        </p:attrNameLst>
                                      </p:cBhvr>
                                      <p:to>
                                        <p:strVal val="visible"/>
                                      </p:to>
                                    </p:set>
                                    <p:animEffect transition="in" filter="wipe(left)">
                                      <p:cBhvr>
                                        <p:cTn id="59" dur="500"/>
                                        <p:tgtEl>
                                          <p:spTgt spid="3588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5868"/>
                                        </p:tgtEl>
                                        <p:attrNameLst>
                                          <p:attrName>style.visibility</p:attrName>
                                        </p:attrNameLst>
                                      </p:cBhvr>
                                      <p:to>
                                        <p:strVal val="visible"/>
                                      </p:to>
                                    </p:set>
                                    <p:animEffect transition="in" filter="wipe(left)">
                                      <p:cBhvr>
                                        <p:cTn id="64" dur="500"/>
                                        <p:tgtEl>
                                          <p:spTgt spid="3586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5887"/>
                                        </p:tgtEl>
                                        <p:attrNameLst>
                                          <p:attrName>style.visibility</p:attrName>
                                        </p:attrNameLst>
                                      </p:cBhvr>
                                      <p:to>
                                        <p:strVal val="visible"/>
                                      </p:to>
                                    </p:set>
                                    <p:animEffect transition="in" filter="wipe(left)">
                                      <p:cBhvr>
                                        <p:cTn id="69" dur="500"/>
                                        <p:tgtEl>
                                          <p:spTgt spid="358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35871"/>
                                        </p:tgtEl>
                                        <p:attrNameLst>
                                          <p:attrName>style.visibility</p:attrName>
                                        </p:attrNameLst>
                                      </p:cBhvr>
                                      <p:to>
                                        <p:strVal val="visible"/>
                                      </p:to>
                                    </p:set>
                                    <p:anim calcmode="lin" valueType="num">
                                      <p:cBhvr additive="base">
                                        <p:cTn id="74" dur="500" fill="hold"/>
                                        <p:tgtEl>
                                          <p:spTgt spid="35871"/>
                                        </p:tgtEl>
                                        <p:attrNameLst>
                                          <p:attrName>ppt_x</p:attrName>
                                        </p:attrNameLst>
                                      </p:cBhvr>
                                      <p:tavLst>
                                        <p:tav tm="0">
                                          <p:val>
                                            <p:strVal val="0-#ppt_w/2"/>
                                          </p:val>
                                        </p:tav>
                                        <p:tav tm="100000">
                                          <p:val>
                                            <p:strVal val="#ppt_x"/>
                                          </p:val>
                                        </p:tav>
                                      </p:tavLst>
                                    </p:anim>
                                    <p:anim calcmode="lin" valueType="num">
                                      <p:cBhvr additive="base">
                                        <p:cTn id="75" dur="500" fill="hold"/>
                                        <p:tgtEl>
                                          <p:spTgt spid="3587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500"/>
                            </p:stCondLst>
                            <p:childTnLst>
                              <p:par>
                                <p:cTn id="77" presetID="3" presetClass="entr" presetSubtype="5" fill="hold" grpId="0" nodeType="afterEffect">
                                  <p:stCondLst>
                                    <p:cond delay="0"/>
                                  </p:stCondLst>
                                  <p:childTnLst>
                                    <p:set>
                                      <p:cBhvr>
                                        <p:cTn id="78" dur="1" fill="hold">
                                          <p:stCondLst>
                                            <p:cond delay="0"/>
                                          </p:stCondLst>
                                        </p:cTn>
                                        <p:tgtEl>
                                          <p:spTgt spid="35856"/>
                                        </p:tgtEl>
                                        <p:attrNameLst>
                                          <p:attrName>style.visibility</p:attrName>
                                        </p:attrNameLst>
                                      </p:cBhvr>
                                      <p:to>
                                        <p:strVal val="visible"/>
                                      </p:to>
                                    </p:set>
                                    <p:animEffect transition="in" filter="blinds(vertical)">
                                      <p:cBhvr>
                                        <p:cTn id="79" dur="500"/>
                                        <p:tgtEl>
                                          <p:spTgt spid="3585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35874"/>
                                        </p:tgtEl>
                                        <p:attrNameLst>
                                          <p:attrName>style.visibility</p:attrName>
                                        </p:attrNameLst>
                                      </p:cBhvr>
                                      <p:to>
                                        <p:strVal val="visible"/>
                                      </p:to>
                                    </p:set>
                                    <p:anim calcmode="lin" valueType="num">
                                      <p:cBhvr additive="base">
                                        <p:cTn id="84" dur="500" fill="hold"/>
                                        <p:tgtEl>
                                          <p:spTgt spid="35874"/>
                                        </p:tgtEl>
                                        <p:attrNameLst>
                                          <p:attrName>ppt_x</p:attrName>
                                        </p:attrNameLst>
                                      </p:cBhvr>
                                      <p:tavLst>
                                        <p:tav tm="0">
                                          <p:val>
                                            <p:strVal val="0-#ppt_w/2"/>
                                          </p:val>
                                        </p:tav>
                                        <p:tav tm="100000">
                                          <p:val>
                                            <p:strVal val="#ppt_x"/>
                                          </p:val>
                                        </p:tav>
                                      </p:tavLst>
                                    </p:anim>
                                    <p:anim calcmode="lin" valueType="num">
                                      <p:cBhvr additive="base">
                                        <p:cTn id="85" dur="500" fill="hold"/>
                                        <p:tgtEl>
                                          <p:spTgt spid="35874"/>
                                        </p:tgtEl>
                                        <p:attrNameLst>
                                          <p:attrName>ppt_y</p:attrName>
                                        </p:attrNameLst>
                                      </p:cBhvr>
                                      <p:tavLst>
                                        <p:tav tm="0">
                                          <p:val>
                                            <p:strVal val="#ppt_y"/>
                                          </p:val>
                                        </p:tav>
                                        <p:tav tm="100000">
                                          <p:val>
                                            <p:strVal val="#ppt_y"/>
                                          </p:val>
                                        </p:tav>
                                      </p:tavLst>
                                    </p:anim>
                                  </p:childTnLst>
                                </p:cTn>
                              </p:par>
                            </p:childTnLst>
                          </p:cTn>
                        </p:par>
                        <p:par>
                          <p:cTn id="86" fill="hold" nodeType="afterGroup">
                            <p:stCondLst>
                              <p:cond delay="500"/>
                            </p:stCondLst>
                            <p:childTnLst>
                              <p:par>
                                <p:cTn id="87" presetID="3" presetClass="entr" presetSubtype="5" fill="hold" grpId="0" nodeType="afterEffect">
                                  <p:stCondLst>
                                    <p:cond delay="0"/>
                                  </p:stCondLst>
                                  <p:childTnLst>
                                    <p:set>
                                      <p:cBhvr>
                                        <p:cTn id="88" dur="1" fill="hold">
                                          <p:stCondLst>
                                            <p:cond delay="0"/>
                                          </p:stCondLst>
                                        </p:cTn>
                                        <p:tgtEl>
                                          <p:spTgt spid="35854"/>
                                        </p:tgtEl>
                                        <p:attrNameLst>
                                          <p:attrName>style.visibility</p:attrName>
                                        </p:attrNameLst>
                                      </p:cBhvr>
                                      <p:to>
                                        <p:strVal val="visible"/>
                                      </p:to>
                                    </p:set>
                                    <p:animEffect transition="in" filter="blinds(vertical)">
                                      <p:cBhvr>
                                        <p:cTn id="89" dur="500"/>
                                        <p:tgtEl>
                                          <p:spTgt spid="3585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8" fill="hold" grpId="0" nodeType="clickEffect">
                                  <p:stCondLst>
                                    <p:cond delay="0"/>
                                  </p:stCondLst>
                                  <p:childTnLst>
                                    <p:set>
                                      <p:cBhvr>
                                        <p:cTn id="93" dur="1" fill="hold">
                                          <p:stCondLst>
                                            <p:cond delay="0"/>
                                          </p:stCondLst>
                                        </p:cTn>
                                        <p:tgtEl>
                                          <p:spTgt spid="35875"/>
                                        </p:tgtEl>
                                        <p:attrNameLst>
                                          <p:attrName>style.visibility</p:attrName>
                                        </p:attrNameLst>
                                      </p:cBhvr>
                                      <p:to>
                                        <p:strVal val="visible"/>
                                      </p:to>
                                    </p:set>
                                    <p:anim calcmode="lin" valueType="num">
                                      <p:cBhvr additive="base">
                                        <p:cTn id="94" dur="500" fill="hold"/>
                                        <p:tgtEl>
                                          <p:spTgt spid="35875"/>
                                        </p:tgtEl>
                                        <p:attrNameLst>
                                          <p:attrName>ppt_x</p:attrName>
                                        </p:attrNameLst>
                                      </p:cBhvr>
                                      <p:tavLst>
                                        <p:tav tm="0">
                                          <p:val>
                                            <p:strVal val="0-#ppt_w/2"/>
                                          </p:val>
                                        </p:tav>
                                        <p:tav tm="100000">
                                          <p:val>
                                            <p:strVal val="#ppt_x"/>
                                          </p:val>
                                        </p:tav>
                                      </p:tavLst>
                                    </p:anim>
                                    <p:anim calcmode="lin" valueType="num">
                                      <p:cBhvr additive="base">
                                        <p:cTn id="95" dur="500" fill="hold"/>
                                        <p:tgtEl>
                                          <p:spTgt spid="35875"/>
                                        </p:tgtEl>
                                        <p:attrNameLst>
                                          <p:attrName>ppt_y</p:attrName>
                                        </p:attrNameLst>
                                      </p:cBhvr>
                                      <p:tavLst>
                                        <p:tav tm="0">
                                          <p:val>
                                            <p:strVal val="#ppt_y"/>
                                          </p:val>
                                        </p:tav>
                                        <p:tav tm="100000">
                                          <p:val>
                                            <p:strVal val="#ppt_y"/>
                                          </p:val>
                                        </p:tav>
                                      </p:tavLst>
                                    </p:anim>
                                  </p:childTnLst>
                                </p:cTn>
                              </p:par>
                            </p:childTnLst>
                          </p:cTn>
                        </p:par>
                        <p:par>
                          <p:cTn id="96" fill="hold" nodeType="afterGroup">
                            <p:stCondLst>
                              <p:cond delay="500"/>
                            </p:stCondLst>
                            <p:childTnLst>
                              <p:par>
                                <p:cTn id="97" presetID="3" presetClass="entr" presetSubtype="5" fill="hold" grpId="0" nodeType="afterEffect">
                                  <p:stCondLst>
                                    <p:cond delay="0"/>
                                  </p:stCondLst>
                                  <p:childTnLst>
                                    <p:set>
                                      <p:cBhvr>
                                        <p:cTn id="98" dur="1" fill="hold">
                                          <p:stCondLst>
                                            <p:cond delay="0"/>
                                          </p:stCondLst>
                                        </p:cTn>
                                        <p:tgtEl>
                                          <p:spTgt spid="35855"/>
                                        </p:tgtEl>
                                        <p:attrNameLst>
                                          <p:attrName>style.visibility</p:attrName>
                                        </p:attrNameLst>
                                      </p:cBhvr>
                                      <p:to>
                                        <p:strVal val="visible"/>
                                      </p:to>
                                    </p:set>
                                    <p:animEffect transition="in" filter="blinds(vertical)">
                                      <p:cBhvr>
                                        <p:cTn id="99" dur="500"/>
                                        <p:tgtEl>
                                          <p:spTgt spid="35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P spid="35854" grpId="0" autoUpdateAnimBg="0"/>
      <p:bldP spid="35855" grpId="0" autoUpdateAnimBg="0"/>
      <p:bldP spid="35856" grpId="0" autoUpdateAnimBg="0"/>
      <p:bldP spid="35860" grpId="0" autoUpdateAnimBg="0"/>
      <p:bldP spid="35863" grpId="0" autoUpdateAnimBg="0"/>
      <p:bldP spid="35864" grpId="0" animBg="1"/>
      <p:bldP spid="35865" grpId="0" autoUpdateAnimBg="0"/>
      <p:bldP spid="35866" grpId="0" autoUpdateAnimBg="0"/>
      <p:bldP spid="35867" grpId="0" autoUpdateAnimBg="0"/>
      <p:bldP spid="35868" grpId="0" autoUpdateAnimBg="0"/>
      <p:bldP spid="35870" grpId="0" animBg="1"/>
      <p:bldP spid="35871" grpId="0" animBg="1"/>
      <p:bldP spid="35874" grpId="0" animBg="1"/>
      <p:bldP spid="35875" grpId="0" animBg="1"/>
      <p:bldP spid="35884" grpId="0" autoUpdateAnimBg="0"/>
      <p:bldP spid="35885" grpId="0" autoUpdateAnimBg="0"/>
      <p:bldP spid="35886" grpId="0" autoUpdateAnimBg="0"/>
      <p:bldP spid="3588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5B55F454-C77E-444D-A067-082EAC798EC7}" type="slidenum">
              <a:rPr lang="zh-CN" altLang="en-US" b="0">
                <a:solidFill>
                  <a:srgbClr val="FF0000"/>
                </a:solidFill>
                <a:ea typeface="仿宋_GB2312" pitchFamily="49" charset="-122"/>
              </a:rPr>
              <a:pPr eaLnBrk="1" hangingPunct="1"/>
              <a:t>26</a:t>
            </a:fld>
            <a:r>
              <a:rPr lang="zh-CN" altLang="en-US" b="0">
                <a:solidFill>
                  <a:srgbClr val="FF0000"/>
                </a:solidFill>
                <a:ea typeface="仿宋_GB2312" pitchFamily="49" charset="-122"/>
              </a:rPr>
              <a:t>页</a:t>
            </a:r>
          </a:p>
        </p:txBody>
      </p:sp>
      <p:sp>
        <p:nvSpPr>
          <p:cNvPr id="64515" name="Rectangle 2"/>
          <p:cNvSpPr>
            <a:spLocks noGrp="1" noChangeArrowheads="1"/>
          </p:cNvSpPr>
          <p:nvPr>
            <p:ph type="title"/>
          </p:nvPr>
        </p:nvSpPr>
        <p:spPr>
          <a:xfrm>
            <a:off x="619125" y="754063"/>
            <a:ext cx="4657725" cy="457200"/>
          </a:xfrm>
        </p:spPr>
        <p:txBody>
          <a:bodyPr/>
          <a:lstStyle/>
          <a:p>
            <a:pPr algn="l" eaLnBrk="1" hangingPunct="1"/>
            <a:r>
              <a:rPr lang="en-US" altLang="zh-CN" sz="2800" smtClean="0">
                <a:solidFill>
                  <a:schemeClr val="accent2"/>
                </a:solidFill>
              </a:rPr>
              <a:t>(1) 8421BCD</a:t>
            </a:r>
            <a:r>
              <a:rPr lang="zh-CN" altLang="en-US" sz="2800" smtClean="0">
                <a:solidFill>
                  <a:schemeClr val="accent2"/>
                </a:solidFill>
              </a:rPr>
              <a:t>码</a:t>
            </a:r>
          </a:p>
        </p:txBody>
      </p:sp>
      <p:sp>
        <p:nvSpPr>
          <p:cNvPr id="146435" name="Rectangle 3"/>
          <p:cNvSpPr>
            <a:spLocks noGrp="1" noChangeArrowheads="1"/>
          </p:cNvSpPr>
          <p:nvPr>
            <p:ph type="body" idx="1"/>
          </p:nvPr>
        </p:nvSpPr>
        <p:spPr>
          <a:xfrm>
            <a:off x="577850" y="3432175"/>
            <a:ext cx="5073650" cy="582613"/>
          </a:xfrm>
        </p:spPr>
        <p:txBody>
          <a:bodyPr/>
          <a:lstStyle/>
          <a:p>
            <a:pPr eaLnBrk="1" hangingPunct="1"/>
            <a:r>
              <a:rPr lang="zh-CN" altLang="en-US" sz="2800" smtClean="0"/>
              <a:t>各位权值依次为</a:t>
            </a:r>
            <a:r>
              <a:rPr lang="en-US" altLang="zh-CN" sz="2800" smtClean="0"/>
              <a:t>8</a:t>
            </a:r>
            <a:r>
              <a:rPr lang="zh-CN" altLang="en-US" sz="2800" smtClean="0"/>
              <a:t>、</a:t>
            </a:r>
            <a:r>
              <a:rPr lang="en-US" altLang="zh-CN" sz="2800" smtClean="0"/>
              <a:t>4</a:t>
            </a:r>
            <a:r>
              <a:rPr lang="zh-CN" altLang="en-US" sz="2800" smtClean="0"/>
              <a:t>、</a:t>
            </a:r>
            <a:r>
              <a:rPr lang="en-US" altLang="zh-CN" sz="2800" smtClean="0"/>
              <a:t>2</a:t>
            </a:r>
            <a:r>
              <a:rPr lang="zh-CN" altLang="en-US" sz="2800" smtClean="0"/>
              <a:t>、</a:t>
            </a:r>
            <a:r>
              <a:rPr lang="en-US" altLang="zh-CN" sz="2800" smtClean="0"/>
              <a:t>1</a:t>
            </a:r>
          </a:p>
        </p:txBody>
      </p:sp>
      <p:sp>
        <p:nvSpPr>
          <p:cNvPr id="146437" name="Rectangle 5"/>
          <p:cNvSpPr>
            <a:spLocks noChangeArrowheads="1"/>
          </p:cNvSpPr>
          <p:nvPr/>
        </p:nvSpPr>
        <p:spPr bwMode="auto">
          <a:xfrm>
            <a:off x="750888" y="1292225"/>
            <a:ext cx="12509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90F36"/>
                </a:solidFill>
                <a:ea typeface="仿宋_GB2312" pitchFamily="49" charset="-122"/>
              </a:rPr>
              <a:t>特点：</a:t>
            </a:r>
          </a:p>
        </p:txBody>
      </p:sp>
      <p:sp>
        <p:nvSpPr>
          <p:cNvPr id="146438" name="Rectangle 6"/>
          <p:cNvSpPr>
            <a:spLocks noChangeArrowheads="1"/>
          </p:cNvSpPr>
          <p:nvPr/>
        </p:nvSpPr>
        <p:spPr bwMode="auto">
          <a:xfrm>
            <a:off x="588963" y="4306888"/>
            <a:ext cx="4848225" cy="858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en-US" altLang="zh-CN" sz="2800" b="0">
                <a:ea typeface="仿宋_GB2312" pitchFamily="49" charset="-122"/>
              </a:rPr>
              <a:t>1010</a:t>
            </a:r>
            <a:r>
              <a:rPr lang="zh-CN" altLang="en-US" sz="2800" b="0">
                <a:ea typeface="仿宋_GB2312" pitchFamily="49" charset="-122"/>
              </a:rPr>
              <a:t>、</a:t>
            </a:r>
            <a:r>
              <a:rPr lang="en-US" altLang="zh-CN" sz="2800" b="0">
                <a:ea typeface="仿宋_GB2312" pitchFamily="49" charset="-122"/>
              </a:rPr>
              <a:t>1011</a:t>
            </a:r>
            <a:r>
              <a:rPr lang="zh-CN" altLang="en-US" sz="2800" b="0">
                <a:ea typeface="仿宋_GB2312" pitchFamily="49" charset="-122"/>
              </a:rPr>
              <a:t>、</a:t>
            </a:r>
            <a:r>
              <a:rPr lang="en-US" altLang="zh-CN" sz="2800" b="0">
                <a:ea typeface="仿宋_GB2312" pitchFamily="49" charset="-122"/>
              </a:rPr>
              <a:t>1100</a:t>
            </a:r>
            <a:r>
              <a:rPr lang="zh-CN" altLang="en-US" sz="2800" b="0">
                <a:ea typeface="仿宋_GB2312" pitchFamily="49" charset="-122"/>
              </a:rPr>
              <a:t>、</a:t>
            </a:r>
            <a:r>
              <a:rPr lang="en-US" altLang="zh-CN" sz="2800" b="0">
                <a:ea typeface="仿宋_GB2312" pitchFamily="49" charset="-122"/>
              </a:rPr>
              <a:t>1101</a:t>
            </a:r>
            <a:r>
              <a:rPr lang="zh-CN" altLang="en-US" sz="2800" b="0">
                <a:ea typeface="仿宋_GB2312" pitchFamily="49" charset="-122"/>
              </a:rPr>
              <a:t>、</a:t>
            </a:r>
            <a:r>
              <a:rPr lang="en-US" altLang="zh-CN" sz="2800" b="0">
                <a:ea typeface="仿宋_GB2312" pitchFamily="49" charset="-122"/>
              </a:rPr>
              <a:t>1110</a:t>
            </a:r>
            <a:r>
              <a:rPr lang="zh-CN" altLang="en-US" sz="2800" b="0">
                <a:ea typeface="仿宋_GB2312" pitchFamily="49" charset="-122"/>
              </a:rPr>
              <a:t>和</a:t>
            </a:r>
            <a:r>
              <a:rPr lang="en-US" altLang="zh-CN" sz="2800" b="0">
                <a:ea typeface="仿宋_GB2312" pitchFamily="49" charset="-122"/>
              </a:rPr>
              <a:t>1111</a:t>
            </a:r>
            <a:r>
              <a:rPr lang="zh-CN" altLang="en-US" sz="2800" b="0">
                <a:ea typeface="仿宋_GB2312" pitchFamily="49" charset="-122"/>
              </a:rPr>
              <a:t>为禁用码组。</a:t>
            </a:r>
          </a:p>
        </p:txBody>
      </p:sp>
      <p:sp>
        <p:nvSpPr>
          <p:cNvPr id="146439" name="Rectangle 7"/>
          <p:cNvSpPr>
            <a:spLocks noChangeArrowheads="1"/>
          </p:cNvSpPr>
          <p:nvPr/>
        </p:nvSpPr>
        <p:spPr bwMode="auto">
          <a:xfrm>
            <a:off x="492125" y="1970088"/>
            <a:ext cx="4891088" cy="1271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lang="zh-CN" altLang="en-US" sz="2800" b="0">
                <a:ea typeface="仿宋_GB2312" pitchFamily="49" charset="-122"/>
              </a:rPr>
              <a:t>每个码组的二进制值与所表示的十进制一致</a:t>
            </a:r>
            <a:r>
              <a:rPr lang="zh-CN" altLang="en-US" sz="2800" b="0">
                <a:solidFill>
                  <a:schemeClr val="accent2"/>
                </a:solidFill>
                <a:ea typeface="仿宋_GB2312" pitchFamily="49" charset="-122"/>
              </a:rPr>
              <a:t>（</a:t>
            </a:r>
            <a:r>
              <a:rPr lang="zh-CN" altLang="en-US" sz="2800" b="0" i="1">
                <a:solidFill>
                  <a:schemeClr val="accent2"/>
                </a:solidFill>
                <a:ea typeface="仿宋_GB2312" pitchFamily="49" charset="-122"/>
              </a:rPr>
              <a:t>直观</a:t>
            </a:r>
            <a:r>
              <a:rPr lang="zh-CN" altLang="en-US" sz="2800" b="0">
                <a:solidFill>
                  <a:schemeClr val="accent2"/>
                </a:solidFill>
                <a:ea typeface="仿宋_GB2312" pitchFamily="49" charset="-122"/>
              </a:rPr>
              <a:t>）</a:t>
            </a:r>
          </a:p>
          <a:p>
            <a:pPr eaLnBrk="1" hangingPunct="1">
              <a:buFontTx/>
              <a:buChar char="•"/>
            </a:pPr>
            <a:endParaRPr lang="en-US" altLang="zh-CN" sz="2800" b="0">
              <a:ea typeface="仿宋_GB2312" pitchFamily="49" charset="-122"/>
            </a:endParaRPr>
          </a:p>
        </p:txBody>
      </p:sp>
      <p:pic>
        <p:nvPicPr>
          <p:cNvPr id="146443" name="Picture 1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49888" y="919163"/>
            <a:ext cx="3648075" cy="490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521" name="矩形 8"/>
          <p:cNvSpPr>
            <a:spLocks noChangeArrowheads="1"/>
          </p:cNvSpPr>
          <p:nvPr/>
        </p:nvSpPr>
        <p:spPr bwMode="auto">
          <a:xfrm>
            <a:off x="1143000" y="242888"/>
            <a:ext cx="653095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solidFill>
                  <a:srgbClr val="C00000"/>
                </a:solidFill>
                <a:latin typeface="仿宋_GB2312" pitchFamily="49" charset="-122"/>
                <a:ea typeface="仿宋_GB2312" pitchFamily="49" charset="-122"/>
              </a:rPr>
              <a:t>各种编码各有优缺点，下面以</a:t>
            </a:r>
            <a:r>
              <a:rPr lang="en-US" altLang="zh-CN" sz="2400" dirty="0">
                <a:solidFill>
                  <a:srgbClr val="C00000"/>
                </a:solidFill>
                <a:latin typeface="仿宋_GB2312" pitchFamily="49" charset="-122"/>
                <a:ea typeface="仿宋_GB2312" pitchFamily="49" charset="-122"/>
              </a:rPr>
              <a:t>8421</a:t>
            </a:r>
            <a:r>
              <a:rPr lang="zh-CN" altLang="en-US" sz="2400" dirty="0">
                <a:solidFill>
                  <a:srgbClr val="C00000"/>
                </a:solidFill>
                <a:latin typeface="仿宋_GB2312" pitchFamily="49" charset="-122"/>
                <a:ea typeface="仿宋_GB2312" pitchFamily="49" charset="-122"/>
              </a:rPr>
              <a:t>和余</a:t>
            </a:r>
            <a:r>
              <a:rPr lang="en-US" altLang="zh-CN" sz="2400" dirty="0">
                <a:solidFill>
                  <a:srgbClr val="C00000"/>
                </a:solidFill>
                <a:latin typeface="仿宋_GB2312" pitchFamily="49" charset="-122"/>
                <a:ea typeface="仿宋_GB2312" pitchFamily="49" charset="-122"/>
              </a:rPr>
              <a:t>3</a:t>
            </a:r>
            <a:r>
              <a:rPr lang="zh-CN" altLang="en-US" sz="2400" dirty="0">
                <a:solidFill>
                  <a:srgbClr val="C00000"/>
                </a:solidFill>
                <a:latin typeface="仿宋_GB2312" pitchFamily="49" charset="-122"/>
                <a:ea typeface="仿宋_GB2312" pitchFamily="49" charset="-122"/>
              </a:rPr>
              <a:t>码为例</a:t>
            </a:r>
            <a:endParaRPr lang="zh-CN" altLang="en-US" sz="2400" dirty="0">
              <a:solidFill>
                <a:srgbClr val="C00000"/>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6443"/>
                                        </p:tgtEl>
                                        <p:attrNameLst>
                                          <p:attrName>style.visibility</p:attrName>
                                        </p:attrNameLst>
                                      </p:cBhvr>
                                      <p:to>
                                        <p:strVal val="visible"/>
                                      </p:to>
                                    </p:set>
                                    <p:anim calcmode="lin" valueType="num">
                                      <p:cBhvr additive="base">
                                        <p:cTn id="7" dur="500" fill="hold"/>
                                        <p:tgtEl>
                                          <p:spTgt spid="146443"/>
                                        </p:tgtEl>
                                        <p:attrNameLst>
                                          <p:attrName>ppt_x</p:attrName>
                                        </p:attrNameLst>
                                      </p:cBhvr>
                                      <p:tavLst>
                                        <p:tav tm="0">
                                          <p:val>
                                            <p:strVal val="#ppt_x"/>
                                          </p:val>
                                        </p:tav>
                                        <p:tav tm="100000">
                                          <p:val>
                                            <p:strVal val="#ppt_x"/>
                                          </p:val>
                                        </p:tav>
                                      </p:tavLst>
                                    </p:anim>
                                    <p:anim calcmode="lin" valueType="num">
                                      <p:cBhvr additive="base">
                                        <p:cTn id="8" dur="500" fill="hold"/>
                                        <p:tgtEl>
                                          <p:spTgt spid="14644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437"/>
                                        </p:tgtEl>
                                        <p:attrNameLst>
                                          <p:attrName>style.visibility</p:attrName>
                                        </p:attrNameLst>
                                      </p:cBhvr>
                                      <p:to>
                                        <p:strVal val="visible"/>
                                      </p:to>
                                    </p:set>
                                    <p:anim calcmode="lin" valueType="num">
                                      <p:cBhvr additive="base">
                                        <p:cTn id="13" dur="500" fill="hold"/>
                                        <p:tgtEl>
                                          <p:spTgt spid="146437"/>
                                        </p:tgtEl>
                                        <p:attrNameLst>
                                          <p:attrName>ppt_x</p:attrName>
                                        </p:attrNameLst>
                                      </p:cBhvr>
                                      <p:tavLst>
                                        <p:tav tm="0">
                                          <p:val>
                                            <p:strVal val="0-#ppt_w/2"/>
                                          </p:val>
                                        </p:tav>
                                        <p:tav tm="100000">
                                          <p:val>
                                            <p:strVal val="#ppt_x"/>
                                          </p:val>
                                        </p:tav>
                                      </p:tavLst>
                                    </p:anim>
                                    <p:anim calcmode="lin" valueType="num">
                                      <p:cBhvr additive="base">
                                        <p:cTn id="14" dur="500" fill="hold"/>
                                        <p:tgtEl>
                                          <p:spTgt spid="14643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6439"/>
                                        </p:tgtEl>
                                        <p:attrNameLst>
                                          <p:attrName>style.visibility</p:attrName>
                                        </p:attrNameLst>
                                      </p:cBhvr>
                                      <p:to>
                                        <p:strVal val="visible"/>
                                      </p:to>
                                    </p:set>
                                    <p:anim calcmode="lin" valueType="num">
                                      <p:cBhvr additive="base">
                                        <p:cTn id="19" dur="500" fill="hold"/>
                                        <p:tgtEl>
                                          <p:spTgt spid="146439"/>
                                        </p:tgtEl>
                                        <p:attrNameLst>
                                          <p:attrName>ppt_x</p:attrName>
                                        </p:attrNameLst>
                                      </p:cBhvr>
                                      <p:tavLst>
                                        <p:tav tm="0">
                                          <p:val>
                                            <p:strVal val="0-#ppt_w/2"/>
                                          </p:val>
                                        </p:tav>
                                        <p:tav tm="100000">
                                          <p:val>
                                            <p:strVal val="#ppt_x"/>
                                          </p:val>
                                        </p:tav>
                                      </p:tavLst>
                                    </p:anim>
                                    <p:anim calcmode="lin" valueType="num">
                                      <p:cBhvr additive="base">
                                        <p:cTn id="20" dur="500" fill="hold"/>
                                        <p:tgtEl>
                                          <p:spTgt spid="1464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6435">
                                            <p:txEl>
                                              <p:pRg st="0" end="0"/>
                                            </p:txEl>
                                          </p:spTgt>
                                        </p:tgtEl>
                                        <p:attrNameLst>
                                          <p:attrName>style.visibility</p:attrName>
                                        </p:attrNameLst>
                                      </p:cBhvr>
                                      <p:to>
                                        <p:strVal val="visible"/>
                                      </p:to>
                                    </p:set>
                                    <p:anim calcmode="lin" valueType="num">
                                      <p:cBhvr additive="base">
                                        <p:cTn id="25" dur="500" fill="hold"/>
                                        <p:tgtEl>
                                          <p:spTgt spid="14643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6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6438"/>
                                        </p:tgtEl>
                                        <p:attrNameLst>
                                          <p:attrName>style.visibility</p:attrName>
                                        </p:attrNameLst>
                                      </p:cBhvr>
                                      <p:to>
                                        <p:strVal val="visible"/>
                                      </p:to>
                                    </p:set>
                                    <p:anim calcmode="lin" valueType="num">
                                      <p:cBhvr additive="base">
                                        <p:cTn id="31" dur="500" fill="hold"/>
                                        <p:tgtEl>
                                          <p:spTgt spid="146438"/>
                                        </p:tgtEl>
                                        <p:attrNameLst>
                                          <p:attrName>ppt_x</p:attrName>
                                        </p:attrNameLst>
                                      </p:cBhvr>
                                      <p:tavLst>
                                        <p:tav tm="0">
                                          <p:val>
                                            <p:strVal val="0-#ppt_w/2"/>
                                          </p:val>
                                        </p:tav>
                                        <p:tav tm="100000">
                                          <p:val>
                                            <p:strVal val="#ppt_x"/>
                                          </p:val>
                                        </p:tav>
                                      </p:tavLst>
                                    </p:anim>
                                    <p:anim calcmode="lin" valueType="num">
                                      <p:cBhvr additive="base">
                                        <p:cTn id="32" dur="500" fill="hold"/>
                                        <p:tgtEl>
                                          <p:spTgt spid="146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P spid="146437" grpId="0" autoUpdateAnimBg="0"/>
      <p:bldP spid="146438" grpId="0" autoUpdateAnimBg="0"/>
      <p:bldP spid="14643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567CF5FE-0996-4148-8CBF-0B3E17FF4CF5}" type="slidenum">
              <a:rPr lang="zh-CN" altLang="en-US" b="0">
                <a:solidFill>
                  <a:srgbClr val="FF0000"/>
                </a:solidFill>
                <a:ea typeface="仿宋_GB2312" pitchFamily="49" charset="-122"/>
              </a:rPr>
              <a:pPr eaLnBrk="1" hangingPunct="1"/>
              <a:t>27</a:t>
            </a:fld>
            <a:r>
              <a:rPr lang="zh-CN" altLang="en-US" b="0">
                <a:solidFill>
                  <a:srgbClr val="FF0000"/>
                </a:solidFill>
                <a:ea typeface="仿宋_GB2312" pitchFamily="49" charset="-122"/>
              </a:rPr>
              <a:t>页</a:t>
            </a:r>
          </a:p>
        </p:txBody>
      </p:sp>
      <p:sp>
        <p:nvSpPr>
          <p:cNvPr id="5124" name="Rectangle 2"/>
          <p:cNvSpPr>
            <a:spLocks noGrp="1" noChangeArrowheads="1"/>
          </p:cNvSpPr>
          <p:nvPr>
            <p:ph type="title"/>
          </p:nvPr>
        </p:nvSpPr>
        <p:spPr>
          <a:xfrm>
            <a:off x="0" y="0"/>
            <a:ext cx="8089900" cy="457200"/>
          </a:xfrm>
        </p:spPr>
        <p:txBody>
          <a:bodyPr/>
          <a:lstStyle/>
          <a:p>
            <a:pPr algn="l" eaLnBrk="1" hangingPunct="1"/>
            <a:r>
              <a:rPr lang="en-US" altLang="zh-CN" sz="2400" smtClean="0"/>
              <a:t>(2) </a:t>
            </a:r>
            <a:r>
              <a:rPr lang="zh-CN" altLang="en-US" sz="2400" smtClean="0"/>
              <a:t>余</a:t>
            </a:r>
            <a:r>
              <a:rPr lang="en-US" altLang="zh-CN" sz="2400" smtClean="0"/>
              <a:t>3</a:t>
            </a:r>
            <a:r>
              <a:rPr lang="zh-CN" altLang="en-US" sz="2400" smtClean="0"/>
              <a:t>码</a:t>
            </a:r>
          </a:p>
        </p:txBody>
      </p:sp>
      <p:sp>
        <p:nvSpPr>
          <p:cNvPr id="87043" name="Rectangle 3"/>
          <p:cNvSpPr>
            <a:spLocks noGrp="1" noChangeArrowheads="1"/>
          </p:cNvSpPr>
          <p:nvPr>
            <p:ph type="body" idx="1"/>
          </p:nvPr>
        </p:nvSpPr>
        <p:spPr>
          <a:xfrm>
            <a:off x="4441825" y="304800"/>
            <a:ext cx="2122488" cy="549275"/>
          </a:xfrm>
        </p:spPr>
        <p:txBody>
          <a:bodyPr/>
          <a:lstStyle/>
          <a:p>
            <a:pPr eaLnBrk="1" hangingPunct="1">
              <a:buFontTx/>
              <a:buNone/>
            </a:pPr>
            <a:r>
              <a:rPr lang="zh-CN" altLang="en-US" sz="2400" b="1" smtClean="0"/>
              <a:t>特点：</a:t>
            </a:r>
          </a:p>
        </p:txBody>
      </p:sp>
      <p:graphicFrame>
        <p:nvGraphicFramePr>
          <p:cNvPr id="87044" name="Object 4"/>
          <p:cNvGraphicFramePr>
            <a:graphicFrameLocks noChangeAspect="1"/>
          </p:cNvGraphicFramePr>
          <p:nvPr/>
        </p:nvGraphicFramePr>
        <p:xfrm>
          <a:off x="242888" y="512763"/>
          <a:ext cx="3746500" cy="5149850"/>
        </p:xfrm>
        <a:graphic>
          <a:graphicData uri="http://schemas.openxmlformats.org/presentationml/2006/ole">
            <p:oleObj spid="_x0000_s5121" name="文档" r:id="rId3" imgW="4612680" imgH="6345000" progId="Word.Document.8">
              <p:embed/>
            </p:oleObj>
          </a:graphicData>
        </a:graphic>
      </p:graphicFrame>
      <p:sp>
        <p:nvSpPr>
          <p:cNvPr id="87045" name="Text Box 5"/>
          <p:cNvSpPr txBox="1">
            <a:spLocks noChangeArrowheads="1"/>
          </p:cNvSpPr>
          <p:nvPr/>
        </p:nvSpPr>
        <p:spPr bwMode="auto">
          <a:xfrm>
            <a:off x="4591050" y="2633663"/>
            <a:ext cx="165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ea typeface="仿宋_GB2312" pitchFamily="49" charset="-122"/>
              </a:rPr>
              <a:t>例</a:t>
            </a:r>
            <a:r>
              <a:rPr lang="en-US" altLang="zh-CN" sz="2400" b="0">
                <a:ea typeface="仿宋_GB2312" pitchFamily="49" charset="-122"/>
              </a:rPr>
              <a:t>11 </a:t>
            </a:r>
            <a:r>
              <a:rPr lang="zh-CN" altLang="en-US" sz="2400" b="0">
                <a:ea typeface="仿宋_GB2312" pitchFamily="49" charset="-122"/>
              </a:rPr>
              <a:t>：</a:t>
            </a:r>
            <a:r>
              <a:rPr lang="en-US" altLang="zh-CN" sz="2400" b="0">
                <a:ea typeface="仿宋_GB2312" pitchFamily="49" charset="-122"/>
              </a:rPr>
              <a:t>5+6</a:t>
            </a:r>
          </a:p>
        </p:txBody>
      </p:sp>
      <p:sp>
        <p:nvSpPr>
          <p:cNvPr id="87052" name="Rectangle 12"/>
          <p:cNvSpPr>
            <a:spLocks noChangeArrowheads="1"/>
          </p:cNvSpPr>
          <p:nvPr/>
        </p:nvSpPr>
        <p:spPr bwMode="auto">
          <a:xfrm>
            <a:off x="4370388" y="2246313"/>
            <a:ext cx="40243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zh-CN" altLang="en-US" sz="2400" b="0">
                <a:ea typeface="仿宋_GB2312" pitchFamily="49" charset="-122"/>
              </a:rPr>
              <a:t>便于加法（∵自动进位） 。</a:t>
            </a:r>
          </a:p>
        </p:txBody>
      </p:sp>
      <p:sp>
        <p:nvSpPr>
          <p:cNvPr id="87053" name="Rectangle 13"/>
          <p:cNvSpPr>
            <a:spLocks noChangeArrowheads="1"/>
          </p:cNvSpPr>
          <p:nvPr/>
        </p:nvSpPr>
        <p:spPr bwMode="auto">
          <a:xfrm>
            <a:off x="4443413" y="1465263"/>
            <a:ext cx="4595812"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en-US" altLang="zh-CN" sz="2400" b="0">
                <a:ea typeface="仿宋_GB2312" pitchFamily="49" charset="-122"/>
              </a:rPr>
              <a:t>0</a:t>
            </a:r>
            <a:r>
              <a:rPr lang="zh-CN" altLang="en-US" sz="2400" b="0">
                <a:ea typeface="仿宋_GB2312" pitchFamily="49" charset="-122"/>
              </a:rPr>
              <a:t>与</a:t>
            </a:r>
            <a:r>
              <a:rPr lang="en-US" altLang="zh-CN" sz="2400" b="0">
                <a:ea typeface="仿宋_GB2312" pitchFamily="49" charset="-122"/>
              </a:rPr>
              <a:t>9</a:t>
            </a:r>
            <a:r>
              <a:rPr lang="zh-CN" altLang="en-US" sz="2400" b="0">
                <a:ea typeface="仿宋_GB2312" pitchFamily="49" charset="-122"/>
              </a:rPr>
              <a:t>、</a:t>
            </a:r>
            <a:r>
              <a:rPr lang="en-US" altLang="zh-CN" sz="2400" b="0">
                <a:ea typeface="仿宋_GB2312" pitchFamily="49" charset="-122"/>
              </a:rPr>
              <a:t>1</a:t>
            </a:r>
            <a:r>
              <a:rPr lang="zh-CN" altLang="en-US" sz="2400" b="0">
                <a:ea typeface="仿宋_GB2312" pitchFamily="49" charset="-122"/>
              </a:rPr>
              <a:t>与</a:t>
            </a:r>
            <a:r>
              <a:rPr lang="en-US" altLang="zh-CN" sz="2400" b="0">
                <a:ea typeface="仿宋_GB2312" pitchFamily="49" charset="-122"/>
              </a:rPr>
              <a:t>8……4</a:t>
            </a:r>
            <a:r>
              <a:rPr lang="zh-CN" altLang="en-US" sz="2400" b="0">
                <a:ea typeface="仿宋_GB2312" pitchFamily="49" charset="-122"/>
              </a:rPr>
              <a:t>与</a:t>
            </a:r>
            <a:r>
              <a:rPr lang="en-US" altLang="zh-CN" sz="2400" b="0">
                <a:ea typeface="仿宋_GB2312" pitchFamily="49" charset="-122"/>
              </a:rPr>
              <a:t>5</a:t>
            </a:r>
            <a:r>
              <a:rPr lang="zh-CN" altLang="en-US" sz="2400" b="0">
                <a:ea typeface="仿宋_GB2312" pitchFamily="49" charset="-122"/>
              </a:rPr>
              <a:t>互为反码，便于减法（∵便于对</a:t>
            </a:r>
            <a:r>
              <a:rPr lang="en-US" altLang="zh-CN" sz="2400" b="0">
                <a:ea typeface="仿宋_GB2312" pitchFamily="49" charset="-122"/>
              </a:rPr>
              <a:t>9</a:t>
            </a:r>
            <a:r>
              <a:rPr lang="zh-CN" altLang="en-US" sz="2400" b="0">
                <a:ea typeface="仿宋_GB2312" pitchFamily="49" charset="-122"/>
              </a:rPr>
              <a:t>求补）；</a:t>
            </a:r>
          </a:p>
        </p:txBody>
      </p:sp>
      <p:sp>
        <p:nvSpPr>
          <p:cNvPr id="87054" name="Rectangle 14"/>
          <p:cNvSpPr>
            <a:spLocks noChangeArrowheads="1"/>
          </p:cNvSpPr>
          <p:nvPr/>
        </p:nvSpPr>
        <p:spPr bwMode="auto">
          <a:xfrm>
            <a:off x="4321175" y="742950"/>
            <a:ext cx="5100638"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zh-CN" altLang="en-US" sz="2400" b="0">
                <a:ea typeface="仿宋_GB2312" pitchFamily="49" charset="-122"/>
              </a:rPr>
              <a:t>无权码；每个码组的二进制值与所表示的十进制大</a:t>
            </a:r>
            <a:r>
              <a:rPr lang="en-US" altLang="zh-CN" sz="2400" b="0">
                <a:ea typeface="仿宋_GB2312" pitchFamily="49" charset="-122"/>
              </a:rPr>
              <a:t>3</a:t>
            </a:r>
            <a:r>
              <a:rPr lang="zh-CN" altLang="en-US" sz="2400" b="0">
                <a:ea typeface="仿宋_GB2312" pitchFamily="49" charset="-122"/>
              </a:rPr>
              <a:t>。</a:t>
            </a:r>
          </a:p>
        </p:txBody>
      </p:sp>
      <p:grpSp>
        <p:nvGrpSpPr>
          <p:cNvPr id="2" name="Group 19"/>
          <p:cNvGrpSpPr>
            <a:grpSpLocks/>
          </p:cNvGrpSpPr>
          <p:nvPr/>
        </p:nvGrpSpPr>
        <p:grpSpPr bwMode="auto">
          <a:xfrm>
            <a:off x="7459663" y="2701925"/>
            <a:ext cx="2071687" cy="1771650"/>
            <a:chOff x="4809" y="2160"/>
            <a:chExt cx="1305" cy="1116"/>
          </a:xfrm>
        </p:grpSpPr>
        <p:sp>
          <p:nvSpPr>
            <p:cNvPr id="5151" name="Text Box 16"/>
            <p:cNvSpPr txBox="1">
              <a:spLocks noChangeArrowheads="1"/>
            </p:cNvSpPr>
            <p:nvPr/>
          </p:nvSpPr>
          <p:spPr bwMode="auto">
            <a:xfrm>
              <a:off x="4828" y="2160"/>
              <a:ext cx="1189" cy="11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accent2"/>
                  </a:solidFill>
                  <a:ea typeface="仿宋_GB2312" pitchFamily="49" charset="-122"/>
                </a:rPr>
                <a:t>8421BCD</a:t>
              </a:r>
            </a:p>
            <a:p>
              <a:pPr eaLnBrk="1" hangingPunct="1">
                <a:spcBef>
                  <a:spcPct val="50000"/>
                </a:spcBef>
              </a:pPr>
              <a:r>
                <a:rPr lang="en-US" altLang="zh-CN">
                  <a:ea typeface="仿宋_GB2312" pitchFamily="49" charset="-122"/>
                </a:rPr>
                <a:t>  0101  (5)</a:t>
              </a:r>
            </a:p>
            <a:p>
              <a:pPr eaLnBrk="1" hangingPunct="1">
                <a:spcBef>
                  <a:spcPct val="50000"/>
                </a:spcBef>
              </a:pPr>
              <a:r>
                <a:rPr lang="en-US" altLang="zh-CN">
                  <a:ea typeface="仿宋_GB2312" pitchFamily="49" charset="-122"/>
                </a:rPr>
                <a:t>+1000  (8)</a:t>
              </a:r>
            </a:p>
            <a:p>
              <a:pPr eaLnBrk="1" hangingPunct="1">
                <a:spcBef>
                  <a:spcPct val="50000"/>
                </a:spcBef>
              </a:pPr>
              <a:endParaRPr lang="en-US" altLang="zh-CN">
                <a:ea typeface="仿宋_GB2312" pitchFamily="49" charset="-122"/>
              </a:endParaRPr>
            </a:p>
          </p:txBody>
        </p:sp>
        <p:sp>
          <p:nvSpPr>
            <p:cNvPr id="5152" name="Line 17"/>
            <p:cNvSpPr>
              <a:spLocks noChangeShapeType="1"/>
            </p:cNvSpPr>
            <p:nvPr/>
          </p:nvSpPr>
          <p:spPr bwMode="auto">
            <a:xfrm>
              <a:off x="4809" y="2999"/>
              <a:ext cx="860" cy="0"/>
            </a:xfrm>
            <a:prstGeom prst="line">
              <a:avLst/>
            </a:prstGeom>
            <a:noFill/>
            <a:ln w="158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5153" name="Text Box 18"/>
            <p:cNvSpPr txBox="1">
              <a:spLocks noChangeArrowheads="1"/>
            </p:cNvSpPr>
            <p:nvPr/>
          </p:nvSpPr>
          <p:spPr bwMode="auto">
            <a:xfrm>
              <a:off x="4861" y="3026"/>
              <a:ext cx="125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ea typeface="仿宋_GB2312" pitchFamily="49" charset="-122"/>
                </a:rPr>
                <a:t>  1101 (</a:t>
              </a:r>
              <a:r>
                <a:rPr lang="zh-CN" altLang="en-US">
                  <a:ea typeface="仿宋_GB2312" pitchFamily="49" charset="-122"/>
                </a:rPr>
                <a:t>禁用码）</a:t>
              </a:r>
            </a:p>
          </p:txBody>
        </p:sp>
      </p:grpSp>
      <p:grpSp>
        <p:nvGrpSpPr>
          <p:cNvPr id="3" name="Group 34"/>
          <p:cNvGrpSpPr>
            <a:grpSpLocks/>
          </p:cNvGrpSpPr>
          <p:nvPr/>
        </p:nvGrpSpPr>
        <p:grpSpPr bwMode="auto">
          <a:xfrm>
            <a:off x="7107238" y="4468813"/>
            <a:ext cx="2406650" cy="1400175"/>
            <a:chOff x="4477" y="2815"/>
            <a:chExt cx="1516" cy="882"/>
          </a:xfrm>
        </p:grpSpPr>
        <p:sp>
          <p:nvSpPr>
            <p:cNvPr id="5145" name="Text Box 22"/>
            <p:cNvSpPr txBox="1">
              <a:spLocks noChangeArrowheads="1"/>
            </p:cNvSpPr>
            <p:nvPr/>
          </p:nvSpPr>
          <p:spPr bwMode="auto">
            <a:xfrm>
              <a:off x="4477" y="3154"/>
              <a:ext cx="123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5008"/>
                  </a:solidFill>
                  <a:ea typeface="仿宋_GB2312" pitchFamily="49" charset="-122"/>
                </a:rPr>
                <a:t>（</a:t>
              </a:r>
              <a:r>
                <a:rPr lang="en-US" altLang="zh-CN">
                  <a:solidFill>
                    <a:srgbClr val="FF5008"/>
                  </a:solidFill>
                  <a:ea typeface="仿宋_GB2312" pitchFamily="49" charset="-122"/>
                </a:rPr>
                <a:t>1</a:t>
              </a:r>
              <a:r>
                <a:rPr lang="zh-CN" altLang="en-US">
                  <a:solidFill>
                    <a:srgbClr val="FF5008"/>
                  </a:solidFill>
                  <a:ea typeface="仿宋_GB2312" pitchFamily="49" charset="-122"/>
                </a:rPr>
                <a:t>）</a:t>
              </a:r>
              <a:r>
                <a:rPr lang="en-US" altLang="zh-CN">
                  <a:ea typeface="仿宋_GB2312" pitchFamily="49" charset="-122"/>
                </a:rPr>
                <a:t>0011</a:t>
              </a:r>
            </a:p>
          </p:txBody>
        </p:sp>
        <p:grpSp>
          <p:nvGrpSpPr>
            <p:cNvPr id="5146" name="Group 27"/>
            <p:cNvGrpSpPr>
              <a:grpSpLocks/>
            </p:cNvGrpSpPr>
            <p:nvPr/>
          </p:nvGrpSpPr>
          <p:grpSpPr bwMode="auto">
            <a:xfrm>
              <a:off x="4561" y="2815"/>
              <a:ext cx="1432" cy="882"/>
              <a:chOff x="4561" y="2815"/>
              <a:chExt cx="1432" cy="882"/>
            </a:xfrm>
          </p:grpSpPr>
          <p:sp>
            <p:nvSpPr>
              <p:cNvPr id="5148" name="Text Box 20"/>
              <p:cNvSpPr txBox="1">
                <a:spLocks noChangeArrowheads="1"/>
              </p:cNvSpPr>
              <p:nvPr/>
            </p:nvSpPr>
            <p:spPr bwMode="auto">
              <a:xfrm>
                <a:off x="4742" y="2815"/>
                <a:ext cx="125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ea typeface="仿宋_GB2312" pitchFamily="49" charset="-122"/>
                  </a:rPr>
                  <a:t>+ 0110 </a:t>
                </a:r>
                <a:r>
                  <a:rPr lang="zh-CN" altLang="en-US">
                    <a:ea typeface="仿宋_GB2312" pitchFamily="49" charset="-122"/>
                  </a:rPr>
                  <a:t>（</a:t>
                </a:r>
                <a:r>
                  <a:rPr lang="zh-CN" altLang="en-US">
                    <a:solidFill>
                      <a:srgbClr val="FF5008"/>
                    </a:solidFill>
                    <a:ea typeface="仿宋_GB2312" pitchFamily="49" charset="-122"/>
                  </a:rPr>
                  <a:t>修正</a:t>
                </a:r>
                <a:r>
                  <a:rPr lang="zh-CN" altLang="en-US">
                    <a:ea typeface="仿宋_GB2312" pitchFamily="49" charset="-122"/>
                  </a:rPr>
                  <a:t>）</a:t>
                </a:r>
              </a:p>
            </p:txBody>
          </p:sp>
          <p:sp>
            <p:nvSpPr>
              <p:cNvPr id="5149" name="Line 21"/>
              <p:cNvSpPr>
                <a:spLocks noChangeShapeType="1"/>
              </p:cNvSpPr>
              <p:nvPr/>
            </p:nvSpPr>
            <p:spPr bwMode="auto">
              <a:xfrm>
                <a:off x="4690" y="3062"/>
                <a:ext cx="1180" cy="0"/>
              </a:xfrm>
              <a:prstGeom prst="line">
                <a:avLst/>
              </a:prstGeom>
              <a:noFill/>
              <a:ln w="158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5150" name="Rectangle 23"/>
              <p:cNvSpPr>
                <a:spLocks noChangeArrowheads="1"/>
              </p:cNvSpPr>
              <p:nvPr/>
            </p:nvSpPr>
            <p:spPr bwMode="auto">
              <a:xfrm>
                <a:off x="4561" y="3409"/>
                <a:ext cx="5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solidFill>
                      <a:srgbClr val="F90F36"/>
                    </a:solidFill>
                    <a:ea typeface="仿宋_GB2312" pitchFamily="49" charset="-122"/>
                  </a:rPr>
                  <a:t>进位</a:t>
                </a:r>
              </a:p>
            </p:txBody>
          </p:sp>
        </p:grpSp>
        <p:sp>
          <p:nvSpPr>
            <p:cNvPr id="5147" name="Line 26"/>
            <p:cNvSpPr>
              <a:spLocks noChangeShapeType="1"/>
            </p:cNvSpPr>
            <p:nvPr/>
          </p:nvSpPr>
          <p:spPr bwMode="auto">
            <a:xfrm flipH="1" flipV="1">
              <a:off x="4745" y="3328"/>
              <a:ext cx="9" cy="137"/>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sp>
        <p:nvSpPr>
          <p:cNvPr id="87068" name="Text Box 28"/>
          <p:cNvSpPr txBox="1">
            <a:spLocks noChangeArrowheads="1"/>
          </p:cNvSpPr>
          <p:nvPr/>
        </p:nvSpPr>
        <p:spPr bwMode="auto">
          <a:xfrm>
            <a:off x="0" y="5718175"/>
            <a:ext cx="8509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F90F36"/>
                </a:solidFill>
                <a:ea typeface="仿宋_GB2312" pitchFamily="49" charset="-122"/>
              </a:rPr>
              <a:t>结论：</a:t>
            </a:r>
            <a:r>
              <a:rPr lang="zh-CN" altLang="en-US" sz="2400">
                <a:ea typeface="仿宋_GB2312" pitchFamily="49" charset="-122"/>
              </a:rPr>
              <a:t>用电路实现时，余</a:t>
            </a:r>
            <a:r>
              <a:rPr lang="en-US" altLang="zh-CN" sz="2400">
                <a:ea typeface="仿宋_GB2312" pitchFamily="49" charset="-122"/>
              </a:rPr>
              <a:t>3</a:t>
            </a:r>
            <a:r>
              <a:rPr lang="zh-CN" altLang="en-US" sz="2400">
                <a:ea typeface="仿宋_GB2312" pitchFamily="49" charset="-122"/>
              </a:rPr>
              <a:t>码加法</a:t>
            </a:r>
            <a:r>
              <a:rPr lang="zh-CN" altLang="en-US" sz="2400">
                <a:solidFill>
                  <a:schemeClr val="accent2"/>
                </a:solidFill>
                <a:ea typeface="仿宋_GB2312" pitchFamily="49" charset="-122"/>
              </a:rPr>
              <a:t>速度</a:t>
            </a:r>
            <a:r>
              <a:rPr lang="zh-CN" altLang="en-US" sz="2400">
                <a:ea typeface="仿宋_GB2312" pitchFamily="49" charset="-122"/>
              </a:rPr>
              <a:t>快（ </a:t>
            </a:r>
            <a:r>
              <a:rPr lang="zh-CN" altLang="en-US" sz="2400" b="0">
                <a:ea typeface="仿宋_GB2312" pitchFamily="49" charset="-122"/>
              </a:rPr>
              <a:t>∵</a:t>
            </a:r>
            <a:r>
              <a:rPr lang="zh-CN" altLang="en-US" sz="2400">
                <a:ea typeface="仿宋_GB2312" pitchFamily="49" charset="-122"/>
              </a:rPr>
              <a:t>进位快</a:t>
            </a:r>
            <a:r>
              <a:rPr lang="en-US" altLang="zh-CN" sz="2400">
                <a:ea typeface="仿宋_GB2312" pitchFamily="49" charset="-122"/>
              </a:rPr>
              <a:t>)</a:t>
            </a:r>
            <a:r>
              <a:rPr lang="zh-CN" altLang="en-US" sz="2400">
                <a:ea typeface="仿宋_GB2312" pitchFamily="49" charset="-122"/>
              </a:rPr>
              <a:t>。</a:t>
            </a:r>
          </a:p>
        </p:txBody>
      </p:sp>
      <p:grpSp>
        <p:nvGrpSpPr>
          <p:cNvPr id="5" name="Group 33"/>
          <p:cNvGrpSpPr>
            <a:grpSpLocks/>
          </p:cNvGrpSpPr>
          <p:nvPr/>
        </p:nvGrpSpPr>
        <p:grpSpPr bwMode="auto">
          <a:xfrm>
            <a:off x="4135438" y="3206750"/>
            <a:ext cx="2679700" cy="2301875"/>
            <a:chOff x="2605" y="2020"/>
            <a:chExt cx="1688" cy="1450"/>
          </a:xfrm>
        </p:grpSpPr>
        <p:sp>
          <p:nvSpPr>
            <p:cNvPr id="5138" name="Line 7"/>
            <p:cNvSpPr>
              <a:spLocks noChangeShapeType="1"/>
            </p:cNvSpPr>
            <p:nvPr/>
          </p:nvSpPr>
          <p:spPr bwMode="auto">
            <a:xfrm>
              <a:off x="2855" y="2751"/>
              <a:ext cx="1336"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5139" name="Text Box 8"/>
            <p:cNvSpPr txBox="1">
              <a:spLocks noChangeArrowheads="1"/>
            </p:cNvSpPr>
            <p:nvPr/>
          </p:nvSpPr>
          <p:spPr bwMode="auto">
            <a:xfrm>
              <a:off x="2958" y="2747"/>
              <a:ext cx="131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solidFill>
                    <a:srgbClr val="F90F36"/>
                  </a:solidFill>
                  <a:ea typeface="仿宋_GB2312" pitchFamily="49" charset="-122"/>
                </a:rPr>
                <a:t>(1)</a:t>
              </a:r>
              <a:r>
                <a:rPr lang="en-US" altLang="zh-CN" sz="2400" b="0">
                  <a:solidFill>
                    <a:schemeClr val="accent2"/>
                  </a:solidFill>
                  <a:ea typeface="仿宋_GB2312" pitchFamily="49" charset="-122"/>
                </a:rPr>
                <a:t>0011</a:t>
              </a:r>
            </a:p>
          </p:txBody>
        </p:sp>
        <p:grpSp>
          <p:nvGrpSpPr>
            <p:cNvPr id="5140" name="Group 32"/>
            <p:cNvGrpSpPr>
              <a:grpSpLocks/>
            </p:cNvGrpSpPr>
            <p:nvPr/>
          </p:nvGrpSpPr>
          <p:grpSpPr bwMode="auto">
            <a:xfrm>
              <a:off x="2605" y="2020"/>
              <a:ext cx="1688" cy="1450"/>
              <a:chOff x="2605" y="2020"/>
              <a:chExt cx="1688" cy="1450"/>
            </a:xfrm>
          </p:grpSpPr>
          <p:sp>
            <p:nvSpPr>
              <p:cNvPr id="5141" name="Text Box 6"/>
              <p:cNvSpPr txBox="1">
                <a:spLocks noChangeArrowheads="1"/>
              </p:cNvSpPr>
              <p:nvPr/>
            </p:nvSpPr>
            <p:spPr bwMode="auto">
              <a:xfrm>
                <a:off x="2983" y="2151"/>
                <a:ext cx="1310" cy="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    1000    </a:t>
                </a:r>
                <a:r>
                  <a:rPr lang="zh-CN" altLang="en-US" sz="2400" b="0">
                    <a:ea typeface="仿宋_GB2312" pitchFamily="49" charset="-122"/>
                  </a:rPr>
                  <a:t>（</a:t>
                </a:r>
                <a:r>
                  <a:rPr lang="en-US" altLang="zh-CN" sz="2400" b="0">
                    <a:ea typeface="仿宋_GB2312" pitchFamily="49" charset="-122"/>
                  </a:rPr>
                  <a:t>5</a:t>
                </a:r>
                <a:r>
                  <a:rPr lang="zh-CN" altLang="en-US" sz="2400" b="0">
                    <a:ea typeface="仿宋_GB2312" pitchFamily="49" charset="-122"/>
                  </a:rPr>
                  <a:t>）</a:t>
                </a:r>
              </a:p>
              <a:p>
                <a:pPr eaLnBrk="1" hangingPunct="1">
                  <a:spcBef>
                    <a:spcPct val="50000"/>
                  </a:spcBef>
                </a:pPr>
                <a:r>
                  <a:rPr lang="zh-CN" altLang="en-US" sz="2400" b="0">
                    <a:ea typeface="仿宋_GB2312" pitchFamily="49" charset="-122"/>
                  </a:rPr>
                  <a:t>  </a:t>
                </a:r>
                <a:r>
                  <a:rPr lang="en-US" altLang="zh-CN" sz="2400" b="0">
                    <a:ea typeface="仿宋_GB2312" pitchFamily="49" charset="-122"/>
                  </a:rPr>
                  <a:t>+1011    </a:t>
                </a:r>
                <a:r>
                  <a:rPr lang="zh-CN" altLang="en-US" sz="2400" b="0">
                    <a:ea typeface="仿宋_GB2312" pitchFamily="49" charset="-122"/>
                  </a:rPr>
                  <a:t>（</a:t>
                </a:r>
                <a:r>
                  <a:rPr lang="en-US" altLang="zh-CN" sz="2400" b="0">
                    <a:ea typeface="仿宋_GB2312" pitchFamily="49" charset="-122"/>
                  </a:rPr>
                  <a:t>8</a:t>
                </a:r>
                <a:r>
                  <a:rPr lang="zh-CN" altLang="en-US" sz="2400" b="0">
                    <a:ea typeface="仿宋_GB2312" pitchFamily="49" charset="-122"/>
                  </a:rPr>
                  <a:t>）</a:t>
                </a:r>
              </a:p>
            </p:txBody>
          </p:sp>
          <p:sp>
            <p:nvSpPr>
              <p:cNvPr id="5142" name="Line 10"/>
              <p:cNvSpPr>
                <a:spLocks noChangeShapeType="1"/>
              </p:cNvSpPr>
              <p:nvPr/>
            </p:nvSpPr>
            <p:spPr bwMode="auto">
              <a:xfrm flipV="1">
                <a:off x="3151" y="3050"/>
                <a:ext cx="0" cy="20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5143" name="Text Box 11"/>
              <p:cNvSpPr txBox="1">
                <a:spLocks noChangeArrowheads="1"/>
              </p:cNvSpPr>
              <p:nvPr/>
            </p:nvSpPr>
            <p:spPr bwMode="auto">
              <a:xfrm>
                <a:off x="2875" y="3182"/>
                <a:ext cx="70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solidFill>
                      <a:srgbClr val="F90F36"/>
                    </a:solidFill>
                    <a:ea typeface="仿宋_GB2312" pitchFamily="49" charset="-122"/>
                  </a:rPr>
                  <a:t>进位</a:t>
                </a:r>
              </a:p>
            </p:txBody>
          </p:sp>
          <p:sp>
            <p:nvSpPr>
              <p:cNvPr id="5144" name="Rectangle 29"/>
              <p:cNvSpPr>
                <a:spLocks noChangeArrowheads="1"/>
              </p:cNvSpPr>
              <p:nvPr/>
            </p:nvSpPr>
            <p:spPr bwMode="auto">
              <a:xfrm>
                <a:off x="2605" y="2020"/>
                <a:ext cx="51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ea typeface="仿宋_GB2312" pitchFamily="49" charset="-122"/>
                  </a:rPr>
                  <a:t>余</a:t>
                </a:r>
                <a:r>
                  <a:rPr lang="en-US" altLang="zh-CN">
                    <a:solidFill>
                      <a:schemeClr val="accent2"/>
                    </a:solidFill>
                    <a:ea typeface="仿宋_GB2312" pitchFamily="49" charset="-122"/>
                  </a:rPr>
                  <a:t>3</a:t>
                </a:r>
                <a:r>
                  <a:rPr lang="zh-CN" altLang="en-US">
                    <a:solidFill>
                      <a:schemeClr val="accent2"/>
                    </a:solidFill>
                    <a:ea typeface="仿宋_GB2312" pitchFamily="49" charset="-122"/>
                  </a:rPr>
                  <a:t>码</a:t>
                </a:r>
              </a:p>
            </p:txBody>
          </p:sp>
        </p:grpSp>
      </p:grpSp>
      <p:grpSp>
        <p:nvGrpSpPr>
          <p:cNvPr id="7" name="Group 38"/>
          <p:cNvGrpSpPr>
            <a:grpSpLocks/>
          </p:cNvGrpSpPr>
          <p:nvPr/>
        </p:nvGrpSpPr>
        <p:grpSpPr bwMode="auto">
          <a:xfrm>
            <a:off x="5140325" y="4475163"/>
            <a:ext cx="1733550" cy="1993900"/>
            <a:chOff x="3238" y="2819"/>
            <a:chExt cx="1092" cy="1256"/>
          </a:xfrm>
        </p:grpSpPr>
        <p:sp>
          <p:nvSpPr>
            <p:cNvPr id="5136" name="Oval 35"/>
            <p:cNvSpPr>
              <a:spLocks noChangeArrowheads="1"/>
            </p:cNvSpPr>
            <p:nvPr/>
          </p:nvSpPr>
          <p:spPr bwMode="auto">
            <a:xfrm>
              <a:off x="3238" y="2819"/>
              <a:ext cx="436" cy="218"/>
            </a:xfrm>
            <a:prstGeom prst="ellipse">
              <a:avLst/>
            </a:prstGeom>
            <a:noFill/>
            <a:ln w="1587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5137" name="Line 36"/>
            <p:cNvSpPr>
              <a:spLocks noChangeShapeType="1"/>
            </p:cNvSpPr>
            <p:nvPr/>
          </p:nvSpPr>
          <p:spPr bwMode="auto">
            <a:xfrm>
              <a:off x="3648" y="3037"/>
              <a:ext cx="682" cy="1038"/>
            </a:xfrm>
            <a:prstGeom prst="line">
              <a:avLst/>
            </a:prstGeom>
            <a:noFill/>
            <a:ln w="15875">
              <a:solidFill>
                <a:srgbClr val="FF0000"/>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sp>
        <p:nvSpPr>
          <p:cNvPr id="87077" name="Rectangle 37"/>
          <p:cNvSpPr>
            <a:spLocks noChangeArrowheads="1"/>
          </p:cNvSpPr>
          <p:nvPr/>
        </p:nvSpPr>
        <p:spPr bwMode="auto">
          <a:xfrm>
            <a:off x="5214938" y="6380163"/>
            <a:ext cx="292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i="1">
                <a:solidFill>
                  <a:schemeClr val="accent2"/>
                </a:solidFill>
                <a:ea typeface="仿宋_GB2312" pitchFamily="49" charset="-122"/>
              </a:rPr>
              <a:t>但本位和也需修正。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anim calcmode="lin" valueType="num">
                                      <p:cBhvr additive="base">
                                        <p:cTn id="7" dur="500" fill="hold"/>
                                        <p:tgtEl>
                                          <p:spTgt spid="87044"/>
                                        </p:tgtEl>
                                        <p:attrNameLst>
                                          <p:attrName>ppt_x</p:attrName>
                                        </p:attrNameLst>
                                      </p:cBhvr>
                                      <p:tavLst>
                                        <p:tav tm="0">
                                          <p:val>
                                            <p:strVal val="0-#ppt_w/2"/>
                                          </p:val>
                                        </p:tav>
                                        <p:tav tm="100000">
                                          <p:val>
                                            <p:strVal val="#ppt_x"/>
                                          </p:val>
                                        </p:tav>
                                      </p:tavLst>
                                    </p:anim>
                                    <p:anim calcmode="lin" valueType="num">
                                      <p:cBhvr additive="base">
                                        <p:cTn id="8" dur="500" fill="hold"/>
                                        <p:tgtEl>
                                          <p:spTgt spid="870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3">
                                            <p:txEl>
                                              <p:pRg st="0" end="0"/>
                                            </p:txEl>
                                          </p:spTgt>
                                        </p:tgtEl>
                                        <p:attrNameLst>
                                          <p:attrName>style.visibility</p:attrName>
                                        </p:attrNameLst>
                                      </p:cBhvr>
                                      <p:to>
                                        <p:strVal val="visible"/>
                                      </p:to>
                                    </p:set>
                                    <p:anim calcmode="lin" valueType="num">
                                      <p:cBhvr additive="base">
                                        <p:cTn id="13" dur="500" fill="hold"/>
                                        <p:tgtEl>
                                          <p:spTgt spid="8704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7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7054"/>
                                        </p:tgtEl>
                                        <p:attrNameLst>
                                          <p:attrName>style.visibility</p:attrName>
                                        </p:attrNameLst>
                                      </p:cBhvr>
                                      <p:to>
                                        <p:strVal val="visible"/>
                                      </p:to>
                                    </p:set>
                                    <p:anim calcmode="lin" valueType="num">
                                      <p:cBhvr additive="base">
                                        <p:cTn id="19" dur="500" fill="hold"/>
                                        <p:tgtEl>
                                          <p:spTgt spid="87054"/>
                                        </p:tgtEl>
                                        <p:attrNameLst>
                                          <p:attrName>ppt_x</p:attrName>
                                        </p:attrNameLst>
                                      </p:cBhvr>
                                      <p:tavLst>
                                        <p:tav tm="0">
                                          <p:val>
                                            <p:strVal val="0-#ppt_w/2"/>
                                          </p:val>
                                        </p:tav>
                                        <p:tav tm="100000">
                                          <p:val>
                                            <p:strVal val="#ppt_x"/>
                                          </p:val>
                                        </p:tav>
                                      </p:tavLst>
                                    </p:anim>
                                    <p:anim calcmode="lin" valueType="num">
                                      <p:cBhvr additive="base">
                                        <p:cTn id="20" dur="500" fill="hold"/>
                                        <p:tgtEl>
                                          <p:spTgt spid="8705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7053"/>
                                        </p:tgtEl>
                                        <p:attrNameLst>
                                          <p:attrName>style.visibility</p:attrName>
                                        </p:attrNameLst>
                                      </p:cBhvr>
                                      <p:to>
                                        <p:strVal val="visible"/>
                                      </p:to>
                                    </p:set>
                                    <p:anim calcmode="lin" valueType="num">
                                      <p:cBhvr additive="base">
                                        <p:cTn id="25" dur="500" fill="hold"/>
                                        <p:tgtEl>
                                          <p:spTgt spid="87053"/>
                                        </p:tgtEl>
                                        <p:attrNameLst>
                                          <p:attrName>ppt_x</p:attrName>
                                        </p:attrNameLst>
                                      </p:cBhvr>
                                      <p:tavLst>
                                        <p:tav tm="0">
                                          <p:val>
                                            <p:strVal val="0-#ppt_w/2"/>
                                          </p:val>
                                        </p:tav>
                                        <p:tav tm="100000">
                                          <p:val>
                                            <p:strVal val="#ppt_x"/>
                                          </p:val>
                                        </p:tav>
                                      </p:tavLst>
                                    </p:anim>
                                    <p:anim calcmode="lin" valueType="num">
                                      <p:cBhvr additive="base">
                                        <p:cTn id="26" dur="500" fill="hold"/>
                                        <p:tgtEl>
                                          <p:spTgt spid="8705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7052"/>
                                        </p:tgtEl>
                                        <p:attrNameLst>
                                          <p:attrName>style.visibility</p:attrName>
                                        </p:attrNameLst>
                                      </p:cBhvr>
                                      <p:to>
                                        <p:strVal val="visible"/>
                                      </p:to>
                                    </p:set>
                                    <p:anim calcmode="lin" valueType="num">
                                      <p:cBhvr additive="base">
                                        <p:cTn id="31" dur="500" fill="hold"/>
                                        <p:tgtEl>
                                          <p:spTgt spid="87052"/>
                                        </p:tgtEl>
                                        <p:attrNameLst>
                                          <p:attrName>ppt_x</p:attrName>
                                        </p:attrNameLst>
                                      </p:cBhvr>
                                      <p:tavLst>
                                        <p:tav tm="0">
                                          <p:val>
                                            <p:strVal val="0-#ppt_w/2"/>
                                          </p:val>
                                        </p:tav>
                                        <p:tav tm="100000">
                                          <p:val>
                                            <p:strVal val="#ppt_x"/>
                                          </p:val>
                                        </p:tav>
                                      </p:tavLst>
                                    </p:anim>
                                    <p:anim calcmode="lin" valueType="num">
                                      <p:cBhvr additive="base">
                                        <p:cTn id="32" dur="500" fill="hold"/>
                                        <p:tgtEl>
                                          <p:spTgt spid="8705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7045"/>
                                        </p:tgtEl>
                                        <p:attrNameLst>
                                          <p:attrName>style.visibility</p:attrName>
                                        </p:attrNameLst>
                                      </p:cBhvr>
                                      <p:to>
                                        <p:strVal val="visible"/>
                                      </p:to>
                                    </p:set>
                                    <p:anim calcmode="lin" valueType="num">
                                      <p:cBhvr additive="base">
                                        <p:cTn id="37" dur="500" fill="hold"/>
                                        <p:tgtEl>
                                          <p:spTgt spid="87045"/>
                                        </p:tgtEl>
                                        <p:attrNameLst>
                                          <p:attrName>ppt_x</p:attrName>
                                        </p:attrNameLst>
                                      </p:cBhvr>
                                      <p:tavLst>
                                        <p:tav tm="0">
                                          <p:val>
                                            <p:strVal val="0-#ppt_w/2"/>
                                          </p:val>
                                        </p:tav>
                                        <p:tav tm="100000">
                                          <p:val>
                                            <p:strVal val="#ppt_x"/>
                                          </p:val>
                                        </p:tav>
                                      </p:tavLst>
                                    </p:anim>
                                    <p:anim calcmode="lin" valueType="num">
                                      <p:cBhvr additive="base">
                                        <p:cTn id="38" dur="500" fill="hold"/>
                                        <p:tgtEl>
                                          <p:spTgt spid="8704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0-#ppt_w/2"/>
                                          </p:val>
                                        </p:tav>
                                        <p:tav tm="100000">
                                          <p:val>
                                            <p:strVal val="#ppt_x"/>
                                          </p:val>
                                        </p:tav>
                                      </p:tavLst>
                                    </p:anim>
                                    <p:anim calcmode="lin" valueType="num">
                                      <p:cBhvr additive="base">
                                        <p:cTn id="5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0-#ppt_w/2"/>
                                          </p:val>
                                        </p:tav>
                                        <p:tav tm="100000">
                                          <p:val>
                                            <p:strVal val="#ppt_x"/>
                                          </p:val>
                                        </p:tav>
                                      </p:tavLst>
                                    </p:anim>
                                    <p:anim calcmode="lin" valueType="num">
                                      <p:cBhvr additive="base">
                                        <p:cTn id="5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7068"/>
                                        </p:tgtEl>
                                        <p:attrNameLst>
                                          <p:attrName>style.visibility</p:attrName>
                                        </p:attrNameLst>
                                      </p:cBhvr>
                                      <p:to>
                                        <p:strVal val="visible"/>
                                      </p:to>
                                    </p:set>
                                    <p:anim calcmode="lin" valueType="num">
                                      <p:cBhvr additive="base">
                                        <p:cTn id="61" dur="500" fill="hold"/>
                                        <p:tgtEl>
                                          <p:spTgt spid="87068"/>
                                        </p:tgtEl>
                                        <p:attrNameLst>
                                          <p:attrName>ppt_x</p:attrName>
                                        </p:attrNameLst>
                                      </p:cBhvr>
                                      <p:tavLst>
                                        <p:tav tm="0">
                                          <p:val>
                                            <p:strVal val="0-#ppt_w/2"/>
                                          </p:val>
                                        </p:tav>
                                        <p:tav tm="100000">
                                          <p:val>
                                            <p:strVal val="#ppt_x"/>
                                          </p:val>
                                        </p:tav>
                                      </p:tavLst>
                                    </p:anim>
                                    <p:anim calcmode="lin" valueType="num">
                                      <p:cBhvr additive="base">
                                        <p:cTn id="62" dur="500" fill="hold"/>
                                        <p:tgtEl>
                                          <p:spTgt spid="87068"/>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0-#ppt_w/2"/>
                                          </p:val>
                                        </p:tav>
                                        <p:tav tm="100000">
                                          <p:val>
                                            <p:strVal val="#ppt_x"/>
                                          </p:val>
                                        </p:tav>
                                      </p:tavLst>
                                    </p:anim>
                                    <p:anim calcmode="lin" valueType="num">
                                      <p:cBhvr additive="base">
                                        <p:cTn id="6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7077"/>
                                        </p:tgtEl>
                                        <p:attrNameLst>
                                          <p:attrName>style.visibility</p:attrName>
                                        </p:attrNameLst>
                                      </p:cBhvr>
                                      <p:to>
                                        <p:strVal val="visible"/>
                                      </p:to>
                                    </p:set>
                                    <p:anim calcmode="lin" valueType="num">
                                      <p:cBhvr additive="base">
                                        <p:cTn id="73" dur="500" fill="hold"/>
                                        <p:tgtEl>
                                          <p:spTgt spid="87077"/>
                                        </p:tgtEl>
                                        <p:attrNameLst>
                                          <p:attrName>ppt_x</p:attrName>
                                        </p:attrNameLst>
                                      </p:cBhvr>
                                      <p:tavLst>
                                        <p:tav tm="0">
                                          <p:val>
                                            <p:strVal val="0-#ppt_w/2"/>
                                          </p:val>
                                        </p:tav>
                                        <p:tav tm="100000">
                                          <p:val>
                                            <p:strVal val="#ppt_x"/>
                                          </p:val>
                                        </p:tav>
                                      </p:tavLst>
                                    </p:anim>
                                    <p:anim calcmode="lin" valueType="num">
                                      <p:cBhvr additive="base">
                                        <p:cTn id="74" dur="500" fill="hold"/>
                                        <p:tgtEl>
                                          <p:spTgt spid="870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P spid="87045" grpId="0" autoUpdateAnimBg="0"/>
      <p:bldP spid="87052" grpId="0" autoUpdateAnimBg="0"/>
      <p:bldP spid="87053" grpId="0" autoUpdateAnimBg="0"/>
      <p:bldP spid="87054" grpId="0" autoUpdateAnimBg="0"/>
      <p:bldP spid="87068" grpId="0" autoUpdateAnimBg="0"/>
      <p:bldP spid="8707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BE2C752E-4FA8-414F-BC5C-05878280BEB4}" type="slidenum">
              <a:rPr lang="zh-CN" altLang="en-US" b="0">
                <a:solidFill>
                  <a:srgbClr val="FF0000"/>
                </a:solidFill>
                <a:ea typeface="仿宋_GB2312" pitchFamily="49" charset="-122"/>
              </a:rPr>
              <a:pPr eaLnBrk="1" hangingPunct="1"/>
              <a:t>28</a:t>
            </a:fld>
            <a:r>
              <a:rPr lang="zh-CN" altLang="en-US" b="0">
                <a:solidFill>
                  <a:srgbClr val="FF0000"/>
                </a:solidFill>
                <a:ea typeface="仿宋_GB2312" pitchFamily="49" charset="-122"/>
              </a:rPr>
              <a:t>页</a:t>
            </a:r>
          </a:p>
        </p:txBody>
      </p:sp>
      <p:sp>
        <p:nvSpPr>
          <p:cNvPr id="85003" name="Rectangle 11"/>
          <p:cNvSpPr>
            <a:spLocks noChangeArrowheads="1"/>
          </p:cNvSpPr>
          <p:nvPr/>
        </p:nvSpPr>
        <p:spPr bwMode="auto">
          <a:xfrm>
            <a:off x="239713" y="1495425"/>
            <a:ext cx="8034337" cy="140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a:spAutoFit/>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lnSpc>
                <a:spcPct val="120000"/>
              </a:lnSpc>
            </a:pPr>
            <a:r>
              <a:rPr lang="zh-CN" altLang="en-US" sz="2800">
                <a:ea typeface="仿宋_GB2312" pitchFamily="49" charset="-122"/>
              </a:rPr>
              <a:t>（</a:t>
            </a:r>
            <a:r>
              <a:rPr lang="en-US" altLang="zh-CN" sz="2800">
                <a:ea typeface="仿宋_GB2312" pitchFamily="49" charset="-122"/>
              </a:rPr>
              <a:t>2357</a:t>
            </a:r>
            <a:r>
              <a:rPr lang="zh-CN" altLang="en-US" sz="2800">
                <a:ea typeface="仿宋_GB2312" pitchFamily="49" charset="-122"/>
              </a:rPr>
              <a:t>）</a:t>
            </a:r>
            <a:r>
              <a:rPr lang="en-US" altLang="zh-CN" sz="2800" baseline="-25000">
                <a:ea typeface="仿宋_GB2312" pitchFamily="49" charset="-122"/>
              </a:rPr>
              <a:t>10</a:t>
            </a:r>
            <a:r>
              <a:rPr lang="en-US" altLang="zh-CN" sz="2800">
                <a:ea typeface="仿宋_GB2312" pitchFamily="49" charset="-122"/>
              </a:rPr>
              <a:t> =</a:t>
            </a:r>
            <a:r>
              <a:rPr lang="zh-CN" altLang="en-US" sz="2800">
                <a:ea typeface="仿宋_GB2312" pitchFamily="49" charset="-122"/>
              </a:rPr>
              <a:t>（</a:t>
            </a:r>
            <a:r>
              <a:rPr lang="en-US" altLang="zh-CN" sz="2800">
                <a:solidFill>
                  <a:schemeClr val="accent2"/>
                </a:solidFill>
                <a:ea typeface="仿宋_GB2312" pitchFamily="49" charset="-122"/>
              </a:rPr>
              <a:t>0010</a:t>
            </a:r>
            <a:r>
              <a:rPr lang="en-US" altLang="zh-CN" sz="2800">
                <a:ea typeface="仿宋_GB2312" pitchFamily="49" charset="-122"/>
              </a:rPr>
              <a:t> 0011 </a:t>
            </a:r>
            <a:r>
              <a:rPr lang="en-US" altLang="zh-CN" sz="2800">
                <a:solidFill>
                  <a:schemeClr val="accent2"/>
                </a:solidFill>
                <a:ea typeface="仿宋_GB2312" pitchFamily="49" charset="-122"/>
              </a:rPr>
              <a:t>0101</a:t>
            </a:r>
            <a:r>
              <a:rPr lang="en-US" altLang="zh-CN" sz="2800">
                <a:ea typeface="仿宋_GB2312" pitchFamily="49" charset="-122"/>
              </a:rPr>
              <a:t> 0111</a:t>
            </a:r>
            <a:r>
              <a:rPr lang="zh-CN" altLang="en-US" sz="2800">
                <a:ea typeface="仿宋_GB2312" pitchFamily="49" charset="-122"/>
              </a:rPr>
              <a:t>）</a:t>
            </a:r>
            <a:r>
              <a:rPr lang="en-US" altLang="zh-CN" sz="2800" baseline="-25000">
                <a:ea typeface="仿宋_GB2312" pitchFamily="49" charset="-122"/>
              </a:rPr>
              <a:t>8421</a:t>
            </a:r>
          </a:p>
          <a:p>
            <a:pPr lvl="1" eaLnBrk="1" hangingPunct="1">
              <a:lnSpc>
                <a:spcPct val="120000"/>
              </a:lnSpc>
            </a:pPr>
            <a:r>
              <a:rPr lang="en-US" altLang="zh-CN" sz="2800" baseline="-25000">
                <a:ea typeface="仿宋_GB2312" pitchFamily="49" charset="-122"/>
              </a:rPr>
              <a:t>                              </a:t>
            </a:r>
            <a:r>
              <a:rPr lang="en-US" altLang="zh-CN" sz="2800">
                <a:ea typeface="仿宋_GB2312" pitchFamily="49" charset="-122"/>
              </a:rPr>
              <a:t>=</a:t>
            </a:r>
            <a:r>
              <a:rPr lang="zh-CN" altLang="en-US" sz="2800">
                <a:ea typeface="仿宋_GB2312" pitchFamily="49" charset="-122"/>
              </a:rPr>
              <a:t>（</a:t>
            </a:r>
            <a:r>
              <a:rPr lang="en-US" altLang="zh-CN" sz="2800">
                <a:ea typeface="仿宋_GB2312" pitchFamily="49" charset="-122"/>
              </a:rPr>
              <a:t>0101 </a:t>
            </a:r>
            <a:r>
              <a:rPr lang="en-US" altLang="zh-CN" sz="2800">
                <a:solidFill>
                  <a:schemeClr val="accent2"/>
                </a:solidFill>
                <a:ea typeface="仿宋_GB2312" pitchFamily="49" charset="-122"/>
              </a:rPr>
              <a:t>0110</a:t>
            </a:r>
            <a:r>
              <a:rPr lang="en-US" altLang="zh-CN" sz="2800">
                <a:ea typeface="仿宋_GB2312" pitchFamily="49" charset="-122"/>
              </a:rPr>
              <a:t> 1000 </a:t>
            </a:r>
            <a:r>
              <a:rPr lang="en-US" altLang="zh-CN" sz="2800">
                <a:solidFill>
                  <a:schemeClr val="accent2"/>
                </a:solidFill>
                <a:ea typeface="仿宋_GB2312" pitchFamily="49" charset="-122"/>
              </a:rPr>
              <a:t>1010</a:t>
            </a:r>
            <a:r>
              <a:rPr lang="zh-CN" altLang="en-US" sz="2800">
                <a:ea typeface="仿宋_GB2312" pitchFamily="49" charset="-122"/>
              </a:rPr>
              <a:t>）</a:t>
            </a:r>
            <a:r>
              <a:rPr lang="zh-CN" altLang="en-US" sz="2800" baseline="-25000">
                <a:ea typeface="仿宋_GB2312" pitchFamily="49" charset="-122"/>
              </a:rPr>
              <a:t>余</a:t>
            </a:r>
            <a:r>
              <a:rPr lang="en-US" altLang="zh-CN" sz="2800" baseline="-25000">
                <a:ea typeface="仿宋_GB2312" pitchFamily="49" charset="-122"/>
              </a:rPr>
              <a:t>3</a:t>
            </a:r>
            <a:r>
              <a:rPr lang="zh-CN" altLang="en-US" sz="2800" baseline="-25000">
                <a:ea typeface="仿宋_GB2312" pitchFamily="49" charset="-122"/>
              </a:rPr>
              <a:t>码</a:t>
            </a:r>
          </a:p>
          <a:p>
            <a:pPr lvl="1" eaLnBrk="1" hangingPunct="1"/>
            <a:endParaRPr lang="en-US" altLang="zh-CN" sz="2800" baseline="-25000">
              <a:ea typeface="仿宋_GB2312" pitchFamily="49" charset="-122"/>
            </a:endParaRPr>
          </a:p>
        </p:txBody>
      </p:sp>
      <p:sp>
        <p:nvSpPr>
          <p:cNvPr id="85004" name="Rectangle 12"/>
          <p:cNvSpPr>
            <a:spLocks noChangeArrowheads="1"/>
          </p:cNvSpPr>
          <p:nvPr/>
        </p:nvSpPr>
        <p:spPr bwMode="auto">
          <a:xfrm>
            <a:off x="460375" y="688975"/>
            <a:ext cx="45212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smtClean="0">
                <a:solidFill>
                  <a:srgbClr val="F90F36"/>
                </a:solidFill>
                <a:ea typeface="仿宋_GB2312" pitchFamily="49" charset="-122"/>
              </a:rPr>
              <a:t>3.</a:t>
            </a:r>
            <a:r>
              <a:rPr lang="zh-CN" altLang="en-US" sz="2800" dirty="0">
                <a:solidFill>
                  <a:srgbClr val="F90F36"/>
                </a:solidFill>
                <a:ea typeface="仿宋_GB2312" pitchFamily="49" charset="-122"/>
              </a:rPr>
              <a:t>用</a:t>
            </a:r>
            <a:r>
              <a:rPr lang="en-US" altLang="zh-CN" sz="2800" dirty="0">
                <a:solidFill>
                  <a:srgbClr val="F90F36"/>
                </a:solidFill>
                <a:ea typeface="仿宋_GB2312" pitchFamily="49" charset="-122"/>
              </a:rPr>
              <a:t>BCD</a:t>
            </a:r>
            <a:r>
              <a:rPr lang="zh-CN" altLang="en-US" sz="2800" dirty="0">
                <a:solidFill>
                  <a:srgbClr val="F90F36"/>
                </a:solidFill>
                <a:ea typeface="仿宋_GB2312" pitchFamily="49" charset="-122"/>
              </a:rPr>
              <a:t>码表示十进制数字</a:t>
            </a:r>
            <a:r>
              <a:rPr lang="zh-CN" altLang="en-US" sz="2400" dirty="0">
                <a:solidFill>
                  <a:srgbClr val="F90F36"/>
                </a:solidFill>
                <a:ea typeface="仿宋_GB2312" pitchFamily="49" charset="-122"/>
              </a:rPr>
              <a:t> </a:t>
            </a:r>
          </a:p>
        </p:txBody>
      </p:sp>
      <p:sp>
        <p:nvSpPr>
          <p:cNvPr id="85006" name="Rectangle 14"/>
          <p:cNvSpPr>
            <a:spLocks noChangeArrowheads="1"/>
          </p:cNvSpPr>
          <p:nvPr/>
        </p:nvSpPr>
        <p:spPr bwMode="auto">
          <a:xfrm>
            <a:off x="1035050" y="3543300"/>
            <a:ext cx="5992346"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smtClean="0">
                <a:solidFill>
                  <a:schemeClr val="accent2"/>
                </a:solidFill>
                <a:ea typeface="仿宋_GB2312" pitchFamily="49" charset="-122"/>
              </a:rPr>
              <a:t>BCD</a:t>
            </a:r>
            <a:r>
              <a:rPr lang="zh-CN" altLang="en-US" sz="2800" dirty="0">
                <a:solidFill>
                  <a:schemeClr val="accent2"/>
                </a:solidFill>
                <a:ea typeface="仿宋_GB2312" pitchFamily="49" charset="-122"/>
              </a:rPr>
              <a:t>码是人与</a:t>
            </a:r>
            <a:r>
              <a:rPr lang="zh-CN" altLang="en-US" sz="2800" dirty="0" smtClean="0">
                <a:solidFill>
                  <a:schemeClr val="accent2"/>
                </a:solidFill>
                <a:ea typeface="仿宋_GB2312" pitchFamily="49" charset="-122"/>
              </a:rPr>
              <a:t>数字电路之间</a:t>
            </a:r>
            <a:r>
              <a:rPr lang="zh-CN" altLang="en-US" sz="2800" dirty="0">
                <a:solidFill>
                  <a:schemeClr val="accent2"/>
                </a:solidFill>
                <a:ea typeface="仿宋_GB2312" pitchFamily="49" charset="-122"/>
              </a:rPr>
              <a:t>的桥梁：</a:t>
            </a:r>
          </a:p>
          <a:p>
            <a:pPr eaLnBrk="1" hangingPunct="1">
              <a:buFontTx/>
              <a:buChar char="•"/>
            </a:pPr>
            <a:r>
              <a:rPr lang="zh-CN" altLang="en-US" sz="2800" dirty="0">
                <a:solidFill>
                  <a:schemeClr val="bg1"/>
                </a:solidFill>
                <a:ea typeface="仿宋_GB2312" pitchFamily="49" charset="-122"/>
              </a:rPr>
              <a:t>人    </a:t>
            </a:r>
            <a:r>
              <a:rPr lang="en-US" altLang="zh-CN" sz="2800" dirty="0">
                <a:solidFill>
                  <a:schemeClr val="bg1"/>
                </a:solidFill>
                <a:ea typeface="仿宋_GB2312" pitchFamily="49" charset="-122"/>
              </a:rPr>
              <a:t>----</a:t>
            </a:r>
            <a:r>
              <a:rPr lang="zh-CN" altLang="en-US" sz="2800" dirty="0">
                <a:solidFill>
                  <a:schemeClr val="bg1"/>
                </a:solidFill>
                <a:ea typeface="仿宋_GB2312" pitchFamily="49" charset="-122"/>
              </a:rPr>
              <a:t>将</a:t>
            </a:r>
            <a:r>
              <a:rPr lang="en-US" altLang="zh-CN" sz="2800" dirty="0">
                <a:solidFill>
                  <a:schemeClr val="bg1"/>
                </a:solidFill>
                <a:ea typeface="仿宋_GB2312" pitchFamily="49" charset="-122"/>
              </a:rPr>
              <a:t>BCD</a:t>
            </a:r>
            <a:r>
              <a:rPr lang="zh-CN" altLang="en-US" sz="2800" dirty="0">
                <a:solidFill>
                  <a:schemeClr val="bg1"/>
                </a:solidFill>
                <a:ea typeface="仿宋_GB2312" pitchFamily="49" charset="-122"/>
              </a:rPr>
              <a:t>看作十进制</a:t>
            </a:r>
          </a:p>
          <a:p>
            <a:pPr eaLnBrk="1" hangingPunct="1">
              <a:buFontTx/>
              <a:buChar char="•"/>
            </a:pPr>
            <a:r>
              <a:rPr lang="zh-CN" altLang="en-US" sz="2800" dirty="0">
                <a:solidFill>
                  <a:schemeClr val="bg1"/>
                </a:solidFill>
                <a:ea typeface="仿宋_GB2312" pitchFamily="49" charset="-122"/>
              </a:rPr>
              <a:t>电路</a:t>
            </a:r>
            <a:r>
              <a:rPr lang="en-US" altLang="zh-CN" sz="2800" dirty="0">
                <a:solidFill>
                  <a:schemeClr val="bg1"/>
                </a:solidFill>
                <a:ea typeface="仿宋_GB2312" pitchFamily="49" charset="-122"/>
              </a:rPr>
              <a:t>----</a:t>
            </a:r>
            <a:r>
              <a:rPr lang="zh-CN" altLang="en-US" sz="2800" dirty="0">
                <a:solidFill>
                  <a:schemeClr val="bg1"/>
                </a:solidFill>
                <a:ea typeface="仿宋_GB2312" pitchFamily="49" charset="-122"/>
              </a:rPr>
              <a:t>将</a:t>
            </a:r>
            <a:r>
              <a:rPr lang="en-US" altLang="zh-CN" sz="2800" dirty="0">
                <a:solidFill>
                  <a:schemeClr val="bg1"/>
                </a:solidFill>
                <a:ea typeface="仿宋_GB2312" pitchFamily="49" charset="-122"/>
              </a:rPr>
              <a:t>BCD</a:t>
            </a:r>
            <a:r>
              <a:rPr lang="zh-CN" altLang="en-US" sz="2800" dirty="0">
                <a:solidFill>
                  <a:schemeClr val="bg1"/>
                </a:solidFill>
                <a:ea typeface="仿宋_GB2312" pitchFamily="49" charset="-122"/>
              </a:rPr>
              <a:t>看作二进制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004"/>
                                        </p:tgtEl>
                                        <p:attrNameLst>
                                          <p:attrName>style.visibility</p:attrName>
                                        </p:attrNameLst>
                                      </p:cBhvr>
                                      <p:to>
                                        <p:strVal val="visible"/>
                                      </p:to>
                                    </p:set>
                                    <p:anim calcmode="lin" valueType="num">
                                      <p:cBhvr additive="base">
                                        <p:cTn id="7" dur="500" fill="hold"/>
                                        <p:tgtEl>
                                          <p:spTgt spid="85004"/>
                                        </p:tgtEl>
                                        <p:attrNameLst>
                                          <p:attrName>ppt_x</p:attrName>
                                        </p:attrNameLst>
                                      </p:cBhvr>
                                      <p:tavLst>
                                        <p:tav tm="0">
                                          <p:val>
                                            <p:strVal val="0-#ppt_w/2"/>
                                          </p:val>
                                        </p:tav>
                                        <p:tav tm="100000">
                                          <p:val>
                                            <p:strVal val="#ppt_x"/>
                                          </p:val>
                                        </p:tav>
                                      </p:tavLst>
                                    </p:anim>
                                    <p:anim calcmode="lin" valueType="num">
                                      <p:cBhvr additive="base">
                                        <p:cTn id="8" dur="500" fill="hold"/>
                                        <p:tgtEl>
                                          <p:spTgt spid="850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5003"/>
                                        </p:tgtEl>
                                        <p:attrNameLst>
                                          <p:attrName>style.visibility</p:attrName>
                                        </p:attrNameLst>
                                      </p:cBhvr>
                                      <p:to>
                                        <p:strVal val="visible"/>
                                      </p:to>
                                    </p:set>
                                    <p:anim calcmode="lin" valueType="num">
                                      <p:cBhvr additive="base">
                                        <p:cTn id="13" dur="500" fill="hold"/>
                                        <p:tgtEl>
                                          <p:spTgt spid="85003"/>
                                        </p:tgtEl>
                                        <p:attrNameLst>
                                          <p:attrName>ppt_x</p:attrName>
                                        </p:attrNameLst>
                                      </p:cBhvr>
                                      <p:tavLst>
                                        <p:tav tm="0">
                                          <p:val>
                                            <p:strVal val="#ppt_x"/>
                                          </p:val>
                                        </p:tav>
                                        <p:tav tm="100000">
                                          <p:val>
                                            <p:strVal val="#ppt_x"/>
                                          </p:val>
                                        </p:tav>
                                      </p:tavLst>
                                    </p:anim>
                                    <p:anim calcmode="lin" valueType="num">
                                      <p:cBhvr additive="base">
                                        <p:cTn id="14" dur="500" fill="hold"/>
                                        <p:tgtEl>
                                          <p:spTgt spid="8500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5006">
                                            <p:txEl>
                                              <p:pRg st="0" end="0"/>
                                            </p:txEl>
                                          </p:spTgt>
                                        </p:tgtEl>
                                        <p:attrNameLst>
                                          <p:attrName>style.visibility</p:attrName>
                                        </p:attrNameLst>
                                      </p:cBhvr>
                                      <p:to>
                                        <p:strVal val="visible"/>
                                      </p:to>
                                    </p:set>
                                    <p:anim calcmode="lin" valueType="num">
                                      <p:cBhvr additive="base">
                                        <p:cTn id="19" dur="500" fill="hold"/>
                                        <p:tgtEl>
                                          <p:spTgt spid="8500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006">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5006">
                                            <p:txEl>
                                              <p:pRg st="1" end="1"/>
                                            </p:txEl>
                                          </p:spTgt>
                                        </p:tgtEl>
                                        <p:attrNameLst>
                                          <p:attrName>style.visibility</p:attrName>
                                        </p:attrNameLst>
                                      </p:cBhvr>
                                      <p:to>
                                        <p:strVal val="visible"/>
                                      </p:to>
                                    </p:set>
                                    <p:anim calcmode="lin" valueType="num">
                                      <p:cBhvr additive="base">
                                        <p:cTn id="23" dur="500" fill="hold"/>
                                        <p:tgtEl>
                                          <p:spTgt spid="85006">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5006">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5006">
                                            <p:txEl>
                                              <p:pRg st="2" end="2"/>
                                            </p:txEl>
                                          </p:spTgt>
                                        </p:tgtEl>
                                        <p:attrNameLst>
                                          <p:attrName>style.visibility</p:attrName>
                                        </p:attrNameLst>
                                      </p:cBhvr>
                                      <p:to>
                                        <p:strVal val="visible"/>
                                      </p:to>
                                    </p:set>
                                    <p:anim calcmode="lin" valueType="num">
                                      <p:cBhvr additive="base">
                                        <p:cTn id="27" dur="500" fill="hold"/>
                                        <p:tgtEl>
                                          <p:spTgt spid="8500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500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3" grpId="0"/>
      <p:bldP spid="8500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9B609AEE-D77A-4B21-819A-37889B5014BC}" type="slidenum">
              <a:rPr lang="zh-CN" altLang="en-US" b="0">
                <a:solidFill>
                  <a:srgbClr val="FF0000"/>
                </a:solidFill>
                <a:ea typeface="仿宋_GB2312" pitchFamily="49" charset="-122"/>
              </a:rPr>
              <a:pPr eaLnBrk="1" hangingPunct="1"/>
              <a:t>29</a:t>
            </a:fld>
            <a:r>
              <a:rPr lang="zh-CN" altLang="en-US" b="0">
                <a:solidFill>
                  <a:srgbClr val="FF0000"/>
                </a:solidFill>
                <a:ea typeface="仿宋_GB2312" pitchFamily="49" charset="-122"/>
              </a:rPr>
              <a:t>页</a:t>
            </a:r>
          </a:p>
        </p:txBody>
      </p:sp>
      <p:sp>
        <p:nvSpPr>
          <p:cNvPr id="90114" name="Rectangle 2"/>
          <p:cNvSpPr>
            <a:spLocks noGrp="1" noChangeArrowheads="1"/>
          </p:cNvSpPr>
          <p:nvPr>
            <p:ph type="title"/>
          </p:nvPr>
        </p:nvSpPr>
        <p:spPr>
          <a:xfrm>
            <a:off x="0" y="0"/>
            <a:ext cx="8089900" cy="457200"/>
          </a:xfrm>
        </p:spPr>
        <p:txBody>
          <a:bodyPr/>
          <a:lstStyle/>
          <a:p>
            <a:pPr algn="l" eaLnBrk="1" hangingPunct="1"/>
            <a:r>
              <a:rPr lang="zh-CN" altLang="en-US" sz="3200" dirty="0" smtClean="0"/>
              <a:t>二、格雷码（循环码）</a:t>
            </a:r>
          </a:p>
        </p:txBody>
      </p:sp>
      <p:sp>
        <p:nvSpPr>
          <p:cNvPr id="90115" name="Rectangle 3"/>
          <p:cNvSpPr>
            <a:spLocks noGrp="1" noChangeArrowheads="1"/>
          </p:cNvSpPr>
          <p:nvPr>
            <p:ph type="body" idx="1"/>
          </p:nvPr>
        </p:nvSpPr>
        <p:spPr>
          <a:xfrm>
            <a:off x="200025" y="693738"/>
            <a:ext cx="4403725" cy="442912"/>
          </a:xfrm>
        </p:spPr>
        <p:txBody>
          <a:bodyPr/>
          <a:lstStyle/>
          <a:p>
            <a:pPr eaLnBrk="1" hangingPunct="1">
              <a:lnSpc>
                <a:spcPct val="90000"/>
              </a:lnSpc>
              <a:buFontTx/>
              <a:buNone/>
            </a:pPr>
            <a:r>
              <a:rPr lang="zh-CN" altLang="en-US" sz="2800" smtClean="0">
                <a:solidFill>
                  <a:schemeClr val="accent2"/>
                </a:solidFill>
              </a:rPr>
              <a:t>四位格雷码如右表：</a:t>
            </a:r>
          </a:p>
        </p:txBody>
      </p:sp>
      <p:graphicFrame>
        <p:nvGraphicFramePr>
          <p:cNvPr id="90116" name="Object 4"/>
          <p:cNvGraphicFramePr>
            <a:graphicFrameLocks noChangeAspect="1"/>
          </p:cNvGraphicFramePr>
          <p:nvPr/>
        </p:nvGraphicFramePr>
        <p:xfrm>
          <a:off x="5834063" y="481013"/>
          <a:ext cx="4071937" cy="6834187"/>
        </p:xfrm>
        <a:graphic>
          <a:graphicData uri="http://schemas.openxmlformats.org/presentationml/2006/ole">
            <p:oleObj spid="_x0000_s6145" name="文档" r:id="rId3" imgW="4893840" imgH="8178840" progId="Word.Document.8">
              <p:embed/>
            </p:oleObj>
          </a:graphicData>
        </a:graphic>
      </p:graphicFrame>
      <p:sp>
        <p:nvSpPr>
          <p:cNvPr id="90119" name="Rectangle 7"/>
          <p:cNvSpPr>
            <a:spLocks noChangeArrowheads="1"/>
          </p:cNvSpPr>
          <p:nvPr/>
        </p:nvSpPr>
        <p:spPr bwMode="auto">
          <a:xfrm>
            <a:off x="182563" y="1357313"/>
            <a:ext cx="5284787" cy="74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Clr>
                <a:schemeClr val="bg2"/>
              </a:buClr>
              <a:buSzPct val="65000"/>
              <a:buFont typeface="Wingdings" panose="05000000000000000000" pitchFamily="2" charset="2"/>
              <a:buNone/>
            </a:pPr>
            <a:r>
              <a:rPr lang="en-US" altLang="zh-CN" sz="2400" b="0" dirty="0">
                <a:solidFill>
                  <a:srgbClr val="F90F36"/>
                </a:solidFill>
                <a:latin typeface="仿宋_GB2312" pitchFamily="49" charset="-122"/>
                <a:ea typeface="仿宋_GB2312" pitchFamily="49" charset="-122"/>
              </a:rPr>
              <a:t>1.</a:t>
            </a:r>
            <a:r>
              <a:rPr lang="zh-CN" altLang="en-US" sz="2400" b="0" dirty="0">
                <a:solidFill>
                  <a:srgbClr val="F90F36"/>
                </a:solidFill>
                <a:latin typeface="仿宋_GB2312" pitchFamily="49" charset="-122"/>
                <a:ea typeface="仿宋_GB2312" pitchFamily="49" charset="-122"/>
              </a:rPr>
              <a:t>特点：</a:t>
            </a:r>
            <a:r>
              <a:rPr lang="zh-CN" altLang="en-US" sz="2400" b="0" dirty="0">
                <a:latin typeface="仿宋_GB2312" pitchFamily="49" charset="-122"/>
                <a:ea typeface="仿宋_GB2312" pitchFamily="49" charset="-122"/>
              </a:rPr>
              <a:t>相邻码组（包括</a:t>
            </a:r>
            <a:r>
              <a:rPr lang="en-US" altLang="zh-CN" sz="2400" b="0" dirty="0">
                <a:latin typeface="仿宋_GB2312" pitchFamily="49" charset="-122"/>
                <a:ea typeface="仿宋_GB2312" pitchFamily="49" charset="-122"/>
              </a:rPr>
              <a:t>0</a:t>
            </a:r>
            <a:r>
              <a:rPr lang="zh-CN" altLang="en-US" sz="2400" b="0" dirty="0">
                <a:latin typeface="仿宋_GB2312" pitchFamily="49" charset="-122"/>
                <a:ea typeface="仿宋_GB2312" pitchFamily="49" charset="-122"/>
              </a:rPr>
              <a:t>与</a:t>
            </a:r>
            <a:r>
              <a:rPr lang="en-US" altLang="zh-CN" sz="2400" b="0" dirty="0">
                <a:latin typeface="仿宋_GB2312" pitchFamily="49" charset="-122"/>
                <a:ea typeface="仿宋_GB2312" pitchFamily="49" charset="-122"/>
              </a:rPr>
              <a:t>15</a:t>
            </a:r>
            <a:r>
              <a:rPr lang="zh-CN" altLang="en-US" sz="2400" b="0" dirty="0">
                <a:latin typeface="仿宋_GB2312" pitchFamily="49" charset="-122"/>
                <a:ea typeface="仿宋_GB2312" pitchFamily="49" charset="-122"/>
              </a:rPr>
              <a:t>）只有一个码元发生变化</a:t>
            </a:r>
          </a:p>
        </p:txBody>
      </p:sp>
      <p:sp>
        <p:nvSpPr>
          <p:cNvPr id="90120" name="Text Box 8"/>
          <p:cNvSpPr txBox="1">
            <a:spLocks noChangeArrowheads="1"/>
          </p:cNvSpPr>
          <p:nvPr/>
        </p:nvSpPr>
        <p:spPr bwMode="auto">
          <a:xfrm>
            <a:off x="280988" y="2289175"/>
            <a:ext cx="292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dirty="0">
                <a:solidFill>
                  <a:srgbClr val="F90F36"/>
                </a:solidFill>
                <a:latin typeface="仿宋_GB2312" pitchFamily="49" charset="-122"/>
                <a:ea typeface="仿宋_GB2312" pitchFamily="49" charset="-122"/>
              </a:rPr>
              <a:t>2.</a:t>
            </a:r>
            <a:r>
              <a:rPr lang="zh-CN" altLang="en-US" sz="2400" b="0" dirty="0">
                <a:solidFill>
                  <a:srgbClr val="F90F36"/>
                </a:solidFill>
                <a:latin typeface="仿宋_GB2312" pitchFamily="49" charset="-122"/>
                <a:ea typeface="仿宋_GB2312" pitchFamily="49" charset="-122"/>
              </a:rPr>
              <a:t>构成方法：</a:t>
            </a:r>
            <a:r>
              <a:rPr lang="zh-CN" altLang="en-US" sz="2400" dirty="0">
                <a:latin typeface="仿宋_GB2312" pitchFamily="49" charset="-122"/>
                <a:ea typeface="仿宋_GB2312" pitchFamily="49" charset="-122"/>
              </a:rPr>
              <a:t>镜像法</a:t>
            </a:r>
          </a:p>
        </p:txBody>
      </p:sp>
      <p:sp>
        <p:nvSpPr>
          <p:cNvPr id="90121" name="Text Box 9"/>
          <p:cNvSpPr txBox="1">
            <a:spLocks noChangeArrowheads="1"/>
          </p:cNvSpPr>
          <p:nvPr/>
        </p:nvSpPr>
        <p:spPr bwMode="auto">
          <a:xfrm>
            <a:off x="304800" y="2822575"/>
            <a:ext cx="1555750"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latin typeface="仿宋_GB2312" pitchFamily="49" charset="-122"/>
                <a:ea typeface="仿宋_GB2312" pitchFamily="49" charset="-122"/>
              </a:rPr>
              <a:t>1</a:t>
            </a:r>
            <a:r>
              <a:rPr lang="zh-CN" altLang="en-US" sz="2400" b="0">
                <a:latin typeface="仿宋_GB2312" pitchFamily="49" charset="-122"/>
                <a:ea typeface="仿宋_GB2312" pitchFamily="49" charset="-122"/>
              </a:rPr>
              <a:t>位格雷码</a:t>
            </a:r>
          </a:p>
          <a:p>
            <a:pPr eaLnBrk="1" hangingPunct="1"/>
            <a:r>
              <a:rPr lang="zh-CN" altLang="en-US" sz="2400" b="0">
                <a:ea typeface="仿宋_GB2312" pitchFamily="49" charset="-122"/>
              </a:rPr>
              <a:t>    </a:t>
            </a:r>
            <a:r>
              <a:rPr lang="en-US" altLang="zh-CN" sz="2400" b="0">
                <a:ea typeface="仿宋_GB2312" pitchFamily="49" charset="-122"/>
              </a:rPr>
              <a:t>0</a:t>
            </a:r>
          </a:p>
          <a:p>
            <a:pPr eaLnBrk="1" hangingPunct="1"/>
            <a:r>
              <a:rPr lang="en-US" altLang="zh-CN" sz="2400" b="0">
                <a:ea typeface="仿宋_GB2312" pitchFamily="49" charset="-122"/>
              </a:rPr>
              <a:t>    1</a:t>
            </a:r>
          </a:p>
        </p:txBody>
      </p:sp>
      <p:sp>
        <p:nvSpPr>
          <p:cNvPr id="90122" name="Text Box 10"/>
          <p:cNvSpPr txBox="1">
            <a:spLocks noChangeArrowheads="1"/>
          </p:cNvSpPr>
          <p:nvPr/>
        </p:nvSpPr>
        <p:spPr bwMode="auto">
          <a:xfrm>
            <a:off x="317500" y="4068763"/>
            <a:ext cx="19589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latin typeface="仿宋_GB2312" pitchFamily="49" charset="-122"/>
                <a:ea typeface="仿宋_GB2312" pitchFamily="49" charset="-122"/>
              </a:rPr>
              <a:t>2</a:t>
            </a:r>
            <a:r>
              <a:rPr lang="zh-CN" altLang="en-US" sz="2400" b="0">
                <a:latin typeface="仿宋_GB2312" pitchFamily="49" charset="-122"/>
                <a:ea typeface="仿宋_GB2312" pitchFamily="49" charset="-122"/>
              </a:rPr>
              <a:t>位格雷码</a:t>
            </a:r>
            <a:r>
              <a:rPr lang="zh-CN" altLang="en-US" sz="2400" b="0">
                <a:ea typeface="仿宋_GB2312" pitchFamily="49" charset="-122"/>
              </a:rPr>
              <a:t>   </a:t>
            </a:r>
          </a:p>
        </p:txBody>
      </p:sp>
      <p:sp>
        <p:nvSpPr>
          <p:cNvPr id="90123" name="Text Box 11"/>
          <p:cNvSpPr txBox="1">
            <a:spLocks noChangeArrowheads="1"/>
          </p:cNvSpPr>
          <p:nvPr/>
        </p:nvSpPr>
        <p:spPr bwMode="auto">
          <a:xfrm>
            <a:off x="1152525" y="4589463"/>
            <a:ext cx="3365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0</a:t>
            </a:r>
          </a:p>
          <a:p>
            <a:pPr eaLnBrk="1" hangingPunct="1"/>
            <a:r>
              <a:rPr lang="en-US" altLang="zh-CN" sz="2400" b="0">
                <a:ea typeface="仿宋_GB2312" pitchFamily="49" charset="-122"/>
              </a:rPr>
              <a:t>1</a:t>
            </a:r>
          </a:p>
        </p:txBody>
      </p:sp>
      <p:sp>
        <p:nvSpPr>
          <p:cNvPr id="90124" name="Line 12"/>
          <p:cNvSpPr>
            <a:spLocks noChangeShapeType="1"/>
          </p:cNvSpPr>
          <p:nvPr/>
        </p:nvSpPr>
        <p:spPr bwMode="auto">
          <a:xfrm>
            <a:off x="884238" y="5413375"/>
            <a:ext cx="676275"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0125" name="Text Box 13"/>
          <p:cNvSpPr txBox="1">
            <a:spLocks noChangeArrowheads="1"/>
          </p:cNvSpPr>
          <p:nvPr/>
        </p:nvSpPr>
        <p:spPr bwMode="auto">
          <a:xfrm>
            <a:off x="0" y="5226050"/>
            <a:ext cx="641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0">
                <a:solidFill>
                  <a:srgbClr val="F90F36"/>
                </a:solidFill>
                <a:ea typeface="仿宋_GB2312" pitchFamily="49" charset="-122"/>
              </a:rPr>
              <a:t>镜面</a:t>
            </a:r>
          </a:p>
        </p:txBody>
      </p:sp>
      <p:sp>
        <p:nvSpPr>
          <p:cNvPr id="90126" name="Line 14"/>
          <p:cNvSpPr>
            <a:spLocks noChangeShapeType="1"/>
          </p:cNvSpPr>
          <p:nvPr/>
        </p:nvSpPr>
        <p:spPr bwMode="auto">
          <a:xfrm>
            <a:off x="592138" y="5413375"/>
            <a:ext cx="179387" cy="15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0127" name="Text Box 15"/>
          <p:cNvSpPr txBox="1">
            <a:spLocks noChangeArrowheads="1"/>
          </p:cNvSpPr>
          <p:nvPr/>
        </p:nvSpPr>
        <p:spPr bwMode="auto">
          <a:xfrm>
            <a:off x="1192213" y="5475288"/>
            <a:ext cx="3365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1</a:t>
            </a:r>
          </a:p>
          <a:p>
            <a:pPr eaLnBrk="1" hangingPunct="1"/>
            <a:r>
              <a:rPr lang="en-US" altLang="zh-CN" sz="2400" b="0">
                <a:ea typeface="仿宋_GB2312" pitchFamily="49" charset="-122"/>
              </a:rPr>
              <a:t>0</a:t>
            </a:r>
          </a:p>
        </p:txBody>
      </p:sp>
      <p:sp>
        <p:nvSpPr>
          <p:cNvPr id="90129" name="Text Box 17"/>
          <p:cNvSpPr txBox="1">
            <a:spLocks noChangeArrowheads="1"/>
          </p:cNvSpPr>
          <p:nvPr/>
        </p:nvSpPr>
        <p:spPr bwMode="auto">
          <a:xfrm>
            <a:off x="858838" y="4603750"/>
            <a:ext cx="3365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accent2"/>
                </a:solidFill>
                <a:ea typeface="仿宋_GB2312" pitchFamily="49" charset="-122"/>
              </a:rPr>
              <a:t>0</a:t>
            </a:r>
          </a:p>
          <a:p>
            <a:pPr eaLnBrk="1" hangingPunct="1"/>
            <a:r>
              <a:rPr lang="en-US" altLang="zh-CN" sz="2400" b="0">
                <a:solidFill>
                  <a:schemeClr val="accent2"/>
                </a:solidFill>
                <a:ea typeface="仿宋_GB2312" pitchFamily="49" charset="-122"/>
              </a:rPr>
              <a:t>0</a:t>
            </a:r>
          </a:p>
        </p:txBody>
      </p:sp>
      <p:sp>
        <p:nvSpPr>
          <p:cNvPr id="90131" name="Text Box 19"/>
          <p:cNvSpPr txBox="1">
            <a:spLocks noChangeArrowheads="1"/>
          </p:cNvSpPr>
          <p:nvPr/>
        </p:nvSpPr>
        <p:spPr bwMode="auto">
          <a:xfrm>
            <a:off x="882650" y="5454650"/>
            <a:ext cx="2349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solidFill>
                  <a:srgbClr val="FF5008"/>
                </a:solidFill>
                <a:ea typeface="仿宋_GB2312" pitchFamily="49" charset="-122"/>
              </a:rPr>
              <a:t>11</a:t>
            </a:r>
          </a:p>
        </p:txBody>
      </p:sp>
      <p:sp>
        <p:nvSpPr>
          <p:cNvPr id="90132" name="Text Box 20"/>
          <p:cNvSpPr txBox="1">
            <a:spLocks noChangeArrowheads="1"/>
          </p:cNvSpPr>
          <p:nvPr/>
        </p:nvSpPr>
        <p:spPr bwMode="auto">
          <a:xfrm>
            <a:off x="1506538" y="4652963"/>
            <a:ext cx="1066800"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0">
                <a:solidFill>
                  <a:schemeClr val="accent1"/>
                </a:solidFill>
                <a:ea typeface="仿宋_GB2312" pitchFamily="49" charset="-122"/>
              </a:rPr>
              <a:t>（</a:t>
            </a:r>
            <a:r>
              <a:rPr lang="en-US" altLang="zh-CN" sz="2400" b="0">
                <a:solidFill>
                  <a:schemeClr val="accent1"/>
                </a:solidFill>
                <a:ea typeface="仿宋_GB2312" pitchFamily="49" charset="-122"/>
              </a:rPr>
              <a:t>0</a:t>
            </a:r>
            <a:r>
              <a:rPr lang="zh-CN" altLang="en-US" sz="2400" b="0">
                <a:solidFill>
                  <a:schemeClr val="accent1"/>
                </a:solidFill>
                <a:ea typeface="仿宋_GB2312" pitchFamily="49" charset="-122"/>
              </a:rPr>
              <a:t>）（</a:t>
            </a:r>
            <a:r>
              <a:rPr lang="en-US" altLang="zh-CN" sz="2400" b="0">
                <a:solidFill>
                  <a:schemeClr val="accent1"/>
                </a:solidFill>
                <a:ea typeface="仿宋_GB2312" pitchFamily="49" charset="-122"/>
              </a:rPr>
              <a:t>1</a:t>
            </a:r>
            <a:r>
              <a:rPr lang="zh-CN" altLang="en-US" sz="2400" b="0">
                <a:solidFill>
                  <a:schemeClr val="accent1"/>
                </a:solidFill>
                <a:ea typeface="仿宋_GB2312" pitchFamily="49" charset="-122"/>
              </a:rPr>
              <a:t>）（</a:t>
            </a:r>
            <a:r>
              <a:rPr lang="en-US" altLang="zh-CN" sz="2400" b="0">
                <a:solidFill>
                  <a:schemeClr val="accent1"/>
                </a:solidFill>
                <a:ea typeface="仿宋_GB2312" pitchFamily="49" charset="-122"/>
              </a:rPr>
              <a:t>2</a:t>
            </a:r>
            <a:r>
              <a:rPr lang="zh-CN" altLang="en-US" sz="2400" b="0">
                <a:solidFill>
                  <a:schemeClr val="accent1"/>
                </a:solidFill>
                <a:ea typeface="仿宋_GB2312" pitchFamily="49" charset="-122"/>
              </a:rPr>
              <a:t>）（</a:t>
            </a:r>
            <a:r>
              <a:rPr lang="en-US" altLang="zh-CN" sz="2400" b="0">
                <a:solidFill>
                  <a:schemeClr val="accent1"/>
                </a:solidFill>
                <a:ea typeface="仿宋_GB2312" pitchFamily="49" charset="-122"/>
              </a:rPr>
              <a:t>3</a:t>
            </a:r>
            <a:r>
              <a:rPr lang="zh-CN" altLang="en-US" sz="2400" b="0">
                <a:solidFill>
                  <a:schemeClr val="accent1"/>
                </a:solidFill>
                <a:ea typeface="仿宋_GB2312" pitchFamily="49" charset="-122"/>
              </a:rPr>
              <a:t>）</a:t>
            </a:r>
          </a:p>
        </p:txBody>
      </p:sp>
      <p:sp>
        <p:nvSpPr>
          <p:cNvPr id="90133" name="Text Box 21"/>
          <p:cNvSpPr txBox="1">
            <a:spLocks noChangeArrowheads="1"/>
          </p:cNvSpPr>
          <p:nvPr/>
        </p:nvSpPr>
        <p:spPr bwMode="auto">
          <a:xfrm>
            <a:off x="3046413" y="2879725"/>
            <a:ext cx="19589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latin typeface="仿宋_GB2312" pitchFamily="49" charset="-122"/>
                <a:ea typeface="仿宋_GB2312" pitchFamily="49" charset="-122"/>
              </a:rPr>
              <a:t>3</a:t>
            </a:r>
            <a:r>
              <a:rPr lang="zh-CN" altLang="en-US" sz="2400" b="0">
                <a:latin typeface="仿宋_GB2312" pitchFamily="49" charset="-122"/>
                <a:ea typeface="仿宋_GB2312" pitchFamily="49" charset="-122"/>
              </a:rPr>
              <a:t>位格雷码</a:t>
            </a:r>
            <a:r>
              <a:rPr lang="zh-CN" altLang="en-US" sz="2400" b="0">
                <a:ea typeface="仿宋_GB2312" pitchFamily="49" charset="-122"/>
              </a:rPr>
              <a:t>   </a:t>
            </a:r>
          </a:p>
        </p:txBody>
      </p:sp>
      <p:sp>
        <p:nvSpPr>
          <p:cNvPr id="90134" name="Text Box 22"/>
          <p:cNvSpPr txBox="1">
            <a:spLocks noChangeArrowheads="1"/>
          </p:cNvSpPr>
          <p:nvPr/>
        </p:nvSpPr>
        <p:spPr bwMode="auto">
          <a:xfrm>
            <a:off x="3881438" y="3468688"/>
            <a:ext cx="544512"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00</a:t>
            </a:r>
          </a:p>
          <a:p>
            <a:pPr eaLnBrk="1" hangingPunct="1"/>
            <a:r>
              <a:rPr lang="en-US" altLang="zh-CN" sz="2400" b="0">
                <a:ea typeface="仿宋_GB2312" pitchFamily="49" charset="-122"/>
              </a:rPr>
              <a:t>011110</a:t>
            </a:r>
          </a:p>
        </p:txBody>
      </p:sp>
      <p:sp>
        <p:nvSpPr>
          <p:cNvPr id="90135" name="Line 23"/>
          <p:cNvSpPr>
            <a:spLocks noChangeShapeType="1"/>
          </p:cNvSpPr>
          <p:nvPr/>
        </p:nvSpPr>
        <p:spPr bwMode="auto">
          <a:xfrm>
            <a:off x="3613150" y="4970463"/>
            <a:ext cx="676275" cy="1587"/>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0136" name="Text Box 24"/>
          <p:cNvSpPr txBox="1">
            <a:spLocks noChangeArrowheads="1"/>
          </p:cNvSpPr>
          <p:nvPr/>
        </p:nvSpPr>
        <p:spPr bwMode="auto">
          <a:xfrm>
            <a:off x="2673350" y="4770438"/>
            <a:ext cx="641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0">
                <a:solidFill>
                  <a:srgbClr val="F90F36"/>
                </a:solidFill>
                <a:ea typeface="仿宋_GB2312" pitchFamily="49" charset="-122"/>
              </a:rPr>
              <a:t>镜面</a:t>
            </a:r>
          </a:p>
        </p:txBody>
      </p:sp>
      <p:sp>
        <p:nvSpPr>
          <p:cNvPr id="90137" name="Line 25"/>
          <p:cNvSpPr>
            <a:spLocks noChangeShapeType="1"/>
          </p:cNvSpPr>
          <p:nvPr/>
        </p:nvSpPr>
        <p:spPr bwMode="auto">
          <a:xfrm>
            <a:off x="3405188" y="4970463"/>
            <a:ext cx="179387" cy="15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0138" name="Text Box 26"/>
          <p:cNvSpPr txBox="1">
            <a:spLocks noChangeArrowheads="1"/>
          </p:cNvSpPr>
          <p:nvPr/>
        </p:nvSpPr>
        <p:spPr bwMode="auto">
          <a:xfrm>
            <a:off x="3865563" y="5033963"/>
            <a:ext cx="558800"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1011</a:t>
            </a:r>
          </a:p>
          <a:p>
            <a:pPr eaLnBrk="1" hangingPunct="1"/>
            <a:r>
              <a:rPr lang="en-US" altLang="zh-CN" sz="2400" b="0">
                <a:ea typeface="仿宋_GB2312" pitchFamily="49" charset="-122"/>
              </a:rPr>
              <a:t>0100</a:t>
            </a:r>
          </a:p>
        </p:txBody>
      </p:sp>
      <p:sp>
        <p:nvSpPr>
          <p:cNvPr id="90139" name="Text Box 27"/>
          <p:cNvSpPr txBox="1">
            <a:spLocks noChangeArrowheads="1"/>
          </p:cNvSpPr>
          <p:nvPr/>
        </p:nvSpPr>
        <p:spPr bwMode="auto">
          <a:xfrm>
            <a:off x="3587750" y="3482975"/>
            <a:ext cx="336550"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solidFill>
                  <a:schemeClr val="accent2"/>
                </a:solidFill>
                <a:ea typeface="仿宋_GB2312" pitchFamily="49" charset="-122"/>
              </a:rPr>
              <a:t>0</a:t>
            </a:r>
          </a:p>
          <a:p>
            <a:pPr eaLnBrk="1" hangingPunct="1"/>
            <a:r>
              <a:rPr lang="en-US" altLang="zh-CN" sz="2400" b="0">
                <a:solidFill>
                  <a:schemeClr val="accent2"/>
                </a:solidFill>
                <a:ea typeface="仿宋_GB2312" pitchFamily="49" charset="-122"/>
              </a:rPr>
              <a:t>000</a:t>
            </a:r>
          </a:p>
        </p:txBody>
      </p:sp>
      <p:sp>
        <p:nvSpPr>
          <p:cNvPr id="90140" name="Text Box 28"/>
          <p:cNvSpPr txBox="1">
            <a:spLocks noChangeArrowheads="1"/>
          </p:cNvSpPr>
          <p:nvPr/>
        </p:nvSpPr>
        <p:spPr bwMode="auto">
          <a:xfrm>
            <a:off x="3611563" y="5038725"/>
            <a:ext cx="346075"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solidFill>
                  <a:srgbClr val="FF5008"/>
                </a:solidFill>
                <a:ea typeface="仿宋_GB2312" pitchFamily="49" charset="-122"/>
              </a:rPr>
              <a:t>1111</a:t>
            </a:r>
          </a:p>
        </p:txBody>
      </p:sp>
      <p:sp>
        <p:nvSpPr>
          <p:cNvPr id="90141" name="Text Box 29"/>
          <p:cNvSpPr txBox="1">
            <a:spLocks noChangeArrowheads="1"/>
          </p:cNvSpPr>
          <p:nvPr/>
        </p:nvSpPr>
        <p:spPr bwMode="auto">
          <a:xfrm>
            <a:off x="4378325" y="3503613"/>
            <a:ext cx="1066800" cy="301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0">
                <a:solidFill>
                  <a:schemeClr val="accent1"/>
                </a:solidFill>
                <a:ea typeface="仿宋_GB2312" pitchFamily="49" charset="-122"/>
              </a:rPr>
              <a:t>（</a:t>
            </a:r>
            <a:r>
              <a:rPr lang="en-US" altLang="zh-CN" sz="2400" b="0">
                <a:solidFill>
                  <a:schemeClr val="accent1"/>
                </a:solidFill>
                <a:ea typeface="仿宋_GB2312" pitchFamily="49" charset="-122"/>
              </a:rPr>
              <a:t>0</a:t>
            </a:r>
            <a:r>
              <a:rPr lang="zh-CN" altLang="en-US" sz="2400" b="0">
                <a:solidFill>
                  <a:schemeClr val="accent1"/>
                </a:solidFill>
                <a:ea typeface="仿宋_GB2312" pitchFamily="49" charset="-122"/>
              </a:rPr>
              <a:t>）（</a:t>
            </a:r>
            <a:r>
              <a:rPr lang="en-US" altLang="zh-CN" sz="2400" b="0">
                <a:solidFill>
                  <a:schemeClr val="accent1"/>
                </a:solidFill>
                <a:ea typeface="仿宋_GB2312" pitchFamily="49" charset="-122"/>
              </a:rPr>
              <a:t>1</a:t>
            </a:r>
            <a:r>
              <a:rPr lang="zh-CN" altLang="en-US" sz="2400" b="0">
                <a:solidFill>
                  <a:schemeClr val="accent1"/>
                </a:solidFill>
                <a:ea typeface="仿宋_GB2312" pitchFamily="49" charset="-122"/>
              </a:rPr>
              <a:t>）（</a:t>
            </a:r>
            <a:r>
              <a:rPr lang="en-US" altLang="zh-CN" sz="2400" b="0">
                <a:solidFill>
                  <a:schemeClr val="accent1"/>
                </a:solidFill>
                <a:ea typeface="仿宋_GB2312" pitchFamily="49" charset="-122"/>
              </a:rPr>
              <a:t>2</a:t>
            </a:r>
            <a:r>
              <a:rPr lang="zh-CN" altLang="en-US" sz="2400" b="0">
                <a:solidFill>
                  <a:schemeClr val="accent1"/>
                </a:solidFill>
                <a:ea typeface="仿宋_GB2312" pitchFamily="49" charset="-122"/>
              </a:rPr>
              <a:t>）（</a:t>
            </a:r>
            <a:r>
              <a:rPr lang="en-US" altLang="zh-CN" sz="2400" b="0">
                <a:solidFill>
                  <a:schemeClr val="accent1"/>
                </a:solidFill>
                <a:ea typeface="仿宋_GB2312" pitchFamily="49" charset="-122"/>
              </a:rPr>
              <a:t>3</a:t>
            </a:r>
            <a:r>
              <a:rPr lang="zh-CN" altLang="en-US" sz="2400" b="0">
                <a:solidFill>
                  <a:schemeClr val="accent1"/>
                </a:solidFill>
                <a:ea typeface="仿宋_GB2312" pitchFamily="49" charset="-122"/>
              </a:rPr>
              <a:t>）（</a:t>
            </a:r>
            <a:r>
              <a:rPr lang="en-US" altLang="zh-CN" sz="2400" b="0">
                <a:solidFill>
                  <a:schemeClr val="accent1"/>
                </a:solidFill>
                <a:ea typeface="仿宋_GB2312" pitchFamily="49" charset="-122"/>
              </a:rPr>
              <a:t>4</a:t>
            </a:r>
            <a:r>
              <a:rPr lang="zh-CN" altLang="en-US" sz="2400" b="0">
                <a:solidFill>
                  <a:schemeClr val="accent1"/>
                </a:solidFill>
                <a:ea typeface="仿宋_GB2312" pitchFamily="49" charset="-122"/>
              </a:rPr>
              <a:t>）（</a:t>
            </a:r>
            <a:r>
              <a:rPr lang="en-US" altLang="zh-CN" sz="2400" b="0">
                <a:solidFill>
                  <a:schemeClr val="accent1"/>
                </a:solidFill>
                <a:ea typeface="仿宋_GB2312" pitchFamily="49" charset="-122"/>
              </a:rPr>
              <a:t>5</a:t>
            </a:r>
            <a:r>
              <a:rPr lang="zh-CN" altLang="en-US" sz="2400" b="0">
                <a:solidFill>
                  <a:schemeClr val="accent1"/>
                </a:solidFill>
                <a:ea typeface="仿宋_GB2312" pitchFamily="49" charset="-122"/>
              </a:rPr>
              <a:t>）（</a:t>
            </a:r>
            <a:r>
              <a:rPr lang="en-US" altLang="zh-CN" sz="2400" b="0">
                <a:solidFill>
                  <a:schemeClr val="accent1"/>
                </a:solidFill>
                <a:ea typeface="仿宋_GB2312" pitchFamily="49" charset="-122"/>
              </a:rPr>
              <a:t>6</a:t>
            </a:r>
            <a:r>
              <a:rPr lang="zh-CN" altLang="en-US" sz="2400" b="0">
                <a:solidFill>
                  <a:schemeClr val="accent1"/>
                </a:solidFill>
                <a:ea typeface="仿宋_GB2312" pitchFamily="49" charset="-122"/>
              </a:rPr>
              <a:t>）（</a:t>
            </a:r>
            <a:r>
              <a:rPr lang="en-US" altLang="zh-CN" sz="2400" b="0">
                <a:solidFill>
                  <a:schemeClr val="accent1"/>
                </a:solidFill>
                <a:ea typeface="仿宋_GB2312" pitchFamily="49" charset="-122"/>
              </a:rPr>
              <a:t>7</a:t>
            </a:r>
            <a:r>
              <a:rPr lang="zh-CN" altLang="en-US" sz="2400" b="0">
                <a:solidFill>
                  <a:schemeClr val="accent1"/>
                </a:solidFill>
                <a:ea typeface="仿宋_GB2312" pitchFamily="49" charset="-122"/>
              </a:rPr>
              <a:t>）</a:t>
            </a:r>
          </a:p>
        </p:txBody>
      </p:sp>
      <p:grpSp>
        <p:nvGrpSpPr>
          <p:cNvPr id="2" name="Group 35"/>
          <p:cNvGrpSpPr>
            <a:grpSpLocks/>
          </p:cNvGrpSpPr>
          <p:nvPr/>
        </p:nvGrpSpPr>
        <p:grpSpPr bwMode="auto">
          <a:xfrm>
            <a:off x="8999538" y="1363663"/>
            <a:ext cx="260350" cy="4805362"/>
            <a:chOff x="5669" y="859"/>
            <a:chExt cx="164" cy="3027"/>
          </a:xfrm>
        </p:grpSpPr>
        <p:sp>
          <p:nvSpPr>
            <p:cNvPr id="6172" name="Line 31"/>
            <p:cNvSpPr>
              <a:spLocks noChangeShapeType="1"/>
            </p:cNvSpPr>
            <p:nvPr/>
          </p:nvSpPr>
          <p:spPr bwMode="auto">
            <a:xfrm flipV="1">
              <a:off x="5824" y="859"/>
              <a:ext cx="0" cy="3027"/>
            </a:xfrm>
            <a:prstGeom prst="line">
              <a:avLst/>
            </a:prstGeom>
            <a:noFill/>
            <a:ln w="158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73" name="Line 33"/>
            <p:cNvSpPr>
              <a:spLocks noChangeShapeType="1"/>
            </p:cNvSpPr>
            <p:nvPr/>
          </p:nvSpPr>
          <p:spPr bwMode="auto">
            <a:xfrm flipH="1">
              <a:off x="5678" y="3877"/>
              <a:ext cx="137" cy="0"/>
            </a:xfrm>
            <a:prstGeom prst="line">
              <a:avLst/>
            </a:prstGeom>
            <a:noFill/>
            <a:ln w="158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74" name="Line 34"/>
            <p:cNvSpPr>
              <a:spLocks noChangeShapeType="1"/>
            </p:cNvSpPr>
            <p:nvPr/>
          </p:nvSpPr>
          <p:spPr bwMode="auto">
            <a:xfrm flipH="1">
              <a:off x="5669" y="869"/>
              <a:ext cx="164" cy="0"/>
            </a:xfrm>
            <a:prstGeom prst="line">
              <a:avLst/>
            </a:prstGeom>
            <a:noFill/>
            <a:ln w="158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additive="base">
                                        <p:cTn id="7" dur="500" fill="hold"/>
                                        <p:tgtEl>
                                          <p:spTgt spid="90114"/>
                                        </p:tgtEl>
                                        <p:attrNameLst>
                                          <p:attrName>ppt_x</p:attrName>
                                        </p:attrNameLst>
                                      </p:cBhvr>
                                      <p:tavLst>
                                        <p:tav tm="0">
                                          <p:val>
                                            <p:strVal val="0-#ppt_w/2"/>
                                          </p:val>
                                        </p:tav>
                                        <p:tav tm="100000">
                                          <p:val>
                                            <p:strVal val="#ppt_x"/>
                                          </p:val>
                                        </p:tav>
                                      </p:tavLst>
                                    </p:anim>
                                    <p:anim calcmode="lin" valueType="num">
                                      <p:cBhvr additive="base">
                                        <p:cTn id="8" dur="500" fill="hold"/>
                                        <p:tgtEl>
                                          <p:spTgt spid="901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115">
                                            <p:txEl>
                                              <p:pRg st="0" end="0"/>
                                            </p:txEl>
                                          </p:spTgt>
                                        </p:tgtEl>
                                        <p:attrNameLst>
                                          <p:attrName>style.visibility</p:attrName>
                                        </p:attrNameLst>
                                      </p:cBhvr>
                                      <p:to>
                                        <p:strVal val="visible"/>
                                      </p:to>
                                    </p:set>
                                    <p:anim calcmode="lin" valueType="num">
                                      <p:cBhvr additive="base">
                                        <p:cTn id="13" dur="500" fill="hold"/>
                                        <p:tgtEl>
                                          <p:spTgt spid="901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0116"/>
                                        </p:tgtEl>
                                        <p:attrNameLst>
                                          <p:attrName>style.visibility</p:attrName>
                                        </p:attrNameLst>
                                      </p:cBhvr>
                                      <p:to>
                                        <p:strVal val="visible"/>
                                      </p:to>
                                    </p:set>
                                    <p:anim calcmode="lin" valueType="num">
                                      <p:cBhvr additive="base">
                                        <p:cTn id="19" dur="500" fill="hold"/>
                                        <p:tgtEl>
                                          <p:spTgt spid="90116"/>
                                        </p:tgtEl>
                                        <p:attrNameLst>
                                          <p:attrName>ppt_x</p:attrName>
                                        </p:attrNameLst>
                                      </p:cBhvr>
                                      <p:tavLst>
                                        <p:tav tm="0">
                                          <p:val>
                                            <p:strVal val="#ppt_x"/>
                                          </p:val>
                                        </p:tav>
                                        <p:tav tm="100000">
                                          <p:val>
                                            <p:strVal val="#ppt_x"/>
                                          </p:val>
                                        </p:tav>
                                      </p:tavLst>
                                    </p:anim>
                                    <p:anim calcmode="lin" valueType="num">
                                      <p:cBhvr additive="base">
                                        <p:cTn id="20"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0119"/>
                                        </p:tgtEl>
                                        <p:attrNameLst>
                                          <p:attrName>style.visibility</p:attrName>
                                        </p:attrNameLst>
                                      </p:cBhvr>
                                      <p:to>
                                        <p:strVal val="visible"/>
                                      </p:to>
                                    </p:set>
                                    <p:anim calcmode="lin" valueType="num">
                                      <p:cBhvr additive="base">
                                        <p:cTn id="25" dur="500" fill="hold"/>
                                        <p:tgtEl>
                                          <p:spTgt spid="90119"/>
                                        </p:tgtEl>
                                        <p:attrNameLst>
                                          <p:attrName>ppt_x</p:attrName>
                                        </p:attrNameLst>
                                      </p:cBhvr>
                                      <p:tavLst>
                                        <p:tav tm="0">
                                          <p:val>
                                            <p:strVal val="0-#ppt_w/2"/>
                                          </p:val>
                                        </p:tav>
                                        <p:tav tm="100000">
                                          <p:val>
                                            <p:strVal val="#ppt_x"/>
                                          </p:val>
                                        </p:tav>
                                      </p:tavLst>
                                    </p:anim>
                                    <p:anim calcmode="lin" valueType="num">
                                      <p:cBhvr additive="base">
                                        <p:cTn id="26" dur="500" fill="hold"/>
                                        <p:tgtEl>
                                          <p:spTgt spid="901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0120"/>
                                        </p:tgtEl>
                                        <p:attrNameLst>
                                          <p:attrName>style.visibility</p:attrName>
                                        </p:attrNameLst>
                                      </p:cBhvr>
                                      <p:to>
                                        <p:strVal val="visible"/>
                                      </p:to>
                                    </p:set>
                                    <p:anim calcmode="lin" valueType="num">
                                      <p:cBhvr additive="base">
                                        <p:cTn id="37" dur="500" fill="hold"/>
                                        <p:tgtEl>
                                          <p:spTgt spid="90120"/>
                                        </p:tgtEl>
                                        <p:attrNameLst>
                                          <p:attrName>ppt_x</p:attrName>
                                        </p:attrNameLst>
                                      </p:cBhvr>
                                      <p:tavLst>
                                        <p:tav tm="0">
                                          <p:val>
                                            <p:strVal val="0-#ppt_w/2"/>
                                          </p:val>
                                        </p:tav>
                                        <p:tav tm="100000">
                                          <p:val>
                                            <p:strVal val="#ppt_x"/>
                                          </p:val>
                                        </p:tav>
                                      </p:tavLst>
                                    </p:anim>
                                    <p:anim calcmode="lin" valueType="num">
                                      <p:cBhvr additive="base">
                                        <p:cTn id="38" dur="500" fill="hold"/>
                                        <p:tgtEl>
                                          <p:spTgt spid="9012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0121"/>
                                        </p:tgtEl>
                                        <p:attrNameLst>
                                          <p:attrName>style.visibility</p:attrName>
                                        </p:attrNameLst>
                                      </p:cBhvr>
                                      <p:to>
                                        <p:strVal val="visible"/>
                                      </p:to>
                                    </p:set>
                                    <p:anim calcmode="lin" valueType="num">
                                      <p:cBhvr additive="base">
                                        <p:cTn id="43" dur="500" fill="hold"/>
                                        <p:tgtEl>
                                          <p:spTgt spid="90121"/>
                                        </p:tgtEl>
                                        <p:attrNameLst>
                                          <p:attrName>ppt_x</p:attrName>
                                        </p:attrNameLst>
                                      </p:cBhvr>
                                      <p:tavLst>
                                        <p:tav tm="0">
                                          <p:val>
                                            <p:strVal val="0-#ppt_w/2"/>
                                          </p:val>
                                        </p:tav>
                                        <p:tav tm="100000">
                                          <p:val>
                                            <p:strVal val="#ppt_x"/>
                                          </p:val>
                                        </p:tav>
                                      </p:tavLst>
                                    </p:anim>
                                    <p:anim calcmode="lin" valueType="num">
                                      <p:cBhvr additive="base">
                                        <p:cTn id="44" dur="500" fill="hold"/>
                                        <p:tgtEl>
                                          <p:spTgt spid="9012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0122"/>
                                        </p:tgtEl>
                                        <p:attrNameLst>
                                          <p:attrName>style.visibility</p:attrName>
                                        </p:attrNameLst>
                                      </p:cBhvr>
                                      <p:to>
                                        <p:strVal val="visible"/>
                                      </p:to>
                                    </p:set>
                                    <p:anim calcmode="lin" valueType="num">
                                      <p:cBhvr additive="base">
                                        <p:cTn id="49" dur="500" fill="hold"/>
                                        <p:tgtEl>
                                          <p:spTgt spid="90122"/>
                                        </p:tgtEl>
                                        <p:attrNameLst>
                                          <p:attrName>ppt_x</p:attrName>
                                        </p:attrNameLst>
                                      </p:cBhvr>
                                      <p:tavLst>
                                        <p:tav tm="0">
                                          <p:val>
                                            <p:strVal val="0-#ppt_w/2"/>
                                          </p:val>
                                        </p:tav>
                                        <p:tav tm="100000">
                                          <p:val>
                                            <p:strVal val="#ppt_x"/>
                                          </p:val>
                                        </p:tav>
                                      </p:tavLst>
                                    </p:anim>
                                    <p:anim calcmode="lin" valueType="num">
                                      <p:cBhvr additive="base">
                                        <p:cTn id="50" dur="500" fill="hold"/>
                                        <p:tgtEl>
                                          <p:spTgt spid="9012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0123"/>
                                        </p:tgtEl>
                                        <p:attrNameLst>
                                          <p:attrName>style.visibility</p:attrName>
                                        </p:attrNameLst>
                                      </p:cBhvr>
                                      <p:to>
                                        <p:strVal val="visible"/>
                                      </p:to>
                                    </p:set>
                                    <p:anim calcmode="lin" valueType="num">
                                      <p:cBhvr additive="base">
                                        <p:cTn id="55" dur="500" fill="hold"/>
                                        <p:tgtEl>
                                          <p:spTgt spid="90123"/>
                                        </p:tgtEl>
                                        <p:attrNameLst>
                                          <p:attrName>ppt_x</p:attrName>
                                        </p:attrNameLst>
                                      </p:cBhvr>
                                      <p:tavLst>
                                        <p:tav tm="0">
                                          <p:val>
                                            <p:strVal val="0-#ppt_w/2"/>
                                          </p:val>
                                        </p:tav>
                                        <p:tav tm="100000">
                                          <p:val>
                                            <p:strVal val="#ppt_x"/>
                                          </p:val>
                                        </p:tav>
                                      </p:tavLst>
                                    </p:anim>
                                    <p:anim calcmode="lin" valueType="num">
                                      <p:cBhvr additive="base">
                                        <p:cTn id="56" dur="500" fill="hold"/>
                                        <p:tgtEl>
                                          <p:spTgt spid="9012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90124"/>
                                        </p:tgtEl>
                                        <p:attrNameLst>
                                          <p:attrName>style.visibility</p:attrName>
                                        </p:attrNameLst>
                                      </p:cBhvr>
                                      <p:to>
                                        <p:strVal val="visible"/>
                                      </p:to>
                                    </p:set>
                                    <p:anim calcmode="lin" valueType="num">
                                      <p:cBhvr additive="base">
                                        <p:cTn id="61" dur="500" fill="hold"/>
                                        <p:tgtEl>
                                          <p:spTgt spid="90124"/>
                                        </p:tgtEl>
                                        <p:attrNameLst>
                                          <p:attrName>ppt_x</p:attrName>
                                        </p:attrNameLst>
                                      </p:cBhvr>
                                      <p:tavLst>
                                        <p:tav tm="0">
                                          <p:val>
                                            <p:strVal val="0-#ppt_w/2"/>
                                          </p:val>
                                        </p:tav>
                                        <p:tav tm="100000">
                                          <p:val>
                                            <p:strVal val="#ppt_x"/>
                                          </p:val>
                                        </p:tav>
                                      </p:tavLst>
                                    </p:anim>
                                    <p:anim calcmode="lin" valueType="num">
                                      <p:cBhvr additive="base">
                                        <p:cTn id="62" dur="500" fill="hold"/>
                                        <p:tgtEl>
                                          <p:spTgt spid="9012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90126"/>
                                        </p:tgtEl>
                                        <p:attrNameLst>
                                          <p:attrName>style.visibility</p:attrName>
                                        </p:attrNameLst>
                                      </p:cBhvr>
                                      <p:to>
                                        <p:strVal val="visible"/>
                                      </p:to>
                                    </p:set>
                                    <p:anim calcmode="lin" valueType="num">
                                      <p:cBhvr additive="base">
                                        <p:cTn id="67" dur="500" fill="hold"/>
                                        <p:tgtEl>
                                          <p:spTgt spid="90126"/>
                                        </p:tgtEl>
                                        <p:attrNameLst>
                                          <p:attrName>ppt_x</p:attrName>
                                        </p:attrNameLst>
                                      </p:cBhvr>
                                      <p:tavLst>
                                        <p:tav tm="0">
                                          <p:val>
                                            <p:strVal val="0-#ppt_w/2"/>
                                          </p:val>
                                        </p:tav>
                                        <p:tav tm="100000">
                                          <p:val>
                                            <p:strVal val="#ppt_x"/>
                                          </p:val>
                                        </p:tav>
                                      </p:tavLst>
                                    </p:anim>
                                    <p:anim calcmode="lin" valueType="num">
                                      <p:cBhvr additive="base">
                                        <p:cTn id="68" dur="500" fill="hold"/>
                                        <p:tgtEl>
                                          <p:spTgt spid="9012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90125"/>
                                        </p:tgtEl>
                                        <p:attrNameLst>
                                          <p:attrName>style.visibility</p:attrName>
                                        </p:attrNameLst>
                                      </p:cBhvr>
                                      <p:to>
                                        <p:strVal val="visible"/>
                                      </p:to>
                                    </p:set>
                                    <p:anim calcmode="lin" valueType="num">
                                      <p:cBhvr additive="base">
                                        <p:cTn id="73" dur="500" fill="hold"/>
                                        <p:tgtEl>
                                          <p:spTgt spid="90125"/>
                                        </p:tgtEl>
                                        <p:attrNameLst>
                                          <p:attrName>ppt_x</p:attrName>
                                        </p:attrNameLst>
                                      </p:cBhvr>
                                      <p:tavLst>
                                        <p:tav tm="0">
                                          <p:val>
                                            <p:strVal val="0-#ppt_w/2"/>
                                          </p:val>
                                        </p:tav>
                                        <p:tav tm="100000">
                                          <p:val>
                                            <p:strVal val="#ppt_x"/>
                                          </p:val>
                                        </p:tav>
                                      </p:tavLst>
                                    </p:anim>
                                    <p:anim calcmode="lin" valueType="num">
                                      <p:cBhvr additive="base">
                                        <p:cTn id="74" dur="500" fill="hold"/>
                                        <p:tgtEl>
                                          <p:spTgt spid="90125"/>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90127"/>
                                        </p:tgtEl>
                                        <p:attrNameLst>
                                          <p:attrName>style.visibility</p:attrName>
                                        </p:attrNameLst>
                                      </p:cBhvr>
                                      <p:to>
                                        <p:strVal val="visible"/>
                                      </p:to>
                                    </p:set>
                                    <p:anim calcmode="lin" valueType="num">
                                      <p:cBhvr additive="base">
                                        <p:cTn id="79" dur="500" fill="hold"/>
                                        <p:tgtEl>
                                          <p:spTgt spid="90127"/>
                                        </p:tgtEl>
                                        <p:attrNameLst>
                                          <p:attrName>ppt_x</p:attrName>
                                        </p:attrNameLst>
                                      </p:cBhvr>
                                      <p:tavLst>
                                        <p:tav tm="0">
                                          <p:val>
                                            <p:strVal val="0-#ppt_w/2"/>
                                          </p:val>
                                        </p:tav>
                                        <p:tav tm="100000">
                                          <p:val>
                                            <p:strVal val="#ppt_x"/>
                                          </p:val>
                                        </p:tav>
                                      </p:tavLst>
                                    </p:anim>
                                    <p:anim calcmode="lin" valueType="num">
                                      <p:cBhvr additive="base">
                                        <p:cTn id="80" dur="500" fill="hold"/>
                                        <p:tgtEl>
                                          <p:spTgt spid="90127"/>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90129"/>
                                        </p:tgtEl>
                                        <p:attrNameLst>
                                          <p:attrName>style.visibility</p:attrName>
                                        </p:attrNameLst>
                                      </p:cBhvr>
                                      <p:to>
                                        <p:strVal val="visible"/>
                                      </p:to>
                                    </p:set>
                                    <p:anim calcmode="lin" valueType="num">
                                      <p:cBhvr additive="base">
                                        <p:cTn id="85" dur="500" fill="hold"/>
                                        <p:tgtEl>
                                          <p:spTgt spid="90129"/>
                                        </p:tgtEl>
                                        <p:attrNameLst>
                                          <p:attrName>ppt_x</p:attrName>
                                        </p:attrNameLst>
                                      </p:cBhvr>
                                      <p:tavLst>
                                        <p:tav tm="0">
                                          <p:val>
                                            <p:strVal val="0-#ppt_w/2"/>
                                          </p:val>
                                        </p:tav>
                                        <p:tav tm="100000">
                                          <p:val>
                                            <p:strVal val="#ppt_x"/>
                                          </p:val>
                                        </p:tav>
                                      </p:tavLst>
                                    </p:anim>
                                    <p:anim calcmode="lin" valueType="num">
                                      <p:cBhvr additive="base">
                                        <p:cTn id="86" dur="500" fill="hold"/>
                                        <p:tgtEl>
                                          <p:spTgt spid="90129"/>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90131"/>
                                        </p:tgtEl>
                                        <p:attrNameLst>
                                          <p:attrName>style.visibility</p:attrName>
                                        </p:attrNameLst>
                                      </p:cBhvr>
                                      <p:to>
                                        <p:strVal val="visible"/>
                                      </p:to>
                                    </p:set>
                                    <p:anim calcmode="lin" valueType="num">
                                      <p:cBhvr additive="base">
                                        <p:cTn id="91" dur="500" fill="hold"/>
                                        <p:tgtEl>
                                          <p:spTgt spid="90131"/>
                                        </p:tgtEl>
                                        <p:attrNameLst>
                                          <p:attrName>ppt_x</p:attrName>
                                        </p:attrNameLst>
                                      </p:cBhvr>
                                      <p:tavLst>
                                        <p:tav tm="0">
                                          <p:val>
                                            <p:strVal val="0-#ppt_w/2"/>
                                          </p:val>
                                        </p:tav>
                                        <p:tav tm="100000">
                                          <p:val>
                                            <p:strVal val="#ppt_x"/>
                                          </p:val>
                                        </p:tav>
                                      </p:tavLst>
                                    </p:anim>
                                    <p:anim calcmode="lin" valueType="num">
                                      <p:cBhvr additive="base">
                                        <p:cTn id="92" dur="500" fill="hold"/>
                                        <p:tgtEl>
                                          <p:spTgt spid="90131"/>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90132"/>
                                        </p:tgtEl>
                                        <p:attrNameLst>
                                          <p:attrName>style.visibility</p:attrName>
                                        </p:attrNameLst>
                                      </p:cBhvr>
                                      <p:to>
                                        <p:strVal val="visible"/>
                                      </p:to>
                                    </p:set>
                                    <p:anim calcmode="lin" valueType="num">
                                      <p:cBhvr additive="base">
                                        <p:cTn id="97" dur="500" fill="hold"/>
                                        <p:tgtEl>
                                          <p:spTgt spid="90132"/>
                                        </p:tgtEl>
                                        <p:attrNameLst>
                                          <p:attrName>ppt_x</p:attrName>
                                        </p:attrNameLst>
                                      </p:cBhvr>
                                      <p:tavLst>
                                        <p:tav tm="0">
                                          <p:val>
                                            <p:strVal val="0-#ppt_w/2"/>
                                          </p:val>
                                        </p:tav>
                                        <p:tav tm="100000">
                                          <p:val>
                                            <p:strVal val="#ppt_x"/>
                                          </p:val>
                                        </p:tav>
                                      </p:tavLst>
                                    </p:anim>
                                    <p:anim calcmode="lin" valueType="num">
                                      <p:cBhvr additive="base">
                                        <p:cTn id="98" dur="500" fill="hold"/>
                                        <p:tgtEl>
                                          <p:spTgt spid="90132"/>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90133"/>
                                        </p:tgtEl>
                                        <p:attrNameLst>
                                          <p:attrName>style.visibility</p:attrName>
                                        </p:attrNameLst>
                                      </p:cBhvr>
                                      <p:to>
                                        <p:strVal val="visible"/>
                                      </p:to>
                                    </p:set>
                                    <p:anim calcmode="lin" valueType="num">
                                      <p:cBhvr additive="base">
                                        <p:cTn id="103" dur="500" fill="hold"/>
                                        <p:tgtEl>
                                          <p:spTgt spid="90133"/>
                                        </p:tgtEl>
                                        <p:attrNameLst>
                                          <p:attrName>ppt_x</p:attrName>
                                        </p:attrNameLst>
                                      </p:cBhvr>
                                      <p:tavLst>
                                        <p:tav tm="0">
                                          <p:val>
                                            <p:strVal val="0-#ppt_w/2"/>
                                          </p:val>
                                        </p:tav>
                                        <p:tav tm="100000">
                                          <p:val>
                                            <p:strVal val="#ppt_x"/>
                                          </p:val>
                                        </p:tav>
                                      </p:tavLst>
                                    </p:anim>
                                    <p:anim calcmode="lin" valueType="num">
                                      <p:cBhvr additive="base">
                                        <p:cTn id="104" dur="500" fill="hold"/>
                                        <p:tgtEl>
                                          <p:spTgt spid="90133"/>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90134"/>
                                        </p:tgtEl>
                                        <p:attrNameLst>
                                          <p:attrName>style.visibility</p:attrName>
                                        </p:attrNameLst>
                                      </p:cBhvr>
                                      <p:to>
                                        <p:strVal val="visible"/>
                                      </p:to>
                                    </p:set>
                                    <p:anim calcmode="lin" valueType="num">
                                      <p:cBhvr additive="base">
                                        <p:cTn id="109" dur="500" fill="hold"/>
                                        <p:tgtEl>
                                          <p:spTgt spid="90134"/>
                                        </p:tgtEl>
                                        <p:attrNameLst>
                                          <p:attrName>ppt_x</p:attrName>
                                        </p:attrNameLst>
                                      </p:cBhvr>
                                      <p:tavLst>
                                        <p:tav tm="0">
                                          <p:val>
                                            <p:strVal val="0-#ppt_w/2"/>
                                          </p:val>
                                        </p:tav>
                                        <p:tav tm="100000">
                                          <p:val>
                                            <p:strVal val="#ppt_x"/>
                                          </p:val>
                                        </p:tav>
                                      </p:tavLst>
                                    </p:anim>
                                    <p:anim calcmode="lin" valueType="num">
                                      <p:cBhvr additive="base">
                                        <p:cTn id="110" dur="500" fill="hold"/>
                                        <p:tgtEl>
                                          <p:spTgt spid="90134"/>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nodeType="clickEffect">
                                  <p:stCondLst>
                                    <p:cond delay="0"/>
                                  </p:stCondLst>
                                  <p:childTnLst>
                                    <p:set>
                                      <p:cBhvr>
                                        <p:cTn id="114" dur="1" fill="hold">
                                          <p:stCondLst>
                                            <p:cond delay="0"/>
                                          </p:stCondLst>
                                        </p:cTn>
                                        <p:tgtEl>
                                          <p:spTgt spid="90135"/>
                                        </p:tgtEl>
                                        <p:attrNameLst>
                                          <p:attrName>style.visibility</p:attrName>
                                        </p:attrNameLst>
                                      </p:cBhvr>
                                      <p:to>
                                        <p:strVal val="visible"/>
                                      </p:to>
                                    </p:set>
                                    <p:anim calcmode="lin" valueType="num">
                                      <p:cBhvr additive="base">
                                        <p:cTn id="115" dur="500" fill="hold"/>
                                        <p:tgtEl>
                                          <p:spTgt spid="90135"/>
                                        </p:tgtEl>
                                        <p:attrNameLst>
                                          <p:attrName>ppt_x</p:attrName>
                                        </p:attrNameLst>
                                      </p:cBhvr>
                                      <p:tavLst>
                                        <p:tav tm="0">
                                          <p:val>
                                            <p:strVal val="0-#ppt_w/2"/>
                                          </p:val>
                                        </p:tav>
                                        <p:tav tm="100000">
                                          <p:val>
                                            <p:strVal val="#ppt_x"/>
                                          </p:val>
                                        </p:tav>
                                      </p:tavLst>
                                    </p:anim>
                                    <p:anim calcmode="lin" valueType="num">
                                      <p:cBhvr additive="base">
                                        <p:cTn id="116" dur="500" fill="hold"/>
                                        <p:tgtEl>
                                          <p:spTgt spid="90135"/>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nodeType="clickEffect">
                                  <p:stCondLst>
                                    <p:cond delay="0"/>
                                  </p:stCondLst>
                                  <p:childTnLst>
                                    <p:set>
                                      <p:cBhvr>
                                        <p:cTn id="120" dur="1" fill="hold">
                                          <p:stCondLst>
                                            <p:cond delay="0"/>
                                          </p:stCondLst>
                                        </p:cTn>
                                        <p:tgtEl>
                                          <p:spTgt spid="90137"/>
                                        </p:tgtEl>
                                        <p:attrNameLst>
                                          <p:attrName>style.visibility</p:attrName>
                                        </p:attrNameLst>
                                      </p:cBhvr>
                                      <p:to>
                                        <p:strVal val="visible"/>
                                      </p:to>
                                    </p:set>
                                    <p:anim calcmode="lin" valueType="num">
                                      <p:cBhvr additive="base">
                                        <p:cTn id="121" dur="500" fill="hold"/>
                                        <p:tgtEl>
                                          <p:spTgt spid="90137"/>
                                        </p:tgtEl>
                                        <p:attrNameLst>
                                          <p:attrName>ppt_x</p:attrName>
                                        </p:attrNameLst>
                                      </p:cBhvr>
                                      <p:tavLst>
                                        <p:tav tm="0">
                                          <p:val>
                                            <p:strVal val="0-#ppt_w/2"/>
                                          </p:val>
                                        </p:tav>
                                        <p:tav tm="100000">
                                          <p:val>
                                            <p:strVal val="#ppt_x"/>
                                          </p:val>
                                        </p:tav>
                                      </p:tavLst>
                                    </p:anim>
                                    <p:anim calcmode="lin" valueType="num">
                                      <p:cBhvr additive="base">
                                        <p:cTn id="122" dur="500" fill="hold"/>
                                        <p:tgtEl>
                                          <p:spTgt spid="90137"/>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90136"/>
                                        </p:tgtEl>
                                        <p:attrNameLst>
                                          <p:attrName>style.visibility</p:attrName>
                                        </p:attrNameLst>
                                      </p:cBhvr>
                                      <p:to>
                                        <p:strVal val="visible"/>
                                      </p:to>
                                    </p:set>
                                    <p:anim calcmode="lin" valueType="num">
                                      <p:cBhvr additive="base">
                                        <p:cTn id="127" dur="500" fill="hold"/>
                                        <p:tgtEl>
                                          <p:spTgt spid="90136"/>
                                        </p:tgtEl>
                                        <p:attrNameLst>
                                          <p:attrName>ppt_x</p:attrName>
                                        </p:attrNameLst>
                                      </p:cBhvr>
                                      <p:tavLst>
                                        <p:tav tm="0">
                                          <p:val>
                                            <p:strVal val="0-#ppt_w/2"/>
                                          </p:val>
                                        </p:tav>
                                        <p:tav tm="100000">
                                          <p:val>
                                            <p:strVal val="#ppt_x"/>
                                          </p:val>
                                        </p:tav>
                                      </p:tavLst>
                                    </p:anim>
                                    <p:anim calcmode="lin" valueType="num">
                                      <p:cBhvr additive="base">
                                        <p:cTn id="128" dur="500" fill="hold"/>
                                        <p:tgtEl>
                                          <p:spTgt spid="90136"/>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90138"/>
                                        </p:tgtEl>
                                        <p:attrNameLst>
                                          <p:attrName>style.visibility</p:attrName>
                                        </p:attrNameLst>
                                      </p:cBhvr>
                                      <p:to>
                                        <p:strVal val="visible"/>
                                      </p:to>
                                    </p:set>
                                    <p:anim calcmode="lin" valueType="num">
                                      <p:cBhvr additive="base">
                                        <p:cTn id="133" dur="500" fill="hold"/>
                                        <p:tgtEl>
                                          <p:spTgt spid="90138"/>
                                        </p:tgtEl>
                                        <p:attrNameLst>
                                          <p:attrName>ppt_x</p:attrName>
                                        </p:attrNameLst>
                                      </p:cBhvr>
                                      <p:tavLst>
                                        <p:tav tm="0">
                                          <p:val>
                                            <p:strVal val="0-#ppt_w/2"/>
                                          </p:val>
                                        </p:tav>
                                        <p:tav tm="100000">
                                          <p:val>
                                            <p:strVal val="#ppt_x"/>
                                          </p:val>
                                        </p:tav>
                                      </p:tavLst>
                                    </p:anim>
                                    <p:anim calcmode="lin" valueType="num">
                                      <p:cBhvr additive="base">
                                        <p:cTn id="134" dur="500" fill="hold"/>
                                        <p:tgtEl>
                                          <p:spTgt spid="90138"/>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90139"/>
                                        </p:tgtEl>
                                        <p:attrNameLst>
                                          <p:attrName>style.visibility</p:attrName>
                                        </p:attrNameLst>
                                      </p:cBhvr>
                                      <p:to>
                                        <p:strVal val="visible"/>
                                      </p:to>
                                    </p:set>
                                    <p:anim calcmode="lin" valueType="num">
                                      <p:cBhvr additive="base">
                                        <p:cTn id="139" dur="500" fill="hold"/>
                                        <p:tgtEl>
                                          <p:spTgt spid="90139"/>
                                        </p:tgtEl>
                                        <p:attrNameLst>
                                          <p:attrName>ppt_x</p:attrName>
                                        </p:attrNameLst>
                                      </p:cBhvr>
                                      <p:tavLst>
                                        <p:tav tm="0">
                                          <p:val>
                                            <p:strVal val="0-#ppt_w/2"/>
                                          </p:val>
                                        </p:tav>
                                        <p:tav tm="100000">
                                          <p:val>
                                            <p:strVal val="#ppt_x"/>
                                          </p:val>
                                        </p:tav>
                                      </p:tavLst>
                                    </p:anim>
                                    <p:anim calcmode="lin" valueType="num">
                                      <p:cBhvr additive="base">
                                        <p:cTn id="140" dur="500" fill="hold"/>
                                        <p:tgtEl>
                                          <p:spTgt spid="90139"/>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90140"/>
                                        </p:tgtEl>
                                        <p:attrNameLst>
                                          <p:attrName>style.visibility</p:attrName>
                                        </p:attrNameLst>
                                      </p:cBhvr>
                                      <p:to>
                                        <p:strVal val="visible"/>
                                      </p:to>
                                    </p:set>
                                    <p:anim calcmode="lin" valueType="num">
                                      <p:cBhvr additive="base">
                                        <p:cTn id="145" dur="500" fill="hold"/>
                                        <p:tgtEl>
                                          <p:spTgt spid="90140"/>
                                        </p:tgtEl>
                                        <p:attrNameLst>
                                          <p:attrName>ppt_x</p:attrName>
                                        </p:attrNameLst>
                                      </p:cBhvr>
                                      <p:tavLst>
                                        <p:tav tm="0">
                                          <p:val>
                                            <p:strVal val="0-#ppt_w/2"/>
                                          </p:val>
                                        </p:tav>
                                        <p:tav tm="100000">
                                          <p:val>
                                            <p:strVal val="#ppt_x"/>
                                          </p:val>
                                        </p:tav>
                                      </p:tavLst>
                                    </p:anim>
                                    <p:anim calcmode="lin" valueType="num">
                                      <p:cBhvr additive="base">
                                        <p:cTn id="146" dur="500" fill="hold"/>
                                        <p:tgtEl>
                                          <p:spTgt spid="90140"/>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90141"/>
                                        </p:tgtEl>
                                        <p:attrNameLst>
                                          <p:attrName>style.visibility</p:attrName>
                                        </p:attrNameLst>
                                      </p:cBhvr>
                                      <p:to>
                                        <p:strVal val="visible"/>
                                      </p:to>
                                    </p:set>
                                    <p:anim calcmode="lin" valueType="num">
                                      <p:cBhvr additive="base">
                                        <p:cTn id="151" dur="500" fill="hold"/>
                                        <p:tgtEl>
                                          <p:spTgt spid="90141"/>
                                        </p:tgtEl>
                                        <p:attrNameLst>
                                          <p:attrName>ppt_x</p:attrName>
                                        </p:attrNameLst>
                                      </p:cBhvr>
                                      <p:tavLst>
                                        <p:tav tm="0">
                                          <p:val>
                                            <p:strVal val="0-#ppt_w/2"/>
                                          </p:val>
                                        </p:tav>
                                        <p:tav tm="100000">
                                          <p:val>
                                            <p:strVal val="#ppt_x"/>
                                          </p:val>
                                        </p:tav>
                                      </p:tavLst>
                                    </p:anim>
                                    <p:anim calcmode="lin" valueType="num">
                                      <p:cBhvr additive="base">
                                        <p:cTn id="152" dur="500" fill="hold"/>
                                        <p:tgtEl>
                                          <p:spTgt spid="90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5" grpId="0" build="p" autoUpdateAnimBg="0"/>
      <p:bldP spid="90119" grpId="0" autoUpdateAnimBg="0"/>
      <p:bldP spid="90120" grpId="0" autoUpdateAnimBg="0"/>
      <p:bldP spid="90121" grpId="0" autoUpdateAnimBg="0"/>
      <p:bldP spid="90122" grpId="0" autoUpdateAnimBg="0"/>
      <p:bldP spid="90123" grpId="0" autoUpdateAnimBg="0"/>
      <p:bldP spid="90125" grpId="0" autoUpdateAnimBg="0"/>
      <p:bldP spid="90127" grpId="0" autoUpdateAnimBg="0"/>
      <p:bldP spid="90129" grpId="0" autoUpdateAnimBg="0"/>
      <p:bldP spid="90131" grpId="0" autoUpdateAnimBg="0"/>
      <p:bldP spid="90132" grpId="0" autoUpdateAnimBg="0"/>
      <p:bldP spid="90133" grpId="0" autoUpdateAnimBg="0"/>
      <p:bldP spid="90134" grpId="0" autoUpdateAnimBg="0"/>
      <p:bldP spid="90136" grpId="0" autoUpdateAnimBg="0"/>
      <p:bldP spid="90138" grpId="0" autoUpdateAnimBg="0"/>
      <p:bldP spid="90139" grpId="0" autoUpdateAnimBg="0"/>
      <p:bldP spid="90140" grpId="0" autoUpdateAnimBg="0"/>
      <p:bldP spid="9014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73345729-925C-48A0-A3A8-2D318E81DD14}" type="slidenum">
              <a:rPr lang="zh-CN" altLang="en-US" b="0">
                <a:solidFill>
                  <a:srgbClr val="FF0000"/>
                </a:solidFill>
                <a:ea typeface="仿宋_GB2312" pitchFamily="49" charset="-122"/>
              </a:rPr>
              <a:pPr eaLnBrk="1" hangingPunct="1"/>
              <a:t>3</a:t>
            </a:fld>
            <a:r>
              <a:rPr lang="zh-CN" altLang="en-US" b="0">
                <a:solidFill>
                  <a:srgbClr val="FF0000"/>
                </a:solidFill>
                <a:ea typeface="仿宋_GB2312" pitchFamily="49" charset="-122"/>
              </a:rPr>
              <a:t>页</a:t>
            </a:r>
          </a:p>
        </p:txBody>
      </p:sp>
      <p:sp>
        <p:nvSpPr>
          <p:cNvPr id="129031" name="Rectangle 1031"/>
          <p:cNvSpPr>
            <a:spLocks noChangeArrowheads="1"/>
          </p:cNvSpPr>
          <p:nvPr/>
        </p:nvSpPr>
        <p:spPr bwMode="auto">
          <a:xfrm>
            <a:off x="327026" y="2597150"/>
            <a:ext cx="8988425" cy="175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FontTx/>
              <a:buChar char="•"/>
            </a:pPr>
            <a:r>
              <a:rPr lang="zh-CN" altLang="en-US" sz="2800" dirty="0">
                <a:solidFill>
                  <a:srgbClr val="F90F36"/>
                </a:solidFill>
                <a:ea typeface="华文宋体" panose="02010600040101010101" pitchFamily="2" charset="-122"/>
              </a:rPr>
              <a:t>数字信号</a:t>
            </a:r>
            <a:endParaRPr lang="zh-CN" altLang="en-US" sz="2800" b="0" dirty="0">
              <a:ea typeface="仿宋_GB2312" pitchFamily="49" charset="-122"/>
            </a:endParaRPr>
          </a:p>
          <a:p>
            <a:pPr eaLnBrk="1" hangingPunct="1">
              <a:lnSpc>
                <a:spcPct val="130000"/>
              </a:lnSpc>
            </a:pPr>
            <a:r>
              <a:rPr lang="zh-CN" altLang="en-US" sz="2800" b="0" dirty="0">
                <a:ea typeface="仿宋_GB2312" pitchFamily="49" charset="-122"/>
              </a:rPr>
              <a:t>        </a:t>
            </a:r>
            <a:r>
              <a:rPr lang="zh-CN" altLang="en-US" sz="2800" b="0" dirty="0">
                <a:latin typeface="宋体" panose="02010600030101010101" pitchFamily="2" charset="-122"/>
              </a:rPr>
              <a:t>在时间上和数量上都是</a:t>
            </a:r>
            <a:r>
              <a:rPr lang="zh-CN" altLang="en-US" sz="2800" b="0" dirty="0">
                <a:solidFill>
                  <a:srgbClr val="F90F36"/>
                </a:solidFill>
                <a:latin typeface="宋体" panose="02010600030101010101" pitchFamily="2" charset="-122"/>
              </a:rPr>
              <a:t>离散</a:t>
            </a:r>
            <a:r>
              <a:rPr lang="zh-CN" altLang="en-US" sz="2800" b="0" dirty="0">
                <a:latin typeface="宋体" panose="02010600030101010101" pitchFamily="2" charset="-122"/>
              </a:rPr>
              <a:t>的物理量，如：自动生产线上的零件记录量，台阶的阶数</a:t>
            </a:r>
            <a:r>
              <a:rPr lang="zh-CN" altLang="en-US" sz="2800" b="0" dirty="0">
                <a:ea typeface="仿宋_GB2312" pitchFamily="49" charset="-122"/>
              </a:rPr>
              <a:t>。</a:t>
            </a:r>
            <a:endParaRPr lang="zh-CN" altLang="en-US" sz="2800" b="0" dirty="0">
              <a:latin typeface="宋体" panose="02010600030101010101" pitchFamily="2" charset="-122"/>
            </a:endParaRPr>
          </a:p>
        </p:txBody>
      </p:sp>
      <p:sp>
        <p:nvSpPr>
          <p:cNvPr id="129033" name="Rectangle 1033"/>
          <p:cNvSpPr>
            <a:spLocks noChangeArrowheads="1"/>
          </p:cNvSpPr>
          <p:nvPr/>
        </p:nvSpPr>
        <p:spPr bwMode="auto">
          <a:xfrm>
            <a:off x="0" y="0"/>
            <a:ext cx="2520950" cy="69215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FFFFFF"/>
            </a:extrusionClr>
          </a:sp3d>
        </p:spPr>
        <p:txBody>
          <a:bodyPr anchor="ctr">
            <a:flatTx/>
          </a:bodyPr>
          <a:lstStyle/>
          <a:p>
            <a:pPr algn="ctr">
              <a:defRPr/>
            </a:pPr>
            <a:r>
              <a:rPr lang="en-US" altLang="zh-CN" sz="3600">
                <a:solidFill>
                  <a:schemeClr val="tx2"/>
                </a:solidFill>
                <a:effectLst>
                  <a:outerShdw blurRad="38100" dist="38100" dir="2700000" algn="tl">
                    <a:srgbClr val="C0C0C0"/>
                  </a:outerShdw>
                </a:effectLst>
                <a:ea typeface="仿宋_GB2312" pitchFamily="49" charset="-122"/>
              </a:rPr>
              <a:t>§1.1 </a:t>
            </a:r>
            <a:r>
              <a:rPr lang="zh-CN" altLang="en-US" sz="3600">
                <a:solidFill>
                  <a:schemeClr val="tx2"/>
                </a:solidFill>
                <a:ea typeface="仿宋_GB2312" pitchFamily="49" charset="-122"/>
              </a:rPr>
              <a:t>概述</a:t>
            </a:r>
          </a:p>
        </p:txBody>
      </p:sp>
      <p:sp>
        <p:nvSpPr>
          <p:cNvPr id="129035" name="Rectangle 1035"/>
          <p:cNvSpPr>
            <a:spLocks noChangeArrowheads="1"/>
          </p:cNvSpPr>
          <p:nvPr/>
        </p:nvSpPr>
        <p:spPr bwMode="auto">
          <a:xfrm>
            <a:off x="355600" y="862013"/>
            <a:ext cx="9113837" cy="169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Tx/>
              <a:buChar char="•"/>
            </a:pPr>
            <a:r>
              <a:rPr lang="zh-CN" altLang="en-US" sz="2800" dirty="0">
                <a:solidFill>
                  <a:srgbClr val="F90F36"/>
                </a:solidFill>
                <a:ea typeface="华文宋体" panose="02010600040101010101" pitchFamily="2" charset="-122"/>
              </a:rPr>
              <a:t>模拟信号</a:t>
            </a:r>
          </a:p>
          <a:p>
            <a:pPr eaLnBrk="1" hangingPunct="1">
              <a:lnSpc>
                <a:spcPct val="125000"/>
              </a:lnSpc>
            </a:pPr>
            <a:r>
              <a:rPr lang="zh-CN" altLang="en-US" sz="2800" b="0" dirty="0">
                <a:ea typeface="仿宋_GB2312" pitchFamily="49" charset="-122"/>
              </a:rPr>
              <a:t>       在时间上和数量上都是连续的物理量，如：温度、压力、距离和时间等。</a:t>
            </a:r>
          </a:p>
        </p:txBody>
      </p:sp>
      <p:grpSp>
        <p:nvGrpSpPr>
          <p:cNvPr id="2" name="组合 8"/>
          <p:cNvGrpSpPr>
            <a:grpSpLocks/>
          </p:cNvGrpSpPr>
          <p:nvPr/>
        </p:nvGrpSpPr>
        <p:grpSpPr bwMode="auto">
          <a:xfrm>
            <a:off x="1285875" y="4484688"/>
            <a:ext cx="6786563" cy="2130425"/>
            <a:chOff x="1285875" y="4727575"/>
            <a:chExt cx="6786563" cy="2130425"/>
          </a:xfrm>
        </p:grpSpPr>
        <p:graphicFrame>
          <p:nvGraphicFramePr>
            <p:cNvPr id="129036" name="Object 1036"/>
            <p:cNvGraphicFramePr>
              <a:graphicFrameLocks noChangeAspect="1"/>
            </p:cNvGraphicFramePr>
            <p:nvPr/>
          </p:nvGraphicFramePr>
          <p:xfrm>
            <a:off x="1285875" y="4727575"/>
            <a:ext cx="5629275" cy="1563688"/>
          </p:xfrm>
          <a:graphic>
            <a:graphicData uri="http://schemas.openxmlformats.org/presentationml/2006/ole">
              <p:oleObj spid="_x0000_s1025" name="位图图像" r:id="rId3" imgW="3715269" imgH="905001" progId="PBrush">
                <p:embed/>
              </p:oleObj>
            </a:graphicData>
          </a:graphic>
        </p:graphicFrame>
        <p:sp>
          <p:nvSpPr>
            <p:cNvPr id="1033" name="Text Box 3"/>
            <p:cNvSpPr txBox="1">
              <a:spLocks noChangeArrowheads="1"/>
            </p:cNvSpPr>
            <p:nvPr/>
          </p:nvSpPr>
          <p:spPr bwMode="auto">
            <a:xfrm>
              <a:off x="1306513" y="6461125"/>
              <a:ext cx="67659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仿宋_GB2312" pitchFamily="49" charset="-122"/>
                </a:rPr>
                <a:t>(a)</a:t>
              </a:r>
              <a:r>
                <a:rPr lang="zh-CN" altLang="en-US">
                  <a:ea typeface="仿宋_GB2312" pitchFamily="49" charset="-122"/>
                </a:rPr>
                <a:t>模拟信号波形                  （</a:t>
              </a:r>
              <a:r>
                <a:rPr lang="en-US" altLang="zh-CN">
                  <a:ea typeface="仿宋_GB2312" pitchFamily="49" charset="-122"/>
                </a:rPr>
                <a:t>b</a:t>
              </a:r>
              <a:r>
                <a:rPr lang="zh-CN" altLang="en-US">
                  <a:ea typeface="仿宋_GB2312" pitchFamily="49" charset="-122"/>
                </a:rPr>
                <a:t>）数字信号波形</a:t>
              </a:r>
              <a:endParaRPr lang="zh-CN" altLang="en-US">
                <a:solidFill>
                  <a:srgbClr val="FFFFFF"/>
                </a:solidFill>
                <a:ea typeface="仿宋_GB2312" pitchFamily="49" charset="-122"/>
              </a:endParaRPr>
            </a:p>
          </p:txBody>
        </p:sp>
      </p:grpSp>
    </p:spTree>
  </p:cSld>
  <p:clrMapOvr>
    <a:masterClrMapping/>
  </p:clrMapOvr>
  <p:transition spd="slow">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8966A9C9-A7E8-4D6B-8938-8236CA22B493}" type="slidenum">
              <a:rPr lang="zh-CN" altLang="en-US" b="0">
                <a:solidFill>
                  <a:srgbClr val="FF0000"/>
                </a:solidFill>
                <a:ea typeface="仿宋_GB2312" pitchFamily="49" charset="-122"/>
              </a:rPr>
              <a:pPr eaLnBrk="1" hangingPunct="1"/>
              <a:t>30</a:t>
            </a:fld>
            <a:r>
              <a:rPr lang="zh-CN" altLang="en-US" b="0">
                <a:solidFill>
                  <a:srgbClr val="FF0000"/>
                </a:solidFill>
                <a:ea typeface="仿宋_GB2312" pitchFamily="49" charset="-122"/>
              </a:rPr>
              <a:t>页</a:t>
            </a:r>
          </a:p>
        </p:txBody>
      </p:sp>
      <p:sp>
        <p:nvSpPr>
          <p:cNvPr id="7173" name="Text Box 1026"/>
          <p:cNvSpPr txBox="1">
            <a:spLocks noChangeArrowheads="1"/>
          </p:cNvSpPr>
          <p:nvPr/>
        </p:nvSpPr>
        <p:spPr bwMode="auto">
          <a:xfrm>
            <a:off x="420688" y="0"/>
            <a:ext cx="3556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dirty="0">
                <a:solidFill>
                  <a:srgbClr val="F90F36"/>
                </a:solidFill>
                <a:latin typeface="仿宋_GB2312" pitchFamily="49" charset="-122"/>
                <a:ea typeface="仿宋_GB2312" pitchFamily="49" charset="-122"/>
              </a:rPr>
              <a:t>3.</a:t>
            </a:r>
            <a:r>
              <a:rPr lang="zh-CN" altLang="en-US" sz="2400" b="0" dirty="0">
                <a:solidFill>
                  <a:srgbClr val="F90F36"/>
                </a:solidFill>
                <a:latin typeface="仿宋_GB2312" pitchFamily="49" charset="-122"/>
                <a:ea typeface="仿宋_GB2312" pitchFamily="49" charset="-122"/>
              </a:rPr>
              <a:t>二进制与格雷码的转换</a:t>
            </a:r>
          </a:p>
        </p:txBody>
      </p:sp>
      <p:sp>
        <p:nvSpPr>
          <p:cNvPr id="91139" name="Text Box 1027"/>
          <p:cNvSpPr txBox="1">
            <a:spLocks noChangeArrowheads="1"/>
          </p:cNvSpPr>
          <p:nvPr/>
        </p:nvSpPr>
        <p:spPr bwMode="auto">
          <a:xfrm>
            <a:off x="904875" y="493713"/>
            <a:ext cx="57070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ea typeface="仿宋_GB2312" pitchFamily="49" charset="-122"/>
              </a:rPr>
              <a:t>二进制</a:t>
            </a:r>
            <a:r>
              <a:rPr lang="en-US" altLang="zh-CN" sz="2400" b="0">
                <a:ea typeface="仿宋_GB2312" pitchFamily="49" charset="-122"/>
              </a:rPr>
              <a:t>B</a:t>
            </a:r>
            <a:r>
              <a:rPr lang="en-US" altLang="zh-CN" sz="2400" b="0" baseline="-25000">
                <a:ea typeface="仿宋_GB2312" pitchFamily="49" charset="-122"/>
              </a:rPr>
              <a:t>n-1</a:t>
            </a:r>
            <a:r>
              <a:rPr lang="en-US" altLang="zh-CN" sz="2400" b="0">
                <a:ea typeface="仿宋_GB2312" pitchFamily="49" charset="-122"/>
              </a:rPr>
              <a:t> B</a:t>
            </a:r>
            <a:r>
              <a:rPr lang="en-US" altLang="zh-CN" sz="2400" b="0" baseline="-25000">
                <a:ea typeface="仿宋_GB2312" pitchFamily="49" charset="-122"/>
              </a:rPr>
              <a:t>n-2</a:t>
            </a:r>
            <a:r>
              <a:rPr lang="en-US" altLang="zh-CN" sz="2400" b="0">
                <a:ea typeface="仿宋_GB2312" pitchFamily="49" charset="-122"/>
              </a:rPr>
              <a:t>…B</a:t>
            </a:r>
            <a:r>
              <a:rPr lang="en-US" altLang="zh-CN" sz="2400" b="0" baseline="-25000">
                <a:ea typeface="仿宋_GB2312" pitchFamily="49" charset="-122"/>
              </a:rPr>
              <a:t>0</a:t>
            </a:r>
            <a:r>
              <a:rPr lang="en-US" altLang="zh-CN" sz="2400" b="0">
                <a:ea typeface="仿宋_GB2312" pitchFamily="49" charset="-122"/>
              </a:rPr>
              <a:t>;</a:t>
            </a:r>
            <a:r>
              <a:rPr lang="zh-CN" altLang="en-US" sz="2400" b="0">
                <a:ea typeface="仿宋_GB2312" pitchFamily="49" charset="-122"/>
              </a:rPr>
              <a:t>格雷码</a:t>
            </a:r>
            <a:r>
              <a:rPr lang="en-US" altLang="zh-CN" sz="2400" b="0">
                <a:ea typeface="仿宋_GB2312" pitchFamily="49" charset="-122"/>
              </a:rPr>
              <a:t>R</a:t>
            </a:r>
            <a:r>
              <a:rPr lang="en-US" altLang="zh-CN" sz="2400" b="0" baseline="-25000">
                <a:ea typeface="仿宋_GB2312" pitchFamily="49" charset="-122"/>
              </a:rPr>
              <a:t>n-1</a:t>
            </a:r>
            <a:r>
              <a:rPr lang="en-US" altLang="zh-CN" sz="2400" b="0">
                <a:ea typeface="仿宋_GB2312" pitchFamily="49" charset="-122"/>
              </a:rPr>
              <a:t> R</a:t>
            </a:r>
            <a:r>
              <a:rPr lang="en-US" altLang="zh-CN" sz="2400" b="0" baseline="-25000">
                <a:ea typeface="仿宋_GB2312" pitchFamily="49" charset="-122"/>
              </a:rPr>
              <a:t>n-2</a:t>
            </a:r>
            <a:r>
              <a:rPr lang="en-US" altLang="zh-CN" sz="2400" b="0">
                <a:ea typeface="仿宋_GB2312" pitchFamily="49" charset="-122"/>
              </a:rPr>
              <a:t>…R</a:t>
            </a:r>
            <a:r>
              <a:rPr lang="en-US" altLang="zh-CN" sz="2400" b="0" baseline="-25000">
                <a:ea typeface="仿宋_GB2312" pitchFamily="49" charset="-122"/>
              </a:rPr>
              <a:t>0</a:t>
            </a:r>
            <a:r>
              <a:rPr lang="en-US" altLang="zh-CN" sz="2400" b="0">
                <a:ea typeface="仿宋_GB2312" pitchFamily="49" charset="-122"/>
              </a:rPr>
              <a:t>.</a:t>
            </a:r>
          </a:p>
        </p:txBody>
      </p:sp>
      <p:sp>
        <p:nvSpPr>
          <p:cNvPr id="91140" name="Text Box 1028"/>
          <p:cNvSpPr txBox="1">
            <a:spLocks noChangeArrowheads="1"/>
          </p:cNvSpPr>
          <p:nvPr/>
        </p:nvSpPr>
        <p:spPr bwMode="auto">
          <a:xfrm>
            <a:off x="527050" y="1217613"/>
            <a:ext cx="3079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ea typeface="仿宋_GB2312" pitchFamily="49" charset="-122"/>
              </a:rPr>
              <a:t>（</a:t>
            </a:r>
            <a:r>
              <a:rPr lang="en-US" altLang="zh-CN" sz="2400" b="0">
                <a:ea typeface="仿宋_GB2312" pitchFamily="49" charset="-122"/>
              </a:rPr>
              <a:t>1</a:t>
            </a:r>
            <a:r>
              <a:rPr lang="zh-CN" altLang="en-US" sz="2400" b="0">
                <a:ea typeface="仿宋_GB2312" pitchFamily="49" charset="-122"/>
              </a:rPr>
              <a:t>）二进制</a:t>
            </a:r>
            <a:r>
              <a:rPr lang="en-US" altLang="zh-CN" sz="2400" b="0">
                <a:ea typeface="仿宋_GB2312" pitchFamily="49" charset="-122"/>
              </a:rPr>
              <a:t>---</a:t>
            </a:r>
            <a:r>
              <a:rPr lang="zh-CN" altLang="en-US" sz="2400" b="0">
                <a:ea typeface="仿宋_GB2312" pitchFamily="49" charset="-122"/>
              </a:rPr>
              <a:t>格雷码</a:t>
            </a:r>
          </a:p>
        </p:txBody>
      </p:sp>
      <p:graphicFrame>
        <p:nvGraphicFramePr>
          <p:cNvPr id="91142" name="Object 1030"/>
          <p:cNvGraphicFramePr>
            <a:graphicFrameLocks noChangeAspect="1"/>
          </p:cNvGraphicFramePr>
          <p:nvPr/>
        </p:nvGraphicFramePr>
        <p:xfrm>
          <a:off x="903288" y="1668463"/>
          <a:ext cx="2806700" cy="2635250"/>
        </p:xfrm>
        <a:graphic>
          <a:graphicData uri="http://schemas.openxmlformats.org/presentationml/2006/ole">
            <p:oleObj spid="_x0000_s7169" name="Equation" r:id="rId3" imgW="1244600" imgH="1168400" progId="Equation.3">
              <p:embed/>
            </p:oleObj>
          </a:graphicData>
        </a:graphic>
      </p:graphicFrame>
      <p:sp>
        <p:nvSpPr>
          <p:cNvPr id="91143" name="Text Box 1031"/>
          <p:cNvSpPr txBox="1">
            <a:spLocks noChangeArrowheads="1"/>
          </p:cNvSpPr>
          <p:nvPr/>
        </p:nvSpPr>
        <p:spPr bwMode="auto">
          <a:xfrm>
            <a:off x="669925" y="4287838"/>
            <a:ext cx="36512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ea typeface="仿宋_GB2312" pitchFamily="49" charset="-122"/>
              </a:rPr>
              <a:t>例</a:t>
            </a:r>
            <a:r>
              <a:rPr lang="en-US" altLang="zh-CN" sz="2400" b="0">
                <a:ea typeface="仿宋_GB2312" pitchFamily="49" charset="-122"/>
              </a:rPr>
              <a:t>13</a:t>
            </a:r>
            <a:r>
              <a:rPr lang="zh-CN" altLang="en-US" sz="2400" b="0">
                <a:ea typeface="仿宋_GB2312" pitchFamily="49" charset="-122"/>
              </a:rPr>
              <a:t>：（</a:t>
            </a:r>
            <a:r>
              <a:rPr lang="en-US" altLang="zh-CN" sz="2400" b="0">
                <a:ea typeface="仿宋_GB2312" pitchFamily="49" charset="-122"/>
              </a:rPr>
              <a:t>1011</a:t>
            </a:r>
            <a:r>
              <a:rPr lang="zh-CN" altLang="en-US" sz="2400" b="0">
                <a:ea typeface="仿宋_GB2312" pitchFamily="49" charset="-122"/>
              </a:rPr>
              <a:t>）</a:t>
            </a:r>
            <a:r>
              <a:rPr lang="en-US" altLang="zh-CN" sz="2400" b="0" baseline="-25000">
                <a:ea typeface="仿宋_GB2312" pitchFamily="49" charset="-122"/>
              </a:rPr>
              <a:t>2</a:t>
            </a:r>
            <a:r>
              <a:rPr lang="en-US" altLang="zh-CN" sz="2400" b="0">
                <a:ea typeface="仿宋_GB2312" pitchFamily="49" charset="-122"/>
              </a:rPr>
              <a:t>=</a:t>
            </a:r>
            <a:r>
              <a:rPr lang="zh-CN" altLang="en-US" sz="2400" b="0">
                <a:ea typeface="仿宋_GB2312" pitchFamily="49" charset="-122"/>
              </a:rPr>
              <a:t>（？）</a:t>
            </a:r>
            <a:r>
              <a:rPr lang="en-US" altLang="zh-CN" sz="2400" b="0" baseline="-25000">
                <a:ea typeface="仿宋_GB2312" pitchFamily="49" charset="-122"/>
              </a:rPr>
              <a:t>G</a:t>
            </a:r>
          </a:p>
        </p:txBody>
      </p:sp>
      <p:sp>
        <p:nvSpPr>
          <p:cNvPr id="91144" name="Text Box 1032"/>
          <p:cNvSpPr txBox="1">
            <a:spLocks noChangeArrowheads="1"/>
          </p:cNvSpPr>
          <p:nvPr/>
        </p:nvSpPr>
        <p:spPr bwMode="auto">
          <a:xfrm>
            <a:off x="1182688" y="4938713"/>
            <a:ext cx="1708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1    0   1     1</a:t>
            </a:r>
          </a:p>
        </p:txBody>
      </p:sp>
      <p:sp>
        <p:nvSpPr>
          <p:cNvPr id="91146" name="Text Box 1034"/>
          <p:cNvSpPr txBox="1">
            <a:spLocks noChangeArrowheads="1"/>
          </p:cNvSpPr>
          <p:nvPr/>
        </p:nvSpPr>
        <p:spPr bwMode="auto">
          <a:xfrm>
            <a:off x="1195388" y="5478463"/>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1</a:t>
            </a:r>
          </a:p>
        </p:txBody>
      </p:sp>
      <p:sp>
        <p:nvSpPr>
          <p:cNvPr id="91147" name="Line 1035"/>
          <p:cNvSpPr>
            <a:spLocks noChangeShapeType="1"/>
          </p:cNvSpPr>
          <p:nvPr/>
        </p:nvSpPr>
        <p:spPr bwMode="auto">
          <a:xfrm flipH="1">
            <a:off x="1454150" y="5167313"/>
            <a:ext cx="277813"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1148" name="Text Box 1036"/>
          <p:cNvSpPr txBox="1">
            <a:spLocks noChangeArrowheads="1"/>
          </p:cNvSpPr>
          <p:nvPr/>
        </p:nvSpPr>
        <p:spPr bwMode="auto">
          <a:xfrm>
            <a:off x="1638300" y="5478463"/>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1</a:t>
            </a:r>
          </a:p>
        </p:txBody>
      </p:sp>
      <p:sp>
        <p:nvSpPr>
          <p:cNvPr id="91149" name="Line 1037"/>
          <p:cNvSpPr>
            <a:spLocks noChangeShapeType="1"/>
          </p:cNvSpPr>
          <p:nvPr/>
        </p:nvSpPr>
        <p:spPr bwMode="auto">
          <a:xfrm>
            <a:off x="1579563" y="5348288"/>
            <a:ext cx="152400" cy="220662"/>
          </a:xfrm>
          <a:prstGeom prst="line">
            <a:avLst/>
          </a:prstGeom>
          <a:noFill/>
          <a:ln w="9525">
            <a:solidFill>
              <a:srgbClr val="F90F36"/>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1150" name="Text Box 1038"/>
          <p:cNvSpPr txBox="1">
            <a:spLocks noChangeArrowheads="1"/>
          </p:cNvSpPr>
          <p:nvPr/>
        </p:nvSpPr>
        <p:spPr bwMode="auto">
          <a:xfrm>
            <a:off x="2054225" y="5476875"/>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1</a:t>
            </a:r>
          </a:p>
        </p:txBody>
      </p:sp>
      <p:sp>
        <p:nvSpPr>
          <p:cNvPr id="91153" name="Line 1041"/>
          <p:cNvSpPr>
            <a:spLocks noChangeShapeType="1"/>
          </p:cNvSpPr>
          <p:nvPr/>
        </p:nvSpPr>
        <p:spPr bwMode="auto">
          <a:xfrm flipH="1">
            <a:off x="1939925" y="5153025"/>
            <a:ext cx="19367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1154" name="Line 1042"/>
          <p:cNvSpPr>
            <a:spLocks noChangeShapeType="1"/>
          </p:cNvSpPr>
          <p:nvPr/>
        </p:nvSpPr>
        <p:spPr bwMode="auto">
          <a:xfrm>
            <a:off x="1966913" y="5319713"/>
            <a:ext cx="193675" cy="265112"/>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1155" name="Text Box 1043"/>
          <p:cNvSpPr txBox="1">
            <a:spLocks noChangeArrowheads="1"/>
          </p:cNvSpPr>
          <p:nvPr/>
        </p:nvSpPr>
        <p:spPr bwMode="auto">
          <a:xfrm>
            <a:off x="2568575" y="5464175"/>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0</a:t>
            </a:r>
          </a:p>
        </p:txBody>
      </p:sp>
      <p:sp>
        <p:nvSpPr>
          <p:cNvPr id="91157" name="Line 1045"/>
          <p:cNvSpPr>
            <a:spLocks noChangeShapeType="1"/>
          </p:cNvSpPr>
          <p:nvPr/>
        </p:nvSpPr>
        <p:spPr bwMode="auto">
          <a:xfrm flipH="1">
            <a:off x="2355850" y="5181600"/>
            <a:ext cx="24923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1158" name="Line 1046"/>
          <p:cNvSpPr>
            <a:spLocks noChangeShapeType="1"/>
          </p:cNvSpPr>
          <p:nvPr/>
        </p:nvSpPr>
        <p:spPr bwMode="auto">
          <a:xfrm>
            <a:off x="2452688" y="5278438"/>
            <a:ext cx="193675" cy="263525"/>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1159" name="Text Box 1047"/>
          <p:cNvSpPr txBox="1">
            <a:spLocks noChangeArrowheads="1"/>
          </p:cNvSpPr>
          <p:nvPr/>
        </p:nvSpPr>
        <p:spPr bwMode="auto">
          <a:xfrm>
            <a:off x="657225" y="6078538"/>
            <a:ext cx="30416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ea typeface="仿宋_GB2312" pitchFamily="49" charset="-122"/>
              </a:rPr>
              <a:t>（</a:t>
            </a:r>
            <a:r>
              <a:rPr lang="en-US" altLang="zh-CN" sz="2400" b="0">
                <a:ea typeface="仿宋_GB2312" pitchFamily="49" charset="-122"/>
              </a:rPr>
              <a:t>1011</a:t>
            </a:r>
            <a:r>
              <a:rPr lang="zh-CN" altLang="en-US" sz="2400" b="0">
                <a:ea typeface="仿宋_GB2312" pitchFamily="49" charset="-122"/>
              </a:rPr>
              <a:t>）</a:t>
            </a:r>
            <a:r>
              <a:rPr lang="en-US" altLang="zh-CN" sz="2400" b="0" baseline="-25000">
                <a:ea typeface="仿宋_GB2312" pitchFamily="49" charset="-122"/>
              </a:rPr>
              <a:t>2</a:t>
            </a:r>
            <a:r>
              <a:rPr lang="en-US" altLang="zh-CN" sz="2400" b="0">
                <a:ea typeface="仿宋_GB2312" pitchFamily="49" charset="-122"/>
              </a:rPr>
              <a:t>=</a:t>
            </a:r>
            <a:r>
              <a:rPr lang="zh-CN" altLang="en-US" sz="2400" b="0">
                <a:solidFill>
                  <a:srgbClr val="F90F36"/>
                </a:solidFill>
                <a:ea typeface="仿宋_GB2312" pitchFamily="49" charset="-122"/>
              </a:rPr>
              <a:t>（</a:t>
            </a:r>
            <a:r>
              <a:rPr lang="en-US" altLang="zh-CN" sz="2400" b="0">
                <a:solidFill>
                  <a:srgbClr val="F90F36"/>
                </a:solidFill>
                <a:ea typeface="仿宋_GB2312" pitchFamily="49" charset="-122"/>
              </a:rPr>
              <a:t>1110</a:t>
            </a:r>
            <a:r>
              <a:rPr lang="zh-CN" altLang="en-US" sz="2400" b="0">
                <a:solidFill>
                  <a:srgbClr val="F90F36"/>
                </a:solidFill>
                <a:ea typeface="仿宋_GB2312" pitchFamily="49" charset="-122"/>
              </a:rPr>
              <a:t>）</a:t>
            </a:r>
            <a:r>
              <a:rPr lang="en-US" altLang="zh-CN" sz="2400" b="0" baseline="-25000">
                <a:solidFill>
                  <a:srgbClr val="F90F36"/>
                </a:solidFill>
                <a:ea typeface="仿宋_GB2312" pitchFamily="49" charset="-122"/>
              </a:rPr>
              <a:t>G</a:t>
            </a:r>
          </a:p>
        </p:txBody>
      </p:sp>
      <p:sp>
        <p:nvSpPr>
          <p:cNvPr id="91160" name="Text Box 1048"/>
          <p:cNvSpPr txBox="1">
            <a:spLocks noChangeArrowheads="1"/>
          </p:cNvSpPr>
          <p:nvPr/>
        </p:nvSpPr>
        <p:spPr bwMode="auto">
          <a:xfrm>
            <a:off x="4953000" y="1244600"/>
            <a:ext cx="3079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ea typeface="仿宋_GB2312" pitchFamily="49" charset="-122"/>
              </a:rPr>
              <a:t>（</a:t>
            </a:r>
            <a:r>
              <a:rPr lang="en-US" altLang="zh-CN" sz="2400" b="0">
                <a:ea typeface="仿宋_GB2312" pitchFamily="49" charset="-122"/>
              </a:rPr>
              <a:t>2</a:t>
            </a:r>
            <a:r>
              <a:rPr lang="zh-CN" altLang="en-US" sz="2400" b="0">
                <a:ea typeface="仿宋_GB2312" pitchFamily="49" charset="-122"/>
              </a:rPr>
              <a:t>）格雷码</a:t>
            </a:r>
            <a:r>
              <a:rPr lang="en-US" altLang="zh-CN" sz="2400" b="0">
                <a:ea typeface="仿宋_GB2312" pitchFamily="49" charset="-122"/>
              </a:rPr>
              <a:t>---</a:t>
            </a:r>
            <a:r>
              <a:rPr lang="zh-CN" altLang="en-US" sz="2400" b="0">
                <a:ea typeface="仿宋_GB2312" pitchFamily="49" charset="-122"/>
              </a:rPr>
              <a:t>二进制</a:t>
            </a:r>
          </a:p>
        </p:txBody>
      </p:sp>
      <p:graphicFrame>
        <p:nvGraphicFramePr>
          <p:cNvPr id="91161" name="Object 1049"/>
          <p:cNvGraphicFramePr>
            <a:graphicFrameLocks noChangeAspect="1"/>
          </p:cNvGraphicFramePr>
          <p:nvPr/>
        </p:nvGraphicFramePr>
        <p:xfrm>
          <a:off x="5392738" y="1739900"/>
          <a:ext cx="2760662" cy="2592388"/>
        </p:xfrm>
        <a:graphic>
          <a:graphicData uri="http://schemas.openxmlformats.org/presentationml/2006/ole">
            <p:oleObj spid="_x0000_s7170" name="Equation" r:id="rId4" imgW="1244600" imgH="1168400" progId="Equation.3">
              <p:embed/>
            </p:oleObj>
          </a:graphicData>
        </a:graphic>
      </p:graphicFrame>
      <p:sp>
        <p:nvSpPr>
          <p:cNvPr id="91162" name="Text Box 1050"/>
          <p:cNvSpPr txBox="1">
            <a:spLocks noChangeArrowheads="1"/>
          </p:cNvSpPr>
          <p:nvPr/>
        </p:nvSpPr>
        <p:spPr bwMode="auto">
          <a:xfrm>
            <a:off x="5159375" y="4329113"/>
            <a:ext cx="36512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ea typeface="仿宋_GB2312" pitchFamily="49" charset="-122"/>
              </a:rPr>
              <a:t>例</a:t>
            </a:r>
            <a:r>
              <a:rPr lang="en-US" altLang="zh-CN" sz="2400" b="0">
                <a:ea typeface="仿宋_GB2312" pitchFamily="49" charset="-122"/>
              </a:rPr>
              <a:t>14</a:t>
            </a:r>
            <a:r>
              <a:rPr lang="zh-CN" altLang="en-US" sz="2400" b="0">
                <a:ea typeface="仿宋_GB2312" pitchFamily="49" charset="-122"/>
              </a:rPr>
              <a:t>：（</a:t>
            </a:r>
            <a:r>
              <a:rPr lang="en-US" altLang="zh-CN" sz="2400" b="0">
                <a:ea typeface="仿宋_GB2312" pitchFamily="49" charset="-122"/>
              </a:rPr>
              <a:t>1110</a:t>
            </a:r>
            <a:r>
              <a:rPr lang="zh-CN" altLang="en-US" sz="2400" b="0">
                <a:ea typeface="仿宋_GB2312" pitchFamily="49" charset="-122"/>
              </a:rPr>
              <a:t>）</a:t>
            </a:r>
            <a:r>
              <a:rPr lang="en-US" altLang="zh-CN" sz="2400" b="0" baseline="-25000">
                <a:ea typeface="仿宋_GB2312" pitchFamily="49" charset="-122"/>
              </a:rPr>
              <a:t>G</a:t>
            </a:r>
            <a:r>
              <a:rPr lang="en-US" altLang="zh-CN" sz="2400" b="0">
                <a:ea typeface="仿宋_GB2312" pitchFamily="49" charset="-122"/>
              </a:rPr>
              <a:t>=</a:t>
            </a:r>
            <a:r>
              <a:rPr lang="zh-CN" altLang="en-US" sz="2400" b="0">
                <a:ea typeface="仿宋_GB2312" pitchFamily="49" charset="-122"/>
              </a:rPr>
              <a:t>（？）</a:t>
            </a:r>
            <a:r>
              <a:rPr lang="en-US" altLang="zh-CN" sz="2400" b="0" baseline="-25000">
                <a:ea typeface="仿宋_GB2312" pitchFamily="49" charset="-122"/>
              </a:rPr>
              <a:t>2</a:t>
            </a:r>
          </a:p>
        </p:txBody>
      </p:sp>
      <p:sp>
        <p:nvSpPr>
          <p:cNvPr id="91163" name="Text Box 1051"/>
          <p:cNvSpPr txBox="1">
            <a:spLocks noChangeArrowheads="1"/>
          </p:cNvSpPr>
          <p:nvPr/>
        </p:nvSpPr>
        <p:spPr bwMode="auto">
          <a:xfrm>
            <a:off x="5672138" y="4979988"/>
            <a:ext cx="1631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1    1   1    0</a:t>
            </a:r>
          </a:p>
        </p:txBody>
      </p:sp>
      <p:sp>
        <p:nvSpPr>
          <p:cNvPr id="91164" name="Text Box 1052"/>
          <p:cNvSpPr txBox="1">
            <a:spLocks noChangeArrowheads="1"/>
          </p:cNvSpPr>
          <p:nvPr/>
        </p:nvSpPr>
        <p:spPr bwMode="auto">
          <a:xfrm>
            <a:off x="5684838" y="5519738"/>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1</a:t>
            </a:r>
          </a:p>
        </p:txBody>
      </p:sp>
      <p:sp>
        <p:nvSpPr>
          <p:cNvPr id="91165" name="Line 1053"/>
          <p:cNvSpPr>
            <a:spLocks noChangeShapeType="1"/>
          </p:cNvSpPr>
          <p:nvPr/>
        </p:nvSpPr>
        <p:spPr bwMode="auto">
          <a:xfrm flipH="1">
            <a:off x="5888038" y="5208588"/>
            <a:ext cx="333375" cy="40163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1166" name="Text Box 1054"/>
          <p:cNvSpPr txBox="1">
            <a:spLocks noChangeArrowheads="1"/>
          </p:cNvSpPr>
          <p:nvPr/>
        </p:nvSpPr>
        <p:spPr bwMode="auto">
          <a:xfrm>
            <a:off x="6127750" y="5519738"/>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0</a:t>
            </a:r>
          </a:p>
        </p:txBody>
      </p:sp>
      <p:sp>
        <p:nvSpPr>
          <p:cNvPr id="91167" name="Line 1055"/>
          <p:cNvSpPr>
            <a:spLocks noChangeShapeType="1"/>
          </p:cNvSpPr>
          <p:nvPr/>
        </p:nvSpPr>
        <p:spPr bwMode="auto">
          <a:xfrm>
            <a:off x="6124575" y="5430838"/>
            <a:ext cx="152400" cy="220662"/>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1168" name="Text Box 1056"/>
          <p:cNvSpPr txBox="1">
            <a:spLocks noChangeArrowheads="1"/>
          </p:cNvSpPr>
          <p:nvPr/>
        </p:nvSpPr>
        <p:spPr bwMode="auto">
          <a:xfrm>
            <a:off x="6543675" y="551815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1</a:t>
            </a:r>
          </a:p>
        </p:txBody>
      </p:sp>
      <p:sp>
        <p:nvSpPr>
          <p:cNvPr id="91169" name="Line 1057"/>
          <p:cNvSpPr>
            <a:spLocks noChangeShapeType="1"/>
          </p:cNvSpPr>
          <p:nvPr/>
        </p:nvSpPr>
        <p:spPr bwMode="auto">
          <a:xfrm flipH="1">
            <a:off x="6373813" y="5194300"/>
            <a:ext cx="290512" cy="34766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1170" name="Line 1058"/>
          <p:cNvSpPr>
            <a:spLocks noChangeShapeType="1"/>
          </p:cNvSpPr>
          <p:nvPr/>
        </p:nvSpPr>
        <p:spPr bwMode="auto">
          <a:xfrm>
            <a:off x="6540500" y="5416550"/>
            <a:ext cx="152400" cy="180975"/>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1171" name="Text Box 1059"/>
          <p:cNvSpPr txBox="1">
            <a:spLocks noChangeArrowheads="1"/>
          </p:cNvSpPr>
          <p:nvPr/>
        </p:nvSpPr>
        <p:spPr bwMode="auto">
          <a:xfrm>
            <a:off x="7058025" y="550545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1</a:t>
            </a:r>
          </a:p>
        </p:txBody>
      </p:sp>
      <p:sp>
        <p:nvSpPr>
          <p:cNvPr id="91172" name="Line 1060"/>
          <p:cNvSpPr>
            <a:spLocks noChangeShapeType="1"/>
          </p:cNvSpPr>
          <p:nvPr/>
        </p:nvSpPr>
        <p:spPr bwMode="auto">
          <a:xfrm flipH="1">
            <a:off x="6777038" y="5235575"/>
            <a:ext cx="317500" cy="3317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1173" name="Line 1061"/>
          <p:cNvSpPr>
            <a:spLocks noChangeShapeType="1"/>
          </p:cNvSpPr>
          <p:nvPr/>
        </p:nvSpPr>
        <p:spPr bwMode="auto">
          <a:xfrm>
            <a:off x="6983413" y="5376863"/>
            <a:ext cx="193675" cy="193675"/>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1174" name="Text Box 1062"/>
          <p:cNvSpPr txBox="1">
            <a:spLocks noChangeArrowheads="1"/>
          </p:cNvSpPr>
          <p:nvPr/>
        </p:nvSpPr>
        <p:spPr bwMode="auto">
          <a:xfrm>
            <a:off x="5187950" y="6130925"/>
            <a:ext cx="31940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0">
                <a:solidFill>
                  <a:srgbClr val="F90F36"/>
                </a:solidFill>
                <a:ea typeface="仿宋_GB2312" pitchFamily="49" charset="-122"/>
              </a:rPr>
              <a:t>（</a:t>
            </a:r>
            <a:r>
              <a:rPr lang="en-US" altLang="zh-CN" sz="2400" b="0">
                <a:solidFill>
                  <a:srgbClr val="F90F36"/>
                </a:solidFill>
                <a:ea typeface="仿宋_GB2312" pitchFamily="49" charset="-122"/>
              </a:rPr>
              <a:t>1110</a:t>
            </a:r>
            <a:r>
              <a:rPr lang="zh-CN" altLang="en-US" sz="2400" b="0">
                <a:solidFill>
                  <a:srgbClr val="F90F36"/>
                </a:solidFill>
                <a:ea typeface="仿宋_GB2312" pitchFamily="49" charset="-122"/>
              </a:rPr>
              <a:t>）</a:t>
            </a:r>
            <a:r>
              <a:rPr lang="en-US" altLang="zh-CN" sz="2400" b="0" baseline="-25000">
                <a:solidFill>
                  <a:srgbClr val="F90F36"/>
                </a:solidFill>
                <a:ea typeface="仿宋_GB2312" pitchFamily="49" charset="-122"/>
              </a:rPr>
              <a:t>G</a:t>
            </a:r>
            <a:r>
              <a:rPr lang="en-US" altLang="zh-CN" sz="2400" b="0">
                <a:ea typeface="仿宋_GB2312" pitchFamily="49" charset="-122"/>
              </a:rPr>
              <a:t> = </a:t>
            </a:r>
            <a:r>
              <a:rPr lang="zh-CN" altLang="en-US" sz="2400" b="0">
                <a:ea typeface="仿宋_GB2312" pitchFamily="49" charset="-122"/>
              </a:rPr>
              <a:t>（</a:t>
            </a:r>
            <a:r>
              <a:rPr lang="en-US" altLang="zh-CN" sz="2400" b="0">
                <a:ea typeface="仿宋_GB2312" pitchFamily="49" charset="-122"/>
              </a:rPr>
              <a:t>1011</a:t>
            </a:r>
            <a:r>
              <a:rPr lang="zh-CN" altLang="en-US" sz="2400" b="0">
                <a:ea typeface="仿宋_GB2312" pitchFamily="49" charset="-122"/>
              </a:rPr>
              <a:t>）</a:t>
            </a:r>
            <a:r>
              <a:rPr lang="en-US" altLang="zh-CN" sz="2400" b="0" baseline="-25000">
                <a:ea typeface="仿宋_GB2312" pitchFamily="49" charset="-122"/>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 calcmode="lin" valueType="num">
                                      <p:cBhvr additive="base">
                                        <p:cTn id="7" dur="500" fill="hold"/>
                                        <p:tgtEl>
                                          <p:spTgt spid="91139"/>
                                        </p:tgtEl>
                                        <p:attrNameLst>
                                          <p:attrName>ppt_x</p:attrName>
                                        </p:attrNameLst>
                                      </p:cBhvr>
                                      <p:tavLst>
                                        <p:tav tm="0">
                                          <p:val>
                                            <p:strVal val="0-#ppt_w/2"/>
                                          </p:val>
                                        </p:tav>
                                        <p:tav tm="100000">
                                          <p:val>
                                            <p:strVal val="#ppt_x"/>
                                          </p:val>
                                        </p:tav>
                                      </p:tavLst>
                                    </p:anim>
                                    <p:anim calcmode="lin" valueType="num">
                                      <p:cBhvr additive="base">
                                        <p:cTn id="8" dur="500" fill="hold"/>
                                        <p:tgtEl>
                                          <p:spTgt spid="911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40"/>
                                        </p:tgtEl>
                                        <p:attrNameLst>
                                          <p:attrName>style.visibility</p:attrName>
                                        </p:attrNameLst>
                                      </p:cBhvr>
                                      <p:to>
                                        <p:strVal val="visible"/>
                                      </p:to>
                                    </p:set>
                                    <p:anim calcmode="lin" valueType="num">
                                      <p:cBhvr additive="base">
                                        <p:cTn id="13" dur="500" fill="hold"/>
                                        <p:tgtEl>
                                          <p:spTgt spid="91140"/>
                                        </p:tgtEl>
                                        <p:attrNameLst>
                                          <p:attrName>ppt_x</p:attrName>
                                        </p:attrNameLst>
                                      </p:cBhvr>
                                      <p:tavLst>
                                        <p:tav tm="0">
                                          <p:val>
                                            <p:strVal val="0-#ppt_w/2"/>
                                          </p:val>
                                        </p:tav>
                                        <p:tav tm="100000">
                                          <p:val>
                                            <p:strVal val="#ppt_x"/>
                                          </p:val>
                                        </p:tav>
                                      </p:tavLst>
                                    </p:anim>
                                    <p:anim calcmode="lin" valueType="num">
                                      <p:cBhvr additive="base">
                                        <p:cTn id="14" dur="500" fill="hold"/>
                                        <p:tgtEl>
                                          <p:spTgt spid="911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1142"/>
                                        </p:tgtEl>
                                        <p:attrNameLst>
                                          <p:attrName>style.visibility</p:attrName>
                                        </p:attrNameLst>
                                      </p:cBhvr>
                                      <p:to>
                                        <p:strVal val="visible"/>
                                      </p:to>
                                    </p:set>
                                    <p:anim calcmode="lin" valueType="num">
                                      <p:cBhvr additive="base">
                                        <p:cTn id="19" dur="500" fill="hold"/>
                                        <p:tgtEl>
                                          <p:spTgt spid="91142"/>
                                        </p:tgtEl>
                                        <p:attrNameLst>
                                          <p:attrName>ppt_x</p:attrName>
                                        </p:attrNameLst>
                                      </p:cBhvr>
                                      <p:tavLst>
                                        <p:tav tm="0">
                                          <p:val>
                                            <p:strVal val="0-#ppt_w/2"/>
                                          </p:val>
                                        </p:tav>
                                        <p:tav tm="100000">
                                          <p:val>
                                            <p:strVal val="#ppt_x"/>
                                          </p:val>
                                        </p:tav>
                                      </p:tavLst>
                                    </p:anim>
                                    <p:anim calcmode="lin" valueType="num">
                                      <p:cBhvr additive="base">
                                        <p:cTn id="20" dur="500" fill="hold"/>
                                        <p:tgtEl>
                                          <p:spTgt spid="9114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1143"/>
                                        </p:tgtEl>
                                        <p:attrNameLst>
                                          <p:attrName>style.visibility</p:attrName>
                                        </p:attrNameLst>
                                      </p:cBhvr>
                                      <p:to>
                                        <p:strVal val="visible"/>
                                      </p:to>
                                    </p:set>
                                    <p:anim calcmode="lin" valueType="num">
                                      <p:cBhvr additive="base">
                                        <p:cTn id="25" dur="500" fill="hold"/>
                                        <p:tgtEl>
                                          <p:spTgt spid="91143"/>
                                        </p:tgtEl>
                                        <p:attrNameLst>
                                          <p:attrName>ppt_x</p:attrName>
                                        </p:attrNameLst>
                                      </p:cBhvr>
                                      <p:tavLst>
                                        <p:tav tm="0">
                                          <p:val>
                                            <p:strVal val="0-#ppt_w/2"/>
                                          </p:val>
                                        </p:tav>
                                        <p:tav tm="100000">
                                          <p:val>
                                            <p:strVal val="#ppt_x"/>
                                          </p:val>
                                        </p:tav>
                                      </p:tavLst>
                                    </p:anim>
                                    <p:anim calcmode="lin" valueType="num">
                                      <p:cBhvr additive="base">
                                        <p:cTn id="26" dur="500" fill="hold"/>
                                        <p:tgtEl>
                                          <p:spTgt spid="9114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1144"/>
                                        </p:tgtEl>
                                        <p:attrNameLst>
                                          <p:attrName>style.visibility</p:attrName>
                                        </p:attrNameLst>
                                      </p:cBhvr>
                                      <p:to>
                                        <p:strVal val="visible"/>
                                      </p:to>
                                    </p:set>
                                    <p:anim calcmode="lin" valueType="num">
                                      <p:cBhvr additive="base">
                                        <p:cTn id="31" dur="500" fill="hold"/>
                                        <p:tgtEl>
                                          <p:spTgt spid="91144"/>
                                        </p:tgtEl>
                                        <p:attrNameLst>
                                          <p:attrName>ppt_x</p:attrName>
                                        </p:attrNameLst>
                                      </p:cBhvr>
                                      <p:tavLst>
                                        <p:tav tm="0">
                                          <p:val>
                                            <p:strVal val="0-#ppt_w/2"/>
                                          </p:val>
                                        </p:tav>
                                        <p:tav tm="100000">
                                          <p:val>
                                            <p:strVal val="#ppt_x"/>
                                          </p:val>
                                        </p:tav>
                                      </p:tavLst>
                                    </p:anim>
                                    <p:anim calcmode="lin" valueType="num">
                                      <p:cBhvr additive="base">
                                        <p:cTn id="32" dur="500" fill="hold"/>
                                        <p:tgtEl>
                                          <p:spTgt spid="9114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1146"/>
                                        </p:tgtEl>
                                        <p:attrNameLst>
                                          <p:attrName>style.visibility</p:attrName>
                                        </p:attrNameLst>
                                      </p:cBhvr>
                                      <p:to>
                                        <p:strVal val="visible"/>
                                      </p:to>
                                    </p:set>
                                    <p:anim calcmode="lin" valueType="num">
                                      <p:cBhvr additive="base">
                                        <p:cTn id="37" dur="500" fill="hold"/>
                                        <p:tgtEl>
                                          <p:spTgt spid="91146"/>
                                        </p:tgtEl>
                                        <p:attrNameLst>
                                          <p:attrName>ppt_x</p:attrName>
                                        </p:attrNameLst>
                                      </p:cBhvr>
                                      <p:tavLst>
                                        <p:tav tm="0">
                                          <p:val>
                                            <p:strVal val="0-#ppt_w/2"/>
                                          </p:val>
                                        </p:tav>
                                        <p:tav tm="100000">
                                          <p:val>
                                            <p:strVal val="#ppt_x"/>
                                          </p:val>
                                        </p:tav>
                                      </p:tavLst>
                                    </p:anim>
                                    <p:anim calcmode="lin" valueType="num">
                                      <p:cBhvr additive="base">
                                        <p:cTn id="38" dur="500" fill="hold"/>
                                        <p:tgtEl>
                                          <p:spTgt spid="9114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91147"/>
                                        </p:tgtEl>
                                        <p:attrNameLst>
                                          <p:attrName>style.visibility</p:attrName>
                                        </p:attrNameLst>
                                      </p:cBhvr>
                                      <p:to>
                                        <p:strVal val="visible"/>
                                      </p:to>
                                    </p:set>
                                    <p:anim calcmode="lin" valueType="num">
                                      <p:cBhvr additive="base">
                                        <p:cTn id="43" dur="500" fill="hold"/>
                                        <p:tgtEl>
                                          <p:spTgt spid="91147"/>
                                        </p:tgtEl>
                                        <p:attrNameLst>
                                          <p:attrName>ppt_x</p:attrName>
                                        </p:attrNameLst>
                                      </p:cBhvr>
                                      <p:tavLst>
                                        <p:tav tm="0">
                                          <p:val>
                                            <p:strVal val="0-#ppt_w/2"/>
                                          </p:val>
                                        </p:tav>
                                        <p:tav tm="100000">
                                          <p:val>
                                            <p:strVal val="#ppt_x"/>
                                          </p:val>
                                        </p:tav>
                                      </p:tavLst>
                                    </p:anim>
                                    <p:anim calcmode="lin" valueType="num">
                                      <p:cBhvr additive="base">
                                        <p:cTn id="44" dur="500" fill="hold"/>
                                        <p:tgtEl>
                                          <p:spTgt spid="9114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91149"/>
                                        </p:tgtEl>
                                        <p:attrNameLst>
                                          <p:attrName>style.visibility</p:attrName>
                                        </p:attrNameLst>
                                      </p:cBhvr>
                                      <p:to>
                                        <p:strVal val="visible"/>
                                      </p:to>
                                    </p:set>
                                    <p:anim calcmode="lin" valueType="num">
                                      <p:cBhvr additive="base">
                                        <p:cTn id="49" dur="500" fill="hold"/>
                                        <p:tgtEl>
                                          <p:spTgt spid="91149"/>
                                        </p:tgtEl>
                                        <p:attrNameLst>
                                          <p:attrName>ppt_x</p:attrName>
                                        </p:attrNameLst>
                                      </p:cBhvr>
                                      <p:tavLst>
                                        <p:tav tm="0">
                                          <p:val>
                                            <p:strVal val="0-#ppt_w/2"/>
                                          </p:val>
                                        </p:tav>
                                        <p:tav tm="100000">
                                          <p:val>
                                            <p:strVal val="#ppt_x"/>
                                          </p:val>
                                        </p:tav>
                                      </p:tavLst>
                                    </p:anim>
                                    <p:anim calcmode="lin" valueType="num">
                                      <p:cBhvr additive="base">
                                        <p:cTn id="50" dur="500" fill="hold"/>
                                        <p:tgtEl>
                                          <p:spTgt spid="9114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1148"/>
                                        </p:tgtEl>
                                        <p:attrNameLst>
                                          <p:attrName>style.visibility</p:attrName>
                                        </p:attrNameLst>
                                      </p:cBhvr>
                                      <p:to>
                                        <p:strVal val="visible"/>
                                      </p:to>
                                    </p:set>
                                    <p:anim calcmode="lin" valueType="num">
                                      <p:cBhvr additive="base">
                                        <p:cTn id="55" dur="500" fill="hold"/>
                                        <p:tgtEl>
                                          <p:spTgt spid="91148"/>
                                        </p:tgtEl>
                                        <p:attrNameLst>
                                          <p:attrName>ppt_x</p:attrName>
                                        </p:attrNameLst>
                                      </p:cBhvr>
                                      <p:tavLst>
                                        <p:tav tm="0">
                                          <p:val>
                                            <p:strVal val="0-#ppt_w/2"/>
                                          </p:val>
                                        </p:tav>
                                        <p:tav tm="100000">
                                          <p:val>
                                            <p:strVal val="#ppt_x"/>
                                          </p:val>
                                        </p:tav>
                                      </p:tavLst>
                                    </p:anim>
                                    <p:anim calcmode="lin" valueType="num">
                                      <p:cBhvr additive="base">
                                        <p:cTn id="56" dur="500" fill="hold"/>
                                        <p:tgtEl>
                                          <p:spTgt spid="91148"/>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91153"/>
                                        </p:tgtEl>
                                        <p:attrNameLst>
                                          <p:attrName>style.visibility</p:attrName>
                                        </p:attrNameLst>
                                      </p:cBhvr>
                                      <p:to>
                                        <p:strVal val="visible"/>
                                      </p:to>
                                    </p:set>
                                    <p:anim calcmode="lin" valueType="num">
                                      <p:cBhvr additive="base">
                                        <p:cTn id="61" dur="500" fill="hold"/>
                                        <p:tgtEl>
                                          <p:spTgt spid="91153"/>
                                        </p:tgtEl>
                                        <p:attrNameLst>
                                          <p:attrName>ppt_x</p:attrName>
                                        </p:attrNameLst>
                                      </p:cBhvr>
                                      <p:tavLst>
                                        <p:tav tm="0">
                                          <p:val>
                                            <p:strVal val="0-#ppt_w/2"/>
                                          </p:val>
                                        </p:tav>
                                        <p:tav tm="100000">
                                          <p:val>
                                            <p:strVal val="#ppt_x"/>
                                          </p:val>
                                        </p:tav>
                                      </p:tavLst>
                                    </p:anim>
                                    <p:anim calcmode="lin" valueType="num">
                                      <p:cBhvr additive="base">
                                        <p:cTn id="62" dur="500" fill="hold"/>
                                        <p:tgtEl>
                                          <p:spTgt spid="9115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91154"/>
                                        </p:tgtEl>
                                        <p:attrNameLst>
                                          <p:attrName>style.visibility</p:attrName>
                                        </p:attrNameLst>
                                      </p:cBhvr>
                                      <p:to>
                                        <p:strVal val="visible"/>
                                      </p:to>
                                    </p:set>
                                    <p:anim calcmode="lin" valueType="num">
                                      <p:cBhvr additive="base">
                                        <p:cTn id="67" dur="500" fill="hold"/>
                                        <p:tgtEl>
                                          <p:spTgt spid="91154"/>
                                        </p:tgtEl>
                                        <p:attrNameLst>
                                          <p:attrName>ppt_x</p:attrName>
                                        </p:attrNameLst>
                                      </p:cBhvr>
                                      <p:tavLst>
                                        <p:tav tm="0">
                                          <p:val>
                                            <p:strVal val="0-#ppt_w/2"/>
                                          </p:val>
                                        </p:tav>
                                        <p:tav tm="100000">
                                          <p:val>
                                            <p:strVal val="#ppt_x"/>
                                          </p:val>
                                        </p:tav>
                                      </p:tavLst>
                                    </p:anim>
                                    <p:anim calcmode="lin" valueType="num">
                                      <p:cBhvr additive="base">
                                        <p:cTn id="68" dur="500" fill="hold"/>
                                        <p:tgtEl>
                                          <p:spTgt spid="91154"/>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91150"/>
                                        </p:tgtEl>
                                        <p:attrNameLst>
                                          <p:attrName>style.visibility</p:attrName>
                                        </p:attrNameLst>
                                      </p:cBhvr>
                                      <p:to>
                                        <p:strVal val="visible"/>
                                      </p:to>
                                    </p:set>
                                    <p:anim calcmode="lin" valueType="num">
                                      <p:cBhvr additive="base">
                                        <p:cTn id="73" dur="500" fill="hold"/>
                                        <p:tgtEl>
                                          <p:spTgt spid="91150"/>
                                        </p:tgtEl>
                                        <p:attrNameLst>
                                          <p:attrName>ppt_x</p:attrName>
                                        </p:attrNameLst>
                                      </p:cBhvr>
                                      <p:tavLst>
                                        <p:tav tm="0">
                                          <p:val>
                                            <p:strVal val="0-#ppt_w/2"/>
                                          </p:val>
                                        </p:tav>
                                        <p:tav tm="100000">
                                          <p:val>
                                            <p:strVal val="#ppt_x"/>
                                          </p:val>
                                        </p:tav>
                                      </p:tavLst>
                                    </p:anim>
                                    <p:anim calcmode="lin" valueType="num">
                                      <p:cBhvr additive="base">
                                        <p:cTn id="74" dur="500" fill="hold"/>
                                        <p:tgtEl>
                                          <p:spTgt spid="91150"/>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91157"/>
                                        </p:tgtEl>
                                        <p:attrNameLst>
                                          <p:attrName>style.visibility</p:attrName>
                                        </p:attrNameLst>
                                      </p:cBhvr>
                                      <p:to>
                                        <p:strVal val="visible"/>
                                      </p:to>
                                    </p:set>
                                    <p:anim calcmode="lin" valueType="num">
                                      <p:cBhvr additive="base">
                                        <p:cTn id="79" dur="500" fill="hold"/>
                                        <p:tgtEl>
                                          <p:spTgt spid="91157"/>
                                        </p:tgtEl>
                                        <p:attrNameLst>
                                          <p:attrName>ppt_x</p:attrName>
                                        </p:attrNameLst>
                                      </p:cBhvr>
                                      <p:tavLst>
                                        <p:tav tm="0">
                                          <p:val>
                                            <p:strVal val="0-#ppt_w/2"/>
                                          </p:val>
                                        </p:tav>
                                        <p:tav tm="100000">
                                          <p:val>
                                            <p:strVal val="#ppt_x"/>
                                          </p:val>
                                        </p:tav>
                                      </p:tavLst>
                                    </p:anim>
                                    <p:anim calcmode="lin" valueType="num">
                                      <p:cBhvr additive="base">
                                        <p:cTn id="80" dur="500" fill="hold"/>
                                        <p:tgtEl>
                                          <p:spTgt spid="91157"/>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91158"/>
                                        </p:tgtEl>
                                        <p:attrNameLst>
                                          <p:attrName>style.visibility</p:attrName>
                                        </p:attrNameLst>
                                      </p:cBhvr>
                                      <p:to>
                                        <p:strVal val="visible"/>
                                      </p:to>
                                    </p:set>
                                    <p:anim calcmode="lin" valueType="num">
                                      <p:cBhvr additive="base">
                                        <p:cTn id="85" dur="500" fill="hold"/>
                                        <p:tgtEl>
                                          <p:spTgt spid="91158"/>
                                        </p:tgtEl>
                                        <p:attrNameLst>
                                          <p:attrName>ppt_x</p:attrName>
                                        </p:attrNameLst>
                                      </p:cBhvr>
                                      <p:tavLst>
                                        <p:tav tm="0">
                                          <p:val>
                                            <p:strVal val="0-#ppt_w/2"/>
                                          </p:val>
                                        </p:tav>
                                        <p:tav tm="100000">
                                          <p:val>
                                            <p:strVal val="#ppt_x"/>
                                          </p:val>
                                        </p:tav>
                                      </p:tavLst>
                                    </p:anim>
                                    <p:anim calcmode="lin" valueType="num">
                                      <p:cBhvr additive="base">
                                        <p:cTn id="86" dur="500" fill="hold"/>
                                        <p:tgtEl>
                                          <p:spTgt spid="91158"/>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91155"/>
                                        </p:tgtEl>
                                        <p:attrNameLst>
                                          <p:attrName>style.visibility</p:attrName>
                                        </p:attrNameLst>
                                      </p:cBhvr>
                                      <p:to>
                                        <p:strVal val="visible"/>
                                      </p:to>
                                    </p:set>
                                    <p:anim calcmode="lin" valueType="num">
                                      <p:cBhvr additive="base">
                                        <p:cTn id="91" dur="500" fill="hold"/>
                                        <p:tgtEl>
                                          <p:spTgt spid="91155"/>
                                        </p:tgtEl>
                                        <p:attrNameLst>
                                          <p:attrName>ppt_x</p:attrName>
                                        </p:attrNameLst>
                                      </p:cBhvr>
                                      <p:tavLst>
                                        <p:tav tm="0">
                                          <p:val>
                                            <p:strVal val="0-#ppt_w/2"/>
                                          </p:val>
                                        </p:tav>
                                        <p:tav tm="100000">
                                          <p:val>
                                            <p:strVal val="#ppt_x"/>
                                          </p:val>
                                        </p:tav>
                                      </p:tavLst>
                                    </p:anim>
                                    <p:anim calcmode="lin" valueType="num">
                                      <p:cBhvr additive="base">
                                        <p:cTn id="92" dur="500" fill="hold"/>
                                        <p:tgtEl>
                                          <p:spTgt spid="91155"/>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91159"/>
                                        </p:tgtEl>
                                        <p:attrNameLst>
                                          <p:attrName>style.visibility</p:attrName>
                                        </p:attrNameLst>
                                      </p:cBhvr>
                                      <p:to>
                                        <p:strVal val="visible"/>
                                      </p:to>
                                    </p:set>
                                    <p:anim calcmode="lin" valueType="num">
                                      <p:cBhvr additive="base">
                                        <p:cTn id="97" dur="500" fill="hold"/>
                                        <p:tgtEl>
                                          <p:spTgt spid="91159"/>
                                        </p:tgtEl>
                                        <p:attrNameLst>
                                          <p:attrName>ppt_x</p:attrName>
                                        </p:attrNameLst>
                                      </p:cBhvr>
                                      <p:tavLst>
                                        <p:tav tm="0">
                                          <p:val>
                                            <p:strVal val="0-#ppt_w/2"/>
                                          </p:val>
                                        </p:tav>
                                        <p:tav tm="100000">
                                          <p:val>
                                            <p:strVal val="#ppt_x"/>
                                          </p:val>
                                        </p:tav>
                                      </p:tavLst>
                                    </p:anim>
                                    <p:anim calcmode="lin" valueType="num">
                                      <p:cBhvr additive="base">
                                        <p:cTn id="98" dur="500" fill="hold"/>
                                        <p:tgtEl>
                                          <p:spTgt spid="91159"/>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91160"/>
                                        </p:tgtEl>
                                        <p:attrNameLst>
                                          <p:attrName>style.visibility</p:attrName>
                                        </p:attrNameLst>
                                      </p:cBhvr>
                                      <p:to>
                                        <p:strVal val="visible"/>
                                      </p:to>
                                    </p:set>
                                    <p:anim calcmode="lin" valueType="num">
                                      <p:cBhvr additive="base">
                                        <p:cTn id="103" dur="500" fill="hold"/>
                                        <p:tgtEl>
                                          <p:spTgt spid="91160"/>
                                        </p:tgtEl>
                                        <p:attrNameLst>
                                          <p:attrName>ppt_x</p:attrName>
                                        </p:attrNameLst>
                                      </p:cBhvr>
                                      <p:tavLst>
                                        <p:tav tm="0">
                                          <p:val>
                                            <p:strVal val="0-#ppt_w/2"/>
                                          </p:val>
                                        </p:tav>
                                        <p:tav tm="100000">
                                          <p:val>
                                            <p:strVal val="#ppt_x"/>
                                          </p:val>
                                        </p:tav>
                                      </p:tavLst>
                                    </p:anim>
                                    <p:anim calcmode="lin" valueType="num">
                                      <p:cBhvr additive="base">
                                        <p:cTn id="104" dur="500" fill="hold"/>
                                        <p:tgtEl>
                                          <p:spTgt spid="91160"/>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nodeType="clickEffect">
                                  <p:stCondLst>
                                    <p:cond delay="0"/>
                                  </p:stCondLst>
                                  <p:childTnLst>
                                    <p:set>
                                      <p:cBhvr>
                                        <p:cTn id="108" dur="1" fill="hold">
                                          <p:stCondLst>
                                            <p:cond delay="0"/>
                                          </p:stCondLst>
                                        </p:cTn>
                                        <p:tgtEl>
                                          <p:spTgt spid="91161"/>
                                        </p:tgtEl>
                                        <p:attrNameLst>
                                          <p:attrName>style.visibility</p:attrName>
                                        </p:attrNameLst>
                                      </p:cBhvr>
                                      <p:to>
                                        <p:strVal val="visible"/>
                                      </p:to>
                                    </p:set>
                                    <p:anim calcmode="lin" valueType="num">
                                      <p:cBhvr additive="base">
                                        <p:cTn id="109" dur="500" fill="hold"/>
                                        <p:tgtEl>
                                          <p:spTgt spid="91161"/>
                                        </p:tgtEl>
                                        <p:attrNameLst>
                                          <p:attrName>ppt_x</p:attrName>
                                        </p:attrNameLst>
                                      </p:cBhvr>
                                      <p:tavLst>
                                        <p:tav tm="0">
                                          <p:val>
                                            <p:strVal val="0-#ppt_w/2"/>
                                          </p:val>
                                        </p:tav>
                                        <p:tav tm="100000">
                                          <p:val>
                                            <p:strVal val="#ppt_x"/>
                                          </p:val>
                                        </p:tav>
                                      </p:tavLst>
                                    </p:anim>
                                    <p:anim calcmode="lin" valueType="num">
                                      <p:cBhvr additive="base">
                                        <p:cTn id="110" dur="500" fill="hold"/>
                                        <p:tgtEl>
                                          <p:spTgt spid="91161"/>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91162"/>
                                        </p:tgtEl>
                                        <p:attrNameLst>
                                          <p:attrName>style.visibility</p:attrName>
                                        </p:attrNameLst>
                                      </p:cBhvr>
                                      <p:to>
                                        <p:strVal val="visible"/>
                                      </p:to>
                                    </p:set>
                                    <p:anim calcmode="lin" valueType="num">
                                      <p:cBhvr additive="base">
                                        <p:cTn id="115" dur="500" fill="hold"/>
                                        <p:tgtEl>
                                          <p:spTgt spid="91162"/>
                                        </p:tgtEl>
                                        <p:attrNameLst>
                                          <p:attrName>ppt_x</p:attrName>
                                        </p:attrNameLst>
                                      </p:cBhvr>
                                      <p:tavLst>
                                        <p:tav tm="0">
                                          <p:val>
                                            <p:strVal val="0-#ppt_w/2"/>
                                          </p:val>
                                        </p:tav>
                                        <p:tav tm="100000">
                                          <p:val>
                                            <p:strVal val="#ppt_x"/>
                                          </p:val>
                                        </p:tav>
                                      </p:tavLst>
                                    </p:anim>
                                    <p:anim calcmode="lin" valueType="num">
                                      <p:cBhvr additive="base">
                                        <p:cTn id="116" dur="500" fill="hold"/>
                                        <p:tgtEl>
                                          <p:spTgt spid="91162"/>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91163"/>
                                        </p:tgtEl>
                                        <p:attrNameLst>
                                          <p:attrName>style.visibility</p:attrName>
                                        </p:attrNameLst>
                                      </p:cBhvr>
                                      <p:to>
                                        <p:strVal val="visible"/>
                                      </p:to>
                                    </p:set>
                                    <p:anim calcmode="lin" valueType="num">
                                      <p:cBhvr additive="base">
                                        <p:cTn id="121" dur="500" fill="hold"/>
                                        <p:tgtEl>
                                          <p:spTgt spid="91163"/>
                                        </p:tgtEl>
                                        <p:attrNameLst>
                                          <p:attrName>ppt_x</p:attrName>
                                        </p:attrNameLst>
                                      </p:cBhvr>
                                      <p:tavLst>
                                        <p:tav tm="0">
                                          <p:val>
                                            <p:strVal val="0-#ppt_w/2"/>
                                          </p:val>
                                        </p:tav>
                                        <p:tav tm="100000">
                                          <p:val>
                                            <p:strVal val="#ppt_x"/>
                                          </p:val>
                                        </p:tav>
                                      </p:tavLst>
                                    </p:anim>
                                    <p:anim calcmode="lin" valueType="num">
                                      <p:cBhvr additive="base">
                                        <p:cTn id="122" dur="500" fill="hold"/>
                                        <p:tgtEl>
                                          <p:spTgt spid="91163"/>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91164"/>
                                        </p:tgtEl>
                                        <p:attrNameLst>
                                          <p:attrName>style.visibility</p:attrName>
                                        </p:attrNameLst>
                                      </p:cBhvr>
                                      <p:to>
                                        <p:strVal val="visible"/>
                                      </p:to>
                                    </p:set>
                                    <p:anim calcmode="lin" valueType="num">
                                      <p:cBhvr additive="base">
                                        <p:cTn id="127" dur="500" fill="hold"/>
                                        <p:tgtEl>
                                          <p:spTgt spid="91164"/>
                                        </p:tgtEl>
                                        <p:attrNameLst>
                                          <p:attrName>ppt_x</p:attrName>
                                        </p:attrNameLst>
                                      </p:cBhvr>
                                      <p:tavLst>
                                        <p:tav tm="0">
                                          <p:val>
                                            <p:strVal val="0-#ppt_w/2"/>
                                          </p:val>
                                        </p:tav>
                                        <p:tav tm="100000">
                                          <p:val>
                                            <p:strVal val="#ppt_x"/>
                                          </p:val>
                                        </p:tav>
                                      </p:tavLst>
                                    </p:anim>
                                    <p:anim calcmode="lin" valueType="num">
                                      <p:cBhvr additive="base">
                                        <p:cTn id="128" dur="500" fill="hold"/>
                                        <p:tgtEl>
                                          <p:spTgt spid="91164"/>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nodeType="clickEffect">
                                  <p:stCondLst>
                                    <p:cond delay="0"/>
                                  </p:stCondLst>
                                  <p:childTnLst>
                                    <p:set>
                                      <p:cBhvr>
                                        <p:cTn id="132" dur="1" fill="hold">
                                          <p:stCondLst>
                                            <p:cond delay="0"/>
                                          </p:stCondLst>
                                        </p:cTn>
                                        <p:tgtEl>
                                          <p:spTgt spid="91165"/>
                                        </p:tgtEl>
                                        <p:attrNameLst>
                                          <p:attrName>style.visibility</p:attrName>
                                        </p:attrNameLst>
                                      </p:cBhvr>
                                      <p:to>
                                        <p:strVal val="visible"/>
                                      </p:to>
                                    </p:set>
                                    <p:anim calcmode="lin" valueType="num">
                                      <p:cBhvr additive="base">
                                        <p:cTn id="133" dur="500" fill="hold"/>
                                        <p:tgtEl>
                                          <p:spTgt spid="91165"/>
                                        </p:tgtEl>
                                        <p:attrNameLst>
                                          <p:attrName>ppt_x</p:attrName>
                                        </p:attrNameLst>
                                      </p:cBhvr>
                                      <p:tavLst>
                                        <p:tav tm="0">
                                          <p:val>
                                            <p:strVal val="0-#ppt_w/2"/>
                                          </p:val>
                                        </p:tav>
                                        <p:tav tm="100000">
                                          <p:val>
                                            <p:strVal val="#ppt_x"/>
                                          </p:val>
                                        </p:tav>
                                      </p:tavLst>
                                    </p:anim>
                                    <p:anim calcmode="lin" valueType="num">
                                      <p:cBhvr additive="base">
                                        <p:cTn id="134" dur="500" fill="hold"/>
                                        <p:tgtEl>
                                          <p:spTgt spid="91165"/>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nodeType="clickEffect">
                                  <p:stCondLst>
                                    <p:cond delay="0"/>
                                  </p:stCondLst>
                                  <p:childTnLst>
                                    <p:set>
                                      <p:cBhvr>
                                        <p:cTn id="138" dur="1" fill="hold">
                                          <p:stCondLst>
                                            <p:cond delay="0"/>
                                          </p:stCondLst>
                                        </p:cTn>
                                        <p:tgtEl>
                                          <p:spTgt spid="91167"/>
                                        </p:tgtEl>
                                        <p:attrNameLst>
                                          <p:attrName>style.visibility</p:attrName>
                                        </p:attrNameLst>
                                      </p:cBhvr>
                                      <p:to>
                                        <p:strVal val="visible"/>
                                      </p:to>
                                    </p:set>
                                    <p:anim calcmode="lin" valueType="num">
                                      <p:cBhvr additive="base">
                                        <p:cTn id="139" dur="500" fill="hold"/>
                                        <p:tgtEl>
                                          <p:spTgt spid="91167"/>
                                        </p:tgtEl>
                                        <p:attrNameLst>
                                          <p:attrName>ppt_x</p:attrName>
                                        </p:attrNameLst>
                                      </p:cBhvr>
                                      <p:tavLst>
                                        <p:tav tm="0">
                                          <p:val>
                                            <p:strVal val="0-#ppt_w/2"/>
                                          </p:val>
                                        </p:tav>
                                        <p:tav tm="100000">
                                          <p:val>
                                            <p:strVal val="#ppt_x"/>
                                          </p:val>
                                        </p:tav>
                                      </p:tavLst>
                                    </p:anim>
                                    <p:anim calcmode="lin" valueType="num">
                                      <p:cBhvr additive="base">
                                        <p:cTn id="140" dur="500" fill="hold"/>
                                        <p:tgtEl>
                                          <p:spTgt spid="91167"/>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91166"/>
                                        </p:tgtEl>
                                        <p:attrNameLst>
                                          <p:attrName>style.visibility</p:attrName>
                                        </p:attrNameLst>
                                      </p:cBhvr>
                                      <p:to>
                                        <p:strVal val="visible"/>
                                      </p:to>
                                    </p:set>
                                    <p:anim calcmode="lin" valueType="num">
                                      <p:cBhvr additive="base">
                                        <p:cTn id="145" dur="500" fill="hold"/>
                                        <p:tgtEl>
                                          <p:spTgt spid="91166"/>
                                        </p:tgtEl>
                                        <p:attrNameLst>
                                          <p:attrName>ppt_x</p:attrName>
                                        </p:attrNameLst>
                                      </p:cBhvr>
                                      <p:tavLst>
                                        <p:tav tm="0">
                                          <p:val>
                                            <p:strVal val="0-#ppt_w/2"/>
                                          </p:val>
                                        </p:tav>
                                        <p:tav tm="100000">
                                          <p:val>
                                            <p:strVal val="#ppt_x"/>
                                          </p:val>
                                        </p:tav>
                                      </p:tavLst>
                                    </p:anim>
                                    <p:anim calcmode="lin" valueType="num">
                                      <p:cBhvr additive="base">
                                        <p:cTn id="146" dur="500" fill="hold"/>
                                        <p:tgtEl>
                                          <p:spTgt spid="91166"/>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nodeType="clickEffect">
                                  <p:stCondLst>
                                    <p:cond delay="0"/>
                                  </p:stCondLst>
                                  <p:childTnLst>
                                    <p:set>
                                      <p:cBhvr>
                                        <p:cTn id="150" dur="1" fill="hold">
                                          <p:stCondLst>
                                            <p:cond delay="0"/>
                                          </p:stCondLst>
                                        </p:cTn>
                                        <p:tgtEl>
                                          <p:spTgt spid="91169"/>
                                        </p:tgtEl>
                                        <p:attrNameLst>
                                          <p:attrName>style.visibility</p:attrName>
                                        </p:attrNameLst>
                                      </p:cBhvr>
                                      <p:to>
                                        <p:strVal val="visible"/>
                                      </p:to>
                                    </p:set>
                                    <p:anim calcmode="lin" valueType="num">
                                      <p:cBhvr additive="base">
                                        <p:cTn id="151" dur="500" fill="hold"/>
                                        <p:tgtEl>
                                          <p:spTgt spid="91169"/>
                                        </p:tgtEl>
                                        <p:attrNameLst>
                                          <p:attrName>ppt_x</p:attrName>
                                        </p:attrNameLst>
                                      </p:cBhvr>
                                      <p:tavLst>
                                        <p:tav tm="0">
                                          <p:val>
                                            <p:strVal val="0-#ppt_w/2"/>
                                          </p:val>
                                        </p:tav>
                                        <p:tav tm="100000">
                                          <p:val>
                                            <p:strVal val="#ppt_x"/>
                                          </p:val>
                                        </p:tav>
                                      </p:tavLst>
                                    </p:anim>
                                    <p:anim calcmode="lin" valueType="num">
                                      <p:cBhvr additive="base">
                                        <p:cTn id="152" dur="500" fill="hold"/>
                                        <p:tgtEl>
                                          <p:spTgt spid="91169"/>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nodeType="clickEffect">
                                  <p:stCondLst>
                                    <p:cond delay="0"/>
                                  </p:stCondLst>
                                  <p:childTnLst>
                                    <p:set>
                                      <p:cBhvr>
                                        <p:cTn id="156" dur="1" fill="hold">
                                          <p:stCondLst>
                                            <p:cond delay="0"/>
                                          </p:stCondLst>
                                        </p:cTn>
                                        <p:tgtEl>
                                          <p:spTgt spid="91170"/>
                                        </p:tgtEl>
                                        <p:attrNameLst>
                                          <p:attrName>style.visibility</p:attrName>
                                        </p:attrNameLst>
                                      </p:cBhvr>
                                      <p:to>
                                        <p:strVal val="visible"/>
                                      </p:to>
                                    </p:set>
                                    <p:anim calcmode="lin" valueType="num">
                                      <p:cBhvr additive="base">
                                        <p:cTn id="157" dur="500" fill="hold"/>
                                        <p:tgtEl>
                                          <p:spTgt spid="91170"/>
                                        </p:tgtEl>
                                        <p:attrNameLst>
                                          <p:attrName>ppt_x</p:attrName>
                                        </p:attrNameLst>
                                      </p:cBhvr>
                                      <p:tavLst>
                                        <p:tav tm="0">
                                          <p:val>
                                            <p:strVal val="0-#ppt_w/2"/>
                                          </p:val>
                                        </p:tav>
                                        <p:tav tm="100000">
                                          <p:val>
                                            <p:strVal val="#ppt_x"/>
                                          </p:val>
                                        </p:tav>
                                      </p:tavLst>
                                    </p:anim>
                                    <p:anim calcmode="lin" valueType="num">
                                      <p:cBhvr additive="base">
                                        <p:cTn id="158" dur="500" fill="hold"/>
                                        <p:tgtEl>
                                          <p:spTgt spid="91170"/>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91168"/>
                                        </p:tgtEl>
                                        <p:attrNameLst>
                                          <p:attrName>style.visibility</p:attrName>
                                        </p:attrNameLst>
                                      </p:cBhvr>
                                      <p:to>
                                        <p:strVal val="visible"/>
                                      </p:to>
                                    </p:set>
                                    <p:anim calcmode="lin" valueType="num">
                                      <p:cBhvr additive="base">
                                        <p:cTn id="163" dur="500" fill="hold"/>
                                        <p:tgtEl>
                                          <p:spTgt spid="91168"/>
                                        </p:tgtEl>
                                        <p:attrNameLst>
                                          <p:attrName>ppt_x</p:attrName>
                                        </p:attrNameLst>
                                      </p:cBhvr>
                                      <p:tavLst>
                                        <p:tav tm="0">
                                          <p:val>
                                            <p:strVal val="0-#ppt_w/2"/>
                                          </p:val>
                                        </p:tav>
                                        <p:tav tm="100000">
                                          <p:val>
                                            <p:strVal val="#ppt_x"/>
                                          </p:val>
                                        </p:tav>
                                      </p:tavLst>
                                    </p:anim>
                                    <p:anim calcmode="lin" valueType="num">
                                      <p:cBhvr additive="base">
                                        <p:cTn id="164" dur="500" fill="hold"/>
                                        <p:tgtEl>
                                          <p:spTgt spid="91168"/>
                                        </p:tgtEl>
                                        <p:attrNameLst>
                                          <p:attrName>ppt_y</p:attrName>
                                        </p:attrNameLst>
                                      </p:cBhvr>
                                      <p:tavLst>
                                        <p:tav tm="0">
                                          <p:val>
                                            <p:strVal val="#ppt_y"/>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8" fill="hold" nodeType="clickEffect">
                                  <p:stCondLst>
                                    <p:cond delay="0"/>
                                  </p:stCondLst>
                                  <p:childTnLst>
                                    <p:set>
                                      <p:cBhvr>
                                        <p:cTn id="168" dur="1" fill="hold">
                                          <p:stCondLst>
                                            <p:cond delay="0"/>
                                          </p:stCondLst>
                                        </p:cTn>
                                        <p:tgtEl>
                                          <p:spTgt spid="91172"/>
                                        </p:tgtEl>
                                        <p:attrNameLst>
                                          <p:attrName>style.visibility</p:attrName>
                                        </p:attrNameLst>
                                      </p:cBhvr>
                                      <p:to>
                                        <p:strVal val="visible"/>
                                      </p:to>
                                    </p:set>
                                    <p:anim calcmode="lin" valueType="num">
                                      <p:cBhvr additive="base">
                                        <p:cTn id="169" dur="500" fill="hold"/>
                                        <p:tgtEl>
                                          <p:spTgt spid="91172"/>
                                        </p:tgtEl>
                                        <p:attrNameLst>
                                          <p:attrName>ppt_x</p:attrName>
                                        </p:attrNameLst>
                                      </p:cBhvr>
                                      <p:tavLst>
                                        <p:tav tm="0">
                                          <p:val>
                                            <p:strVal val="0-#ppt_w/2"/>
                                          </p:val>
                                        </p:tav>
                                        <p:tav tm="100000">
                                          <p:val>
                                            <p:strVal val="#ppt_x"/>
                                          </p:val>
                                        </p:tav>
                                      </p:tavLst>
                                    </p:anim>
                                    <p:anim calcmode="lin" valueType="num">
                                      <p:cBhvr additive="base">
                                        <p:cTn id="170" dur="500" fill="hold"/>
                                        <p:tgtEl>
                                          <p:spTgt spid="91172"/>
                                        </p:tgtEl>
                                        <p:attrNameLst>
                                          <p:attrName>ppt_y</p:attrName>
                                        </p:attrNameLst>
                                      </p:cBhvr>
                                      <p:tavLst>
                                        <p:tav tm="0">
                                          <p:val>
                                            <p:strVal val="#ppt_y"/>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8" fill="hold" nodeType="clickEffect">
                                  <p:stCondLst>
                                    <p:cond delay="0"/>
                                  </p:stCondLst>
                                  <p:childTnLst>
                                    <p:set>
                                      <p:cBhvr>
                                        <p:cTn id="174" dur="1" fill="hold">
                                          <p:stCondLst>
                                            <p:cond delay="0"/>
                                          </p:stCondLst>
                                        </p:cTn>
                                        <p:tgtEl>
                                          <p:spTgt spid="91173"/>
                                        </p:tgtEl>
                                        <p:attrNameLst>
                                          <p:attrName>style.visibility</p:attrName>
                                        </p:attrNameLst>
                                      </p:cBhvr>
                                      <p:to>
                                        <p:strVal val="visible"/>
                                      </p:to>
                                    </p:set>
                                    <p:anim calcmode="lin" valueType="num">
                                      <p:cBhvr additive="base">
                                        <p:cTn id="175" dur="500" fill="hold"/>
                                        <p:tgtEl>
                                          <p:spTgt spid="91173"/>
                                        </p:tgtEl>
                                        <p:attrNameLst>
                                          <p:attrName>ppt_x</p:attrName>
                                        </p:attrNameLst>
                                      </p:cBhvr>
                                      <p:tavLst>
                                        <p:tav tm="0">
                                          <p:val>
                                            <p:strVal val="0-#ppt_w/2"/>
                                          </p:val>
                                        </p:tav>
                                        <p:tav tm="100000">
                                          <p:val>
                                            <p:strVal val="#ppt_x"/>
                                          </p:val>
                                        </p:tav>
                                      </p:tavLst>
                                    </p:anim>
                                    <p:anim calcmode="lin" valueType="num">
                                      <p:cBhvr additive="base">
                                        <p:cTn id="176" dur="500" fill="hold"/>
                                        <p:tgtEl>
                                          <p:spTgt spid="91173"/>
                                        </p:tgtEl>
                                        <p:attrNameLst>
                                          <p:attrName>ppt_y</p:attrName>
                                        </p:attrNameLst>
                                      </p:cBhvr>
                                      <p:tavLst>
                                        <p:tav tm="0">
                                          <p:val>
                                            <p:strVal val="#ppt_y"/>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91171"/>
                                        </p:tgtEl>
                                        <p:attrNameLst>
                                          <p:attrName>style.visibility</p:attrName>
                                        </p:attrNameLst>
                                      </p:cBhvr>
                                      <p:to>
                                        <p:strVal val="visible"/>
                                      </p:to>
                                    </p:set>
                                    <p:anim calcmode="lin" valueType="num">
                                      <p:cBhvr additive="base">
                                        <p:cTn id="181" dur="500" fill="hold"/>
                                        <p:tgtEl>
                                          <p:spTgt spid="91171"/>
                                        </p:tgtEl>
                                        <p:attrNameLst>
                                          <p:attrName>ppt_x</p:attrName>
                                        </p:attrNameLst>
                                      </p:cBhvr>
                                      <p:tavLst>
                                        <p:tav tm="0">
                                          <p:val>
                                            <p:strVal val="0-#ppt_w/2"/>
                                          </p:val>
                                        </p:tav>
                                        <p:tav tm="100000">
                                          <p:val>
                                            <p:strVal val="#ppt_x"/>
                                          </p:val>
                                        </p:tav>
                                      </p:tavLst>
                                    </p:anim>
                                    <p:anim calcmode="lin" valueType="num">
                                      <p:cBhvr additive="base">
                                        <p:cTn id="182" dur="500" fill="hold"/>
                                        <p:tgtEl>
                                          <p:spTgt spid="91171"/>
                                        </p:tgtEl>
                                        <p:attrNameLst>
                                          <p:attrName>ppt_y</p:attrName>
                                        </p:attrNameLst>
                                      </p:cBhvr>
                                      <p:tavLst>
                                        <p:tav tm="0">
                                          <p:val>
                                            <p:strVal val="#ppt_y"/>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91174"/>
                                        </p:tgtEl>
                                        <p:attrNameLst>
                                          <p:attrName>style.visibility</p:attrName>
                                        </p:attrNameLst>
                                      </p:cBhvr>
                                      <p:to>
                                        <p:strVal val="visible"/>
                                      </p:to>
                                    </p:set>
                                    <p:anim calcmode="lin" valueType="num">
                                      <p:cBhvr additive="base">
                                        <p:cTn id="187" dur="500" fill="hold"/>
                                        <p:tgtEl>
                                          <p:spTgt spid="91174"/>
                                        </p:tgtEl>
                                        <p:attrNameLst>
                                          <p:attrName>ppt_x</p:attrName>
                                        </p:attrNameLst>
                                      </p:cBhvr>
                                      <p:tavLst>
                                        <p:tav tm="0">
                                          <p:val>
                                            <p:strVal val="0-#ppt_w/2"/>
                                          </p:val>
                                        </p:tav>
                                        <p:tav tm="100000">
                                          <p:val>
                                            <p:strVal val="#ppt_x"/>
                                          </p:val>
                                        </p:tav>
                                      </p:tavLst>
                                    </p:anim>
                                    <p:anim calcmode="lin" valueType="num">
                                      <p:cBhvr additive="base">
                                        <p:cTn id="188" dur="500" fill="hold"/>
                                        <p:tgtEl>
                                          <p:spTgt spid="91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P spid="91140" grpId="0" autoUpdateAnimBg="0"/>
      <p:bldP spid="91143" grpId="0" autoUpdateAnimBg="0"/>
      <p:bldP spid="91144" grpId="0" autoUpdateAnimBg="0"/>
      <p:bldP spid="91146" grpId="0" autoUpdateAnimBg="0"/>
      <p:bldP spid="91148" grpId="0" autoUpdateAnimBg="0"/>
      <p:bldP spid="91150" grpId="0" autoUpdateAnimBg="0"/>
      <p:bldP spid="91155" grpId="0" autoUpdateAnimBg="0"/>
      <p:bldP spid="91159" grpId="0" autoUpdateAnimBg="0"/>
      <p:bldP spid="91160" grpId="0" autoUpdateAnimBg="0"/>
      <p:bldP spid="91162" grpId="0" autoUpdateAnimBg="0"/>
      <p:bldP spid="91163" grpId="0" autoUpdateAnimBg="0"/>
      <p:bldP spid="91164" grpId="0" autoUpdateAnimBg="0"/>
      <p:bldP spid="91166" grpId="0" autoUpdateAnimBg="0"/>
      <p:bldP spid="91168" grpId="0" autoUpdateAnimBg="0"/>
      <p:bldP spid="91171" grpId="0" autoUpdateAnimBg="0"/>
      <p:bldP spid="9117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2FEDA792-4208-4C65-A077-A2D710EF2405}" type="slidenum">
              <a:rPr lang="zh-CN" altLang="en-US" b="0">
                <a:solidFill>
                  <a:srgbClr val="FF0000"/>
                </a:solidFill>
                <a:ea typeface="仿宋_GB2312" pitchFamily="49" charset="-122"/>
              </a:rPr>
              <a:pPr eaLnBrk="1" hangingPunct="1"/>
              <a:t>31</a:t>
            </a:fld>
            <a:r>
              <a:rPr lang="zh-CN" altLang="en-US" b="0">
                <a:solidFill>
                  <a:srgbClr val="FF0000"/>
                </a:solidFill>
                <a:ea typeface="仿宋_GB2312" pitchFamily="49" charset="-122"/>
              </a:rPr>
              <a:t>页</a:t>
            </a:r>
          </a:p>
        </p:txBody>
      </p:sp>
      <p:sp>
        <p:nvSpPr>
          <p:cNvPr id="77827" name="WordArt 5"/>
          <p:cNvSpPr>
            <a:spLocks noChangeArrowheads="1" noChangeShapeType="1" noTextEdit="1"/>
          </p:cNvSpPr>
          <p:nvPr/>
        </p:nvSpPr>
        <p:spPr bwMode="auto">
          <a:xfrm>
            <a:off x="3052763" y="1881188"/>
            <a:ext cx="2627312" cy="1806575"/>
          </a:xfrm>
          <a:prstGeom prst="rect">
            <a:avLst/>
          </a:prstGeom>
        </p:spPr>
        <p:txBody>
          <a:bodyPr wrap="none" fromWordArt="1">
            <a:prstTxWarp prst="textSlantUp">
              <a:avLst>
                <a:gd name="adj" fmla="val 32056"/>
              </a:avLst>
            </a:prstTxWarp>
          </a:bodyPr>
          <a:lstStyle/>
          <a:p>
            <a:pPr algn="ctr"/>
            <a:r>
              <a:rPr lang="ja-JP" altLang="en-US" sz="3600" kern="10">
                <a:ln w="9525">
                  <a:solidFill>
                    <a:srgbClr val="CC99FF"/>
                  </a:solidFill>
                  <a:miter lim="800000"/>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宋体" panose="02010600030101010101" pitchFamily="2" charset="-122"/>
              </a:rPr>
              <a:t>谢谢！</a:t>
            </a:r>
            <a:endParaRPr lang="en-US" sz="3600" kern="10">
              <a:ln w="9525">
                <a:solidFill>
                  <a:srgbClr val="CC99FF"/>
                </a:solidFill>
                <a:miter lim="800000"/>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0B8266E8-2305-4FE6-984A-1518DB978555}" type="slidenum">
              <a:rPr lang="zh-CN" altLang="en-US" b="0">
                <a:solidFill>
                  <a:srgbClr val="FF0000"/>
                </a:solidFill>
                <a:ea typeface="仿宋_GB2312" pitchFamily="49" charset="-122"/>
              </a:rPr>
              <a:pPr eaLnBrk="1" hangingPunct="1"/>
              <a:t>4</a:t>
            </a:fld>
            <a:r>
              <a:rPr lang="zh-CN" altLang="en-US" b="0">
                <a:solidFill>
                  <a:srgbClr val="FF0000"/>
                </a:solidFill>
                <a:ea typeface="仿宋_GB2312" pitchFamily="49" charset="-122"/>
              </a:rPr>
              <a:t>页</a:t>
            </a:r>
          </a:p>
        </p:txBody>
      </p:sp>
      <p:sp>
        <p:nvSpPr>
          <p:cNvPr id="142340" name="Rectangle 4"/>
          <p:cNvSpPr>
            <a:spLocks noChangeArrowheads="1"/>
          </p:cNvSpPr>
          <p:nvPr/>
        </p:nvSpPr>
        <p:spPr bwMode="auto">
          <a:xfrm>
            <a:off x="552450" y="3462338"/>
            <a:ext cx="9113838" cy="62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Tx/>
              <a:buChar char="•"/>
            </a:pPr>
            <a:r>
              <a:rPr lang="zh-CN" altLang="en-US" sz="2800">
                <a:solidFill>
                  <a:srgbClr val="F90F36"/>
                </a:solidFill>
                <a:ea typeface="华文宋体" panose="02010600040101010101" pitchFamily="2" charset="-122"/>
              </a:rPr>
              <a:t>模拟信号的数字化处理</a:t>
            </a:r>
            <a:r>
              <a:rPr lang="zh-CN" altLang="en-US" sz="2800" b="0">
                <a:ea typeface="仿宋_GB2312" pitchFamily="49" charset="-122"/>
              </a:rPr>
              <a:t>       </a:t>
            </a:r>
          </a:p>
        </p:txBody>
      </p:sp>
      <p:grpSp>
        <p:nvGrpSpPr>
          <p:cNvPr id="2" name="Group 20"/>
          <p:cNvGrpSpPr>
            <a:grpSpLocks/>
          </p:cNvGrpSpPr>
          <p:nvPr/>
        </p:nvGrpSpPr>
        <p:grpSpPr bwMode="auto">
          <a:xfrm>
            <a:off x="574667" y="4295775"/>
            <a:ext cx="8594725" cy="1976438"/>
            <a:chOff x="479" y="1758"/>
            <a:chExt cx="5414" cy="1245"/>
          </a:xfrm>
        </p:grpSpPr>
        <p:sp>
          <p:nvSpPr>
            <p:cNvPr id="55302" name="Rectangle 5"/>
            <p:cNvSpPr>
              <a:spLocks noChangeArrowheads="1"/>
            </p:cNvSpPr>
            <p:nvPr/>
          </p:nvSpPr>
          <p:spPr bwMode="auto">
            <a:xfrm>
              <a:off x="1142" y="1994"/>
              <a:ext cx="975" cy="725"/>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solidFill>
                    <a:schemeClr val="accent2"/>
                  </a:solidFill>
                  <a:ea typeface="仿宋_GB2312" pitchFamily="49" charset="-122"/>
                </a:rPr>
                <a:t>模</a:t>
              </a:r>
              <a:r>
                <a:rPr lang="en-US" altLang="zh-CN" sz="2400">
                  <a:solidFill>
                    <a:schemeClr val="accent2"/>
                  </a:solidFill>
                  <a:ea typeface="仿宋_GB2312" pitchFamily="49" charset="-122"/>
                </a:rPr>
                <a:t>-</a:t>
              </a:r>
              <a:r>
                <a:rPr lang="zh-CN" altLang="en-US" sz="2400">
                  <a:solidFill>
                    <a:schemeClr val="accent2"/>
                  </a:solidFill>
                  <a:ea typeface="仿宋_GB2312" pitchFamily="49" charset="-122"/>
                </a:rPr>
                <a:t>数转换</a:t>
              </a:r>
            </a:p>
            <a:p>
              <a:pPr algn="ctr" eaLnBrk="1" hangingPunct="1"/>
              <a:r>
                <a:rPr lang="zh-CN" altLang="en-US" sz="2400">
                  <a:ea typeface="仿宋_GB2312" pitchFamily="49" charset="-122"/>
                </a:rPr>
                <a:t>（</a:t>
              </a:r>
              <a:r>
                <a:rPr lang="en-US" altLang="zh-CN" sz="2400">
                  <a:ea typeface="仿宋_GB2312" pitchFamily="49" charset="-122"/>
                </a:rPr>
                <a:t>ADC</a:t>
              </a:r>
              <a:r>
                <a:rPr lang="zh-CN" altLang="en-US" sz="2400">
                  <a:ea typeface="仿宋_GB2312" pitchFamily="49" charset="-122"/>
                </a:rPr>
                <a:t>）</a:t>
              </a:r>
            </a:p>
          </p:txBody>
        </p:sp>
        <p:sp>
          <p:nvSpPr>
            <p:cNvPr id="55303" name="Rectangle 6"/>
            <p:cNvSpPr>
              <a:spLocks noChangeArrowheads="1"/>
            </p:cNvSpPr>
            <p:nvPr/>
          </p:nvSpPr>
          <p:spPr bwMode="auto">
            <a:xfrm>
              <a:off x="2568" y="1968"/>
              <a:ext cx="1321" cy="725"/>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solidFill>
                    <a:schemeClr val="accent2"/>
                  </a:solidFill>
                  <a:ea typeface="仿宋_GB2312" pitchFamily="49" charset="-122"/>
                </a:rPr>
                <a:t>数字信号处理</a:t>
              </a:r>
            </a:p>
            <a:p>
              <a:pPr algn="ctr" eaLnBrk="1" hangingPunct="1"/>
              <a:r>
                <a:rPr lang="zh-CN" altLang="en-US" sz="2400">
                  <a:ea typeface="仿宋_GB2312" pitchFamily="49" charset="-122"/>
                </a:rPr>
                <a:t>（</a:t>
              </a:r>
              <a:r>
                <a:rPr lang="en-US" altLang="zh-CN" sz="2400">
                  <a:ea typeface="仿宋_GB2312" pitchFamily="49" charset="-122"/>
                </a:rPr>
                <a:t>DSP</a:t>
              </a:r>
              <a:r>
                <a:rPr lang="zh-CN" altLang="en-US" sz="2400">
                  <a:ea typeface="仿宋_GB2312" pitchFamily="49" charset="-122"/>
                </a:rPr>
                <a:t>）</a:t>
              </a:r>
            </a:p>
          </p:txBody>
        </p:sp>
        <p:sp>
          <p:nvSpPr>
            <p:cNvPr id="55304" name="Rectangle 7"/>
            <p:cNvSpPr>
              <a:spLocks noChangeArrowheads="1"/>
            </p:cNvSpPr>
            <p:nvPr/>
          </p:nvSpPr>
          <p:spPr bwMode="auto">
            <a:xfrm>
              <a:off x="4376" y="1976"/>
              <a:ext cx="975" cy="725"/>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solidFill>
                    <a:schemeClr val="accent2"/>
                  </a:solidFill>
                  <a:ea typeface="仿宋_GB2312" pitchFamily="49" charset="-122"/>
                </a:rPr>
                <a:t>数</a:t>
              </a:r>
              <a:r>
                <a:rPr lang="en-US" altLang="zh-CN" sz="2400">
                  <a:solidFill>
                    <a:schemeClr val="accent2"/>
                  </a:solidFill>
                  <a:ea typeface="仿宋_GB2312" pitchFamily="49" charset="-122"/>
                </a:rPr>
                <a:t>-</a:t>
              </a:r>
              <a:r>
                <a:rPr lang="zh-CN" altLang="en-US" sz="2400">
                  <a:solidFill>
                    <a:schemeClr val="accent2"/>
                  </a:solidFill>
                  <a:ea typeface="仿宋_GB2312" pitchFamily="49" charset="-122"/>
                </a:rPr>
                <a:t>模转换</a:t>
              </a:r>
            </a:p>
            <a:p>
              <a:pPr algn="ctr" eaLnBrk="1" hangingPunct="1"/>
              <a:r>
                <a:rPr lang="zh-CN" altLang="en-US" sz="2400">
                  <a:ea typeface="仿宋_GB2312" pitchFamily="49" charset="-122"/>
                </a:rPr>
                <a:t>（</a:t>
              </a:r>
              <a:r>
                <a:rPr lang="en-US" altLang="zh-CN" sz="2400">
                  <a:ea typeface="仿宋_GB2312" pitchFamily="49" charset="-122"/>
                </a:rPr>
                <a:t>DAC</a:t>
              </a:r>
              <a:r>
                <a:rPr lang="zh-CN" altLang="en-US" sz="2400">
                  <a:ea typeface="仿宋_GB2312" pitchFamily="49" charset="-122"/>
                </a:rPr>
                <a:t>）</a:t>
              </a:r>
            </a:p>
          </p:txBody>
        </p:sp>
        <p:sp>
          <p:nvSpPr>
            <p:cNvPr id="55305" name="Rectangle 10"/>
            <p:cNvSpPr>
              <a:spLocks noChangeArrowheads="1"/>
            </p:cNvSpPr>
            <p:nvPr/>
          </p:nvSpPr>
          <p:spPr bwMode="auto">
            <a:xfrm>
              <a:off x="479" y="1829"/>
              <a:ext cx="500"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ea typeface="华文宋体" panose="02010600040101010101" pitchFamily="2" charset="-122"/>
                </a:rPr>
                <a:t>模拟</a:t>
              </a:r>
            </a:p>
            <a:p>
              <a:pPr eaLnBrk="1" hangingPunct="1"/>
              <a:r>
                <a:rPr lang="zh-CN" altLang="en-US" sz="2400">
                  <a:ea typeface="华文宋体" panose="02010600040101010101" pitchFamily="2" charset="-122"/>
                </a:rPr>
                <a:t>信号</a:t>
              </a:r>
            </a:p>
          </p:txBody>
        </p:sp>
        <p:sp>
          <p:nvSpPr>
            <p:cNvPr id="55306" name="AutoShape 11"/>
            <p:cNvSpPr>
              <a:spLocks noChangeArrowheads="1"/>
            </p:cNvSpPr>
            <p:nvPr/>
          </p:nvSpPr>
          <p:spPr bwMode="auto">
            <a:xfrm>
              <a:off x="594" y="2295"/>
              <a:ext cx="540" cy="150"/>
            </a:xfrm>
            <a:prstGeom prst="rightArrow">
              <a:avLst>
                <a:gd name="adj1" fmla="val 50000"/>
                <a:gd name="adj2" fmla="val 90000"/>
              </a:avLst>
            </a:prstGeom>
            <a:solidFill>
              <a:srgbClr val="808080"/>
            </a:solidFill>
            <a:ln w="15875">
              <a:solidFill>
                <a:srgbClr val="F90F36"/>
              </a:solidFill>
              <a:miter lim="800000"/>
              <a:headEnd/>
              <a:tailEnd/>
            </a:ln>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55307" name="AutoShape 12"/>
            <p:cNvSpPr>
              <a:spLocks noChangeArrowheads="1"/>
            </p:cNvSpPr>
            <p:nvPr/>
          </p:nvSpPr>
          <p:spPr bwMode="auto">
            <a:xfrm>
              <a:off x="2110" y="2270"/>
              <a:ext cx="460" cy="140"/>
            </a:xfrm>
            <a:prstGeom prst="rightArrow">
              <a:avLst>
                <a:gd name="adj1" fmla="val 50000"/>
                <a:gd name="adj2" fmla="val 82143"/>
              </a:avLst>
            </a:prstGeom>
            <a:solidFill>
              <a:srgbClr val="808080"/>
            </a:solidFill>
            <a:ln w="15875">
              <a:solidFill>
                <a:srgbClr val="F90F36"/>
              </a:solidFill>
              <a:miter lim="800000"/>
              <a:headEnd/>
              <a:tailEnd/>
            </a:ln>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55308" name="AutoShape 13"/>
            <p:cNvSpPr>
              <a:spLocks noChangeArrowheads="1"/>
            </p:cNvSpPr>
            <p:nvPr/>
          </p:nvSpPr>
          <p:spPr bwMode="auto">
            <a:xfrm>
              <a:off x="3882" y="2252"/>
              <a:ext cx="487" cy="167"/>
            </a:xfrm>
            <a:prstGeom prst="rightArrow">
              <a:avLst>
                <a:gd name="adj1" fmla="val 50000"/>
                <a:gd name="adj2" fmla="val 72904"/>
              </a:avLst>
            </a:prstGeom>
            <a:solidFill>
              <a:srgbClr val="808080"/>
            </a:solidFill>
            <a:ln w="15875">
              <a:solidFill>
                <a:srgbClr val="F90F36"/>
              </a:solidFill>
              <a:miter lim="800000"/>
              <a:headEnd/>
              <a:tailEnd/>
            </a:ln>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55309" name="AutoShape 14"/>
            <p:cNvSpPr>
              <a:spLocks noChangeArrowheads="1"/>
            </p:cNvSpPr>
            <p:nvPr/>
          </p:nvSpPr>
          <p:spPr bwMode="auto">
            <a:xfrm>
              <a:off x="5353" y="2216"/>
              <a:ext cx="540" cy="150"/>
            </a:xfrm>
            <a:prstGeom prst="rightArrow">
              <a:avLst>
                <a:gd name="adj1" fmla="val 50000"/>
                <a:gd name="adj2" fmla="val 90000"/>
              </a:avLst>
            </a:prstGeom>
            <a:solidFill>
              <a:srgbClr val="808080"/>
            </a:solidFill>
            <a:ln w="15875">
              <a:solidFill>
                <a:srgbClr val="F90F36"/>
              </a:solidFill>
              <a:miter lim="800000"/>
              <a:headEnd/>
              <a:tailEnd/>
            </a:ln>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55310" name="Rectangle 15"/>
            <p:cNvSpPr>
              <a:spLocks noChangeArrowheads="1"/>
            </p:cNvSpPr>
            <p:nvPr/>
          </p:nvSpPr>
          <p:spPr bwMode="auto">
            <a:xfrm>
              <a:off x="479" y="1829"/>
              <a:ext cx="500"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ea typeface="华文宋体" panose="02010600040101010101" pitchFamily="2" charset="-122"/>
                </a:rPr>
                <a:t>模拟</a:t>
              </a:r>
            </a:p>
            <a:p>
              <a:pPr eaLnBrk="1" hangingPunct="1"/>
              <a:r>
                <a:rPr lang="zh-CN" altLang="en-US" sz="2400">
                  <a:ea typeface="华文宋体" panose="02010600040101010101" pitchFamily="2" charset="-122"/>
                </a:rPr>
                <a:t>信号</a:t>
              </a:r>
            </a:p>
          </p:txBody>
        </p:sp>
        <p:sp>
          <p:nvSpPr>
            <p:cNvPr id="55311" name="Rectangle 16"/>
            <p:cNvSpPr>
              <a:spLocks noChangeArrowheads="1"/>
            </p:cNvSpPr>
            <p:nvPr/>
          </p:nvSpPr>
          <p:spPr bwMode="auto">
            <a:xfrm>
              <a:off x="5379" y="1758"/>
              <a:ext cx="500"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ea typeface="华文宋体" panose="02010600040101010101" pitchFamily="2" charset="-122"/>
                </a:rPr>
                <a:t>模拟</a:t>
              </a:r>
            </a:p>
            <a:p>
              <a:pPr eaLnBrk="1" hangingPunct="1"/>
              <a:r>
                <a:rPr lang="zh-CN" altLang="en-US" sz="2400" dirty="0">
                  <a:ea typeface="华文宋体" panose="02010600040101010101" pitchFamily="2" charset="-122"/>
                </a:rPr>
                <a:t>信号</a:t>
              </a:r>
            </a:p>
          </p:txBody>
        </p:sp>
        <p:sp>
          <p:nvSpPr>
            <p:cNvPr id="55312" name="Rectangle 18"/>
            <p:cNvSpPr>
              <a:spLocks noChangeArrowheads="1"/>
            </p:cNvSpPr>
            <p:nvPr/>
          </p:nvSpPr>
          <p:spPr bwMode="auto">
            <a:xfrm>
              <a:off x="2109" y="2485"/>
              <a:ext cx="500"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ea typeface="华文宋体" panose="02010600040101010101" pitchFamily="2" charset="-122"/>
                </a:rPr>
                <a:t>数字</a:t>
              </a:r>
            </a:p>
            <a:p>
              <a:pPr eaLnBrk="1" hangingPunct="1"/>
              <a:r>
                <a:rPr lang="zh-CN" altLang="en-US" sz="2400">
                  <a:ea typeface="华文宋体" panose="02010600040101010101" pitchFamily="2" charset="-122"/>
                </a:rPr>
                <a:t>信号</a:t>
              </a:r>
            </a:p>
          </p:txBody>
        </p:sp>
        <p:sp>
          <p:nvSpPr>
            <p:cNvPr id="55313" name="Rectangle 19"/>
            <p:cNvSpPr>
              <a:spLocks noChangeArrowheads="1"/>
            </p:cNvSpPr>
            <p:nvPr/>
          </p:nvSpPr>
          <p:spPr bwMode="auto">
            <a:xfrm>
              <a:off x="3899" y="2450"/>
              <a:ext cx="500"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ea typeface="华文宋体" panose="02010600040101010101" pitchFamily="2" charset="-122"/>
                </a:rPr>
                <a:t>数字</a:t>
              </a:r>
            </a:p>
            <a:p>
              <a:pPr eaLnBrk="1" hangingPunct="1"/>
              <a:r>
                <a:rPr lang="zh-CN" altLang="en-US" sz="2400">
                  <a:ea typeface="华文宋体" panose="02010600040101010101" pitchFamily="2" charset="-122"/>
                </a:rPr>
                <a:t>信号</a:t>
              </a:r>
            </a:p>
          </p:txBody>
        </p:sp>
      </p:grpSp>
      <p:sp>
        <p:nvSpPr>
          <p:cNvPr id="142357" name="Rectangle 21"/>
          <p:cNvSpPr>
            <a:spLocks noChangeArrowheads="1"/>
          </p:cNvSpPr>
          <p:nvPr/>
        </p:nvSpPr>
        <p:spPr bwMode="auto">
          <a:xfrm>
            <a:off x="495300" y="211138"/>
            <a:ext cx="6162675" cy="291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Tx/>
              <a:buChar char="•"/>
            </a:pPr>
            <a:r>
              <a:rPr lang="zh-CN" altLang="en-US" sz="2800" dirty="0">
                <a:solidFill>
                  <a:srgbClr val="F90F36"/>
                </a:solidFill>
                <a:ea typeface="华文宋体" panose="02010600040101010101" pitchFamily="2" charset="-122"/>
              </a:rPr>
              <a:t>数字电路的优点</a:t>
            </a:r>
          </a:p>
          <a:p>
            <a:pPr eaLnBrk="1" hangingPunct="1">
              <a:lnSpc>
                <a:spcPct val="125000"/>
              </a:lnSpc>
            </a:pPr>
            <a:r>
              <a:rPr lang="zh-CN" altLang="en-US" sz="2400" b="0" dirty="0">
                <a:ea typeface="仿宋_GB2312" pitchFamily="49" charset="-122"/>
              </a:rPr>
              <a:t>（</a:t>
            </a:r>
            <a:r>
              <a:rPr lang="en-US" altLang="zh-CN" sz="2400" b="0" dirty="0">
                <a:ea typeface="仿宋_GB2312" pitchFamily="49" charset="-122"/>
              </a:rPr>
              <a:t>1</a:t>
            </a:r>
            <a:r>
              <a:rPr lang="zh-CN" altLang="en-US" sz="2400" b="0" dirty="0">
                <a:ea typeface="仿宋_GB2312" pitchFamily="49" charset="-122"/>
              </a:rPr>
              <a:t>）易集成</a:t>
            </a:r>
          </a:p>
          <a:p>
            <a:pPr eaLnBrk="1" hangingPunct="1">
              <a:lnSpc>
                <a:spcPct val="125000"/>
              </a:lnSpc>
            </a:pPr>
            <a:r>
              <a:rPr lang="zh-CN" altLang="en-US" sz="2400" b="0" dirty="0">
                <a:ea typeface="仿宋_GB2312" pitchFamily="49" charset="-122"/>
              </a:rPr>
              <a:t>（</a:t>
            </a:r>
            <a:r>
              <a:rPr lang="en-US" altLang="zh-CN" sz="2400" b="0" dirty="0">
                <a:ea typeface="仿宋_GB2312" pitchFamily="49" charset="-122"/>
              </a:rPr>
              <a:t>2</a:t>
            </a:r>
            <a:r>
              <a:rPr lang="zh-CN" altLang="en-US" sz="2400" b="0" dirty="0">
                <a:ea typeface="仿宋_GB2312" pitchFamily="49" charset="-122"/>
              </a:rPr>
              <a:t>）抗干扰能力强</a:t>
            </a:r>
          </a:p>
          <a:p>
            <a:pPr eaLnBrk="1" hangingPunct="1">
              <a:lnSpc>
                <a:spcPct val="125000"/>
              </a:lnSpc>
            </a:pPr>
            <a:r>
              <a:rPr lang="zh-CN" altLang="en-US" sz="2400" b="0" dirty="0">
                <a:ea typeface="仿宋_GB2312" pitchFamily="49" charset="-122"/>
              </a:rPr>
              <a:t>（</a:t>
            </a:r>
            <a:r>
              <a:rPr lang="en-US" altLang="zh-CN" sz="2400" b="0" dirty="0">
                <a:ea typeface="仿宋_GB2312" pitchFamily="49" charset="-122"/>
              </a:rPr>
              <a:t>3</a:t>
            </a:r>
            <a:r>
              <a:rPr lang="zh-CN" altLang="en-US" sz="2400" b="0" dirty="0">
                <a:ea typeface="仿宋_GB2312" pitchFamily="49" charset="-122"/>
              </a:rPr>
              <a:t>）便与长期存储</a:t>
            </a:r>
          </a:p>
          <a:p>
            <a:pPr eaLnBrk="1" hangingPunct="1">
              <a:lnSpc>
                <a:spcPct val="125000"/>
              </a:lnSpc>
            </a:pPr>
            <a:r>
              <a:rPr lang="zh-CN" altLang="en-US" sz="2400" b="0" dirty="0">
                <a:ea typeface="仿宋_GB2312" pitchFamily="49" charset="-122"/>
              </a:rPr>
              <a:t>（</a:t>
            </a:r>
            <a:r>
              <a:rPr lang="en-US" altLang="zh-CN" sz="2400" b="0" dirty="0">
                <a:ea typeface="仿宋_GB2312" pitchFamily="49" charset="-122"/>
              </a:rPr>
              <a:t>4</a:t>
            </a:r>
            <a:r>
              <a:rPr lang="zh-CN" altLang="en-US" sz="2400" b="0" dirty="0">
                <a:ea typeface="仿宋_GB2312" pitchFamily="49" charset="-122"/>
              </a:rPr>
              <a:t>）保密性好</a:t>
            </a:r>
          </a:p>
          <a:p>
            <a:pPr eaLnBrk="1" hangingPunct="1">
              <a:lnSpc>
                <a:spcPct val="125000"/>
              </a:lnSpc>
            </a:pPr>
            <a:r>
              <a:rPr lang="zh-CN" altLang="en-US" sz="2400" b="0" dirty="0">
                <a:ea typeface="仿宋_GB2312" pitchFamily="49" charset="-122"/>
              </a:rPr>
              <a:t>（</a:t>
            </a:r>
            <a:r>
              <a:rPr lang="en-US" altLang="zh-CN" sz="2400" b="0" dirty="0">
                <a:ea typeface="仿宋_GB2312" pitchFamily="49" charset="-122"/>
              </a:rPr>
              <a:t>5</a:t>
            </a:r>
            <a:r>
              <a:rPr lang="zh-CN" altLang="en-US" sz="2400" b="0" dirty="0">
                <a:ea typeface="仿宋_GB2312" pitchFamily="49" charset="-122"/>
              </a:rPr>
              <a:t>）设计方便、使用灵活，通用性强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57"/>
                                        </p:tgtEl>
                                        <p:attrNameLst>
                                          <p:attrName>style.visibility</p:attrName>
                                        </p:attrNameLst>
                                      </p:cBhvr>
                                      <p:to>
                                        <p:strVal val="visible"/>
                                      </p:to>
                                    </p:set>
                                    <p:anim calcmode="lin" valueType="num">
                                      <p:cBhvr additive="base">
                                        <p:cTn id="7" dur="500" fill="hold"/>
                                        <p:tgtEl>
                                          <p:spTgt spid="142357"/>
                                        </p:tgtEl>
                                        <p:attrNameLst>
                                          <p:attrName>ppt_x</p:attrName>
                                        </p:attrNameLst>
                                      </p:cBhvr>
                                      <p:tavLst>
                                        <p:tav tm="0">
                                          <p:val>
                                            <p:strVal val="0-#ppt_w/2"/>
                                          </p:val>
                                        </p:tav>
                                        <p:tav tm="100000">
                                          <p:val>
                                            <p:strVal val="#ppt_x"/>
                                          </p:val>
                                        </p:tav>
                                      </p:tavLst>
                                    </p:anim>
                                    <p:anim calcmode="lin" valueType="num">
                                      <p:cBhvr additive="base">
                                        <p:cTn id="8" dur="500" fill="hold"/>
                                        <p:tgtEl>
                                          <p:spTgt spid="1423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2340"/>
                                        </p:tgtEl>
                                        <p:attrNameLst>
                                          <p:attrName>style.visibility</p:attrName>
                                        </p:attrNameLst>
                                      </p:cBhvr>
                                      <p:to>
                                        <p:strVal val="visible"/>
                                      </p:to>
                                    </p:set>
                                    <p:anim calcmode="lin" valueType="num">
                                      <p:cBhvr additive="base">
                                        <p:cTn id="13" dur="500" fill="hold"/>
                                        <p:tgtEl>
                                          <p:spTgt spid="142340"/>
                                        </p:tgtEl>
                                        <p:attrNameLst>
                                          <p:attrName>ppt_x</p:attrName>
                                        </p:attrNameLst>
                                      </p:cBhvr>
                                      <p:tavLst>
                                        <p:tav tm="0">
                                          <p:val>
                                            <p:strVal val="0-#ppt_w/2"/>
                                          </p:val>
                                        </p:tav>
                                        <p:tav tm="100000">
                                          <p:val>
                                            <p:strVal val="#ppt_x"/>
                                          </p:val>
                                        </p:tav>
                                      </p:tavLst>
                                    </p:anim>
                                    <p:anim calcmode="lin" valueType="num">
                                      <p:cBhvr additive="base">
                                        <p:cTn id="14" dur="500" fill="hold"/>
                                        <p:tgtEl>
                                          <p:spTgt spid="1423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utoUpdateAnimBg="0"/>
      <p:bldP spid="14235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6F5B0067-ABCC-4DC1-B6B8-7E4220333ED8}" type="slidenum">
              <a:rPr lang="zh-CN" altLang="en-US" b="0">
                <a:solidFill>
                  <a:srgbClr val="FF0000"/>
                </a:solidFill>
                <a:ea typeface="仿宋_GB2312" pitchFamily="49" charset="-122"/>
              </a:rPr>
              <a:pPr eaLnBrk="1" hangingPunct="1"/>
              <a:t>5</a:t>
            </a:fld>
            <a:r>
              <a:rPr lang="zh-CN" altLang="en-US" b="0">
                <a:solidFill>
                  <a:srgbClr val="FF0000"/>
                </a:solidFill>
                <a:ea typeface="仿宋_GB2312" pitchFamily="49" charset="-122"/>
              </a:rPr>
              <a:t>页</a:t>
            </a:r>
          </a:p>
        </p:txBody>
      </p:sp>
      <p:sp>
        <p:nvSpPr>
          <p:cNvPr id="2052" name="Rectangle 2"/>
          <p:cNvSpPr>
            <a:spLocks noChangeArrowheads="1"/>
          </p:cNvSpPr>
          <p:nvPr/>
        </p:nvSpPr>
        <p:spPr bwMode="auto">
          <a:xfrm>
            <a:off x="0" y="0"/>
            <a:ext cx="4629150"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smtClean="0">
                <a:solidFill>
                  <a:schemeClr val="accent2"/>
                </a:solidFill>
              </a:rPr>
              <a:t>1.2    </a:t>
            </a:r>
            <a:r>
              <a:rPr lang="zh-CN" altLang="en-US" sz="3200" dirty="0" smtClean="0">
                <a:solidFill>
                  <a:schemeClr val="accent2"/>
                </a:solidFill>
              </a:rPr>
              <a:t>几种常用的数制</a:t>
            </a:r>
            <a:endParaRPr lang="zh-CN" altLang="en-US" sz="3200" dirty="0">
              <a:solidFill>
                <a:schemeClr val="accent2"/>
              </a:solidFill>
            </a:endParaRPr>
          </a:p>
        </p:txBody>
      </p:sp>
      <p:sp>
        <p:nvSpPr>
          <p:cNvPr id="37891" name="Rectangle 3"/>
          <p:cNvSpPr>
            <a:spLocks noChangeArrowheads="1"/>
          </p:cNvSpPr>
          <p:nvPr/>
        </p:nvSpPr>
        <p:spPr bwMode="auto">
          <a:xfrm>
            <a:off x="0" y="571500"/>
            <a:ext cx="9644063" cy="192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r>
              <a:rPr lang="zh-CN" altLang="en-US" sz="2800" b="0" dirty="0" smtClean="0">
                <a:solidFill>
                  <a:srgbClr val="F90F36"/>
                </a:solidFill>
                <a:latin typeface="仿宋_GB2312" pitchFamily="49" charset="-122"/>
                <a:ea typeface="仿宋_GB2312" pitchFamily="49" charset="-122"/>
              </a:rPr>
              <a:t>一</a:t>
            </a:r>
            <a:r>
              <a:rPr lang="en-US" altLang="zh-CN" sz="2800" b="0" dirty="0" smtClean="0">
                <a:solidFill>
                  <a:srgbClr val="F90F36"/>
                </a:solidFill>
                <a:latin typeface="仿宋_GB2312" pitchFamily="49" charset="-122"/>
                <a:ea typeface="仿宋_GB2312" pitchFamily="49" charset="-122"/>
              </a:rPr>
              <a:t>.</a:t>
            </a:r>
            <a:r>
              <a:rPr lang="zh-CN" altLang="en-US" sz="2800" b="0" dirty="0">
                <a:solidFill>
                  <a:srgbClr val="F90F36"/>
                </a:solidFill>
                <a:latin typeface="仿宋_GB2312" pitchFamily="49" charset="-122"/>
                <a:ea typeface="仿宋_GB2312" pitchFamily="49" charset="-122"/>
              </a:rPr>
              <a:t>十进制：</a:t>
            </a:r>
          </a:p>
          <a:p>
            <a:pPr lvl="1" eaLnBrk="1" hangingPunct="1"/>
            <a:r>
              <a:rPr lang="zh-CN" altLang="en-US" sz="2400" b="0" dirty="0">
                <a:latin typeface="仿宋_GB2312" pitchFamily="49" charset="-122"/>
                <a:ea typeface="仿宋_GB2312" pitchFamily="49" charset="-122"/>
              </a:rPr>
              <a:t>    日常生活和工作最常使用的进位计数制，  在十进制中，每一位有</a:t>
            </a:r>
            <a:r>
              <a:rPr lang="en-US" altLang="zh-CN" sz="2400" b="0" dirty="0">
                <a:latin typeface="仿宋_GB2312" pitchFamily="49" charset="-122"/>
                <a:ea typeface="仿宋_GB2312" pitchFamily="49" charset="-122"/>
              </a:rPr>
              <a:t>0∽9</a:t>
            </a:r>
            <a:r>
              <a:rPr lang="zh-CN" altLang="en-US" sz="2400" b="0" dirty="0">
                <a:latin typeface="仿宋_GB2312" pitchFamily="49" charset="-122"/>
                <a:ea typeface="仿宋_GB2312" pitchFamily="49" charset="-122"/>
              </a:rPr>
              <a:t>十个数码，所以计数的</a:t>
            </a:r>
            <a:r>
              <a:rPr lang="zh-CN" altLang="en-US" sz="2400" b="0" dirty="0">
                <a:solidFill>
                  <a:srgbClr val="F90F36"/>
                </a:solidFill>
                <a:latin typeface="仿宋_GB2312" pitchFamily="49" charset="-122"/>
                <a:ea typeface="仿宋_GB2312" pitchFamily="49" charset="-122"/>
              </a:rPr>
              <a:t>基数</a:t>
            </a:r>
            <a:r>
              <a:rPr lang="zh-CN" altLang="en-US" sz="2400" b="0" dirty="0">
                <a:latin typeface="仿宋_GB2312" pitchFamily="49" charset="-122"/>
                <a:ea typeface="仿宋_GB2312" pitchFamily="49" charset="-122"/>
              </a:rPr>
              <a:t>和是十。超过</a:t>
            </a:r>
            <a:r>
              <a:rPr lang="en-US" altLang="zh-CN" sz="2400" b="0" dirty="0">
                <a:latin typeface="仿宋_GB2312" pitchFamily="49" charset="-122"/>
                <a:ea typeface="仿宋_GB2312" pitchFamily="49" charset="-122"/>
              </a:rPr>
              <a:t>9</a:t>
            </a:r>
            <a:r>
              <a:rPr lang="zh-CN" altLang="en-US" sz="2400" b="0" dirty="0">
                <a:latin typeface="仿宋_GB2312" pitchFamily="49" charset="-122"/>
                <a:ea typeface="仿宋_GB2312" pitchFamily="49" charset="-122"/>
              </a:rPr>
              <a:t>的数必须用多位表示，其中低位与相邻高位的关系是</a:t>
            </a:r>
            <a:r>
              <a:rPr lang="zh-CN" altLang="en-US" sz="2400" b="0" dirty="0">
                <a:solidFill>
                  <a:srgbClr val="F90F36"/>
                </a:solidFill>
                <a:ea typeface="仿宋_GB2312" pitchFamily="49" charset="-122"/>
              </a:rPr>
              <a:t>“</a:t>
            </a:r>
            <a:r>
              <a:rPr lang="zh-CN" altLang="en-US" sz="2400" b="0" dirty="0">
                <a:solidFill>
                  <a:srgbClr val="F90F36"/>
                </a:solidFill>
                <a:latin typeface="仿宋_GB2312" pitchFamily="49" charset="-122"/>
                <a:ea typeface="仿宋_GB2312" pitchFamily="49" charset="-122"/>
              </a:rPr>
              <a:t>逢十进一</a:t>
            </a:r>
            <a:r>
              <a:rPr lang="zh-CN" altLang="en-US" sz="2400" b="0" dirty="0">
                <a:solidFill>
                  <a:srgbClr val="F90F36"/>
                </a:solidFill>
                <a:ea typeface="仿宋_GB2312" pitchFamily="49" charset="-122"/>
              </a:rPr>
              <a:t>”</a:t>
            </a:r>
            <a:r>
              <a:rPr lang="zh-CN" altLang="en-US" sz="2400" b="0" dirty="0">
                <a:latin typeface="仿宋_GB2312" pitchFamily="49" charset="-122"/>
                <a:ea typeface="仿宋_GB2312" pitchFamily="49" charset="-122"/>
              </a:rPr>
              <a:t>。例：</a:t>
            </a:r>
          </a:p>
        </p:txBody>
      </p:sp>
      <p:sp>
        <p:nvSpPr>
          <p:cNvPr id="37894" name="Text Box 6"/>
          <p:cNvSpPr txBox="1">
            <a:spLocks noChangeArrowheads="1"/>
          </p:cNvSpPr>
          <p:nvPr/>
        </p:nvSpPr>
        <p:spPr bwMode="auto">
          <a:xfrm>
            <a:off x="406400" y="3838575"/>
            <a:ext cx="52959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algn="just" eaLnBrk="1" hangingPunct="1"/>
            <a:r>
              <a:rPr lang="zh-CN" altLang="en-US" sz="2800" i="1" dirty="0">
                <a:solidFill>
                  <a:srgbClr val="F90F36"/>
                </a:solidFill>
                <a:ea typeface="仿宋_GB2312" pitchFamily="49" charset="-122"/>
              </a:rPr>
              <a:t>因此，十进制数的一般形式：</a:t>
            </a:r>
          </a:p>
        </p:txBody>
      </p:sp>
      <p:sp>
        <p:nvSpPr>
          <p:cNvPr id="37901" name="Rectangle 13"/>
          <p:cNvSpPr>
            <a:spLocks noChangeArrowheads="1"/>
          </p:cNvSpPr>
          <p:nvPr/>
        </p:nvSpPr>
        <p:spPr bwMode="auto">
          <a:xfrm>
            <a:off x="354013" y="2509838"/>
            <a:ext cx="8839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r>
              <a:rPr lang="en-US" altLang="zh-CN" sz="2800" b="0" dirty="0">
                <a:latin typeface="仿宋_GB2312" pitchFamily="49" charset="-122"/>
                <a:ea typeface="仿宋_GB2312" pitchFamily="49" charset="-122"/>
              </a:rPr>
              <a:t>143.75=1×10</a:t>
            </a:r>
            <a:r>
              <a:rPr lang="en-US" altLang="zh-CN" sz="2800" b="0" baseline="30000" dirty="0">
                <a:latin typeface="仿宋_GB2312" pitchFamily="49" charset="-122"/>
                <a:ea typeface="仿宋_GB2312" pitchFamily="49" charset="-122"/>
              </a:rPr>
              <a:t>2</a:t>
            </a:r>
            <a:r>
              <a:rPr lang="zh-CN" altLang="en-US" sz="2800" b="0" dirty="0">
                <a:latin typeface="仿宋_GB2312" pitchFamily="49" charset="-122"/>
                <a:ea typeface="仿宋_GB2312" pitchFamily="49" charset="-122"/>
              </a:rPr>
              <a:t>＋</a:t>
            </a:r>
            <a:r>
              <a:rPr lang="en-US" altLang="zh-CN" sz="2800" b="0" dirty="0">
                <a:latin typeface="仿宋_GB2312" pitchFamily="49" charset="-122"/>
                <a:ea typeface="仿宋_GB2312" pitchFamily="49" charset="-122"/>
              </a:rPr>
              <a:t>4×10</a:t>
            </a:r>
            <a:r>
              <a:rPr lang="en-US" altLang="zh-CN" sz="2800" b="0" baseline="30000" dirty="0">
                <a:latin typeface="仿宋_GB2312" pitchFamily="49" charset="-122"/>
                <a:ea typeface="仿宋_GB2312" pitchFamily="49" charset="-122"/>
              </a:rPr>
              <a:t>1</a:t>
            </a:r>
            <a:r>
              <a:rPr lang="zh-CN" altLang="en-US" sz="2800" b="0" dirty="0">
                <a:latin typeface="仿宋_GB2312" pitchFamily="49" charset="-122"/>
                <a:ea typeface="仿宋_GB2312" pitchFamily="49" charset="-122"/>
              </a:rPr>
              <a:t>＋</a:t>
            </a:r>
            <a:r>
              <a:rPr lang="en-US" altLang="zh-CN" sz="2800" b="0" dirty="0">
                <a:latin typeface="仿宋_GB2312" pitchFamily="49" charset="-122"/>
                <a:ea typeface="仿宋_GB2312" pitchFamily="49" charset="-122"/>
              </a:rPr>
              <a:t>3×10</a:t>
            </a:r>
            <a:r>
              <a:rPr lang="en-US" altLang="zh-CN" sz="2800" b="0" baseline="30000" dirty="0">
                <a:latin typeface="仿宋_GB2312" pitchFamily="49" charset="-122"/>
                <a:ea typeface="仿宋_GB2312" pitchFamily="49" charset="-122"/>
              </a:rPr>
              <a:t>0</a:t>
            </a:r>
            <a:r>
              <a:rPr lang="zh-CN" altLang="en-US" sz="2800" b="0" dirty="0">
                <a:latin typeface="仿宋_GB2312" pitchFamily="49" charset="-122"/>
                <a:ea typeface="仿宋_GB2312" pitchFamily="49" charset="-122"/>
              </a:rPr>
              <a:t>＋</a:t>
            </a:r>
            <a:r>
              <a:rPr lang="en-US" altLang="zh-CN" sz="2800" b="0" dirty="0">
                <a:latin typeface="仿宋_GB2312" pitchFamily="49" charset="-122"/>
                <a:ea typeface="仿宋_GB2312" pitchFamily="49" charset="-122"/>
              </a:rPr>
              <a:t>7×10</a:t>
            </a:r>
            <a:r>
              <a:rPr lang="zh-CN" altLang="en-US" sz="2800" b="0" baseline="30000" dirty="0">
                <a:latin typeface="仿宋_GB2312" pitchFamily="49" charset="-122"/>
                <a:ea typeface="仿宋_GB2312" pitchFamily="49" charset="-122"/>
              </a:rPr>
              <a:t>－</a:t>
            </a:r>
            <a:r>
              <a:rPr lang="en-US" altLang="zh-CN" sz="2800" b="0" baseline="30000" dirty="0">
                <a:latin typeface="仿宋_GB2312" pitchFamily="49" charset="-122"/>
                <a:ea typeface="仿宋_GB2312" pitchFamily="49" charset="-122"/>
              </a:rPr>
              <a:t>1</a:t>
            </a:r>
            <a:r>
              <a:rPr lang="zh-CN" altLang="en-US" sz="2800" b="0" dirty="0">
                <a:latin typeface="仿宋_GB2312" pitchFamily="49" charset="-122"/>
                <a:ea typeface="仿宋_GB2312" pitchFamily="49" charset="-122"/>
              </a:rPr>
              <a:t>＋</a:t>
            </a:r>
            <a:r>
              <a:rPr lang="en-US" altLang="zh-CN" sz="2800" b="0" dirty="0">
                <a:latin typeface="仿宋_GB2312" pitchFamily="49" charset="-122"/>
                <a:ea typeface="仿宋_GB2312" pitchFamily="49" charset="-122"/>
              </a:rPr>
              <a:t>5×10</a:t>
            </a:r>
            <a:r>
              <a:rPr lang="zh-CN" altLang="en-US" sz="2800" b="0" baseline="30000" dirty="0">
                <a:latin typeface="仿宋_GB2312" pitchFamily="49" charset="-122"/>
                <a:ea typeface="仿宋_GB2312" pitchFamily="49" charset="-122"/>
              </a:rPr>
              <a:t>－</a:t>
            </a:r>
            <a:r>
              <a:rPr lang="en-US" altLang="zh-CN" sz="2800" b="0" baseline="30000" dirty="0">
                <a:latin typeface="仿宋_GB2312" pitchFamily="49" charset="-122"/>
                <a:ea typeface="仿宋_GB2312" pitchFamily="49" charset="-122"/>
              </a:rPr>
              <a:t>2</a:t>
            </a:r>
          </a:p>
        </p:txBody>
      </p:sp>
      <p:grpSp>
        <p:nvGrpSpPr>
          <p:cNvPr id="2" name="Group 54"/>
          <p:cNvGrpSpPr>
            <a:grpSpLocks/>
          </p:cNvGrpSpPr>
          <p:nvPr/>
        </p:nvGrpSpPr>
        <p:grpSpPr bwMode="auto">
          <a:xfrm>
            <a:off x="2595562" y="2957513"/>
            <a:ext cx="6154738" cy="774700"/>
            <a:chOff x="1433" y="1296"/>
            <a:chExt cx="3437" cy="488"/>
          </a:xfrm>
        </p:grpSpPr>
        <p:grpSp>
          <p:nvGrpSpPr>
            <p:cNvPr id="2058" name="Group 45"/>
            <p:cNvGrpSpPr>
              <a:grpSpLocks/>
            </p:cNvGrpSpPr>
            <p:nvPr/>
          </p:nvGrpSpPr>
          <p:grpSpPr bwMode="auto">
            <a:xfrm>
              <a:off x="1491" y="1296"/>
              <a:ext cx="3345" cy="209"/>
              <a:chOff x="1344" y="1344"/>
              <a:chExt cx="3360" cy="288"/>
            </a:xfrm>
          </p:grpSpPr>
          <p:sp>
            <p:nvSpPr>
              <p:cNvPr id="2060" name="AutoShape 17"/>
              <p:cNvSpPr>
                <a:spLocks noChangeArrowheads="1"/>
              </p:cNvSpPr>
              <p:nvPr/>
            </p:nvSpPr>
            <p:spPr bwMode="auto">
              <a:xfrm>
                <a:off x="1392" y="1344"/>
                <a:ext cx="144" cy="192"/>
              </a:xfrm>
              <a:prstGeom prst="downArrow">
                <a:avLst>
                  <a:gd name="adj1" fmla="val 50000"/>
                  <a:gd name="adj2" fmla="val 33333"/>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2061" name="AutoShape 30"/>
              <p:cNvSpPr>
                <a:spLocks noChangeArrowheads="1"/>
              </p:cNvSpPr>
              <p:nvPr/>
            </p:nvSpPr>
            <p:spPr bwMode="auto">
              <a:xfrm>
                <a:off x="1344" y="1392"/>
                <a:ext cx="192" cy="240"/>
              </a:xfrm>
              <a:prstGeom prst="downArrow">
                <a:avLst>
                  <a:gd name="adj1" fmla="val 50000"/>
                  <a:gd name="adj2" fmla="val 31250"/>
                </a:avLst>
              </a:prstGeom>
              <a:solidFill>
                <a:srgbClr val="FFFFFF"/>
              </a:solidFill>
              <a:ln w="9525">
                <a:solidFill>
                  <a:schemeClr val="tx1"/>
                </a:solidFill>
                <a:miter lim="800000"/>
                <a:headEnd/>
                <a:tailEnd/>
              </a:ln>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2062" name="AutoShape 31"/>
              <p:cNvSpPr>
                <a:spLocks noChangeArrowheads="1"/>
              </p:cNvSpPr>
              <p:nvPr/>
            </p:nvSpPr>
            <p:spPr bwMode="auto">
              <a:xfrm>
                <a:off x="2208" y="1392"/>
                <a:ext cx="192" cy="240"/>
              </a:xfrm>
              <a:prstGeom prst="downArrow">
                <a:avLst>
                  <a:gd name="adj1" fmla="val 50000"/>
                  <a:gd name="adj2" fmla="val 31250"/>
                </a:avLst>
              </a:prstGeom>
              <a:solidFill>
                <a:srgbClr val="FFFFFF"/>
              </a:solidFill>
              <a:ln w="9525">
                <a:solidFill>
                  <a:schemeClr val="tx1"/>
                </a:solidFill>
                <a:miter lim="800000"/>
                <a:headEnd/>
                <a:tailEnd/>
              </a:ln>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2063" name="AutoShape 32"/>
              <p:cNvSpPr>
                <a:spLocks noChangeArrowheads="1"/>
              </p:cNvSpPr>
              <p:nvPr/>
            </p:nvSpPr>
            <p:spPr bwMode="auto">
              <a:xfrm>
                <a:off x="2928" y="1392"/>
                <a:ext cx="192" cy="240"/>
              </a:xfrm>
              <a:prstGeom prst="downArrow">
                <a:avLst>
                  <a:gd name="adj1" fmla="val 50000"/>
                  <a:gd name="adj2" fmla="val 31250"/>
                </a:avLst>
              </a:prstGeom>
              <a:solidFill>
                <a:srgbClr val="FFFFFF"/>
              </a:solidFill>
              <a:ln w="9525">
                <a:solidFill>
                  <a:schemeClr val="tx1"/>
                </a:solidFill>
                <a:miter lim="800000"/>
                <a:headEnd/>
                <a:tailEnd/>
              </a:ln>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2064" name="AutoShape 33"/>
              <p:cNvSpPr>
                <a:spLocks noChangeArrowheads="1"/>
              </p:cNvSpPr>
              <p:nvPr/>
            </p:nvSpPr>
            <p:spPr bwMode="auto">
              <a:xfrm>
                <a:off x="3696" y="1392"/>
                <a:ext cx="192" cy="240"/>
              </a:xfrm>
              <a:prstGeom prst="downArrow">
                <a:avLst>
                  <a:gd name="adj1" fmla="val 50000"/>
                  <a:gd name="adj2" fmla="val 31250"/>
                </a:avLst>
              </a:prstGeom>
              <a:solidFill>
                <a:srgbClr val="FFFFFF"/>
              </a:solidFill>
              <a:ln w="9525">
                <a:solidFill>
                  <a:schemeClr val="tx1"/>
                </a:solidFill>
                <a:miter lim="800000"/>
                <a:headEnd/>
                <a:tailEnd/>
              </a:ln>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sp>
            <p:nvSpPr>
              <p:cNvPr id="2065" name="AutoShape 34"/>
              <p:cNvSpPr>
                <a:spLocks noChangeArrowheads="1"/>
              </p:cNvSpPr>
              <p:nvPr/>
            </p:nvSpPr>
            <p:spPr bwMode="auto">
              <a:xfrm>
                <a:off x="4512" y="1392"/>
                <a:ext cx="192" cy="240"/>
              </a:xfrm>
              <a:prstGeom prst="downArrow">
                <a:avLst>
                  <a:gd name="adj1" fmla="val 50000"/>
                  <a:gd name="adj2" fmla="val 31250"/>
                </a:avLst>
              </a:prstGeom>
              <a:solidFill>
                <a:srgbClr val="FFFFFF"/>
              </a:solidFill>
              <a:ln w="9525">
                <a:solidFill>
                  <a:schemeClr val="tx1"/>
                </a:solidFill>
                <a:miter lim="800000"/>
                <a:headEnd/>
                <a:tailEnd/>
              </a:ln>
            </p:spPr>
            <p:txBody>
              <a:bodyPr wrap="none"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仿宋_GB2312" pitchFamily="49" charset="-122"/>
                </a:endParaRPr>
              </a:p>
            </p:txBody>
          </p:sp>
        </p:grpSp>
        <p:sp>
          <p:nvSpPr>
            <p:cNvPr id="2059" name="Text Box 47"/>
            <p:cNvSpPr txBox="1">
              <a:spLocks noChangeArrowheads="1"/>
            </p:cNvSpPr>
            <p:nvPr/>
          </p:nvSpPr>
          <p:spPr bwMode="auto">
            <a:xfrm>
              <a:off x="1433" y="1532"/>
              <a:ext cx="343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FF00FF"/>
                  </a:solidFill>
                  <a:ea typeface="仿宋_GB2312" pitchFamily="49" charset="-122"/>
                </a:rPr>
                <a:t> 权                  权                  权                 权                   权</a:t>
              </a:r>
              <a:endParaRPr lang="zh-CN" altLang="en-US" sz="4400" dirty="0">
                <a:ea typeface="仿宋_GB2312" pitchFamily="49" charset="-122"/>
              </a:endParaRPr>
            </a:p>
          </p:txBody>
        </p:sp>
      </p:grpSp>
      <p:graphicFrame>
        <p:nvGraphicFramePr>
          <p:cNvPr id="2050" name="Object 2"/>
          <p:cNvGraphicFramePr>
            <a:graphicFrameLocks noChangeAspect="1"/>
          </p:cNvGraphicFramePr>
          <p:nvPr/>
        </p:nvGraphicFramePr>
        <p:xfrm>
          <a:off x="113817" y="4586288"/>
          <a:ext cx="9733925" cy="1446212"/>
        </p:xfrm>
        <a:graphic>
          <a:graphicData uri="http://schemas.openxmlformats.org/presentationml/2006/ole">
            <p:oleObj spid="_x0000_s2050" name="公式" r:id="rId3" imgW="4101840" imgH="660240" progId="Equation.3">
              <p:embed/>
            </p:oleObj>
          </a:graphicData>
        </a:graphic>
      </p:graphicFrame>
      <p:sp>
        <p:nvSpPr>
          <p:cNvPr id="17" name="矩形 16">
            <a:hlinkClick r:id="rId4" action="ppaction://hlinksldjump"/>
          </p:cNvPr>
          <p:cNvSpPr/>
          <p:nvPr/>
        </p:nvSpPr>
        <p:spPr>
          <a:xfrm>
            <a:off x="4748213" y="0"/>
            <a:ext cx="1252537" cy="400110"/>
          </a:xfrm>
          <a:prstGeom prst="rect">
            <a:avLst/>
          </a:prstGeom>
          <a:solidFill>
            <a:schemeClr val="tx1">
              <a:lumMod val="65000"/>
              <a:lumOff val="35000"/>
            </a:schemeClr>
          </a:solidFill>
        </p:spPr>
        <p:txBody>
          <a:bodyPr wrap="square">
            <a:spAutoFit/>
          </a:bodyPr>
          <a:lstStyle/>
          <a:p>
            <a:pPr eaLnBrk="1" hangingPunct="1"/>
            <a:r>
              <a:rPr lang="zh-CN" altLang="en-US" dirty="0" smtClean="0">
                <a:solidFill>
                  <a:srgbClr val="F0F0FF"/>
                </a:solidFill>
                <a:ea typeface="华文宋体" panose="02010600040101010101" pitchFamily="2" charset="-122"/>
              </a:rPr>
              <a:t>跳到</a:t>
            </a:r>
            <a:r>
              <a:rPr lang="en-US" altLang="zh-CN" dirty="0" smtClean="0">
                <a:solidFill>
                  <a:srgbClr val="F0F0FF"/>
                </a:solidFill>
                <a:ea typeface="华文宋体" panose="02010600040101010101" pitchFamily="2" charset="-122"/>
              </a:rPr>
              <a:t>BCD</a:t>
            </a:r>
            <a:endParaRPr lang="zh-CN" altLang="en-US" dirty="0">
              <a:solidFill>
                <a:srgbClr val="F0F0FF"/>
              </a:solidFill>
              <a:ea typeface="华文宋体" panose="02010600040101010101" pitchFamily="2" charset="-122"/>
            </a:endParaRPr>
          </a:p>
        </p:txBody>
      </p:sp>
      <p:sp>
        <p:nvSpPr>
          <p:cNvPr id="18" name="矩形 17"/>
          <p:cNvSpPr/>
          <p:nvPr/>
        </p:nvSpPr>
        <p:spPr>
          <a:xfrm>
            <a:off x="6405563" y="0"/>
            <a:ext cx="1966912" cy="400110"/>
          </a:xfrm>
          <a:prstGeom prst="rect">
            <a:avLst/>
          </a:prstGeom>
          <a:solidFill>
            <a:schemeClr val="tx1">
              <a:lumMod val="65000"/>
              <a:lumOff val="35000"/>
            </a:schemeClr>
          </a:solidFill>
        </p:spPr>
        <p:txBody>
          <a:bodyPr wrap="square">
            <a:spAutoFit/>
          </a:bodyPr>
          <a:lstStyle/>
          <a:p>
            <a:pPr eaLnBrk="1" hangingPunct="1"/>
            <a:r>
              <a:rPr lang="zh-CN" altLang="en-US" dirty="0" smtClean="0">
                <a:solidFill>
                  <a:srgbClr val="F0F0FF"/>
                </a:solidFill>
                <a:ea typeface="华文宋体" panose="02010600040101010101" pitchFamily="2" charset="-122"/>
              </a:rPr>
              <a:t>跳到算术运算</a:t>
            </a:r>
            <a:endParaRPr lang="zh-CN" altLang="en-US" dirty="0">
              <a:solidFill>
                <a:srgbClr val="F0F0FF"/>
              </a:solidFill>
              <a:ea typeface="华文宋体" panose="0201060004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 calcmode="lin" valueType="num">
                                      <p:cBhvr additive="base">
                                        <p:cTn id="7" dur="500" fill="hold"/>
                                        <p:tgtEl>
                                          <p:spTgt spid="37891"/>
                                        </p:tgtEl>
                                        <p:attrNameLst>
                                          <p:attrName>ppt_x</p:attrName>
                                        </p:attrNameLst>
                                      </p:cBhvr>
                                      <p:tavLst>
                                        <p:tav tm="0">
                                          <p:val>
                                            <p:strVal val="0-#ppt_w/2"/>
                                          </p:val>
                                        </p:tav>
                                        <p:tav tm="100000">
                                          <p:val>
                                            <p:strVal val="#ppt_x"/>
                                          </p:val>
                                        </p:tav>
                                      </p:tavLst>
                                    </p:anim>
                                    <p:anim calcmode="lin" valueType="num">
                                      <p:cBhvr additive="base">
                                        <p:cTn id="8" dur="500" fill="hold"/>
                                        <p:tgtEl>
                                          <p:spTgt spid="378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901"/>
                                        </p:tgtEl>
                                        <p:attrNameLst>
                                          <p:attrName>style.visibility</p:attrName>
                                        </p:attrNameLst>
                                      </p:cBhvr>
                                      <p:to>
                                        <p:strVal val="visible"/>
                                      </p:to>
                                    </p:set>
                                    <p:anim calcmode="lin" valueType="num">
                                      <p:cBhvr additive="base">
                                        <p:cTn id="13" dur="500" fill="hold"/>
                                        <p:tgtEl>
                                          <p:spTgt spid="37901"/>
                                        </p:tgtEl>
                                        <p:attrNameLst>
                                          <p:attrName>ppt_x</p:attrName>
                                        </p:attrNameLst>
                                      </p:cBhvr>
                                      <p:tavLst>
                                        <p:tav tm="0">
                                          <p:val>
                                            <p:strVal val="0-#ppt_w/2"/>
                                          </p:val>
                                        </p:tav>
                                        <p:tav tm="100000">
                                          <p:val>
                                            <p:strVal val="#ppt_x"/>
                                          </p:val>
                                        </p:tav>
                                      </p:tavLst>
                                    </p:anim>
                                    <p:anim calcmode="lin" valueType="num">
                                      <p:cBhvr additive="base">
                                        <p:cTn id="14" dur="500" fill="hold"/>
                                        <p:tgtEl>
                                          <p:spTgt spid="379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7894"/>
                                        </p:tgtEl>
                                        <p:attrNameLst>
                                          <p:attrName>style.visibility</p:attrName>
                                        </p:attrNameLst>
                                      </p:cBhvr>
                                      <p:to>
                                        <p:strVal val="visible"/>
                                      </p:to>
                                    </p:set>
                                    <p:anim calcmode="lin" valueType="num">
                                      <p:cBhvr additive="base">
                                        <p:cTn id="24" dur="500" fill="hold"/>
                                        <p:tgtEl>
                                          <p:spTgt spid="37894"/>
                                        </p:tgtEl>
                                        <p:attrNameLst>
                                          <p:attrName>ppt_x</p:attrName>
                                        </p:attrNameLst>
                                      </p:cBhvr>
                                      <p:tavLst>
                                        <p:tav tm="0">
                                          <p:val>
                                            <p:strVal val="0-#ppt_w/2"/>
                                          </p:val>
                                        </p:tav>
                                        <p:tav tm="100000">
                                          <p:val>
                                            <p:strVal val="#ppt_x"/>
                                          </p:val>
                                        </p:tav>
                                      </p:tavLst>
                                    </p:anim>
                                    <p:anim calcmode="lin" valueType="num">
                                      <p:cBhvr additive="base">
                                        <p:cTn id="25" dur="500" fill="hold"/>
                                        <p:tgtEl>
                                          <p:spTgt spid="3789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050"/>
                                        </p:tgtEl>
                                        <p:attrNameLst>
                                          <p:attrName>style.visibility</p:attrName>
                                        </p:attrNameLst>
                                      </p:cBhvr>
                                      <p:to>
                                        <p:strVal val="visible"/>
                                      </p:to>
                                    </p:set>
                                    <p:animEffect transition="in" filter="dissolve">
                                      <p:cBhvr>
                                        <p:cTn id="3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4" grpId="0" autoUpdateAnimBg="0"/>
      <p:bldP spid="3790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A32C9A86-E46A-451C-96E2-AFD10D1201B9}" type="slidenum">
              <a:rPr lang="zh-CN" altLang="en-US" b="0">
                <a:solidFill>
                  <a:srgbClr val="FF0000"/>
                </a:solidFill>
                <a:ea typeface="仿宋_GB2312" pitchFamily="49" charset="-122"/>
              </a:rPr>
              <a:pPr eaLnBrk="1" hangingPunct="1"/>
              <a:t>6</a:t>
            </a:fld>
            <a:r>
              <a:rPr lang="zh-CN" altLang="en-US" b="0">
                <a:solidFill>
                  <a:srgbClr val="FF0000"/>
                </a:solidFill>
                <a:ea typeface="仿宋_GB2312" pitchFamily="49" charset="-122"/>
              </a:rPr>
              <a:t>页</a:t>
            </a:r>
          </a:p>
        </p:txBody>
      </p:sp>
      <p:graphicFrame>
        <p:nvGraphicFramePr>
          <p:cNvPr id="38921" name="Object 9"/>
          <p:cNvGraphicFramePr>
            <a:graphicFrameLocks noChangeAspect="1"/>
          </p:cNvGraphicFramePr>
          <p:nvPr/>
        </p:nvGraphicFramePr>
        <p:xfrm>
          <a:off x="1706563" y="3614738"/>
          <a:ext cx="3580558" cy="800100"/>
        </p:xfrm>
        <a:graphic>
          <a:graphicData uri="http://schemas.openxmlformats.org/presentationml/2006/ole">
            <p:oleObj spid="_x0000_s3073" name="公式" r:id="rId3" imgW="749160" imgH="241200" progId="Equation.3">
              <p:embed/>
            </p:oleObj>
          </a:graphicData>
        </a:graphic>
      </p:graphicFrame>
      <p:sp>
        <p:nvSpPr>
          <p:cNvPr id="38926" name="Rectangle 14"/>
          <p:cNvSpPr>
            <a:spLocks noChangeArrowheads="1"/>
          </p:cNvSpPr>
          <p:nvPr/>
        </p:nvSpPr>
        <p:spPr bwMode="auto">
          <a:xfrm>
            <a:off x="798512" y="4583113"/>
            <a:ext cx="8470900" cy="139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0" dirty="0">
                <a:latin typeface="仿宋_GB2312" pitchFamily="49" charset="-122"/>
                <a:ea typeface="仿宋_GB2312" pitchFamily="49" charset="-122"/>
              </a:rPr>
              <a:t>   </a:t>
            </a:r>
            <a:r>
              <a:rPr lang="zh-CN" altLang="en-US" sz="2400" b="0" dirty="0">
                <a:latin typeface="仿宋_GB2312" pitchFamily="49" charset="-122"/>
                <a:ea typeface="仿宋_GB2312" pitchFamily="49" charset="-122"/>
              </a:rPr>
              <a:t>二进制中有</a:t>
            </a:r>
            <a:r>
              <a:rPr lang="en-US" altLang="zh-CN" sz="2400" b="0" dirty="0">
                <a:latin typeface="仿宋_GB2312" pitchFamily="49" charset="-122"/>
                <a:ea typeface="仿宋_GB2312" pitchFamily="49" charset="-122"/>
              </a:rPr>
              <a:t>2</a:t>
            </a:r>
            <a:r>
              <a:rPr lang="zh-CN" altLang="en-US" sz="2400" b="0" dirty="0">
                <a:latin typeface="仿宋_GB2312" pitchFamily="49" charset="-122"/>
                <a:ea typeface="仿宋_GB2312" pitchFamily="49" charset="-122"/>
              </a:rPr>
              <a:t>个数字：</a:t>
            </a:r>
            <a:r>
              <a:rPr lang="en-US" altLang="zh-CN" sz="2400" b="0" dirty="0">
                <a:latin typeface="仿宋_GB2312" pitchFamily="49" charset="-122"/>
                <a:ea typeface="仿宋_GB2312" pitchFamily="49" charset="-122"/>
              </a:rPr>
              <a:t>0</a:t>
            </a:r>
            <a:r>
              <a:rPr lang="zh-CN" altLang="en-US" sz="2400" b="0" dirty="0">
                <a:latin typeface="仿宋_GB2312" pitchFamily="49" charset="-122"/>
                <a:ea typeface="仿宋_GB2312" pitchFamily="49" charset="-122"/>
              </a:rPr>
              <a:t>和</a:t>
            </a:r>
            <a:r>
              <a:rPr lang="en-US" altLang="zh-CN" sz="2400" b="0" dirty="0">
                <a:latin typeface="仿宋_GB2312" pitchFamily="49" charset="-122"/>
                <a:ea typeface="仿宋_GB2312" pitchFamily="49" charset="-122"/>
              </a:rPr>
              <a:t>1</a:t>
            </a:r>
            <a:r>
              <a:rPr lang="zh-CN" altLang="en-US" sz="2400" b="0" dirty="0">
                <a:latin typeface="仿宋_GB2312" pitchFamily="49" charset="-122"/>
                <a:ea typeface="仿宋_GB2312" pitchFamily="49" charset="-122"/>
              </a:rPr>
              <a:t>；每位的权为</a:t>
            </a:r>
            <a:r>
              <a:rPr lang="en-US" altLang="zh-CN" sz="2400" b="0" dirty="0">
                <a:latin typeface="仿宋_GB2312" pitchFamily="49" charset="-122"/>
                <a:ea typeface="仿宋_GB2312" pitchFamily="49" charset="-122"/>
              </a:rPr>
              <a:t>2</a:t>
            </a:r>
            <a:r>
              <a:rPr lang="zh-CN" altLang="en-US" sz="2400" b="0" dirty="0">
                <a:latin typeface="仿宋_GB2312" pitchFamily="49" charset="-122"/>
                <a:ea typeface="仿宋_GB2312" pitchFamily="49" charset="-122"/>
              </a:rPr>
              <a:t>的幂</a:t>
            </a:r>
          </a:p>
          <a:p>
            <a:pPr algn="just" eaLnBrk="1" hangingPunct="1"/>
            <a:r>
              <a:rPr lang="en-US" altLang="zh-CN" sz="2800" b="0" dirty="0">
                <a:ea typeface="仿宋_GB2312" pitchFamily="49" charset="-122"/>
              </a:rPr>
              <a:t>(101.11)</a:t>
            </a:r>
            <a:r>
              <a:rPr lang="en-US" altLang="zh-CN" sz="2800" b="0" baseline="-25000" dirty="0">
                <a:ea typeface="仿宋_GB2312" pitchFamily="49" charset="-122"/>
              </a:rPr>
              <a:t>2</a:t>
            </a:r>
            <a:r>
              <a:rPr lang="en-US" altLang="zh-CN" sz="2800" b="0" dirty="0">
                <a:ea typeface="仿宋_GB2312" pitchFamily="49" charset="-122"/>
              </a:rPr>
              <a:t>=1×2</a:t>
            </a:r>
            <a:r>
              <a:rPr lang="en-US" altLang="zh-CN" sz="2800" b="0" baseline="30000" dirty="0">
                <a:ea typeface="仿宋_GB2312" pitchFamily="49" charset="-122"/>
              </a:rPr>
              <a:t>2</a:t>
            </a:r>
            <a:r>
              <a:rPr lang="zh-CN" altLang="en-US" sz="2800" b="0" dirty="0">
                <a:ea typeface="仿宋_GB2312" pitchFamily="49" charset="-122"/>
              </a:rPr>
              <a:t>＋</a:t>
            </a:r>
            <a:r>
              <a:rPr lang="en-US" altLang="zh-CN" sz="2800" b="0" dirty="0">
                <a:ea typeface="仿宋_GB2312" pitchFamily="49" charset="-122"/>
              </a:rPr>
              <a:t>0×2</a:t>
            </a:r>
            <a:r>
              <a:rPr lang="en-US" altLang="zh-CN" sz="2800" b="0" baseline="30000" dirty="0">
                <a:ea typeface="仿宋_GB2312" pitchFamily="49" charset="-122"/>
              </a:rPr>
              <a:t>1</a:t>
            </a:r>
            <a:r>
              <a:rPr lang="zh-CN" altLang="en-US" sz="2800" b="0" dirty="0">
                <a:ea typeface="仿宋_GB2312" pitchFamily="49" charset="-122"/>
              </a:rPr>
              <a:t>＋</a:t>
            </a:r>
            <a:r>
              <a:rPr lang="en-US" altLang="zh-CN" sz="2800" b="0" dirty="0">
                <a:ea typeface="仿宋_GB2312" pitchFamily="49" charset="-122"/>
              </a:rPr>
              <a:t>1×2</a:t>
            </a:r>
            <a:r>
              <a:rPr lang="en-US" altLang="zh-CN" sz="2800" b="0" baseline="30000" dirty="0">
                <a:ea typeface="仿宋_GB2312" pitchFamily="49" charset="-122"/>
              </a:rPr>
              <a:t>0</a:t>
            </a:r>
            <a:r>
              <a:rPr lang="zh-CN" altLang="en-US" sz="2800" b="0" dirty="0">
                <a:ea typeface="仿宋_GB2312" pitchFamily="49" charset="-122"/>
              </a:rPr>
              <a:t>＋</a:t>
            </a:r>
            <a:r>
              <a:rPr lang="en-US" altLang="zh-CN" sz="2800" b="0" dirty="0">
                <a:ea typeface="仿宋_GB2312" pitchFamily="49" charset="-122"/>
              </a:rPr>
              <a:t>1×2</a:t>
            </a:r>
            <a:r>
              <a:rPr lang="zh-CN" altLang="en-US" sz="2800" b="0" baseline="30000" dirty="0">
                <a:ea typeface="仿宋_GB2312" pitchFamily="49" charset="-122"/>
              </a:rPr>
              <a:t>－</a:t>
            </a:r>
            <a:r>
              <a:rPr lang="en-US" altLang="zh-CN" sz="2800" b="0" baseline="30000" dirty="0">
                <a:ea typeface="仿宋_GB2312" pitchFamily="49" charset="-122"/>
              </a:rPr>
              <a:t>1</a:t>
            </a:r>
            <a:r>
              <a:rPr lang="zh-CN" altLang="en-US" sz="2800" b="0" dirty="0">
                <a:ea typeface="仿宋_GB2312" pitchFamily="49" charset="-122"/>
              </a:rPr>
              <a:t>＋</a:t>
            </a:r>
            <a:r>
              <a:rPr lang="en-US" altLang="zh-CN" sz="2800" b="0" dirty="0">
                <a:ea typeface="仿宋_GB2312" pitchFamily="49" charset="-122"/>
              </a:rPr>
              <a:t>1×2</a:t>
            </a:r>
            <a:r>
              <a:rPr lang="zh-CN" altLang="en-US" sz="2800" b="0" baseline="30000" dirty="0">
                <a:ea typeface="仿宋_GB2312" pitchFamily="49" charset="-122"/>
              </a:rPr>
              <a:t>－</a:t>
            </a:r>
            <a:r>
              <a:rPr lang="en-US" altLang="zh-CN" sz="2800" b="0" baseline="30000" dirty="0">
                <a:ea typeface="仿宋_GB2312" pitchFamily="49" charset="-122"/>
              </a:rPr>
              <a:t>2</a:t>
            </a:r>
            <a:endParaRPr lang="en-US" altLang="zh-CN" sz="2800" b="0" dirty="0">
              <a:ea typeface="仿宋_GB2312" pitchFamily="49" charset="-122"/>
            </a:endParaRPr>
          </a:p>
        </p:txBody>
      </p:sp>
      <p:sp>
        <p:nvSpPr>
          <p:cNvPr id="38927" name="Rectangle 15"/>
          <p:cNvSpPr>
            <a:spLocks noChangeArrowheads="1"/>
          </p:cNvSpPr>
          <p:nvPr/>
        </p:nvSpPr>
        <p:spPr bwMode="auto">
          <a:xfrm>
            <a:off x="344488" y="2908300"/>
            <a:ext cx="2654894"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smtClean="0">
                <a:solidFill>
                  <a:srgbClr val="F90F36"/>
                </a:solidFill>
                <a:latin typeface="仿宋_GB2312" pitchFamily="49" charset="-122"/>
                <a:ea typeface="仿宋_GB2312" pitchFamily="49" charset="-122"/>
              </a:rPr>
              <a:t>二、二进制</a:t>
            </a:r>
            <a:r>
              <a:rPr lang="zh-CN" altLang="en-US" sz="3200" b="0" dirty="0">
                <a:solidFill>
                  <a:srgbClr val="F90F36"/>
                </a:solidFill>
                <a:latin typeface="仿宋_GB2312" pitchFamily="49" charset="-122"/>
                <a:ea typeface="仿宋_GB2312" pitchFamily="49" charset="-122"/>
              </a:rPr>
              <a:t>：</a:t>
            </a:r>
          </a:p>
        </p:txBody>
      </p:sp>
      <p:sp>
        <p:nvSpPr>
          <p:cNvPr id="38934" name="Rectangle 22"/>
          <p:cNvSpPr>
            <a:spLocks noChangeArrowheads="1"/>
          </p:cNvSpPr>
          <p:nvPr/>
        </p:nvSpPr>
        <p:spPr bwMode="auto">
          <a:xfrm>
            <a:off x="512763" y="398463"/>
            <a:ext cx="816133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2" eaLnBrk="1" hangingPunct="1">
              <a:spcBef>
                <a:spcPct val="50000"/>
              </a:spcBef>
            </a:pPr>
            <a:r>
              <a:rPr lang="zh-CN" altLang="en-US" sz="2800">
                <a:solidFill>
                  <a:srgbClr val="F90F36"/>
                </a:solidFill>
                <a:latin typeface="仿宋_GB2312" pitchFamily="49" charset="-122"/>
                <a:ea typeface="仿宋_GB2312" pitchFamily="49" charset="-122"/>
              </a:rPr>
              <a:t>同样可得</a:t>
            </a:r>
            <a:r>
              <a:rPr lang="zh-CN" altLang="en-US" sz="2800" i="1">
                <a:solidFill>
                  <a:srgbClr val="F90F36"/>
                </a:solidFill>
                <a:latin typeface="仿宋_GB2312" pitchFamily="49" charset="-122"/>
                <a:ea typeface="仿宋_GB2312" pitchFamily="49" charset="-122"/>
              </a:rPr>
              <a:t>，</a:t>
            </a:r>
            <a:r>
              <a:rPr lang="en-US" altLang="zh-CN" sz="2800" i="1">
                <a:solidFill>
                  <a:srgbClr val="F90F36"/>
                </a:solidFill>
                <a:latin typeface="仿宋_GB2312" pitchFamily="49" charset="-122"/>
                <a:ea typeface="仿宋_GB2312" pitchFamily="49" charset="-122"/>
              </a:rPr>
              <a:t>N</a:t>
            </a:r>
            <a:r>
              <a:rPr lang="zh-CN" altLang="en-US" sz="2800" i="1">
                <a:solidFill>
                  <a:srgbClr val="F90F36"/>
                </a:solidFill>
                <a:latin typeface="仿宋_GB2312" pitchFamily="49" charset="-122"/>
                <a:ea typeface="仿宋_GB2312" pitchFamily="49" charset="-122"/>
              </a:rPr>
              <a:t>进制数</a:t>
            </a:r>
            <a:r>
              <a:rPr lang="zh-CN" altLang="en-US" sz="2800" b="0">
                <a:solidFill>
                  <a:schemeClr val="accent2"/>
                </a:solidFill>
                <a:ea typeface="仿宋_GB2312" pitchFamily="49" charset="-122"/>
              </a:rPr>
              <a:t>（逢</a:t>
            </a:r>
            <a:r>
              <a:rPr lang="en-US" altLang="zh-CN" sz="2800" b="0">
                <a:solidFill>
                  <a:schemeClr val="accent2"/>
                </a:solidFill>
                <a:ea typeface="仿宋_GB2312" pitchFamily="49" charset="-122"/>
              </a:rPr>
              <a:t>N</a:t>
            </a:r>
            <a:r>
              <a:rPr lang="zh-CN" altLang="en-US" sz="2800" b="0">
                <a:solidFill>
                  <a:schemeClr val="accent2"/>
                </a:solidFill>
                <a:ea typeface="仿宋_GB2312" pitchFamily="49" charset="-122"/>
              </a:rPr>
              <a:t>进一）</a:t>
            </a:r>
            <a:r>
              <a:rPr lang="zh-CN" altLang="en-US" sz="2800" i="1">
                <a:solidFill>
                  <a:srgbClr val="F90F36"/>
                </a:solidFill>
                <a:latin typeface="仿宋_GB2312" pitchFamily="49" charset="-122"/>
                <a:ea typeface="仿宋_GB2312" pitchFamily="49" charset="-122"/>
              </a:rPr>
              <a:t>的一般形式：</a:t>
            </a:r>
          </a:p>
        </p:txBody>
      </p:sp>
      <p:sp>
        <p:nvSpPr>
          <p:cNvPr id="38935" name="Rectangle 23"/>
          <p:cNvSpPr>
            <a:spLocks noChangeArrowheads="1"/>
          </p:cNvSpPr>
          <p:nvPr/>
        </p:nvSpPr>
        <p:spPr bwMode="auto">
          <a:xfrm>
            <a:off x="1189038" y="2209800"/>
            <a:ext cx="8502650" cy="461963"/>
          </a:xfrm>
          <a:prstGeom prst="rect">
            <a:avLst/>
          </a:prstGeom>
          <a:noFill/>
          <a:ln w="9525">
            <a:noFill/>
            <a:miter lim="800000"/>
            <a:headEnd/>
            <a:tailEnd/>
          </a:ln>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dirty="0">
                <a:ea typeface="仿宋_GB2312" pitchFamily="49" charset="-122"/>
              </a:rPr>
              <a:t>N</a:t>
            </a:r>
            <a:r>
              <a:rPr lang="en-US" altLang="zh-CN" sz="2400" baseline="30000" dirty="0">
                <a:ea typeface="仿宋_GB2312" pitchFamily="49" charset="-122"/>
              </a:rPr>
              <a:t>i</a:t>
            </a:r>
            <a:r>
              <a:rPr lang="zh-CN" altLang="en-US" sz="2400" dirty="0">
                <a:latin typeface="仿宋_GB2312" pitchFamily="49" charset="-122"/>
                <a:ea typeface="仿宋_GB2312" pitchFamily="49" charset="-122"/>
              </a:rPr>
              <a:t>为第</a:t>
            </a:r>
            <a:r>
              <a:rPr lang="en-US" altLang="zh-CN" sz="2400" dirty="0" err="1">
                <a:latin typeface="仿宋_GB2312" pitchFamily="49" charset="-122"/>
                <a:ea typeface="仿宋_GB2312" pitchFamily="49" charset="-122"/>
              </a:rPr>
              <a:t>i</a:t>
            </a:r>
            <a:r>
              <a:rPr lang="zh-CN" altLang="en-US" sz="2400" dirty="0">
                <a:latin typeface="仿宋_GB2312" pitchFamily="49" charset="-122"/>
                <a:ea typeface="仿宋_GB2312" pitchFamily="49" charset="-122"/>
              </a:rPr>
              <a:t>位的</a:t>
            </a:r>
            <a:r>
              <a:rPr lang="zh-CN" altLang="en-US" sz="2400" dirty="0">
                <a:solidFill>
                  <a:srgbClr val="F90F36"/>
                </a:solidFill>
                <a:latin typeface="仿宋_GB2312" pitchFamily="49" charset="-122"/>
                <a:ea typeface="仿宋_GB2312" pitchFamily="49" charset="-122"/>
              </a:rPr>
              <a:t>权</a:t>
            </a:r>
            <a:r>
              <a:rPr lang="zh-CN" altLang="en-US" sz="2400" dirty="0">
                <a:latin typeface="仿宋_GB2312" pitchFamily="49" charset="-122"/>
                <a:ea typeface="仿宋_GB2312" pitchFamily="49" charset="-122"/>
              </a:rPr>
              <a:t>；</a:t>
            </a:r>
            <a:r>
              <a:rPr lang="en-US" altLang="zh-CN" sz="2400" dirty="0" err="1">
                <a:ea typeface="仿宋_GB2312" pitchFamily="49" charset="-122"/>
              </a:rPr>
              <a:t>k</a:t>
            </a:r>
            <a:r>
              <a:rPr lang="en-US" altLang="zh-CN" sz="2400" baseline="-25000" dirty="0" err="1">
                <a:ea typeface="仿宋_GB2312" pitchFamily="49" charset="-122"/>
              </a:rPr>
              <a:t>i</a:t>
            </a:r>
            <a:r>
              <a:rPr lang="zh-CN" altLang="en-US" sz="2400" dirty="0">
                <a:latin typeface="仿宋_GB2312" pitchFamily="49" charset="-122"/>
                <a:ea typeface="仿宋_GB2312" pitchFamily="49" charset="-122"/>
              </a:rPr>
              <a:t>为第</a:t>
            </a:r>
            <a:r>
              <a:rPr lang="en-US" altLang="zh-CN" sz="2400" dirty="0" err="1">
                <a:latin typeface="仿宋_GB2312" pitchFamily="49" charset="-122"/>
                <a:ea typeface="仿宋_GB2312" pitchFamily="49" charset="-122"/>
              </a:rPr>
              <a:t>i</a:t>
            </a:r>
            <a:r>
              <a:rPr lang="zh-CN" altLang="en-US" sz="2400" dirty="0">
                <a:latin typeface="仿宋_GB2312" pitchFamily="49" charset="-122"/>
                <a:ea typeface="仿宋_GB2312" pitchFamily="49" charset="-122"/>
              </a:rPr>
              <a:t>位的系数（</a:t>
            </a:r>
            <a:r>
              <a:rPr lang="en-US" altLang="zh-CN" sz="2400" dirty="0">
                <a:ea typeface="仿宋_GB2312" pitchFamily="49" charset="-122"/>
              </a:rPr>
              <a:t>0~N-1</a:t>
            </a:r>
            <a:r>
              <a:rPr lang="zh-CN" altLang="en-US" sz="2400" dirty="0">
                <a:latin typeface="仿宋_GB2312" pitchFamily="49" charset="-122"/>
                <a:ea typeface="仿宋_GB2312" pitchFamily="49" charset="-122"/>
              </a:rPr>
              <a:t>）；</a:t>
            </a:r>
            <a:r>
              <a:rPr lang="en-US" altLang="zh-CN" sz="2400" dirty="0">
                <a:ea typeface="仿宋_GB2312" pitchFamily="49" charset="-122"/>
              </a:rPr>
              <a:t>N</a:t>
            </a:r>
            <a:r>
              <a:rPr lang="zh-CN" altLang="en-US" sz="2400" dirty="0">
                <a:latin typeface="仿宋_GB2312" pitchFamily="49" charset="-122"/>
                <a:ea typeface="仿宋_GB2312" pitchFamily="49" charset="-122"/>
              </a:rPr>
              <a:t>为计数</a:t>
            </a:r>
            <a:r>
              <a:rPr lang="zh-CN" altLang="en-US" sz="2400" dirty="0">
                <a:solidFill>
                  <a:srgbClr val="F90F36"/>
                </a:solidFill>
                <a:latin typeface="仿宋_GB2312" pitchFamily="49" charset="-122"/>
                <a:ea typeface="仿宋_GB2312" pitchFamily="49" charset="-122"/>
              </a:rPr>
              <a:t>基数</a:t>
            </a:r>
            <a:r>
              <a:rPr lang="zh-CN" altLang="en-US" sz="2400" dirty="0">
                <a:latin typeface="仿宋_GB2312" pitchFamily="49" charset="-122"/>
                <a:ea typeface="仿宋_GB2312" pitchFamily="49" charset="-122"/>
              </a:rPr>
              <a:t>。</a:t>
            </a:r>
          </a:p>
        </p:txBody>
      </p:sp>
      <p:graphicFrame>
        <p:nvGraphicFramePr>
          <p:cNvPr id="38936" name="Object 24"/>
          <p:cNvGraphicFramePr>
            <a:graphicFrameLocks noChangeAspect="1"/>
          </p:cNvGraphicFramePr>
          <p:nvPr/>
        </p:nvGraphicFramePr>
        <p:xfrm>
          <a:off x="1630363" y="1147763"/>
          <a:ext cx="3546475" cy="930275"/>
        </p:xfrm>
        <a:graphic>
          <a:graphicData uri="http://schemas.openxmlformats.org/presentationml/2006/ole">
            <p:oleObj spid="_x0000_s3074" name="公式" r:id="rId4" imgW="1130040" imgH="431640" progId="Equation.3">
              <p:embed/>
            </p:oleObj>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34"/>
                                        </p:tgtEl>
                                        <p:attrNameLst>
                                          <p:attrName>style.visibility</p:attrName>
                                        </p:attrNameLst>
                                      </p:cBhvr>
                                      <p:to>
                                        <p:strVal val="visible"/>
                                      </p:to>
                                    </p:set>
                                    <p:anim calcmode="lin" valueType="num">
                                      <p:cBhvr additive="base">
                                        <p:cTn id="7" dur="500" fill="hold"/>
                                        <p:tgtEl>
                                          <p:spTgt spid="38934"/>
                                        </p:tgtEl>
                                        <p:attrNameLst>
                                          <p:attrName>ppt_x</p:attrName>
                                        </p:attrNameLst>
                                      </p:cBhvr>
                                      <p:tavLst>
                                        <p:tav tm="0">
                                          <p:val>
                                            <p:strVal val="0-#ppt_w/2"/>
                                          </p:val>
                                        </p:tav>
                                        <p:tav tm="100000">
                                          <p:val>
                                            <p:strVal val="#ppt_x"/>
                                          </p:val>
                                        </p:tav>
                                      </p:tavLst>
                                    </p:anim>
                                    <p:anim calcmode="lin" valueType="num">
                                      <p:cBhvr additive="base">
                                        <p:cTn id="8" dur="500" fill="hold"/>
                                        <p:tgtEl>
                                          <p:spTgt spid="389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936"/>
                                        </p:tgtEl>
                                        <p:attrNameLst>
                                          <p:attrName>style.visibility</p:attrName>
                                        </p:attrNameLst>
                                      </p:cBhvr>
                                      <p:to>
                                        <p:strVal val="visible"/>
                                      </p:to>
                                    </p:set>
                                    <p:anim calcmode="lin" valueType="num">
                                      <p:cBhvr additive="base">
                                        <p:cTn id="13" dur="500" fill="hold"/>
                                        <p:tgtEl>
                                          <p:spTgt spid="38936"/>
                                        </p:tgtEl>
                                        <p:attrNameLst>
                                          <p:attrName>ppt_x</p:attrName>
                                        </p:attrNameLst>
                                      </p:cBhvr>
                                      <p:tavLst>
                                        <p:tav tm="0">
                                          <p:val>
                                            <p:strVal val="0-#ppt_w/2"/>
                                          </p:val>
                                        </p:tav>
                                        <p:tav tm="100000">
                                          <p:val>
                                            <p:strVal val="#ppt_x"/>
                                          </p:val>
                                        </p:tav>
                                      </p:tavLst>
                                    </p:anim>
                                    <p:anim calcmode="lin" valueType="num">
                                      <p:cBhvr additive="base">
                                        <p:cTn id="14" dur="500" fill="hold"/>
                                        <p:tgtEl>
                                          <p:spTgt spid="389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35"/>
                                        </p:tgtEl>
                                        <p:attrNameLst>
                                          <p:attrName>style.visibility</p:attrName>
                                        </p:attrNameLst>
                                      </p:cBhvr>
                                      <p:to>
                                        <p:strVal val="visible"/>
                                      </p:to>
                                    </p:set>
                                    <p:anim calcmode="lin" valueType="num">
                                      <p:cBhvr additive="base">
                                        <p:cTn id="19" dur="500" fill="hold"/>
                                        <p:tgtEl>
                                          <p:spTgt spid="38935"/>
                                        </p:tgtEl>
                                        <p:attrNameLst>
                                          <p:attrName>ppt_x</p:attrName>
                                        </p:attrNameLst>
                                      </p:cBhvr>
                                      <p:tavLst>
                                        <p:tav tm="0">
                                          <p:val>
                                            <p:strVal val="0-#ppt_w/2"/>
                                          </p:val>
                                        </p:tav>
                                        <p:tav tm="100000">
                                          <p:val>
                                            <p:strVal val="#ppt_x"/>
                                          </p:val>
                                        </p:tav>
                                      </p:tavLst>
                                    </p:anim>
                                    <p:anim calcmode="lin" valueType="num">
                                      <p:cBhvr additive="base">
                                        <p:cTn id="20" dur="500" fill="hold"/>
                                        <p:tgtEl>
                                          <p:spTgt spid="3893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927"/>
                                        </p:tgtEl>
                                        <p:attrNameLst>
                                          <p:attrName>style.visibility</p:attrName>
                                        </p:attrNameLst>
                                      </p:cBhvr>
                                      <p:to>
                                        <p:strVal val="visible"/>
                                      </p:to>
                                    </p:set>
                                    <p:anim calcmode="lin" valueType="num">
                                      <p:cBhvr additive="base">
                                        <p:cTn id="25" dur="500" fill="hold"/>
                                        <p:tgtEl>
                                          <p:spTgt spid="38927"/>
                                        </p:tgtEl>
                                        <p:attrNameLst>
                                          <p:attrName>ppt_x</p:attrName>
                                        </p:attrNameLst>
                                      </p:cBhvr>
                                      <p:tavLst>
                                        <p:tav tm="0">
                                          <p:val>
                                            <p:strVal val="#ppt_x"/>
                                          </p:val>
                                        </p:tav>
                                        <p:tav tm="100000">
                                          <p:val>
                                            <p:strVal val="#ppt_x"/>
                                          </p:val>
                                        </p:tav>
                                      </p:tavLst>
                                    </p:anim>
                                    <p:anim calcmode="lin" valueType="num">
                                      <p:cBhvr additive="base">
                                        <p:cTn id="26" dur="500" fill="hold"/>
                                        <p:tgtEl>
                                          <p:spTgt spid="3892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8921"/>
                                        </p:tgtEl>
                                        <p:attrNameLst>
                                          <p:attrName>style.visibility</p:attrName>
                                        </p:attrNameLst>
                                      </p:cBhvr>
                                      <p:to>
                                        <p:strVal val="visible"/>
                                      </p:to>
                                    </p:set>
                                    <p:anim calcmode="lin" valueType="num">
                                      <p:cBhvr additive="base">
                                        <p:cTn id="31" dur="500" fill="hold"/>
                                        <p:tgtEl>
                                          <p:spTgt spid="38921"/>
                                        </p:tgtEl>
                                        <p:attrNameLst>
                                          <p:attrName>ppt_x</p:attrName>
                                        </p:attrNameLst>
                                      </p:cBhvr>
                                      <p:tavLst>
                                        <p:tav tm="0">
                                          <p:val>
                                            <p:strVal val="0-#ppt_w/2"/>
                                          </p:val>
                                        </p:tav>
                                        <p:tav tm="100000">
                                          <p:val>
                                            <p:strVal val="#ppt_x"/>
                                          </p:val>
                                        </p:tav>
                                      </p:tavLst>
                                    </p:anim>
                                    <p:anim calcmode="lin" valueType="num">
                                      <p:cBhvr additive="base">
                                        <p:cTn id="32" dur="500" fill="hold"/>
                                        <p:tgtEl>
                                          <p:spTgt spid="3892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926"/>
                                        </p:tgtEl>
                                        <p:attrNameLst>
                                          <p:attrName>style.visibility</p:attrName>
                                        </p:attrNameLst>
                                      </p:cBhvr>
                                      <p:to>
                                        <p:strVal val="visible"/>
                                      </p:to>
                                    </p:set>
                                    <p:anim calcmode="lin" valueType="num">
                                      <p:cBhvr additive="base">
                                        <p:cTn id="37" dur="500" fill="hold"/>
                                        <p:tgtEl>
                                          <p:spTgt spid="38926"/>
                                        </p:tgtEl>
                                        <p:attrNameLst>
                                          <p:attrName>ppt_x</p:attrName>
                                        </p:attrNameLst>
                                      </p:cBhvr>
                                      <p:tavLst>
                                        <p:tav tm="0">
                                          <p:val>
                                            <p:strVal val="0-#ppt_w/2"/>
                                          </p:val>
                                        </p:tav>
                                        <p:tav tm="100000">
                                          <p:val>
                                            <p:strVal val="#ppt_x"/>
                                          </p:val>
                                        </p:tav>
                                      </p:tavLst>
                                    </p:anim>
                                    <p:anim calcmode="lin" valueType="num">
                                      <p:cBhvr additive="base">
                                        <p:cTn id="38" dur="500" fill="hold"/>
                                        <p:tgtEl>
                                          <p:spTgt spid="389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6" grpId="0" autoUpdateAnimBg="0"/>
      <p:bldP spid="38927" grpId="0"/>
      <p:bldP spid="38934" grpId="0" autoUpdateAnimBg="0"/>
      <p:bldP spid="3893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78060B25-2293-4C25-B82C-068135245969}" type="slidenum">
              <a:rPr lang="zh-CN" altLang="en-US" b="0">
                <a:solidFill>
                  <a:srgbClr val="FF0000"/>
                </a:solidFill>
                <a:ea typeface="仿宋_GB2312" pitchFamily="49" charset="-122"/>
              </a:rPr>
              <a:pPr eaLnBrk="1" hangingPunct="1"/>
              <a:t>7</a:t>
            </a:fld>
            <a:r>
              <a:rPr lang="zh-CN" altLang="en-US" b="0">
                <a:solidFill>
                  <a:srgbClr val="FF0000"/>
                </a:solidFill>
                <a:ea typeface="仿宋_GB2312" pitchFamily="49" charset="-122"/>
              </a:rPr>
              <a:t>页</a:t>
            </a:r>
          </a:p>
        </p:txBody>
      </p:sp>
      <p:graphicFrame>
        <p:nvGraphicFramePr>
          <p:cNvPr id="143364" name="Object 4"/>
          <p:cNvGraphicFramePr>
            <a:graphicFrameLocks noChangeAspect="1"/>
          </p:cNvGraphicFramePr>
          <p:nvPr/>
        </p:nvGraphicFramePr>
        <p:xfrm>
          <a:off x="1128713" y="4665664"/>
          <a:ext cx="4214813" cy="679450"/>
        </p:xfrm>
        <a:graphic>
          <a:graphicData uri="http://schemas.openxmlformats.org/presentationml/2006/ole">
            <p:oleObj spid="_x0000_s4097" name="公式" r:id="rId3" imgW="1192680" imgH="270000" progId="Equation.3">
              <p:embed/>
            </p:oleObj>
          </a:graphicData>
        </a:graphic>
      </p:graphicFrame>
      <p:graphicFrame>
        <p:nvGraphicFramePr>
          <p:cNvPr id="143365" name="Object 5"/>
          <p:cNvGraphicFramePr>
            <a:graphicFrameLocks noChangeAspect="1"/>
          </p:cNvGraphicFramePr>
          <p:nvPr/>
        </p:nvGraphicFramePr>
        <p:xfrm>
          <a:off x="1122363" y="2608263"/>
          <a:ext cx="3662362" cy="652462"/>
        </p:xfrm>
        <a:graphic>
          <a:graphicData uri="http://schemas.openxmlformats.org/presentationml/2006/ole">
            <p:oleObj spid="_x0000_s4098" name="公式" r:id="rId4" imgW="1068840" imgH="270000" progId="Equation.3">
              <p:embed/>
            </p:oleObj>
          </a:graphicData>
        </a:graphic>
      </p:graphicFrame>
      <p:sp>
        <p:nvSpPr>
          <p:cNvPr id="143366" name="Text Box 6"/>
          <p:cNvSpPr txBox="1">
            <a:spLocks noChangeArrowheads="1"/>
          </p:cNvSpPr>
          <p:nvPr/>
        </p:nvSpPr>
        <p:spPr bwMode="auto">
          <a:xfrm>
            <a:off x="658813" y="5334000"/>
            <a:ext cx="89154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latin typeface="仿宋_GB2312" pitchFamily="49" charset="-122"/>
                <a:ea typeface="仿宋_GB2312" pitchFamily="49" charset="-122"/>
              </a:rPr>
              <a:t>     </a:t>
            </a:r>
            <a:r>
              <a:rPr lang="zh-CN" altLang="en-US" sz="2400" b="0">
                <a:latin typeface="仿宋_GB2312" pitchFamily="49" charset="-122"/>
                <a:ea typeface="仿宋_GB2312" pitchFamily="49" charset="-122"/>
              </a:rPr>
              <a:t>十六进制中有</a:t>
            </a:r>
            <a:r>
              <a:rPr lang="en-US" altLang="zh-CN" sz="2400" b="0">
                <a:latin typeface="仿宋_GB2312" pitchFamily="49" charset="-122"/>
                <a:ea typeface="仿宋_GB2312" pitchFamily="49" charset="-122"/>
              </a:rPr>
              <a:t>16</a:t>
            </a:r>
            <a:r>
              <a:rPr lang="zh-CN" altLang="en-US" sz="2400" b="0">
                <a:latin typeface="仿宋_GB2312" pitchFamily="49" charset="-122"/>
                <a:ea typeface="仿宋_GB2312" pitchFamily="49" charset="-122"/>
              </a:rPr>
              <a:t>个数字：</a:t>
            </a:r>
            <a:r>
              <a:rPr lang="en-US" altLang="zh-CN" sz="2400" b="0">
                <a:latin typeface="仿宋_GB2312" pitchFamily="49" charset="-122"/>
                <a:ea typeface="仿宋_GB2312" pitchFamily="49" charset="-122"/>
              </a:rPr>
              <a:t>0</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1</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2</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3</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4</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5</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6</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7</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8</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9</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A</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B</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C</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D</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E</a:t>
            </a:r>
            <a:r>
              <a:rPr lang="zh-CN" altLang="en-US" sz="2400" b="0">
                <a:latin typeface="仿宋_GB2312" pitchFamily="49" charset="-122"/>
                <a:ea typeface="仿宋_GB2312" pitchFamily="49" charset="-122"/>
              </a:rPr>
              <a:t>、</a:t>
            </a:r>
            <a:r>
              <a:rPr lang="en-US" altLang="zh-CN" sz="2400" b="0">
                <a:latin typeface="仿宋_GB2312" pitchFamily="49" charset="-122"/>
                <a:ea typeface="仿宋_GB2312" pitchFamily="49" charset="-122"/>
              </a:rPr>
              <a:t>F</a:t>
            </a:r>
            <a:r>
              <a:rPr lang="zh-CN" altLang="en-US" sz="2400" b="0">
                <a:latin typeface="仿宋_GB2312" pitchFamily="49" charset="-122"/>
                <a:ea typeface="仿宋_GB2312" pitchFamily="49" charset="-122"/>
              </a:rPr>
              <a:t>；每位的权为</a:t>
            </a:r>
            <a:r>
              <a:rPr lang="en-US" altLang="zh-CN" sz="2400" b="0">
                <a:latin typeface="仿宋_GB2312" pitchFamily="49" charset="-122"/>
                <a:ea typeface="仿宋_GB2312" pitchFamily="49" charset="-122"/>
              </a:rPr>
              <a:t>16</a:t>
            </a:r>
            <a:r>
              <a:rPr lang="zh-CN" altLang="en-US" sz="2400" b="0">
                <a:latin typeface="仿宋_GB2312" pitchFamily="49" charset="-122"/>
                <a:ea typeface="仿宋_GB2312" pitchFamily="49" charset="-122"/>
              </a:rPr>
              <a:t>的幂</a:t>
            </a:r>
          </a:p>
        </p:txBody>
      </p:sp>
      <p:sp>
        <p:nvSpPr>
          <p:cNvPr id="143369" name="Rectangle 9"/>
          <p:cNvSpPr>
            <a:spLocks noChangeArrowheads="1"/>
          </p:cNvSpPr>
          <p:nvPr/>
        </p:nvSpPr>
        <p:spPr bwMode="auto">
          <a:xfrm>
            <a:off x="388938" y="1033463"/>
            <a:ext cx="875982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dirty="0">
                <a:latin typeface="仿宋_GB2312" pitchFamily="49" charset="-122"/>
                <a:ea typeface="仿宋_GB2312" pitchFamily="49" charset="-122"/>
              </a:rPr>
              <a:t>    </a:t>
            </a:r>
            <a:r>
              <a:rPr lang="zh-CN" altLang="en-US" sz="2400" b="0" dirty="0">
                <a:latin typeface="仿宋_GB2312" pitchFamily="49" charset="-122"/>
                <a:ea typeface="仿宋_GB2312" pitchFamily="49" charset="-122"/>
              </a:rPr>
              <a:t>同一个数值的二进制表示比十进制位数多，故常采用八进制和</a:t>
            </a:r>
            <a:r>
              <a:rPr lang="zh-CN" altLang="en-US" sz="2400" b="0" dirty="0" smtClean="0">
                <a:latin typeface="仿宋_GB2312" pitchFamily="49" charset="-122"/>
                <a:ea typeface="仿宋_GB2312" pitchFamily="49" charset="-122"/>
              </a:rPr>
              <a:t>十六进制表示：</a:t>
            </a:r>
            <a:r>
              <a:rPr lang="en-US" altLang="zh-CN" sz="2400" b="0" dirty="0" smtClean="0">
                <a:solidFill>
                  <a:srgbClr val="FF0000"/>
                </a:solidFill>
                <a:latin typeface="仿宋_GB2312" pitchFamily="49" charset="-122"/>
                <a:ea typeface="仿宋_GB2312" pitchFamily="49" charset="-122"/>
              </a:rPr>
              <a:t>1</a:t>
            </a:r>
            <a:r>
              <a:rPr lang="zh-CN" altLang="en-US" sz="2400" b="0" dirty="0" smtClean="0">
                <a:solidFill>
                  <a:srgbClr val="FF0000"/>
                </a:solidFill>
                <a:latin typeface="仿宋_GB2312" pitchFamily="49" charset="-122"/>
                <a:ea typeface="仿宋_GB2312" pitchFamily="49" charset="-122"/>
              </a:rPr>
              <a:t>位八进制相当</a:t>
            </a:r>
            <a:r>
              <a:rPr lang="en-US" altLang="zh-CN" sz="2400" b="0" dirty="0" smtClean="0">
                <a:solidFill>
                  <a:srgbClr val="FF0000"/>
                </a:solidFill>
                <a:latin typeface="仿宋_GB2312" pitchFamily="49" charset="-122"/>
                <a:ea typeface="仿宋_GB2312" pitchFamily="49" charset="-122"/>
              </a:rPr>
              <a:t>3</a:t>
            </a:r>
            <a:r>
              <a:rPr lang="zh-CN" altLang="en-US" sz="2400" b="0" dirty="0" smtClean="0">
                <a:solidFill>
                  <a:srgbClr val="FF0000"/>
                </a:solidFill>
                <a:latin typeface="仿宋_GB2312" pitchFamily="49" charset="-122"/>
                <a:ea typeface="仿宋_GB2312" pitchFamily="49" charset="-122"/>
              </a:rPr>
              <a:t>位二进制；</a:t>
            </a:r>
            <a:r>
              <a:rPr lang="en-US" altLang="zh-CN" sz="2400" b="0" dirty="0" smtClean="0">
                <a:solidFill>
                  <a:srgbClr val="FF0000"/>
                </a:solidFill>
                <a:latin typeface="仿宋_GB2312" pitchFamily="49" charset="-122"/>
                <a:ea typeface="仿宋_GB2312" pitchFamily="49" charset="-122"/>
              </a:rPr>
              <a:t>1</a:t>
            </a:r>
            <a:r>
              <a:rPr lang="zh-CN" altLang="en-US" sz="2400" b="0" dirty="0" smtClean="0">
                <a:solidFill>
                  <a:srgbClr val="FF0000"/>
                </a:solidFill>
                <a:latin typeface="仿宋_GB2312" pitchFamily="49" charset="-122"/>
                <a:ea typeface="仿宋_GB2312" pitchFamily="49" charset="-122"/>
              </a:rPr>
              <a:t>位十六进制相当</a:t>
            </a:r>
            <a:r>
              <a:rPr lang="en-US" altLang="zh-CN" sz="2400" b="0" dirty="0" smtClean="0">
                <a:solidFill>
                  <a:srgbClr val="FF0000"/>
                </a:solidFill>
                <a:latin typeface="仿宋_GB2312" pitchFamily="49" charset="-122"/>
                <a:ea typeface="仿宋_GB2312" pitchFamily="49" charset="-122"/>
              </a:rPr>
              <a:t>4</a:t>
            </a:r>
            <a:r>
              <a:rPr lang="zh-CN" altLang="en-US" sz="2400" b="0" dirty="0" smtClean="0">
                <a:solidFill>
                  <a:srgbClr val="FF0000"/>
                </a:solidFill>
                <a:latin typeface="仿宋_GB2312" pitchFamily="49" charset="-122"/>
                <a:ea typeface="仿宋_GB2312" pitchFamily="49" charset="-122"/>
              </a:rPr>
              <a:t>位二进制。</a:t>
            </a:r>
            <a:endParaRPr lang="zh-CN" altLang="en-US" sz="2400" b="0" dirty="0">
              <a:solidFill>
                <a:srgbClr val="FF0000"/>
              </a:solidFill>
              <a:latin typeface="仿宋_GB2312" pitchFamily="49" charset="-122"/>
              <a:ea typeface="仿宋_GB2312" pitchFamily="49" charset="-122"/>
            </a:endParaRPr>
          </a:p>
        </p:txBody>
      </p:sp>
      <p:sp>
        <p:nvSpPr>
          <p:cNvPr id="143370" name="Text Box 10"/>
          <p:cNvSpPr txBox="1">
            <a:spLocks noChangeArrowheads="1"/>
          </p:cNvSpPr>
          <p:nvPr/>
        </p:nvSpPr>
        <p:spPr bwMode="auto">
          <a:xfrm>
            <a:off x="279400" y="385763"/>
            <a:ext cx="7994496"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0" dirty="0" smtClean="0">
                <a:solidFill>
                  <a:schemeClr val="accent2">
                    <a:lumMod val="75000"/>
                  </a:schemeClr>
                </a:solidFill>
                <a:latin typeface="仿宋_GB2312" pitchFamily="49" charset="-122"/>
                <a:ea typeface="仿宋_GB2312" pitchFamily="49" charset="-122"/>
              </a:rPr>
              <a:t>三、二进制</a:t>
            </a:r>
            <a:r>
              <a:rPr lang="zh-CN" altLang="en-US" sz="3200" b="0" dirty="0">
                <a:solidFill>
                  <a:schemeClr val="accent2">
                    <a:lumMod val="75000"/>
                  </a:schemeClr>
                </a:solidFill>
                <a:latin typeface="仿宋_GB2312" pitchFamily="49" charset="-122"/>
                <a:ea typeface="仿宋_GB2312" pitchFamily="49" charset="-122"/>
              </a:rPr>
              <a:t>的缩写形式：</a:t>
            </a:r>
            <a:r>
              <a:rPr lang="zh-CN" altLang="en-US" sz="3200" i="1" dirty="0">
                <a:solidFill>
                  <a:schemeClr val="accent2">
                    <a:lumMod val="75000"/>
                  </a:schemeClr>
                </a:solidFill>
                <a:latin typeface="仿宋_GB2312" pitchFamily="49" charset="-122"/>
                <a:ea typeface="仿宋_GB2312" pitchFamily="49" charset="-122"/>
              </a:rPr>
              <a:t>八进制和十六进制</a:t>
            </a:r>
          </a:p>
        </p:txBody>
      </p:sp>
      <p:sp>
        <p:nvSpPr>
          <p:cNvPr id="143371" name="Rectangle 11"/>
          <p:cNvSpPr>
            <a:spLocks noChangeArrowheads="1"/>
          </p:cNvSpPr>
          <p:nvPr/>
        </p:nvSpPr>
        <p:spPr bwMode="auto">
          <a:xfrm>
            <a:off x="792163" y="3306763"/>
            <a:ext cx="8647112"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dirty="0">
                <a:latin typeface="仿宋_GB2312" pitchFamily="49" charset="-122"/>
                <a:ea typeface="仿宋_GB2312" pitchFamily="49" charset="-122"/>
              </a:rPr>
              <a:t>   </a:t>
            </a:r>
            <a:r>
              <a:rPr lang="zh-CN" altLang="en-US" sz="2400" b="0" dirty="0">
                <a:latin typeface="仿宋_GB2312" pitchFamily="49" charset="-122"/>
                <a:ea typeface="仿宋_GB2312" pitchFamily="49" charset="-122"/>
              </a:rPr>
              <a:t>八进制中有</a:t>
            </a:r>
            <a:r>
              <a:rPr lang="en-US" altLang="zh-CN" sz="2400" b="0" dirty="0">
                <a:latin typeface="仿宋_GB2312" pitchFamily="49" charset="-122"/>
                <a:ea typeface="仿宋_GB2312" pitchFamily="49" charset="-122"/>
              </a:rPr>
              <a:t>8</a:t>
            </a:r>
            <a:r>
              <a:rPr lang="zh-CN" altLang="en-US" sz="2400" b="0" dirty="0">
                <a:latin typeface="仿宋_GB2312" pitchFamily="49" charset="-122"/>
                <a:ea typeface="仿宋_GB2312" pitchFamily="49" charset="-122"/>
              </a:rPr>
              <a:t>个数字：</a:t>
            </a:r>
            <a:r>
              <a:rPr lang="en-US" altLang="zh-CN" sz="2400" b="0" dirty="0">
                <a:latin typeface="仿宋_GB2312" pitchFamily="49" charset="-122"/>
                <a:ea typeface="仿宋_GB2312" pitchFamily="49" charset="-122"/>
              </a:rPr>
              <a:t>0</a:t>
            </a:r>
            <a:r>
              <a:rPr lang="zh-CN" altLang="en-US" sz="2400" b="0" dirty="0">
                <a:latin typeface="仿宋_GB2312" pitchFamily="49" charset="-122"/>
                <a:ea typeface="仿宋_GB2312" pitchFamily="49" charset="-122"/>
              </a:rPr>
              <a:t>、</a:t>
            </a:r>
            <a:r>
              <a:rPr lang="en-US" altLang="zh-CN" sz="2400" b="0" dirty="0">
                <a:latin typeface="仿宋_GB2312" pitchFamily="49" charset="-122"/>
                <a:ea typeface="仿宋_GB2312" pitchFamily="49" charset="-122"/>
              </a:rPr>
              <a:t>1</a:t>
            </a:r>
            <a:r>
              <a:rPr lang="zh-CN" altLang="en-US" sz="2400" b="0" dirty="0">
                <a:latin typeface="仿宋_GB2312" pitchFamily="49" charset="-122"/>
                <a:ea typeface="仿宋_GB2312" pitchFamily="49" charset="-122"/>
              </a:rPr>
              <a:t>、</a:t>
            </a:r>
            <a:r>
              <a:rPr lang="en-US" altLang="zh-CN" sz="2400" b="0" dirty="0">
                <a:latin typeface="仿宋_GB2312" pitchFamily="49" charset="-122"/>
                <a:ea typeface="仿宋_GB2312" pitchFamily="49" charset="-122"/>
              </a:rPr>
              <a:t>2</a:t>
            </a:r>
            <a:r>
              <a:rPr lang="zh-CN" altLang="en-US" sz="2400" b="0" dirty="0">
                <a:latin typeface="仿宋_GB2312" pitchFamily="49" charset="-122"/>
                <a:ea typeface="仿宋_GB2312" pitchFamily="49" charset="-122"/>
              </a:rPr>
              <a:t>、</a:t>
            </a:r>
            <a:r>
              <a:rPr lang="en-US" altLang="zh-CN" sz="2400" b="0" dirty="0">
                <a:latin typeface="仿宋_GB2312" pitchFamily="49" charset="-122"/>
                <a:ea typeface="仿宋_GB2312" pitchFamily="49" charset="-122"/>
              </a:rPr>
              <a:t>3</a:t>
            </a:r>
            <a:r>
              <a:rPr lang="zh-CN" altLang="en-US" sz="2400" b="0" dirty="0">
                <a:latin typeface="仿宋_GB2312" pitchFamily="49" charset="-122"/>
                <a:ea typeface="仿宋_GB2312" pitchFamily="49" charset="-122"/>
              </a:rPr>
              <a:t>、</a:t>
            </a:r>
            <a:r>
              <a:rPr lang="en-US" altLang="zh-CN" sz="2400" b="0" dirty="0">
                <a:latin typeface="仿宋_GB2312" pitchFamily="49" charset="-122"/>
                <a:ea typeface="仿宋_GB2312" pitchFamily="49" charset="-122"/>
              </a:rPr>
              <a:t>4</a:t>
            </a:r>
            <a:r>
              <a:rPr lang="zh-CN" altLang="en-US" sz="2400" b="0" dirty="0">
                <a:latin typeface="仿宋_GB2312" pitchFamily="49" charset="-122"/>
                <a:ea typeface="仿宋_GB2312" pitchFamily="49" charset="-122"/>
              </a:rPr>
              <a:t>、</a:t>
            </a:r>
            <a:r>
              <a:rPr lang="en-US" altLang="zh-CN" sz="2400" b="0" dirty="0">
                <a:latin typeface="仿宋_GB2312" pitchFamily="49" charset="-122"/>
                <a:ea typeface="仿宋_GB2312" pitchFamily="49" charset="-122"/>
              </a:rPr>
              <a:t>5</a:t>
            </a:r>
            <a:r>
              <a:rPr lang="zh-CN" altLang="en-US" sz="2400" b="0" dirty="0">
                <a:latin typeface="仿宋_GB2312" pitchFamily="49" charset="-122"/>
                <a:ea typeface="仿宋_GB2312" pitchFamily="49" charset="-122"/>
              </a:rPr>
              <a:t>、</a:t>
            </a:r>
            <a:r>
              <a:rPr lang="en-US" altLang="zh-CN" sz="2400" b="0" dirty="0">
                <a:latin typeface="仿宋_GB2312" pitchFamily="49" charset="-122"/>
                <a:ea typeface="仿宋_GB2312" pitchFamily="49" charset="-122"/>
              </a:rPr>
              <a:t>6</a:t>
            </a:r>
            <a:r>
              <a:rPr lang="zh-CN" altLang="en-US" sz="2400" b="0" dirty="0">
                <a:latin typeface="仿宋_GB2312" pitchFamily="49" charset="-122"/>
                <a:ea typeface="仿宋_GB2312" pitchFamily="49" charset="-122"/>
              </a:rPr>
              <a:t>、</a:t>
            </a:r>
            <a:r>
              <a:rPr lang="en-US" altLang="zh-CN" sz="2400" b="0" dirty="0">
                <a:latin typeface="仿宋_GB2312" pitchFamily="49" charset="-122"/>
                <a:ea typeface="仿宋_GB2312" pitchFamily="49" charset="-122"/>
              </a:rPr>
              <a:t>7</a:t>
            </a:r>
            <a:r>
              <a:rPr lang="zh-CN" altLang="en-US" sz="2400" b="0" dirty="0">
                <a:latin typeface="仿宋_GB2312" pitchFamily="49" charset="-122"/>
                <a:ea typeface="仿宋_GB2312" pitchFamily="49" charset="-122"/>
              </a:rPr>
              <a:t>；每位的权为</a:t>
            </a:r>
            <a:r>
              <a:rPr lang="en-US" altLang="zh-CN" sz="2400" b="0" dirty="0">
                <a:latin typeface="仿宋_GB2312" pitchFamily="49" charset="-122"/>
                <a:ea typeface="仿宋_GB2312" pitchFamily="49" charset="-122"/>
              </a:rPr>
              <a:t>8</a:t>
            </a:r>
            <a:r>
              <a:rPr lang="zh-CN" altLang="en-US" sz="2400" b="0" dirty="0">
                <a:latin typeface="仿宋_GB2312" pitchFamily="49" charset="-122"/>
                <a:ea typeface="仿宋_GB2312" pitchFamily="49" charset="-122"/>
              </a:rPr>
              <a:t>的幂</a:t>
            </a:r>
          </a:p>
        </p:txBody>
      </p:sp>
      <p:sp>
        <p:nvSpPr>
          <p:cNvPr id="9" name="矩形 8"/>
          <p:cNvSpPr/>
          <p:nvPr/>
        </p:nvSpPr>
        <p:spPr>
          <a:xfrm>
            <a:off x="412790" y="2213918"/>
            <a:ext cx="1620957" cy="523220"/>
          </a:xfrm>
          <a:prstGeom prst="rect">
            <a:avLst/>
          </a:prstGeom>
        </p:spPr>
        <p:txBody>
          <a:bodyPr wrap="none">
            <a:spAutoFit/>
          </a:bodyPr>
          <a:lstStyle/>
          <a:p>
            <a:r>
              <a:rPr lang="en-US" altLang="zh-CN" sz="2800" dirty="0" smtClean="0">
                <a:solidFill>
                  <a:srgbClr val="000000"/>
                </a:solidFill>
                <a:latin typeface="宋体" pitchFamily="2" charset="-122"/>
              </a:rPr>
              <a:t>1.</a:t>
            </a:r>
            <a:r>
              <a:rPr lang="zh-CN" altLang="en-US" sz="2800" dirty="0" smtClean="0">
                <a:solidFill>
                  <a:srgbClr val="000000"/>
                </a:solidFill>
                <a:latin typeface="宋体" pitchFamily="2" charset="-122"/>
              </a:rPr>
              <a:t>八进制</a:t>
            </a:r>
            <a:endParaRPr lang="zh-CN" altLang="en-US" sz="2800" dirty="0">
              <a:latin typeface="宋体" pitchFamily="2" charset="-122"/>
            </a:endParaRPr>
          </a:p>
        </p:txBody>
      </p:sp>
      <p:sp>
        <p:nvSpPr>
          <p:cNvPr id="10" name="矩形 9"/>
          <p:cNvSpPr/>
          <p:nvPr/>
        </p:nvSpPr>
        <p:spPr>
          <a:xfrm>
            <a:off x="284202" y="4157018"/>
            <a:ext cx="1989647" cy="523220"/>
          </a:xfrm>
          <a:prstGeom prst="rect">
            <a:avLst/>
          </a:prstGeom>
        </p:spPr>
        <p:txBody>
          <a:bodyPr wrap="none">
            <a:spAutoFit/>
          </a:bodyPr>
          <a:lstStyle/>
          <a:p>
            <a:r>
              <a:rPr lang="en-US" altLang="zh-CN" sz="2800" dirty="0" smtClean="0">
                <a:solidFill>
                  <a:srgbClr val="000000"/>
                </a:solidFill>
                <a:latin typeface="宋体" pitchFamily="2" charset="-122"/>
              </a:rPr>
              <a:t>2.</a:t>
            </a:r>
            <a:r>
              <a:rPr lang="zh-CN" altLang="en-US" sz="2800" dirty="0" smtClean="0">
                <a:solidFill>
                  <a:srgbClr val="000000"/>
                </a:solidFill>
                <a:latin typeface="宋体" pitchFamily="2" charset="-122"/>
              </a:rPr>
              <a:t>十六进制</a:t>
            </a:r>
            <a:endParaRPr lang="zh-CN" altLang="en-US" sz="2800" dirty="0">
              <a:latin typeface="宋体"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70"/>
                                        </p:tgtEl>
                                        <p:attrNameLst>
                                          <p:attrName>style.visibility</p:attrName>
                                        </p:attrNameLst>
                                      </p:cBhvr>
                                      <p:to>
                                        <p:strVal val="visible"/>
                                      </p:to>
                                    </p:set>
                                    <p:anim calcmode="lin" valueType="num">
                                      <p:cBhvr additive="base">
                                        <p:cTn id="7" dur="500" fill="hold"/>
                                        <p:tgtEl>
                                          <p:spTgt spid="143370"/>
                                        </p:tgtEl>
                                        <p:attrNameLst>
                                          <p:attrName>ppt_x</p:attrName>
                                        </p:attrNameLst>
                                      </p:cBhvr>
                                      <p:tavLst>
                                        <p:tav tm="0">
                                          <p:val>
                                            <p:strVal val="0-#ppt_w/2"/>
                                          </p:val>
                                        </p:tav>
                                        <p:tav tm="100000">
                                          <p:val>
                                            <p:strVal val="#ppt_x"/>
                                          </p:val>
                                        </p:tav>
                                      </p:tavLst>
                                    </p:anim>
                                    <p:anim calcmode="lin" valueType="num">
                                      <p:cBhvr additive="base">
                                        <p:cTn id="8" dur="500" fill="hold"/>
                                        <p:tgtEl>
                                          <p:spTgt spid="1433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69"/>
                                        </p:tgtEl>
                                        <p:attrNameLst>
                                          <p:attrName>style.visibility</p:attrName>
                                        </p:attrNameLst>
                                      </p:cBhvr>
                                      <p:to>
                                        <p:strVal val="visible"/>
                                      </p:to>
                                    </p:set>
                                    <p:anim calcmode="lin" valueType="num">
                                      <p:cBhvr additive="base">
                                        <p:cTn id="13" dur="500" fill="hold"/>
                                        <p:tgtEl>
                                          <p:spTgt spid="143369"/>
                                        </p:tgtEl>
                                        <p:attrNameLst>
                                          <p:attrName>ppt_x</p:attrName>
                                        </p:attrNameLst>
                                      </p:cBhvr>
                                      <p:tavLst>
                                        <p:tav tm="0">
                                          <p:val>
                                            <p:strVal val="0-#ppt_w/2"/>
                                          </p:val>
                                        </p:tav>
                                        <p:tav tm="100000">
                                          <p:val>
                                            <p:strVal val="#ppt_x"/>
                                          </p:val>
                                        </p:tav>
                                      </p:tavLst>
                                    </p:anim>
                                    <p:anim calcmode="lin" valueType="num">
                                      <p:cBhvr additive="base">
                                        <p:cTn id="14" dur="500" fill="hold"/>
                                        <p:tgtEl>
                                          <p:spTgt spid="14336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3365"/>
                                        </p:tgtEl>
                                        <p:attrNameLst>
                                          <p:attrName>style.visibility</p:attrName>
                                        </p:attrNameLst>
                                      </p:cBhvr>
                                      <p:to>
                                        <p:strVal val="visible"/>
                                      </p:to>
                                    </p:set>
                                    <p:anim calcmode="lin" valueType="num">
                                      <p:cBhvr additive="base">
                                        <p:cTn id="25" dur="500" fill="hold"/>
                                        <p:tgtEl>
                                          <p:spTgt spid="143365"/>
                                        </p:tgtEl>
                                        <p:attrNameLst>
                                          <p:attrName>ppt_x</p:attrName>
                                        </p:attrNameLst>
                                      </p:cBhvr>
                                      <p:tavLst>
                                        <p:tav tm="0">
                                          <p:val>
                                            <p:strVal val="0-#ppt_w/2"/>
                                          </p:val>
                                        </p:tav>
                                        <p:tav tm="100000">
                                          <p:val>
                                            <p:strVal val="#ppt_x"/>
                                          </p:val>
                                        </p:tav>
                                      </p:tavLst>
                                    </p:anim>
                                    <p:anim calcmode="lin" valueType="num">
                                      <p:cBhvr additive="base">
                                        <p:cTn id="26" dur="500" fill="hold"/>
                                        <p:tgtEl>
                                          <p:spTgt spid="14336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371"/>
                                        </p:tgtEl>
                                        <p:attrNameLst>
                                          <p:attrName>style.visibility</p:attrName>
                                        </p:attrNameLst>
                                      </p:cBhvr>
                                      <p:to>
                                        <p:strVal val="visible"/>
                                      </p:to>
                                    </p:set>
                                    <p:anim calcmode="lin" valueType="num">
                                      <p:cBhvr additive="base">
                                        <p:cTn id="31" dur="500" fill="hold"/>
                                        <p:tgtEl>
                                          <p:spTgt spid="143371"/>
                                        </p:tgtEl>
                                        <p:attrNameLst>
                                          <p:attrName>ppt_x</p:attrName>
                                        </p:attrNameLst>
                                      </p:cBhvr>
                                      <p:tavLst>
                                        <p:tav tm="0">
                                          <p:val>
                                            <p:strVal val="0-#ppt_w/2"/>
                                          </p:val>
                                        </p:tav>
                                        <p:tav tm="100000">
                                          <p:val>
                                            <p:strVal val="#ppt_x"/>
                                          </p:val>
                                        </p:tav>
                                      </p:tavLst>
                                    </p:anim>
                                    <p:anim calcmode="lin" valueType="num">
                                      <p:cBhvr additive="base">
                                        <p:cTn id="32" dur="500" fill="hold"/>
                                        <p:tgtEl>
                                          <p:spTgt spid="14337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43364"/>
                                        </p:tgtEl>
                                        <p:attrNameLst>
                                          <p:attrName>style.visibility</p:attrName>
                                        </p:attrNameLst>
                                      </p:cBhvr>
                                      <p:to>
                                        <p:strVal val="visible"/>
                                      </p:to>
                                    </p:set>
                                    <p:anim calcmode="lin" valueType="num">
                                      <p:cBhvr additive="base">
                                        <p:cTn id="43" dur="500" fill="hold"/>
                                        <p:tgtEl>
                                          <p:spTgt spid="143364"/>
                                        </p:tgtEl>
                                        <p:attrNameLst>
                                          <p:attrName>ppt_x</p:attrName>
                                        </p:attrNameLst>
                                      </p:cBhvr>
                                      <p:tavLst>
                                        <p:tav tm="0">
                                          <p:val>
                                            <p:strVal val="0-#ppt_w/2"/>
                                          </p:val>
                                        </p:tav>
                                        <p:tav tm="100000">
                                          <p:val>
                                            <p:strVal val="#ppt_x"/>
                                          </p:val>
                                        </p:tav>
                                      </p:tavLst>
                                    </p:anim>
                                    <p:anim calcmode="lin" valueType="num">
                                      <p:cBhvr additive="base">
                                        <p:cTn id="44" dur="500" fill="hold"/>
                                        <p:tgtEl>
                                          <p:spTgt spid="14336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3366"/>
                                        </p:tgtEl>
                                        <p:attrNameLst>
                                          <p:attrName>style.visibility</p:attrName>
                                        </p:attrNameLst>
                                      </p:cBhvr>
                                      <p:to>
                                        <p:strVal val="visible"/>
                                      </p:to>
                                    </p:set>
                                    <p:anim calcmode="lin" valueType="num">
                                      <p:cBhvr additive="base">
                                        <p:cTn id="49" dur="500" fill="hold"/>
                                        <p:tgtEl>
                                          <p:spTgt spid="143366"/>
                                        </p:tgtEl>
                                        <p:attrNameLst>
                                          <p:attrName>ppt_x</p:attrName>
                                        </p:attrNameLst>
                                      </p:cBhvr>
                                      <p:tavLst>
                                        <p:tav tm="0">
                                          <p:val>
                                            <p:strVal val="0-#ppt_w/2"/>
                                          </p:val>
                                        </p:tav>
                                        <p:tav tm="100000">
                                          <p:val>
                                            <p:strVal val="#ppt_x"/>
                                          </p:val>
                                        </p:tav>
                                      </p:tavLst>
                                    </p:anim>
                                    <p:anim calcmode="lin" valueType="num">
                                      <p:cBhvr additive="base">
                                        <p:cTn id="50" dur="500" fill="hold"/>
                                        <p:tgtEl>
                                          <p:spTgt spid="1433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autoUpdateAnimBg="0"/>
      <p:bldP spid="143369" grpId="0" autoUpdateAnimBg="0"/>
      <p:bldP spid="143370" grpId="0" autoUpdateAnimBg="0"/>
      <p:bldP spid="143371" grpId="0" autoUpdateAnimBg="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79D40B6F-86B0-4BE5-BF8C-86BC7FCC1A2C}" type="slidenum">
              <a:rPr lang="zh-CN" altLang="en-US" b="0">
                <a:solidFill>
                  <a:srgbClr val="FF0000"/>
                </a:solidFill>
                <a:ea typeface="仿宋_GB2312" pitchFamily="49" charset="-122"/>
              </a:rPr>
              <a:pPr eaLnBrk="1" hangingPunct="1"/>
              <a:t>8</a:t>
            </a:fld>
            <a:r>
              <a:rPr lang="zh-CN" altLang="en-US" b="0">
                <a:solidFill>
                  <a:srgbClr val="FF0000"/>
                </a:solidFill>
                <a:ea typeface="仿宋_GB2312" pitchFamily="49" charset="-122"/>
              </a:rPr>
              <a:t>页</a:t>
            </a:r>
          </a:p>
        </p:txBody>
      </p:sp>
      <p:sp>
        <p:nvSpPr>
          <p:cNvPr id="40966" name="Rectangle 6"/>
          <p:cNvSpPr>
            <a:spLocks noChangeArrowheads="1"/>
          </p:cNvSpPr>
          <p:nvPr/>
        </p:nvSpPr>
        <p:spPr bwMode="auto">
          <a:xfrm>
            <a:off x="0" y="723900"/>
            <a:ext cx="6621463"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r>
              <a:rPr lang="en-US" altLang="zh-CN" sz="2800" dirty="0">
                <a:latin typeface="仿宋_GB2312" pitchFamily="49" charset="-122"/>
                <a:ea typeface="仿宋_GB2312" pitchFamily="49" charset="-122"/>
              </a:rPr>
              <a:t>1 .</a:t>
            </a:r>
            <a:r>
              <a:rPr lang="zh-CN" altLang="en-US" sz="2800" dirty="0">
                <a:latin typeface="仿宋_GB2312" pitchFamily="49" charset="-122"/>
                <a:ea typeface="仿宋_GB2312" pitchFamily="49" charset="-122"/>
              </a:rPr>
              <a:t>非十进制换成</a:t>
            </a:r>
            <a:r>
              <a:rPr lang="zh-CN" altLang="en-US" sz="2800" dirty="0" smtClean="0">
                <a:latin typeface="仿宋_GB2312" pitchFamily="49" charset="-122"/>
                <a:ea typeface="仿宋_GB2312" pitchFamily="49" charset="-122"/>
              </a:rPr>
              <a:t>十进制</a:t>
            </a:r>
            <a:endParaRPr lang="zh-CN" altLang="en-US" sz="2800" dirty="0">
              <a:latin typeface="仿宋_GB2312" pitchFamily="49" charset="-122"/>
              <a:ea typeface="仿宋_GB2312" pitchFamily="49" charset="-122"/>
            </a:endParaRPr>
          </a:p>
        </p:txBody>
      </p:sp>
      <p:sp>
        <p:nvSpPr>
          <p:cNvPr id="40971" name="Rectangle 11"/>
          <p:cNvSpPr>
            <a:spLocks noChangeArrowheads="1"/>
          </p:cNvSpPr>
          <p:nvPr/>
        </p:nvSpPr>
        <p:spPr bwMode="auto">
          <a:xfrm>
            <a:off x="579438" y="1874838"/>
            <a:ext cx="9140825"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pPr>
            <a:r>
              <a:rPr lang="zh-CN" altLang="en-US" sz="2800" b="0" dirty="0">
                <a:latin typeface="仿宋_GB2312" pitchFamily="49" charset="-122"/>
                <a:ea typeface="仿宋_GB2312" pitchFamily="49" charset="-122"/>
              </a:rPr>
              <a:t>例</a:t>
            </a:r>
            <a:r>
              <a:rPr lang="en-US" altLang="zh-CN" sz="2800" b="0" dirty="0">
                <a:latin typeface="仿宋_GB2312" pitchFamily="49" charset="-122"/>
                <a:ea typeface="仿宋_GB2312" pitchFamily="49" charset="-122"/>
              </a:rPr>
              <a:t>1</a:t>
            </a:r>
            <a:r>
              <a:rPr lang="zh-CN" altLang="en-US" sz="2800" b="0" dirty="0" smtClean="0">
                <a:latin typeface="仿宋_GB2312" pitchFamily="49" charset="-122"/>
                <a:ea typeface="仿宋_GB2312" pitchFamily="49" charset="-122"/>
              </a:rPr>
              <a:t>：</a:t>
            </a:r>
            <a:r>
              <a:rPr lang="zh-CN" altLang="en-US" sz="2800" b="0" dirty="0" smtClean="0">
                <a:solidFill>
                  <a:srgbClr val="FF3399"/>
                </a:solidFill>
                <a:latin typeface="仿宋_GB2312" pitchFamily="49" charset="-122"/>
                <a:ea typeface="仿宋_GB2312" pitchFamily="49" charset="-122"/>
                <a:sym typeface="Wingdings" panose="05000000000000000000" pitchFamily="2" charset="2"/>
              </a:rPr>
              <a:t> </a:t>
            </a:r>
            <a:r>
              <a:rPr lang="en-US" altLang="zh-CN" sz="2800" b="0" dirty="0">
                <a:ea typeface="仿宋_GB2312" pitchFamily="49" charset="-122"/>
                <a:sym typeface="Wingdings" panose="05000000000000000000" pitchFamily="2" charset="2"/>
              </a:rPr>
              <a:t>(</a:t>
            </a:r>
            <a:r>
              <a:rPr lang="en-US" altLang="zh-CN" sz="2800" b="0" dirty="0">
                <a:ea typeface="仿宋_GB2312" pitchFamily="49" charset="-122"/>
              </a:rPr>
              <a:t>1011.01)</a:t>
            </a:r>
            <a:r>
              <a:rPr lang="en-US" altLang="zh-CN" sz="2800" b="0" baseline="-25000" dirty="0">
                <a:ea typeface="仿宋_GB2312" pitchFamily="49" charset="-122"/>
              </a:rPr>
              <a:t>2</a:t>
            </a:r>
          </a:p>
          <a:p>
            <a:pPr algn="just" eaLnBrk="1" hangingPunct="1">
              <a:lnSpc>
                <a:spcPct val="125000"/>
              </a:lnSpc>
            </a:pPr>
            <a:r>
              <a:rPr lang="en-US" altLang="zh-CN" sz="2800" b="0" dirty="0">
                <a:ea typeface="仿宋_GB2312" pitchFamily="49" charset="-122"/>
              </a:rPr>
              <a:t>     =1×2</a:t>
            </a:r>
            <a:r>
              <a:rPr lang="en-US" altLang="zh-CN" sz="2800" b="0" baseline="30000" dirty="0">
                <a:ea typeface="仿宋_GB2312" pitchFamily="49" charset="-122"/>
              </a:rPr>
              <a:t>3</a:t>
            </a:r>
            <a:r>
              <a:rPr lang="en-US" altLang="zh-CN" sz="2800" b="0" dirty="0">
                <a:ea typeface="仿宋_GB2312" pitchFamily="49" charset="-122"/>
              </a:rPr>
              <a:t>+0×2</a:t>
            </a:r>
            <a:r>
              <a:rPr lang="en-US" altLang="zh-CN" sz="2800" b="0" baseline="30000" dirty="0">
                <a:ea typeface="仿宋_GB2312" pitchFamily="49" charset="-122"/>
              </a:rPr>
              <a:t>2</a:t>
            </a:r>
            <a:r>
              <a:rPr lang="en-US" altLang="zh-CN" sz="2800" b="0" dirty="0">
                <a:ea typeface="仿宋_GB2312" pitchFamily="49" charset="-122"/>
              </a:rPr>
              <a:t>+1×2</a:t>
            </a:r>
            <a:r>
              <a:rPr lang="en-US" altLang="zh-CN" sz="2800" b="0" baseline="30000" dirty="0">
                <a:ea typeface="仿宋_GB2312" pitchFamily="49" charset="-122"/>
              </a:rPr>
              <a:t>1</a:t>
            </a:r>
            <a:r>
              <a:rPr lang="en-US" altLang="zh-CN" sz="2800" b="0" dirty="0">
                <a:ea typeface="仿宋_GB2312" pitchFamily="49" charset="-122"/>
              </a:rPr>
              <a:t>+1×2</a:t>
            </a:r>
            <a:r>
              <a:rPr lang="en-US" altLang="zh-CN" sz="2800" b="0" baseline="30000" dirty="0">
                <a:ea typeface="仿宋_GB2312" pitchFamily="49" charset="-122"/>
              </a:rPr>
              <a:t>0</a:t>
            </a:r>
            <a:r>
              <a:rPr lang="en-US" altLang="zh-CN" sz="2800" b="0" dirty="0">
                <a:ea typeface="仿宋_GB2312" pitchFamily="49" charset="-122"/>
              </a:rPr>
              <a:t> +0×2</a:t>
            </a:r>
            <a:r>
              <a:rPr lang="en-US" altLang="zh-CN" sz="2800" b="0" baseline="30000" dirty="0">
                <a:ea typeface="仿宋_GB2312" pitchFamily="49" charset="-122"/>
              </a:rPr>
              <a:t>-1</a:t>
            </a:r>
            <a:r>
              <a:rPr lang="en-US" altLang="zh-CN" sz="2800" b="0" dirty="0">
                <a:ea typeface="仿宋_GB2312" pitchFamily="49" charset="-122"/>
              </a:rPr>
              <a:t>+1×2</a:t>
            </a:r>
            <a:r>
              <a:rPr lang="en-US" altLang="zh-CN" sz="2800" b="0" baseline="30000" dirty="0">
                <a:ea typeface="仿宋_GB2312" pitchFamily="49" charset="-122"/>
              </a:rPr>
              <a:t>-2</a:t>
            </a:r>
            <a:r>
              <a:rPr lang="en-US" altLang="zh-CN" sz="2800" b="0" dirty="0">
                <a:ea typeface="仿宋_GB2312" pitchFamily="49" charset="-122"/>
              </a:rPr>
              <a:t> = (11.25)</a:t>
            </a:r>
            <a:r>
              <a:rPr lang="en-US" altLang="zh-CN" sz="2800" b="0" baseline="-25000" dirty="0">
                <a:ea typeface="仿宋_GB2312" pitchFamily="49" charset="-122"/>
              </a:rPr>
              <a:t>10</a:t>
            </a:r>
            <a:endParaRPr lang="en-US" altLang="zh-CN" sz="2800" b="0" dirty="0">
              <a:latin typeface="仿宋_GB2312" pitchFamily="49" charset="-122"/>
              <a:ea typeface="仿宋_GB2312" pitchFamily="49" charset="-122"/>
            </a:endParaRPr>
          </a:p>
        </p:txBody>
      </p:sp>
      <p:sp>
        <p:nvSpPr>
          <p:cNvPr id="56325" name="Rectangle 12"/>
          <p:cNvSpPr>
            <a:spLocks noChangeArrowheads="1"/>
          </p:cNvSpPr>
          <p:nvPr/>
        </p:nvSpPr>
        <p:spPr bwMode="auto">
          <a:xfrm>
            <a:off x="0" y="0"/>
            <a:ext cx="492634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smtClean="0">
                <a:latin typeface="仿宋_GB2312" pitchFamily="49" charset="-122"/>
                <a:ea typeface="仿宋_GB2312" pitchFamily="49" charset="-122"/>
              </a:rPr>
              <a:t>1.3  </a:t>
            </a:r>
            <a:r>
              <a:rPr lang="zh-CN" altLang="en-US" sz="3200" dirty="0" smtClean="0">
                <a:latin typeface="仿宋_GB2312" pitchFamily="49" charset="-122"/>
                <a:ea typeface="仿宋_GB2312" pitchFamily="49" charset="-122"/>
              </a:rPr>
              <a:t>不同数制间的转换</a:t>
            </a:r>
            <a:r>
              <a:rPr lang="zh-CN" altLang="en-US" sz="3200" dirty="0">
                <a:latin typeface="仿宋_GB2312" pitchFamily="49" charset="-122"/>
                <a:ea typeface="仿宋_GB2312" pitchFamily="49" charset="-122"/>
              </a:rPr>
              <a:t>：</a:t>
            </a:r>
          </a:p>
        </p:txBody>
      </p:sp>
      <p:sp>
        <p:nvSpPr>
          <p:cNvPr id="40974" name="Rectangle 14"/>
          <p:cNvSpPr>
            <a:spLocks noChangeArrowheads="1"/>
          </p:cNvSpPr>
          <p:nvPr/>
        </p:nvSpPr>
        <p:spPr bwMode="auto">
          <a:xfrm>
            <a:off x="549275" y="3187701"/>
            <a:ext cx="8083550"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sz="2800" b="0" dirty="0">
                <a:latin typeface="仿宋_GB2312" pitchFamily="49" charset="-122"/>
                <a:ea typeface="仿宋_GB2312" pitchFamily="49" charset="-122"/>
              </a:rPr>
              <a:t>例</a:t>
            </a:r>
            <a:r>
              <a:rPr lang="en-US" altLang="zh-CN" sz="2800" b="0" dirty="0">
                <a:latin typeface="仿宋_GB2312" pitchFamily="49" charset="-122"/>
                <a:ea typeface="仿宋_GB2312" pitchFamily="49" charset="-122"/>
              </a:rPr>
              <a:t>2</a:t>
            </a:r>
            <a:r>
              <a:rPr lang="zh-CN" altLang="en-US" sz="2800" b="0" dirty="0">
                <a:latin typeface="仿宋_GB2312" pitchFamily="49" charset="-122"/>
                <a:ea typeface="仿宋_GB2312" pitchFamily="49" charset="-122"/>
              </a:rPr>
              <a:t>：</a:t>
            </a:r>
            <a:r>
              <a:rPr lang="zh-CN" altLang="en-US" sz="2800" b="0" dirty="0">
                <a:solidFill>
                  <a:srgbClr val="FF3399"/>
                </a:solidFill>
                <a:latin typeface="仿宋_GB2312" pitchFamily="49" charset="-122"/>
                <a:ea typeface="仿宋_GB2312" pitchFamily="49" charset="-122"/>
              </a:rPr>
              <a:t> </a:t>
            </a:r>
            <a:r>
              <a:rPr lang="en-US" altLang="zh-CN" sz="2800" b="0" dirty="0">
                <a:ea typeface="仿宋_GB2312" pitchFamily="49" charset="-122"/>
              </a:rPr>
              <a:t>(2FA.2)</a:t>
            </a:r>
            <a:r>
              <a:rPr lang="en-US" altLang="zh-CN" sz="2800" b="0" baseline="-25000" dirty="0">
                <a:ea typeface="仿宋_GB2312" pitchFamily="49" charset="-122"/>
              </a:rPr>
              <a:t>16</a:t>
            </a:r>
            <a:r>
              <a:rPr lang="en-US" altLang="zh-CN" sz="2800" b="0" dirty="0">
                <a:ea typeface="仿宋_GB2312" pitchFamily="49" charset="-122"/>
              </a:rPr>
              <a:t>=2×16</a:t>
            </a:r>
            <a:r>
              <a:rPr lang="en-US" altLang="zh-CN" sz="2800" b="0" baseline="30000" dirty="0">
                <a:ea typeface="仿宋_GB2312" pitchFamily="49" charset="-122"/>
              </a:rPr>
              <a:t>2</a:t>
            </a:r>
            <a:r>
              <a:rPr lang="en-US" altLang="zh-CN" sz="2800" b="0" dirty="0">
                <a:ea typeface="仿宋_GB2312" pitchFamily="49" charset="-122"/>
              </a:rPr>
              <a:t>+15×16</a:t>
            </a:r>
            <a:r>
              <a:rPr lang="en-US" altLang="zh-CN" sz="2800" b="0" baseline="30000" dirty="0">
                <a:ea typeface="仿宋_GB2312" pitchFamily="49" charset="-122"/>
              </a:rPr>
              <a:t>1</a:t>
            </a:r>
            <a:r>
              <a:rPr lang="en-US" altLang="zh-CN" sz="2800" b="0" dirty="0">
                <a:ea typeface="仿宋_GB2312" pitchFamily="49" charset="-122"/>
              </a:rPr>
              <a:t>+10×16</a:t>
            </a:r>
            <a:r>
              <a:rPr lang="en-US" altLang="zh-CN" sz="2800" b="0" baseline="30000" dirty="0">
                <a:ea typeface="仿宋_GB2312" pitchFamily="49" charset="-122"/>
              </a:rPr>
              <a:t>0</a:t>
            </a:r>
            <a:r>
              <a:rPr lang="en-US" altLang="zh-CN" sz="2800" b="0" dirty="0">
                <a:ea typeface="仿宋_GB2312" pitchFamily="49" charset="-122"/>
              </a:rPr>
              <a:t> + 2×16</a:t>
            </a:r>
            <a:r>
              <a:rPr lang="en-US" altLang="zh-CN" sz="2800" b="0" baseline="30000" dirty="0">
                <a:ea typeface="仿宋_GB2312" pitchFamily="49" charset="-122"/>
              </a:rPr>
              <a:t>-1</a:t>
            </a:r>
          </a:p>
          <a:p>
            <a:pPr eaLnBrk="1" hangingPunct="1">
              <a:lnSpc>
                <a:spcPct val="125000"/>
              </a:lnSpc>
            </a:pPr>
            <a:r>
              <a:rPr lang="en-US" altLang="zh-CN" sz="2800" b="0" baseline="30000" dirty="0">
                <a:ea typeface="仿宋_GB2312" pitchFamily="49" charset="-122"/>
              </a:rPr>
              <a:t>                                       </a:t>
            </a:r>
            <a:r>
              <a:rPr lang="en-US" altLang="zh-CN" sz="2800" b="0" dirty="0">
                <a:ea typeface="仿宋_GB2312" pitchFamily="49" charset="-122"/>
              </a:rPr>
              <a:t> =(762.125)</a:t>
            </a:r>
            <a:r>
              <a:rPr lang="en-US" altLang="zh-CN" sz="2800" b="0" baseline="-25000" dirty="0">
                <a:ea typeface="仿宋_GB2312" pitchFamily="49" charset="-122"/>
              </a:rPr>
              <a:t>10</a:t>
            </a:r>
          </a:p>
        </p:txBody>
      </p:sp>
      <p:sp>
        <p:nvSpPr>
          <p:cNvPr id="40975" name="Rectangle 15"/>
          <p:cNvSpPr>
            <a:spLocks noChangeArrowheads="1"/>
          </p:cNvSpPr>
          <p:nvPr/>
        </p:nvSpPr>
        <p:spPr bwMode="auto">
          <a:xfrm>
            <a:off x="0" y="4410075"/>
            <a:ext cx="5529263"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000" b="1">
                <a:solidFill>
                  <a:schemeClr val="tx1"/>
                </a:solidFill>
                <a:latin typeface="Times New Roman" panose="02020603050405020304" pitchFamily="18" charset="0"/>
                <a:ea typeface="宋体" panose="02010600030101010101" pitchFamily="2" charset="-122"/>
              </a:defRPr>
            </a:lvl1pPr>
            <a:lvl2pPr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lnSpc>
                <a:spcPct val="125000"/>
              </a:lnSpc>
            </a:pPr>
            <a:r>
              <a:rPr lang="en-US" altLang="zh-CN" sz="2800" dirty="0">
                <a:latin typeface="仿宋_GB2312" pitchFamily="49" charset="-122"/>
                <a:ea typeface="仿宋_GB2312" pitchFamily="49" charset="-122"/>
              </a:rPr>
              <a:t>2 .</a:t>
            </a:r>
            <a:r>
              <a:rPr lang="zh-CN" altLang="en-US" sz="2800" dirty="0">
                <a:latin typeface="仿宋_GB2312" pitchFamily="49" charset="-122"/>
                <a:ea typeface="仿宋_GB2312" pitchFamily="49" charset="-122"/>
              </a:rPr>
              <a:t>十进制换成其他进</a:t>
            </a:r>
            <a:r>
              <a:rPr lang="zh-CN" altLang="en-US" sz="2800" dirty="0" smtClean="0">
                <a:latin typeface="仿宋_GB2312" pitchFamily="49" charset="-122"/>
                <a:ea typeface="仿宋_GB2312" pitchFamily="49" charset="-122"/>
              </a:rPr>
              <a:t>制</a:t>
            </a:r>
            <a:endParaRPr lang="zh-CN" altLang="en-US" sz="2800" dirty="0">
              <a:latin typeface="仿宋_GB2312" pitchFamily="49" charset="-122"/>
              <a:ea typeface="仿宋_GB2312" pitchFamily="49" charset="-122"/>
            </a:endParaRPr>
          </a:p>
        </p:txBody>
      </p:sp>
      <p:sp>
        <p:nvSpPr>
          <p:cNvPr id="8" name="矩形 7"/>
          <p:cNvSpPr/>
          <p:nvPr/>
        </p:nvSpPr>
        <p:spPr>
          <a:xfrm>
            <a:off x="557214" y="1380777"/>
            <a:ext cx="4829174" cy="523220"/>
          </a:xfrm>
          <a:prstGeom prst="rect">
            <a:avLst/>
          </a:prstGeom>
        </p:spPr>
        <p:txBody>
          <a:bodyPr wrap="square">
            <a:spAutoFit/>
          </a:bodyPr>
          <a:lstStyle/>
          <a:p>
            <a:pPr marL="0" lvl="2"/>
            <a:r>
              <a:rPr lang="zh-CN" altLang="en-US" sz="2800" b="0" dirty="0" smtClean="0">
                <a:solidFill>
                  <a:srgbClr val="F90F36"/>
                </a:solidFill>
                <a:latin typeface="仿宋_GB2312" pitchFamily="49" charset="-122"/>
                <a:ea typeface="仿宋_GB2312" pitchFamily="49" charset="-122"/>
              </a:rPr>
              <a:t>方法</a:t>
            </a:r>
            <a:r>
              <a:rPr lang="zh-CN" altLang="en-US" sz="2800" b="0" dirty="0" smtClean="0">
                <a:solidFill>
                  <a:srgbClr val="000000"/>
                </a:solidFill>
                <a:latin typeface="仿宋_GB2312" pitchFamily="49" charset="-122"/>
                <a:ea typeface="仿宋_GB2312" pitchFamily="49" charset="-122"/>
              </a:rPr>
              <a:t>：</a:t>
            </a:r>
            <a:r>
              <a:rPr lang="zh-CN" altLang="en-US" sz="2800" dirty="0" smtClean="0">
                <a:solidFill>
                  <a:srgbClr val="3333CC"/>
                </a:solidFill>
                <a:latin typeface="仿宋_GB2312" pitchFamily="49" charset="-122"/>
                <a:ea typeface="仿宋_GB2312" pitchFamily="49" charset="-122"/>
              </a:rPr>
              <a:t>展开相加即可</a:t>
            </a:r>
            <a:endParaRPr lang="zh-CN" altLang="en-US" sz="2800" dirty="0">
              <a:solidFill>
                <a:srgbClr val="3333CC"/>
              </a:solidFill>
              <a:latin typeface="仿宋_GB2312" pitchFamily="49" charset="-122"/>
              <a:ea typeface="仿宋_GB2312" pitchFamily="49" charset="-122"/>
            </a:endParaRPr>
          </a:p>
        </p:txBody>
      </p:sp>
      <p:sp>
        <p:nvSpPr>
          <p:cNvPr id="9" name="矩形 8"/>
          <p:cNvSpPr/>
          <p:nvPr/>
        </p:nvSpPr>
        <p:spPr>
          <a:xfrm>
            <a:off x="371476" y="5095425"/>
            <a:ext cx="7415212" cy="1169551"/>
          </a:xfrm>
          <a:prstGeom prst="rect">
            <a:avLst/>
          </a:prstGeom>
        </p:spPr>
        <p:txBody>
          <a:bodyPr wrap="square">
            <a:spAutoFit/>
          </a:bodyPr>
          <a:lstStyle/>
          <a:p>
            <a:pPr lvl="1">
              <a:lnSpc>
                <a:spcPct val="125000"/>
              </a:lnSpc>
            </a:pPr>
            <a:r>
              <a:rPr lang="zh-CN" altLang="en-US" sz="2800" b="0" dirty="0" smtClean="0">
                <a:solidFill>
                  <a:srgbClr val="F90F36"/>
                </a:solidFill>
                <a:latin typeface="仿宋_GB2312" pitchFamily="49" charset="-122"/>
                <a:ea typeface="仿宋_GB2312" pitchFamily="49" charset="-122"/>
              </a:rPr>
              <a:t>方法：</a:t>
            </a:r>
            <a:r>
              <a:rPr lang="zh-CN" altLang="en-US" sz="2800" b="0" dirty="0" smtClean="0">
                <a:solidFill>
                  <a:srgbClr val="3333CC"/>
                </a:solidFill>
                <a:latin typeface="仿宋_GB2312" pitchFamily="49" charset="-122"/>
                <a:ea typeface="仿宋_GB2312" pitchFamily="49" charset="-122"/>
              </a:rPr>
              <a:t>整数部分采用基数除法，小数部分采用基数乘法。</a:t>
            </a:r>
            <a:endParaRPr lang="zh-CN" altLang="en-US" sz="2800" b="0" dirty="0">
              <a:solidFill>
                <a:srgbClr val="3333CC"/>
              </a:solidFill>
              <a:latin typeface="仿宋_GB2312" pitchFamily="49" charset="-122"/>
              <a:ea typeface="仿宋_GB2312"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additive="base">
                                        <p:cTn id="7" dur="500" fill="hold"/>
                                        <p:tgtEl>
                                          <p:spTgt spid="40966"/>
                                        </p:tgtEl>
                                        <p:attrNameLst>
                                          <p:attrName>ppt_x</p:attrName>
                                        </p:attrNameLst>
                                      </p:cBhvr>
                                      <p:tavLst>
                                        <p:tav tm="0">
                                          <p:val>
                                            <p:strVal val="0-#ppt_w/2"/>
                                          </p:val>
                                        </p:tav>
                                        <p:tav tm="100000">
                                          <p:val>
                                            <p:strVal val="#ppt_x"/>
                                          </p:val>
                                        </p:tav>
                                      </p:tavLst>
                                    </p:anim>
                                    <p:anim calcmode="lin" valueType="num">
                                      <p:cBhvr additive="base">
                                        <p:cTn id="8" dur="500" fill="hold"/>
                                        <p:tgtEl>
                                          <p:spTgt spid="409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71"/>
                                        </p:tgtEl>
                                        <p:attrNameLst>
                                          <p:attrName>style.visibility</p:attrName>
                                        </p:attrNameLst>
                                      </p:cBhvr>
                                      <p:to>
                                        <p:strVal val="visible"/>
                                      </p:to>
                                    </p:set>
                                    <p:anim calcmode="lin" valueType="num">
                                      <p:cBhvr additive="base">
                                        <p:cTn id="19" dur="500" fill="hold"/>
                                        <p:tgtEl>
                                          <p:spTgt spid="40971"/>
                                        </p:tgtEl>
                                        <p:attrNameLst>
                                          <p:attrName>ppt_x</p:attrName>
                                        </p:attrNameLst>
                                      </p:cBhvr>
                                      <p:tavLst>
                                        <p:tav tm="0">
                                          <p:val>
                                            <p:strVal val="0-#ppt_w/2"/>
                                          </p:val>
                                        </p:tav>
                                        <p:tav tm="100000">
                                          <p:val>
                                            <p:strVal val="#ppt_x"/>
                                          </p:val>
                                        </p:tav>
                                      </p:tavLst>
                                    </p:anim>
                                    <p:anim calcmode="lin" valueType="num">
                                      <p:cBhvr additive="base">
                                        <p:cTn id="20" dur="500" fill="hold"/>
                                        <p:tgtEl>
                                          <p:spTgt spid="4097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974"/>
                                        </p:tgtEl>
                                        <p:attrNameLst>
                                          <p:attrName>style.visibility</p:attrName>
                                        </p:attrNameLst>
                                      </p:cBhvr>
                                      <p:to>
                                        <p:strVal val="visible"/>
                                      </p:to>
                                    </p:set>
                                    <p:anim calcmode="lin" valueType="num">
                                      <p:cBhvr additive="base">
                                        <p:cTn id="25" dur="500" fill="hold"/>
                                        <p:tgtEl>
                                          <p:spTgt spid="40974"/>
                                        </p:tgtEl>
                                        <p:attrNameLst>
                                          <p:attrName>ppt_x</p:attrName>
                                        </p:attrNameLst>
                                      </p:cBhvr>
                                      <p:tavLst>
                                        <p:tav tm="0">
                                          <p:val>
                                            <p:strVal val="0-#ppt_w/2"/>
                                          </p:val>
                                        </p:tav>
                                        <p:tav tm="100000">
                                          <p:val>
                                            <p:strVal val="#ppt_x"/>
                                          </p:val>
                                        </p:tav>
                                      </p:tavLst>
                                    </p:anim>
                                    <p:anim calcmode="lin" valueType="num">
                                      <p:cBhvr additive="base">
                                        <p:cTn id="26" dur="500" fill="hold"/>
                                        <p:tgtEl>
                                          <p:spTgt spid="409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975"/>
                                        </p:tgtEl>
                                        <p:attrNameLst>
                                          <p:attrName>style.visibility</p:attrName>
                                        </p:attrNameLst>
                                      </p:cBhvr>
                                      <p:to>
                                        <p:strVal val="visible"/>
                                      </p:to>
                                    </p:set>
                                    <p:anim calcmode="lin" valueType="num">
                                      <p:cBhvr additive="base">
                                        <p:cTn id="31" dur="500" fill="hold"/>
                                        <p:tgtEl>
                                          <p:spTgt spid="40975"/>
                                        </p:tgtEl>
                                        <p:attrNameLst>
                                          <p:attrName>ppt_x</p:attrName>
                                        </p:attrNameLst>
                                      </p:cBhvr>
                                      <p:tavLst>
                                        <p:tav tm="0">
                                          <p:val>
                                            <p:strVal val="0-#ppt_w/2"/>
                                          </p:val>
                                        </p:tav>
                                        <p:tav tm="100000">
                                          <p:val>
                                            <p:strVal val="#ppt_x"/>
                                          </p:val>
                                        </p:tav>
                                      </p:tavLst>
                                    </p:anim>
                                    <p:anim calcmode="lin" valueType="num">
                                      <p:cBhvr additive="base">
                                        <p:cTn id="32" dur="500" fill="hold"/>
                                        <p:tgtEl>
                                          <p:spTgt spid="4097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utoUpdateAnimBg="0"/>
      <p:bldP spid="40971" grpId="0" autoUpdateAnimBg="0"/>
      <p:bldP spid="40974" grpId="0" autoUpdateAnimBg="0"/>
      <p:bldP spid="40975" grpId="0" autoUpdateAnimBg="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solidFill>
                  <a:srgbClr val="FF0000"/>
                </a:solidFill>
                <a:ea typeface="仿宋_GB2312" pitchFamily="49" charset="-122"/>
              </a:rPr>
              <a:t>第</a:t>
            </a:r>
            <a:fld id="{AB9AA66A-3A80-4D32-859C-0BFF1FA3C19B}" type="slidenum">
              <a:rPr lang="zh-CN" altLang="en-US" b="0">
                <a:solidFill>
                  <a:srgbClr val="FF0000"/>
                </a:solidFill>
                <a:ea typeface="仿宋_GB2312" pitchFamily="49" charset="-122"/>
              </a:rPr>
              <a:pPr eaLnBrk="1" hangingPunct="1"/>
              <a:t>9</a:t>
            </a:fld>
            <a:r>
              <a:rPr lang="zh-CN" altLang="en-US" b="0">
                <a:solidFill>
                  <a:srgbClr val="FF0000"/>
                </a:solidFill>
                <a:ea typeface="仿宋_GB2312" pitchFamily="49" charset="-122"/>
              </a:rPr>
              <a:t>页</a:t>
            </a:r>
          </a:p>
        </p:txBody>
      </p:sp>
      <p:sp>
        <p:nvSpPr>
          <p:cNvPr id="81922" name="Line 2"/>
          <p:cNvSpPr>
            <a:spLocks noChangeShapeType="1"/>
          </p:cNvSpPr>
          <p:nvPr/>
        </p:nvSpPr>
        <p:spPr bwMode="auto">
          <a:xfrm>
            <a:off x="1079500" y="1766888"/>
            <a:ext cx="0" cy="4889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923" name="Line 3"/>
          <p:cNvSpPr>
            <a:spLocks noChangeShapeType="1"/>
          </p:cNvSpPr>
          <p:nvPr/>
        </p:nvSpPr>
        <p:spPr bwMode="auto">
          <a:xfrm>
            <a:off x="1098550" y="2257425"/>
            <a:ext cx="7429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924" name="Text Box 4"/>
          <p:cNvSpPr txBox="1">
            <a:spLocks noChangeArrowheads="1"/>
          </p:cNvSpPr>
          <p:nvPr/>
        </p:nvSpPr>
        <p:spPr bwMode="auto">
          <a:xfrm>
            <a:off x="1163638" y="1754188"/>
            <a:ext cx="6746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173</a:t>
            </a:r>
          </a:p>
        </p:txBody>
      </p:sp>
      <p:sp>
        <p:nvSpPr>
          <p:cNvPr id="81929" name="Text Box 9"/>
          <p:cNvSpPr txBox="1">
            <a:spLocks noChangeArrowheads="1"/>
          </p:cNvSpPr>
          <p:nvPr/>
        </p:nvSpPr>
        <p:spPr bwMode="auto">
          <a:xfrm>
            <a:off x="2195513" y="1766888"/>
            <a:ext cx="66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solidFill>
                  <a:srgbClr val="FF5008"/>
                </a:solidFill>
                <a:ea typeface="仿宋_GB2312" pitchFamily="49" charset="-122"/>
              </a:rPr>
              <a:t>1</a:t>
            </a:r>
          </a:p>
        </p:txBody>
      </p:sp>
      <p:sp>
        <p:nvSpPr>
          <p:cNvPr id="81930" name="Text Box 10"/>
          <p:cNvSpPr txBox="1">
            <a:spLocks noChangeArrowheads="1"/>
          </p:cNvSpPr>
          <p:nvPr/>
        </p:nvSpPr>
        <p:spPr bwMode="auto">
          <a:xfrm>
            <a:off x="615950" y="1836738"/>
            <a:ext cx="66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2</a:t>
            </a:r>
          </a:p>
        </p:txBody>
      </p:sp>
      <p:sp>
        <p:nvSpPr>
          <p:cNvPr id="81931" name="Text Box 11"/>
          <p:cNvSpPr txBox="1">
            <a:spLocks noChangeArrowheads="1"/>
          </p:cNvSpPr>
          <p:nvPr/>
        </p:nvSpPr>
        <p:spPr bwMode="auto">
          <a:xfrm>
            <a:off x="1279525" y="2251075"/>
            <a:ext cx="5635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86</a:t>
            </a:r>
          </a:p>
        </p:txBody>
      </p:sp>
      <p:sp>
        <p:nvSpPr>
          <p:cNvPr id="81933" name="Line 13"/>
          <p:cNvSpPr>
            <a:spLocks noChangeShapeType="1"/>
          </p:cNvSpPr>
          <p:nvPr/>
        </p:nvSpPr>
        <p:spPr bwMode="auto">
          <a:xfrm flipV="1">
            <a:off x="3298825" y="2003425"/>
            <a:ext cx="12700" cy="3433763"/>
          </a:xfrm>
          <a:prstGeom prst="line">
            <a:avLst/>
          </a:prstGeom>
          <a:noFill/>
          <a:ln w="9525">
            <a:solidFill>
              <a:schemeClr val="tx1"/>
            </a:solidFill>
            <a:round/>
            <a:headEnd type="triangle" w="lg" len="lg"/>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81934" name="Text Box 14"/>
          <p:cNvSpPr txBox="1">
            <a:spLocks noChangeArrowheads="1"/>
          </p:cNvSpPr>
          <p:nvPr/>
        </p:nvSpPr>
        <p:spPr bwMode="auto">
          <a:xfrm>
            <a:off x="3355975" y="1855788"/>
            <a:ext cx="1073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0">
                <a:ea typeface="仿宋_GB2312" pitchFamily="49" charset="-122"/>
              </a:rPr>
              <a:t>低位</a:t>
            </a:r>
          </a:p>
        </p:txBody>
      </p:sp>
      <p:sp>
        <p:nvSpPr>
          <p:cNvPr id="81935" name="Text Box 15"/>
          <p:cNvSpPr txBox="1">
            <a:spLocks noChangeArrowheads="1"/>
          </p:cNvSpPr>
          <p:nvPr/>
        </p:nvSpPr>
        <p:spPr bwMode="auto">
          <a:xfrm>
            <a:off x="3467100" y="4945063"/>
            <a:ext cx="1073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0">
                <a:ea typeface="仿宋_GB2312" pitchFamily="49" charset="-122"/>
              </a:rPr>
              <a:t>高位</a:t>
            </a:r>
          </a:p>
        </p:txBody>
      </p:sp>
      <p:sp>
        <p:nvSpPr>
          <p:cNvPr id="81936" name="Text Box 16"/>
          <p:cNvSpPr txBox="1">
            <a:spLocks noChangeArrowheads="1"/>
          </p:cNvSpPr>
          <p:nvPr/>
        </p:nvSpPr>
        <p:spPr bwMode="auto">
          <a:xfrm>
            <a:off x="1935163" y="1136650"/>
            <a:ext cx="1073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0">
                <a:ea typeface="仿宋_GB2312" pitchFamily="49" charset="-122"/>
              </a:rPr>
              <a:t>余数</a:t>
            </a:r>
          </a:p>
        </p:txBody>
      </p:sp>
      <p:sp>
        <p:nvSpPr>
          <p:cNvPr id="81937" name="Text Box 17"/>
          <p:cNvSpPr txBox="1">
            <a:spLocks noChangeArrowheads="1"/>
          </p:cNvSpPr>
          <p:nvPr/>
        </p:nvSpPr>
        <p:spPr bwMode="auto">
          <a:xfrm>
            <a:off x="5999163" y="982663"/>
            <a:ext cx="1890712" cy="1004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  0.8125</a:t>
            </a:r>
          </a:p>
          <a:p>
            <a:pPr eaLnBrk="1" hangingPunct="1">
              <a:spcBef>
                <a:spcPct val="50000"/>
              </a:spcBef>
            </a:pPr>
            <a:r>
              <a:rPr lang="en-US" altLang="zh-CN" sz="2400" b="0">
                <a:ea typeface="仿宋_GB2312" pitchFamily="49" charset="-122"/>
              </a:rPr>
              <a:t>×       2</a:t>
            </a:r>
          </a:p>
        </p:txBody>
      </p:sp>
      <p:sp>
        <p:nvSpPr>
          <p:cNvPr id="81938" name="Line 18"/>
          <p:cNvSpPr>
            <a:spLocks noChangeShapeType="1"/>
          </p:cNvSpPr>
          <p:nvPr/>
        </p:nvSpPr>
        <p:spPr bwMode="auto">
          <a:xfrm>
            <a:off x="5999163" y="1973263"/>
            <a:ext cx="10731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939" name="Text Box 19"/>
          <p:cNvSpPr txBox="1">
            <a:spLocks noChangeArrowheads="1"/>
          </p:cNvSpPr>
          <p:nvPr/>
        </p:nvSpPr>
        <p:spPr bwMode="auto">
          <a:xfrm>
            <a:off x="5999163" y="2049463"/>
            <a:ext cx="1751012" cy="1004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a:t>
            </a:r>
            <a:r>
              <a:rPr lang="en-US" altLang="zh-CN" sz="2400" b="0">
                <a:solidFill>
                  <a:srgbClr val="FF5008"/>
                </a:solidFill>
                <a:ea typeface="仿宋_GB2312" pitchFamily="49" charset="-122"/>
              </a:rPr>
              <a:t>1</a:t>
            </a:r>
            <a:r>
              <a:rPr lang="en-US" altLang="zh-CN" sz="2400" b="0">
                <a:ea typeface="仿宋_GB2312" pitchFamily="49" charset="-122"/>
              </a:rPr>
              <a:t>).6250</a:t>
            </a:r>
          </a:p>
          <a:p>
            <a:pPr eaLnBrk="1" hangingPunct="1">
              <a:spcBef>
                <a:spcPct val="50000"/>
              </a:spcBef>
            </a:pPr>
            <a:r>
              <a:rPr lang="en-US" altLang="zh-CN" sz="2400" b="0">
                <a:ea typeface="仿宋_GB2312" pitchFamily="49" charset="-122"/>
              </a:rPr>
              <a:t>×       2</a:t>
            </a:r>
          </a:p>
        </p:txBody>
      </p:sp>
      <p:sp>
        <p:nvSpPr>
          <p:cNvPr id="81940" name="Text Box 20"/>
          <p:cNvSpPr txBox="1">
            <a:spLocks noChangeArrowheads="1"/>
          </p:cNvSpPr>
          <p:nvPr/>
        </p:nvSpPr>
        <p:spPr bwMode="auto">
          <a:xfrm>
            <a:off x="5999163" y="3192463"/>
            <a:ext cx="1931987" cy="1004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a:t>
            </a:r>
            <a:r>
              <a:rPr lang="en-US" altLang="zh-CN" sz="2400" b="0">
                <a:solidFill>
                  <a:srgbClr val="FF5008"/>
                </a:solidFill>
                <a:ea typeface="仿宋_GB2312" pitchFamily="49" charset="-122"/>
              </a:rPr>
              <a:t>1</a:t>
            </a:r>
            <a:r>
              <a:rPr lang="en-US" altLang="zh-CN" sz="2400" b="0">
                <a:ea typeface="仿宋_GB2312" pitchFamily="49" charset="-122"/>
              </a:rPr>
              <a:t>).2500</a:t>
            </a:r>
          </a:p>
          <a:p>
            <a:pPr eaLnBrk="1" hangingPunct="1">
              <a:spcBef>
                <a:spcPct val="50000"/>
              </a:spcBef>
            </a:pPr>
            <a:r>
              <a:rPr lang="en-US" altLang="zh-CN" sz="2400" b="0">
                <a:ea typeface="仿宋_GB2312" pitchFamily="49" charset="-122"/>
              </a:rPr>
              <a:t>×       2</a:t>
            </a:r>
          </a:p>
        </p:txBody>
      </p:sp>
      <p:sp>
        <p:nvSpPr>
          <p:cNvPr id="81941" name="Text Box 21"/>
          <p:cNvSpPr txBox="1">
            <a:spLocks noChangeArrowheads="1"/>
          </p:cNvSpPr>
          <p:nvPr/>
        </p:nvSpPr>
        <p:spPr bwMode="auto">
          <a:xfrm>
            <a:off x="5999163" y="4259263"/>
            <a:ext cx="1320800" cy="1004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a:t>
            </a:r>
            <a:r>
              <a:rPr lang="en-US" altLang="zh-CN" sz="2400" b="0">
                <a:solidFill>
                  <a:srgbClr val="FF5008"/>
                </a:solidFill>
                <a:ea typeface="仿宋_GB2312" pitchFamily="49" charset="-122"/>
              </a:rPr>
              <a:t>0</a:t>
            </a:r>
            <a:r>
              <a:rPr lang="en-US" altLang="zh-CN" sz="2400" b="0">
                <a:ea typeface="仿宋_GB2312" pitchFamily="49" charset="-122"/>
              </a:rPr>
              <a:t>).5000</a:t>
            </a:r>
          </a:p>
          <a:p>
            <a:pPr eaLnBrk="1" hangingPunct="1">
              <a:spcBef>
                <a:spcPct val="50000"/>
              </a:spcBef>
            </a:pPr>
            <a:r>
              <a:rPr lang="en-US" altLang="zh-CN" sz="2400" b="0">
                <a:ea typeface="仿宋_GB2312" pitchFamily="49" charset="-122"/>
              </a:rPr>
              <a:t>×       2</a:t>
            </a:r>
          </a:p>
        </p:txBody>
      </p:sp>
      <p:sp>
        <p:nvSpPr>
          <p:cNvPr id="81942" name="Text Box 22"/>
          <p:cNvSpPr txBox="1">
            <a:spLocks noChangeArrowheads="1"/>
          </p:cNvSpPr>
          <p:nvPr/>
        </p:nvSpPr>
        <p:spPr bwMode="auto">
          <a:xfrm>
            <a:off x="5999163" y="5478463"/>
            <a:ext cx="16144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a:t>
            </a:r>
            <a:r>
              <a:rPr lang="en-US" altLang="zh-CN" sz="2400" b="0">
                <a:solidFill>
                  <a:srgbClr val="FF5008"/>
                </a:solidFill>
                <a:ea typeface="仿宋_GB2312" pitchFamily="49" charset="-122"/>
              </a:rPr>
              <a:t>1</a:t>
            </a:r>
            <a:r>
              <a:rPr lang="en-US" altLang="zh-CN" sz="2400" b="0">
                <a:ea typeface="仿宋_GB2312" pitchFamily="49" charset="-122"/>
              </a:rPr>
              <a:t>).0000</a:t>
            </a:r>
          </a:p>
        </p:txBody>
      </p:sp>
      <p:sp>
        <p:nvSpPr>
          <p:cNvPr id="81943" name="Line 23"/>
          <p:cNvSpPr>
            <a:spLocks noChangeShapeType="1"/>
          </p:cNvSpPr>
          <p:nvPr/>
        </p:nvSpPr>
        <p:spPr bwMode="auto">
          <a:xfrm>
            <a:off x="5999163" y="3116263"/>
            <a:ext cx="10731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944" name="Line 24"/>
          <p:cNvSpPr>
            <a:spLocks noChangeShapeType="1"/>
          </p:cNvSpPr>
          <p:nvPr/>
        </p:nvSpPr>
        <p:spPr bwMode="auto">
          <a:xfrm>
            <a:off x="5999163" y="4183063"/>
            <a:ext cx="10731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945" name="Line 25"/>
          <p:cNvSpPr>
            <a:spLocks noChangeShapeType="1"/>
          </p:cNvSpPr>
          <p:nvPr/>
        </p:nvSpPr>
        <p:spPr bwMode="auto">
          <a:xfrm>
            <a:off x="5999163" y="5326063"/>
            <a:ext cx="10731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1946" name="Line 26"/>
          <p:cNvSpPr>
            <a:spLocks noChangeShapeType="1"/>
          </p:cNvSpPr>
          <p:nvPr/>
        </p:nvSpPr>
        <p:spPr bwMode="auto">
          <a:xfrm>
            <a:off x="5834063" y="2125663"/>
            <a:ext cx="0" cy="3657600"/>
          </a:xfrm>
          <a:prstGeom prst="line">
            <a:avLst/>
          </a:prstGeom>
          <a:noFill/>
          <a:ln w="9525">
            <a:solidFill>
              <a:schemeClr val="tx1"/>
            </a:solidFill>
            <a:round/>
            <a:headEnd type="triangle" w="lg" len="lg"/>
            <a:tailEnd type="non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81947" name="Text Box 27"/>
          <p:cNvSpPr txBox="1">
            <a:spLocks noChangeArrowheads="1"/>
          </p:cNvSpPr>
          <p:nvPr/>
        </p:nvSpPr>
        <p:spPr bwMode="auto">
          <a:xfrm>
            <a:off x="5008563" y="2049463"/>
            <a:ext cx="1073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0">
                <a:ea typeface="仿宋_GB2312" pitchFamily="49" charset="-122"/>
              </a:rPr>
              <a:t>高位</a:t>
            </a:r>
          </a:p>
        </p:txBody>
      </p:sp>
      <p:sp>
        <p:nvSpPr>
          <p:cNvPr id="81948" name="Text Box 28"/>
          <p:cNvSpPr txBox="1">
            <a:spLocks noChangeArrowheads="1"/>
          </p:cNvSpPr>
          <p:nvPr/>
        </p:nvSpPr>
        <p:spPr bwMode="auto">
          <a:xfrm>
            <a:off x="4926013" y="5326063"/>
            <a:ext cx="1073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0">
                <a:ea typeface="仿宋_GB2312" pitchFamily="49" charset="-122"/>
              </a:rPr>
              <a:t>低位</a:t>
            </a:r>
          </a:p>
        </p:txBody>
      </p:sp>
      <p:sp>
        <p:nvSpPr>
          <p:cNvPr id="81949" name="Text Box 29"/>
          <p:cNvSpPr txBox="1">
            <a:spLocks noChangeArrowheads="1"/>
          </p:cNvSpPr>
          <p:nvPr/>
        </p:nvSpPr>
        <p:spPr bwMode="auto">
          <a:xfrm>
            <a:off x="898525" y="5827713"/>
            <a:ext cx="33226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(173)</a:t>
            </a:r>
            <a:r>
              <a:rPr lang="en-US" altLang="zh-CN" sz="2400" b="0" baseline="-25000">
                <a:ea typeface="仿宋_GB2312" pitchFamily="49" charset="-122"/>
              </a:rPr>
              <a:t>10</a:t>
            </a:r>
            <a:r>
              <a:rPr lang="en-US" altLang="zh-CN" sz="2400" b="0">
                <a:ea typeface="仿宋_GB2312" pitchFamily="49" charset="-122"/>
              </a:rPr>
              <a:t>=(10101101)</a:t>
            </a:r>
            <a:r>
              <a:rPr lang="en-US" altLang="zh-CN" sz="2400" b="0" baseline="-25000">
                <a:ea typeface="仿宋_GB2312" pitchFamily="49" charset="-122"/>
              </a:rPr>
              <a:t>2</a:t>
            </a:r>
            <a:endParaRPr lang="en-US" altLang="zh-CN" sz="2400" b="0">
              <a:ea typeface="仿宋_GB2312" pitchFamily="49" charset="-122"/>
            </a:endParaRPr>
          </a:p>
        </p:txBody>
      </p:sp>
      <p:sp>
        <p:nvSpPr>
          <p:cNvPr id="81950" name="Text Box 30"/>
          <p:cNvSpPr txBox="1">
            <a:spLocks noChangeArrowheads="1"/>
          </p:cNvSpPr>
          <p:nvPr/>
        </p:nvSpPr>
        <p:spPr bwMode="auto">
          <a:xfrm>
            <a:off x="5230813" y="6122988"/>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(0.8125)</a:t>
            </a:r>
            <a:r>
              <a:rPr lang="en-US" altLang="zh-CN" sz="2400" b="0" baseline="-25000">
                <a:ea typeface="仿宋_GB2312" pitchFamily="49" charset="-122"/>
              </a:rPr>
              <a:t>10</a:t>
            </a:r>
            <a:r>
              <a:rPr lang="en-US" altLang="zh-CN" sz="2400" b="0">
                <a:ea typeface="仿宋_GB2312" pitchFamily="49" charset="-122"/>
              </a:rPr>
              <a:t>=(0.1101)</a:t>
            </a:r>
            <a:r>
              <a:rPr lang="en-US" altLang="zh-CN" sz="2400" b="0" baseline="-25000">
                <a:ea typeface="仿宋_GB2312" pitchFamily="49" charset="-122"/>
              </a:rPr>
              <a:t>2</a:t>
            </a:r>
            <a:endParaRPr lang="en-US" altLang="zh-CN" sz="2400" b="0">
              <a:ea typeface="仿宋_GB2312" pitchFamily="49" charset="-122"/>
            </a:endParaRPr>
          </a:p>
        </p:txBody>
      </p:sp>
      <p:sp>
        <p:nvSpPr>
          <p:cNvPr id="57371" name="Rectangle 31"/>
          <p:cNvSpPr>
            <a:spLocks noChangeArrowheads="1"/>
          </p:cNvSpPr>
          <p:nvPr/>
        </p:nvSpPr>
        <p:spPr bwMode="auto">
          <a:xfrm>
            <a:off x="8255000" y="76200"/>
            <a:ext cx="14859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0">
                <a:solidFill>
                  <a:schemeClr val="accent2"/>
                </a:solidFill>
                <a:ea typeface="仿宋_GB2312" pitchFamily="49" charset="-122"/>
              </a:rPr>
              <a:t>第一章</a:t>
            </a:r>
            <a:endParaRPr lang="zh-CN" altLang="en-US" sz="2400" b="0">
              <a:solidFill>
                <a:schemeClr val="accent2"/>
              </a:solidFill>
              <a:ea typeface="仿宋_GB2312" pitchFamily="49" charset="-122"/>
            </a:endParaRPr>
          </a:p>
        </p:txBody>
      </p:sp>
      <p:sp>
        <p:nvSpPr>
          <p:cNvPr id="81952" name="Rectangle 32"/>
          <p:cNvSpPr>
            <a:spLocks noChangeArrowheads="1"/>
          </p:cNvSpPr>
          <p:nvPr/>
        </p:nvSpPr>
        <p:spPr bwMode="auto">
          <a:xfrm>
            <a:off x="0" y="277813"/>
            <a:ext cx="478472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0">
                <a:solidFill>
                  <a:srgbClr val="FF3399"/>
                </a:solidFill>
                <a:latin typeface="仿宋_GB2312" pitchFamily="49" charset="-122"/>
                <a:ea typeface="仿宋_GB2312" pitchFamily="49" charset="-122"/>
              </a:rPr>
              <a:t>例</a:t>
            </a:r>
            <a:r>
              <a:rPr lang="en-US" altLang="zh-CN" sz="2800" b="0">
                <a:solidFill>
                  <a:srgbClr val="FF3399"/>
                </a:solidFill>
                <a:latin typeface="仿宋_GB2312" pitchFamily="49" charset="-122"/>
                <a:ea typeface="仿宋_GB2312" pitchFamily="49" charset="-122"/>
              </a:rPr>
              <a:t>3</a:t>
            </a:r>
            <a:r>
              <a:rPr lang="zh-CN" altLang="en-US" sz="2800" b="0">
                <a:solidFill>
                  <a:srgbClr val="FF3399"/>
                </a:solidFill>
                <a:latin typeface="仿宋_GB2312" pitchFamily="49" charset="-122"/>
                <a:ea typeface="仿宋_GB2312" pitchFamily="49" charset="-122"/>
              </a:rPr>
              <a:t>：</a:t>
            </a:r>
            <a:r>
              <a:rPr lang="en-US" altLang="zh-CN" sz="2800" b="0">
                <a:solidFill>
                  <a:schemeClr val="tx2"/>
                </a:solidFill>
                <a:latin typeface="仿宋_GB2312" pitchFamily="49" charset="-122"/>
                <a:ea typeface="仿宋_GB2312" pitchFamily="49" charset="-122"/>
              </a:rPr>
              <a:t>(173.8125)</a:t>
            </a:r>
            <a:r>
              <a:rPr lang="en-US" altLang="zh-CN" sz="2800" b="0" baseline="-25000">
                <a:solidFill>
                  <a:schemeClr val="tx2"/>
                </a:solidFill>
                <a:latin typeface="仿宋_GB2312" pitchFamily="49" charset="-122"/>
                <a:ea typeface="仿宋_GB2312" pitchFamily="49" charset="-122"/>
              </a:rPr>
              <a:t>10</a:t>
            </a:r>
            <a:r>
              <a:rPr lang="en-US" altLang="zh-CN" sz="2800" b="0">
                <a:solidFill>
                  <a:srgbClr val="FF3399"/>
                </a:solidFill>
                <a:latin typeface="仿宋_GB2312" pitchFamily="49" charset="-122"/>
                <a:ea typeface="仿宋_GB2312" pitchFamily="49" charset="-122"/>
              </a:rPr>
              <a:t>=</a:t>
            </a:r>
            <a:r>
              <a:rPr lang="zh-CN" altLang="en-US" sz="2800" b="0">
                <a:solidFill>
                  <a:srgbClr val="FF3399"/>
                </a:solidFill>
                <a:latin typeface="仿宋_GB2312" pitchFamily="49" charset="-122"/>
                <a:ea typeface="仿宋_GB2312" pitchFamily="49" charset="-122"/>
              </a:rPr>
              <a:t>（？）</a:t>
            </a:r>
            <a:r>
              <a:rPr lang="en-US" altLang="zh-CN" sz="2800" b="0" baseline="-25000">
                <a:solidFill>
                  <a:srgbClr val="FF3399"/>
                </a:solidFill>
                <a:latin typeface="仿宋_GB2312" pitchFamily="49" charset="-122"/>
                <a:ea typeface="仿宋_GB2312" pitchFamily="49" charset="-122"/>
              </a:rPr>
              <a:t>2</a:t>
            </a:r>
          </a:p>
        </p:txBody>
      </p:sp>
      <p:sp>
        <p:nvSpPr>
          <p:cNvPr id="81953" name="Line 33"/>
          <p:cNvSpPr>
            <a:spLocks noChangeShapeType="1"/>
          </p:cNvSpPr>
          <p:nvPr/>
        </p:nvSpPr>
        <p:spPr bwMode="auto">
          <a:xfrm>
            <a:off x="1081088" y="2276475"/>
            <a:ext cx="0" cy="38735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54" name="Text Box 34"/>
          <p:cNvSpPr txBox="1">
            <a:spLocks noChangeArrowheads="1"/>
          </p:cNvSpPr>
          <p:nvPr/>
        </p:nvSpPr>
        <p:spPr bwMode="auto">
          <a:xfrm>
            <a:off x="603250" y="2198688"/>
            <a:ext cx="3413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2</a:t>
            </a:r>
          </a:p>
        </p:txBody>
      </p:sp>
      <p:sp>
        <p:nvSpPr>
          <p:cNvPr id="81955" name="Line 35"/>
          <p:cNvSpPr>
            <a:spLocks noChangeShapeType="1"/>
          </p:cNvSpPr>
          <p:nvPr/>
        </p:nvSpPr>
        <p:spPr bwMode="auto">
          <a:xfrm>
            <a:off x="1122363" y="2693988"/>
            <a:ext cx="609600"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56" name="Text Box 36"/>
          <p:cNvSpPr txBox="1">
            <a:spLocks noChangeArrowheads="1"/>
          </p:cNvSpPr>
          <p:nvPr/>
        </p:nvSpPr>
        <p:spPr bwMode="auto">
          <a:xfrm>
            <a:off x="1263650" y="2659063"/>
            <a:ext cx="5857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43</a:t>
            </a:r>
          </a:p>
        </p:txBody>
      </p:sp>
      <p:sp>
        <p:nvSpPr>
          <p:cNvPr id="81957" name="Line 37"/>
          <p:cNvSpPr>
            <a:spLocks noChangeShapeType="1"/>
          </p:cNvSpPr>
          <p:nvPr/>
        </p:nvSpPr>
        <p:spPr bwMode="auto">
          <a:xfrm>
            <a:off x="1093788" y="2720975"/>
            <a:ext cx="0" cy="40163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58" name="Line 38"/>
          <p:cNvSpPr>
            <a:spLocks noChangeShapeType="1"/>
          </p:cNvSpPr>
          <p:nvPr/>
        </p:nvSpPr>
        <p:spPr bwMode="auto">
          <a:xfrm>
            <a:off x="1093788" y="3136900"/>
            <a:ext cx="665162"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59" name="Text Box 39"/>
          <p:cNvSpPr txBox="1">
            <a:spLocks noChangeArrowheads="1"/>
          </p:cNvSpPr>
          <p:nvPr/>
        </p:nvSpPr>
        <p:spPr bwMode="auto">
          <a:xfrm>
            <a:off x="1306513" y="3157538"/>
            <a:ext cx="5302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21</a:t>
            </a:r>
          </a:p>
        </p:txBody>
      </p:sp>
      <p:sp>
        <p:nvSpPr>
          <p:cNvPr id="81961" name="Line 41"/>
          <p:cNvSpPr>
            <a:spLocks noChangeShapeType="1"/>
          </p:cNvSpPr>
          <p:nvPr/>
        </p:nvSpPr>
        <p:spPr bwMode="auto">
          <a:xfrm>
            <a:off x="1093788" y="3151188"/>
            <a:ext cx="0" cy="44291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62" name="Line 42"/>
          <p:cNvSpPr>
            <a:spLocks noChangeShapeType="1"/>
          </p:cNvSpPr>
          <p:nvPr/>
        </p:nvSpPr>
        <p:spPr bwMode="auto">
          <a:xfrm>
            <a:off x="1108075" y="3579813"/>
            <a:ext cx="609600"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63" name="Text Box 43"/>
          <p:cNvSpPr txBox="1">
            <a:spLocks noChangeArrowheads="1"/>
          </p:cNvSpPr>
          <p:nvPr/>
        </p:nvSpPr>
        <p:spPr bwMode="auto">
          <a:xfrm>
            <a:off x="1282700" y="3592513"/>
            <a:ext cx="684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10</a:t>
            </a:r>
          </a:p>
        </p:txBody>
      </p:sp>
      <p:sp>
        <p:nvSpPr>
          <p:cNvPr id="81964" name="Line 44"/>
          <p:cNvSpPr>
            <a:spLocks noChangeShapeType="1"/>
          </p:cNvSpPr>
          <p:nvPr/>
        </p:nvSpPr>
        <p:spPr bwMode="auto">
          <a:xfrm>
            <a:off x="1093788" y="3608388"/>
            <a:ext cx="0" cy="415925"/>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65" name="Line 45"/>
          <p:cNvSpPr>
            <a:spLocks noChangeShapeType="1"/>
          </p:cNvSpPr>
          <p:nvPr/>
        </p:nvSpPr>
        <p:spPr bwMode="auto">
          <a:xfrm>
            <a:off x="1093788" y="4010025"/>
            <a:ext cx="582612"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66" name="Text Box 46"/>
          <p:cNvSpPr txBox="1">
            <a:spLocks noChangeArrowheads="1"/>
          </p:cNvSpPr>
          <p:nvPr/>
        </p:nvSpPr>
        <p:spPr bwMode="auto">
          <a:xfrm>
            <a:off x="1417638" y="3989388"/>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5</a:t>
            </a:r>
          </a:p>
        </p:txBody>
      </p:sp>
      <p:sp>
        <p:nvSpPr>
          <p:cNvPr id="81967" name="Line 47"/>
          <p:cNvSpPr>
            <a:spLocks noChangeShapeType="1"/>
          </p:cNvSpPr>
          <p:nvPr/>
        </p:nvSpPr>
        <p:spPr bwMode="auto">
          <a:xfrm>
            <a:off x="1093788" y="4010025"/>
            <a:ext cx="0" cy="38735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68" name="Line 48"/>
          <p:cNvSpPr>
            <a:spLocks noChangeShapeType="1"/>
          </p:cNvSpPr>
          <p:nvPr/>
        </p:nvSpPr>
        <p:spPr bwMode="auto">
          <a:xfrm>
            <a:off x="1093788" y="4467225"/>
            <a:ext cx="638175"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69" name="Text Box 49"/>
          <p:cNvSpPr txBox="1">
            <a:spLocks noChangeArrowheads="1"/>
          </p:cNvSpPr>
          <p:nvPr/>
        </p:nvSpPr>
        <p:spPr bwMode="auto">
          <a:xfrm>
            <a:off x="574675" y="2727325"/>
            <a:ext cx="3413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2</a:t>
            </a:r>
          </a:p>
        </p:txBody>
      </p:sp>
      <p:sp>
        <p:nvSpPr>
          <p:cNvPr id="81970" name="Text Box 50"/>
          <p:cNvSpPr txBox="1">
            <a:spLocks noChangeArrowheads="1"/>
          </p:cNvSpPr>
          <p:nvPr/>
        </p:nvSpPr>
        <p:spPr bwMode="auto">
          <a:xfrm>
            <a:off x="603250" y="3154363"/>
            <a:ext cx="3413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2</a:t>
            </a:r>
          </a:p>
        </p:txBody>
      </p:sp>
      <p:sp>
        <p:nvSpPr>
          <p:cNvPr id="81971" name="Text Box 51"/>
          <p:cNvSpPr txBox="1">
            <a:spLocks noChangeArrowheads="1"/>
          </p:cNvSpPr>
          <p:nvPr/>
        </p:nvSpPr>
        <p:spPr bwMode="auto">
          <a:xfrm>
            <a:off x="588963" y="3570288"/>
            <a:ext cx="3413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2</a:t>
            </a:r>
          </a:p>
        </p:txBody>
      </p:sp>
      <p:sp>
        <p:nvSpPr>
          <p:cNvPr id="81972" name="Text Box 52"/>
          <p:cNvSpPr txBox="1">
            <a:spLocks noChangeArrowheads="1"/>
          </p:cNvSpPr>
          <p:nvPr/>
        </p:nvSpPr>
        <p:spPr bwMode="auto">
          <a:xfrm>
            <a:off x="603250" y="4013200"/>
            <a:ext cx="3413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2</a:t>
            </a:r>
          </a:p>
        </p:txBody>
      </p:sp>
      <p:sp>
        <p:nvSpPr>
          <p:cNvPr id="81973" name="Text Box 53"/>
          <p:cNvSpPr txBox="1">
            <a:spLocks noChangeArrowheads="1"/>
          </p:cNvSpPr>
          <p:nvPr/>
        </p:nvSpPr>
        <p:spPr bwMode="auto">
          <a:xfrm>
            <a:off x="1363663" y="4483100"/>
            <a:ext cx="3413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2</a:t>
            </a:r>
          </a:p>
        </p:txBody>
      </p:sp>
      <p:sp>
        <p:nvSpPr>
          <p:cNvPr id="81974" name="Line 54"/>
          <p:cNvSpPr>
            <a:spLocks noChangeShapeType="1"/>
          </p:cNvSpPr>
          <p:nvPr/>
        </p:nvSpPr>
        <p:spPr bwMode="auto">
          <a:xfrm>
            <a:off x="1093788" y="4467225"/>
            <a:ext cx="0" cy="4841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75" name="Line 55"/>
          <p:cNvSpPr>
            <a:spLocks noChangeShapeType="1"/>
          </p:cNvSpPr>
          <p:nvPr/>
        </p:nvSpPr>
        <p:spPr bwMode="auto">
          <a:xfrm>
            <a:off x="1093788" y="4965700"/>
            <a:ext cx="609600"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76" name="Text Box 56"/>
          <p:cNvSpPr txBox="1">
            <a:spLocks noChangeArrowheads="1"/>
          </p:cNvSpPr>
          <p:nvPr/>
        </p:nvSpPr>
        <p:spPr bwMode="auto">
          <a:xfrm>
            <a:off x="617538" y="4525963"/>
            <a:ext cx="3413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2</a:t>
            </a:r>
          </a:p>
        </p:txBody>
      </p:sp>
      <p:sp>
        <p:nvSpPr>
          <p:cNvPr id="81977" name="Text Box 57"/>
          <p:cNvSpPr txBox="1">
            <a:spLocks noChangeArrowheads="1"/>
          </p:cNvSpPr>
          <p:nvPr/>
        </p:nvSpPr>
        <p:spPr bwMode="auto">
          <a:xfrm>
            <a:off x="1335088" y="495935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1</a:t>
            </a:r>
          </a:p>
        </p:txBody>
      </p:sp>
      <p:sp>
        <p:nvSpPr>
          <p:cNvPr id="81978" name="Line 58"/>
          <p:cNvSpPr>
            <a:spLocks noChangeShapeType="1"/>
          </p:cNvSpPr>
          <p:nvPr/>
        </p:nvSpPr>
        <p:spPr bwMode="auto">
          <a:xfrm>
            <a:off x="1093788" y="4965700"/>
            <a:ext cx="0" cy="430213"/>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79" name="Line 59"/>
          <p:cNvSpPr>
            <a:spLocks noChangeShapeType="1"/>
          </p:cNvSpPr>
          <p:nvPr/>
        </p:nvSpPr>
        <p:spPr bwMode="auto">
          <a:xfrm>
            <a:off x="1093788" y="5395913"/>
            <a:ext cx="596900"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81980" name="Text Box 60"/>
          <p:cNvSpPr txBox="1">
            <a:spLocks noChangeArrowheads="1"/>
          </p:cNvSpPr>
          <p:nvPr/>
        </p:nvSpPr>
        <p:spPr bwMode="auto">
          <a:xfrm>
            <a:off x="644525" y="4983163"/>
            <a:ext cx="3413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仿宋_GB2312" pitchFamily="49" charset="-122"/>
              </a:rPr>
              <a:t>2</a:t>
            </a:r>
          </a:p>
        </p:txBody>
      </p:sp>
      <p:sp>
        <p:nvSpPr>
          <p:cNvPr id="81981" name="Text Box 61"/>
          <p:cNvSpPr txBox="1">
            <a:spLocks noChangeArrowheads="1"/>
          </p:cNvSpPr>
          <p:nvPr/>
        </p:nvSpPr>
        <p:spPr bwMode="auto">
          <a:xfrm>
            <a:off x="1320800" y="5375275"/>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ea typeface="仿宋_GB2312" pitchFamily="49" charset="-122"/>
              </a:rPr>
              <a:t>0</a:t>
            </a:r>
          </a:p>
        </p:txBody>
      </p:sp>
      <p:sp>
        <p:nvSpPr>
          <p:cNvPr id="81982" name="Text Box 62"/>
          <p:cNvSpPr txBox="1">
            <a:spLocks noChangeArrowheads="1"/>
          </p:cNvSpPr>
          <p:nvPr/>
        </p:nvSpPr>
        <p:spPr bwMode="auto">
          <a:xfrm>
            <a:off x="2205038" y="222885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solidFill>
                  <a:srgbClr val="FF5008"/>
                </a:solidFill>
                <a:ea typeface="仿宋_GB2312" pitchFamily="49" charset="-122"/>
              </a:rPr>
              <a:t>0</a:t>
            </a:r>
          </a:p>
        </p:txBody>
      </p:sp>
      <p:sp>
        <p:nvSpPr>
          <p:cNvPr id="81983" name="Text Box 63"/>
          <p:cNvSpPr txBox="1">
            <a:spLocks noChangeArrowheads="1"/>
          </p:cNvSpPr>
          <p:nvPr/>
        </p:nvSpPr>
        <p:spPr bwMode="auto">
          <a:xfrm>
            <a:off x="2209800" y="2657475"/>
            <a:ext cx="4143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solidFill>
                  <a:srgbClr val="FF5008"/>
                </a:solidFill>
                <a:ea typeface="仿宋_GB2312" pitchFamily="49" charset="-122"/>
              </a:rPr>
              <a:t>1</a:t>
            </a:r>
          </a:p>
        </p:txBody>
      </p:sp>
      <p:sp>
        <p:nvSpPr>
          <p:cNvPr id="81984" name="Text Box 64"/>
          <p:cNvSpPr txBox="1">
            <a:spLocks noChangeArrowheads="1"/>
          </p:cNvSpPr>
          <p:nvPr/>
        </p:nvSpPr>
        <p:spPr bwMode="auto">
          <a:xfrm>
            <a:off x="2178050" y="3116263"/>
            <a:ext cx="3635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solidFill>
                  <a:srgbClr val="FF5008"/>
                </a:solidFill>
                <a:ea typeface="仿宋_GB2312" pitchFamily="49" charset="-122"/>
              </a:rPr>
              <a:t>1</a:t>
            </a:r>
          </a:p>
        </p:txBody>
      </p:sp>
      <p:sp>
        <p:nvSpPr>
          <p:cNvPr id="81985" name="Text Box 65"/>
          <p:cNvSpPr txBox="1">
            <a:spLocks noChangeArrowheads="1"/>
          </p:cNvSpPr>
          <p:nvPr/>
        </p:nvSpPr>
        <p:spPr bwMode="auto">
          <a:xfrm>
            <a:off x="2152650" y="358775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solidFill>
                  <a:srgbClr val="FF5008"/>
                </a:solidFill>
                <a:ea typeface="仿宋_GB2312" pitchFamily="49" charset="-122"/>
              </a:rPr>
              <a:t>0</a:t>
            </a:r>
          </a:p>
        </p:txBody>
      </p:sp>
      <p:sp>
        <p:nvSpPr>
          <p:cNvPr id="81986" name="Text Box 66"/>
          <p:cNvSpPr txBox="1">
            <a:spLocks noChangeArrowheads="1"/>
          </p:cNvSpPr>
          <p:nvPr/>
        </p:nvSpPr>
        <p:spPr bwMode="auto">
          <a:xfrm>
            <a:off x="2138363" y="3990975"/>
            <a:ext cx="3635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solidFill>
                  <a:srgbClr val="FF5008"/>
                </a:solidFill>
                <a:ea typeface="仿宋_GB2312" pitchFamily="49" charset="-122"/>
              </a:rPr>
              <a:t>1</a:t>
            </a:r>
          </a:p>
        </p:txBody>
      </p:sp>
      <p:sp>
        <p:nvSpPr>
          <p:cNvPr id="81987" name="Text Box 67"/>
          <p:cNvSpPr txBox="1">
            <a:spLocks noChangeArrowheads="1"/>
          </p:cNvSpPr>
          <p:nvPr/>
        </p:nvSpPr>
        <p:spPr bwMode="auto">
          <a:xfrm>
            <a:off x="2152650" y="4471988"/>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solidFill>
                  <a:srgbClr val="FF5008"/>
                </a:solidFill>
                <a:ea typeface="仿宋_GB2312" pitchFamily="49" charset="-122"/>
              </a:rPr>
              <a:t>0</a:t>
            </a:r>
          </a:p>
        </p:txBody>
      </p:sp>
      <p:sp>
        <p:nvSpPr>
          <p:cNvPr id="81988" name="Text Box 68"/>
          <p:cNvSpPr txBox="1">
            <a:spLocks noChangeArrowheads="1"/>
          </p:cNvSpPr>
          <p:nvPr/>
        </p:nvSpPr>
        <p:spPr bwMode="auto">
          <a:xfrm>
            <a:off x="2124075" y="4960938"/>
            <a:ext cx="3635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0">
                <a:solidFill>
                  <a:srgbClr val="FF5008"/>
                </a:solidFill>
                <a:ea typeface="仿宋_GB2312" pitchFamily="49" charset="-122"/>
              </a:rPr>
              <a:t>1</a:t>
            </a:r>
          </a:p>
        </p:txBody>
      </p:sp>
      <p:sp>
        <p:nvSpPr>
          <p:cNvPr id="81990" name="Rectangle 70"/>
          <p:cNvSpPr>
            <a:spLocks noChangeArrowheads="1"/>
          </p:cNvSpPr>
          <p:nvPr/>
        </p:nvSpPr>
        <p:spPr bwMode="auto">
          <a:xfrm>
            <a:off x="4745038" y="261938"/>
            <a:ext cx="36703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0">
                <a:solidFill>
                  <a:srgbClr val="F90F36"/>
                </a:solidFill>
                <a:latin typeface="仿宋_GB2312" pitchFamily="49" charset="-122"/>
                <a:ea typeface="仿宋_GB2312" pitchFamily="49" charset="-122"/>
              </a:rPr>
              <a:t>=(10101101.1101)</a:t>
            </a:r>
            <a:r>
              <a:rPr lang="en-US" altLang="zh-CN" sz="2800" b="0" baseline="-25000">
                <a:solidFill>
                  <a:srgbClr val="F90F36"/>
                </a:solidFill>
                <a:latin typeface="仿宋_GB2312" pitchFamily="49" charset="-122"/>
                <a:ea typeface="仿宋_GB2312" pitchFamily="49" charset="-122"/>
              </a:rPr>
              <a:t>2</a:t>
            </a:r>
          </a:p>
        </p:txBody>
      </p:sp>
      <p:sp>
        <p:nvSpPr>
          <p:cNvPr id="81991" name="Rectangle 71"/>
          <p:cNvSpPr>
            <a:spLocks noChangeArrowheads="1"/>
          </p:cNvSpPr>
          <p:nvPr/>
        </p:nvSpPr>
        <p:spPr bwMode="auto">
          <a:xfrm>
            <a:off x="0" y="884238"/>
            <a:ext cx="160655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0" i="1">
                <a:solidFill>
                  <a:schemeClr val="accent2"/>
                </a:solidFill>
                <a:ea typeface="仿宋_GB2312" pitchFamily="49" charset="-122"/>
              </a:rPr>
              <a:t>整数部分</a:t>
            </a:r>
            <a:r>
              <a:rPr lang="zh-CN" altLang="en-US" sz="2800" b="0" i="1">
                <a:solidFill>
                  <a:srgbClr val="F90F36"/>
                </a:solidFill>
                <a:ea typeface="仿宋_GB2312" pitchFamily="49" charset="-122"/>
              </a:rPr>
              <a:t>基数除法</a:t>
            </a:r>
          </a:p>
        </p:txBody>
      </p:sp>
      <p:sp>
        <p:nvSpPr>
          <p:cNvPr id="81992" name="Rectangle 72"/>
          <p:cNvSpPr>
            <a:spLocks noChangeArrowheads="1"/>
          </p:cNvSpPr>
          <p:nvPr/>
        </p:nvSpPr>
        <p:spPr bwMode="auto">
          <a:xfrm>
            <a:off x="4340225" y="881063"/>
            <a:ext cx="1622425"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0" i="1">
                <a:solidFill>
                  <a:schemeClr val="accent2"/>
                </a:solidFill>
                <a:ea typeface="仿宋_GB2312" pitchFamily="49" charset="-122"/>
              </a:rPr>
              <a:t>小数部分</a:t>
            </a:r>
            <a:r>
              <a:rPr lang="zh-CN" altLang="en-US" sz="2800" b="0" i="1">
                <a:solidFill>
                  <a:srgbClr val="F90F36"/>
                </a:solidFill>
                <a:ea typeface="仿宋_GB2312" pitchFamily="49" charset="-122"/>
              </a:rPr>
              <a:t>基数乘法</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2"/>
                                        </p:tgtEl>
                                        <p:attrNameLst>
                                          <p:attrName>style.visibility</p:attrName>
                                        </p:attrNameLst>
                                      </p:cBhvr>
                                      <p:to>
                                        <p:strVal val="visible"/>
                                      </p:to>
                                    </p:set>
                                    <p:anim calcmode="lin" valueType="num">
                                      <p:cBhvr additive="base">
                                        <p:cTn id="7" dur="500" fill="hold"/>
                                        <p:tgtEl>
                                          <p:spTgt spid="81952"/>
                                        </p:tgtEl>
                                        <p:attrNameLst>
                                          <p:attrName>ppt_x</p:attrName>
                                        </p:attrNameLst>
                                      </p:cBhvr>
                                      <p:tavLst>
                                        <p:tav tm="0">
                                          <p:val>
                                            <p:strVal val="0-#ppt_w/2"/>
                                          </p:val>
                                        </p:tav>
                                        <p:tav tm="100000">
                                          <p:val>
                                            <p:strVal val="#ppt_x"/>
                                          </p:val>
                                        </p:tav>
                                      </p:tavLst>
                                    </p:anim>
                                    <p:anim calcmode="lin" valueType="num">
                                      <p:cBhvr additive="base">
                                        <p:cTn id="8" dur="500" fill="hold"/>
                                        <p:tgtEl>
                                          <p:spTgt spid="819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1991"/>
                                        </p:tgtEl>
                                        <p:attrNameLst>
                                          <p:attrName>style.visibility</p:attrName>
                                        </p:attrNameLst>
                                      </p:cBhvr>
                                      <p:to>
                                        <p:strVal val="visible"/>
                                      </p:to>
                                    </p:set>
                                    <p:animEffect transition="in" filter="blinds(horizontal)">
                                      <p:cBhvr>
                                        <p:cTn id="13" dur="500"/>
                                        <p:tgtEl>
                                          <p:spTgt spid="819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1924"/>
                                        </p:tgtEl>
                                        <p:attrNameLst>
                                          <p:attrName>style.visibility</p:attrName>
                                        </p:attrNameLst>
                                      </p:cBhvr>
                                      <p:to>
                                        <p:strVal val="visible"/>
                                      </p:to>
                                    </p:set>
                                    <p:anim calcmode="lin" valueType="num">
                                      <p:cBhvr additive="base">
                                        <p:cTn id="18" dur="500" fill="hold"/>
                                        <p:tgtEl>
                                          <p:spTgt spid="81924"/>
                                        </p:tgtEl>
                                        <p:attrNameLst>
                                          <p:attrName>ppt_x</p:attrName>
                                        </p:attrNameLst>
                                      </p:cBhvr>
                                      <p:tavLst>
                                        <p:tav tm="0">
                                          <p:val>
                                            <p:strVal val="0-#ppt_w/2"/>
                                          </p:val>
                                        </p:tav>
                                        <p:tav tm="100000">
                                          <p:val>
                                            <p:strVal val="#ppt_x"/>
                                          </p:val>
                                        </p:tav>
                                      </p:tavLst>
                                    </p:anim>
                                    <p:anim calcmode="lin" valueType="num">
                                      <p:cBhvr additive="base">
                                        <p:cTn id="19" dur="500" fill="hold"/>
                                        <p:tgtEl>
                                          <p:spTgt spid="8192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81922"/>
                                        </p:tgtEl>
                                        <p:attrNameLst>
                                          <p:attrName>style.visibility</p:attrName>
                                        </p:attrNameLst>
                                      </p:cBhvr>
                                      <p:to>
                                        <p:strVal val="visible"/>
                                      </p:to>
                                    </p:set>
                                    <p:anim calcmode="lin" valueType="num">
                                      <p:cBhvr additive="base">
                                        <p:cTn id="24" dur="500" fill="hold"/>
                                        <p:tgtEl>
                                          <p:spTgt spid="81922"/>
                                        </p:tgtEl>
                                        <p:attrNameLst>
                                          <p:attrName>ppt_x</p:attrName>
                                        </p:attrNameLst>
                                      </p:cBhvr>
                                      <p:tavLst>
                                        <p:tav tm="0">
                                          <p:val>
                                            <p:strVal val="0-#ppt_w/2"/>
                                          </p:val>
                                        </p:tav>
                                        <p:tav tm="100000">
                                          <p:val>
                                            <p:strVal val="#ppt_x"/>
                                          </p:val>
                                        </p:tav>
                                      </p:tavLst>
                                    </p:anim>
                                    <p:anim calcmode="lin" valueType="num">
                                      <p:cBhvr additive="base">
                                        <p:cTn id="25"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81923"/>
                                        </p:tgtEl>
                                        <p:attrNameLst>
                                          <p:attrName>style.visibility</p:attrName>
                                        </p:attrNameLst>
                                      </p:cBhvr>
                                      <p:to>
                                        <p:strVal val="visible"/>
                                      </p:to>
                                    </p:set>
                                    <p:anim calcmode="lin" valueType="num">
                                      <p:cBhvr additive="base">
                                        <p:cTn id="30" dur="500" fill="hold"/>
                                        <p:tgtEl>
                                          <p:spTgt spid="81923"/>
                                        </p:tgtEl>
                                        <p:attrNameLst>
                                          <p:attrName>ppt_x</p:attrName>
                                        </p:attrNameLst>
                                      </p:cBhvr>
                                      <p:tavLst>
                                        <p:tav tm="0">
                                          <p:val>
                                            <p:strVal val="0-#ppt_w/2"/>
                                          </p:val>
                                        </p:tav>
                                        <p:tav tm="100000">
                                          <p:val>
                                            <p:strVal val="#ppt_x"/>
                                          </p:val>
                                        </p:tav>
                                      </p:tavLst>
                                    </p:anim>
                                    <p:anim calcmode="lin" valueType="num">
                                      <p:cBhvr additive="base">
                                        <p:cTn id="31" dur="500" fill="hold"/>
                                        <p:tgtEl>
                                          <p:spTgt spid="8192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81930"/>
                                        </p:tgtEl>
                                        <p:attrNameLst>
                                          <p:attrName>style.visibility</p:attrName>
                                        </p:attrNameLst>
                                      </p:cBhvr>
                                      <p:to>
                                        <p:strVal val="visible"/>
                                      </p:to>
                                    </p:set>
                                    <p:anim calcmode="lin" valueType="num">
                                      <p:cBhvr additive="base">
                                        <p:cTn id="36" dur="500" fill="hold"/>
                                        <p:tgtEl>
                                          <p:spTgt spid="81930"/>
                                        </p:tgtEl>
                                        <p:attrNameLst>
                                          <p:attrName>ppt_x</p:attrName>
                                        </p:attrNameLst>
                                      </p:cBhvr>
                                      <p:tavLst>
                                        <p:tav tm="0">
                                          <p:val>
                                            <p:strVal val="0-#ppt_w/2"/>
                                          </p:val>
                                        </p:tav>
                                        <p:tav tm="100000">
                                          <p:val>
                                            <p:strVal val="#ppt_x"/>
                                          </p:val>
                                        </p:tav>
                                      </p:tavLst>
                                    </p:anim>
                                    <p:anim calcmode="lin" valueType="num">
                                      <p:cBhvr additive="base">
                                        <p:cTn id="37" dur="500" fill="hold"/>
                                        <p:tgtEl>
                                          <p:spTgt spid="81930"/>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81931"/>
                                        </p:tgtEl>
                                        <p:attrNameLst>
                                          <p:attrName>style.visibility</p:attrName>
                                        </p:attrNameLst>
                                      </p:cBhvr>
                                      <p:to>
                                        <p:strVal val="visible"/>
                                      </p:to>
                                    </p:set>
                                    <p:anim calcmode="lin" valueType="num">
                                      <p:cBhvr additive="base">
                                        <p:cTn id="42" dur="500" fill="hold"/>
                                        <p:tgtEl>
                                          <p:spTgt spid="81931"/>
                                        </p:tgtEl>
                                        <p:attrNameLst>
                                          <p:attrName>ppt_x</p:attrName>
                                        </p:attrNameLst>
                                      </p:cBhvr>
                                      <p:tavLst>
                                        <p:tav tm="0">
                                          <p:val>
                                            <p:strVal val="0-#ppt_w/2"/>
                                          </p:val>
                                        </p:tav>
                                        <p:tav tm="100000">
                                          <p:val>
                                            <p:strVal val="#ppt_x"/>
                                          </p:val>
                                        </p:tav>
                                      </p:tavLst>
                                    </p:anim>
                                    <p:anim calcmode="lin" valueType="num">
                                      <p:cBhvr additive="base">
                                        <p:cTn id="43" dur="500" fill="hold"/>
                                        <p:tgtEl>
                                          <p:spTgt spid="81931"/>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81936"/>
                                        </p:tgtEl>
                                        <p:attrNameLst>
                                          <p:attrName>style.visibility</p:attrName>
                                        </p:attrNameLst>
                                      </p:cBhvr>
                                      <p:to>
                                        <p:strVal val="visible"/>
                                      </p:to>
                                    </p:set>
                                    <p:anim calcmode="lin" valueType="num">
                                      <p:cBhvr additive="base">
                                        <p:cTn id="48" dur="500" fill="hold"/>
                                        <p:tgtEl>
                                          <p:spTgt spid="81936"/>
                                        </p:tgtEl>
                                        <p:attrNameLst>
                                          <p:attrName>ppt_x</p:attrName>
                                        </p:attrNameLst>
                                      </p:cBhvr>
                                      <p:tavLst>
                                        <p:tav tm="0">
                                          <p:val>
                                            <p:strVal val="0-#ppt_w/2"/>
                                          </p:val>
                                        </p:tav>
                                        <p:tav tm="100000">
                                          <p:val>
                                            <p:strVal val="#ppt_x"/>
                                          </p:val>
                                        </p:tav>
                                      </p:tavLst>
                                    </p:anim>
                                    <p:anim calcmode="lin" valueType="num">
                                      <p:cBhvr additive="base">
                                        <p:cTn id="49" dur="500" fill="hold"/>
                                        <p:tgtEl>
                                          <p:spTgt spid="81936"/>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81929"/>
                                        </p:tgtEl>
                                        <p:attrNameLst>
                                          <p:attrName>style.visibility</p:attrName>
                                        </p:attrNameLst>
                                      </p:cBhvr>
                                      <p:to>
                                        <p:strVal val="visible"/>
                                      </p:to>
                                    </p:set>
                                    <p:anim calcmode="lin" valueType="num">
                                      <p:cBhvr additive="base">
                                        <p:cTn id="54" dur="500" fill="hold"/>
                                        <p:tgtEl>
                                          <p:spTgt spid="81929"/>
                                        </p:tgtEl>
                                        <p:attrNameLst>
                                          <p:attrName>ppt_x</p:attrName>
                                        </p:attrNameLst>
                                      </p:cBhvr>
                                      <p:tavLst>
                                        <p:tav tm="0">
                                          <p:val>
                                            <p:strVal val="0-#ppt_w/2"/>
                                          </p:val>
                                        </p:tav>
                                        <p:tav tm="100000">
                                          <p:val>
                                            <p:strVal val="#ppt_x"/>
                                          </p:val>
                                        </p:tav>
                                      </p:tavLst>
                                    </p:anim>
                                    <p:anim calcmode="lin" valueType="num">
                                      <p:cBhvr additive="base">
                                        <p:cTn id="55"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nodeType="clickEffect">
                                  <p:stCondLst>
                                    <p:cond delay="0"/>
                                  </p:stCondLst>
                                  <p:childTnLst>
                                    <p:set>
                                      <p:cBhvr>
                                        <p:cTn id="59" dur="1" fill="hold">
                                          <p:stCondLst>
                                            <p:cond delay="0"/>
                                          </p:stCondLst>
                                        </p:cTn>
                                        <p:tgtEl>
                                          <p:spTgt spid="81953"/>
                                        </p:tgtEl>
                                        <p:attrNameLst>
                                          <p:attrName>style.visibility</p:attrName>
                                        </p:attrNameLst>
                                      </p:cBhvr>
                                      <p:to>
                                        <p:strVal val="visible"/>
                                      </p:to>
                                    </p:set>
                                    <p:anim calcmode="lin" valueType="num">
                                      <p:cBhvr additive="base">
                                        <p:cTn id="60" dur="500" fill="hold"/>
                                        <p:tgtEl>
                                          <p:spTgt spid="81953"/>
                                        </p:tgtEl>
                                        <p:attrNameLst>
                                          <p:attrName>ppt_x</p:attrName>
                                        </p:attrNameLst>
                                      </p:cBhvr>
                                      <p:tavLst>
                                        <p:tav tm="0">
                                          <p:val>
                                            <p:strVal val="0-#ppt_w/2"/>
                                          </p:val>
                                        </p:tav>
                                        <p:tav tm="100000">
                                          <p:val>
                                            <p:strVal val="#ppt_x"/>
                                          </p:val>
                                        </p:tav>
                                      </p:tavLst>
                                    </p:anim>
                                    <p:anim calcmode="lin" valueType="num">
                                      <p:cBhvr additive="base">
                                        <p:cTn id="61" dur="500" fill="hold"/>
                                        <p:tgtEl>
                                          <p:spTgt spid="81953"/>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81955"/>
                                        </p:tgtEl>
                                        <p:attrNameLst>
                                          <p:attrName>style.visibility</p:attrName>
                                        </p:attrNameLst>
                                      </p:cBhvr>
                                      <p:to>
                                        <p:strVal val="visible"/>
                                      </p:to>
                                    </p:set>
                                    <p:anim calcmode="lin" valueType="num">
                                      <p:cBhvr additive="base">
                                        <p:cTn id="66" dur="500" fill="hold"/>
                                        <p:tgtEl>
                                          <p:spTgt spid="81955"/>
                                        </p:tgtEl>
                                        <p:attrNameLst>
                                          <p:attrName>ppt_x</p:attrName>
                                        </p:attrNameLst>
                                      </p:cBhvr>
                                      <p:tavLst>
                                        <p:tav tm="0">
                                          <p:val>
                                            <p:strVal val="0-#ppt_w/2"/>
                                          </p:val>
                                        </p:tav>
                                        <p:tav tm="100000">
                                          <p:val>
                                            <p:strVal val="#ppt_x"/>
                                          </p:val>
                                        </p:tav>
                                      </p:tavLst>
                                    </p:anim>
                                    <p:anim calcmode="lin" valueType="num">
                                      <p:cBhvr additive="base">
                                        <p:cTn id="67" dur="500" fill="hold"/>
                                        <p:tgtEl>
                                          <p:spTgt spid="81955"/>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81954"/>
                                        </p:tgtEl>
                                        <p:attrNameLst>
                                          <p:attrName>style.visibility</p:attrName>
                                        </p:attrNameLst>
                                      </p:cBhvr>
                                      <p:to>
                                        <p:strVal val="visible"/>
                                      </p:to>
                                    </p:set>
                                    <p:anim calcmode="lin" valueType="num">
                                      <p:cBhvr additive="base">
                                        <p:cTn id="72" dur="500" fill="hold"/>
                                        <p:tgtEl>
                                          <p:spTgt spid="81954"/>
                                        </p:tgtEl>
                                        <p:attrNameLst>
                                          <p:attrName>ppt_x</p:attrName>
                                        </p:attrNameLst>
                                      </p:cBhvr>
                                      <p:tavLst>
                                        <p:tav tm="0">
                                          <p:val>
                                            <p:strVal val="0-#ppt_w/2"/>
                                          </p:val>
                                        </p:tav>
                                        <p:tav tm="100000">
                                          <p:val>
                                            <p:strVal val="#ppt_x"/>
                                          </p:val>
                                        </p:tav>
                                      </p:tavLst>
                                    </p:anim>
                                    <p:anim calcmode="lin" valueType="num">
                                      <p:cBhvr additive="base">
                                        <p:cTn id="73" dur="500" fill="hold"/>
                                        <p:tgtEl>
                                          <p:spTgt spid="81954"/>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81956"/>
                                        </p:tgtEl>
                                        <p:attrNameLst>
                                          <p:attrName>style.visibility</p:attrName>
                                        </p:attrNameLst>
                                      </p:cBhvr>
                                      <p:to>
                                        <p:strVal val="visible"/>
                                      </p:to>
                                    </p:set>
                                    <p:anim calcmode="lin" valueType="num">
                                      <p:cBhvr additive="base">
                                        <p:cTn id="78" dur="500" fill="hold"/>
                                        <p:tgtEl>
                                          <p:spTgt spid="81956"/>
                                        </p:tgtEl>
                                        <p:attrNameLst>
                                          <p:attrName>ppt_x</p:attrName>
                                        </p:attrNameLst>
                                      </p:cBhvr>
                                      <p:tavLst>
                                        <p:tav tm="0">
                                          <p:val>
                                            <p:strVal val="0-#ppt_w/2"/>
                                          </p:val>
                                        </p:tav>
                                        <p:tav tm="100000">
                                          <p:val>
                                            <p:strVal val="#ppt_x"/>
                                          </p:val>
                                        </p:tav>
                                      </p:tavLst>
                                    </p:anim>
                                    <p:anim calcmode="lin" valueType="num">
                                      <p:cBhvr additive="base">
                                        <p:cTn id="79" dur="500" fill="hold"/>
                                        <p:tgtEl>
                                          <p:spTgt spid="81956"/>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81982"/>
                                        </p:tgtEl>
                                        <p:attrNameLst>
                                          <p:attrName>style.visibility</p:attrName>
                                        </p:attrNameLst>
                                      </p:cBhvr>
                                      <p:to>
                                        <p:strVal val="visible"/>
                                      </p:to>
                                    </p:set>
                                    <p:anim calcmode="lin" valueType="num">
                                      <p:cBhvr additive="base">
                                        <p:cTn id="84" dur="500" fill="hold"/>
                                        <p:tgtEl>
                                          <p:spTgt spid="81982"/>
                                        </p:tgtEl>
                                        <p:attrNameLst>
                                          <p:attrName>ppt_x</p:attrName>
                                        </p:attrNameLst>
                                      </p:cBhvr>
                                      <p:tavLst>
                                        <p:tav tm="0">
                                          <p:val>
                                            <p:strVal val="0-#ppt_w/2"/>
                                          </p:val>
                                        </p:tav>
                                        <p:tav tm="100000">
                                          <p:val>
                                            <p:strVal val="#ppt_x"/>
                                          </p:val>
                                        </p:tav>
                                      </p:tavLst>
                                    </p:anim>
                                    <p:anim calcmode="lin" valueType="num">
                                      <p:cBhvr additive="base">
                                        <p:cTn id="85" dur="500" fill="hold"/>
                                        <p:tgtEl>
                                          <p:spTgt spid="81982"/>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8" fill="hold" nodeType="clickEffect">
                                  <p:stCondLst>
                                    <p:cond delay="0"/>
                                  </p:stCondLst>
                                  <p:childTnLst>
                                    <p:set>
                                      <p:cBhvr>
                                        <p:cTn id="89" dur="1" fill="hold">
                                          <p:stCondLst>
                                            <p:cond delay="0"/>
                                          </p:stCondLst>
                                        </p:cTn>
                                        <p:tgtEl>
                                          <p:spTgt spid="81957"/>
                                        </p:tgtEl>
                                        <p:attrNameLst>
                                          <p:attrName>style.visibility</p:attrName>
                                        </p:attrNameLst>
                                      </p:cBhvr>
                                      <p:to>
                                        <p:strVal val="visible"/>
                                      </p:to>
                                    </p:set>
                                    <p:anim calcmode="lin" valueType="num">
                                      <p:cBhvr additive="base">
                                        <p:cTn id="90" dur="500" fill="hold"/>
                                        <p:tgtEl>
                                          <p:spTgt spid="81957"/>
                                        </p:tgtEl>
                                        <p:attrNameLst>
                                          <p:attrName>ppt_x</p:attrName>
                                        </p:attrNameLst>
                                      </p:cBhvr>
                                      <p:tavLst>
                                        <p:tav tm="0">
                                          <p:val>
                                            <p:strVal val="0-#ppt_w/2"/>
                                          </p:val>
                                        </p:tav>
                                        <p:tav tm="100000">
                                          <p:val>
                                            <p:strVal val="#ppt_x"/>
                                          </p:val>
                                        </p:tav>
                                      </p:tavLst>
                                    </p:anim>
                                    <p:anim calcmode="lin" valueType="num">
                                      <p:cBhvr additive="base">
                                        <p:cTn id="91" dur="500" fill="hold"/>
                                        <p:tgtEl>
                                          <p:spTgt spid="81957"/>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8" fill="hold" nodeType="clickEffect">
                                  <p:stCondLst>
                                    <p:cond delay="0"/>
                                  </p:stCondLst>
                                  <p:childTnLst>
                                    <p:set>
                                      <p:cBhvr>
                                        <p:cTn id="95" dur="1" fill="hold">
                                          <p:stCondLst>
                                            <p:cond delay="0"/>
                                          </p:stCondLst>
                                        </p:cTn>
                                        <p:tgtEl>
                                          <p:spTgt spid="81958"/>
                                        </p:tgtEl>
                                        <p:attrNameLst>
                                          <p:attrName>style.visibility</p:attrName>
                                        </p:attrNameLst>
                                      </p:cBhvr>
                                      <p:to>
                                        <p:strVal val="visible"/>
                                      </p:to>
                                    </p:set>
                                    <p:anim calcmode="lin" valueType="num">
                                      <p:cBhvr additive="base">
                                        <p:cTn id="96" dur="500" fill="hold"/>
                                        <p:tgtEl>
                                          <p:spTgt spid="81958"/>
                                        </p:tgtEl>
                                        <p:attrNameLst>
                                          <p:attrName>ppt_x</p:attrName>
                                        </p:attrNameLst>
                                      </p:cBhvr>
                                      <p:tavLst>
                                        <p:tav tm="0">
                                          <p:val>
                                            <p:strVal val="0-#ppt_w/2"/>
                                          </p:val>
                                        </p:tav>
                                        <p:tav tm="100000">
                                          <p:val>
                                            <p:strVal val="#ppt_x"/>
                                          </p:val>
                                        </p:tav>
                                      </p:tavLst>
                                    </p:anim>
                                    <p:anim calcmode="lin" valueType="num">
                                      <p:cBhvr additive="base">
                                        <p:cTn id="97" dur="500" fill="hold"/>
                                        <p:tgtEl>
                                          <p:spTgt spid="81958"/>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8" fill="hold" grpId="0" nodeType="clickEffect">
                                  <p:stCondLst>
                                    <p:cond delay="0"/>
                                  </p:stCondLst>
                                  <p:childTnLst>
                                    <p:set>
                                      <p:cBhvr>
                                        <p:cTn id="101" dur="1" fill="hold">
                                          <p:stCondLst>
                                            <p:cond delay="0"/>
                                          </p:stCondLst>
                                        </p:cTn>
                                        <p:tgtEl>
                                          <p:spTgt spid="81969"/>
                                        </p:tgtEl>
                                        <p:attrNameLst>
                                          <p:attrName>style.visibility</p:attrName>
                                        </p:attrNameLst>
                                      </p:cBhvr>
                                      <p:to>
                                        <p:strVal val="visible"/>
                                      </p:to>
                                    </p:set>
                                    <p:anim calcmode="lin" valueType="num">
                                      <p:cBhvr additive="base">
                                        <p:cTn id="102" dur="500" fill="hold"/>
                                        <p:tgtEl>
                                          <p:spTgt spid="81969"/>
                                        </p:tgtEl>
                                        <p:attrNameLst>
                                          <p:attrName>ppt_x</p:attrName>
                                        </p:attrNameLst>
                                      </p:cBhvr>
                                      <p:tavLst>
                                        <p:tav tm="0">
                                          <p:val>
                                            <p:strVal val="0-#ppt_w/2"/>
                                          </p:val>
                                        </p:tav>
                                        <p:tav tm="100000">
                                          <p:val>
                                            <p:strVal val="#ppt_x"/>
                                          </p:val>
                                        </p:tav>
                                      </p:tavLst>
                                    </p:anim>
                                    <p:anim calcmode="lin" valueType="num">
                                      <p:cBhvr additive="base">
                                        <p:cTn id="103" dur="500" fill="hold"/>
                                        <p:tgtEl>
                                          <p:spTgt spid="81969"/>
                                        </p:tgtEl>
                                        <p:attrNameLst>
                                          <p:attrName>ppt_y</p:attrName>
                                        </p:attrNameLst>
                                      </p:cBhvr>
                                      <p:tavLst>
                                        <p:tav tm="0">
                                          <p:val>
                                            <p:strVal val="#ppt_y"/>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81959"/>
                                        </p:tgtEl>
                                        <p:attrNameLst>
                                          <p:attrName>style.visibility</p:attrName>
                                        </p:attrNameLst>
                                      </p:cBhvr>
                                      <p:to>
                                        <p:strVal val="visible"/>
                                      </p:to>
                                    </p:set>
                                    <p:anim calcmode="lin" valueType="num">
                                      <p:cBhvr additive="base">
                                        <p:cTn id="108" dur="500" fill="hold"/>
                                        <p:tgtEl>
                                          <p:spTgt spid="81959"/>
                                        </p:tgtEl>
                                        <p:attrNameLst>
                                          <p:attrName>ppt_x</p:attrName>
                                        </p:attrNameLst>
                                      </p:cBhvr>
                                      <p:tavLst>
                                        <p:tav tm="0">
                                          <p:val>
                                            <p:strVal val="0-#ppt_w/2"/>
                                          </p:val>
                                        </p:tav>
                                        <p:tav tm="100000">
                                          <p:val>
                                            <p:strVal val="#ppt_x"/>
                                          </p:val>
                                        </p:tav>
                                      </p:tavLst>
                                    </p:anim>
                                    <p:anim calcmode="lin" valueType="num">
                                      <p:cBhvr additive="base">
                                        <p:cTn id="109" dur="500" fill="hold"/>
                                        <p:tgtEl>
                                          <p:spTgt spid="81959"/>
                                        </p:tgtEl>
                                        <p:attrNameLst>
                                          <p:attrName>ppt_y</p:attrName>
                                        </p:attrNameLst>
                                      </p:cBhvr>
                                      <p:tavLst>
                                        <p:tav tm="0">
                                          <p:val>
                                            <p:strVal val="#ppt_y"/>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81983"/>
                                        </p:tgtEl>
                                        <p:attrNameLst>
                                          <p:attrName>style.visibility</p:attrName>
                                        </p:attrNameLst>
                                      </p:cBhvr>
                                      <p:to>
                                        <p:strVal val="visible"/>
                                      </p:to>
                                    </p:set>
                                    <p:anim calcmode="lin" valueType="num">
                                      <p:cBhvr additive="base">
                                        <p:cTn id="114" dur="500" fill="hold"/>
                                        <p:tgtEl>
                                          <p:spTgt spid="81983"/>
                                        </p:tgtEl>
                                        <p:attrNameLst>
                                          <p:attrName>ppt_x</p:attrName>
                                        </p:attrNameLst>
                                      </p:cBhvr>
                                      <p:tavLst>
                                        <p:tav tm="0">
                                          <p:val>
                                            <p:strVal val="0-#ppt_w/2"/>
                                          </p:val>
                                        </p:tav>
                                        <p:tav tm="100000">
                                          <p:val>
                                            <p:strVal val="#ppt_x"/>
                                          </p:val>
                                        </p:tav>
                                      </p:tavLst>
                                    </p:anim>
                                    <p:anim calcmode="lin" valueType="num">
                                      <p:cBhvr additive="base">
                                        <p:cTn id="115" dur="500" fill="hold"/>
                                        <p:tgtEl>
                                          <p:spTgt spid="81983"/>
                                        </p:tgtEl>
                                        <p:attrNameLst>
                                          <p:attrName>ppt_y</p:attrName>
                                        </p:attrNameLst>
                                      </p:cBhvr>
                                      <p:tavLst>
                                        <p:tav tm="0">
                                          <p:val>
                                            <p:strVal val="#ppt_y"/>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 presetClass="entr" presetSubtype="8" fill="hold" nodeType="clickEffect">
                                  <p:stCondLst>
                                    <p:cond delay="0"/>
                                  </p:stCondLst>
                                  <p:childTnLst>
                                    <p:set>
                                      <p:cBhvr>
                                        <p:cTn id="119" dur="1" fill="hold">
                                          <p:stCondLst>
                                            <p:cond delay="0"/>
                                          </p:stCondLst>
                                        </p:cTn>
                                        <p:tgtEl>
                                          <p:spTgt spid="81961"/>
                                        </p:tgtEl>
                                        <p:attrNameLst>
                                          <p:attrName>style.visibility</p:attrName>
                                        </p:attrNameLst>
                                      </p:cBhvr>
                                      <p:to>
                                        <p:strVal val="visible"/>
                                      </p:to>
                                    </p:set>
                                    <p:anim calcmode="lin" valueType="num">
                                      <p:cBhvr additive="base">
                                        <p:cTn id="120" dur="500" fill="hold"/>
                                        <p:tgtEl>
                                          <p:spTgt spid="81961"/>
                                        </p:tgtEl>
                                        <p:attrNameLst>
                                          <p:attrName>ppt_x</p:attrName>
                                        </p:attrNameLst>
                                      </p:cBhvr>
                                      <p:tavLst>
                                        <p:tav tm="0">
                                          <p:val>
                                            <p:strVal val="0-#ppt_w/2"/>
                                          </p:val>
                                        </p:tav>
                                        <p:tav tm="100000">
                                          <p:val>
                                            <p:strVal val="#ppt_x"/>
                                          </p:val>
                                        </p:tav>
                                      </p:tavLst>
                                    </p:anim>
                                    <p:anim calcmode="lin" valueType="num">
                                      <p:cBhvr additive="base">
                                        <p:cTn id="121" dur="500" fill="hold"/>
                                        <p:tgtEl>
                                          <p:spTgt spid="81961"/>
                                        </p:tgtEl>
                                        <p:attrNameLst>
                                          <p:attrName>ppt_y</p:attrName>
                                        </p:attrNameLst>
                                      </p:cBhvr>
                                      <p:tavLst>
                                        <p:tav tm="0">
                                          <p:val>
                                            <p:strVal val="#ppt_y"/>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8" fill="hold" nodeType="clickEffect">
                                  <p:stCondLst>
                                    <p:cond delay="0"/>
                                  </p:stCondLst>
                                  <p:childTnLst>
                                    <p:set>
                                      <p:cBhvr>
                                        <p:cTn id="125" dur="1" fill="hold">
                                          <p:stCondLst>
                                            <p:cond delay="0"/>
                                          </p:stCondLst>
                                        </p:cTn>
                                        <p:tgtEl>
                                          <p:spTgt spid="81962"/>
                                        </p:tgtEl>
                                        <p:attrNameLst>
                                          <p:attrName>style.visibility</p:attrName>
                                        </p:attrNameLst>
                                      </p:cBhvr>
                                      <p:to>
                                        <p:strVal val="visible"/>
                                      </p:to>
                                    </p:set>
                                    <p:anim calcmode="lin" valueType="num">
                                      <p:cBhvr additive="base">
                                        <p:cTn id="126" dur="500" fill="hold"/>
                                        <p:tgtEl>
                                          <p:spTgt spid="81962"/>
                                        </p:tgtEl>
                                        <p:attrNameLst>
                                          <p:attrName>ppt_x</p:attrName>
                                        </p:attrNameLst>
                                      </p:cBhvr>
                                      <p:tavLst>
                                        <p:tav tm="0">
                                          <p:val>
                                            <p:strVal val="0-#ppt_w/2"/>
                                          </p:val>
                                        </p:tav>
                                        <p:tav tm="100000">
                                          <p:val>
                                            <p:strVal val="#ppt_x"/>
                                          </p:val>
                                        </p:tav>
                                      </p:tavLst>
                                    </p:anim>
                                    <p:anim calcmode="lin" valueType="num">
                                      <p:cBhvr additive="base">
                                        <p:cTn id="127" dur="500" fill="hold"/>
                                        <p:tgtEl>
                                          <p:spTgt spid="81962"/>
                                        </p:tgtEl>
                                        <p:attrNameLst>
                                          <p:attrName>ppt_y</p:attrName>
                                        </p:attrNameLst>
                                      </p:cBhvr>
                                      <p:tavLst>
                                        <p:tav tm="0">
                                          <p:val>
                                            <p:strVal val="#ppt_y"/>
                                          </p:val>
                                        </p:tav>
                                        <p:tav tm="100000">
                                          <p:val>
                                            <p:strVal val="#ppt_y"/>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 presetClass="entr" presetSubtype="8" fill="hold" grpId="0" nodeType="clickEffect">
                                  <p:stCondLst>
                                    <p:cond delay="0"/>
                                  </p:stCondLst>
                                  <p:childTnLst>
                                    <p:set>
                                      <p:cBhvr>
                                        <p:cTn id="131" dur="1" fill="hold">
                                          <p:stCondLst>
                                            <p:cond delay="0"/>
                                          </p:stCondLst>
                                        </p:cTn>
                                        <p:tgtEl>
                                          <p:spTgt spid="81970"/>
                                        </p:tgtEl>
                                        <p:attrNameLst>
                                          <p:attrName>style.visibility</p:attrName>
                                        </p:attrNameLst>
                                      </p:cBhvr>
                                      <p:to>
                                        <p:strVal val="visible"/>
                                      </p:to>
                                    </p:set>
                                    <p:anim calcmode="lin" valueType="num">
                                      <p:cBhvr additive="base">
                                        <p:cTn id="132" dur="500" fill="hold"/>
                                        <p:tgtEl>
                                          <p:spTgt spid="81970"/>
                                        </p:tgtEl>
                                        <p:attrNameLst>
                                          <p:attrName>ppt_x</p:attrName>
                                        </p:attrNameLst>
                                      </p:cBhvr>
                                      <p:tavLst>
                                        <p:tav tm="0">
                                          <p:val>
                                            <p:strVal val="0-#ppt_w/2"/>
                                          </p:val>
                                        </p:tav>
                                        <p:tav tm="100000">
                                          <p:val>
                                            <p:strVal val="#ppt_x"/>
                                          </p:val>
                                        </p:tav>
                                      </p:tavLst>
                                    </p:anim>
                                    <p:anim calcmode="lin" valueType="num">
                                      <p:cBhvr additive="base">
                                        <p:cTn id="133" dur="500" fill="hold"/>
                                        <p:tgtEl>
                                          <p:spTgt spid="81970"/>
                                        </p:tgtEl>
                                        <p:attrNameLst>
                                          <p:attrName>ppt_y</p:attrName>
                                        </p:attrNameLst>
                                      </p:cBhvr>
                                      <p:tavLst>
                                        <p:tav tm="0">
                                          <p:val>
                                            <p:strVal val="#ppt_y"/>
                                          </p:val>
                                        </p:tav>
                                        <p:tav tm="100000">
                                          <p:val>
                                            <p:strVal val="#ppt_y"/>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 presetClass="entr" presetSubtype="8" fill="hold" grpId="0" nodeType="clickEffect">
                                  <p:stCondLst>
                                    <p:cond delay="0"/>
                                  </p:stCondLst>
                                  <p:childTnLst>
                                    <p:set>
                                      <p:cBhvr>
                                        <p:cTn id="137" dur="1" fill="hold">
                                          <p:stCondLst>
                                            <p:cond delay="0"/>
                                          </p:stCondLst>
                                        </p:cTn>
                                        <p:tgtEl>
                                          <p:spTgt spid="81963"/>
                                        </p:tgtEl>
                                        <p:attrNameLst>
                                          <p:attrName>style.visibility</p:attrName>
                                        </p:attrNameLst>
                                      </p:cBhvr>
                                      <p:to>
                                        <p:strVal val="visible"/>
                                      </p:to>
                                    </p:set>
                                    <p:anim calcmode="lin" valueType="num">
                                      <p:cBhvr additive="base">
                                        <p:cTn id="138" dur="500" fill="hold"/>
                                        <p:tgtEl>
                                          <p:spTgt spid="81963"/>
                                        </p:tgtEl>
                                        <p:attrNameLst>
                                          <p:attrName>ppt_x</p:attrName>
                                        </p:attrNameLst>
                                      </p:cBhvr>
                                      <p:tavLst>
                                        <p:tav tm="0">
                                          <p:val>
                                            <p:strVal val="0-#ppt_w/2"/>
                                          </p:val>
                                        </p:tav>
                                        <p:tav tm="100000">
                                          <p:val>
                                            <p:strVal val="#ppt_x"/>
                                          </p:val>
                                        </p:tav>
                                      </p:tavLst>
                                    </p:anim>
                                    <p:anim calcmode="lin" valueType="num">
                                      <p:cBhvr additive="base">
                                        <p:cTn id="139" dur="500" fill="hold"/>
                                        <p:tgtEl>
                                          <p:spTgt spid="81963"/>
                                        </p:tgtEl>
                                        <p:attrNameLst>
                                          <p:attrName>ppt_y</p:attrName>
                                        </p:attrNameLst>
                                      </p:cBhvr>
                                      <p:tavLst>
                                        <p:tav tm="0">
                                          <p:val>
                                            <p:strVal val="#ppt_y"/>
                                          </p:val>
                                        </p:tav>
                                        <p:tav tm="100000">
                                          <p:val>
                                            <p:strVal val="#ppt_y"/>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 presetClass="entr" presetSubtype="8" fill="hold" grpId="0" nodeType="clickEffect">
                                  <p:stCondLst>
                                    <p:cond delay="0"/>
                                  </p:stCondLst>
                                  <p:childTnLst>
                                    <p:set>
                                      <p:cBhvr>
                                        <p:cTn id="143" dur="1" fill="hold">
                                          <p:stCondLst>
                                            <p:cond delay="0"/>
                                          </p:stCondLst>
                                        </p:cTn>
                                        <p:tgtEl>
                                          <p:spTgt spid="81984"/>
                                        </p:tgtEl>
                                        <p:attrNameLst>
                                          <p:attrName>style.visibility</p:attrName>
                                        </p:attrNameLst>
                                      </p:cBhvr>
                                      <p:to>
                                        <p:strVal val="visible"/>
                                      </p:to>
                                    </p:set>
                                    <p:anim calcmode="lin" valueType="num">
                                      <p:cBhvr additive="base">
                                        <p:cTn id="144" dur="500" fill="hold"/>
                                        <p:tgtEl>
                                          <p:spTgt spid="81984"/>
                                        </p:tgtEl>
                                        <p:attrNameLst>
                                          <p:attrName>ppt_x</p:attrName>
                                        </p:attrNameLst>
                                      </p:cBhvr>
                                      <p:tavLst>
                                        <p:tav tm="0">
                                          <p:val>
                                            <p:strVal val="0-#ppt_w/2"/>
                                          </p:val>
                                        </p:tav>
                                        <p:tav tm="100000">
                                          <p:val>
                                            <p:strVal val="#ppt_x"/>
                                          </p:val>
                                        </p:tav>
                                      </p:tavLst>
                                    </p:anim>
                                    <p:anim calcmode="lin" valueType="num">
                                      <p:cBhvr additive="base">
                                        <p:cTn id="145" dur="500" fill="hold"/>
                                        <p:tgtEl>
                                          <p:spTgt spid="81984"/>
                                        </p:tgtEl>
                                        <p:attrNameLst>
                                          <p:attrName>ppt_y</p:attrName>
                                        </p:attrNameLst>
                                      </p:cBhvr>
                                      <p:tavLst>
                                        <p:tav tm="0">
                                          <p:val>
                                            <p:strVal val="#ppt_y"/>
                                          </p:val>
                                        </p:tav>
                                        <p:tav tm="100000">
                                          <p:val>
                                            <p:strVal val="#ppt_y"/>
                                          </p:val>
                                        </p:tav>
                                      </p:tavLst>
                                    </p:anim>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 presetClass="entr" presetSubtype="8" fill="hold" nodeType="clickEffect">
                                  <p:stCondLst>
                                    <p:cond delay="0"/>
                                  </p:stCondLst>
                                  <p:childTnLst>
                                    <p:set>
                                      <p:cBhvr>
                                        <p:cTn id="149" dur="1" fill="hold">
                                          <p:stCondLst>
                                            <p:cond delay="0"/>
                                          </p:stCondLst>
                                        </p:cTn>
                                        <p:tgtEl>
                                          <p:spTgt spid="81964"/>
                                        </p:tgtEl>
                                        <p:attrNameLst>
                                          <p:attrName>style.visibility</p:attrName>
                                        </p:attrNameLst>
                                      </p:cBhvr>
                                      <p:to>
                                        <p:strVal val="visible"/>
                                      </p:to>
                                    </p:set>
                                    <p:anim calcmode="lin" valueType="num">
                                      <p:cBhvr additive="base">
                                        <p:cTn id="150" dur="500" fill="hold"/>
                                        <p:tgtEl>
                                          <p:spTgt spid="81964"/>
                                        </p:tgtEl>
                                        <p:attrNameLst>
                                          <p:attrName>ppt_x</p:attrName>
                                        </p:attrNameLst>
                                      </p:cBhvr>
                                      <p:tavLst>
                                        <p:tav tm="0">
                                          <p:val>
                                            <p:strVal val="0-#ppt_w/2"/>
                                          </p:val>
                                        </p:tav>
                                        <p:tav tm="100000">
                                          <p:val>
                                            <p:strVal val="#ppt_x"/>
                                          </p:val>
                                        </p:tav>
                                      </p:tavLst>
                                    </p:anim>
                                    <p:anim calcmode="lin" valueType="num">
                                      <p:cBhvr additive="base">
                                        <p:cTn id="151" dur="500" fill="hold"/>
                                        <p:tgtEl>
                                          <p:spTgt spid="81964"/>
                                        </p:tgtEl>
                                        <p:attrNameLst>
                                          <p:attrName>ppt_y</p:attrName>
                                        </p:attrNameLst>
                                      </p:cBhvr>
                                      <p:tavLst>
                                        <p:tav tm="0">
                                          <p:val>
                                            <p:strVal val="#ppt_y"/>
                                          </p:val>
                                        </p:tav>
                                        <p:tav tm="100000">
                                          <p:val>
                                            <p:strVal val="#ppt_y"/>
                                          </p:val>
                                        </p:tav>
                                      </p:tavLst>
                                    </p:anim>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 presetClass="entr" presetSubtype="8" fill="hold" nodeType="clickEffect">
                                  <p:stCondLst>
                                    <p:cond delay="0"/>
                                  </p:stCondLst>
                                  <p:childTnLst>
                                    <p:set>
                                      <p:cBhvr>
                                        <p:cTn id="155" dur="1" fill="hold">
                                          <p:stCondLst>
                                            <p:cond delay="0"/>
                                          </p:stCondLst>
                                        </p:cTn>
                                        <p:tgtEl>
                                          <p:spTgt spid="81965"/>
                                        </p:tgtEl>
                                        <p:attrNameLst>
                                          <p:attrName>style.visibility</p:attrName>
                                        </p:attrNameLst>
                                      </p:cBhvr>
                                      <p:to>
                                        <p:strVal val="visible"/>
                                      </p:to>
                                    </p:set>
                                    <p:anim calcmode="lin" valueType="num">
                                      <p:cBhvr additive="base">
                                        <p:cTn id="156" dur="500" fill="hold"/>
                                        <p:tgtEl>
                                          <p:spTgt spid="81965"/>
                                        </p:tgtEl>
                                        <p:attrNameLst>
                                          <p:attrName>ppt_x</p:attrName>
                                        </p:attrNameLst>
                                      </p:cBhvr>
                                      <p:tavLst>
                                        <p:tav tm="0">
                                          <p:val>
                                            <p:strVal val="0-#ppt_w/2"/>
                                          </p:val>
                                        </p:tav>
                                        <p:tav tm="100000">
                                          <p:val>
                                            <p:strVal val="#ppt_x"/>
                                          </p:val>
                                        </p:tav>
                                      </p:tavLst>
                                    </p:anim>
                                    <p:anim calcmode="lin" valueType="num">
                                      <p:cBhvr additive="base">
                                        <p:cTn id="157" dur="500" fill="hold"/>
                                        <p:tgtEl>
                                          <p:spTgt spid="81965"/>
                                        </p:tgtEl>
                                        <p:attrNameLst>
                                          <p:attrName>ppt_y</p:attrName>
                                        </p:attrNameLst>
                                      </p:cBhvr>
                                      <p:tavLst>
                                        <p:tav tm="0">
                                          <p:val>
                                            <p:strVal val="#ppt_y"/>
                                          </p:val>
                                        </p:tav>
                                        <p:tav tm="100000">
                                          <p:val>
                                            <p:strVal val="#ppt_y"/>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 presetClass="entr" presetSubtype="8" fill="hold" grpId="0" nodeType="clickEffect">
                                  <p:stCondLst>
                                    <p:cond delay="0"/>
                                  </p:stCondLst>
                                  <p:childTnLst>
                                    <p:set>
                                      <p:cBhvr>
                                        <p:cTn id="161" dur="1" fill="hold">
                                          <p:stCondLst>
                                            <p:cond delay="0"/>
                                          </p:stCondLst>
                                        </p:cTn>
                                        <p:tgtEl>
                                          <p:spTgt spid="81971"/>
                                        </p:tgtEl>
                                        <p:attrNameLst>
                                          <p:attrName>style.visibility</p:attrName>
                                        </p:attrNameLst>
                                      </p:cBhvr>
                                      <p:to>
                                        <p:strVal val="visible"/>
                                      </p:to>
                                    </p:set>
                                    <p:anim calcmode="lin" valueType="num">
                                      <p:cBhvr additive="base">
                                        <p:cTn id="162" dur="500" fill="hold"/>
                                        <p:tgtEl>
                                          <p:spTgt spid="81971"/>
                                        </p:tgtEl>
                                        <p:attrNameLst>
                                          <p:attrName>ppt_x</p:attrName>
                                        </p:attrNameLst>
                                      </p:cBhvr>
                                      <p:tavLst>
                                        <p:tav tm="0">
                                          <p:val>
                                            <p:strVal val="0-#ppt_w/2"/>
                                          </p:val>
                                        </p:tav>
                                        <p:tav tm="100000">
                                          <p:val>
                                            <p:strVal val="#ppt_x"/>
                                          </p:val>
                                        </p:tav>
                                      </p:tavLst>
                                    </p:anim>
                                    <p:anim calcmode="lin" valueType="num">
                                      <p:cBhvr additive="base">
                                        <p:cTn id="163" dur="500" fill="hold"/>
                                        <p:tgtEl>
                                          <p:spTgt spid="81971"/>
                                        </p:tgtEl>
                                        <p:attrNameLst>
                                          <p:attrName>ppt_y</p:attrName>
                                        </p:attrNameLst>
                                      </p:cBhvr>
                                      <p:tavLst>
                                        <p:tav tm="0">
                                          <p:val>
                                            <p:strVal val="#ppt_y"/>
                                          </p:val>
                                        </p:tav>
                                        <p:tav tm="100000">
                                          <p:val>
                                            <p:strVal val="#ppt_y"/>
                                          </p:val>
                                        </p:tav>
                                      </p:tavLst>
                                    </p:anim>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 presetClass="entr" presetSubtype="8" fill="hold" grpId="0" nodeType="clickEffect">
                                  <p:stCondLst>
                                    <p:cond delay="0"/>
                                  </p:stCondLst>
                                  <p:childTnLst>
                                    <p:set>
                                      <p:cBhvr>
                                        <p:cTn id="167" dur="1" fill="hold">
                                          <p:stCondLst>
                                            <p:cond delay="0"/>
                                          </p:stCondLst>
                                        </p:cTn>
                                        <p:tgtEl>
                                          <p:spTgt spid="81966"/>
                                        </p:tgtEl>
                                        <p:attrNameLst>
                                          <p:attrName>style.visibility</p:attrName>
                                        </p:attrNameLst>
                                      </p:cBhvr>
                                      <p:to>
                                        <p:strVal val="visible"/>
                                      </p:to>
                                    </p:set>
                                    <p:anim calcmode="lin" valueType="num">
                                      <p:cBhvr additive="base">
                                        <p:cTn id="168" dur="500" fill="hold"/>
                                        <p:tgtEl>
                                          <p:spTgt spid="81966"/>
                                        </p:tgtEl>
                                        <p:attrNameLst>
                                          <p:attrName>ppt_x</p:attrName>
                                        </p:attrNameLst>
                                      </p:cBhvr>
                                      <p:tavLst>
                                        <p:tav tm="0">
                                          <p:val>
                                            <p:strVal val="0-#ppt_w/2"/>
                                          </p:val>
                                        </p:tav>
                                        <p:tav tm="100000">
                                          <p:val>
                                            <p:strVal val="#ppt_x"/>
                                          </p:val>
                                        </p:tav>
                                      </p:tavLst>
                                    </p:anim>
                                    <p:anim calcmode="lin" valueType="num">
                                      <p:cBhvr additive="base">
                                        <p:cTn id="169" dur="500" fill="hold"/>
                                        <p:tgtEl>
                                          <p:spTgt spid="81966"/>
                                        </p:tgtEl>
                                        <p:attrNameLst>
                                          <p:attrName>ppt_y</p:attrName>
                                        </p:attrNameLst>
                                      </p:cBhvr>
                                      <p:tavLst>
                                        <p:tav tm="0">
                                          <p:val>
                                            <p:strVal val="#ppt_y"/>
                                          </p:val>
                                        </p:tav>
                                        <p:tav tm="100000">
                                          <p:val>
                                            <p:strVal val="#ppt_y"/>
                                          </p:val>
                                        </p:tav>
                                      </p:tavLst>
                                    </p:anim>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 presetClass="entr" presetSubtype="8" fill="hold" grpId="0" nodeType="clickEffect">
                                  <p:stCondLst>
                                    <p:cond delay="0"/>
                                  </p:stCondLst>
                                  <p:childTnLst>
                                    <p:set>
                                      <p:cBhvr>
                                        <p:cTn id="173" dur="1" fill="hold">
                                          <p:stCondLst>
                                            <p:cond delay="0"/>
                                          </p:stCondLst>
                                        </p:cTn>
                                        <p:tgtEl>
                                          <p:spTgt spid="81985"/>
                                        </p:tgtEl>
                                        <p:attrNameLst>
                                          <p:attrName>style.visibility</p:attrName>
                                        </p:attrNameLst>
                                      </p:cBhvr>
                                      <p:to>
                                        <p:strVal val="visible"/>
                                      </p:to>
                                    </p:set>
                                    <p:anim calcmode="lin" valueType="num">
                                      <p:cBhvr additive="base">
                                        <p:cTn id="174" dur="500" fill="hold"/>
                                        <p:tgtEl>
                                          <p:spTgt spid="81985"/>
                                        </p:tgtEl>
                                        <p:attrNameLst>
                                          <p:attrName>ppt_x</p:attrName>
                                        </p:attrNameLst>
                                      </p:cBhvr>
                                      <p:tavLst>
                                        <p:tav tm="0">
                                          <p:val>
                                            <p:strVal val="0-#ppt_w/2"/>
                                          </p:val>
                                        </p:tav>
                                        <p:tav tm="100000">
                                          <p:val>
                                            <p:strVal val="#ppt_x"/>
                                          </p:val>
                                        </p:tav>
                                      </p:tavLst>
                                    </p:anim>
                                    <p:anim calcmode="lin" valueType="num">
                                      <p:cBhvr additive="base">
                                        <p:cTn id="175" dur="500" fill="hold"/>
                                        <p:tgtEl>
                                          <p:spTgt spid="81985"/>
                                        </p:tgtEl>
                                        <p:attrNameLst>
                                          <p:attrName>ppt_y</p:attrName>
                                        </p:attrNameLst>
                                      </p:cBhvr>
                                      <p:tavLst>
                                        <p:tav tm="0">
                                          <p:val>
                                            <p:strVal val="#ppt_y"/>
                                          </p:val>
                                        </p:tav>
                                        <p:tav tm="100000">
                                          <p:val>
                                            <p:strVal val="#ppt_y"/>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 presetClass="entr" presetSubtype="8" fill="hold" nodeType="clickEffect">
                                  <p:stCondLst>
                                    <p:cond delay="0"/>
                                  </p:stCondLst>
                                  <p:childTnLst>
                                    <p:set>
                                      <p:cBhvr>
                                        <p:cTn id="179" dur="1" fill="hold">
                                          <p:stCondLst>
                                            <p:cond delay="0"/>
                                          </p:stCondLst>
                                        </p:cTn>
                                        <p:tgtEl>
                                          <p:spTgt spid="81967"/>
                                        </p:tgtEl>
                                        <p:attrNameLst>
                                          <p:attrName>style.visibility</p:attrName>
                                        </p:attrNameLst>
                                      </p:cBhvr>
                                      <p:to>
                                        <p:strVal val="visible"/>
                                      </p:to>
                                    </p:set>
                                    <p:anim calcmode="lin" valueType="num">
                                      <p:cBhvr additive="base">
                                        <p:cTn id="180" dur="500" fill="hold"/>
                                        <p:tgtEl>
                                          <p:spTgt spid="81967"/>
                                        </p:tgtEl>
                                        <p:attrNameLst>
                                          <p:attrName>ppt_x</p:attrName>
                                        </p:attrNameLst>
                                      </p:cBhvr>
                                      <p:tavLst>
                                        <p:tav tm="0">
                                          <p:val>
                                            <p:strVal val="0-#ppt_w/2"/>
                                          </p:val>
                                        </p:tav>
                                        <p:tav tm="100000">
                                          <p:val>
                                            <p:strVal val="#ppt_x"/>
                                          </p:val>
                                        </p:tav>
                                      </p:tavLst>
                                    </p:anim>
                                    <p:anim calcmode="lin" valueType="num">
                                      <p:cBhvr additive="base">
                                        <p:cTn id="181" dur="500" fill="hold"/>
                                        <p:tgtEl>
                                          <p:spTgt spid="81967"/>
                                        </p:tgtEl>
                                        <p:attrNameLst>
                                          <p:attrName>ppt_y</p:attrName>
                                        </p:attrNameLst>
                                      </p:cBhvr>
                                      <p:tavLst>
                                        <p:tav tm="0">
                                          <p:val>
                                            <p:strVal val="#ppt_y"/>
                                          </p:val>
                                        </p:tav>
                                        <p:tav tm="100000">
                                          <p:val>
                                            <p:strVal val="#ppt_y"/>
                                          </p:val>
                                        </p:tav>
                                      </p:tavLst>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 presetClass="entr" presetSubtype="8" fill="hold" nodeType="clickEffect">
                                  <p:stCondLst>
                                    <p:cond delay="0"/>
                                  </p:stCondLst>
                                  <p:childTnLst>
                                    <p:set>
                                      <p:cBhvr>
                                        <p:cTn id="185" dur="1" fill="hold">
                                          <p:stCondLst>
                                            <p:cond delay="0"/>
                                          </p:stCondLst>
                                        </p:cTn>
                                        <p:tgtEl>
                                          <p:spTgt spid="81968"/>
                                        </p:tgtEl>
                                        <p:attrNameLst>
                                          <p:attrName>style.visibility</p:attrName>
                                        </p:attrNameLst>
                                      </p:cBhvr>
                                      <p:to>
                                        <p:strVal val="visible"/>
                                      </p:to>
                                    </p:set>
                                    <p:anim calcmode="lin" valueType="num">
                                      <p:cBhvr additive="base">
                                        <p:cTn id="186" dur="500" fill="hold"/>
                                        <p:tgtEl>
                                          <p:spTgt spid="81968"/>
                                        </p:tgtEl>
                                        <p:attrNameLst>
                                          <p:attrName>ppt_x</p:attrName>
                                        </p:attrNameLst>
                                      </p:cBhvr>
                                      <p:tavLst>
                                        <p:tav tm="0">
                                          <p:val>
                                            <p:strVal val="0-#ppt_w/2"/>
                                          </p:val>
                                        </p:tav>
                                        <p:tav tm="100000">
                                          <p:val>
                                            <p:strVal val="#ppt_x"/>
                                          </p:val>
                                        </p:tav>
                                      </p:tavLst>
                                    </p:anim>
                                    <p:anim calcmode="lin" valueType="num">
                                      <p:cBhvr additive="base">
                                        <p:cTn id="187" dur="500" fill="hold"/>
                                        <p:tgtEl>
                                          <p:spTgt spid="81968"/>
                                        </p:tgtEl>
                                        <p:attrNameLst>
                                          <p:attrName>ppt_y</p:attrName>
                                        </p:attrNameLst>
                                      </p:cBhvr>
                                      <p:tavLst>
                                        <p:tav tm="0">
                                          <p:val>
                                            <p:strVal val="#ppt_y"/>
                                          </p:val>
                                        </p:tav>
                                        <p:tav tm="100000">
                                          <p:val>
                                            <p:strVal val="#ppt_y"/>
                                          </p:val>
                                        </p:tav>
                                      </p:tavLst>
                                    </p:anim>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 presetClass="entr" presetSubtype="8" fill="hold" grpId="0" nodeType="clickEffect">
                                  <p:stCondLst>
                                    <p:cond delay="0"/>
                                  </p:stCondLst>
                                  <p:childTnLst>
                                    <p:set>
                                      <p:cBhvr>
                                        <p:cTn id="191" dur="1" fill="hold">
                                          <p:stCondLst>
                                            <p:cond delay="0"/>
                                          </p:stCondLst>
                                        </p:cTn>
                                        <p:tgtEl>
                                          <p:spTgt spid="81972"/>
                                        </p:tgtEl>
                                        <p:attrNameLst>
                                          <p:attrName>style.visibility</p:attrName>
                                        </p:attrNameLst>
                                      </p:cBhvr>
                                      <p:to>
                                        <p:strVal val="visible"/>
                                      </p:to>
                                    </p:set>
                                    <p:anim calcmode="lin" valueType="num">
                                      <p:cBhvr additive="base">
                                        <p:cTn id="192" dur="500" fill="hold"/>
                                        <p:tgtEl>
                                          <p:spTgt spid="81972"/>
                                        </p:tgtEl>
                                        <p:attrNameLst>
                                          <p:attrName>ppt_x</p:attrName>
                                        </p:attrNameLst>
                                      </p:cBhvr>
                                      <p:tavLst>
                                        <p:tav tm="0">
                                          <p:val>
                                            <p:strVal val="0-#ppt_w/2"/>
                                          </p:val>
                                        </p:tav>
                                        <p:tav tm="100000">
                                          <p:val>
                                            <p:strVal val="#ppt_x"/>
                                          </p:val>
                                        </p:tav>
                                      </p:tavLst>
                                    </p:anim>
                                    <p:anim calcmode="lin" valueType="num">
                                      <p:cBhvr additive="base">
                                        <p:cTn id="193" dur="500" fill="hold"/>
                                        <p:tgtEl>
                                          <p:spTgt spid="81972"/>
                                        </p:tgtEl>
                                        <p:attrNameLst>
                                          <p:attrName>ppt_y</p:attrName>
                                        </p:attrNameLst>
                                      </p:cBhvr>
                                      <p:tavLst>
                                        <p:tav tm="0">
                                          <p:val>
                                            <p:strVal val="#ppt_y"/>
                                          </p:val>
                                        </p:tav>
                                        <p:tav tm="100000">
                                          <p:val>
                                            <p:strVal val="#ppt_y"/>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 presetClass="entr" presetSubtype="8" fill="hold" grpId="0" nodeType="clickEffect">
                                  <p:stCondLst>
                                    <p:cond delay="0"/>
                                  </p:stCondLst>
                                  <p:childTnLst>
                                    <p:set>
                                      <p:cBhvr>
                                        <p:cTn id="197" dur="1" fill="hold">
                                          <p:stCondLst>
                                            <p:cond delay="0"/>
                                          </p:stCondLst>
                                        </p:cTn>
                                        <p:tgtEl>
                                          <p:spTgt spid="81973"/>
                                        </p:tgtEl>
                                        <p:attrNameLst>
                                          <p:attrName>style.visibility</p:attrName>
                                        </p:attrNameLst>
                                      </p:cBhvr>
                                      <p:to>
                                        <p:strVal val="visible"/>
                                      </p:to>
                                    </p:set>
                                    <p:anim calcmode="lin" valueType="num">
                                      <p:cBhvr additive="base">
                                        <p:cTn id="198" dur="500" fill="hold"/>
                                        <p:tgtEl>
                                          <p:spTgt spid="81973"/>
                                        </p:tgtEl>
                                        <p:attrNameLst>
                                          <p:attrName>ppt_x</p:attrName>
                                        </p:attrNameLst>
                                      </p:cBhvr>
                                      <p:tavLst>
                                        <p:tav tm="0">
                                          <p:val>
                                            <p:strVal val="0-#ppt_w/2"/>
                                          </p:val>
                                        </p:tav>
                                        <p:tav tm="100000">
                                          <p:val>
                                            <p:strVal val="#ppt_x"/>
                                          </p:val>
                                        </p:tav>
                                      </p:tavLst>
                                    </p:anim>
                                    <p:anim calcmode="lin" valueType="num">
                                      <p:cBhvr additive="base">
                                        <p:cTn id="199" dur="500" fill="hold"/>
                                        <p:tgtEl>
                                          <p:spTgt spid="81973"/>
                                        </p:tgtEl>
                                        <p:attrNameLst>
                                          <p:attrName>ppt_y</p:attrName>
                                        </p:attrNameLst>
                                      </p:cBhvr>
                                      <p:tavLst>
                                        <p:tav tm="0">
                                          <p:val>
                                            <p:strVal val="#ppt_y"/>
                                          </p:val>
                                        </p:tav>
                                        <p:tav tm="100000">
                                          <p:val>
                                            <p:strVal val="#ppt_y"/>
                                          </p:val>
                                        </p:tav>
                                      </p:tavLst>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 presetClass="entr" presetSubtype="8" fill="hold" grpId="0" nodeType="clickEffect">
                                  <p:stCondLst>
                                    <p:cond delay="0"/>
                                  </p:stCondLst>
                                  <p:childTnLst>
                                    <p:set>
                                      <p:cBhvr>
                                        <p:cTn id="203" dur="1" fill="hold">
                                          <p:stCondLst>
                                            <p:cond delay="0"/>
                                          </p:stCondLst>
                                        </p:cTn>
                                        <p:tgtEl>
                                          <p:spTgt spid="81986"/>
                                        </p:tgtEl>
                                        <p:attrNameLst>
                                          <p:attrName>style.visibility</p:attrName>
                                        </p:attrNameLst>
                                      </p:cBhvr>
                                      <p:to>
                                        <p:strVal val="visible"/>
                                      </p:to>
                                    </p:set>
                                    <p:anim calcmode="lin" valueType="num">
                                      <p:cBhvr additive="base">
                                        <p:cTn id="204" dur="500" fill="hold"/>
                                        <p:tgtEl>
                                          <p:spTgt spid="81986"/>
                                        </p:tgtEl>
                                        <p:attrNameLst>
                                          <p:attrName>ppt_x</p:attrName>
                                        </p:attrNameLst>
                                      </p:cBhvr>
                                      <p:tavLst>
                                        <p:tav tm="0">
                                          <p:val>
                                            <p:strVal val="0-#ppt_w/2"/>
                                          </p:val>
                                        </p:tav>
                                        <p:tav tm="100000">
                                          <p:val>
                                            <p:strVal val="#ppt_x"/>
                                          </p:val>
                                        </p:tav>
                                      </p:tavLst>
                                    </p:anim>
                                    <p:anim calcmode="lin" valueType="num">
                                      <p:cBhvr additive="base">
                                        <p:cTn id="205" dur="500" fill="hold"/>
                                        <p:tgtEl>
                                          <p:spTgt spid="81986"/>
                                        </p:tgtEl>
                                        <p:attrNameLst>
                                          <p:attrName>ppt_y</p:attrName>
                                        </p:attrNameLst>
                                      </p:cBhvr>
                                      <p:tavLst>
                                        <p:tav tm="0">
                                          <p:val>
                                            <p:strVal val="#ppt_y"/>
                                          </p:val>
                                        </p:tav>
                                        <p:tav tm="100000">
                                          <p:val>
                                            <p:strVal val="#ppt_y"/>
                                          </p:val>
                                        </p:tav>
                                      </p:tavLst>
                                    </p:anim>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 presetClass="entr" presetSubtype="8" fill="hold" nodeType="clickEffect">
                                  <p:stCondLst>
                                    <p:cond delay="0"/>
                                  </p:stCondLst>
                                  <p:childTnLst>
                                    <p:set>
                                      <p:cBhvr>
                                        <p:cTn id="209" dur="1" fill="hold">
                                          <p:stCondLst>
                                            <p:cond delay="0"/>
                                          </p:stCondLst>
                                        </p:cTn>
                                        <p:tgtEl>
                                          <p:spTgt spid="81974"/>
                                        </p:tgtEl>
                                        <p:attrNameLst>
                                          <p:attrName>style.visibility</p:attrName>
                                        </p:attrNameLst>
                                      </p:cBhvr>
                                      <p:to>
                                        <p:strVal val="visible"/>
                                      </p:to>
                                    </p:set>
                                    <p:anim calcmode="lin" valueType="num">
                                      <p:cBhvr additive="base">
                                        <p:cTn id="210" dur="500" fill="hold"/>
                                        <p:tgtEl>
                                          <p:spTgt spid="81974"/>
                                        </p:tgtEl>
                                        <p:attrNameLst>
                                          <p:attrName>ppt_x</p:attrName>
                                        </p:attrNameLst>
                                      </p:cBhvr>
                                      <p:tavLst>
                                        <p:tav tm="0">
                                          <p:val>
                                            <p:strVal val="0-#ppt_w/2"/>
                                          </p:val>
                                        </p:tav>
                                        <p:tav tm="100000">
                                          <p:val>
                                            <p:strVal val="#ppt_x"/>
                                          </p:val>
                                        </p:tav>
                                      </p:tavLst>
                                    </p:anim>
                                    <p:anim calcmode="lin" valueType="num">
                                      <p:cBhvr additive="base">
                                        <p:cTn id="211" dur="500" fill="hold"/>
                                        <p:tgtEl>
                                          <p:spTgt spid="81974"/>
                                        </p:tgtEl>
                                        <p:attrNameLst>
                                          <p:attrName>ppt_y</p:attrName>
                                        </p:attrNameLst>
                                      </p:cBhvr>
                                      <p:tavLst>
                                        <p:tav tm="0">
                                          <p:val>
                                            <p:strVal val="#ppt_y"/>
                                          </p:val>
                                        </p:tav>
                                        <p:tav tm="100000">
                                          <p:val>
                                            <p:strVal val="#ppt_y"/>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 presetClass="entr" presetSubtype="8" fill="hold" nodeType="clickEffect">
                                  <p:stCondLst>
                                    <p:cond delay="0"/>
                                  </p:stCondLst>
                                  <p:childTnLst>
                                    <p:set>
                                      <p:cBhvr>
                                        <p:cTn id="215" dur="1" fill="hold">
                                          <p:stCondLst>
                                            <p:cond delay="0"/>
                                          </p:stCondLst>
                                        </p:cTn>
                                        <p:tgtEl>
                                          <p:spTgt spid="81975"/>
                                        </p:tgtEl>
                                        <p:attrNameLst>
                                          <p:attrName>style.visibility</p:attrName>
                                        </p:attrNameLst>
                                      </p:cBhvr>
                                      <p:to>
                                        <p:strVal val="visible"/>
                                      </p:to>
                                    </p:set>
                                    <p:anim calcmode="lin" valueType="num">
                                      <p:cBhvr additive="base">
                                        <p:cTn id="216" dur="500" fill="hold"/>
                                        <p:tgtEl>
                                          <p:spTgt spid="81975"/>
                                        </p:tgtEl>
                                        <p:attrNameLst>
                                          <p:attrName>ppt_x</p:attrName>
                                        </p:attrNameLst>
                                      </p:cBhvr>
                                      <p:tavLst>
                                        <p:tav tm="0">
                                          <p:val>
                                            <p:strVal val="0-#ppt_w/2"/>
                                          </p:val>
                                        </p:tav>
                                        <p:tav tm="100000">
                                          <p:val>
                                            <p:strVal val="#ppt_x"/>
                                          </p:val>
                                        </p:tav>
                                      </p:tavLst>
                                    </p:anim>
                                    <p:anim calcmode="lin" valueType="num">
                                      <p:cBhvr additive="base">
                                        <p:cTn id="217" dur="500" fill="hold"/>
                                        <p:tgtEl>
                                          <p:spTgt spid="81975"/>
                                        </p:tgtEl>
                                        <p:attrNameLst>
                                          <p:attrName>ppt_y</p:attrName>
                                        </p:attrNameLst>
                                      </p:cBhvr>
                                      <p:tavLst>
                                        <p:tav tm="0">
                                          <p:val>
                                            <p:strVal val="#ppt_y"/>
                                          </p:val>
                                        </p:tav>
                                        <p:tav tm="100000">
                                          <p:val>
                                            <p:strVal val="#ppt_y"/>
                                          </p:val>
                                        </p:tav>
                                      </p:tavLst>
                                    </p:anim>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 presetClass="entr" presetSubtype="8" fill="hold" grpId="0" nodeType="clickEffect">
                                  <p:stCondLst>
                                    <p:cond delay="0"/>
                                  </p:stCondLst>
                                  <p:childTnLst>
                                    <p:set>
                                      <p:cBhvr>
                                        <p:cTn id="221" dur="1" fill="hold">
                                          <p:stCondLst>
                                            <p:cond delay="0"/>
                                          </p:stCondLst>
                                        </p:cTn>
                                        <p:tgtEl>
                                          <p:spTgt spid="81976"/>
                                        </p:tgtEl>
                                        <p:attrNameLst>
                                          <p:attrName>style.visibility</p:attrName>
                                        </p:attrNameLst>
                                      </p:cBhvr>
                                      <p:to>
                                        <p:strVal val="visible"/>
                                      </p:to>
                                    </p:set>
                                    <p:anim calcmode="lin" valueType="num">
                                      <p:cBhvr additive="base">
                                        <p:cTn id="222" dur="500" fill="hold"/>
                                        <p:tgtEl>
                                          <p:spTgt spid="81976"/>
                                        </p:tgtEl>
                                        <p:attrNameLst>
                                          <p:attrName>ppt_x</p:attrName>
                                        </p:attrNameLst>
                                      </p:cBhvr>
                                      <p:tavLst>
                                        <p:tav tm="0">
                                          <p:val>
                                            <p:strVal val="0-#ppt_w/2"/>
                                          </p:val>
                                        </p:tav>
                                        <p:tav tm="100000">
                                          <p:val>
                                            <p:strVal val="#ppt_x"/>
                                          </p:val>
                                        </p:tav>
                                      </p:tavLst>
                                    </p:anim>
                                    <p:anim calcmode="lin" valueType="num">
                                      <p:cBhvr additive="base">
                                        <p:cTn id="223" dur="500" fill="hold"/>
                                        <p:tgtEl>
                                          <p:spTgt spid="81976"/>
                                        </p:tgtEl>
                                        <p:attrNameLst>
                                          <p:attrName>ppt_y</p:attrName>
                                        </p:attrNameLst>
                                      </p:cBhvr>
                                      <p:tavLst>
                                        <p:tav tm="0">
                                          <p:val>
                                            <p:strVal val="#ppt_y"/>
                                          </p:val>
                                        </p:tav>
                                        <p:tav tm="100000">
                                          <p:val>
                                            <p:strVal val="#ppt_y"/>
                                          </p:val>
                                        </p:tav>
                                      </p:tavLst>
                                    </p:anim>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 presetClass="entr" presetSubtype="8" fill="hold" grpId="0" nodeType="clickEffect">
                                  <p:stCondLst>
                                    <p:cond delay="0"/>
                                  </p:stCondLst>
                                  <p:childTnLst>
                                    <p:set>
                                      <p:cBhvr>
                                        <p:cTn id="227" dur="1" fill="hold">
                                          <p:stCondLst>
                                            <p:cond delay="0"/>
                                          </p:stCondLst>
                                        </p:cTn>
                                        <p:tgtEl>
                                          <p:spTgt spid="81977"/>
                                        </p:tgtEl>
                                        <p:attrNameLst>
                                          <p:attrName>style.visibility</p:attrName>
                                        </p:attrNameLst>
                                      </p:cBhvr>
                                      <p:to>
                                        <p:strVal val="visible"/>
                                      </p:to>
                                    </p:set>
                                    <p:anim calcmode="lin" valueType="num">
                                      <p:cBhvr additive="base">
                                        <p:cTn id="228" dur="500" fill="hold"/>
                                        <p:tgtEl>
                                          <p:spTgt spid="81977"/>
                                        </p:tgtEl>
                                        <p:attrNameLst>
                                          <p:attrName>ppt_x</p:attrName>
                                        </p:attrNameLst>
                                      </p:cBhvr>
                                      <p:tavLst>
                                        <p:tav tm="0">
                                          <p:val>
                                            <p:strVal val="0-#ppt_w/2"/>
                                          </p:val>
                                        </p:tav>
                                        <p:tav tm="100000">
                                          <p:val>
                                            <p:strVal val="#ppt_x"/>
                                          </p:val>
                                        </p:tav>
                                      </p:tavLst>
                                    </p:anim>
                                    <p:anim calcmode="lin" valueType="num">
                                      <p:cBhvr additive="base">
                                        <p:cTn id="229" dur="500" fill="hold"/>
                                        <p:tgtEl>
                                          <p:spTgt spid="81977"/>
                                        </p:tgtEl>
                                        <p:attrNameLst>
                                          <p:attrName>ppt_y</p:attrName>
                                        </p:attrNameLst>
                                      </p:cBhvr>
                                      <p:tavLst>
                                        <p:tav tm="0">
                                          <p:val>
                                            <p:strVal val="#ppt_y"/>
                                          </p:val>
                                        </p:tav>
                                        <p:tav tm="100000">
                                          <p:val>
                                            <p:strVal val="#ppt_y"/>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 presetClass="entr" presetSubtype="8" fill="hold" grpId="0" nodeType="clickEffect">
                                  <p:stCondLst>
                                    <p:cond delay="0"/>
                                  </p:stCondLst>
                                  <p:childTnLst>
                                    <p:set>
                                      <p:cBhvr>
                                        <p:cTn id="233" dur="1" fill="hold">
                                          <p:stCondLst>
                                            <p:cond delay="0"/>
                                          </p:stCondLst>
                                        </p:cTn>
                                        <p:tgtEl>
                                          <p:spTgt spid="81987"/>
                                        </p:tgtEl>
                                        <p:attrNameLst>
                                          <p:attrName>style.visibility</p:attrName>
                                        </p:attrNameLst>
                                      </p:cBhvr>
                                      <p:to>
                                        <p:strVal val="visible"/>
                                      </p:to>
                                    </p:set>
                                    <p:anim calcmode="lin" valueType="num">
                                      <p:cBhvr additive="base">
                                        <p:cTn id="234" dur="500" fill="hold"/>
                                        <p:tgtEl>
                                          <p:spTgt spid="81987"/>
                                        </p:tgtEl>
                                        <p:attrNameLst>
                                          <p:attrName>ppt_x</p:attrName>
                                        </p:attrNameLst>
                                      </p:cBhvr>
                                      <p:tavLst>
                                        <p:tav tm="0">
                                          <p:val>
                                            <p:strVal val="0-#ppt_w/2"/>
                                          </p:val>
                                        </p:tav>
                                        <p:tav tm="100000">
                                          <p:val>
                                            <p:strVal val="#ppt_x"/>
                                          </p:val>
                                        </p:tav>
                                      </p:tavLst>
                                    </p:anim>
                                    <p:anim calcmode="lin" valueType="num">
                                      <p:cBhvr additive="base">
                                        <p:cTn id="235" dur="500" fill="hold"/>
                                        <p:tgtEl>
                                          <p:spTgt spid="81987"/>
                                        </p:tgtEl>
                                        <p:attrNameLst>
                                          <p:attrName>ppt_y</p:attrName>
                                        </p:attrNameLst>
                                      </p:cBhvr>
                                      <p:tavLst>
                                        <p:tav tm="0">
                                          <p:val>
                                            <p:strVal val="#ppt_y"/>
                                          </p:val>
                                        </p:tav>
                                        <p:tav tm="100000">
                                          <p:val>
                                            <p:strVal val="#ppt_y"/>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 presetClass="entr" presetSubtype="8" fill="hold" nodeType="clickEffect">
                                  <p:stCondLst>
                                    <p:cond delay="0"/>
                                  </p:stCondLst>
                                  <p:childTnLst>
                                    <p:set>
                                      <p:cBhvr>
                                        <p:cTn id="239" dur="1" fill="hold">
                                          <p:stCondLst>
                                            <p:cond delay="0"/>
                                          </p:stCondLst>
                                        </p:cTn>
                                        <p:tgtEl>
                                          <p:spTgt spid="81978"/>
                                        </p:tgtEl>
                                        <p:attrNameLst>
                                          <p:attrName>style.visibility</p:attrName>
                                        </p:attrNameLst>
                                      </p:cBhvr>
                                      <p:to>
                                        <p:strVal val="visible"/>
                                      </p:to>
                                    </p:set>
                                    <p:anim calcmode="lin" valueType="num">
                                      <p:cBhvr additive="base">
                                        <p:cTn id="240" dur="500" fill="hold"/>
                                        <p:tgtEl>
                                          <p:spTgt spid="81978"/>
                                        </p:tgtEl>
                                        <p:attrNameLst>
                                          <p:attrName>ppt_x</p:attrName>
                                        </p:attrNameLst>
                                      </p:cBhvr>
                                      <p:tavLst>
                                        <p:tav tm="0">
                                          <p:val>
                                            <p:strVal val="0-#ppt_w/2"/>
                                          </p:val>
                                        </p:tav>
                                        <p:tav tm="100000">
                                          <p:val>
                                            <p:strVal val="#ppt_x"/>
                                          </p:val>
                                        </p:tav>
                                      </p:tavLst>
                                    </p:anim>
                                    <p:anim calcmode="lin" valueType="num">
                                      <p:cBhvr additive="base">
                                        <p:cTn id="241" dur="500" fill="hold"/>
                                        <p:tgtEl>
                                          <p:spTgt spid="81978"/>
                                        </p:tgtEl>
                                        <p:attrNameLst>
                                          <p:attrName>ppt_y</p:attrName>
                                        </p:attrNameLst>
                                      </p:cBhvr>
                                      <p:tavLst>
                                        <p:tav tm="0">
                                          <p:val>
                                            <p:strVal val="#ppt_y"/>
                                          </p:val>
                                        </p:tav>
                                        <p:tav tm="100000">
                                          <p:val>
                                            <p:strVal val="#ppt_y"/>
                                          </p:val>
                                        </p:tav>
                                      </p:tavLst>
                                    </p:anim>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 presetClass="entr" presetSubtype="8" fill="hold" nodeType="clickEffect">
                                  <p:stCondLst>
                                    <p:cond delay="0"/>
                                  </p:stCondLst>
                                  <p:childTnLst>
                                    <p:set>
                                      <p:cBhvr>
                                        <p:cTn id="245" dur="1" fill="hold">
                                          <p:stCondLst>
                                            <p:cond delay="0"/>
                                          </p:stCondLst>
                                        </p:cTn>
                                        <p:tgtEl>
                                          <p:spTgt spid="81979"/>
                                        </p:tgtEl>
                                        <p:attrNameLst>
                                          <p:attrName>style.visibility</p:attrName>
                                        </p:attrNameLst>
                                      </p:cBhvr>
                                      <p:to>
                                        <p:strVal val="visible"/>
                                      </p:to>
                                    </p:set>
                                    <p:anim calcmode="lin" valueType="num">
                                      <p:cBhvr additive="base">
                                        <p:cTn id="246" dur="500" fill="hold"/>
                                        <p:tgtEl>
                                          <p:spTgt spid="81979"/>
                                        </p:tgtEl>
                                        <p:attrNameLst>
                                          <p:attrName>ppt_x</p:attrName>
                                        </p:attrNameLst>
                                      </p:cBhvr>
                                      <p:tavLst>
                                        <p:tav tm="0">
                                          <p:val>
                                            <p:strVal val="0-#ppt_w/2"/>
                                          </p:val>
                                        </p:tav>
                                        <p:tav tm="100000">
                                          <p:val>
                                            <p:strVal val="#ppt_x"/>
                                          </p:val>
                                        </p:tav>
                                      </p:tavLst>
                                    </p:anim>
                                    <p:anim calcmode="lin" valueType="num">
                                      <p:cBhvr additive="base">
                                        <p:cTn id="247" dur="500" fill="hold"/>
                                        <p:tgtEl>
                                          <p:spTgt spid="81979"/>
                                        </p:tgtEl>
                                        <p:attrNameLst>
                                          <p:attrName>ppt_y</p:attrName>
                                        </p:attrNameLst>
                                      </p:cBhvr>
                                      <p:tavLst>
                                        <p:tav tm="0">
                                          <p:val>
                                            <p:strVal val="#ppt_y"/>
                                          </p:val>
                                        </p:tav>
                                        <p:tav tm="100000">
                                          <p:val>
                                            <p:strVal val="#ppt_y"/>
                                          </p:val>
                                        </p:tav>
                                      </p:tavLst>
                                    </p:anim>
                                  </p:childTnLst>
                                </p:cTn>
                              </p:par>
                            </p:childTnLst>
                          </p:cTn>
                        </p:par>
                      </p:childTnLst>
                    </p:cTn>
                  </p:par>
                  <p:par>
                    <p:cTn id="248" fill="hold" nodeType="clickPar">
                      <p:stCondLst>
                        <p:cond delay="indefinite"/>
                      </p:stCondLst>
                      <p:childTnLst>
                        <p:par>
                          <p:cTn id="249" fill="hold" nodeType="withGroup">
                            <p:stCondLst>
                              <p:cond delay="0"/>
                            </p:stCondLst>
                            <p:childTnLst>
                              <p:par>
                                <p:cTn id="250" presetID="2" presetClass="entr" presetSubtype="8" fill="hold" grpId="0" nodeType="clickEffect">
                                  <p:stCondLst>
                                    <p:cond delay="0"/>
                                  </p:stCondLst>
                                  <p:childTnLst>
                                    <p:set>
                                      <p:cBhvr>
                                        <p:cTn id="251" dur="1" fill="hold">
                                          <p:stCondLst>
                                            <p:cond delay="0"/>
                                          </p:stCondLst>
                                        </p:cTn>
                                        <p:tgtEl>
                                          <p:spTgt spid="81980"/>
                                        </p:tgtEl>
                                        <p:attrNameLst>
                                          <p:attrName>style.visibility</p:attrName>
                                        </p:attrNameLst>
                                      </p:cBhvr>
                                      <p:to>
                                        <p:strVal val="visible"/>
                                      </p:to>
                                    </p:set>
                                    <p:anim calcmode="lin" valueType="num">
                                      <p:cBhvr additive="base">
                                        <p:cTn id="252" dur="500" fill="hold"/>
                                        <p:tgtEl>
                                          <p:spTgt spid="81980"/>
                                        </p:tgtEl>
                                        <p:attrNameLst>
                                          <p:attrName>ppt_x</p:attrName>
                                        </p:attrNameLst>
                                      </p:cBhvr>
                                      <p:tavLst>
                                        <p:tav tm="0">
                                          <p:val>
                                            <p:strVal val="0-#ppt_w/2"/>
                                          </p:val>
                                        </p:tav>
                                        <p:tav tm="100000">
                                          <p:val>
                                            <p:strVal val="#ppt_x"/>
                                          </p:val>
                                        </p:tav>
                                      </p:tavLst>
                                    </p:anim>
                                    <p:anim calcmode="lin" valueType="num">
                                      <p:cBhvr additive="base">
                                        <p:cTn id="253" dur="500" fill="hold"/>
                                        <p:tgtEl>
                                          <p:spTgt spid="81980"/>
                                        </p:tgtEl>
                                        <p:attrNameLst>
                                          <p:attrName>ppt_y</p:attrName>
                                        </p:attrNameLst>
                                      </p:cBhvr>
                                      <p:tavLst>
                                        <p:tav tm="0">
                                          <p:val>
                                            <p:strVal val="#ppt_y"/>
                                          </p:val>
                                        </p:tav>
                                        <p:tav tm="100000">
                                          <p:val>
                                            <p:strVal val="#ppt_y"/>
                                          </p:val>
                                        </p:tav>
                                      </p:tavLst>
                                    </p:anim>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 presetClass="entr" presetSubtype="8" fill="hold" grpId="0" nodeType="clickEffect">
                                  <p:stCondLst>
                                    <p:cond delay="0"/>
                                  </p:stCondLst>
                                  <p:childTnLst>
                                    <p:set>
                                      <p:cBhvr>
                                        <p:cTn id="257" dur="1" fill="hold">
                                          <p:stCondLst>
                                            <p:cond delay="0"/>
                                          </p:stCondLst>
                                        </p:cTn>
                                        <p:tgtEl>
                                          <p:spTgt spid="81981"/>
                                        </p:tgtEl>
                                        <p:attrNameLst>
                                          <p:attrName>style.visibility</p:attrName>
                                        </p:attrNameLst>
                                      </p:cBhvr>
                                      <p:to>
                                        <p:strVal val="visible"/>
                                      </p:to>
                                    </p:set>
                                    <p:anim calcmode="lin" valueType="num">
                                      <p:cBhvr additive="base">
                                        <p:cTn id="258" dur="500" fill="hold"/>
                                        <p:tgtEl>
                                          <p:spTgt spid="81981"/>
                                        </p:tgtEl>
                                        <p:attrNameLst>
                                          <p:attrName>ppt_x</p:attrName>
                                        </p:attrNameLst>
                                      </p:cBhvr>
                                      <p:tavLst>
                                        <p:tav tm="0">
                                          <p:val>
                                            <p:strVal val="0-#ppt_w/2"/>
                                          </p:val>
                                        </p:tav>
                                        <p:tav tm="100000">
                                          <p:val>
                                            <p:strVal val="#ppt_x"/>
                                          </p:val>
                                        </p:tav>
                                      </p:tavLst>
                                    </p:anim>
                                    <p:anim calcmode="lin" valueType="num">
                                      <p:cBhvr additive="base">
                                        <p:cTn id="259" dur="500" fill="hold"/>
                                        <p:tgtEl>
                                          <p:spTgt spid="81981"/>
                                        </p:tgtEl>
                                        <p:attrNameLst>
                                          <p:attrName>ppt_y</p:attrName>
                                        </p:attrNameLst>
                                      </p:cBhvr>
                                      <p:tavLst>
                                        <p:tav tm="0">
                                          <p:val>
                                            <p:strVal val="#ppt_y"/>
                                          </p:val>
                                        </p:tav>
                                        <p:tav tm="100000">
                                          <p:val>
                                            <p:strVal val="#ppt_y"/>
                                          </p:val>
                                        </p:tav>
                                      </p:tavLst>
                                    </p:anim>
                                  </p:childTnLst>
                                </p:cTn>
                              </p:par>
                            </p:childTnLst>
                          </p:cTn>
                        </p:par>
                      </p:childTnLst>
                    </p:cTn>
                  </p:par>
                  <p:par>
                    <p:cTn id="260" fill="hold" nodeType="clickPar">
                      <p:stCondLst>
                        <p:cond delay="indefinite"/>
                      </p:stCondLst>
                      <p:childTnLst>
                        <p:par>
                          <p:cTn id="261" fill="hold" nodeType="withGroup">
                            <p:stCondLst>
                              <p:cond delay="0"/>
                            </p:stCondLst>
                            <p:childTnLst>
                              <p:par>
                                <p:cTn id="262" presetID="2" presetClass="entr" presetSubtype="8" fill="hold" grpId="0" nodeType="clickEffect">
                                  <p:stCondLst>
                                    <p:cond delay="0"/>
                                  </p:stCondLst>
                                  <p:childTnLst>
                                    <p:set>
                                      <p:cBhvr>
                                        <p:cTn id="263" dur="1" fill="hold">
                                          <p:stCondLst>
                                            <p:cond delay="0"/>
                                          </p:stCondLst>
                                        </p:cTn>
                                        <p:tgtEl>
                                          <p:spTgt spid="81988"/>
                                        </p:tgtEl>
                                        <p:attrNameLst>
                                          <p:attrName>style.visibility</p:attrName>
                                        </p:attrNameLst>
                                      </p:cBhvr>
                                      <p:to>
                                        <p:strVal val="visible"/>
                                      </p:to>
                                    </p:set>
                                    <p:anim calcmode="lin" valueType="num">
                                      <p:cBhvr additive="base">
                                        <p:cTn id="264" dur="500" fill="hold"/>
                                        <p:tgtEl>
                                          <p:spTgt spid="81988"/>
                                        </p:tgtEl>
                                        <p:attrNameLst>
                                          <p:attrName>ppt_x</p:attrName>
                                        </p:attrNameLst>
                                      </p:cBhvr>
                                      <p:tavLst>
                                        <p:tav tm="0">
                                          <p:val>
                                            <p:strVal val="0-#ppt_w/2"/>
                                          </p:val>
                                        </p:tav>
                                        <p:tav tm="100000">
                                          <p:val>
                                            <p:strVal val="#ppt_x"/>
                                          </p:val>
                                        </p:tav>
                                      </p:tavLst>
                                    </p:anim>
                                    <p:anim calcmode="lin" valueType="num">
                                      <p:cBhvr additive="base">
                                        <p:cTn id="265" dur="500" fill="hold"/>
                                        <p:tgtEl>
                                          <p:spTgt spid="81988"/>
                                        </p:tgtEl>
                                        <p:attrNameLst>
                                          <p:attrName>ppt_y</p:attrName>
                                        </p:attrNameLst>
                                      </p:cBhvr>
                                      <p:tavLst>
                                        <p:tav tm="0">
                                          <p:val>
                                            <p:strVal val="#ppt_y"/>
                                          </p:val>
                                        </p:tav>
                                        <p:tav tm="100000">
                                          <p:val>
                                            <p:strVal val="#ppt_y"/>
                                          </p:val>
                                        </p:tav>
                                      </p:tavLst>
                                    </p:anim>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 presetClass="entr" presetSubtype="8" fill="hold" nodeType="clickEffect">
                                  <p:stCondLst>
                                    <p:cond delay="0"/>
                                  </p:stCondLst>
                                  <p:childTnLst>
                                    <p:set>
                                      <p:cBhvr>
                                        <p:cTn id="269" dur="1" fill="hold">
                                          <p:stCondLst>
                                            <p:cond delay="0"/>
                                          </p:stCondLst>
                                        </p:cTn>
                                        <p:tgtEl>
                                          <p:spTgt spid="81933"/>
                                        </p:tgtEl>
                                        <p:attrNameLst>
                                          <p:attrName>style.visibility</p:attrName>
                                        </p:attrNameLst>
                                      </p:cBhvr>
                                      <p:to>
                                        <p:strVal val="visible"/>
                                      </p:to>
                                    </p:set>
                                    <p:anim calcmode="lin" valueType="num">
                                      <p:cBhvr additive="base">
                                        <p:cTn id="270" dur="500" fill="hold"/>
                                        <p:tgtEl>
                                          <p:spTgt spid="81933"/>
                                        </p:tgtEl>
                                        <p:attrNameLst>
                                          <p:attrName>ppt_x</p:attrName>
                                        </p:attrNameLst>
                                      </p:cBhvr>
                                      <p:tavLst>
                                        <p:tav tm="0">
                                          <p:val>
                                            <p:strVal val="0-#ppt_w/2"/>
                                          </p:val>
                                        </p:tav>
                                        <p:tav tm="100000">
                                          <p:val>
                                            <p:strVal val="#ppt_x"/>
                                          </p:val>
                                        </p:tav>
                                      </p:tavLst>
                                    </p:anim>
                                    <p:anim calcmode="lin" valueType="num">
                                      <p:cBhvr additive="base">
                                        <p:cTn id="271" dur="500" fill="hold"/>
                                        <p:tgtEl>
                                          <p:spTgt spid="81933"/>
                                        </p:tgtEl>
                                        <p:attrNameLst>
                                          <p:attrName>ppt_y</p:attrName>
                                        </p:attrNameLst>
                                      </p:cBhvr>
                                      <p:tavLst>
                                        <p:tav tm="0">
                                          <p:val>
                                            <p:strVal val="#ppt_y"/>
                                          </p:val>
                                        </p:tav>
                                        <p:tav tm="100000">
                                          <p:val>
                                            <p:strVal val="#ppt_y"/>
                                          </p:val>
                                        </p:tav>
                                      </p:tavLst>
                                    </p:anim>
                                  </p:childTnLst>
                                </p:cTn>
                              </p:par>
                            </p:childTnLst>
                          </p:cTn>
                        </p:par>
                      </p:childTnLst>
                    </p:cTn>
                  </p:par>
                  <p:par>
                    <p:cTn id="272" fill="hold" nodeType="clickPar">
                      <p:stCondLst>
                        <p:cond delay="indefinite"/>
                      </p:stCondLst>
                      <p:childTnLst>
                        <p:par>
                          <p:cTn id="273" fill="hold" nodeType="withGroup">
                            <p:stCondLst>
                              <p:cond delay="0"/>
                            </p:stCondLst>
                            <p:childTnLst>
                              <p:par>
                                <p:cTn id="274" presetID="2" presetClass="entr" presetSubtype="8" fill="hold" grpId="0" nodeType="clickEffect">
                                  <p:stCondLst>
                                    <p:cond delay="0"/>
                                  </p:stCondLst>
                                  <p:childTnLst>
                                    <p:set>
                                      <p:cBhvr>
                                        <p:cTn id="275" dur="1" fill="hold">
                                          <p:stCondLst>
                                            <p:cond delay="0"/>
                                          </p:stCondLst>
                                        </p:cTn>
                                        <p:tgtEl>
                                          <p:spTgt spid="81934"/>
                                        </p:tgtEl>
                                        <p:attrNameLst>
                                          <p:attrName>style.visibility</p:attrName>
                                        </p:attrNameLst>
                                      </p:cBhvr>
                                      <p:to>
                                        <p:strVal val="visible"/>
                                      </p:to>
                                    </p:set>
                                    <p:anim calcmode="lin" valueType="num">
                                      <p:cBhvr additive="base">
                                        <p:cTn id="276" dur="500" fill="hold"/>
                                        <p:tgtEl>
                                          <p:spTgt spid="81934"/>
                                        </p:tgtEl>
                                        <p:attrNameLst>
                                          <p:attrName>ppt_x</p:attrName>
                                        </p:attrNameLst>
                                      </p:cBhvr>
                                      <p:tavLst>
                                        <p:tav tm="0">
                                          <p:val>
                                            <p:strVal val="0-#ppt_w/2"/>
                                          </p:val>
                                        </p:tav>
                                        <p:tav tm="100000">
                                          <p:val>
                                            <p:strVal val="#ppt_x"/>
                                          </p:val>
                                        </p:tav>
                                      </p:tavLst>
                                    </p:anim>
                                    <p:anim calcmode="lin" valueType="num">
                                      <p:cBhvr additive="base">
                                        <p:cTn id="277" dur="500" fill="hold"/>
                                        <p:tgtEl>
                                          <p:spTgt spid="81934"/>
                                        </p:tgtEl>
                                        <p:attrNameLst>
                                          <p:attrName>ppt_y</p:attrName>
                                        </p:attrNameLst>
                                      </p:cBhvr>
                                      <p:tavLst>
                                        <p:tav tm="0">
                                          <p:val>
                                            <p:strVal val="#ppt_y"/>
                                          </p:val>
                                        </p:tav>
                                        <p:tav tm="100000">
                                          <p:val>
                                            <p:strVal val="#ppt_y"/>
                                          </p:val>
                                        </p:tav>
                                      </p:tavLst>
                                    </p:anim>
                                  </p:childTnLst>
                                </p:cTn>
                              </p:par>
                            </p:childTnLst>
                          </p:cTn>
                        </p:par>
                      </p:childTnLst>
                    </p:cTn>
                  </p:par>
                  <p:par>
                    <p:cTn id="278" fill="hold" nodeType="clickPar">
                      <p:stCondLst>
                        <p:cond delay="indefinite"/>
                      </p:stCondLst>
                      <p:childTnLst>
                        <p:par>
                          <p:cTn id="279" fill="hold" nodeType="withGroup">
                            <p:stCondLst>
                              <p:cond delay="0"/>
                            </p:stCondLst>
                            <p:childTnLst>
                              <p:par>
                                <p:cTn id="280" presetID="2" presetClass="entr" presetSubtype="8" fill="hold" grpId="0" nodeType="clickEffect">
                                  <p:stCondLst>
                                    <p:cond delay="0"/>
                                  </p:stCondLst>
                                  <p:childTnLst>
                                    <p:set>
                                      <p:cBhvr>
                                        <p:cTn id="281" dur="1" fill="hold">
                                          <p:stCondLst>
                                            <p:cond delay="0"/>
                                          </p:stCondLst>
                                        </p:cTn>
                                        <p:tgtEl>
                                          <p:spTgt spid="81935"/>
                                        </p:tgtEl>
                                        <p:attrNameLst>
                                          <p:attrName>style.visibility</p:attrName>
                                        </p:attrNameLst>
                                      </p:cBhvr>
                                      <p:to>
                                        <p:strVal val="visible"/>
                                      </p:to>
                                    </p:set>
                                    <p:anim calcmode="lin" valueType="num">
                                      <p:cBhvr additive="base">
                                        <p:cTn id="282" dur="500" fill="hold"/>
                                        <p:tgtEl>
                                          <p:spTgt spid="81935"/>
                                        </p:tgtEl>
                                        <p:attrNameLst>
                                          <p:attrName>ppt_x</p:attrName>
                                        </p:attrNameLst>
                                      </p:cBhvr>
                                      <p:tavLst>
                                        <p:tav tm="0">
                                          <p:val>
                                            <p:strVal val="0-#ppt_w/2"/>
                                          </p:val>
                                        </p:tav>
                                        <p:tav tm="100000">
                                          <p:val>
                                            <p:strVal val="#ppt_x"/>
                                          </p:val>
                                        </p:tav>
                                      </p:tavLst>
                                    </p:anim>
                                    <p:anim calcmode="lin" valueType="num">
                                      <p:cBhvr additive="base">
                                        <p:cTn id="283" dur="500" fill="hold"/>
                                        <p:tgtEl>
                                          <p:spTgt spid="81935"/>
                                        </p:tgtEl>
                                        <p:attrNameLst>
                                          <p:attrName>ppt_y</p:attrName>
                                        </p:attrNameLst>
                                      </p:cBhvr>
                                      <p:tavLst>
                                        <p:tav tm="0">
                                          <p:val>
                                            <p:strVal val="#ppt_y"/>
                                          </p:val>
                                        </p:tav>
                                        <p:tav tm="100000">
                                          <p:val>
                                            <p:strVal val="#ppt_y"/>
                                          </p:val>
                                        </p:tav>
                                      </p:tavLst>
                                    </p:anim>
                                  </p:childTnLst>
                                </p:cTn>
                              </p:par>
                            </p:childTnLst>
                          </p:cTn>
                        </p:par>
                      </p:childTnLst>
                    </p:cTn>
                  </p:par>
                  <p:par>
                    <p:cTn id="284" fill="hold" nodeType="clickPar">
                      <p:stCondLst>
                        <p:cond delay="indefinite"/>
                      </p:stCondLst>
                      <p:childTnLst>
                        <p:par>
                          <p:cTn id="285" fill="hold" nodeType="withGroup">
                            <p:stCondLst>
                              <p:cond delay="0"/>
                            </p:stCondLst>
                            <p:childTnLst>
                              <p:par>
                                <p:cTn id="286" presetID="2" presetClass="entr" presetSubtype="8" fill="hold" grpId="0" nodeType="clickEffect">
                                  <p:stCondLst>
                                    <p:cond delay="0"/>
                                  </p:stCondLst>
                                  <p:childTnLst>
                                    <p:set>
                                      <p:cBhvr>
                                        <p:cTn id="287" dur="1" fill="hold">
                                          <p:stCondLst>
                                            <p:cond delay="0"/>
                                          </p:stCondLst>
                                        </p:cTn>
                                        <p:tgtEl>
                                          <p:spTgt spid="81949"/>
                                        </p:tgtEl>
                                        <p:attrNameLst>
                                          <p:attrName>style.visibility</p:attrName>
                                        </p:attrNameLst>
                                      </p:cBhvr>
                                      <p:to>
                                        <p:strVal val="visible"/>
                                      </p:to>
                                    </p:set>
                                    <p:anim calcmode="lin" valueType="num">
                                      <p:cBhvr additive="base">
                                        <p:cTn id="288" dur="500" fill="hold"/>
                                        <p:tgtEl>
                                          <p:spTgt spid="81949"/>
                                        </p:tgtEl>
                                        <p:attrNameLst>
                                          <p:attrName>ppt_x</p:attrName>
                                        </p:attrNameLst>
                                      </p:cBhvr>
                                      <p:tavLst>
                                        <p:tav tm="0">
                                          <p:val>
                                            <p:strVal val="0-#ppt_w/2"/>
                                          </p:val>
                                        </p:tav>
                                        <p:tav tm="100000">
                                          <p:val>
                                            <p:strVal val="#ppt_x"/>
                                          </p:val>
                                        </p:tav>
                                      </p:tavLst>
                                    </p:anim>
                                    <p:anim calcmode="lin" valueType="num">
                                      <p:cBhvr additive="base">
                                        <p:cTn id="289" dur="500" fill="hold"/>
                                        <p:tgtEl>
                                          <p:spTgt spid="81949"/>
                                        </p:tgtEl>
                                        <p:attrNameLst>
                                          <p:attrName>ppt_y</p:attrName>
                                        </p:attrNameLst>
                                      </p:cBhvr>
                                      <p:tavLst>
                                        <p:tav tm="0">
                                          <p:val>
                                            <p:strVal val="#ppt_y"/>
                                          </p:val>
                                        </p:tav>
                                        <p:tav tm="100000">
                                          <p:val>
                                            <p:strVal val="#ppt_y"/>
                                          </p:val>
                                        </p:tav>
                                      </p:tavLst>
                                    </p:anim>
                                  </p:childTnLst>
                                </p:cTn>
                              </p:par>
                            </p:childTnLst>
                          </p:cTn>
                        </p:par>
                      </p:childTnLst>
                    </p:cTn>
                  </p:par>
                  <p:par>
                    <p:cTn id="290" fill="hold" nodeType="clickPar">
                      <p:stCondLst>
                        <p:cond delay="indefinite"/>
                      </p:stCondLst>
                      <p:childTnLst>
                        <p:par>
                          <p:cTn id="291" fill="hold" nodeType="withGroup">
                            <p:stCondLst>
                              <p:cond delay="0"/>
                            </p:stCondLst>
                            <p:childTnLst>
                              <p:par>
                                <p:cTn id="292" presetID="2" presetClass="entr" presetSubtype="4" fill="hold" nodeType="clickEffect">
                                  <p:stCondLst>
                                    <p:cond delay="0"/>
                                  </p:stCondLst>
                                  <p:childTnLst>
                                    <p:set>
                                      <p:cBhvr>
                                        <p:cTn id="293" dur="1" fill="hold">
                                          <p:stCondLst>
                                            <p:cond delay="0"/>
                                          </p:stCondLst>
                                        </p:cTn>
                                        <p:tgtEl>
                                          <p:spTgt spid="81992">
                                            <p:txEl>
                                              <p:pRg st="0" end="0"/>
                                            </p:txEl>
                                          </p:spTgt>
                                        </p:tgtEl>
                                        <p:attrNameLst>
                                          <p:attrName>style.visibility</p:attrName>
                                        </p:attrNameLst>
                                      </p:cBhvr>
                                      <p:to>
                                        <p:strVal val="visible"/>
                                      </p:to>
                                    </p:set>
                                    <p:anim calcmode="lin" valueType="num">
                                      <p:cBhvr additive="base">
                                        <p:cTn id="294" dur="500" fill="hold"/>
                                        <p:tgtEl>
                                          <p:spTgt spid="81992">
                                            <p:txEl>
                                              <p:pRg st="0" end="0"/>
                                            </p:txEl>
                                          </p:spTgt>
                                        </p:tgtEl>
                                        <p:attrNameLst>
                                          <p:attrName>ppt_x</p:attrName>
                                        </p:attrNameLst>
                                      </p:cBhvr>
                                      <p:tavLst>
                                        <p:tav tm="0">
                                          <p:val>
                                            <p:strVal val="#ppt_x"/>
                                          </p:val>
                                        </p:tav>
                                        <p:tav tm="100000">
                                          <p:val>
                                            <p:strVal val="#ppt_x"/>
                                          </p:val>
                                        </p:tav>
                                      </p:tavLst>
                                    </p:anim>
                                    <p:anim calcmode="lin" valueType="num">
                                      <p:cBhvr additive="base">
                                        <p:cTn id="295" dur="500" fill="hold"/>
                                        <p:tgtEl>
                                          <p:spTgt spid="819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6" fill="hold" nodeType="clickPar">
                      <p:stCondLst>
                        <p:cond delay="indefinite"/>
                      </p:stCondLst>
                      <p:childTnLst>
                        <p:par>
                          <p:cTn id="297" fill="hold" nodeType="withGroup">
                            <p:stCondLst>
                              <p:cond delay="0"/>
                            </p:stCondLst>
                            <p:childTnLst>
                              <p:par>
                                <p:cTn id="298" presetID="2" presetClass="entr" presetSubtype="8" fill="hold" grpId="0" nodeType="clickEffect">
                                  <p:stCondLst>
                                    <p:cond delay="0"/>
                                  </p:stCondLst>
                                  <p:childTnLst>
                                    <p:set>
                                      <p:cBhvr>
                                        <p:cTn id="299" dur="1" fill="hold">
                                          <p:stCondLst>
                                            <p:cond delay="0"/>
                                          </p:stCondLst>
                                        </p:cTn>
                                        <p:tgtEl>
                                          <p:spTgt spid="81937"/>
                                        </p:tgtEl>
                                        <p:attrNameLst>
                                          <p:attrName>style.visibility</p:attrName>
                                        </p:attrNameLst>
                                      </p:cBhvr>
                                      <p:to>
                                        <p:strVal val="visible"/>
                                      </p:to>
                                    </p:set>
                                    <p:anim calcmode="lin" valueType="num">
                                      <p:cBhvr additive="base">
                                        <p:cTn id="300" dur="500" fill="hold"/>
                                        <p:tgtEl>
                                          <p:spTgt spid="81937"/>
                                        </p:tgtEl>
                                        <p:attrNameLst>
                                          <p:attrName>ppt_x</p:attrName>
                                        </p:attrNameLst>
                                      </p:cBhvr>
                                      <p:tavLst>
                                        <p:tav tm="0">
                                          <p:val>
                                            <p:strVal val="0-#ppt_w/2"/>
                                          </p:val>
                                        </p:tav>
                                        <p:tav tm="100000">
                                          <p:val>
                                            <p:strVal val="#ppt_x"/>
                                          </p:val>
                                        </p:tav>
                                      </p:tavLst>
                                    </p:anim>
                                    <p:anim calcmode="lin" valueType="num">
                                      <p:cBhvr additive="base">
                                        <p:cTn id="301" dur="500" fill="hold"/>
                                        <p:tgtEl>
                                          <p:spTgt spid="81937"/>
                                        </p:tgtEl>
                                        <p:attrNameLst>
                                          <p:attrName>ppt_y</p:attrName>
                                        </p:attrNameLst>
                                      </p:cBhvr>
                                      <p:tavLst>
                                        <p:tav tm="0">
                                          <p:val>
                                            <p:strVal val="#ppt_y"/>
                                          </p:val>
                                        </p:tav>
                                        <p:tav tm="100000">
                                          <p:val>
                                            <p:strVal val="#ppt_y"/>
                                          </p:val>
                                        </p:tav>
                                      </p:tavLst>
                                    </p:anim>
                                  </p:childTnLst>
                                </p:cTn>
                              </p:par>
                            </p:childTnLst>
                          </p:cTn>
                        </p:par>
                      </p:childTnLst>
                    </p:cTn>
                  </p:par>
                  <p:par>
                    <p:cTn id="302" fill="hold" nodeType="clickPar">
                      <p:stCondLst>
                        <p:cond delay="indefinite"/>
                      </p:stCondLst>
                      <p:childTnLst>
                        <p:par>
                          <p:cTn id="303" fill="hold" nodeType="withGroup">
                            <p:stCondLst>
                              <p:cond delay="0"/>
                            </p:stCondLst>
                            <p:childTnLst>
                              <p:par>
                                <p:cTn id="304" presetID="2" presetClass="entr" presetSubtype="8" fill="hold" nodeType="clickEffect">
                                  <p:stCondLst>
                                    <p:cond delay="0"/>
                                  </p:stCondLst>
                                  <p:childTnLst>
                                    <p:set>
                                      <p:cBhvr>
                                        <p:cTn id="305" dur="1" fill="hold">
                                          <p:stCondLst>
                                            <p:cond delay="0"/>
                                          </p:stCondLst>
                                        </p:cTn>
                                        <p:tgtEl>
                                          <p:spTgt spid="81938"/>
                                        </p:tgtEl>
                                        <p:attrNameLst>
                                          <p:attrName>style.visibility</p:attrName>
                                        </p:attrNameLst>
                                      </p:cBhvr>
                                      <p:to>
                                        <p:strVal val="visible"/>
                                      </p:to>
                                    </p:set>
                                    <p:anim calcmode="lin" valueType="num">
                                      <p:cBhvr additive="base">
                                        <p:cTn id="306" dur="500" fill="hold"/>
                                        <p:tgtEl>
                                          <p:spTgt spid="81938"/>
                                        </p:tgtEl>
                                        <p:attrNameLst>
                                          <p:attrName>ppt_x</p:attrName>
                                        </p:attrNameLst>
                                      </p:cBhvr>
                                      <p:tavLst>
                                        <p:tav tm="0">
                                          <p:val>
                                            <p:strVal val="0-#ppt_w/2"/>
                                          </p:val>
                                        </p:tav>
                                        <p:tav tm="100000">
                                          <p:val>
                                            <p:strVal val="#ppt_x"/>
                                          </p:val>
                                        </p:tav>
                                      </p:tavLst>
                                    </p:anim>
                                    <p:anim calcmode="lin" valueType="num">
                                      <p:cBhvr additive="base">
                                        <p:cTn id="307" dur="500" fill="hold"/>
                                        <p:tgtEl>
                                          <p:spTgt spid="81938"/>
                                        </p:tgtEl>
                                        <p:attrNameLst>
                                          <p:attrName>ppt_y</p:attrName>
                                        </p:attrNameLst>
                                      </p:cBhvr>
                                      <p:tavLst>
                                        <p:tav tm="0">
                                          <p:val>
                                            <p:strVal val="#ppt_y"/>
                                          </p:val>
                                        </p:tav>
                                        <p:tav tm="100000">
                                          <p:val>
                                            <p:strVal val="#ppt_y"/>
                                          </p:val>
                                        </p:tav>
                                      </p:tavLst>
                                    </p:anim>
                                  </p:childTnLst>
                                </p:cTn>
                              </p:par>
                            </p:childTnLst>
                          </p:cTn>
                        </p:par>
                      </p:childTnLst>
                    </p:cTn>
                  </p:par>
                  <p:par>
                    <p:cTn id="308" fill="hold" nodeType="clickPar">
                      <p:stCondLst>
                        <p:cond delay="indefinite"/>
                      </p:stCondLst>
                      <p:childTnLst>
                        <p:par>
                          <p:cTn id="309" fill="hold" nodeType="withGroup">
                            <p:stCondLst>
                              <p:cond delay="0"/>
                            </p:stCondLst>
                            <p:childTnLst>
                              <p:par>
                                <p:cTn id="310" presetID="2" presetClass="entr" presetSubtype="8" fill="hold" grpId="0" nodeType="clickEffect">
                                  <p:stCondLst>
                                    <p:cond delay="0"/>
                                  </p:stCondLst>
                                  <p:childTnLst>
                                    <p:set>
                                      <p:cBhvr>
                                        <p:cTn id="311" dur="1" fill="hold">
                                          <p:stCondLst>
                                            <p:cond delay="0"/>
                                          </p:stCondLst>
                                        </p:cTn>
                                        <p:tgtEl>
                                          <p:spTgt spid="81939"/>
                                        </p:tgtEl>
                                        <p:attrNameLst>
                                          <p:attrName>style.visibility</p:attrName>
                                        </p:attrNameLst>
                                      </p:cBhvr>
                                      <p:to>
                                        <p:strVal val="visible"/>
                                      </p:to>
                                    </p:set>
                                    <p:anim calcmode="lin" valueType="num">
                                      <p:cBhvr additive="base">
                                        <p:cTn id="312" dur="500" fill="hold"/>
                                        <p:tgtEl>
                                          <p:spTgt spid="81939"/>
                                        </p:tgtEl>
                                        <p:attrNameLst>
                                          <p:attrName>ppt_x</p:attrName>
                                        </p:attrNameLst>
                                      </p:cBhvr>
                                      <p:tavLst>
                                        <p:tav tm="0">
                                          <p:val>
                                            <p:strVal val="0-#ppt_w/2"/>
                                          </p:val>
                                        </p:tav>
                                        <p:tav tm="100000">
                                          <p:val>
                                            <p:strVal val="#ppt_x"/>
                                          </p:val>
                                        </p:tav>
                                      </p:tavLst>
                                    </p:anim>
                                    <p:anim calcmode="lin" valueType="num">
                                      <p:cBhvr additive="base">
                                        <p:cTn id="313" dur="500" fill="hold"/>
                                        <p:tgtEl>
                                          <p:spTgt spid="81939"/>
                                        </p:tgtEl>
                                        <p:attrNameLst>
                                          <p:attrName>ppt_y</p:attrName>
                                        </p:attrNameLst>
                                      </p:cBhvr>
                                      <p:tavLst>
                                        <p:tav tm="0">
                                          <p:val>
                                            <p:strVal val="#ppt_y"/>
                                          </p:val>
                                        </p:tav>
                                        <p:tav tm="100000">
                                          <p:val>
                                            <p:strVal val="#ppt_y"/>
                                          </p:val>
                                        </p:tav>
                                      </p:tavLst>
                                    </p:anim>
                                  </p:childTnLst>
                                </p:cTn>
                              </p:par>
                            </p:childTnLst>
                          </p:cTn>
                        </p:par>
                      </p:childTnLst>
                    </p:cTn>
                  </p:par>
                  <p:par>
                    <p:cTn id="314" fill="hold" nodeType="clickPar">
                      <p:stCondLst>
                        <p:cond delay="indefinite"/>
                      </p:stCondLst>
                      <p:childTnLst>
                        <p:par>
                          <p:cTn id="315" fill="hold" nodeType="withGroup">
                            <p:stCondLst>
                              <p:cond delay="0"/>
                            </p:stCondLst>
                            <p:childTnLst>
                              <p:par>
                                <p:cTn id="316" presetID="2" presetClass="entr" presetSubtype="8" fill="hold" nodeType="clickEffect">
                                  <p:stCondLst>
                                    <p:cond delay="0"/>
                                  </p:stCondLst>
                                  <p:childTnLst>
                                    <p:set>
                                      <p:cBhvr>
                                        <p:cTn id="317" dur="1" fill="hold">
                                          <p:stCondLst>
                                            <p:cond delay="0"/>
                                          </p:stCondLst>
                                        </p:cTn>
                                        <p:tgtEl>
                                          <p:spTgt spid="81943"/>
                                        </p:tgtEl>
                                        <p:attrNameLst>
                                          <p:attrName>style.visibility</p:attrName>
                                        </p:attrNameLst>
                                      </p:cBhvr>
                                      <p:to>
                                        <p:strVal val="visible"/>
                                      </p:to>
                                    </p:set>
                                    <p:anim calcmode="lin" valueType="num">
                                      <p:cBhvr additive="base">
                                        <p:cTn id="318" dur="500" fill="hold"/>
                                        <p:tgtEl>
                                          <p:spTgt spid="81943"/>
                                        </p:tgtEl>
                                        <p:attrNameLst>
                                          <p:attrName>ppt_x</p:attrName>
                                        </p:attrNameLst>
                                      </p:cBhvr>
                                      <p:tavLst>
                                        <p:tav tm="0">
                                          <p:val>
                                            <p:strVal val="0-#ppt_w/2"/>
                                          </p:val>
                                        </p:tav>
                                        <p:tav tm="100000">
                                          <p:val>
                                            <p:strVal val="#ppt_x"/>
                                          </p:val>
                                        </p:tav>
                                      </p:tavLst>
                                    </p:anim>
                                    <p:anim calcmode="lin" valueType="num">
                                      <p:cBhvr additive="base">
                                        <p:cTn id="319" dur="500" fill="hold"/>
                                        <p:tgtEl>
                                          <p:spTgt spid="81943"/>
                                        </p:tgtEl>
                                        <p:attrNameLst>
                                          <p:attrName>ppt_y</p:attrName>
                                        </p:attrNameLst>
                                      </p:cBhvr>
                                      <p:tavLst>
                                        <p:tav tm="0">
                                          <p:val>
                                            <p:strVal val="#ppt_y"/>
                                          </p:val>
                                        </p:tav>
                                        <p:tav tm="100000">
                                          <p:val>
                                            <p:strVal val="#ppt_y"/>
                                          </p:val>
                                        </p:tav>
                                      </p:tavLst>
                                    </p:anim>
                                  </p:childTnLst>
                                </p:cTn>
                              </p:par>
                            </p:childTnLst>
                          </p:cTn>
                        </p:par>
                      </p:childTnLst>
                    </p:cTn>
                  </p:par>
                  <p:par>
                    <p:cTn id="320" fill="hold" nodeType="clickPar">
                      <p:stCondLst>
                        <p:cond delay="indefinite"/>
                      </p:stCondLst>
                      <p:childTnLst>
                        <p:par>
                          <p:cTn id="321" fill="hold" nodeType="withGroup">
                            <p:stCondLst>
                              <p:cond delay="0"/>
                            </p:stCondLst>
                            <p:childTnLst>
                              <p:par>
                                <p:cTn id="322" presetID="2" presetClass="entr" presetSubtype="8" fill="hold" grpId="0" nodeType="clickEffect">
                                  <p:stCondLst>
                                    <p:cond delay="0"/>
                                  </p:stCondLst>
                                  <p:childTnLst>
                                    <p:set>
                                      <p:cBhvr>
                                        <p:cTn id="323" dur="1" fill="hold">
                                          <p:stCondLst>
                                            <p:cond delay="0"/>
                                          </p:stCondLst>
                                        </p:cTn>
                                        <p:tgtEl>
                                          <p:spTgt spid="81940"/>
                                        </p:tgtEl>
                                        <p:attrNameLst>
                                          <p:attrName>style.visibility</p:attrName>
                                        </p:attrNameLst>
                                      </p:cBhvr>
                                      <p:to>
                                        <p:strVal val="visible"/>
                                      </p:to>
                                    </p:set>
                                    <p:anim calcmode="lin" valueType="num">
                                      <p:cBhvr additive="base">
                                        <p:cTn id="324" dur="500" fill="hold"/>
                                        <p:tgtEl>
                                          <p:spTgt spid="81940"/>
                                        </p:tgtEl>
                                        <p:attrNameLst>
                                          <p:attrName>ppt_x</p:attrName>
                                        </p:attrNameLst>
                                      </p:cBhvr>
                                      <p:tavLst>
                                        <p:tav tm="0">
                                          <p:val>
                                            <p:strVal val="0-#ppt_w/2"/>
                                          </p:val>
                                        </p:tav>
                                        <p:tav tm="100000">
                                          <p:val>
                                            <p:strVal val="#ppt_x"/>
                                          </p:val>
                                        </p:tav>
                                      </p:tavLst>
                                    </p:anim>
                                    <p:anim calcmode="lin" valueType="num">
                                      <p:cBhvr additive="base">
                                        <p:cTn id="325" dur="500" fill="hold"/>
                                        <p:tgtEl>
                                          <p:spTgt spid="81940"/>
                                        </p:tgtEl>
                                        <p:attrNameLst>
                                          <p:attrName>ppt_y</p:attrName>
                                        </p:attrNameLst>
                                      </p:cBhvr>
                                      <p:tavLst>
                                        <p:tav tm="0">
                                          <p:val>
                                            <p:strVal val="#ppt_y"/>
                                          </p:val>
                                        </p:tav>
                                        <p:tav tm="100000">
                                          <p:val>
                                            <p:strVal val="#ppt_y"/>
                                          </p:val>
                                        </p:tav>
                                      </p:tavLst>
                                    </p:anim>
                                  </p:childTnLst>
                                </p:cTn>
                              </p:par>
                            </p:childTnLst>
                          </p:cTn>
                        </p:par>
                      </p:childTnLst>
                    </p:cTn>
                  </p:par>
                  <p:par>
                    <p:cTn id="326" fill="hold" nodeType="clickPar">
                      <p:stCondLst>
                        <p:cond delay="indefinite"/>
                      </p:stCondLst>
                      <p:childTnLst>
                        <p:par>
                          <p:cTn id="327" fill="hold" nodeType="withGroup">
                            <p:stCondLst>
                              <p:cond delay="0"/>
                            </p:stCondLst>
                            <p:childTnLst>
                              <p:par>
                                <p:cTn id="328" presetID="2" presetClass="entr" presetSubtype="8" fill="hold" nodeType="clickEffect">
                                  <p:stCondLst>
                                    <p:cond delay="0"/>
                                  </p:stCondLst>
                                  <p:childTnLst>
                                    <p:set>
                                      <p:cBhvr>
                                        <p:cTn id="329" dur="1" fill="hold">
                                          <p:stCondLst>
                                            <p:cond delay="0"/>
                                          </p:stCondLst>
                                        </p:cTn>
                                        <p:tgtEl>
                                          <p:spTgt spid="81944"/>
                                        </p:tgtEl>
                                        <p:attrNameLst>
                                          <p:attrName>style.visibility</p:attrName>
                                        </p:attrNameLst>
                                      </p:cBhvr>
                                      <p:to>
                                        <p:strVal val="visible"/>
                                      </p:to>
                                    </p:set>
                                    <p:anim calcmode="lin" valueType="num">
                                      <p:cBhvr additive="base">
                                        <p:cTn id="330" dur="500" fill="hold"/>
                                        <p:tgtEl>
                                          <p:spTgt spid="81944"/>
                                        </p:tgtEl>
                                        <p:attrNameLst>
                                          <p:attrName>ppt_x</p:attrName>
                                        </p:attrNameLst>
                                      </p:cBhvr>
                                      <p:tavLst>
                                        <p:tav tm="0">
                                          <p:val>
                                            <p:strVal val="0-#ppt_w/2"/>
                                          </p:val>
                                        </p:tav>
                                        <p:tav tm="100000">
                                          <p:val>
                                            <p:strVal val="#ppt_x"/>
                                          </p:val>
                                        </p:tav>
                                      </p:tavLst>
                                    </p:anim>
                                    <p:anim calcmode="lin" valueType="num">
                                      <p:cBhvr additive="base">
                                        <p:cTn id="331" dur="500" fill="hold"/>
                                        <p:tgtEl>
                                          <p:spTgt spid="81944"/>
                                        </p:tgtEl>
                                        <p:attrNameLst>
                                          <p:attrName>ppt_y</p:attrName>
                                        </p:attrNameLst>
                                      </p:cBhvr>
                                      <p:tavLst>
                                        <p:tav tm="0">
                                          <p:val>
                                            <p:strVal val="#ppt_y"/>
                                          </p:val>
                                        </p:tav>
                                        <p:tav tm="100000">
                                          <p:val>
                                            <p:strVal val="#ppt_y"/>
                                          </p:val>
                                        </p:tav>
                                      </p:tavLst>
                                    </p:anim>
                                  </p:childTnLst>
                                </p:cTn>
                              </p:par>
                            </p:childTnLst>
                          </p:cTn>
                        </p:par>
                      </p:childTnLst>
                    </p:cTn>
                  </p:par>
                  <p:par>
                    <p:cTn id="332" fill="hold" nodeType="clickPar">
                      <p:stCondLst>
                        <p:cond delay="indefinite"/>
                      </p:stCondLst>
                      <p:childTnLst>
                        <p:par>
                          <p:cTn id="333" fill="hold" nodeType="withGroup">
                            <p:stCondLst>
                              <p:cond delay="0"/>
                            </p:stCondLst>
                            <p:childTnLst>
                              <p:par>
                                <p:cTn id="334" presetID="2" presetClass="entr" presetSubtype="8" fill="hold" grpId="0" nodeType="clickEffect">
                                  <p:stCondLst>
                                    <p:cond delay="0"/>
                                  </p:stCondLst>
                                  <p:childTnLst>
                                    <p:set>
                                      <p:cBhvr>
                                        <p:cTn id="335" dur="1" fill="hold">
                                          <p:stCondLst>
                                            <p:cond delay="0"/>
                                          </p:stCondLst>
                                        </p:cTn>
                                        <p:tgtEl>
                                          <p:spTgt spid="81941"/>
                                        </p:tgtEl>
                                        <p:attrNameLst>
                                          <p:attrName>style.visibility</p:attrName>
                                        </p:attrNameLst>
                                      </p:cBhvr>
                                      <p:to>
                                        <p:strVal val="visible"/>
                                      </p:to>
                                    </p:set>
                                    <p:anim calcmode="lin" valueType="num">
                                      <p:cBhvr additive="base">
                                        <p:cTn id="336" dur="500" fill="hold"/>
                                        <p:tgtEl>
                                          <p:spTgt spid="81941"/>
                                        </p:tgtEl>
                                        <p:attrNameLst>
                                          <p:attrName>ppt_x</p:attrName>
                                        </p:attrNameLst>
                                      </p:cBhvr>
                                      <p:tavLst>
                                        <p:tav tm="0">
                                          <p:val>
                                            <p:strVal val="0-#ppt_w/2"/>
                                          </p:val>
                                        </p:tav>
                                        <p:tav tm="100000">
                                          <p:val>
                                            <p:strVal val="#ppt_x"/>
                                          </p:val>
                                        </p:tav>
                                      </p:tavLst>
                                    </p:anim>
                                    <p:anim calcmode="lin" valueType="num">
                                      <p:cBhvr additive="base">
                                        <p:cTn id="337" dur="500" fill="hold"/>
                                        <p:tgtEl>
                                          <p:spTgt spid="81941"/>
                                        </p:tgtEl>
                                        <p:attrNameLst>
                                          <p:attrName>ppt_y</p:attrName>
                                        </p:attrNameLst>
                                      </p:cBhvr>
                                      <p:tavLst>
                                        <p:tav tm="0">
                                          <p:val>
                                            <p:strVal val="#ppt_y"/>
                                          </p:val>
                                        </p:tav>
                                        <p:tav tm="100000">
                                          <p:val>
                                            <p:strVal val="#ppt_y"/>
                                          </p:val>
                                        </p:tav>
                                      </p:tavLst>
                                    </p:anim>
                                  </p:childTnLst>
                                </p:cTn>
                              </p:par>
                            </p:childTnLst>
                          </p:cTn>
                        </p:par>
                      </p:childTnLst>
                    </p:cTn>
                  </p:par>
                  <p:par>
                    <p:cTn id="338" fill="hold" nodeType="clickPar">
                      <p:stCondLst>
                        <p:cond delay="indefinite"/>
                      </p:stCondLst>
                      <p:childTnLst>
                        <p:par>
                          <p:cTn id="339" fill="hold" nodeType="withGroup">
                            <p:stCondLst>
                              <p:cond delay="0"/>
                            </p:stCondLst>
                            <p:childTnLst>
                              <p:par>
                                <p:cTn id="340" presetID="2" presetClass="entr" presetSubtype="8" fill="hold" nodeType="clickEffect">
                                  <p:stCondLst>
                                    <p:cond delay="0"/>
                                  </p:stCondLst>
                                  <p:childTnLst>
                                    <p:set>
                                      <p:cBhvr>
                                        <p:cTn id="341" dur="1" fill="hold">
                                          <p:stCondLst>
                                            <p:cond delay="0"/>
                                          </p:stCondLst>
                                        </p:cTn>
                                        <p:tgtEl>
                                          <p:spTgt spid="81945"/>
                                        </p:tgtEl>
                                        <p:attrNameLst>
                                          <p:attrName>style.visibility</p:attrName>
                                        </p:attrNameLst>
                                      </p:cBhvr>
                                      <p:to>
                                        <p:strVal val="visible"/>
                                      </p:to>
                                    </p:set>
                                    <p:anim calcmode="lin" valueType="num">
                                      <p:cBhvr additive="base">
                                        <p:cTn id="342" dur="500" fill="hold"/>
                                        <p:tgtEl>
                                          <p:spTgt spid="81945"/>
                                        </p:tgtEl>
                                        <p:attrNameLst>
                                          <p:attrName>ppt_x</p:attrName>
                                        </p:attrNameLst>
                                      </p:cBhvr>
                                      <p:tavLst>
                                        <p:tav tm="0">
                                          <p:val>
                                            <p:strVal val="0-#ppt_w/2"/>
                                          </p:val>
                                        </p:tav>
                                        <p:tav tm="100000">
                                          <p:val>
                                            <p:strVal val="#ppt_x"/>
                                          </p:val>
                                        </p:tav>
                                      </p:tavLst>
                                    </p:anim>
                                    <p:anim calcmode="lin" valueType="num">
                                      <p:cBhvr additive="base">
                                        <p:cTn id="343" dur="500" fill="hold"/>
                                        <p:tgtEl>
                                          <p:spTgt spid="81945"/>
                                        </p:tgtEl>
                                        <p:attrNameLst>
                                          <p:attrName>ppt_y</p:attrName>
                                        </p:attrNameLst>
                                      </p:cBhvr>
                                      <p:tavLst>
                                        <p:tav tm="0">
                                          <p:val>
                                            <p:strVal val="#ppt_y"/>
                                          </p:val>
                                        </p:tav>
                                        <p:tav tm="100000">
                                          <p:val>
                                            <p:strVal val="#ppt_y"/>
                                          </p:val>
                                        </p:tav>
                                      </p:tavLst>
                                    </p:anim>
                                  </p:childTnLst>
                                </p:cTn>
                              </p:par>
                            </p:childTnLst>
                          </p:cTn>
                        </p:par>
                      </p:childTnLst>
                    </p:cTn>
                  </p:par>
                  <p:par>
                    <p:cTn id="344" fill="hold" nodeType="clickPar">
                      <p:stCondLst>
                        <p:cond delay="indefinite"/>
                      </p:stCondLst>
                      <p:childTnLst>
                        <p:par>
                          <p:cTn id="345" fill="hold" nodeType="withGroup">
                            <p:stCondLst>
                              <p:cond delay="0"/>
                            </p:stCondLst>
                            <p:childTnLst>
                              <p:par>
                                <p:cTn id="346" presetID="2" presetClass="entr" presetSubtype="8" fill="hold" grpId="0" nodeType="clickEffect">
                                  <p:stCondLst>
                                    <p:cond delay="0"/>
                                  </p:stCondLst>
                                  <p:childTnLst>
                                    <p:set>
                                      <p:cBhvr>
                                        <p:cTn id="347" dur="1" fill="hold">
                                          <p:stCondLst>
                                            <p:cond delay="0"/>
                                          </p:stCondLst>
                                        </p:cTn>
                                        <p:tgtEl>
                                          <p:spTgt spid="81942"/>
                                        </p:tgtEl>
                                        <p:attrNameLst>
                                          <p:attrName>style.visibility</p:attrName>
                                        </p:attrNameLst>
                                      </p:cBhvr>
                                      <p:to>
                                        <p:strVal val="visible"/>
                                      </p:to>
                                    </p:set>
                                    <p:anim calcmode="lin" valueType="num">
                                      <p:cBhvr additive="base">
                                        <p:cTn id="348" dur="500" fill="hold"/>
                                        <p:tgtEl>
                                          <p:spTgt spid="81942"/>
                                        </p:tgtEl>
                                        <p:attrNameLst>
                                          <p:attrName>ppt_x</p:attrName>
                                        </p:attrNameLst>
                                      </p:cBhvr>
                                      <p:tavLst>
                                        <p:tav tm="0">
                                          <p:val>
                                            <p:strVal val="0-#ppt_w/2"/>
                                          </p:val>
                                        </p:tav>
                                        <p:tav tm="100000">
                                          <p:val>
                                            <p:strVal val="#ppt_x"/>
                                          </p:val>
                                        </p:tav>
                                      </p:tavLst>
                                    </p:anim>
                                    <p:anim calcmode="lin" valueType="num">
                                      <p:cBhvr additive="base">
                                        <p:cTn id="349" dur="500" fill="hold"/>
                                        <p:tgtEl>
                                          <p:spTgt spid="81942"/>
                                        </p:tgtEl>
                                        <p:attrNameLst>
                                          <p:attrName>ppt_y</p:attrName>
                                        </p:attrNameLst>
                                      </p:cBhvr>
                                      <p:tavLst>
                                        <p:tav tm="0">
                                          <p:val>
                                            <p:strVal val="#ppt_y"/>
                                          </p:val>
                                        </p:tav>
                                        <p:tav tm="100000">
                                          <p:val>
                                            <p:strVal val="#ppt_y"/>
                                          </p:val>
                                        </p:tav>
                                      </p:tavLst>
                                    </p:anim>
                                  </p:childTnLst>
                                </p:cTn>
                              </p:par>
                            </p:childTnLst>
                          </p:cTn>
                        </p:par>
                      </p:childTnLst>
                    </p:cTn>
                  </p:par>
                  <p:par>
                    <p:cTn id="350" fill="hold" nodeType="clickPar">
                      <p:stCondLst>
                        <p:cond delay="indefinite"/>
                      </p:stCondLst>
                      <p:childTnLst>
                        <p:par>
                          <p:cTn id="351" fill="hold" nodeType="withGroup">
                            <p:stCondLst>
                              <p:cond delay="0"/>
                            </p:stCondLst>
                            <p:childTnLst>
                              <p:par>
                                <p:cTn id="352" presetID="2" presetClass="entr" presetSubtype="8" fill="hold" nodeType="clickEffect">
                                  <p:stCondLst>
                                    <p:cond delay="0"/>
                                  </p:stCondLst>
                                  <p:childTnLst>
                                    <p:set>
                                      <p:cBhvr>
                                        <p:cTn id="353" dur="1" fill="hold">
                                          <p:stCondLst>
                                            <p:cond delay="0"/>
                                          </p:stCondLst>
                                        </p:cTn>
                                        <p:tgtEl>
                                          <p:spTgt spid="81946"/>
                                        </p:tgtEl>
                                        <p:attrNameLst>
                                          <p:attrName>style.visibility</p:attrName>
                                        </p:attrNameLst>
                                      </p:cBhvr>
                                      <p:to>
                                        <p:strVal val="visible"/>
                                      </p:to>
                                    </p:set>
                                    <p:anim calcmode="lin" valueType="num">
                                      <p:cBhvr additive="base">
                                        <p:cTn id="354" dur="500" fill="hold"/>
                                        <p:tgtEl>
                                          <p:spTgt spid="81946"/>
                                        </p:tgtEl>
                                        <p:attrNameLst>
                                          <p:attrName>ppt_x</p:attrName>
                                        </p:attrNameLst>
                                      </p:cBhvr>
                                      <p:tavLst>
                                        <p:tav tm="0">
                                          <p:val>
                                            <p:strVal val="0-#ppt_w/2"/>
                                          </p:val>
                                        </p:tav>
                                        <p:tav tm="100000">
                                          <p:val>
                                            <p:strVal val="#ppt_x"/>
                                          </p:val>
                                        </p:tav>
                                      </p:tavLst>
                                    </p:anim>
                                    <p:anim calcmode="lin" valueType="num">
                                      <p:cBhvr additive="base">
                                        <p:cTn id="355" dur="500" fill="hold"/>
                                        <p:tgtEl>
                                          <p:spTgt spid="81946"/>
                                        </p:tgtEl>
                                        <p:attrNameLst>
                                          <p:attrName>ppt_y</p:attrName>
                                        </p:attrNameLst>
                                      </p:cBhvr>
                                      <p:tavLst>
                                        <p:tav tm="0">
                                          <p:val>
                                            <p:strVal val="#ppt_y"/>
                                          </p:val>
                                        </p:tav>
                                        <p:tav tm="100000">
                                          <p:val>
                                            <p:strVal val="#ppt_y"/>
                                          </p:val>
                                        </p:tav>
                                      </p:tavLst>
                                    </p:anim>
                                  </p:childTnLst>
                                </p:cTn>
                              </p:par>
                            </p:childTnLst>
                          </p:cTn>
                        </p:par>
                      </p:childTnLst>
                    </p:cTn>
                  </p:par>
                  <p:par>
                    <p:cTn id="356" fill="hold" nodeType="clickPar">
                      <p:stCondLst>
                        <p:cond delay="indefinite"/>
                      </p:stCondLst>
                      <p:childTnLst>
                        <p:par>
                          <p:cTn id="357" fill="hold" nodeType="withGroup">
                            <p:stCondLst>
                              <p:cond delay="0"/>
                            </p:stCondLst>
                            <p:childTnLst>
                              <p:par>
                                <p:cTn id="358" presetID="2" presetClass="entr" presetSubtype="8" fill="hold" grpId="0" nodeType="clickEffect">
                                  <p:stCondLst>
                                    <p:cond delay="0"/>
                                  </p:stCondLst>
                                  <p:childTnLst>
                                    <p:set>
                                      <p:cBhvr>
                                        <p:cTn id="359" dur="1" fill="hold">
                                          <p:stCondLst>
                                            <p:cond delay="0"/>
                                          </p:stCondLst>
                                        </p:cTn>
                                        <p:tgtEl>
                                          <p:spTgt spid="81948"/>
                                        </p:tgtEl>
                                        <p:attrNameLst>
                                          <p:attrName>style.visibility</p:attrName>
                                        </p:attrNameLst>
                                      </p:cBhvr>
                                      <p:to>
                                        <p:strVal val="visible"/>
                                      </p:to>
                                    </p:set>
                                    <p:anim calcmode="lin" valueType="num">
                                      <p:cBhvr additive="base">
                                        <p:cTn id="360" dur="500" fill="hold"/>
                                        <p:tgtEl>
                                          <p:spTgt spid="81948"/>
                                        </p:tgtEl>
                                        <p:attrNameLst>
                                          <p:attrName>ppt_x</p:attrName>
                                        </p:attrNameLst>
                                      </p:cBhvr>
                                      <p:tavLst>
                                        <p:tav tm="0">
                                          <p:val>
                                            <p:strVal val="0-#ppt_w/2"/>
                                          </p:val>
                                        </p:tav>
                                        <p:tav tm="100000">
                                          <p:val>
                                            <p:strVal val="#ppt_x"/>
                                          </p:val>
                                        </p:tav>
                                      </p:tavLst>
                                    </p:anim>
                                    <p:anim calcmode="lin" valueType="num">
                                      <p:cBhvr additive="base">
                                        <p:cTn id="361" dur="500" fill="hold"/>
                                        <p:tgtEl>
                                          <p:spTgt spid="81948"/>
                                        </p:tgtEl>
                                        <p:attrNameLst>
                                          <p:attrName>ppt_y</p:attrName>
                                        </p:attrNameLst>
                                      </p:cBhvr>
                                      <p:tavLst>
                                        <p:tav tm="0">
                                          <p:val>
                                            <p:strVal val="#ppt_y"/>
                                          </p:val>
                                        </p:tav>
                                        <p:tav tm="100000">
                                          <p:val>
                                            <p:strVal val="#ppt_y"/>
                                          </p:val>
                                        </p:tav>
                                      </p:tavLst>
                                    </p:anim>
                                  </p:childTnLst>
                                </p:cTn>
                              </p:par>
                            </p:childTnLst>
                          </p:cTn>
                        </p:par>
                      </p:childTnLst>
                    </p:cTn>
                  </p:par>
                  <p:par>
                    <p:cTn id="362" fill="hold" nodeType="clickPar">
                      <p:stCondLst>
                        <p:cond delay="indefinite"/>
                      </p:stCondLst>
                      <p:childTnLst>
                        <p:par>
                          <p:cTn id="363" fill="hold" nodeType="withGroup">
                            <p:stCondLst>
                              <p:cond delay="0"/>
                            </p:stCondLst>
                            <p:childTnLst>
                              <p:par>
                                <p:cTn id="364" presetID="2" presetClass="entr" presetSubtype="8" fill="hold" grpId="0" nodeType="clickEffect">
                                  <p:stCondLst>
                                    <p:cond delay="0"/>
                                  </p:stCondLst>
                                  <p:childTnLst>
                                    <p:set>
                                      <p:cBhvr>
                                        <p:cTn id="365" dur="1" fill="hold">
                                          <p:stCondLst>
                                            <p:cond delay="0"/>
                                          </p:stCondLst>
                                        </p:cTn>
                                        <p:tgtEl>
                                          <p:spTgt spid="81947"/>
                                        </p:tgtEl>
                                        <p:attrNameLst>
                                          <p:attrName>style.visibility</p:attrName>
                                        </p:attrNameLst>
                                      </p:cBhvr>
                                      <p:to>
                                        <p:strVal val="visible"/>
                                      </p:to>
                                    </p:set>
                                    <p:anim calcmode="lin" valueType="num">
                                      <p:cBhvr additive="base">
                                        <p:cTn id="366" dur="500" fill="hold"/>
                                        <p:tgtEl>
                                          <p:spTgt spid="81947"/>
                                        </p:tgtEl>
                                        <p:attrNameLst>
                                          <p:attrName>ppt_x</p:attrName>
                                        </p:attrNameLst>
                                      </p:cBhvr>
                                      <p:tavLst>
                                        <p:tav tm="0">
                                          <p:val>
                                            <p:strVal val="0-#ppt_w/2"/>
                                          </p:val>
                                        </p:tav>
                                        <p:tav tm="100000">
                                          <p:val>
                                            <p:strVal val="#ppt_x"/>
                                          </p:val>
                                        </p:tav>
                                      </p:tavLst>
                                    </p:anim>
                                    <p:anim calcmode="lin" valueType="num">
                                      <p:cBhvr additive="base">
                                        <p:cTn id="367" dur="500" fill="hold"/>
                                        <p:tgtEl>
                                          <p:spTgt spid="81947"/>
                                        </p:tgtEl>
                                        <p:attrNameLst>
                                          <p:attrName>ppt_y</p:attrName>
                                        </p:attrNameLst>
                                      </p:cBhvr>
                                      <p:tavLst>
                                        <p:tav tm="0">
                                          <p:val>
                                            <p:strVal val="#ppt_y"/>
                                          </p:val>
                                        </p:tav>
                                        <p:tav tm="100000">
                                          <p:val>
                                            <p:strVal val="#ppt_y"/>
                                          </p:val>
                                        </p:tav>
                                      </p:tavLst>
                                    </p:anim>
                                  </p:childTnLst>
                                </p:cTn>
                              </p:par>
                            </p:childTnLst>
                          </p:cTn>
                        </p:par>
                      </p:childTnLst>
                    </p:cTn>
                  </p:par>
                  <p:par>
                    <p:cTn id="368" fill="hold" nodeType="clickPar">
                      <p:stCondLst>
                        <p:cond delay="indefinite"/>
                      </p:stCondLst>
                      <p:childTnLst>
                        <p:par>
                          <p:cTn id="369" fill="hold" nodeType="withGroup">
                            <p:stCondLst>
                              <p:cond delay="0"/>
                            </p:stCondLst>
                            <p:childTnLst>
                              <p:par>
                                <p:cTn id="370" presetID="2" presetClass="entr" presetSubtype="8" fill="hold" grpId="0" nodeType="clickEffect">
                                  <p:stCondLst>
                                    <p:cond delay="0"/>
                                  </p:stCondLst>
                                  <p:childTnLst>
                                    <p:set>
                                      <p:cBhvr>
                                        <p:cTn id="371" dur="1" fill="hold">
                                          <p:stCondLst>
                                            <p:cond delay="0"/>
                                          </p:stCondLst>
                                        </p:cTn>
                                        <p:tgtEl>
                                          <p:spTgt spid="81950"/>
                                        </p:tgtEl>
                                        <p:attrNameLst>
                                          <p:attrName>style.visibility</p:attrName>
                                        </p:attrNameLst>
                                      </p:cBhvr>
                                      <p:to>
                                        <p:strVal val="visible"/>
                                      </p:to>
                                    </p:set>
                                    <p:anim calcmode="lin" valueType="num">
                                      <p:cBhvr additive="base">
                                        <p:cTn id="372" dur="500" fill="hold"/>
                                        <p:tgtEl>
                                          <p:spTgt spid="81950"/>
                                        </p:tgtEl>
                                        <p:attrNameLst>
                                          <p:attrName>ppt_x</p:attrName>
                                        </p:attrNameLst>
                                      </p:cBhvr>
                                      <p:tavLst>
                                        <p:tav tm="0">
                                          <p:val>
                                            <p:strVal val="0-#ppt_w/2"/>
                                          </p:val>
                                        </p:tav>
                                        <p:tav tm="100000">
                                          <p:val>
                                            <p:strVal val="#ppt_x"/>
                                          </p:val>
                                        </p:tav>
                                      </p:tavLst>
                                    </p:anim>
                                    <p:anim calcmode="lin" valueType="num">
                                      <p:cBhvr additive="base">
                                        <p:cTn id="373" dur="500" fill="hold"/>
                                        <p:tgtEl>
                                          <p:spTgt spid="81950"/>
                                        </p:tgtEl>
                                        <p:attrNameLst>
                                          <p:attrName>ppt_y</p:attrName>
                                        </p:attrNameLst>
                                      </p:cBhvr>
                                      <p:tavLst>
                                        <p:tav tm="0">
                                          <p:val>
                                            <p:strVal val="#ppt_y"/>
                                          </p:val>
                                        </p:tav>
                                        <p:tav tm="100000">
                                          <p:val>
                                            <p:strVal val="#ppt_y"/>
                                          </p:val>
                                        </p:tav>
                                      </p:tavLst>
                                    </p:anim>
                                  </p:childTnLst>
                                </p:cTn>
                              </p:par>
                            </p:childTnLst>
                          </p:cTn>
                        </p:par>
                      </p:childTnLst>
                    </p:cTn>
                  </p:par>
                  <p:par>
                    <p:cTn id="374" fill="hold" nodeType="clickPar">
                      <p:stCondLst>
                        <p:cond delay="indefinite"/>
                      </p:stCondLst>
                      <p:childTnLst>
                        <p:par>
                          <p:cTn id="375" fill="hold" nodeType="withGroup">
                            <p:stCondLst>
                              <p:cond delay="0"/>
                            </p:stCondLst>
                            <p:childTnLst>
                              <p:par>
                                <p:cTn id="376" presetID="2" presetClass="entr" presetSubtype="8" fill="hold" grpId="0" nodeType="clickEffect">
                                  <p:stCondLst>
                                    <p:cond delay="0"/>
                                  </p:stCondLst>
                                  <p:childTnLst>
                                    <p:set>
                                      <p:cBhvr>
                                        <p:cTn id="377" dur="1" fill="hold">
                                          <p:stCondLst>
                                            <p:cond delay="0"/>
                                          </p:stCondLst>
                                        </p:cTn>
                                        <p:tgtEl>
                                          <p:spTgt spid="81990"/>
                                        </p:tgtEl>
                                        <p:attrNameLst>
                                          <p:attrName>style.visibility</p:attrName>
                                        </p:attrNameLst>
                                      </p:cBhvr>
                                      <p:to>
                                        <p:strVal val="visible"/>
                                      </p:to>
                                    </p:set>
                                    <p:anim calcmode="lin" valueType="num">
                                      <p:cBhvr additive="base">
                                        <p:cTn id="378" dur="500" fill="hold"/>
                                        <p:tgtEl>
                                          <p:spTgt spid="81990"/>
                                        </p:tgtEl>
                                        <p:attrNameLst>
                                          <p:attrName>ppt_x</p:attrName>
                                        </p:attrNameLst>
                                      </p:cBhvr>
                                      <p:tavLst>
                                        <p:tav tm="0">
                                          <p:val>
                                            <p:strVal val="0-#ppt_w/2"/>
                                          </p:val>
                                        </p:tav>
                                        <p:tav tm="100000">
                                          <p:val>
                                            <p:strVal val="#ppt_x"/>
                                          </p:val>
                                        </p:tav>
                                      </p:tavLst>
                                    </p:anim>
                                    <p:anim calcmode="lin" valueType="num">
                                      <p:cBhvr additive="base">
                                        <p:cTn id="379" dur="500" fill="hold"/>
                                        <p:tgtEl>
                                          <p:spTgt spid="819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utoUpdateAnimBg="0"/>
      <p:bldP spid="81929" grpId="0" autoUpdateAnimBg="0"/>
      <p:bldP spid="81930" grpId="0" autoUpdateAnimBg="0"/>
      <p:bldP spid="81931" grpId="0" autoUpdateAnimBg="0"/>
      <p:bldP spid="81934" grpId="0" autoUpdateAnimBg="0"/>
      <p:bldP spid="81935" grpId="0" autoUpdateAnimBg="0"/>
      <p:bldP spid="81936" grpId="0" autoUpdateAnimBg="0"/>
      <p:bldP spid="81937" grpId="0" autoUpdateAnimBg="0"/>
      <p:bldP spid="81939" grpId="0" autoUpdateAnimBg="0"/>
      <p:bldP spid="81940" grpId="0" autoUpdateAnimBg="0"/>
      <p:bldP spid="81941" grpId="0" autoUpdateAnimBg="0"/>
      <p:bldP spid="81942" grpId="0" autoUpdateAnimBg="0"/>
      <p:bldP spid="81947" grpId="0" autoUpdateAnimBg="0"/>
      <p:bldP spid="81948" grpId="0" autoUpdateAnimBg="0"/>
      <p:bldP spid="81949" grpId="0" autoUpdateAnimBg="0"/>
      <p:bldP spid="81950" grpId="0" autoUpdateAnimBg="0"/>
      <p:bldP spid="81952" grpId="0" autoUpdateAnimBg="0"/>
      <p:bldP spid="81954" grpId="0" autoUpdateAnimBg="0"/>
      <p:bldP spid="81956" grpId="0" autoUpdateAnimBg="0"/>
      <p:bldP spid="81959" grpId="0" autoUpdateAnimBg="0"/>
      <p:bldP spid="81963" grpId="0" autoUpdateAnimBg="0"/>
      <p:bldP spid="81966" grpId="0" autoUpdateAnimBg="0"/>
      <p:bldP spid="81969" grpId="0" autoUpdateAnimBg="0"/>
      <p:bldP spid="81970" grpId="0" autoUpdateAnimBg="0"/>
      <p:bldP spid="81971" grpId="0" autoUpdateAnimBg="0"/>
      <p:bldP spid="81972" grpId="0" autoUpdateAnimBg="0"/>
      <p:bldP spid="81973" grpId="0" autoUpdateAnimBg="0"/>
      <p:bldP spid="81976" grpId="0" autoUpdateAnimBg="0"/>
      <p:bldP spid="81977" grpId="0" autoUpdateAnimBg="0"/>
      <p:bldP spid="81980" grpId="0" autoUpdateAnimBg="0"/>
      <p:bldP spid="81981" grpId="0" autoUpdateAnimBg="0"/>
      <p:bldP spid="81982" grpId="0" autoUpdateAnimBg="0"/>
      <p:bldP spid="81983" grpId="0" autoUpdateAnimBg="0"/>
      <p:bldP spid="81984" grpId="0" autoUpdateAnimBg="0"/>
      <p:bldP spid="81985" grpId="0" autoUpdateAnimBg="0"/>
      <p:bldP spid="81986" grpId="0" autoUpdateAnimBg="0"/>
      <p:bldP spid="81987" grpId="0" autoUpdateAnimBg="0"/>
      <p:bldP spid="81988" grpId="0" autoUpdateAnimBg="0"/>
      <p:bldP spid="81990" grpId="0" autoUpdateAnimBg="0"/>
      <p:bldP spid="81991" grpId="0"/>
    </p:bldLst>
  </p:timing>
</p:sld>
</file>

<file path=ppt/theme/theme1.xml><?xml version="1.0" encoding="utf-8"?>
<a:theme xmlns:a="http://schemas.openxmlformats.org/drawingml/2006/main" name="第二章">
  <a:themeElements>
    <a:clrScheme name="">
      <a:dk1>
        <a:srgbClr val="000000"/>
      </a:dk1>
      <a:lt1>
        <a:srgbClr val="000000"/>
      </a:lt1>
      <a:dk2>
        <a:srgbClr val="000000"/>
      </a:dk2>
      <a:lt2>
        <a:srgbClr val="808080"/>
      </a:lt2>
      <a:accent1>
        <a:srgbClr val="000000"/>
      </a:accent1>
      <a:accent2>
        <a:srgbClr val="3333CC"/>
      </a:accent2>
      <a:accent3>
        <a:srgbClr val="AAAAAA"/>
      </a:accent3>
      <a:accent4>
        <a:srgbClr val="000000"/>
      </a:accent4>
      <a:accent5>
        <a:srgbClr val="AAAAAA"/>
      </a:accent5>
      <a:accent6>
        <a:srgbClr val="2D2DB9"/>
      </a:accent6>
      <a:hlink>
        <a:srgbClr val="CCCCFF"/>
      </a:hlink>
      <a:folHlink>
        <a:srgbClr val="FF66CC"/>
      </a:folHlink>
    </a:clrScheme>
    <a:fontScheme name="第二章">
      <a:majorFont>
        <a:latin typeface="Times New Roman"/>
        <a:ea typeface="仿宋_GB2312"/>
        <a:cs typeface=""/>
      </a:majorFont>
      <a:minorFont>
        <a:latin typeface="Times New Roman"/>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587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1"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noFill/>
        <a:ln w="1587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1"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第二章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第二章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第二章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第二章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第二章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第二章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第二章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第二章 8">
        <a:dk1>
          <a:srgbClr val="000000"/>
        </a:dk1>
        <a:lt1>
          <a:srgbClr val="000000"/>
        </a:lt1>
        <a:dk2>
          <a:srgbClr val="FFFFFF"/>
        </a:dk2>
        <a:lt2>
          <a:srgbClr val="808080"/>
        </a:lt2>
        <a:accent1>
          <a:srgbClr val="00CC99"/>
        </a:accent1>
        <a:accent2>
          <a:srgbClr val="3333CC"/>
        </a:accent2>
        <a:accent3>
          <a:srgbClr val="AAAAAA"/>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Settings\user\My Documents\课程建设\数字电路课件\数字电路\第二章.ppt</Template>
  <TotalTime>7246</TotalTime>
  <Pages>3</Pages>
  <Words>2660</Words>
  <Application>Microsoft Office PowerPoint</Application>
  <PresentationFormat>A4 纸张(210x297 毫米)</PresentationFormat>
  <Paragraphs>371</Paragraphs>
  <Slides>31</Slides>
  <Notes>6</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31</vt:i4>
      </vt:variant>
    </vt:vector>
  </HeadingPairs>
  <TitlesOfParts>
    <vt:vector size="38" baseType="lpstr">
      <vt:lpstr>第二章</vt:lpstr>
      <vt:lpstr>位图图像</vt:lpstr>
      <vt:lpstr>公式</vt:lpstr>
      <vt:lpstr>Visio</vt:lpstr>
      <vt:lpstr>VISIO</vt:lpstr>
      <vt:lpstr>文档</vt:lpstr>
      <vt:lpstr>Equation</vt:lpstr>
      <vt:lpstr>第一章 数码和码制</vt:lpstr>
      <vt:lpstr>本章内容</vt:lpstr>
      <vt:lpstr>幻灯片 3</vt:lpstr>
      <vt:lpstr>幻灯片 4</vt:lpstr>
      <vt:lpstr>幻灯片 5</vt:lpstr>
      <vt:lpstr>幻灯片 6</vt:lpstr>
      <vt:lpstr>幻灯片 7</vt:lpstr>
      <vt:lpstr>幻灯片 8</vt:lpstr>
      <vt:lpstr>幻灯片 9</vt:lpstr>
      <vt:lpstr>幻灯片 10</vt:lpstr>
      <vt:lpstr>幻灯片 11</vt:lpstr>
      <vt:lpstr>幻灯片 12</vt:lpstr>
      <vt:lpstr>1.4    二进制的算术运算</vt:lpstr>
      <vt:lpstr>1.4.2  反码、补码和补码运算</vt:lpstr>
      <vt:lpstr>例如＋7和－7的原码和补码为：</vt:lpstr>
      <vt:lpstr>       如一年365天，其模数为365；钟表是以12为一循环计数的，故模数为12。十进制计数就是10个数码0～9，的循环，故模为10。</vt:lpstr>
      <vt:lpstr>        由此可见10＋7和10－5的效果是一样的，而5＋7＝12，将故7称为－5的补数，即补码，说明减法可以由补码的加法来代替</vt:lpstr>
      <vt:lpstr>注意：</vt:lpstr>
      <vt:lpstr>幻灯片 19</vt:lpstr>
      <vt:lpstr>幻灯片 20</vt:lpstr>
      <vt:lpstr>幻灯片 21</vt:lpstr>
      <vt:lpstr>1.5 二进制编码</vt:lpstr>
      <vt:lpstr>幻灯片 23</vt:lpstr>
      <vt:lpstr>表1.5.1</vt:lpstr>
      <vt:lpstr>幻灯片 25</vt:lpstr>
      <vt:lpstr>(1) 8421BCD码</vt:lpstr>
      <vt:lpstr>(2) 余3码</vt:lpstr>
      <vt:lpstr>幻灯片 28</vt:lpstr>
      <vt:lpstr>二、格雷码（循环码）</vt:lpstr>
      <vt:lpstr>幻灯片 30</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逻辑电路基础</dc:title>
  <dc:creator>屈民军</dc:creator>
  <cp:lastModifiedBy>qumj</cp:lastModifiedBy>
  <cp:revision>370</cp:revision>
  <cp:lastPrinted>1999-03-01T02:29:14Z</cp:lastPrinted>
  <dcterms:created xsi:type="dcterms:W3CDTF">1998-12-02T02:49:38Z</dcterms:created>
  <dcterms:modified xsi:type="dcterms:W3CDTF">2017-09-27T00:58:05Z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D:\luor</vt:lpwstr>
  </property>
</Properties>
</file>