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Default Extension="doc" ContentType="application/msword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1"/>
  </p:notesMasterIdLst>
  <p:handoutMasterIdLst>
    <p:handoutMasterId r:id="rId62"/>
  </p:handoutMasterIdLst>
  <p:sldIdLst>
    <p:sldId id="360" r:id="rId2"/>
    <p:sldId id="361" r:id="rId3"/>
    <p:sldId id="352" r:id="rId4"/>
    <p:sldId id="290" r:id="rId5"/>
    <p:sldId id="330" r:id="rId6"/>
    <p:sldId id="272" r:id="rId7"/>
    <p:sldId id="293" r:id="rId8"/>
    <p:sldId id="292" r:id="rId9"/>
    <p:sldId id="294" r:id="rId10"/>
    <p:sldId id="295" r:id="rId11"/>
    <p:sldId id="296" r:id="rId12"/>
    <p:sldId id="362" r:id="rId13"/>
    <p:sldId id="363" r:id="rId14"/>
    <p:sldId id="364" r:id="rId15"/>
    <p:sldId id="280" r:id="rId16"/>
    <p:sldId id="298" r:id="rId17"/>
    <p:sldId id="282" r:id="rId18"/>
    <p:sldId id="299" r:id="rId19"/>
    <p:sldId id="301" r:id="rId20"/>
    <p:sldId id="302" r:id="rId21"/>
    <p:sldId id="367" r:id="rId22"/>
    <p:sldId id="303" r:id="rId23"/>
    <p:sldId id="365" r:id="rId24"/>
    <p:sldId id="304" r:id="rId25"/>
    <p:sldId id="305" r:id="rId26"/>
    <p:sldId id="331" r:id="rId27"/>
    <p:sldId id="306" r:id="rId28"/>
    <p:sldId id="307" r:id="rId29"/>
    <p:sldId id="308" r:id="rId30"/>
    <p:sldId id="332" r:id="rId31"/>
    <p:sldId id="309" r:id="rId32"/>
    <p:sldId id="310" r:id="rId33"/>
    <p:sldId id="311" r:id="rId34"/>
    <p:sldId id="312" r:id="rId35"/>
    <p:sldId id="353" r:id="rId36"/>
    <p:sldId id="355" r:id="rId37"/>
    <p:sldId id="356" r:id="rId38"/>
    <p:sldId id="333" r:id="rId39"/>
    <p:sldId id="357" r:id="rId40"/>
    <p:sldId id="314" r:id="rId41"/>
    <p:sldId id="315" r:id="rId42"/>
    <p:sldId id="316" r:id="rId43"/>
    <p:sldId id="317" r:id="rId44"/>
    <p:sldId id="334" r:id="rId45"/>
    <p:sldId id="318" r:id="rId46"/>
    <p:sldId id="343" r:id="rId47"/>
    <p:sldId id="337" r:id="rId48"/>
    <p:sldId id="319" r:id="rId49"/>
    <p:sldId id="358" r:id="rId50"/>
    <p:sldId id="335" r:id="rId51"/>
    <p:sldId id="336" r:id="rId52"/>
    <p:sldId id="320" r:id="rId53"/>
    <p:sldId id="321" r:id="rId54"/>
    <p:sldId id="359" r:id="rId55"/>
    <p:sldId id="338" r:id="rId56"/>
    <p:sldId id="366" r:id="rId57"/>
    <p:sldId id="345" r:id="rId58"/>
    <p:sldId id="324" r:id="rId59"/>
    <p:sldId id="340" r:id="rId60"/>
  </p:sldIdLst>
  <p:sldSz cx="9906000" cy="6858000" type="A4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0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0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0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0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8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003366"/>
    <a:srgbClr val="FF0000"/>
    <a:srgbClr val="7FFF00"/>
    <a:srgbClr val="00FF00"/>
    <a:srgbClr val="FF5008"/>
    <a:srgbClr val="FE9B03"/>
    <a:srgbClr val="EAFEEF"/>
    <a:srgbClr val="F0F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2" autoAdjust="0"/>
    <p:restoredTop sz="94728" autoAdjust="0"/>
  </p:normalViewPr>
  <p:slideViewPr>
    <p:cSldViewPr snapToGrid="0">
      <p:cViewPr varScale="1">
        <p:scale>
          <a:sx n="67" d="100"/>
          <a:sy n="67" d="100"/>
        </p:scale>
        <p:origin x="-762" y="-90"/>
      </p:cViewPr>
      <p:guideLst>
        <p:guide orient="horz" pos="2160"/>
        <p:guide pos="3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-183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e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44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10" Type="http://schemas.openxmlformats.org/officeDocument/2006/relationships/image" Target="../media/image80.wmf"/><Relationship Id="rId4" Type="http://schemas.openxmlformats.org/officeDocument/2006/relationships/image" Target="../media/image74.wmf"/><Relationship Id="rId9" Type="http://schemas.openxmlformats.org/officeDocument/2006/relationships/image" Target="../media/image7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emf"/><Relationship Id="rId1" Type="http://schemas.openxmlformats.org/officeDocument/2006/relationships/image" Target="../media/image81.wmf"/><Relationship Id="rId6" Type="http://schemas.openxmlformats.org/officeDocument/2006/relationships/image" Target="../media/image86.emf"/><Relationship Id="rId5" Type="http://schemas.openxmlformats.org/officeDocument/2006/relationships/image" Target="../media/image85.emf"/><Relationship Id="rId4" Type="http://schemas.openxmlformats.org/officeDocument/2006/relationships/image" Target="../media/image84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10" Type="http://schemas.openxmlformats.org/officeDocument/2006/relationships/image" Target="../media/image100.wmf"/><Relationship Id="rId4" Type="http://schemas.openxmlformats.org/officeDocument/2006/relationships/image" Target="../media/image94.wmf"/><Relationship Id="rId9" Type="http://schemas.openxmlformats.org/officeDocument/2006/relationships/image" Target="../media/image99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image" Target="../media/image104.wmf"/><Relationship Id="rId7" Type="http://schemas.openxmlformats.org/officeDocument/2006/relationships/image" Target="../media/image108.wmf"/><Relationship Id="rId2" Type="http://schemas.openxmlformats.org/officeDocument/2006/relationships/image" Target="../media/image103.emf"/><Relationship Id="rId1" Type="http://schemas.openxmlformats.org/officeDocument/2006/relationships/image" Target="../media/image102.e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10" Type="http://schemas.openxmlformats.org/officeDocument/2006/relationships/image" Target="../media/image111.emf"/><Relationship Id="rId4" Type="http://schemas.openxmlformats.org/officeDocument/2006/relationships/image" Target="../media/image105.wmf"/><Relationship Id="rId9" Type="http://schemas.openxmlformats.org/officeDocument/2006/relationships/image" Target="../media/image110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image" Target="../media/image119.wmf"/><Relationship Id="rId7" Type="http://schemas.openxmlformats.org/officeDocument/2006/relationships/image" Target="../media/image123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10" Type="http://schemas.openxmlformats.org/officeDocument/2006/relationships/image" Target="../media/image126.wmf"/><Relationship Id="rId4" Type="http://schemas.openxmlformats.org/officeDocument/2006/relationships/image" Target="../media/image120.wmf"/><Relationship Id="rId9" Type="http://schemas.openxmlformats.org/officeDocument/2006/relationships/image" Target="../media/image125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image" Target="../media/image129.wmf"/><Relationship Id="rId7" Type="http://schemas.openxmlformats.org/officeDocument/2006/relationships/image" Target="../media/image133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132.wmf"/><Relationship Id="rId5" Type="http://schemas.openxmlformats.org/officeDocument/2006/relationships/image" Target="../media/image131.wmf"/><Relationship Id="rId10" Type="http://schemas.openxmlformats.org/officeDocument/2006/relationships/image" Target="../media/image136.wmf"/><Relationship Id="rId4" Type="http://schemas.openxmlformats.org/officeDocument/2006/relationships/image" Target="../media/image130.emf"/><Relationship Id="rId9" Type="http://schemas.openxmlformats.org/officeDocument/2006/relationships/image" Target="../media/image135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emf"/><Relationship Id="rId2" Type="http://schemas.openxmlformats.org/officeDocument/2006/relationships/image" Target="../media/image138.emf"/><Relationship Id="rId1" Type="http://schemas.openxmlformats.org/officeDocument/2006/relationships/image" Target="../media/image137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emf"/><Relationship Id="rId1" Type="http://schemas.openxmlformats.org/officeDocument/2006/relationships/image" Target="../media/image140.wmf"/><Relationship Id="rId5" Type="http://schemas.openxmlformats.org/officeDocument/2006/relationships/image" Target="../media/image144.wmf"/><Relationship Id="rId4" Type="http://schemas.openxmlformats.org/officeDocument/2006/relationships/image" Target="../media/image14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emf"/><Relationship Id="rId2" Type="http://schemas.openxmlformats.org/officeDocument/2006/relationships/image" Target="../media/image146.emf"/><Relationship Id="rId1" Type="http://schemas.openxmlformats.org/officeDocument/2006/relationships/image" Target="../media/image145.wmf"/><Relationship Id="rId5" Type="http://schemas.openxmlformats.org/officeDocument/2006/relationships/image" Target="../media/image149.emf"/><Relationship Id="rId4" Type="http://schemas.openxmlformats.org/officeDocument/2006/relationships/image" Target="../media/image148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5" Type="http://schemas.openxmlformats.org/officeDocument/2006/relationships/image" Target="../media/image154.wmf"/><Relationship Id="rId4" Type="http://schemas.openxmlformats.org/officeDocument/2006/relationships/image" Target="../media/image153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7" Type="http://schemas.openxmlformats.org/officeDocument/2006/relationships/image" Target="../media/image163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6" Type="http://schemas.openxmlformats.org/officeDocument/2006/relationships/image" Target="../media/image162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wmf"/><Relationship Id="rId1" Type="http://schemas.openxmlformats.org/officeDocument/2006/relationships/image" Target="../media/image169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7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wmf"/><Relationship Id="rId2" Type="http://schemas.openxmlformats.org/officeDocument/2006/relationships/image" Target="../media/image181.emf"/><Relationship Id="rId1" Type="http://schemas.openxmlformats.org/officeDocument/2006/relationships/image" Target="../media/image180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wmf"/><Relationship Id="rId2" Type="http://schemas.openxmlformats.org/officeDocument/2006/relationships/image" Target="../media/image185.emf"/><Relationship Id="rId1" Type="http://schemas.openxmlformats.org/officeDocument/2006/relationships/image" Target="../media/image184.wmf"/><Relationship Id="rId4" Type="http://schemas.openxmlformats.org/officeDocument/2006/relationships/image" Target="../media/image187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9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wmf"/><Relationship Id="rId7" Type="http://schemas.openxmlformats.org/officeDocument/2006/relationships/image" Target="../media/image199.w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Relationship Id="rId6" Type="http://schemas.openxmlformats.org/officeDocument/2006/relationships/image" Target="../media/image198.wmf"/><Relationship Id="rId5" Type="http://schemas.openxmlformats.org/officeDocument/2006/relationships/image" Target="../media/image197.wmf"/><Relationship Id="rId4" Type="http://schemas.openxmlformats.org/officeDocument/2006/relationships/image" Target="../media/image196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wmf"/><Relationship Id="rId2" Type="http://schemas.openxmlformats.org/officeDocument/2006/relationships/image" Target="../media/image202.wmf"/><Relationship Id="rId1" Type="http://schemas.openxmlformats.org/officeDocument/2006/relationships/image" Target="../media/image201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emf"/><Relationship Id="rId2" Type="http://schemas.openxmlformats.org/officeDocument/2006/relationships/image" Target="../media/image206.emf"/><Relationship Id="rId1" Type="http://schemas.openxmlformats.org/officeDocument/2006/relationships/image" Target="../media/image205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7.e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wmf"/><Relationship Id="rId2" Type="http://schemas.openxmlformats.org/officeDocument/2006/relationships/image" Target="../media/image209.wmf"/><Relationship Id="rId1" Type="http://schemas.openxmlformats.org/officeDocument/2006/relationships/image" Target="../media/image208.wmf"/><Relationship Id="rId4" Type="http://schemas.openxmlformats.org/officeDocument/2006/relationships/image" Target="../media/image211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wmf"/><Relationship Id="rId2" Type="http://schemas.openxmlformats.org/officeDocument/2006/relationships/image" Target="../media/image213.emf"/><Relationship Id="rId1" Type="http://schemas.openxmlformats.org/officeDocument/2006/relationships/image" Target="../media/image212.wmf"/><Relationship Id="rId4" Type="http://schemas.openxmlformats.org/officeDocument/2006/relationships/image" Target="../media/image2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2025" y="692150"/>
            <a:ext cx="493395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notes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仿宋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仿宋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仿宋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仿宋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4EB17228-3C36-4BFC-97A0-1F204AD5DE0C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1E6598C5-6710-4D18-A065-77B058C64724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743F71-7B23-4EB7-B98E-9574BCE22AC1}" type="datetime1">
              <a:rPr lang="zh-CN" altLang="en-US"/>
              <a:pPr>
                <a:defRPr/>
              </a:pPr>
              <a:t>2019/9/12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作者：信息电子工程系 屈民军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fld id="{E68066DA-0D86-4EB7-9C0D-EC56F7D63458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="" xmlns:p14="http://schemas.microsoft.com/office/powerpoint/2010/main" val="304734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8410F-0D1D-4F3B-8114-9B2A48DD8888}" type="datetime1">
              <a:rPr lang="zh-CN" altLang="en-US"/>
              <a:pPr>
                <a:defRPr/>
              </a:pPr>
              <a:t>2019/9/12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作者：信息电子工程系 屈民军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fld id="{0B5B858F-0BCF-4D60-9B6D-71A9A0E54E9E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="" xmlns:p14="http://schemas.microsoft.com/office/powerpoint/2010/main" val="1099893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58025" y="609600"/>
            <a:ext cx="2105025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42950" y="609600"/>
            <a:ext cx="6162675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AEC7B-8D90-4259-9E73-4F5F6D223647}" type="datetime1">
              <a:rPr lang="zh-CN" altLang="en-US"/>
              <a:pPr>
                <a:defRPr/>
              </a:pPr>
              <a:t>2019/9/12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作者：信息电子工程系 屈民军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fld id="{B8316C1C-BC3A-4E62-8296-3D45BB1E9587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="" xmlns:p14="http://schemas.microsoft.com/office/powerpoint/2010/main" val="3667929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950" y="609600"/>
            <a:ext cx="84201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42950" y="1981200"/>
            <a:ext cx="84201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6D740-2261-43A0-BF80-527E45555AA5}" type="datetime1">
              <a:rPr lang="zh-CN" altLang="en-US"/>
              <a:pPr>
                <a:defRPr/>
              </a:pPr>
              <a:t>2019/9/12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作者：信息电子工程系 屈民军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fld id="{48D172BE-7F89-4129-A0B4-CB334704E95C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="" xmlns:p14="http://schemas.microsoft.com/office/powerpoint/2010/main" val="142719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0FD01E-76ED-4493-85C0-87A40FF82767}" type="datetime1">
              <a:rPr lang="zh-CN" altLang="en-US"/>
              <a:pPr>
                <a:defRPr/>
              </a:pPr>
              <a:t>2019/9/12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作者：信息电子工程系 屈民军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fld id="{9B64DB35-25A0-40B1-8DFE-3AE1E768B865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="" xmlns:p14="http://schemas.microsoft.com/office/powerpoint/2010/main" val="274987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53576-D9EC-4FC4-B43B-3ABBD0238BB2}" type="datetime1">
              <a:rPr lang="zh-CN" altLang="en-US"/>
              <a:pPr>
                <a:defRPr/>
              </a:pPr>
              <a:t>2019/9/12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作者：信息电子工程系 屈民军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fld id="{44A6371E-62A0-4D5A-A1E3-482B358D4371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="" xmlns:p14="http://schemas.microsoft.com/office/powerpoint/2010/main" val="344559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42950" y="1981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BBCF5-29B5-497E-8638-943FF97FFEAA}" type="datetime1">
              <a:rPr lang="zh-CN" altLang="en-US"/>
              <a:pPr>
                <a:defRPr/>
              </a:pPr>
              <a:t>2019/9/12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作者：信息电子工程系 屈民军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fld id="{C6799100-796D-4EC6-BD33-9B3C62C1B349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="" xmlns:p14="http://schemas.microsoft.com/office/powerpoint/2010/main" val="211303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2DD1D-8EFA-4262-BC4E-535AB804FDD8}" type="datetime1">
              <a:rPr lang="zh-CN" altLang="en-US"/>
              <a:pPr>
                <a:defRPr/>
              </a:pPr>
              <a:t>2019/9/12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作者：信息电子工程系 屈民军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fld id="{920C618F-D1EB-4759-B650-BB82CC28DF36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="" xmlns:p14="http://schemas.microsoft.com/office/powerpoint/2010/main" val="420472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DE762-2725-4055-AB1D-6A3DEC95CDBF}" type="datetime1">
              <a:rPr lang="zh-CN" altLang="en-US"/>
              <a:pPr>
                <a:defRPr/>
              </a:pPr>
              <a:t>2019/9/12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作者：信息电子工程系 屈民军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fld id="{A43EFC95-A974-4D93-BDCC-D2A4E5DE1957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="" xmlns:p14="http://schemas.microsoft.com/office/powerpoint/2010/main" val="1799731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0C1B6-2F8B-4416-B358-DAF5D43FA05E}" type="datetime1">
              <a:rPr lang="zh-CN" altLang="en-US"/>
              <a:pPr>
                <a:defRPr/>
              </a:pPr>
              <a:t>2019/9/12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作者：信息电子工程系 屈民军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fld id="{A21FA9FA-FA63-4154-9B83-70A8528E3224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="" xmlns:p14="http://schemas.microsoft.com/office/powerpoint/2010/main" val="1843294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41887-DDD7-458F-9839-14DC24A43545}" type="datetime1">
              <a:rPr lang="zh-CN" altLang="en-US"/>
              <a:pPr>
                <a:defRPr/>
              </a:pPr>
              <a:t>2019/9/12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作者：信息电子工程系 屈民军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fld id="{B0743DBE-8411-422F-A833-EC516B384106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="" xmlns:p14="http://schemas.microsoft.com/office/powerpoint/2010/main" val="105371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58A583-4E2E-4A36-9093-473EEDC3C511}" type="datetime1">
              <a:rPr lang="zh-CN" altLang="en-US"/>
              <a:pPr>
                <a:defRPr/>
              </a:pPr>
              <a:t>2019/9/12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作者：信息电子工程系 屈民军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fld id="{6DB93E1C-B7AE-458C-B96D-DCE012D2AE61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="" xmlns:p14="http://schemas.microsoft.com/office/powerpoint/2010/main" val="287787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5100" y="63246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 sz="2000" b="0">
                <a:solidFill>
                  <a:srgbClr val="FF0000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D23884A6-AB0B-4F06-AF91-0D74BD8D58B2}" type="datetime1">
              <a:rPr lang="zh-CN" altLang="en-US"/>
              <a:pPr>
                <a:defRPr/>
              </a:pPr>
              <a:t>2019/9/12</a:t>
            </a:fld>
            <a:endParaRPr lang="en-US" altLang="zh-CN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93950" y="6324600"/>
            <a:ext cx="462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base">
              <a:spcBef>
                <a:spcPct val="0"/>
              </a:spcBef>
              <a:spcAft>
                <a:spcPct val="0"/>
              </a:spcAft>
              <a:defRPr kumimoji="1" sz="2000" smtClean="0">
                <a:solidFill>
                  <a:srgbClr val="FF0000"/>
                </a:solidFill>
              </a:defRPr>
            </a:lvl1pPr>
          </a:lstStyle>
          <a:p>
            <a:r>
              <a:rPr lang="en-US" altLang="zh-CN"/>
              <a:t>作者：信息电子工程系 屈民军</a:t>
            </a:r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59700" y="63246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kumimoji="1" sz="2000" smtClean="0">
                <a:solidFill>
                  <a:srgbClr val="FF0000"/>
                </a:solidFill>
              </a:defRPr>
            </a:lvl1pPr>
          </a:lstStyle>
          <a:p>
            <a:r>
              <a:rPr lang="zh-CN" altLang="en-US"/>
              <a:t>第</a:t>
            </a:r>
            <a:fld id="{FB28D5D7-F54B-4902-B6FC-5C09B9EF776A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仿宋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仿宋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仿宋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仿宋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仿宋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仿宋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仿宋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仿宋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Microsoft_Office_Word_97_-_2003___555.doc"/><Relationship Id="rId4" Type="http://schemas.openxmlformats.org/officeDocument/2006/relationships/oleObject" Target="../embeddings/Microsoft_Office_Word_97_-_2003___444.doc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Microsoft_Office_Word_97_-_2003___777.doc"/><Relationship Id="rId4" Type="http://schemas.openxmlformats.org/officeDocument/2006/relationships/oleObject" Target="../embeddings/Microsoft_Office_Word_97_-_2003___666.doc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88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slide" Target="slide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99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oleObject" Target="../embeddings/Microsoft_Office_Word_97_-_2003___101010.doc"/><Relationship Id="rId7" Type="http://schemas.openxmlformats.org/officeDocument/2006/relationships/oleObject" Target="../embeddings/oleObject22.bin"/><Relationship Id="rId12" Type="http://schemas.openxmlformats.org/officeDocument/2006/relationships/slide" Target="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1.bin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0.bin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19.bin"/><Relationship Id="rId9" Type="http://schemas.openxmlformats.org/officeDocument/2006/relationships/oleObject" Target="../embeddings/oleObject2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11111.doc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Microsoft_Office_Word_97_-_2003___121212.doc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33.bin"/><Relationship Id="rId12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2.bin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1.bin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0.bin"/><Relationship Id="rId9" Type="http://schemas.openxmlformats.org/officeDocument/2006/relationships/oleObject" Target="../embeddings/oleObject3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2.bin"/><Relationship Id="rId11" Type="http://schemas.openxmlformats.org/officeDocument/2006/relationships/slide" Target="slide34.xml"/><Relationship Id="rId5" Type="http://schemas.openxmlformats.org/officeDocument/2006/relationships/oleObject" Target="../embeddings/oleObject41.bin"/><Relationship Id="rId10" Type="http://schemas.openxmlformats.org/officeDocument/2006/relationships/slide" Target="slide16.xml"/><Relationship Id="rId4" Type="http://schemas.openxmlformats.org/officeDocument/2006/relationships/oleObject" Target="../embeddings/oleObject40.bin"/><Relationship Id="rId9" Type="http://schemas.openxmlformats.org/officeDocument/2006/relationships/slide" Target="slide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8.bin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47.bin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6.bin"/><Relationship Id="rId9" Type="http://schemas.openxmlformats.org/officeDocument/2006/relationships/oleObject" Target="../embeddings/oleObject5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5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5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2.bin"/><Relationship Id="rId12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1.bin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0.bin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59.bin"/><Relationship Id="rId9" Type="http://schemas.openxmlformats.org/officeDocument/2006/relationships/oleObject" Target="../embeddings/oleObject6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71.bin"/><Relationship Id="rId5" Type="http://schemas.openxmlformats.org/officeDocument/2006/relationships/oleObject" Target="../embeddings/oleObject70.bin"/><Relationship Id="rId4" Type="http://schemas.openxmlformats.org/officeDocument/2006/relationships/oleObject" Target="../embeddings/oleObject6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7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77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2.bin"/><Relationship Id="rId12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81.bin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0.bin"/><Relationship Id="rId10" Type="http://schemas.openxmlformats.org/officeDocument/2006/relationships/oleObject" Target="../embeddings/oleObject85.bin"/><Relationship Id="rId4" Type="http://schemas.openxmlformats.org/officeDocument/2006/relationships/oleObject" Target="../embeddings/oleObject79.bin"/><Relationship Id="rId9" Type="http://schemas.openxmlformats.org/officeDocument/2006/relationships/oleObject" Target="../embeddings/oleObject8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13" Type="http://schemas.openxmlformats.org/officeDocument/2006/relationships/slide" Target="slide40.xml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3.bin"/><Relationship Id="rId12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92.bin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1.bin"/><Relationship Id="rId10" Type="http://schemas.openxmlformats.org/officeDocument/2006/relationships/oleObject" Target="../embeddings/oleObject96.bin"/><Relationship Id="rId4" Type="http://schemas.openxmlformats.org/officeDocument/2006/relationships/oleObject" Target="../embeddings/oleObject90.bin"/><Relationship Id="rId9" Type="http://schemas.openxmlformats.org/officeDocument/2006/relationships/oleObject" Target="../embeddings/oleObject95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100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oleObject" Target="../embeddings/oleObject103.bin"/><Relationship Id="rId4" Type="http://schemas.openxmlformats.org/officeDocument/2006/relationships/oleObject" Target="../embeddings/oleObject102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8.bin"/><Relationship Id="rId12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07.bin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6.bin"/><Relationship Id="rId10" Type="http://schemas.openxmlformats.org/officeDocument/2006/relationships/oleObject" Target="../embeddings/oleObject111.bin"/><Relationship Id="rId4" Type="http://schemas.openxmlformats.org/officeDocument/2006/relationships/oleObject" Target="../embeddings/oleObject105.bin"/><Relationship Id="rId9" Type="http://schemas.openxmlformats.org/officeDocument/2006/relationships/oleObject" Target="../embeddings/oleObject110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8.bin"/><Relationship Id="rId12" Type="http://schemas.openxmlformats.org/officeDocument/2006/relationships/oleObject" Target="../embeddings/oleObject1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17.bin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6.bin"/><Relationship Id="rId10" Type="http://schemas.openxmlformats.org/officeDocument/2006/relationships/oleObject" Target="../embeddings/oleObject121.bin"/><Relationship Id="rId4" Type="http://schemas.openxmlformats.org/officeDocument/2006/relationships/oleObject" Target="../embeddings/oleObject115.bin"/><Relationship Id="rId9" Type="http://schemas.openxmlformats.org/officeDocument/2006/relationships/oleObject" Target="../embeddings/oleObject120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3131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oleObject" Target="../embeddings/Microsoft_Office_Word_97_-_2003___151515.doc"/><Relationship Id="rId4" Type="http://schemas.openxmlformats.org/officeDocument/2006/relationships/oleObject" Target="../embeddings/Microsoft_Office_Word_97_-_2003___141414.doc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26.bin"/><Relationship Id="rId5" Type="http://schemas.openxmlformats.org/officeDocument/2006/relationships/oleObject" Target="../embeddings/oleObject125.bin"/><Relationship Id="rId4" Type="http://schemas.openxmlformats.org/officeDocument/2006/relationships/oleObject" Target="../embeddings/Microsoft_Office_Word_97_-_2003___161616.doc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Microsoft_Office_Word_97_-_2003___181818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30.bin"/><Relationship Id="rId5" Type="http://schemas.openxmlformats.org/officeDocument/2006/relationships/oleObject" Target="../embeddings/oleObject129.bin"/><Relationship Id="rId4" Type="http://schemas.openxmlformats.org/officeDocument/2006/relationships/oleObject" Target="../embeddings/Microsoft_Office_Word_97_-_2003___171717.doc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4.bin"/><Relationship Id="rId3" Type="http://schemas.openxmlformats.org/officeDocument/2006/relationships/image" Target="../media/image155.png"/><Relationship Id="rId7" Type="http://schemas.openxmlformats.org/officeDocument/2006/relationships/oleObject" Target="../embeddings/oleObject1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56.png"/><Relationship Id="rId5" Type="http://schemas.openxmlformats.org/officeDocument/2006/relationships/oleObject" Target="../embeddings/oleObject132.bin"/><Relationship Id="rId4" Type="http://schemas.openxmlformats.org/officeDocument/2006/relationships/oleObject" Target="../embeddings/oleObject131.bin"/><Relationship Id="rId9" Type="http://schemas.openxmlformats.org/officeDocument/2006/relationships/oleObject" Target="../embeddings/oleObject135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13" Type="http://schemas.openxmlformats.org/officeDocument/2006/relationships/oleObject" Target="../embeddings/oleObject142.bin"/><Relationship Id="rId3" Type="http://schemas.openxmlformats.org/officeDocument/2006/relationships/image" Target="../media/image164.png"/><Relationship Id="rId7" Type="http://schemas.openxmlformats.org/officeDocument/2006/relationships/oleObject" Target="../embeddings/oleObject138.bin"/><Relationship Id="rId12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65.png"/><Relationship Id="rId11" Type="http://schemas.openxmlformats.org/officeDocument/2006/relationships/image" Target="../media/image167.png"/><Relationship Id="rId5" Type="http://schemas.openxmlformats.org/officeDocument/2006/relationships/oleObject" Target="../embeddings/oleObject137.bin"/><Relationship Id="rId10" Type="http://schemas.openxmlformats.org/officeDocument/2006/relationships/oleObject" Target="../embeddings/oleObject140.bin"/><Relationship Id="rId4" Type="http://schemas.openxmlformats.org/officeDocument/2006/relationships/oleObject" Target="../embeddings/oleObject136.bin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6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7" Type="http://schemas.openxmlformats.org/officeDocument/2006/relationships/image" Target="../media/image17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72.png"/><Relationship Id="rId5" Type="http://schemas.openxmlformats.org/officeDocument/2006/relationships/oleObject" Target="../embeddings/oleObject144.bin"/><Relationship Id="rId4" Type="http://schemas.openxmlformats.org/officeDocument/2006/relationships/oleObject" Target="../embeddings/oleObject143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5" Type="http://schemas.openxmlformats.org/officeDocument/2006/relationships/oleObject" Target="../embeddings/oleObject147.bin"/><Relationship Id="rId4" Type="http://schemas.openxmlformats.org/officeDocument/2006/relationships/oleObject" Target="../embeddings/oleObject146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179.png"/><Relationship Id="rId4" Type="http://schemas.openxmlformats.org/officeDocument/2006/relationships/oleObject" Target="../embeddings/oleObject148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51.bin"/><Relationship Id="rId5" Type="http://schemas.openxmlformats.org/officeDocument/2006/relationships/oleObject" Target="../embeddings/oleObject150.bin"/><Relationship Id="rId4" Type="http://schemas.openxmlformats.org/officeDocument/2006/relationships/oleObject" Target="../embeddings/oleObject149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7" Type="http://schemas.openxmlformats.org/officeDocument/2006/relationships/oleObject" Target="../embeddings/oleObject1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54.bin"/><Relationship Id="rId5" Type="http://schemas.openxmlformats.org/officeDocument/2006/relationships/oleObject" Target="../embeddings/oleObject153.bin"/><Relationship Id="rId4" Type="http://schemas.openxmlformats.org/officeDocument/2006/relationships/oleObject" Target="../embeddings/oleObject152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91919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oleObject" Target="../embeddings/oleObject156.bin"/><Relationship Id="rId4" Type="http://schemas.openxmlformats.org/officeDocument/2006/relationships/image" Target="../media/image192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1.bin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00.png"/><Relationship Id="rId5" Type="http://schemas.openxmlformats.org/officeDocument/2006/relationships/oleObject" Target="../embeddings/oleObject159.bin"/><Relationship Id="rId10" Type="http://schemas.openxmlformats.org/officeDocument/2006/relationships/oleObject" Target="../embeddings/oleObject163.bin"/><Relationship Id="rId4" Type="http://schemas.openxmlformats.org/officeDocument/2006/relationships/oleObject" Target="../embeddings/oleObject158.bin"/><Relationship Id="rId9" Type="http://schemas.openxmlformats.org/officeDocument/2006/relationships/oleObject" Target="../embeddings/oleObject162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04.png"/><Relationship Id="rId5" Type="http://schemas.openxmlformats.org/officeDocument/2006/relationships/oleObject" Target="../embeddings/oleObject166.bin"/><Relationship Id="rId4" Type="http://schemas.openxmlformats.org/officeDocument/2006/relationships/oleObject" Target="../embeddings/oleObject165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5" Type="http://schemas.openxmlformats.org/officeDocument/2006/relationships/oleObject" Target="../embeddings/oleObject169.bin"/><Relationship Id="rId4" Type="http://schemas.openxmlformats.org/officeDocument/2006/relationships/oleObject" Target="../embeddings/oleObject168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174.bin"/><Relationship Id="rId5" Type="http://schemas.openxmlformats.org/officeDocument/2006/relationships/oleObject" Target="../embeddings/oleObject173.bin"/><Relationship Id="rId4" Type="http://schemas.openxmlformats.org/officeDocument/2006/relationships/oleObject" Target="../embeddings/oleObject172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8.bin"/><Relationship Id="rId3" Type="http://schemas.openxmlformats.org/officeDocument/2006/relationships/oleObject" Target="../embeddings/oleObject175.bin"/><Relationship Id="rId7" Type="http://schemas.openxmlformats.org/officeDocument/2006/relationships/oleObject" Target="../embeddings/oleObject1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17.png"/><Relationship Id="rId5" Type="http://schemas.openxmlformats.org/officeDocument/2006/relationships/image" Target="../media/image216.png"/><Relationship Id="rId4" Type="http://schemas.openxmlformats.org/officeDocument/2006/relationships/oleObject" Target="../embeddings/oleObject176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1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22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33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png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93950" y="762000"/>
            <a:ext cx="5613400" cy="60960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ea typeface="华文新魏" pitchFamily="2" charset="-122"/>
              </a:rPr>
              <a:t>第二章 逻辑代数基础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742950" y="1676401"/>
            <a:ext cx="1981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u="sng" dirty="0">
                <a:solidFill>
                  <a:schemeClr val="tx1"/>
                </a:solidFill>
              </a:rPr>
              <a:t>内容提要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660400" y="2590801"/>
            <a:ext cx="85852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          </a:t>
            </a:r>
            <a:r>
              <a:rPr lang="zh-CN" altLang="en-US" sz="2800" dirty="0"/>
              <a:t>本章介绍分析数字逻辑功能的数学方法。首先介绍逻辑代数的基本运算、常用公式和基本定理，然后介绍逻辑代数及其表示方法、逻辑函数的化简。重点掌握卡诺图化简逻辑函数，为后续课程打下基础。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utoUpdateAnimBg="0"/>
      <p:bldP spid="3076" grpId="0" autoUpdateAnimBg="0"/>
      <p:bldP spid="3077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第</a:t>
            </a:r>
            <a:fld id="{AA04F225-B58F-4336-ABA7-6EE9434ECE8B}" type="slidenum"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pPr eaLnBrk="1" hangingPunct="1"/>
              <a:t>10</a:t>
            </a:fld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页</a:t>
            </a:r>
          </a:p>
        </p:txBody>
      </p:sp>
      <p:sp>
        <p:nvSpPr>
          <p:cNvPr id="12295" name="Text Box 1026"/>
          <p:cNvSpPr txBox="1">
            <a:spLocks noChangeArrowheads="1"/>
          </p:cNvSpPr>
          <p:nvPr/>
        </p:nvSpPr>
        <p:spPr bwMode="auto">
          <a:xfrm>
            <a:off x="211138" y="239713"/>
            <a:ext cx="3563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90F36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>
                <a:solidFill>
                  <a:srgbClr val="F90F36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800">
                <a:solidFill>
                  <a:srgbClr val="F90F36"/>
                </a:solidFill>
                <a:latin typeface="宋体" panose="02010600030101010101" pitchFamily="2" charset="-122"/>
              </a:rPr>
              <a:t>）“异或”运算</a:t>
            </a:r>
            <a:r>
              <a:rPr lang="zh-CN" altLang="en-US" sz="2400">
                <a:ea typeface="仿宋_GB2312" pitchFamily="49" charset="-122"/>
              </a:rPr>
              <a:t> </a:t>
            </a:r>
          </a:p>
        </p:txBody>
      </p:sp>
      <p:graphicFrame>
        <p:nvGraphicFramePr>
          <p:cNvPr id="97283" name="Object 1027"/>
          <p:cNvGraphicFramePr>
            <a:graphicFrameLocks noChangeAspect="1"/>
          </p:cNvGraphicFramePr>
          <p:nvPr/>
        </p:nvGraphicFramePr>
        <p:xfrm>
          <a:off x="476250" y="1490663"/>
          <a:ext cx="1766888" cy="979487"/>
        </p:xfrm>
        <a:graphic>
          <a:graphicData uri="http://schemas.openxmlformats.org/presentationml/2006/ole">
            <p:oleObj spid="_x0000_s12289" name="公式" r:id="rId3" imgW="736560" imgH="406080" progId="Equation.3">
              <p:embed/>
            </p:oleObj>
          </a:graphicData>
        </a:graphic>
      </p:graphicFrame>
      <p:sp>
        <p:nvSpPr>
          <p:cNvPr id="97284" name="Text Box 1028"/>
          <p:cNvSpPr txBox="1">
            <a:spLocks noChangeArrowheads="1"/>
          </p:cNvSpPr>
          <p:nvPr/>
        </p:nvSpPr>
        <p:spPr bwMode="auto">
          <a:xfrm>
            <a:off x="474663" y="866775"/>
            <a:ext cx="1695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 b="0" i="1">
                <a:solidFill>
                  <a:schemeClr val="accent2"/>
                </a:solidFill>
              </a:rPr>
              <a:t>表达式</a:t>
            </a:r>
            <a:endParaRPr lang="zh-CN" altLang="en-US" sz="2400" b="0" i="1">
              <a:solidFill>
                <a:schemeClr val="accent2"/>
              </a:solidFill>
              <a:ea typeface="仿宋_GB2312" pitchFamily="49" charset="-122"/>
            </a:endParaRPr>
          </a:p>
        </p:txBody>
      </p:sp>
      <p:sp>
        <p:nvSpPr>
          <p:cNvPr id="97286" name="Text Box 1030"/>
          <p:cNvSpPr txBox="1">
            <a:spLocks noChangeArrowheads="1"/>
          </p:cNvSpPr>
          <p:nvPr/>
        </p:nvSpPr>
        <p:spPr bwMode="auto">
          <a:xfrm>
            <a:off x="557213" y="2682875"/>
            <a:ext cx="1428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 b="0" i="1">
                <a:solidFill>
                  <a:schemeClr val="accent2"/>
                </a:solidFill>
              </a:rPr>
              <a:t>真值表</a:t>
            </a:r>
            <a:endParaRPr lang="zh-CN" altLang="en-US" sz="2400" b="0">
              <a:solidFill>
                <a:schemeClr val="accent2"/>
              </a:solidFill>
              <a:ea typeface="仿宋_GB2312" pitchFamily="49" charset="-122"/>
            </a:endParaRPr>
          </a:p>
        </p:txBody>
      </p:sp>
      <p:graphicFrame>
        <p:nvGraphicFramePr>
          <p:cNvPr id="97287" name="Object 1031"/>
          <p:cNvGraphicFramePr>
            <a:graphicFrameLocks noChangeAspect="1"/>
          </p:cNvGraphicFramePr>
          <p:nvPr/>
        </p:nvGraphicFramePr>
        <p:xfrm>
          <a:off x="301625" y="3321050"/>
          <a:ext cx="2292350" cy="3278188"/>
        </p:xfrm>
        <a:graphic>
          <a:graphicData uri="http://schemas.openxmlformats.org/presentationml/2006/ole">
            <p:oleObj spid="_x0000_s12290" name="Document" r:id="rId4" imgW="2062480" imgH="2943860" progId="">
              <p:embed/>
            </p:oleObj>
          </a:graphicData>
        </a:graphic>
      </p:graphicFrame>
      <p:sp>
        <p:nvSpPr>
          <p:cNvPr id="97288" name="Text Box 1032"/>
          <p:cNvSpPr txBox="1">
            <a:spLocks noChangeArrowheads="1"/>
          </p:cNvSpPr>
          <p:nvPr/>
        </p:nvSpPr>
        <p:spPr bwMode="auto">
          <a:xfrm>
            <a:off x="2870200" y="110013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 b="0" i="1">
                <a:solidFill>
                  <a:schemeClr val="accent2"/>
                </a:solidFill>
              </a:rPr>
              <a:t>逻辑符号</a:t>
            </a:r>
          </a:p>
        </p:txBody>
      </p:sp>
      <p:sp>
        <p:nvSpPr>
          <p:cNvPr id="97291" name="Text Box 1035"/>
          <p:cNvSpPr txBox="1">
            <a:spLocks noChangeArrowheads="1"/>
          </p:cNvSpPr>
          <p:nvPr/>
        </p:nvSpPr>
        <p:spPr bwMode="auto">
          <a:xfrm>
            <a:off x="5367338" y="1117600"/>
            <a:ext cx="1692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 b="0" i="1">
                <a:solidFill>
                  <a:schemeClr val="accent2"/>
                </a:solidFill>
              </a:rPr>
              <a:t>特性</a:t>
            </a:r>
          </a:p>
        </p:txBody>
      </p:sp>
      <p:sp>
        <p:nvSpPr>
          <p:cNvPr id="97293" name="Text Box 1037"/>
          <p:cNvSpPr txBox="1">
            <a:spLocks noChangeArrowheads="1"/>
          </p:cNvSpPr>
          <p:nvPr/>
        </p:nvSpPr>
        <p:spPr bwMode="auto">
          <a:xfrm>
            <a:off x="5462588" y="1677988"/>
            <a:ext cx="39941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0">
                <a:ea typeface="仿宋_GB2312" pitchFamily="49" charset="-122"/>
              </a:rPr>
              <a:t>（</a:t>
            </a:r>
            <a:r>
              <a:rPr lang="en-US" altLang="zh-CN" sz="2400" b="0">
                <a:ea typeface="仿宋_GB2312" pitchFamily="49" charset="-122"/>
              </a:rPr>
              <a:t>1</a:t>
            </a:r>
            <a:r>
              <a:rPr lang="zh-CN" altLang="en-US" sz="2400" b="0">
                <a:ea typeface="仿宋_GB2312" pitchFamily="49" charset="-122"/>
              </a:rPr>
              <a:t>）奇校验</a:t>
            </a:r>
            <a:r>
              <a:rPr lang="en-US" altLang="zh-CN" sz="2400" b="0">
                <a:ea typeface="仿宋_GB2312" pitchFamily="49" charset="-122"/>
              </a:rPr>
              <a:t>:</a:t>
            </a:r>
          </a:p>
          <a:p>
            <a:pPr eaLnBrk="1" hangingPunct="1"/>
            <a:r>
              <a:rPr lang="zh-CN" altLang="en-US" sz="2400" b="0">
                <a:ea typeface="仿宋_GB2312" pitchFamily="49" charset="-122"/>
              </a:rPr>
              <a:t>变量值是</a:t>
            </a:r>
            <a:r>
              <a:rPr lang="en-US" altLang="zh-CN" sz="2400" b="0">
                <a:ea typeface="仿宋_GB2312" pitchFamily="49" charset="-122"/>
              </a:rPr>
              <a:t>1</a:t>
            </a:r>
            <a:r>
              <a:rPr lang="zh-CN" altLang="en-US" sz="2400" b="0">
                <a:ea typeface="仿宋_GB2312" pitchFamily="49" charset="-122"/>
              </a:rPr>
              <a:t>的</a:t>
            </a:r>
            <a:r>
              <a:rPr lang="zh-CN" altLang="en-US" sz="2400">
                <a:solidFill>
                  <a:srgbClr val="F90F36"/>
                </a:solidFill>
                <a:ea typeface="仿宋_GB2312" pitchFamily="49" charset="-122"/>
              </a:rPr>
              <a:t>变量个数</a:t>
            </a:r>
            <a:r>
              <a:rPr lang="zh-CN" altLang="en-US" sz="2400" b="0">
                <a:ea typeface="仿宋_GB2312" pitchFamily="49" charset="-122"/>
              </a:rPr>
              <a:t>为奇数</a:t>
            </a:r>
          </a:p>
        </p:txBody>
      </p:sp>
      <p:grpSp>
        <p:nvGrpSpPr>
          <p:cNvPr id="2" name="Group 1056"/>
          <p:cNvGrpSpPr>
            <a:grpSpLocks/>
          </p:cNvGrpSpPr>
          <p:nvPr/>
        </p:nvGrpSpPr>
        <p:grpSpPr bwMode="auto">
          <a:xfrm>
            <a:off x="2946400" y="1970088"/>
            <a:ext cx="2184400" cy="995362"/>
            <a:chOff x="1770" y="809"/>
            <a:chExt cx="1376" cy="627"/>
          </a:xfrm>
        </p:grpSpPr>
        <p:sp>
          <p:nvSpPr>
            <p:cNvPr id="12311" name="Rectangle 1045"/>
            <p:cNvSpPr>
              <a:spLocks noChangeArrowheads="1"/>
            </p:cNvSpPr>
            <p:nvPr/>
          </p:nvSpPr>
          <p:spPr bwMode="auto">
            <a:xfrm>
              <a:off x="2249" y="823"/>
              <a:ext cx="376" cy="5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  <p:sp>
          <p:nvSpPr>
            <p:cNvPr id="12312" name="Line 1046"/>
            <p:cNvSpPr>
              <a:spLocks noChangeShapeType="1"/>
            </p:cNvSpPr>
            <p:nvPr/>
          </p:nvSpPr>
          <p:spPr bwMode="auto">
            <a:xfrm>
              <a:off x="2618" y="1145"/>
              <a:ext cx="3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3" name="Line 1047"/>
            <p:cNvSpPr>
              <a:spLocks noChangeShapeType="1"/>
            </p:cNvSpPr>
            <p:nvPr/>
          </p:nvSpPr>
          <p:spPr bwMode="auto">
            <a:xfrm>
              <a:off x="1941" y="1019"/>
              <a:ext cx="3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4" name="Line 1048"/>
            <p:cNvSpPr>
              <a:spLocks noChangeShapeType="1"/>
            </p:cNvSpPr>
            <p:nvPr/>
          </p:nvSpPr>
          <p:spPr bwMode="auto">
            <a:xfrm>
              <a:off x="1941" y="1214"/>
              <a:ext cx="3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5" name="Text Box 1049"/>
            <p:cNvSpPr txBox="1">
              <a:spLocks noChangeArrowheads="1"/>
            </p:cNvSpPr>
            <p:nvPr/>
          </p:nvSpPr>
          <p:spPr bwMode="auto">
            <a:xfrm>
              <a:off x="1770" y="888"/>
              <a:ext cx="2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A</a:t>
              </a:r>
            </a:p>
          </p:txBody>
        </p:sp>
        <p:sp>
          <p:nvSpPr>
            <p:cNvPr id="12316" name="Text Box 1050"/>
            <p:cNvSpPr txBox="1">
              <a:spLocks noChangeArrowheads="1"/>
            </p:cNvSpPr>
            <p:nvPr/>
          </p:nvSpPr>
          <p:spPr bwMode="auto">
            <a:xfrm>
              <a:off x="1770" y="1148"/>
              <a:ext cx="2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B</a:t>
              </a:r>
            </a:p>
          </p:txBody>
        </p:sp>
        <p:sp>
          <p:nvSpPr>
            <p:cNvPr id="12317" name="Text Box 1051"/>
            <p:cNvSpPr txBox="1">
              <a:spLocks noChangeArrowheads="1"/>
            </p:cNvSpPr>
            <p:nvPr/>
          </p:nvSpPr>
          <p:spPr bwMode="auto">
            <a:xfrm>
              <a:off x="2890" y="1018"/>
              <a:ext cx="2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Y</a:t>
              </a:r>
            </a:p>
          </p:txBody>
        </p:sp>
        <p:sp>
          <p:nvSpPr>
            <p:cNvPr id="12318" name="Text Box 1052"/>
            <p:cNvSpPr txBox="1">
              <a:spLocks noChangeArrowheads="1"/>
            </p:cNvSpPr>
            <p:nvPr/>
          </p:nvSpPr>
          <p:spPr bwMode="auto">
            <a:xfrm>
              <a:off x="2306" y="809"/>
              <a:ext cx="3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  <a:sym typeface="Symbol" panose="05050102010706020507" pitchFamily="18" charset="2"/>
                </a:rPr>
                <a:t>=1</a:t>
              </a:r>
              <a:endParaRPr lang="en-US" altLang="zh-CN" sz="2400" b="0">
                <a:ea typeface="仿宋_GB2312" pitchFamily="49" charset="-122"/>
              </a:endParaRPr>
            </a:p>
          </p:txBody>
        </p:sp>
      </p:grpSp>
      <p:grpSp>
        <p:nvGrpSpPr>
          <p:cNvPr id="3" name="Group 1057"/>
          <p:cNvGrpSpPr>
            <a:grpSpLocks/>
          </p:cNvGrpSpPr>
          <p:nvPr/>
        </p:nvGrpSpPr>
        <p:grpSpPr bwMode="auto">
          <a:xfrm>
            <a:off x="2827338" y="3765550"/>
            <a:ext cx="2552700" cy="919163"/>
            <a:chOff x="1756" y="1905"/>
            <a:chExt cx="1608" cy="579"/>
          </a:xfrm>
        </p:grpSpPr>
        <p:sp>
          <p:nvSpPr>
            <p:cNvPr id="12303" name="Line 1038"/>
            <p:cNvSpPr>
              <a:spLocks noChangeShapeType="1"/>
            </p:cNvSpPr>
            <p:nvPr/>
          </p:nvSpPr>
          <p:spPr bwMode="auto">
            <a:xfrm>
              <a:off x="2796" y="2145"/>
              <a:ext cx="3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4" name="Line 1039"/>
            <p:cNvSpPr>
              <a:spLocks noChangeShapeType="1"/>
            </p:cNvSpPr>
            <p:nvPr/>
          </p:nvSpPr>
          <p:spPr bwMode="auto">
            <a:xfrm>
              <a:off x="1964" y="2067"/>
              <a:ext cx="4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Line 1040"/>
            <p:cNvSpPr>
              <a:spLocks noChangeShapeType="1"/>
            </p:cNvSpPr>
            <p:nvPr/>
          </p:nvSpPr>
          <p:spPr bwMode="auto">
            <a:xfrm>
              <a:off x="1964" y="2262"/>
              <a:ext cx="4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6" name="Text Box 1041"/>
            <p:cNvSpPr txBox="1">
              <a:spLocks noChangeArrowheads="1"/>
            </p:cNvSpPr>
            <p:nvPr/>
          </p:nvSpPr>
          <p:spPr bwMode="auto">
            <a:xfrm>
              <a:off x="1756" y="1936"/>
              <a:ext cx="2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A</a:t>
              </a:r>
            </a:p>
          </p:txBody>
        </p:sp>
        <p:sp>
          <p:nvSpPr>
            <p:cNvPr id="12307" name="Text Box 1042"/>
            <p:cNvSpPr txBox="1">
              <a:spLocks noChangeArrowheads="1"/>
            </p:cNvSpPr>
            <p:nvPr/>
          </p:nvSpPr>
          <p:spPr bwMode="auto">
            <a:xfrm>
              <a:off x="1756" y="2196"/>
              <a:ext cx="2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B</a:t>
              </a:r>
            </a:p>
          </p:txBody>
        </p:sp>
        <p:sp>
          <p:nvSpPr>
            <p:cNvPr id="12308" name="Text Box 1043"/>
            <p:cNvSpPr txBox="1">
              <a:spLocks noChangeArrowheads="1"/>
            </p:cNvSpPr>
            <p:nvPr/>
          </p:nvSpPr>
          <p:spPr bwMode="auto">
            <a:xfrm>
              <a:off x="3108" y="2001"/>
              <a:ext cx="2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Y</a:t>
              </a:r>
            </a:p>
          </p:txBody>
        </p:sp>
        <p:sp>
          <p:nvSpPr>
            <p:cNvPr id="12309" name="AutoShape 1044"/>
            <p:cNvSpPr>
              <a:spLocks noChangeArrowheads="1"/>
            </p:cNvSpPr>
            <p:nvPr/>
          </p:nvSpPr>
          <p:spPr bwMode="auto">
            <a:xfrm rot="10800000">
              <a:off x="2239" y="1905"/>
              <a:ext cx="564" cy="540"/>
            </a:xfrm>
            <a:prstGeom prst="moon">
              <a:avLst>
                <a:gd name="adj" fmla="val 667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  <p:sp>
          <p:nvSpPr>
            <p:cNvPr id="12310" name="Arc 1053"/>
            <p:cNvSpPr>
              <a:spLocks/>
            </p:cNvSpPr>
            <p:nvPr/>
          </p:nvSpPr>
          <p:spPr bwMode="auto">
            <a:xfrm rot="-9687876" flipH="1" flipV="1">
              <a:off x="1964" y="1942"/>
              <a:ext cx="291" cy="522"/>
            </a:xfrm>
            <a:custGeom>
              <a:avLst/>
              <a:gdLst>
                <a:gd name="T0" fmla="*/ 0 w 21600"/>
                <a:gd name="T1" fmla="*/ 0 h 36746"/>
                <a:gd name="T2" fmla="*/ 0 w 21600"/>
                <a:gd name="T3" fmla="*/ 0 h 36746"/>
                <a:gd name="T4" fmla="*/ 0 w 21600"/>
                <a:gd name="T5" fmla="*/ 0 h 36746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746"/>
                <a:gd name="T11" fmla="*/ 21600 w 21600"/>
                <a:gd name="T12" fmla="*/ 36746 h 367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746" fill="none" extrusionOk="0">
                  <a:moveTo>
                    <a:pt x="486" y="0"/>
                  </a:moveTo>
                  <a:cubicBezTo>
                    <a:pt x="12223" y="265"/>
                    <a:pt x="21600" y="9855"/>
                    <a:pt x="21600" y="21595"/>
                  </a:cubicBezTo>
                  <a:cubicBezTo>
                    <a:pt x="21600" y="27263"/>
                    <a:pt x="19371" y="32705"/>
                    <a:pt x="15395" y="36746"/>
                  </a:cubicBezTo>
                </a:path>
                <a:path w="21600" h="36746" stroke="0" extrusionOk="0">
                  <a:moveTo>
                    <a:pt x="486" y="0"/>
                  </a:moveTo>
                  <a:cubicBezTo>
                    <a:pt x="12223" y="265"/>
                    <a:pt x="21600" y="9855"/>
                    <a:pt x="21600" y="21595"/>
                  </a:cubicBezTo>
                  <a:cubicBezTo>
                    <a:pt x="21600" y="27263"/>
                    <a:pt x="19371" y="32705"/>
                    <a:pt x="15395" y="36746"/>
                  </a:cubicBezTo>
                  <a:lnTo>
                    <a:pt x="0" y="21595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</p:grpSp>
      <p:graphicFrame>
        <p:nvGraphicFramePr>
          <p:cNvPr id="97310" name="Object 1054"/>
          <p:cNvGraphicFramePr>
            <a:graphicFrameLocks noChangeAspect="1"/>
          </p:cNvGraphicFramePr>
          <p:nvPr/>
        </p:nvGraphicFramePr>
        <p:xfrm>
          <a:off x="5783263" y="2749550"/>
          <a:ext cx="3851275" cy="3932238"/>
        </p:xfrm>
        <a:graphic>
          <a:graphicData uri="http://schemas.openxmlformats.org/presentationml/2006/ole">
            <p:oleObj spid="_x0000_s12291" name="文档" r:id="rId5" imgW="3408840" imgH="3892680" progId="">
              <p:embed/>
            </p:oleObj>
          </a:graphicData>
        </a:graphic>
      </p:graphicFrame>
      <p:graphicFrame>
        <p:nvGraphicFramePr>
          <p:cNvPr id="97311" name="Object 1055"/>
          <p:cNvGraphicFramePr>
            <a:graphicFrameLocks noChangeAspect="1"/>
          </p:cNvGraphicFramePr>
          <p:nvPr/>
        </p:nvGraphicFramePr>
        <p:xfrm>
          <a:off x="5692775" y="2566988"/>
          <a:ext cx="2273300" cy="423862"/>
        </p:xfrm>
        <a:graphic>
          <a:graphicData uri="http://schemas.openxmlformats.org/presentationml/2006/ole">
            <p:oleObj spid="_x0000_s12292" name="Equation" r:id="rId6" imgW="952087" imgH="177723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7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7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7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7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7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7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7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7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7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autoUpdateAnimBg="0"/>
      <p:bldP spid="97286" grpId="0" autoUpdateAnimBg="0"/>
      <p:bldP spid="97288" grpId="0" autoUpdateAnimBg="0"/>
      <p:bldP spid="97291" grpId="0" autoUpdateAnimBg="0"/>
      <p:bldP spid="9729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第</a:t>
            </a:r>
            <a:fld id="{DEB8530B-27D4-4B0E-BE6E-A34F31DFEF9B}" type="slidenum"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pPr eaLnBrk="1" hangingPunct="1"/>
              <a:t>11</a:t>
            </a:fld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页</a:t>
            </a:r>
          </a:p>
        </p:txBody>
      </p:sp>
      <p:sp>
        <p:nvSpPr>
          <p:cNvPr id="13318" name="Text Box 2"/>
          <p:cNvSpPr txBox="1">
            <a:spLocks noChangeArrowheads="1"/>
          </p:cNvSpPr>
          <p:nvPr/>
        </p:nvSpPr>
        <p:spPr bwMode="auto">
          <a:xfrm>
            <a:off x="195263" y="193675"/>
            <a:ext cx="27384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仿宋_GB2312" pitchFamily="49" charset="-122"/>
              </a:rPr>
              <a:t>5.“</a:t>
            </a:r>
            <a:r>
              <a:rPr lang="zh-CN" altLang="en-US" sz="2800">
                <a:ea typeface="仿宋_GB2312" pitchFamily="49" charset="-122"/>
              </a:rPr>
              <a:t>同或”运算：</a:t>
            </a:r>
          </a:p>
        </p:txBody>
      </p:sp>
      <p:graphicFrame>
        <p:nvGraphicFramePr>
          <p:cNvPr id="98307" name="Object 3"/>
          <p:cNvGraphicFramePr>
            <a:graphicFrameLocks noChangeAspect="1"/>
          </p:cNvGraphicFramePr>
          <p:nvPr/>
        </p:nvGraphicFramePr>
        <p:xfrm>
          <a:off x="431800" y="2136775"/>
          <a:ext cx="1701800" cy="892175"/>
        </p:xfrm>
        <a:graphic>
          <a:graphicData uri="http://schemas.openxmlformats.org/presentationml/2006/ole">
            <p:oleObj spid="_x0000_s13313" name="公式" r:id="rId3" imgW="774360" imgH="406080" progId="Equation.3">
              <p:embed/>
            </p:oleObj>
          </a:graphicData>
        </a:graphic>
      </p:graphicFrame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433388" y="941388"/>
            <a:ext cx="1509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400" b="0">
                <a:solidFill>
                  <a:schemeClr val="accent2"/>
                </a:solidFill>
                <a:ea typeface="仿宋_GB2312" pitchFamily="49" charset="-122"/>
              </a:rPr>
              <a:t>表达式：</a:t>
            </a:r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488950" y="3460750"/>
            <a:ext cx="1509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400" b="0">
                <a:ea typeface="仿宋_GB2312" pitchFamily="49" charset="-122"/>
              </a:rPr>
              <a:t>真值表：</a:t>
            </a:r>
          </a:p>
        </p:txBody>
      </p:sp>
      <p:graphicFrame>
        <p:nvGraphicFramePr>
          <p:cNvPr id="98310" name="Object 6"/>
          <p:cNvGraphicFramePr>
            <a:graphicFrameLocks noChangeAspect="1"/>
          </p:cNvGraphicFramePr>
          <p:nvPr/>
        </p:nvGraphicFramePr>
        <p:xfrm>
          <a:off x="331788" y="3916363"/>
          <a:ext cx="2057400" cy="2941637"/>
        </p:xfrm>
        <a:graphic>
          <a:graphicData uri="http://schemas.openxmlformats.org/presentationml/2006/ole">
            <p:oleObj spid="_x0000_s13314" name="Document" r:id="rId4" imgW="2062480" imgH="2943860" progId="">
              <p:embed/>
            </p:oleObj>
          </a:graphicData>
        </a:graphic>
      </p:graphicFrame>
      <p:sp>
        <p:nvSpPr>
          <p:cNvPr id="98311" name="Text Box 7"/>
          <p:cNvSpPr txBox="1">
            <a:spLocks noChangeArrowheads="1"/>
          </p:cNvSpPr>
          <p:nvPr/>
        </p:nvSpPr>
        <p:spPr bwMode="auto">
          <a:xfrm>
            <a:off x="2974975" y="939800"/>
            <a:ext cx="1509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400" b="0">
                <a:solidFill>
                  <a:schemeClr val="accent2"/>
                </a:solidFill>
                <a:ea typeface="仿宋_GB2312" pitchFamily="49" charset="-122"/>
              </a:rPr>
              <a:t>逻辑符号</a:t>
            </a:r>
          </a:p>
        </p:txBody>
      </p:sp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5256213" y="941388"/>
            <a:ext cx="900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400" b="0">
                <a:solidFill>
                  <a:schemeClr val="accent2"/>
                </a:solidFill>
                <a:ea typeface="仿宋_GB2312" pitchFamily="49" charset="-122"/>
              </a:rPr>
              <a:t>特性</a:t>
            </a: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5449888" y="1406525"/>
            <a:ext cx="39941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0">
                <a:ea typeface="仿宋_GB2312" pitchFamily="49" charset="-122"/>
              </a:rPr>
              <a:t>（</a:t>
            </a:r>
            <a:r>
              <a:rPr lang="en-US" altLang="zh-CN" sz="2400" b="0">
                <a:ea typeface="仿宋_GB2312" pitchFamily="49" charset="-122"/>
              </a:rPr>
              <a:t>1</a:t>
            </a:r>
            <a:r>
              <a:rPr lang="zh-CN" altLang="en-US" sz="2400" b="0">
                <a:ea typeface="仿宋_GB2312" pitchFamily="49" charset="-122"/>
              </a:rPr>
              <a:t>）“</a:t>
            </a:r>
            <a:r>
              <a:rPr lang="en-US" altLang="zh-CN" sz="2400" b="0">
                <a:ea typeface="仿宋_GB2312" pitchFamily="49" charset="-122"/>
              </a:rPr>
              <a:t>0”</a:t>
            </a:r>
            <a:r>
              <a:rPr lang="zh-CN" altLang="en-US" sz="2400" b="0">
                <a:ea typeface="仿宋_GB2312" pitchFamily="49" charset="-122"/>
              </a:rPr>
              <a:t>的偶校验</a:t>
            </a:r>
          </a:p>
          <a:p>
            <a:pPr eaLnBrk="1" hangingPunct="1"/>
            <a:r>
              <a:rPr lang="zh-CN" altLang="en-US" sz="2400" b="0">
                <a:ea typeface="仿宋_GB2312" pitchFamily="49" charset="-122"/>
              </a:rPr>
              <a:t>变量值是</a:t>
            </a:r>
            <a:r>
              <a:rPr lang="en-US" altLang="zh-CN" sz="2400" b="0">
                <a:ea typeface="仿宋_GB2312" pitchFamily="49" charset="-122"/>
              </a:rPr>
              <a:t>0</a:t>
            </a:r>
            <a:r>
              <a:rPr lang="zh-CN" altLang="en-US" sz="2400" b="0">
                <a:ea typeface="仿宋_GB2312" pitchFamily="49" charset="-122"/>
              </a:rPr>
              <a:t>的变量个数为偶数</a:t>
            </a:r>
          </a:p>
        </p:txBody>
      </p:sp>
      <p:sp>
        <p:nvSpPr>
          <p:cNvPr id="98316" name="Text Box 12"/>
          <p:cNvSpPr txBox="1">
            <a:spLocks noChangeArrowheads="1"/>
          </p:cNvSpPr>
          <p:nvPr/>
        </p:nvSpPr>
        <p:spPr bwMode="auto">
          <a:xfrm>
            <a:off x="447675" y="1506538"/>
            <a:ext cx="13922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1">
                <a:ea typeface="仿宋_GB2312" pitchFamily="49" charset="-122"/>
              </a:rPr>
              <a:t>Y</a:t>
            </a:r>
            <a:r>
              <a:rPr lang="en-US" altLang="zh-CN" sz="2800" b="0">
                <a:ea typeface="仿宋_GB2312" pitchFamily="49" charset="-122"/>
              </a:rPr>
              <a:t>=</a:t>
            </a:r>
            <a:r>
              <a:rPr lang="en-US" altLang="zh-CN" sz="2800" b="0" i="1">
                <a:ea typeface="仿宋_GB2312" pitchFamily="49" charset="-122"/>
              </a:rPr>
              <a:t>A</a:t>
            </a:r>
            <a:r>
              <a:rPr lang="en-US" altLang="zh-CN" sz="2800" b="0">
                <a:ea typeface="仿宋_GB2312" pitchFamily="49" charset="-122"/>
              </a:rPr>
              <a:t>⊙</a:t>
            </a:r>
            <a:r>
              <a:rPr lang="en-US" altLang="zh-CN" sz="2800">
                <a:ea typeface="仿宋_GB2312" pitchFamily="49" charset="-122"/>
              </a:rPr>
              <a:t>B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908300" y="1606550"/>
            <a:ext cx="2247900" cy="995363"/>
            <a:chOff x="1699" y="962"/>
            <a:chExt cx="1416" cy="627"/>
          </a:xfrm>
        </p:grpSpPr>
        <p:sp>
          <p:nvSpPr>
            <p:cNvPr id="13337" name="Rectangle 20"/>
            <p:cNvSpPr>
              <a:spLocks noChangeArrowheads="1"/>
            </p:cNvSpPr>
            <p:nvPr/>
          </p:nvSpPr>
          <p:spPr bwMode="auto">
            <a:xfrm>
              <a:off x="2178" y="976"/>
              <a:ext cx="376" cy="5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  <p:sp>
          <p:nvSpPr>
            <p:cNvPr id="13338" name="Line 21"/>
            <p:cNvSpPr>
              <a:spLocks noChangeShapeType="1"/>
            </p:cNvSpPr>
            <p:nvPr/>
          </p:nvSpPr>
          <p:spPr bwMode="auto">
            <a:xfrm>
              <a:off x="2547" y="1298"/>
              <a:ext cx="3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9" name="Line 22"/>
            <p:cNvSpPr>
              <a:spLocks noChangeShapeType="1"/>
            </p:cNvSpPr>
            <p:nvPr/>
          </p:nvSpPr>
          <p:spPr bwMode="auto">
            <a:xfrm>
              <a:off x="1870" y="1172"/>
              <a:ext cx="3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0" name="Line 23"/>
            <p:cNvSpPr>
              <a:spLocks noChangeShapeType="1"/>
            </p:cNvSpPr>
            <p:nvPr/>
          </p:nvSpPr>
          <p:spPr bwMode="auto">
            <a:xfrm>
              <a:off x="1870" y="1367"/>
              <a:ext cx="3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1" name="Text Box 24"/>
            <p:cNvSpPr txBox="1">
              <a:spLocks noChangeArrowheads="1"/>
            </p:cNvSpPr>
            <p:nvPr/>
          </p:nvSpPr>
          <p:spPr bwMode="auto">
            <a:xfrm>
              <a:off x="1699" y="1041"/>
              <a:ext cx="2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A</a:t>
              </a:r>
            </a:p>
          </p:txBody>
        </p:sp>
        <p:sp>
          <p:nvSpPr>
            <p:cNvPr id="13342" name="Text Box 25"/>
            <p:cNvSpPr txBox="1">
              <a:spLocks noChangeArrowheads="1"/>
            </p:cNvSpPr>
            <p:nvPr/>
          </p:nvSpPr>
          <p:spPr bwMode="auto">
            <a:xfrm>
              <a:off x="1699" y="1301"/>
              <a:ext cx="2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B</a:t>
              </a:r>
            </a:p>
          </p:txBody>
        </p:sp>
        <p:sp>
          <p:nvSpPr>
            <p:cNvPr id="13343" name="Text Box 26"/>
            <p:cNvSpPr txBox="1">
              <a:spLocks noChangeArrowheads="1"/>
            </p:cNvSpPr>
            <p:nvPr/>
          </p:nvSpPr>
          <p:spPr bwMode="auto">
            <a:xfrm>
              <a:off x="2859" y="1171"/>
              <a:ext cx="2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Y</a:t>
              </a:r>
            </a:p>
          </p:txBody>
        </p:sp>
        <p:sp>
          <p:nvSpPr>
            <p:cNvPr id="13344" name="Text Box 27"/>
            <p:cNvSpPr txBox="1">
              <a:spLocks noChangeArrowheads="1"/>
            </p:cNvSpPr>
            <p:nvPr/>
          </p:nvSpPr>
          <p:spPr bwMode="auto">
            <a:xfrm>
              <a:off x="2235" y="962"/>
              <a:ext cx="3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  <a:sym typeface="Symbol" panose="05050102010706020507" pitchFamily="18" charset="2"/>
                </a:rPr>
                <a:t>=</a:t>
              </a:r>
              <a:endParaRPr lang="en-US" altLang="zh-CN" sz="2400" b="0">
                <a:ea typeface="仿宋_GB2312" pitchFamily="49" charset="-122"/>
              </a:endParaRPr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2722563" y="2863850"/>
            <a:ext cx="2724150" cy="919163"/>
            <a:chOff x="1590" y="2171"/>
            <a:chExt cx="1716" cy="579"/>
          </a:xfrm>
        </p:grpSpPr>
        <p:sp>
          <p:nvSpPr>
            <p:cNvPr id="13328" name="Line 13"/>
            <p:cNvSpPr>
              <a:spLocks noChangeShapeType="1"/>
            </p:cNvSpPr>
            <p:nvPr/>
          </p:nvSpPr>
          <p:spPr bwMode="auto">
            <a:xfrm>
              <a:off x="2738" y="2411"/>
              <a:ext cx="3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9" name="Line 14"/>
            <p:cNvSpPr>
              <a:spLocks noChangeShapeType="1"/>
            </p:cNvSpPr>
            <p:nvPr/>
          </p:nvSpPr>
          <p:spPr bwMode="auto">
            <a:xfrm>
              <a:off x="1798" y="2333"/>
              <a:ext cx="4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0" name="Line 15"/>
            <p:cNvSpPr>
              <a:spLocks noChangeShapeType="1"/>
            </p:cNvSpPr>
            <p:nvPr/>
          </p:nvSpPr>
          <p:spPr bwMode="auto">
            <a:xfrm>
              <a:off x="1798" y="2528"/>
              <a:ext cx="4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1" name="Text Box 16"/>
            <p:cNvSpPr txBox="1">
              <a:spLocks noChangeArrowheads="1"/>
            </p:cNvSpPr>
            <p:nvPr/>
          </p:nvSpPr>
          <p:spPr bwMode="auto">
            <a:xfrm>
              <a:off x="1590" y="2202"/>
              <a:ext cx="2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A</a:t>
              </a:r>
            </a:p>
          </p:txBody>
        </p:sp>
        <p:sp>
          <p:nvSpPr>
            <p:cNvPr id="13332" name="Text Box 17"/>
            <p:cNvSpPr txBox="1">
              <a:spLocks noChangeArrowheads="1"/>
            </p:cNvSpPr>
            <p:nvPr/>
          </p:nvSpPr>
          <p:spPr bwMode="auto">
            <a:xfrm>
              <a:off x="1590" y="2462"/>
              <a:ext cx="2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B</a:t>
              </a:r>
            </a:p>
          </p:txBody>
        </p:sp>
        <p:sp>
          <p:nvSpPr>
            <p:cNvPr id="13333" name="Text Box 18"/>
            <p:cNvSpPr txBox="1">
              <a:spLocks noChangeArrowheads="1"/>
            </p:cNvSpPr>
            <p:nvPr/>
          </p:nvSpPr>
          <p:spPr bwMode="auto">
            <a:xfrm>
              <a:off x="3050" y="2267"/>
              <a:ext cx="2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Y</a:t>
              </a:r>
            </a:p>
          </p:txBody>
        </p:sp>
        <p:sp>
          <p:nvSpPr>
            <p:cNvPr id="13334" name="AutoShape 19"/>
            <p:cNvSpPr>
              <a:spLocks noChangeArrowheads="1"/>
            </p:cNvSpPr>
            <p:nvPr/>
          </p:nvSpPr>
          <p:spPr bwMode="auto">
            <a:xfrm rot="10800000">
              <a:off x="2072" y="2171"/>
              <a:ext cx="565" cy="540"/>
            </a:xfrm>
            <a:prstGeom prst="moon">
              <a:avLst>
                <a:gd name="adj" fmla="val 667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  <p:sp>
          <p:nvSpPr>
            <p:cNvPr id="13335" name="Oval 28"/>
            <p:cNvSpPr>
              <a:spLocks noChangeArrowheads="1"/>
            </p:cNvSpPr>
            <p:nvPr/>
          </p:nvSpPr>
          <p:spPr bwMode="auto">
            <a:xfrm>
              <a:off x="2652" y="2381"/>
              <a:ext cx="82" cy="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  <p:sp>
          <p:nvSpPr>
            <p:cNvPr id="13336" name="Arc 29"/>
            <p:cNvSpPr>
              <a:spLocks/>
            </p:cNvSpPr>
            <p:nvPr/>
          </p:nvSpPr>
          <p:spPr bwMode="auto">
            <a:xfrm rot="-9687876" flipH="1" flipV="1">
              <a:off x="1798" y="2208"/>
              <a:ext cx="290" cy="522"/>
            </a:xfrm>
            <a:custGeom>
              <a:avLst/>
              <a:gdLst>
                <a:gd name="T0" fmla="*/ 0 w 21600"/>
                <a:gd name="T1" fmla="*/ 0 h 36746"/>
                <a:gd name="T2" fmla="*/ 0 w 21600"/>
                <a:gd name="T3" fmla="*/ 0 h 36746"/>
                <a:gd name="T4" fmla="*/ 0 w 21600"/>
                <a:gd name="T5" fmla="*/ 0 h 36746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746"/>
                <a:gd name="T11" fmla="*/ 21600 w 21600"/>
                <a:gd name="T12" fmla="*/ 36746 h 367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746" fill="none" extrusionOk="0">
                  <a:moveTo>
                    <a:pt x="486" y="0"/>
                  </a:moveTo>
                  <a:cubicBezTo>
                    <a:pt x="12223" y="265"/>
                    <a:pt x="21600" y="9855"/>
                    <a:pt x="21600" y="21595"/>
                  </a:cubicBezTo>
                  <a:cubicBezTo>
                    <a:pt x="21600" y="27263"/>
                    <a:pt x="19371" y="32705"/>
                    <a:pt x="15395" y="36746"/>
                  </a:cubicBezTo>
                </a:path>
                <a:path w="21600" h="36746" stroke="0" extrusionOk="0">
                  <a:moveTo>
                    <a:pt x="486" y="0"/>
                  </a:moveTo>
                  <a:cubicBezTo>
                    <a:pt x="12223" y="265"/>
                    <a:pt x="21600" y="9855"/>
                    <a:pt x="21600" y="21595"/>
                  </a:cubicBezTo>
                  <a:cubicBezTo>
                    <a:pt x="21600" y="27263"/>
                    <a:pt x="19371" y="32705"/>
                    <a:pt x="15395" y="36746"/>
                  </a:cubicBezTo>
                  <a:lnTo>
                    <a:pt x="0" y="21595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</p:grpSp>
      <p:graphicFrame>
        <p:nvGraphicFramePr>
          <p:cNvPr id="98334" name="Object 30"/>
          <p:cNvGraphicFramePr>
            <a:graphicFrameLocks noChangeAspect="1"/>
          </p:cNvGraphicFramePr>
          <p:nvPr/>
        </p:nvGraphicFramePr>
        <p:xfrm>
          <a:off x="5589588" y="2665413"/>
          <a:ext cx="3851275" cy="3932237"/>
        </p:xfrm>
        <a:graphic>
          <a:graphicData uri="http://schemas.openxmlformats.org/presentationml/2006/ole">
            <p:oleObj spid="_x0000_s13315" name="文档" r:id="rId5" imgW="3408840" imgH="3892680" progId="">
              <p:embed/>
            </p:oleObj>
          </a:graphicData>
        </a:graphic>
      </p:graphicFrame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5892800" y="2254250"/>
            <a:ext cx="2093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1">
                <a:ea typeface="仿宋_GB2312" pitchFamily="49" charset="-122"/>
              </a:rPr>
              <a:t>Y</a:t>
            </a:r>
            <a:r>
              <a:rPr lang="en-US" altLang="zh-CN" sz="2800" b="0">
                <a:ea typeface="仿宋_GB2312" pitchFamily="49" charset="-122"/>
              </a:rPr>
              <a:t>=</a:t>
            </a:r>
            <a:r>
              <a:rPr lang="en-US" altLang="zh-CN" sz="2800" b="0" i="1">
                <a:ea typeface="仿宋_GB2312" pitchFamily="49" charset="-122"/>
              </a:rPr>
              <a:t>A</a:t>
            </a:r>
            <a:r>
              <a:rPr lang="en-US" altLang="zh-CN" sz="2800" b="0">
                <a:ea typeface="仿宋_GB2312" pitchFamily="49" charset="-122"/>
              </a:rPr>
              <a:t>⊙</a:t>
            </a:r>
            <a:r>
              <a:rPr lang="en-US" altLang="zh-CN" sz="2800">
                <a:ea typeface="仿宋_GB2312" pitchFamily="49" charset="-122"/>
              </a:rPr>
              <a:t>B </a:t>
            </a:r>
            <a:r>
              <a:rPr lang="en-US" altLang="zh-CN" sz="2800" b="0">
                <a:ea typeface="仿宋_GB2312" pitchFamily="49" charset="-122"/>
              </a:rPr>
              <a:t>⊙</a:t>
            </a:r>
            <a:r>
              <a:rPr lang="en-US" altLang="zh-CN" sz="2800">
                <a:ea typeface="仿宋_GB2312" pitchFamily="49" charset="-122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8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8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8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8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8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8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8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8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 autoUpdateAnimBg="0"/>
      <p:bldP spid="98309" grpId="0" autoUpdateAnimBg="0"/>
      <p:bldP spid="98311" grpId="0" autoUpdateAnimBg="0"/>
      <p:bldP spid="98313" grpId="0" autoUpdateAnimBg="0"/>
      <p:bldP spid="98315" grpId="0" autoUpdateAnimBg="0"/>
      <p:bldP spid="98316" grpId="0" autoUpdateAnimBg="0"/>
      <p:bldP spid="9833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0" y="657227"/>
            <a:ext cx="28892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u="sng" dirty="0"/>
              <a:t>2.3.1  </a:t>
            </a:r>
            <a:r>
              <a:rPr lang="zh-CN" altLang="en-US" sz="2800" u="sng" dirty="0"/>
              <a:t>基本公式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457199" y="0"/>
            <a:ext cx="8058151" cy="714375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anchor="ctr">
            <a:flatTx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§</a:t>
            </a:r>
            <a:r>
              <a:rPr lang="en-US" altLang="zh-CN" sz="3200" dirty="0" smtClean="0">
                <a:solidFill>
                  <a:schemeClr val="bg1"/>
                </a:solidFill>
                <a:ea typeface="楷体_GB2312" pitchFamily="49" charset="-122"/>
              </a:rPr>
              <a:t>2.3  </a:t>
            </a:r>
            <a:r>
              <a:rPr lang="zh-CN" altLang="en-US" sz="3200" dirty="0" smtClean="0">
                <a:solidFill>
                  <a:schemeClr val="bg1"/>
                </a:solidFill>
                <a:ea typeface="楷体_GB2312" pitchFamily="49" charset="-122"/>
              </a:rPr>
              <a:t>逻辑代数的基本公式和常用公式</a:t>
            </a:r>
            <a:endParaRPr lang="zh-CN" altLang="en-US" sz="3200" dirty="0">
              <a:solidFill>
                <a:schemeClr val="bg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0" y="1125539"/>
          <a:ext cx="8686800" cy="5532976"/>
        </p:xfrm>
        <a:graphic>
          <a:graphicData uri="http://schemas.openxmlformats.org/presentationml/2006/ole">
            <p:oleObj spid="_x0000_s96259" name="Document" r:id="rId3" imgW="5746029" imgH="3666732" progId="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8888832" y="1057246"/>
            <a:ext cx="700833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ea typeface="楷体_GB2312" pitchFamily="49" charset="-122"/>
                <a:hlinkClick r:id="rId4" action="ppaction://hlinksldjump"/>
              </a:rPr>
              <a:t>返回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6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6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autoUpdateAnimBg="0"/>
      <p:bldP spid="10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77850" y="1752601"/>
            <a:ext cx="5448300" cy="981075"/>
            <a:chOff x="336" y="480"/>
            <a:chExt cx="3168" cy="618"/>
          </a:xfrm>
        </p:grpSpPr>
        <p:sp>
          <p:nvSpPr>
            <p:cNvPr id="46086" name="Text Box 6"/>
            <p:cNvSpPr txBox="1">
              <a:spLocks noChangeArrowheads="1"/>
            </p:cNvSpPr>
            <p:nvPr/>
          </p:nvSpPr>
          <p:spPr bwMode="auto">
            <a:xfrm>
              <a:off x="576" y="480"/>
              <a:ext cx="1200" cy="3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tx1"/>
                  </a:solidFill>
                  <a:ea typeface="宋体" charset="-122"/>
                </a:rPr>
                <a:t>A · 0 = 0</a:t>
              </a:r>
              <a:endParaRPr lang="en-US" altLang="zh-CN" sz="2800">
                <a:solidFill>
                  <a:schemeClr val="tx1"/>
                </a:solidFill>
              </a:endParaRPr>
            </a:p>
          </p:txBody>
        </p:sp>
        <p:sp>
          <p:nvSpPr>
            <p:cNvPr id="46087" name="Text Box 7"/>
            <p:cNvSpPr txBox="1">
              <a:spLocks noChangeArrowheads="1"/>
            </p:cNvSpPr>
            <p:nvPr/>
          </p:nvSpPr>
          <p:spPr bwMode="auto">
            <a:xfrm>
              <a:off x="2112" y="480"/>
              <a:ext cx="1392" cy="3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</a:rPr>
                <a:t>A + 0 = A</a:t>
              </a:r>
            </a:p>
          </p:txBody>
        </p:sp>
        <p:sp>
          <p:nvSpPr>
            <p:cNvPr id="46088" name="Text Box 8"/>
            <p:cNvSpPr txBox="1">
              <a:spLocks noChangeArrowheads="1"/>
            </p:cNvSpPr>
            <p:nvPr/>
          </p:nvSpPr>
          <p:spPr bwMode="auto">
            <a:xfrm>
              <a:off x="336" y="768"/>
              <a:ext cx="1680" cy="3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</a:rPr>
                <a:t>A · 1 = A</a:t>
              </a:r>
            </a:p>
          </p:txBody>
        </p:sp>
        <p:sp>
          <p:nvSpPr>
            <p:cNvPr id="46089" name="Text Box 9"/>
            <p:cNvSpPr txBox="1">
              <a:spLocks noChangeArrowheads="1"/>
            </p:cNvSpPr>
            <p:nvPr/>
          </p:nvSpPr>
          <p:spPr bwMode="auto">
            <a:xfrm>
              <a:off x="2160" y="768"/>
              <a:ext cx="1296" cy="3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</a:rPr>
                <a:t>A + 1 = 1</a:t>
              </a:r>
            </a:p>
          </p:txBody>
        </p:sp>
      </p:grp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495300" y="2895601"/>
            <a:ext cx="51181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</a:rPr>
              <a:t>2. </a:t>
            </a:r>
            <a:r>
              <a:rPr lang="zh-CN" altLang="en-US" sz="2800" dirty="0">
                <a:solidFill>
                  <a:schemeClr val="tx1"/>
                </a:solidFill>
              </a:rPr>
              <a:t>交换律、结合律、分配律</a:t>
            </a: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495300" y="3505201"/>
            <a:ext cx="718185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</a:rPr>
              <a:t>a. </a:t>
            </a:r>
            <a:r>
              <a:rPr lang="zh-CN" altLang="en-US" sz="2800">
                <a:solidFill>
                  <a:schemeClr val="tx1"/>
                </a:solidFill>
              </a:rPr>
              <a:t>交换律：   </a:t>
            </a:r>
            <a:r>
              <a:rPr lang="en-US" altLang="zh-CN" sz="2800">
                <a:solidFill>
                  <a:schemeClr val="tx1"/>
                </a:solidFill>
              </a:rPr>
              <a:t>AB= BA          A + B=B + A</a:t>
            </a:r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495300" y="4114801"/>
            <a:ext cx="7842250" cy="116955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</a:rPr>
              <a:t>b. </a:t>
            </a:r>
            <a:r>
              <a:rPr lang="zh-CN" altLang="en-US" sz="2800" dirty="0">
                <a:solidFill>
                  <a:schemeClr val="tx1"/>
                </a:solidFill>
              </a:rPr>
              <a:t>结合律：</a:t>
            </a:r>
            <a:r>
              <a:rPr lang="en-US" altLang="zh-CN" sz="2800" dirty="0">
                <a:solidFill>
                  <a:schemeClr val="tx1"/>
                </a:solidFill>
              </a:rPr>
              <a:t>A</a:t>
            </a:r>
            <a:r>
              <a:rPr lang="zh-CN" altLang="en-US" sz="2800" dirty="0">
                <a:solidFill>
                  <a:schemeClr val="tx1"/>
                </a:solidFill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</a:rPr>
              <a:t>BC</a:t>
            </a:r>
            <a:r>
              <a:rPr lang="zh-CN" altLang="en-US" sz="2800" dirty="0">
                <a:solidFill>
                  <a:schemeClr val="tx1"/>
                </a:solidFill>
              </a:rPr>
              <a:t>） </a:t>
            </a:r>
            <a:r>
              <a:rPr lang="en-US" altLang="zh-CN" sz="2800" dirty="0">
                <a:solidFill>
                  <a:schemeClr val="tx1"/>
                </a:solidFill>
              </a:rPr>
              <a:t>=</a:t>
            </a:r>
            <a:r>
              <a:rPr lang="zh-CN" altLang="en-US" sz="2800" dirty="0">
                <a:solidFill>
                  <a:schemeClr val="tx1"/>
                </a:solidFill>
              </a:rPr>
              <a:t>（ </a:t>
            </a:r>
            <a:r>
              <a:rPr lang="en-US" altLang="zh-CN" sz="2800" dirty="0">
                <a:solidFill>
                  <a:schemeClr val="tx1"/>
                </a:solidFill>
              </a:rPr>
              <a:t>AB</a:t>
            </a:r>
            <a:r>
              <a:rPr lang="zh-CN" altLang="en-US" sz="2800" dirty="0">
                <a:solidFill>
                  <a:schemeClr val="tx1"/>
                </a:solidFill>
              </a:rPr>
              <a:t>）</a:t>
            </a:r>
            <a:r>
              <a:rPr lang="en-US" altLang="zh-CN" sz="2800" dirty="0">
                <a:solidFill>
                  <a:schemeClr val="tx1"/>
                </a:solidFill>
              </a:rPr>
              <a:t>C    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</a:rPr>
              <a:t>                     A +</a:t>
            </a:r>
            <a:r>
              <a:rPr lang="zh-CN" altLang="en-US" sz="2800" dirty="0">
                <a:solidFill>
                  <a:schemeClr val="tx1"/>
                </a:solidFill>
              </a:rPr>
              <a:t>（ </a:t>
            </a:r>
            <a:r>
              <a:rPr lang="en-US" altLang="zh-CN" sz="2800" dirty="0">
                <a:solidFill>
                  <a:schemeClr val="tx1"/>
                </a:solidFill>
              </a:rPr>
              <a:t>B </a:t>
            </a:r>
            <a:r>
              <a:rPr lang="zh-CN" altLang="en-US" sz="2800" dirty="0">
                <a:solidFill>
                  <a:schemeClr val="tx1"/>
                </a:solidFill>
              </a:rPr>
              <a:t>＋</a:t>
            </a:r>
            <a:r>
              <a:rPr lang="en-US" altLang="zh-CN" sz="2800" dirty="0">
                <a:solidFill>
                  <a:schemeClr val="tx1"/>
                </a:solidFill>
              </a:rPr>
              <a:t>C</a:t>
            </a:r>
            <a:r>
              <a:rPr lang="zh-CN" altLang="en-US" sz="2800" dirty="0">
                <a:solidFill>
                  <a:schemeClr val="tx1"/>
                </a:solidFill>
              </a:rPr>
              <a:t>）</a:t>
            </a:r>
            <a:r>
              <a:rPr lang="en-US" altLang="zh-CN" sz="2800" dirty="0">
                <a:solidFill>
                  <a:schemeClr val="tx1"/>
                </a:solidFill>
              </a:rPr>
              <a:t>= </a:t>
            </a:r>
            <a:r>
              <a:rPr lang="zh-CN" altLang="en-US" sz="2800" dirty="0">
                <a:solidFill>
                  <a:schemeClr val="tx1"/>
                </a:solidFill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</a:rPr>
              <a:t>A</a:t>
            </a:r>
            <a:r>
              <a:rPr lang="zh-CN" altLang="en-US" sz="2800" dirty="0">
                <a:solidFill>
                  <a:schemeClr val="tx1"/>
                </a:solidFill>
              </a:rPr>
              <a:t>＋</a:t>
            </a:r>
            <a:r>
              <a:rPr lang="en-US" altLang="zh-CN" sz="2800" dirty="0">
                <a:solidFill>
                  <a:schemeClr val="tx1"/>
                </a:solidFill>
              </a:rPr>
              <a:t>B</a:t>
            </a:r>
            <a:r>
              <a:rPr lang="zh-CN" altLang="en-US" sz="2800" dirty="0">
                <a:solidFill>
                  <a:schemeClr val="tx1"/>
                </a:solidFill>
              </a:rPr>
              <a:t>） </a:t>
            </a:r>
            <a:r>
              <a:rPr lang="en-US" altLang="zh-CN" sz="2800" dirty="0">
                <a:solidFill>
                  <a:schemeClr val="tx1"/>
                </a:solidFill>
              </a:rPr>
              <a:t>+ C</a:t>
            </a: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495300" y="5334001"/>
            <a:ext cx="6851650" cy="116955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</a:rPr>
              <a:t>c. </a:t>
            </a:r>
            <a:r>
              <a:rPr lang="zh-CN" altLang="en-US" sz="2800">
                <a:solidFill>
                  <a:schemeClr val="tx1"/>
                </a:solidFill>
              </a:rPr>
              <a:t>分配律：</a:t>
            </a:r>
            <a:r>
              <a:rPr lang="en-US" altLang="zh-CN" sz="2800">
                <a:solidFill>
                  <a:schemeClr val="tx1"/>
                </a:solidFill>
              </a:rPr>
              <a:t>A( B + C) = AB + AC  </a:t>
            </a:r>
          </a:p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</a:rPr>
              <a:t>                     A + BC = (A + B)(A + C)</a:t>
            </a:r>
          </a:p>
        </p:txBody>
      </p:sp>
      <p:sp>
        <p:nvSpPr>
          <p:cNvPr id="46094" name="Rectangle 14"/>
          <p:cNvSpPr>
            <a:spLocks noGrp="1" noChangeArrowheads="1"/>
          </p:cNvSpPr>
          <p:nvPr>
            <p:ph type="title"/>
          </p:nvPr>
        </p:nvSpPr>
        <p:spPr>
          <a:xfrm>
            <a:off x="412750" y="1143000"/>
            <a:ext cx="5695950" cy="533400"/>
          </a:xfrm>
          <a:noFill/>
          <a:ln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1.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关于变量与常数关系的定理</a:t>
            </a:r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423863" y="442913"/>
            <a:ext cx="54483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solidFill>
                  <a:srgbClr val="0070C0"/>
                </a:solidFill>
              </a:rPr>
              <a:t>说明：由表中可以看出</a:t>
            </a:r>
          </a:p>
        </p:txBody>
      </p:sp>
      <p:sp>
        <p:nvSpPr>
          <p:cNvPr id="14" name="圆角矩形 13"/>
          <p:cNvSpPr/>
          <p:nvPr/>
        </p:nvSpPr>
        <p:spPr bwMode="auto">
          <a:xfrm>
            <a:off x="2085975" y="5957888"/>
            <a:ext cx="4286250" cy="642937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0" grpId="0" autoUpdateAnimBg="0"/>
      <p:bldP spid="46091" grpId="0" autoUpdateAnimBg="0"/>
      <p:bldP spid="46092" grpId="0" autoUpdateAnimBg="0"/>
      <p:bldP spid="46093" grpId="0" autoUpdateAnimBg="0"/>
      <p:bldP spid="46094" grpId="0" autoUpdateAnimBg="0"/>
      <p:bldP spid="46095" grpId="0" autoUpdateAnimBg="0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412750" y="1181101"/>
            <a:ext cx="2278725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</a:rPr>
              <a:t>a. </a:t>
            </a:r>
            <a:r>
              <a:rPr lang="zh-CN" altLang="en-US" sz="2800">
                <a:solidFill>
                  <a:schemeClr val="tx1"/>
                </a:solidFill>
              </a:rPr>
              <a:t>互补律：</a:t>
            </a:r>
          </a:p>
        </p:txBody>
      </p:sp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2691475" y="1196976"/>
          <a:ext cx="3561688" cy="500063"/>
        </p:xfrm>
        <a:graphic>
          <a:graphicData uri="http://schemas.openxmlformats.org/presentationml/2006/ole">
            <p:oleObj spid="_x0000_s97282" name="Equation" r:id="rId3" imgW="1422360" imgH="215640" progId="Equation.3">
              <p:embed/>
            </p:oleObj>
          </a:graphicData>
        </a:graphic>
      </p:graphicFrame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412750" y="1905001"/>
            <a:ext cx="61087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</a:rPr>
              <a:t>b. </a:t>
            </a:r>
            <a:r>
              <a:rPr lang="zh-CN" altLang="en-US" sz="2800" dirty="0">
                <a:solidFill>
                  <a:schemeClr val="tx1"/>
                </a:solidFill>
              </a:rPr>
              <a:t>重叠律：</a:t>
            </a:r>
            <a:r>
              <a:rPr lang="en-US" altLang="zh-CN" sz="2800" dirty="0">
                <a:solidFill>
                  <a:schemeClr val="tx1"/>
                </a:solidFill>
              </a:rPr>
              <a:t>A · A = A     </a:t>
            </a:r>
            <a:r>
              <a:rPr lang="en-US" altLang="zh-CN" sz="2800" dirty="0" err="1">
                <a:solidFill>
                  <a:schemeClr val="tx1"/>
                </a:solidFill>
              </a:rPr>
              <a:t>A</a:t>
            </a:r>
            <a:r>
              <a:rPr lang="en-US" altLang="zh-CN" sz="2800" dirty="0">
                <a:solidFill>
                  <a:schemeClr val="tx1"/>
                </a:solidFill>
              </a:rPr>
              <a:t> + A = A</a:t>
            </a: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412750" y="2667001"/>
            <a:ext cx="2278725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</a:rPr>
              <a:t>c. </a:t>
            </a:r>
            <a:r>
              <a:rPr lang="zh-CN" altLang="en-US" sz="2800">
                <a:solidFill>
                  <a:schemeClr val="tx1"/>
                </a:solidFill>
              </a:rPr>
              <a:t>非非律：</a:t>
            </a:r>
          </a:p>
        </p:txBody>
      </p:sp>
      <p:graphicFrame>
        <p:nvGraphicFramePr>
          <p:cNvPr id="47115" name="Object 11"/>
          <p:cNvGraphicFramePr>
            <a:graphicFrameLocks noChangeAspect="1"/>
          </p:cNvGraphicFramePr>
          <p:nvPr/>
        </p:nvGraphicFramePr>
        <p:xfrm>
          <a:off x="2559050" y="2667000"/>
          <a:ext cx="1568450" cy="515938"/>
        </p:xfrm>
        <a:graphic>
          <a:graphicData uri="http://schemas.openxmlformats.org/presentationml/2006/ole">
            <p:oleObj spid="_x0000_s97283" name="Equation" r:id="rId4" imgW="571320" imgH="203040" progId="Equation.3">
              <p:embed/>
            </p:oleObj>
          </a:graphicData>
        </a:graphic>
      </p:graphicFrame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387349" y="3543301"/>
            <a:ext cx="4841875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d. </a:t>
            </a:r>
            <a:r>
              <a:rPr lang="zh-CN" altLang="en-US" sz="2800" dirty="0" smtClean="0">
                <a:solidFill>
                  <a:schemeClr val="tx1"/>
                </a:solidFill>
              </a:rPr>
              <a:t>反演律（摩根定律）：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47121" name="Object 17"/>
          <p:cNvGraphicFramePr>
            <a:graphicFrameLocks noChangeAspect="1"/>
          </p:cNvGraphicFramePr>
          <p:nvPr/>
        </p:nvGraphicFramePr>
        <p:xfrm>
          <a:off x="806452" y="4129088"/>
          <a:ext cx="2536693" cy="500063"/>
        </p:xfrm>
        <a:graphic>
          <a:graphicData uri="http://schemas.openxmlformats.org/presentationml/2006/ole">
            <p:oleObj spid="_x0000_s97285" name="Equation" r:id="rId5" imgW="952200" imgH="203040" progId="Equation.3">
              <p:embed/>
            </p:oleObj>
          </a:graphicData>
        </a:graphic>
      </p:graphicFrame>
      <p:graphicFrame>
        <p:nvGraphicFramePr>
          <p:cNvPr id="47122" name="Object 18"/>
          <p:cNvGraphicFramePr>
            <a:graphicFrameLocks noChangeAspect="1"/>
          </p:cNvGraphicFramePr>
          <p:nvPr/>
        </p:nvGraphicFramePr>
        <p:xfrm>
          <a:off x="798513" y="4743451"/>
          <a:ext cx="2741348" cy="500063"/>
        </p:xfrm>
        <a:graphic>
          <a:graphicData uri="http://schemas.openxmlformats.org/presentationml/2006/ole">
            <p:oleObj spid="_x0000_s97286" name="Equation" r:id="rId6" imgW="1028520" imgH="203040" progId="Equation.3">
              <p:embed/>
            </p:oleObj>
          </a:graphicData>
        </a:graphic>
      </p:graphicFrame>
      <p:sp>
        <p:nvSpPr>
          <p:cNvPr id="47123" name="Text Box 19"/>
          <p:cNvSpPr txBox="1">
            <a:spLocks noChangeArrowheads="1"/>
          </p:cNvSpPr>
          <p:nvPr/>
        </p:nvSpPr>
        <p:spPr bwMode="auto">
          <a:xfrm>
            <a:off x="549275" y="5819776"/>
            <a:ext cx="57785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注：以上定律均可由真值表验证</a:t>
            </a:r>
          </a:p>
        </p:txBody>
      </p:sp>
      <p:sp>
        <p:nvSpPr>
          <p:cNvPr id="47124" name="Rectangle 20"/>
          <p:cNvSpPr>
            <a:spLocks noGrp="1" noChangeArrowheads="1"/>
          </p:cNvSpPr>
          <p:nvPr>
            <p:ph type="title"/>
          </p:nvPr>
        </p:nvSpPr>
        <p:spPr>
          <a:xfrm>
            <a:off x="412750" y="533400"/>
            <a:ext cx="5943600" cy="533400"/>
          </a:xfrm>
          <a:noFill/>
          <a:ln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3.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逻辑函数独有的基本定理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 autoUpdateAnimBg="0"/>
      <p:bldP spid="47112" grpId="0" autoUpdateAnimBg="0"/>
      <p:bldP spid="47114" grpId="0" autoUpdateAnimBg="0"/>
      <p:bldP spid="47120" grpId="0" autoUpdateAnimBg="0"/>
      <p:bldP spid="47123" grpId="0" autoUpdateAnimBg="0"/>
      <p:bldP spid="4712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A9A61C0-1171-4B59-953C-768D91B37FBC}" type="datetime1">
              <a:rPr lang="zh-CN" altLang="en-US" b="0" smtClean="0">
                <a:solidFill>
                  <a:srgbClr val="FF0000"/>
                </a:solidFill>
                <a:ea typeface="仿宋_GB2312" pitchFamily="49" charset="-122"/>
              </a:rPr>
              <a:pPr eaLnBrk="1" hangingPunct="1"/>
              <a:t>2019/9/12</a:t>
            </a:fld>
            <a:endParaRPr lang="en-US" altLang="zh-CN" b="0" smtClean="0">
              <a:solidFill>
                <a:srgbClr val="FF0000"/>
              </a:solidFill>
              <a:ea typeface="仿宋_GB2312" pitchFamily="49" charset="-122"/>
            </a:endParaRPr>
          </a:p>
        </p:txBody>
      </p:sp>
      <p:sp>
        <p:nvSpPr>
          <p:cNvPr id="14341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>
                <a:solidFill>
                  <a:srgbClr val="FF0000"/>
                </a:solidFill>
                <a:ea typeface="仿宋_GB2312" pitchFamily="49" charset="-122"/>
              </a:rPr>
              <a:t>作者：信息电子工程系 屈民军</a:t>
            </a:r>
          </a:p>
        </p:txBody>
      </p:sp>
      <p:sp>
        <p:nvSpPr>
          <p:cNvPr id="143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第</a:t>
            </a:r>
            <a:fld id="{94A75966-56B0-4C30-BB56-BE6D7828DE90}" type="slidenum"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pPr eaLnBrk="1" hangingPunct="1"/>
              <a:t>15</a:t>
            </a:fld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页</a:t>
            </a:r>
          </a:p>
        </p:txBody>
      </p:sp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338138"/>
            <a:ext cx="7677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 dirty="0">
                <a:solidFill>
                  <a:schemeClr val="accent2"/>
                </a:solidFill>
              </a:rPr>
              <a:t>基本</a:t>
            </a:r>
            <a:r>
              <a:rPr lang="zh-CN" altLang="en-US" sz="2800" dirty="0" smtClean="0">
                <a:solidFill>
                  <a:schemeClr val="accent2"/>
                </a:solidFill>
              </a:rPr>
              <a:t>公式证明方法</a:t>
            </a:r>
            <a:r>
              <a:rPr lang="zh-CN" altLang="en-US" sz="2800" dirty="0">
                <a:solidFill>
                  <a:schemeClr val="accent2"/>
                </a:solidFill>
              </a:rPr>
              <a:t>：真值表</a:t>
            </a:r>
          </a:p>
        </p:txBody>
      </p:sp>
      <p:graphicFrame>
        <p:nvGraphicFramePr>
          <p:cNvPr id="64518" name="Object 6"/>
          <p:cNvGraphicFramePr>
            <a:graphicFrameLocks noChangeAspect="1"/>
          </p:cNvGraphicFramePr>
          <p:nvPr/>
        </p:nvGraphicFramePr>
        <p:xfrm>
          <a:off x="1023938" y="1836738"/>
          <a:ext cx="4430712" cy="3105150"/>
        </p:xfrm>
        <a:graphic>
          <a:graphicData uri="http://schemas.openxmlformats.org/presentationml/2006/ole">
            <p:oleObj spid="_x0000_s14337" name="Document" r:id="rId3" imgW="4619505" imgH="3251277" progId="">
              <p:embed/>
            </p:oleObj>
          </a:graphicData>
        </a:graphic>
      </p:graphicFrame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8255000" y="76200"/>
            <a:ext cx="1485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0" dirty="0" smtClean="0">
                <a:solidFill>
                  <a:schemeClr val="accent2"/>
                </a:solidFill>
                <a:ea typeface="仿宋_GB2312" pitchFamily="49" charset="-122"/>
              </a:rPr>
              <a:t>第</a:t>
            </a:r>
            <a:r>
              <a:rPr lang="en-US" altLang="zh-CN" sz="2800" b="0" dirty="0" smtClean="0">
                <a:solidFill>
                  <a:schemeClr val="accent2"/>
                </a:solidFill>
                <a:ea typeface="仿宋_GB2312" pitchFamily="49" charset="-122"/>
              </a:rPr>
              <a:t>2</a:t>
            </a:r>
            <a:r>
              <a:rPr lang="zh-CN" altLang="en-US" sz="2800" b="0" dirty="0" smtClean="0">
                <a:solidFill>
                  <a:schemeClr val="accent2"/>
                </a:solidFill>
                <a:ea typeface="仿宋_GB2312" pitchFamily="49" charset="-122"/>
              </a:rPr>
              <a:t>章</a:t>
            </a:r>
            <a:endParaRPr lang="zh-CN" altLang="en-US" sz="2400" b="0" dirty="0">
              <a:solidFill>
                <a:schemeClr val="accent2"/>
              </a:solidFill>
              <a:ea typeface="仿宋_GB2312" pitchFamily="49" charset="-122"/>
            </a:endParaRPr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238126" y="1123951"/>
            <a:ext cx="269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0">
                <a:ea typeface="仿宋_GB2312" pitchFamily="49" charset="-122"/>
              </a:rPr>
              <a:t>例：证明反演律</a:t>
            </a:r>
          </a:p>
        </p:txBody>
      </p:sp>
      <p:graphicFrame>
        <p:nvGraphicFramePr>
          <p:cNvPr id="64522" name="Object 10"/>
          <p:cNvGraphicFramePr>
            <a:graphicFrameLocks noChangeAspect="1"/>
          </p:cNvGraphicFramePr>
          <p:nvPr/>
        </p:nvGraphicFramePr>
        <p:xfrm>
          <a:off x="3111500" y="1282700"/>
          <a:ext cx="1817688" cy="419100"/>
        </p:xfrm>
        <a:graphic>
          <a:graphicData uri="http://schemas.openxmlformats.org/presentationml/2006/ole">
            <p:oleObj spid="_x0000_s14338" name="公式" r:id="rId4" imgW="863280" imgH="203040" progId="Equation.3">
              <p:embed/>
            </p:oleObj>
          </a:graphicData>
        </a:graphic>
      </p:graphicFrame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628650" y="5054600"/>
            <a:ext cx="83296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0" dirty="0">
                <a:solidFill>
                  <a:srgbClr val="F90F36"/>
                </a:solidFill>
                <a:ea typeface="仿宋_GB2312" pitchFamily="49" charset="-122"/>
              </a:rPr>
              <a:t>结论：</a:t>
            </a:r>
            <a:r>
              <a:rPr lang="zh-CN" altLang="en-US" sz="2800" b="0" dirty="0">
                <a:ea typeface="仿宋_GB2312" pitchFamily="49" charset="-122"/>
              </a:rPr>
              <a:t>变量</a:t>
            </a:r>
            <a:r>
              <a:rPr lang="en-US" altLang="zh-CN" sz="2800" b="0" dirty="0">
                <a:ea typeface="仿宋_GB2312" pitchFamily="49" charset="-122"/>
              </a:rPr>
              <a:t>A</a:t>
            </a:r>
            <a:r>
              <a:rPr lang="zh-CN" altLang="en-US" sz="2800" b="0" dirty="0">
                <a:ea typeface="仿宋_GB2312" pitchFamily="49" charset="-122"/>
              </a:rPr>
              <a:t>、</a:t>
            </a:r>
            <a:r>
              <a:rPr lang="en-US" altLang="zh-CN" sz="2800" b="0" dirty="0">
                <a:ea typeface="仿宋_GB2312" pitchFamily="49" charset="-122"/>
              </a:rPr>
              <a:t>B</a:t>
            </a:r>
            <a:r>
              <a:rPr lang="zh-CN" altLang="en-US" sz="2800" b="0" dirty="0">
                <a:ea typeface="仿宋_GB2312" pitchFamily="49" charset="-122"/>
              </a:rPr>
              <a:t>的任意取值组合，等式两边均相等，所以等式成立。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autoUpdateAnimBg="0"/>
      <p:bldP spid="64521" grpId="0" autoUpdateAnimBg="0"/>
      <p:bldP spid="6452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第</a:t>
            </a:r>
            <a:fld id="{1FE40602-BBB6-4547-A28C-7AE787915778}" type="slidenum"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pPr eaLnBrk="1" hangingPunct="1"/>
              <a:t>16</a:t>
            </a:fld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页</a:t>
            </a: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89900" cy="457200"/>
          </a:xfrm>
        </p:spPr>
        <p:txBody>
          <a:bodyPr/>
          <a:lstStyle/>
          <a:p>
            <a:pPr algn="l" eaLnBrk="1" hangingPunct="1"/>
            <a:r>
              <a:rPr lang="en-US" altLang="zh-CN" sz="2800" b="1" i="1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2.3.2</a:t>
            </a:r>
            <a:r>
              <a:rPr lang="zh-CN" altLang="en-US" sz="2800" b="1" i="1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、若干常用公式</a:t>
            </a:r>
          </a:p>
        </p:txBody>
      </p:sp>
      <p:graphicFrame>
        <p:nvGraphicFramePr>
          <p:cNvPr id="100356" name="Object 4"/>
          <p:cNvGraphicFramePr>
            <a:graphicFrameLocks noChangeAspect="1"/>
          </p:cNvGraphicFramePr>
          <p:nvPr/>
        </p:nvGraphicFramePr>
        <p:xfrm>
          <a:off x="1" y="488951"/>
          <a:ext cx="5557838" cy="3733398"/>
        </p:xfrm>
        <a:graphic>
          <a:graphicData uri="http://schemas.openxmlformats.org/presentationml/2006/ole">
            <p:oleObj spid="_x0000_s15361" name="Document" r:id="rId3" imgW="5904212" imgH="3972856" progId="">
              <p:embed/>
            </p:oleObj>
          </a:graphicData>
        </a:graphic>
      </p:graphicFrame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6129338" y="246063"/>
            <a:ext cx="15303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400">
                <a:solidFill>
                  <a:srgbClr val="191966"/>
                </a:solidFill>
                <a:ea typeface="仿宋_GB2312" pitchFamily="49" charset="-122"/>
              </a:rPr>
              <a:t>公式证明</a:t>
            </a:r>
          </a:p>
        </p:txBody>
      </p:sp>
      <p:sp>
        <p:nvSpPr>
          <p:cNvPr id="100365" name="Text Box 13"/>
          <p:cNvSpPr txBox="1">
            <a:spLocks noChangeArrowheads="1"/>
          </p:cNvSpPr>
          <p:nvPr/>
        </p:nvSpPr>
        <p:spPr bwMode="auto">
          <a:xfrm>
            <a:off x="6162675" y="754063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0">
                <a:ea typeface="仿宋_GB2312" pitchFamily="49" charset="-122"/>
              </a:rPr>
              <a:t>一  </a:t>
            </a:r>
            <a:r>
              <a:rPr lang="zh-CN" altLang="en-US" sz="2400" b="0">
                <a:latin typeface="仿宋_GB2312" pitchFamily="49" charset="-122"/>
                <a:ea typeface="仿宋_GB2312" pitchFamily="49" charset="-122"/>
              </a:rPr>
              <a:t>式</a:t>
            </a:r>
            <a:r>
              <a:rPr lang="en-US" altLang="zh-CN" sz="2400" b="0">
                <a:latin typeface="仿宋_GB2312" pitchFamily="49" charset="-122"/>
                <a:ea typeface="仿宋_GB2312" pitchFamily="49" charset="-122"/>
              </a:rPr>
              <a:t>22</a:t>
            </a:r>
            <a:r>
              <a:rPr lang="zh-CN" altLang="en-US" sz="2400" b="0">
                <a:ea typeface="仿宋_GB2312" pitchFamily="49" charset="-122"/>
              </a:rPr>
              <a:t>：</a:t>
            </a:r>
          </a:p>
        </p:txBody>
      </p:sp>
      <p:graphicFrame>
        <p:nvGraphicFramePr>
          <p:cNvPr id="100366" name="Object 14"/>
          <p:cNvGraphicFramePr>
            <a:graphicFrameLocks noChangeAspect="1"/>
          </p:cNvGraphicFramePr>
          <p:nvPr/>
        </p:nvGraphicFramePr>
        <p:xfrm>
          <a:off x="6351588" y="1311275"/>
          <a:ext cx="1109662" cy="341313"/>
        </p:xfrm>
        <a:graphic>
          <a:graphicData uri="http://schemas.openxmlformats.org/presentationml/2006/ole">
            <p:oleObj spid="_x0000_s15362" name="公式" r:id="rId4" imgW="533160" imgH="164880" progId="Equation.3">
              <p:embed/>
            </p:oleObj>
          </a:graphicData>
        </a:graphic>
      </p:graphicFrame>
      <p:graphicFrame>
        <p:nvGraphicFramePr>
          <p:cNvPr id="100367" name="Object 15"/>
          <p:cNvGraphicFramePr>
            <a:graphicFrameLocks noChangeAspect="1"/>
          </p:cNvGraphicFramePr>
          <p:nvPr/>
        </p:nvGraphicFramePr>
        <p:xfrm>
          <a:off x="7380288" y="1287463"/>
          <a:ext cx="2251075" cy="415925"/>
        </p:xfrm>
        <a:graphic>
          <a:graphicData uri="http://schemas.openxmlformats.org/presentationml/2006/ole">
            <p:oleObj spid="_x0000_s15363" name="公式" r:id="rId5" imgW="1091880" imgH="203040" progId="Equation.3">
              <p:embed/>
            </p:oleObj>
          </a:graphicData>
        </a:graphic>
      </p:graphicFrame>
      <p:sp>
        <p:nvSpPr>
          <p:cNvPr id="100368" name="Text Box 16"/>
          <p:cNvSpPr txBox="1">
            <a:spLocks noChangeArrowheads="1"/>
          </p:cNvSpPr>
          <p:nvPr/>
        </p:nvSpPr>
        <p:spPr bwMode="auto">
          <a:xfrm>
            <a:off x="7346950" y="1754188"/>
            <a:ext cx="101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>
                <a:ea typeface="仿宋_GB2312" pitchFamily="49" charset="-122"/>
              </a:rPr>
              <a:t>=</a:t>
            </a:r>
            <a:r>
              <a:rPr lang="en-US" altLang="zh-CN" sz="2400" b="0" i="1">
                <a:ea typeface="仿宋_GB2312" pitchFamily="49" charset="-122"/>
              </a:rPr>
              <a:t>A+B</a:t>
            </a:r>
          </a:p>
        </p:txBody>
      </p:sp>
      <p:sp>
        <p:nvSpPr>
          <p:cNvPr id="100369" name="Text Box 17"/>
          <p:cNvSpPr txBox="1">
            <a:spLocks noChangeArrowheads="1"/>
          </p:cNvSpPr>
          <p:nvPr/>
        </p:nvSpPr>
        <p:spPr bwMode="auto">
          <a:xfrm>
            <a:off x="7739063" y="830263"/>
            <a:ext cx="15621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0" dirty="0">
                <a:solidFill>
                  <a:srgbClr val="F90F36"/>
                </a:solidFill>
                <a:ea typeface="仿宋_GB2312" pitchFamily="49" charset="-122"/>
              </a:rPr>
              <a:t>分配律</a:t>
            </a:r>
          </a:p>
        </p:txBody>
      </p:sp>
      <p:sp>
        <p:nvSpPr>
          <p:cNvPr id="100370" name="Line 18"/>
          <p:cNvSpPr>
            <a:spLocks noChangeShapeType="1"/>
          </p:cNvSpPr>
          <p:nvPr/>
        </p:nvSpPr>
        <p:spPr bwMode="auto">
          <a:xfrm flipH="1">
            <a:off x="7516812" y="1100138"/>
            <a:ext cx="398462" cy="2952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0371" name="Text Box 19"/>
          <p:cNvSpPr txBox="1">
            <a:spLocks noChangeArrowheads="1"/>
          </p:cNvSpPr>
          <p:nvPr/>
        </p:nvSpPr>
        <p:spPr bwMode="auto">
          <a:xfrm>
            <a:off x="6162675" y="2397125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0">
                <a:latin typeface="仿宋_GB2312" pitchFamily="49" charset="-122"/>
                <a:ea typeface="仿宋_GB2312" pitchFamily="49" charset="-122"/>
              </a:rPr>
              <a:t>二 式</a:t>
            </a:r>
            <a:r>
              <a:rPr lang="en-US" altLang="zh-CN" sz="2400" b="0">
                <a:ea typeface="仿宋_GB2312" pitchFamily="49" charset="-122"/>
              </a:rPr>
              <a:t>24:</a:t>
            </a:r>
          </a:p>
        </p:txBody>
      </p:sp>
      <p:graphicFrame>
        <p:nvGraphicFramePr>
          <p:cNvPr id="100373" name="Object 21"/>
          <p:cNvGraphicFramePr>
            <a:graphicFrameLocks noChangeAspect="1"/>
          </p:cNvGraphicFramePr>
          <p:nvPr/>
        </p:nvGraphicFramePr>
        <p:xfrm>
          <a:off x="5754688" y="5524500"/>
          <a:ext cx="1903412" cy="442913"/>
        </p:xfrm>
        <a:graphic>
          <a:graphicData uri="http://schemas.openxmlformats.org/presentationml/2006/ole">
            <p:oleObj spid="_x0000_s15364" name="公式" r:id="rId6" imgW="761760" imgH="177480" progId="Equation.3">
              <p:embed/>
            </p:oleObj>
          </a:graphicData>
        </a:graphic>
      </p:graphicFrame>
      <p:graphicFrame>
        <p:nvGraphicFramePr>
          <p:cNvPr id="100374" name="Object 22"/>
          <p:cNvGraphicFramePr>
            <a:graphicFrameLocks noChangeAspect="1"/>
          </p:cNvGraphicFramePr>
          <p:nvPr/>
        </p:nvGraphicFramePr>
        <p:xfrm>
          <a:off x="5907087" y="3684588"/>
          <a:ext cx="3403600" cy="428625"/>
        </p:xfrm>
        <a:graphic>
          <a:graphicData uri="http://schemas.openxmlformats.org/presentationml/2006/ole">
            <p:oleObj spid="_x0000_s15365" name="公式" r:id="rId7" imgW="1587240" imgH="203040" progId="Equation.3">
              <p:embed/>
            </p:oleObj>
          </a:graphicData>
        </a:graphic>
      </p:graphicFrame>
      <p:graphicFrame>
        <p:nvGraphicFramePr>
          <p:cNvPr id="100375" name="Object 23"/>
          <p:cNvGraphicFramePr>
            <a:graphicFrameLocks noChangeAspect="1"/>
          </p:cNvGraphicFramePr>
          <p:nvPr/>
        </p:nvGraphicFramePr>
        <p:xfrm>
          <a:off x="5903913" y="4324350"/>
          <a:ext cx="3859212" cy="406400"/>
        </p:xfrm>
        <a:graphic>
          <a:graphicData uri="http://schemas.openxmlformats.org/presentationml/2006/ole">
            <p:oleObj spid="_x0000_s15366" name="公式" r:id="rId8" imgW="1688760" imgH="177480" progId="Equation.3">
              <p:embed/>
            </p:oleObj>
          </a:graphicData>
        </a:graphic>
      </p:graphicFrame>
      <p:graphicFrame>
        <p:nvGraphicFramePr>
          <p:cNvPr id="100378" name="Object 26"/>
          <p:cNvGraphicFramePr>
            <a:graphicFrameLocks noChangeAspect="1"/>
          </p:cNvGraphicFramePr>
          <p:nvPr/>
        </p:nvGraphicFramePr>
        <p:xfrm>
          <a:off x="5886451" y="4972050"/>
          <a:ext cx="3597275" cy="471487"/>
        </p:xfrm>
        <a:graphic>
          <a:graphicData uri="http://schemas.openxmlformats.org/presentationml/2006/ole">
            <p:oleObj spid="_x0000_s15367" name="公式" r:id="rId9" imgW="1549080" imgH="203040" progId="Equation.3">
              <p:embed/>
            </p:oleObj>
          </a:graphicData>
        </a:graphic>
      </p:graphicFrame>
      <p:graphicFrame>
        <p:nvGraphicFramePr>
          <p:cNvPr id="100379" name="Object 27"/>
          <p:cNvGraphicFramePr>
            <a:graphicFrameLocks noChangeAspect="1"/>
          </p:cNvGraphicFramePr>
          <p:nvPr/>
        </p:nvGraphicFramePr>
        <p:xfrm>
          <a:off x="5918200" y="3022600"/>
          <a:ext cx="1995488" cy="355600"/>
        </p:xfrm>
        <a:graphic>
          <a:graphicData uri="http://schemas.openxmlformats.org/presentationml/2006/ole">
            <p:oleObj spid="_x0000_s15368" name="公式" r:id="rId10" imgW="977760" imgH="177480" progId="Equation.3">
              <p:embed/>
            </p:oleObj>
          </a:graphicData>
        </a:graphic>
      </p:graphicFrame>
      <p:graphicFrame>
        <p:nvGraphicFramePr>
          <p:cNvPr id="24" name="Object 10"/>
          <p:cNvGraphicFramePr>
            <a:graphicFrameLocks noChangeAspect="1"/>
          </p:cNvGraphicFramePr>
          <p:nvPr/>
        </p:nvGraphicFramePr>
        <p:xfrm>
          <a:off x="-209550" y="5192713"/>
          <a:ext cx="6234113" cy="650875"/>
        </p:xfrm>
        <a:graphic>
          <a:graphicData uri="http://schemas.openxmlformats.org/presentationml/2006/ole">
            <p:oleObj spid="_x0000_s15369" name="公式" r:id="rId11" imgW="1701720" imgH="279360" progId="Equation.3">
              <p:embed/>
            </p:oleObj>
          </a:graphicData>
        </a:graphic>
      </p:graphicFrame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257174" y="5122862"/>
            <a:ext cx="2371725" cy="420687"/>
            <a:chOff x="1825" y="1924"/>
            <a:chExt cx="1201" cy="211"/>
          </a:xfrm>
        </p:grpSpPr>
        <p:sp>
          <p:nvSpPr>
            <p:cNvPr id="15382" name="Line 62"/>
            <p:cNvSpPr>
              <a:spLocks noChangeShapeType="1"/>
            </p:cNvSpPr>
            <p:nvPr/>
          </p:nvSpPr>
          <p:spPr bwMode="auto">
            <a:xfrm flipV="1">
              <a:off x="1825" y="1931"/>
              <a:ext cx="804" cy="1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83" name="Line 63"/>
            <p:cNvSpPr>
              <a:spLocks noChangeShapeType="1"/>
            </p:cNvSpPr>
            <p:nvPr/>
          </p:nvSpPr>
          <p:spPr bwMode="auto">
            <a:xfrm flipV="1">
              <a:off x="2523" y="1939"/>
              <a:ext cx="97" cy="1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84" name="Line 64"/>
            <p:cNvSpPr>
              <a:spLocks noChangeShapeType="1"/>
            </p:cNvSpPr>
            <p:nvPr/>
          </p:nvSpPr>
          <p:spPr bwMode="auto">
            <a:xfrm>
              <a:off x="2629" y="1924"/>
              <a:ext cx="397" cy="21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9" name="AutoShape 68"/>
          <p:cNvSpPr>
            <a:spLocks noChangeArrowheads="1"/>
          </p:cNvSpPr>
          <p:nvPr/>
        </p:nvSpPr>
        <p:spPr bwMode="auto">
          <a:xfrm>
            <a:off x="2328863" y="4057650"/>
            <a:ext cx="3424237" cy="1204913"/>
          </a:xfrm>
          <a:prstGeom prst="wedgeRoundRectCallout">
            <a:avLst>
              <a:gd name="adj1" fmla="val -59450"/>
              <a:gd name="adj2" fmla="val 38095"/>
              <a:gd name="adj3" fmla="val 16667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ea typeface="仿宋_GB2312" pitchFamily="49" charset="-122"/>
              </a:rPr>
              <a:t>       有一个变量相反，剩下的因子组成一个乘积项，则该乘积项冗余</a:t>
            </a: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257175" y="3989388"/>
            <a:ext cx="18383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400">
                <a:solidFill>
                  <a:srgbClr val="191966"/>
                </a:solidFill>
                <a:ea typeface="仿宋_GB2312" pitchFamily="49" charset="-122"/>
              </a:rPr>
              <a:t>包含律记忆</a:t>
            </a:r>
          </a:p>
        </p:txBody>
      </p:sp>
      <p:cxnSp>
        <p:nvCxnSpPr>
          <p:cNvPr id="27" name="直接连接符 26"/>
          <p:cNvCxnSpPr/>
          <p:nvPr/>
        </p:nvCxnSpPr>
        <p:spPr bwMode="auto">
          <a:xfrm flipH="1">
            <a:off x="5786438" y="3757613"/>
            <a:ext cx="28575" cy="2357437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6" name="矩形 25"/>
          <p:cNvSpPr/>
          <p:nvPr/>
        </p:nvSpPr>
        <p:spPr>
          <a:xfrm>
            <a:off x="8903120" y="0"/>
            <a:ext cx="700833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ea typeface="楷体_GB2312" pitchFamily="49" charset="-122"/>
                <a:hlinkClick r:id="rId12" action="ppaction://hlinksldjump"/>
              </a:rPr>
              <a:t>返回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0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0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 autoUpdateAnimBg="0"/>
      <p:bldP spid="100357" grpId="0" autoUpdateAnimBg="0"/>
      <p:bldP spid="100365" grpId="0" autoUpdateAnimBg="0"/>
      <p:bldP spid="100368" grpId="0" autoUpdateAnimBg="0"/>
      <p:bldP spid="100369" grpId="0" autoUpdateAnimBg="0"/>
      <p:bldP spid="100371" grpId="0" autoUpdateAnimBg="0"/>
      <p:bldP spid="29" grpId="0" animBg="1"/>
      <p:bldP spid="2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第</a:t>
            </a:r>
            <a:fld id="{EA841D49-AB00-475B-8EC7-B5B9C74EE15C}" type="slidenum"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pPr eaLnBrk="1" hangingPunct="1"/>
              <a:t>17</a:t>
            </a:fld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页</a:t>
            </a:r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225425"/>
            <a:ext cx="6410325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80000"/>
              </a:lnSpc>
            </a:pPr>
            <a:r>
              <a:rPr lang="en-US" altLang="zh-CN" sz="32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2.4 </a:t>
            </a:r>
            <a:r>
              <a:rPr lang="zh-CN" altLang="en-US" sz="3200" dirty="0">
                <a:solidFill>
                  <a:schemeClr val="accent2"/>
                </a:solidFill>
                <a:latin typeface="宋体" panose="02010600030101010101" pitchFamily="2" charset="-122"/>
              </a:rPr>
              <a:t>逻辑代数的</a:t>
            </a:r>
            <a:r>
              <a:rPr lang="zh-CN" altLang="en-US" sz="32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基本定理</a:t>
            </a:r>
            <a:endParaRPr lang="zh-CN" altLang="en-US" sz="3200" b="0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-169863" y="830263"/>
            <a:ext cx="3341688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80000"/>
              </a:lnSpc>
            </a:pPr>
            <a:r>
              <a:rPr lang="en-US" altLang="zh-CN" sz="2800" i="1" dirty="0" smtClean="0">
                <a:latin typeface="宋体" panose="02010600030101010101" pitchFamily="2" charset="-122"/>
              </a:rPr>
              <a:t>2.4.1</a:t>
            </a:r>
            <a:r>
              <a:rPr lang="zh-CN" altLang="zh-CN" sz="2800" i="1" dirty="0" smtClean="0">
                <a:latin typeface="宋体" panose="02010600030101010101" pitchFamily="2" charset="-122"/>
              </a:rPr>
              <a:t>代入</a:t>
            </a:r>
            <a:r>
              <a:rPr lang="zh-CN" altLang="zh-CN" sz="2800" i="1" dirty="0">
                <a:latin typeface="宋体" panose="02010600030101010101" pitchFamily="2" charset="-122"/>
              </a:rPr>
              <a:t>定理</a:t>
            </a:r>
          </a:p>
        </p:txBody>
      </p:sp>
      <p:graphicFrame>
        <p:nvGraphicFramePr>
          <p:cNvPr id="66571" name="Object 11"/>
          <p:cNvGraphicFramePr>
            <a:graphicFrameLocks noChangeAspect="1"/>
          </p:cNvGraphicFramePr>
          <p:nvPr/>
        </p:nvGraphicFramePr>
        <p:xfrm>
          <a:off x="2130425" y="2620963"/>
          <a:ext cx="3259138" cy="636587"/>
        </p:xfrm>
        <a:graphic>
          <a:graphicData uri="http://schemas.openxmlformats.org/presentationml/2006/ole">
            <p:oleObj spid="_x0000_s16385" name="Document" r:id="rId3" imgW="2213805" imgH="468737" progId="">
              <p:embed/>
            </p:oleObj>
          </a:graphicData>
        </a:graphic>
      </p:graphicFrame>
      <p:sp>
        <p:nvSpPr>
          <p:cNvPr id="66576" name="Text Box 16"/>
          <p:cNvSpPr txBox="1">
            <a:spLocks noChangeArrowheads="1"/>
          </p:cNvSpPr>
          <p:nvPr/>
        </p:nvSpPr>
        <p:spPr bwMode="auto">
          <a:xfrm>
            <a:off x="179388" y="1423988"/>
            <a:ext cx="45833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</a:rPr>
              <a:t>(1)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定义：</a:t>
            </a:r>
            <a:r>
              <a:rPr lang="zh-CN" altLang="en-US" sz="2800" b="0" dirty="0">
                <a:latin typeface="仿宋_GB2312" pitchFamily="49" charset="-122"/>
                <a:ea typeface="仿宋_GB2312" pitchFamily="49" charset="-122"/>
              </a:rPr>
              <a:t>含有变量</a:t>
            </a:r>
            <a:r>
              <a:rPr lang="en-US" altLang="zh-CN" sz="2800" b="0" dirty="0">
                <a:ea typeface="仿宋_GB2312" pitchFamily="49" charset="-122"/>
              </a:rPr>
              <a:t>A</a:t>
            </a:r>
            <a:r>
              <a:rPr lang="zh-CN" altLang="en-US" sz="2800" b="0" dirty="0">
                <a:latin typeface="仿宋_GB2312" pitchFamily="49" charset="-122"/>
                <a:ea typeface="仿宋_GB2312" pitchFamily="49" charset="-122"/>
              </a:rPr>
              <a:t>的等式</a:t>
            </a:r>
          </a:p>
        </p:txBody>
      </p:sp>
      <p:sp>
        <p:nvSpPr>
          <p:cNvPr id="66581" name="Text Box 21"/>
          <p:cNvSpPr txBox="1">
            <a:spLocks noChangeArrowheads="1"/>
          </p:cNvSpPr>
          <p:nvPr/>
        </p:nvSpPr>
        <p:spPr bwMode="auto">
          <a:xfrm>
            <a:off x="7497761" y="1471612"/>
            <a:ext cx="24082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华文行楷" pitchFamily="2" charset="-122"/>
                <a:ea typeface="华文行楷" pitchFamily="2" charset="-122"/>
              </a:rPr>
              <a:t>新的等式成立</a:t>
            </a:r>
          </a:p>
        </p:txBody>
      </p:sp>
      <p:sp>
        <p:nvSpPr>
          <p:cNvPr id="66582" name="Text Box 22"/>
          <p:cNvSpPr txBox="1">
            <a:spLocks noChangeArrowheads="1"/>
          </p:cNvSpPr>
          <p:nvPr/>
        </p:nvSpPr>
        <p:spPr bwMode="auto">
          <a:xfrm>
            <a:off x="219075" y="2073275"/>
            <a:ext cx="44386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</a:rPr>
              <a:t>(2)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应用：</a:t>
            </a:r>
            <a:r>
              <a:rPr lang="zh-CN" altLang="en-US" sz="2800" b="0" dirty="0">
                <a:ea typeface="仿宋_GB2312" pitchFamily="49" charset="-122"/>
              </a:rPr>
              <a:t>反演律的扩展</a:t>
            </a:r>
          </a:p>
        </p:txBody>
      </p:sp>
      <p:graphicFrame>
        <p:nvGraphicFramePr>
          <p:cNvPr id="66583" name="Object 23"/>
          <p:cNvGraphicFramePr>
            <a:graphicFrameLocks noChangeAspect="1"/>
          </p:cNvGraphicFramePr>
          <p:nvPr/>
        </p:nvGraphicFramePr>
        <p:xfrm>
          <a:off x="428625" y="4136262"/>
          <a:ext cx="6209757" cy="578613"/>
        </p:xfrm>
        <a:graphic>
          <a:graphicData uri="http://schemas.openxmlformats.org/presentationml/2006/ole">
            <p:oleObj spid="_x0000_s16386" name="Document" r:id="rId4" imgW="1573677" imgH="247689" progId="">
              <p:embed/>
            </p:oleObj>
          </a:graphicData>
        </a:graphic>
      </p:graphicFrame>
      <p:sp>
        <p:nvSpPr>
          <p:cNvPr id="66586" name="Line 26"/>
          <p:cNvSpPr>
            <a:spLocks noChangeShapeType="1"/>
          </p:cNvSpPr>
          <p:nvPr/>
        </p:nvSpPr>
        <p:spPr bwMode="auto">
          <a:xfrm flipH="1">
            <a:off x="3062287" y="3114675"/>
            <a:ext cx="280987" cy="4222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87" name="Line 27"/>
          <p:cNvSpPr>
            <a:spLocks noChangeShapeType="1"/>
          </p:cNvSpPr>
          <p:nvPr/>
        </p:nvSpPr>
        <p:spPr bwMode="auto">
          <a:xfrm flipH="1">
            <a:off x="3186113" y="3143249"/>
            <a:ext cx="1500186" cy="3714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88" name="Text Box 28"/>
          <p:cNvSpPr txBox="1">
            <a:spLocks noChangeArrowheads="1"/>
          </p:cNvSpPr>
          <p:nvPr/>
        </p:nvSpPr>
        <p:spPr bwMode="auto">
          <a:xfrm>
            <a:off x="2428874" y="3475038"/>
            <a:ext cx="3629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0" dirty="0">
                <a:solidFill>
                  <a:srgbClr val="F90F36"/>
                </a:solidFill>
                <a:ea typeface="仿宋_GB2312" pitchFamily="49" charset="-122"/>
              </a:rPr>
              <a:t>用</a:t>
            </a:r>
            <a:r>
              <a:rPr lang="en-US" altLang="zh-CN" sz="2800" b="0" dirty="0">
                <a:solidFill>
                  <a:srgbClr val="F90F36"/>
                </a:solidFill>
                <a:ea typeface="仿宋_GB2312" pitchFamily="49" charset="-122"/>
              </a:rPr>
              <a:t>Y=B+C</a:t>
            </a:r>
            <a:r>
              <a:rPr lang="zh-CN" altLang="en-US" sz="2800" b="0" dirty="0" smtClean="0">
                <a:solidFill>
                  <a:srgbClr val="F90F36"/>
                </a:solidFill>
                <a:ea typeface="仿宋_GB2312" pitchFamily="49" charset="-122"/>
              </a:rPr>
              <a:t>代替变量</a:t>
            </a:r>
            <a:r>
              <a:rPr lang="en-US" altLang="zh-CN" sz="2800" b="0" dirty="0" smtClean="0">
                <a:solidFill>
                  <a:srgbClr val="F90F36"/>
                </a:solidFill>
                <a:ea typeface="仿宋_GB2312" pitchFamily="49" charset="-122"/>
              </a:rPr>
              <a:t>B</a:t>
            </a:r>
            <a:endParaRPr lang="zh-CN" altLang="en-US" sz="2800" b="0" dirty="0">
              <a:solidFill>
                <a:srgbClr val="F90F36"/>
              </a:solidFill>
              <a:ea typeface="仿宋_GB2312" pitchFamily="49" charset="-122"/>
            </a:endParaRPr>
          </a:p>
        </p:txBody>
      </p:sp>
      <p:graphicFrame>
        <p:nvGraphicFramePr>
          <p:cNvPr id="66591" name="Object 31"/>
          <p:cNvGraphicFramePr>
            <a:graphicFrameLocks noChangeAspect="1"/>
          </p:cNvGraphicFramePr>
          <p:nvPr/>
        </p:nvGraphicFramePr>
        <p:xfrm>
          <a:off x="6653213" y="4159250"/>
          <a:ext cx="1793875" cy="465138"/>
        </p:xfrm>
        <a:graphic>
          <a:graphicData uri="http://schemas.openxmlformats.org/presentationml/2006/ole">
            <p:oleObj spid="_x0000_s16387" name="公式" r:id="rId5" imgW="685800" imgH="177480" progId="Equation.3">
              <p:embed/>
            </p:oleObj>
          </a:graphicData>
        </a:graphic>
      </p:graphicFrame>
      <p:sp>
        <p:nvSpPr>
          <p:cNvPr id="66592" name="Text Box 32"/>
          <p:cNvSpPr txBox="1">
            <a:spLocks noChangeArrowheads="1"/>
          </p:cNvSpPr>
          <p:nvPr/>
        </p:nvSpPr>
        <p:spPr bwMode="auto">
          <a:xfrm>
            <a:off x="296863" y="4922838"/>
            <a:ext cx="1250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90F36"/>
                </a:solidFill>
                <a:ea typeface="仿宋_GB2312" pitchFamily="49" charset="-122"/>
              </a:rPr>
              <a:t>结论：</a:t>
            </a:r>
          </a:p>
        </p:txBody>
      </p:sp>
      <p:graphicFrame>
        <p:nvGraphicFramePr>
          <p:cNvPr id="66593" name="Object 33"/>
          <p:cNvGraphicFramePr>
            <a:graphicFrameLocks noChangeAspect="1"/>
          </p:cNvGraphicFramePr>
          <p:nvPr/>
        </p:nvGraphicFramePr>
        <p:xfrm>
          <a:off x="1803400" y="4994275"/>
          <a:ext cx="5803900" cy="488950"/>
        </p:xfrm>
        <a:graphic>
          <a:graphicData uri="http://schemas.openxmlformats.org/presentationml/2006/ole">
            <p:oleObj spid="_x0000_s16388" name="公式" r:id="rId6" imgW="2374560" imgH="203040" progId="Equation.3">
              <p:embed/>
            </p:oleObj>
          </a:graphicData>
        </a:graphic>
      </p:graphicFrame>
      <p:graphicFrame>
        <p:nvGraphicFramePr>
          <p:cNvPr id="66594" name="Object 34"/>
          <p:cNvGraphicFramePr>
            <a:graphicFrameLocks noChangeAspect="1"/>
          </p:cNvGraphicFramePr>
          <p:nvPr/>
        </p:nvGraphicFramePr>
        <p:xfrm>
          <a:off x="1577975" y="5749925"/>
          <a:ext cx="5803900" cy="490538"/>
        </p:xfrm>
        <a:graphic>
          <a:graphicData uri="http://schemas.openxmlformats.org/presentationml/2006/ole">
            <p:oleObj spid="_x0000_s16389" name="公式" r:id="rId7" imgW="2374560" imgH="203040" progId="Equation.3">
              <p:embed/>
            </p:oleObj>
          </a:graphicData>
        </a:graphic>
      </p:graphicFrame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4819649" y="887413"/>
            <a:ext cx="2681122" cy="1712912"/>
            <a:chOff x="2791" y="347"/>
            <a:chExt cx="1554" cy="904"/>
          </a:xfrm>
        </p:grpSpPr>
        <p:sp>
          <p:nvSpPr>
            <p:cNvPr id="16403" name="Text Box 20"/>
            <p:cNvSpPr txBox="1">
              <a:spLocks noChangeArrowheads="1"/>
            </p:cNvSpPr>
            <p:nvPr/>
          </p:nvSpPr>
          <p:spPr bwMode="auto">
            <a:xfrm>
              <a:off x="2830" y="540"/>
              <a:ext cx="1360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0" dirty="0">
                  <a:solidFill>
                    <a:srgbClr val="FF5008"/>
                  </a:solidFill>
                  <a:latin typeface="宋体" panose="02010600030101010101" pitchFamily="2" charset="-122"/>
                </a:rPr>
                <a:t>所有变量</a:t>
              </a:r>
              <a:r>
                <a:rPr lang="en-US" altLang="zh-CN" sz="2800" b="0" dirty="0">
                  <a:solidFill>
                    <a:srgbClr val="FF5008"/>
                  </a:solidFill>
                  <a:latin typeface="宋体" panose="02010600030101010101" pitchFamily="2" charset="-122"/>
                </a:rPr>
                <a:t>A</a:t>
              </a:r>
              <a:r>
                <a:rPr lang="zh-CN" altLang="en-US" sz="2800" b="0" dirty="0">
                  <a:solidFill>
                    <a:srgbClr val="FF5008"/>
                  </a:solidFill>
                  <a:latin typeface="宋体" panose="02010600030101010101" pitchFamily="2" charset="-122"/>
                </a:rPr>
                <a:t>，</a:t>
              </a:r>
            </a:p>
            <a:p>
              <a:pPr eaLnBrk="1" hangingPunct="1"/>
              <a:r>
                <a:rPr lang="zh-CN" altLang="en-US" sz="2800" b="0" dirty="0">
                  <a:solidFill>
                    <a:srgbClr val="FF5008"/>
                  </a:solidFill>
                  <a:latin typeface="宋体" panose="02010600030101010101" pitchFamily="2" charset="-122"/>
                </a:rPr>
                <a:t>用函数</a:t>
              </a:r>
              <a:r>
                <a:rPr lang="en-US" altLang="zh-CN" sz="2800" b="0" dirty="0">
                  <a:solidFill>
                    <a:srgbClr val="FF5008"/>
                  </a:solidFill>
                  <a:latin typeface="宋体" panose="02010600030101010101" pitchFamily="2" charset="-122"/>
                </a:rPr>
                <a:t>Y</a:t>
              </a:r>
              <a:r>
                <a:rPr lang="zh-CN" altLang="en-US" sz="2800" b="0" dirty="0">
                  <a:solidFill>
                    <a:srgbClr val="FF5008"/>
                  </a:solidFill>
                  <a:latin typeface="宋体" panose="02010600030101010101" pitchFamily="2" charset="-122"/>
                </a:rPr>
                <a:t>代替</a:t>
              </a:r>
            </a:p>
          </p:txBody>
        </p:sp>
        <p:sp>
          <p:nvSpPr>
            <p:cNvPr id="16404" name="AutoShape 35"/>
            <p:cNvSpPr>
              <a:spLocks noChangeArrowheads="1"/>
            </p:cNvSpPr>
            <p:nvPr/>
          </p:nvSpPr>
          <p:spPr bwMode="auto">
            <a:xfrm>
              <a:off x="2791" y="347"/>
              <a:ext cx="1554" cy="904"/>
            </a:xfrm>
            <a:prstGeom prst="rightArrow">
              <a:avLst>
                <a:gd name="adj1" fmla="val 50000"/>
                <a:gd name="adj2" fmla="val 47788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>
                <a:ea typeface="仿宋_GB2312" pitchFamily="49" charset="-122"/>
              </a:endParaRPr>
            </a:p>
          </p:txBody>
        </p:sp>
      </p:grpSp>
      <p:sp>
        <p:nvSpPr>
          <p:cNvPr id="21" name="下箭头 20"/>
          <p:cNvSpPr/>
          <p:nvPr/>
        </p:nvSpPr>
        <p:spPr bwMode="auto">
          <a:xfrm>
            <a:off x="3000375" y="3857625"/>
            <a:ext cx="271463" cy="342900"/>
          </a:xfrm>
          <a:prstGeom prst="downArrow">
            <a:avLst/>
          </a:prstGeom>
          <a:solidFill>
            <a:srgbClr val="FF0000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6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6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6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6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6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6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6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6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6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6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6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6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6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6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6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6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autoUpdateAnimBg="0"/>
      <p:bldP spid="66568" grpId="0" autoUpdateAnimBg="0"/>
      <p:bldP spid="66576" grpId="0" autoUpdateAnimBg="0"/>
      <p:bldP spid="66581" grpId="0" autoUpdateAnimBg="0"/>
      <p:bldP spid="66582" grpId="0" autoUpdateAnimBg="0"/>
      <p:bldP spid="66588" grpId="0" autoUpdateAnimBg="0"/>
      <p:bldP spid="66592" grpId="0" autoUpdateAnimBg="0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第</a:t>
            </a:r>
            <a:fld id="{C6EE0678-EA00-4318-98C9-B171DC35FDB1}" type="slidenum"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pPr eaLnBrk="1" hangingPunct="1"/>
              <a:t>18</a:t>
            </a:fld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页</a:t>
            </a:r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0" y="196850"/>
            <a:ext cx="473233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800" i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2.4.2 </a:t>
            </a:r>
            <a:r>
              <a:rPr lang="zh-CN" altLang="en-US" sz="2800" i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反演定理</a:t>
            </a:r>
            <a:endParaRPr lang="zh-CN" altLang="zh-CN" sz="2800" i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101391" name="Text Box 15"/>
          <p:cNvSpPr txBox="1">
            <a:spLocks noChangeArrowheads="1"/>
          </p:cNvSpPr>
          <p:nvPr/>
        </p:nvSpPr>
        <p:spPr bwMode="auto">
          <a:xfrm>
            <a:off x="309563" y="1936750"/>
            <a:ext cx="1152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0">
                <a:solidFill>
                  <a:schemeClr val="accent2"/>
                </a:solidFill>
                <a:ea typeface="仿宋_GB2312" pitchFamily="49" charset="-122"/>
              </a:rPr>
              <a:t>函数</a:t>
            </a:r>
            <a:r>
              <a:rPr lang="en-US" altLang="zh-CN" sz="2800" b="0">
                <a:solidFill>
                  <a:schemeClr val="accent2"/>
                </a:solidFill>
                <a:ea typeface="仿宋_GB2312" pitchFamily="49" charset="-122"/>
              </a:rPr>
              <a:t>Y</a:t>
            </a:r>
          </a:p>
        </p:txBody>
      </p:sp>
      <p:graphicFrame>
        <p:nvGraphicFramePr>
          <p:cNvPr id="101393" name="Object 17"/>
          <p:cNvGraphicFramePr>
            <a:graphicFrameLocks noChangeAspect="1"/>
          </p:cNvGraphicFramePr>
          <p:nvPr/>
        </p:nvGraphicFramePr>
        <p:xfrm>
          <a:off x="1444625" y="773113"/>
          <a:ext cx="1992313" cy="1593850"/>
        </p:xfrm>
        <a:graphic>
          <a:graphicData uri="http://schemas.openxmlformats.org/presentationml/2006/ole">
            <p:oleObj spid="_x0000_s17409" name="Equation" r:id="rId4" imgW="888614" imgH="710891" progId="Equation.3">
              <p:embed/>
            </p:oleObj>
          </a:graphicData>
        </a:graphic>
      </p:graphicFrame>
      <p:sp>
        <p:nvSpPr>
          <p:cNvPr id="101401" name="Text Box 25"/>
          <p:cNvSpPr txBox="1">
            <a:spLocks noChangeArrowheads="1"/>
          </p:cNvSpPr>
          <p:nvPr/>
        </p:nvSpPr>
        <p:spPr bwMode="auto">
          <a:xfrm>
            <a:off x="6877050" y="1887538"/>
            <a:ext cx="1250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0">
                <a:solidFill>
                  <a:schemeClr val="accent2"/>
                </a:solidFill>
                <a:ea typeface="仿宋_GB2312" pitchFamily="49" charset="-122"/>
              </a:rPr>
              <a:t>反函数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654175" y="1816100"/>
            <a:ext cx="5018088" cy="512763"/>
            <a:chOff x="1042" y="1144"/>
            <a:chExt cx="3161" cy="323"/>
          </a:xfrm>
        </p:grpSpPr>
        <p:sp>
          <p:nvSpPr>
            <p:cNvPr id="17434" name="Text Box 18"/>
            <p:cNvSpPr txBox="1">
              <a:spLocks noChangeArrowheads="1"/>
            </p:cNvSpPr>
            <p:nvPr/>
          </p:nvSpPr>
          <p:spPr bwMode="auto">
            <a:xfrm>
              <a:off x="1042" y="1153"/>
              <a:ext cx="6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0">
                  <a:ea typeface="仿宋_GB2312" pitchFamily="49" charset="-122"/>
                </a:rPr>
                <a:t>原变量</a:t>
              </a:r>
            </a:p>
          </p:txBody>
        </p:sp>
        <p:sp>
          <p:nvSpPr>
            <p:cNvPr id="17435" name="Line 19"/>
            <p:cNvSpPr>
              <a:spLocks noChangeShapeType="1"/>
            </p:cNvSpPr>
            <p:nvPr/>
          </p:nvSpPr>
          <p:spPr bwMode="auto">
            <a:xfrm>
              <a:off x="1693" y="1275"/>
              <a:ext cx="1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36" name="Text Box 20"/>
            <p:cNvSpPr txBox="1">
              <a:spLocks noChangeArrowheads="1"/>
            </p:cNvSpPr>
            <p:nvPr/>
          </p:nvSpPr>
          <p:spPr bwMode="auto">
            <a:xfrm>
              <a:off x="1861" y="1144"/>
              <a:ext cx="8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0">
                  <a:ea typeface="仿宋_GB2312" pitchFamily="49" charset="-122"/>
                </a:rPr>
                <a:t>反变量，</a:t>
              </a:r>
            </a:p>
          </p:txBody>
        </p:sp>
        <p:sp>
          <p:nvSpPr>
            <p:cNvPr id="17437" name="Text Box 21"/>
            <p:cNvSpPr txBox="1">
              <a:spLocks noChangeArrowheads="1"/>
            </p:cNvSpPr>
            <p:nvPr/>
          </p:nvSpPr>
          <p:spPr bwMode="auto">
            <a:xfrm>
              <a:off x="2663" y="1163"/>
              <a:ext cx="6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0">
                  <a:ea typeface="仿宋_GB2312" pitchFamily="49" charset="-122"/>
                </a:rPr>
                <a:t>反变量</a:t>
              </a:r>
            </a:p>
          </p:txBody>
        </p:sp>
        <p:sp>
          <p:nvSpPr>
            <p:cNvPr id="17438" name="Text Box 23"/>
            <p:cNvSpPr txBox="1">
              <a:spLocks noChangeArrowheads="1"/>
            </p:cNvSpPr>
            <p:nvPr/>
          </p:nvSpPr>
          <p:spPr bwMode="auto">
            <a:xfrm>
              <a:off x="3511" y="1179"/>
              <a:ext cx="6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0">
                  <a:ea typeface="仿宋_GB2312" pitchFamily="49" charset="-122"/>
                </a:rPr>
                <a:t>原变量</a:t>
              </a:r>
            </a:p>
          </p:txBody>
        </p:sp>
        <p:sp>
          <p:nvSpPr>
            <p:cNvPr id="17439" name="Line 22"/>
            <p:cNvSpPr>
              <a:spLocks noChangeShapeType="1"/>
            </p:cNvSpPr>
            <p:nvPr/>
          </p:nvSpPr>
          <p:spPr bwMode="auto">
            <a:xfrm>
              <a:off x="3368" y="1345"/>
              <a:ext cx="131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101409" name="Object 33"/>
          <p:cNvGraphicFramePr>
            <a:graphicFrameLocks noChangeAspect="1"/>
          </p:cNvGraphicFramePr>
          <p:nvPr/>
        </p:nvGraphicFramePr>
        <p:xfrm>
          <a:off x="8039100" y="1911350"/>
          <a:ext cx="381000" cy="381000"/>
        </p:xfrm>
        <a:graphic>
          <a:graphicData uri="http://schemas.openxmlformats.org/presentationml/2006/ole">
            <p:oleObj spid="_x0000_s17410" name="公式" r:id="rId5" imgW="164880" imgH="164880" progId="Equation.3">
              <p:embed/>
            </p:oleObj>
          </a:graphicData>
        </a:graphic>
      </p:graphicFrame>
      <p:sp>
        <p:nvSpPr>
          <p:cNvPr id="101410" name="Text Box 34"/>
          <p:cNvSpPr txBox="1">
            <a:spLocks noChangeArrowheads="1"/>
          </p:cNvSpPr>
          <p:nvPr/>
        </p:nvSpPr>
        <p:spPr bwMode="auto">
          <a:xfrm>
            <a:off x="0" y="3460750"/>
            <a:ext cx="170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bg1"/>
                </a:solidFill>
                <a:ea typeface="仿宋_GB2312" pitchFamily="49" charset="-122"/>
              </a:rPr>
              <a:t>用反演律</a:t>
            </a:r>
            <a:r>
              <a:rPr lang="zh-CN" altLang="en-US" sz="2400" b="0">
                <a:solidFill>
                  <a:schemeClr val="bg1"/>
                </a:solidFill>
                <a:ea typeface="仿宋_GB2312" pitchFamily="49" charset="-122"/>
              </a:rPr>
              <a:t>：</a:t>
            </a:r>
          </a:p>
        </p:txBody>
      </p:sp>
      <p:graphicFrame>
        <p:nvGraphicFramePr>
          <p:cNvPr id="101411" name="Object 35"/>
          <p:cNvGraphicFramePr>
            <a:graphicFrameLocks noChangeAspect="1"/>
          </p:cNvGraphicFramePr>
          <p:nvPr/>
        </p:nvGraphicFramePr>
        <p:xfrm>
          <a:off x="2187575" y="2797175"/>
          <a:ext cx="2724150" cy="385763"/>
        </p:xfrm>
        <a:graphic>
          <a:graphicData uri="http://schemas.openxmlformats.org/presentationml/2006/ole">
            <p:oleObj spid="_x0000_s17411" name="公式" r:id="rId6" imgW="1257120" imgH="177480" progId="Equation.3">
              <p:embed/>
            </p:oleObj>
          </a:graphicData>
        </a:graphic>
      </p:graphicFrame>
      <p:graphicFrame>
        <p:nvGraphicFramePr>
          <p:cNvPr id="101412" name="Object 36"/>
          <p:cNvGraphicFramePr>
            <a:graphicFrameLocks noChangeAspect="1"/>
          </p:cNvGraphicFramePr>
          <p:nvPr/>
        </p:nvGraphicFramePr>
        <p:xfrm>
          <a:off x="1973263" y="3421063"/>
          <a:ext cx="7367587" cy="436562"/>
        </p:xfrm>
        <a:graphic>
          <a:graphicData uri="http://schemas.openxmlformats.org/presentationml/2006/ole">
            <p:oleObj spid="_x0000_s17412" name="公式" r:id="rId7" imgW="3390840" imgH="203040" progId="Equation.3">
              <p:embed/>
            </p:oleObj>
          </a:graphicData>
        </a:graphic>
      </p:graphicFrame>
      <p:sp>
        <p:nvSpPr>
          <p:cNvPr id="101414" name="Text Box 38"/>
          <p:cNvSpPr txBox="1">
            <a:spLocks noChangeArrowheads="1"/>
          </p:cNvSpPr>
          <p:nvPr/>
        </p:nvSpPr>
        <p:spPr bwMode="auto">
          <a:xfrm>
            <a:off x="0" y="4211638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bg1"/>
                </a:solidFill>
                <a:ea typeface="仿宋_GB2312" pitchFamily="49" charset="-122"/>
              </a:rPr>
              <a:t>用反演定理</a:t>
            </a:r>
            <a:r>
              <a:rPr lang="zh-CN" altLang="en-US" sz="2400" b="0">
                <a:solidFill>
                  <a:schemeClr val="bg1"/>
                </a:solidFill>
                <a:ea typeface="仿宋_GB2312" pitchFamily="49" charset="-122"/>
              </a:rPr>
              <a:t>：</a:t>
            </a:r>
          </a:p>
        </p:txBody>
      </p:sp>
      <p:graphicFrame>
        <p:nvGraphicFramePr>
          <p:cNvPr id="101415" name="Object 39"/>
          <p:cNvGraphicFramePr>
            <a:graphicFrameLocks noChangeAspect="1"/>
          </p:cNvGraphicFramePr>
          <p:nvPr/>
        </p:nvGraphicFramePr>
        <p:xfrm>
          <a:off x="2132013" y="4816475"/>
          <a:ext cx="3027362" cy="438150"/>
        </p:xfrm>
        <a:graphic>
          <a:graphicData uri="http://schemas.openxmlformats.org/presentationml/2006/ole">
            <p:oleObj spid="_x0000_s17414" name="公式" r:id="rId8" imgW="1396800" imgH="203040" progId="Equation.3">
              <p:embed/>
            </p:oleObj>
          </a:graphicData>
        </a:graphic>
      </p:graphicFrame>
      <p:sp>
        <p:nvSpPr>
          <p:cNvPr id="101416" name="Text Box 40"/>
          <p:cNvSpPr txBox="1">
            <a:spLocks noChangeArrowheads="1"/>
          </p:cNvSpPr>
          <p:nvPr/>
        </p:nvSpPr>
        <p:spPr bwMode="auto">
          <a:xfrm>
            <a:off x="854075" y="5389563"/>
            <a:ext cx="5941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0" dirty="0">
                <a:ea typeface="仿宋_GB2312" pitchFamily="49" charset="-122"/>
              </a:rPr>
              <a:t>若</a:t>
            </a:r>
            <a:r>
              <a:rPr lang="zh-CN" altLang="en-US" sz="2800" dirty="0">
                <a:solidFill>
                  <a:schemeClr val="accent2"/>
                </a:solidFill>
                <a:ea typeface="仿宋_GB2312" pitchFamily="49" charset="-122"/>
              </a:rPr>
              <a:t>不</a:t>
            </a:r>
            <a:r>
              <a:rPr lang="zh-CN" altLang="en-US" sz="2800" dirty="0" smtClean="0">
                <a:solidFill>
                  <a:schemeClr val="accent2"/>
                </a:solidFill>
                <a:ea typeface="仿宋_GB2312" pitchFamily="49" charset="-122"/>
              </a:rPr>
              <a:t>注意运算次序</a:t>
            </a:r>
            <a:r>
              <a:rPr lang="zh-CN" altLang="en-US" sz="2800" b="0" dirty="0" smtClean="0">
                <a:ea typeface="仿宋_GB2312" pitchFamily="49" charset="-122"/>
              </a:rPr>
              <a:t>，</a:t>
            </a:r>
            <a:r>
              <a:rPr lang="zh-CN" altLang="en-US" sz="2800" b="0" dirty="0">
                <a:ea typeface="仿宋_GB2312" pitchFamily="49" charset="-122"/>
              </a:rPr>
              <a:t>会得到错误结果</a:t>
            </a:r>
          </a:p>
        </p:txBody>
      </p:sp>
      <p:graphicFrame>
        <p:nvGraphicFramePr>
          <p:cNvPr id="101417" name="Object 41"/>
          <p:cNvGraphicFramePr>
            <a:graphicFrameLocks noChangeAspect="1"/>
          </p:cNvGraphicFramePr>
          <p:nvPr/>
        </p:nvGraphicFramePr>
        <p:xfrm>
          <a:off x="6878638" y="5457825"/>
          <a:ext cx="2728913" cy="376237"/>
        </p:xfrm>
        <a:graphic>
          <a:graphicData uri="http://schemas.openxmlformats.org/presentationml/2006/ole">
            <p:oleObj spid="_x0000_s17415" name="公式" r:id="rId9" imgW="1257120" imgH="177480" progId="Equation.3">
              <p:embed/>
            </p:oleObj>
          </a:graphicData>
        </a:graphic>
      </p:graphicFrame>
      <p:sp>
        <p:nvSpPr>
          <p:cNvPr id="101418" name="Text Box 42"/>
          <p:cNvSpPr txBox="1">
            <a:spLocks noChangeArrowheads="1"/>
          </p:cNvSpPr>
          <p:nvPr/>
        </p:nvSpPr>
        <p:spPr bwMode="auto">
          <a:xfrm>
            <a:off x="2214563" y="6051550"/>
            <a:ext cx="30620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0">
                <a:ea typeface="仿宋_GB2312" pitchFamily="49" charset="-122"/>
              </a:rPr>
              <a:t>避免方法：</a:t>
            </a:r>
            <a:r>
              <a:rPr lang="zh-CN" altLang="en-US" sz="2800" i="1">
                <a:solidFill>
                  <a:srgbClr val="FF5008"/>
                </a:solidFill>
              </a:rPr>
              <a:t>加括号</a:t>
            </a:r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4405313" y="346075"/>
            <a:ext cx="4000500" cy="1136650"/>
            <a:chOff x="2775" y="218"/>
            <a:chExt cx="2520" cy="716"/>
          </a:xfrm>
        </p:grpSpPr>
        <p:sp>
          <p:nvSpPr>
            <p:cNvPr id="17430" name="Text Box 27"/>
            <p:cNvSpPr txBox="1">
              <a:spLocks noChangeArrowheads="1"/>
            </p:cNvSpPr>
            <p:nvPr/>
          </p:nvSpPr>
          <p:spPr bwMode="auto">
            <a:xfrm>
              <a:off x="3329" y="236"/>
              <a:ext cx="19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0">
                  <a:solidFill>
                    <a:schemeClr val="tx2"/>
                  </a:solidFill>
                  <a:ea typeface="仿宋_GB2312" pitchFamily="49" charset="-122"/>
                </a:rPr>
                <a:t>原变量：</a:t>
              </a:r>
              <a:r>
                <a:rPr lang="en-US" altLang="zh-CN" sz="2400" b="0">
                  <a:solidFill>
                    <a:schemeClr val="tx2"/>
                  </a:solidFill>
                  <a:ea typeface="仿宋_GB2312" pitchFamily="49" charset="-122"/>
                </a:rPr>
                <a:t>A,B,C…</a:t>
              </a:r>
            </a:p>
          </p:txBody>
        </p:sp>
        <p:sp>
          <p:nvSpPr>
            <p:cNvPr id="17431" name="Text Box 28"/>
            <p:cNvSpPr txBox="1">
              <a:spLocks noChangeArrowheads="1"/>
            </p:cNvSpPr>
            <p:nvPr/>
          </p:nvSpPr>
          <p:spPr bwMode="auto">
            <a:xfrm>
              <a:off x="3364" y="569"/>
              <a:ext cx="7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0">
                  <a:ea typeface="仿宋_GB2312" pitchFamily="49" charset="-122"/>
                </a:rPr>
                <a:t>反变量：</a:t>
              </a:r>
            </a:p>
          </p:txBody>
        </p:sp>
        <p:graphicFrame>
          <p:nvGraphicFramePr>
            <p:cNvPr id="17417" name="Object 29"/>
            <p:cNvGraphicFramePr>
              <a:graphicFrameLocks noChangeAspect="1"/>
            </p:cNvGraphicFramePr>
            <p:nvPr/>
          </p:nvGraphicFramePr>
          <p:xfrm>
            <a:off x="4094" y="568"/>
            <a:ext cx="949" cy="263"/>
          </p:xfrm>
          <a:graphic>
            <a:graphicData uri="http://schemas.openxmlformats.org/presentationml/2006/ole">
              <p:oleObj spid="_x0000_s17416" name="公式" r:id="rId10" imgW="723600" imgH="203040" progId="Equation.3">
                <p:embed/>
              </p:oleObj>
            </a:graphicData>
          </a:graphic>
        </p:graphicFrame>
        <p:sp>
          <p:nvSpPr>
            <p:cNvPr id="17432" name="Text Box 44"/>
            <p:cNvSpPr txBox="1">
              <a:spLocks noChangeArrowheads="1"/>
            </p:cNvSpPr>
            <p:nvPr/>
          </p:nvSpPr>
          <p:spPr bwMode="auto">
            <a:xfrm>
              <a:off x="2813" y="226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F90F36"/>
                  </a:solidFill>
                  <a:ea typeface="仿宋_GB2312" pitchFamily="49" charset="-122"/>
                </a:rPr>
                <a:t>概念：</a:t>
              </a:r>
            </a:p>
          </p:txBody>
        </p:sp>
        <p:sp>
          <p:nvSpPr>
            <p:cNvPr id="17433" name="Rectangle 45"/>
            <p:cNvSpPr>
              <a:spLocks noChangeArrowheads="1"/>
            </p:cNvSpPr>
            <p:nvPr/>
          </p:nvSpPr>
          <p:spPr bwMode="auto">
            <a:xfrm>
              <a:off x="2775" y="218"/>
              <a:ext cx="2330" cy="716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</p:grpSp>
      <p:sp>
        <p:nvSpPr>
          <p:cNvPr id="101424" name="AutoShape 48"/>
          <p:cNvSpPr>
            <a:spLocks noChangeArrowheads="1"/>
          </p:cNvSpPr>
          <p:nvPr/>
        </p:nvSpPr>
        <p:spPr bwMode="auto">
          <a:xfrm>
            <a:off x="1631950" y="2292350"/>
            <a:ext cx="5402263" cy="268288"/>
          </a:xfrm>
          <a:prstGeom prst="rightArrow">
            <a:avLst>
              <a:gd name="adj1" fmla="val 50000"/>
              <a:gd name="adj2" fmla="val 503401"/>
            </a:avLst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仿宋_GB2312" pitchFamily="49" charset="-122"/>
            </a:endParaRPr>
          </a:p>
        </p:txBody>
      </p:sp>
      <p:sp>
        <p:nvSpPr>
          <p:cNvPr id="101427" name="AutoShape 51"/>
          <p:cNvSpPr>
            <a:spLocks noChangeArrowheads="1"/>
          </p:cNvSpPr>
          <p:nvPr/>
        </p:nvSpPr>
        <p:spPr bwMode="auto">
          <a:xfrm>
            <a:off x="5486398" y="3900488"/>
            <a:ext cx="4171951" cy="1385887"/>
          </a:xfrm>
          <a:prstGeom prst="irregularSeal2">
            <a:avLst/>
          </a:prstGeom>
          <a:solidFill>
            <a:srgbClr val="FFFFCC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lIns="135788" tIns="67895" rIns="135788" bIns="67895" anchor="ctr"/>
          <a:lstStyle>
            <a:lvl1pPr defTabSz="13589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3589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3589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3589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3589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3589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3589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3589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3589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dirty="0" smtClean="0">
                <a:solidFill>
                  <a:srgbClr val="CC0066"/>
                </a:solidFill>
              </a:rPr>
              <a:t>注意</a:t>
            </a:r>
            <a:r>
              <a:rPr lang="en-US" altLang="zh-CN" sz="3600" dirty="0" smtClean="0">
                <a:solidFill>
                  <a:srgbClr val="CC0066"/>
                </a:solidFill>
              </a:rPr>
              <a:t>:</a:t>
            </a:r>
            <a:r>
              <a:rPr lang="zh-CN" altLang="en-US" sz="2800" dirty="0" smtClean="0">
                <a:solidFill>
                  <a:schemeClr val="accent2"/>
                </a:solidFill>
                <a:ea typeface="仿宋_GB2312" pitchFamily="49" charset="-122"/>
              </a:rPr>
              <a:t>运算次序</a:t>
            </a:r>
            <a:endParaRPr lang="zh-CN" altLang="en-US" sz="2800" b="0" dirty="0">
              <a:solidFill>
                <a:srgbClr val="FF0000"/>
              </a:solidFill>
              <a:ea typeface="仿宋_GB2312" pitchFamily="49" charset="-122"/>
            </a:endParaRPr>
          </a:p>
        </p:txBody>
      </p:sp>
      <p:graphicFrame>
        <p:nvGraphicFramePr>
          <p:cNvPr id="32" name="Object 35"/>
          <p:cNvGraphicFramePr>
            <a:graphicFrameLocks noChangeAspect="1"/>
          </p:cNvGraphicFramePr>
          <p:nvPr/>
        </p:nvGraphicFramePr>
        <p:xfrm>
          <a:off x="2144713" y="4168775"/>
          <a:ext cx="2724150" cy="385763"/>
        </p:xfrm>
        <a:graphic>
          <a:graphicData uri="http://schemas.openxmlformats.org/presentationml/2006/ole">
            <p:oleObj spid="_x0000_s17417" name="公式" r:id="rId11" imgW="1257120" imgH="177480" progId="Equation.3">
              <p:embed/>
            </p:oleObj>
          </a:graphicData>
        </a:graphic>
      </p:graphicFrame>
      <p:graphicFrame>
        <p:nvGraphicFramePr>
          <p:cNvPr id="33" name="Object 35"/>
          <p:cNvGraphicFramePr>
            <a:graphicFrameLocks noChangeAspect="1"/>
          </p:cNvGraphicFramePr>
          <p:nvPr/>
        </p:nvGraphicFramePr>
        <p:xfrm>
          <a:off x="5284788" y="6099176"/>
          <a:ext cx="3302000" cy="441325"/>
        </p:xfrm>
        <a:graphic>
          <a:graphicData uri="http://schemas.openxmlformats.org/presentationml/2006/ole">
            <p:oleObj spid="_x0000_s17418" name="公式" r:id="rId12" imgW="1523880" imgH="203040" progId="Equation.3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1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1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1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1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1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1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1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1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1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1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1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1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1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1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1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1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1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1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1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1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1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1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1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3" grpId="0" autoUpdateAnimBg="0"/>
      <p:bldP spid="101391" grpId="0" autoUpdateAnimBg="0"/>
      <p:bldP spid="101401" grpId="0" autoUpdateAnimBg="0"/>
      <p:bldP spid="101410" grpId="0" autoUpdateAnimBg="0"/>
      <p:bldP spid="101414" grpId="0" autoUpdateAnimBg="0"/>
      <p:bldP spid="101416" grpId="0" autoUpdateAnimBg="0"/>
      <p:bldP spid="101418" grpId="0" autoUpdateAnimBg="0"/>
      <p:bldP spid="101424" grpId="0" animBg="1"/>
      <p:bldP spid="1014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第</a:t>
            </a:r>
            <a:fld id="{4F0456E0-3A10-4D08-B2DC-9C28ABF1F716}" type="slidenum"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pPr eaLnBrk="1" hangingPunct="1"/>
              <a:t>19</a:t>
            </a:fld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页</a:t>
            </a:r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0" y="211138"/>
            <a:ext cx="4732338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80000"/>
              </a:lnSpc>
            </a:pPr>
            <a:r>
              <a:rPr lang="en-US" altLang="zh-CN" sz="3200" i="1" dirty="0" smtClean="0">
                <a:ea typeface="仿宋_GB2312" pitchFamily="49" charset="-122"/>
              </a:rPr>
              <a:t>2.4.3. </a:t>
            </a:r>
            <a:r>
              <a:rPr lang="zh-CN" altLang="en-US" sz="3200" i="1" dirty="0" smtClean="0">
                <a:ea typeface="仿宋_GB2312" pitchFamily="49" charset="-122"/>
              </a:rPr>
              <a:t>对偶定理</a:t>
            </a:r>
            <a:endParaRPr lang="zh-CN" altLang="zh-CN" sz="3200" i="1" dirty="0">
              <a:solidFill>
                <a:schemeClr val="hlink"/>
              </a:solidFill>
              <a:ea typeface="仿宋_GB2312" pitchFamily="49" charset="-122"/>
            </a:endParaRP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309563" y="2359025"/>
            <a:ext cx="1152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0">
                <a:solidFill>
                  <a:srgbClr val="FF5008"/>
                </a:solidFill>
                <a:ea typeface="仿宋_GB2312" pitchFamily="49" charset="-122"/>
              </a:rPr>
              <a:t>函数</a:t>
            </a:r>
            <a:r>
              <a:rPr lang="en-US" altLang="zh-CN" sz="2800" b="0">
                <a:solidFill>
                  <a:srgbClr val="FF5008"/>
                </a:solidFill>
                <a:ea typeface="仿宋_GB2312" pitchFamily="49" charset="-122"/>
              </a:rPr>
              <a:t>Y</a:t>
            </a:r>
          </a:p>
        </p:txBody>
      </p:sp>
      <p:graphicFrame>
        <p:nvGraphicFramePr>
          <p:cNvPr id="103429" name="Object 5"/>
          <p:cNvGraphicFramePr>
            <a:graphicFrameLocks noChangeAspect="1"/>
          </p:cNvGraphicFramePr>
          <p:nvPr/>
        </p:nvGraphicFramePr>
        <p:xfrm>
          <a:off x="1444625" y="1222375"/>
          <a:ext cx="1992313" cy="1593850"/>
        </p:xfrm>
        <a:graphic>
          <a:graphicData uri="http://schemas.openxmlformats.org/presentationml/2006/ole">
            <p:oleObj spid="_x0000_s18433" name="Equation" r:id="rId3" imgW="888614" imgH="710891" progId="Equation.3">
              <p:embed/>
            </p:oleObj>
          </a:graphicData>
        </a:graphic>
      </p:graphicFrame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1682750" y="2182813"/>
            <a:ext cx="2041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华文行楷" pitchFamily="2" charset="-122"/>
                <a:ea typeface="华文行楷" pitchFamily="2" charset="-122"/>
              </a:rPr>
              <a:t>变量名不变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3803650" y="2392363"/>
            <a:ext cx="1635124" cy="519112"/>
            <a:chOff x="2351" y="1259"/>
            <a:chExt cx="1030" cy="327"/>
          </a:xfrm>
        </p:grpSpPr>
        <p:sp>
          <p:nvSpPr>
            <p:cNvPr id="18467" name="Text Box 13"/>
            <p:cNvSpPr txBox="1">
              <a:spLocks noChangeArrowheads="1"/>
            </p:cNvSpPr>
            <p:nvPr/>
          </p:nvSpPr>
          <p:spPr bwMode="auto">
            <a:xfrm>
              <a:off x="2351" y="1259"/>
              <a:ext cx="7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0">
                  <a:solidFill>
                    <a:srgbClr val="FF5008"/>
                  </a:solidFill>
                  <a:ea typeface="仿宋_GB2312" pitchFamily="49" charset="-122"/>
                </a:rPr>
                <a:t>新函数</a:t>
              </a:r>
            </a:p>
          </p:txBody>
        </p:sp>
        <p:graphicFrame>
          <p:nvGraphicFramePr>
            <p:cNvPr id="18439" name="Object 19"/>
            <p:cNvGraphicFramePr>
              <a:graphicFrameLocks noChangeAspect="1"/>
            </p:cNvGraphicFramePr>
            <p:nvPr/>
          </p:nvGraphicFramePr>
          <p:xfrm>
            <a:off x="3060" y="1301"/>
            <a:ext cx="321" cy="284"/>
          </p:xfrm>
          <a:graphic>
            <a:graphicData uri="http://schemas.openxmlformats.org/presentationml/2006/ole">
              <p:oleObj spid="_x0000_s18434" name="公式" r:id="rId4" imgW="215640" imgH="190440" progId="Equation.3">
                <p:embed/>
              </p:oleObj>
            </a:graphicData>
          </a:graphic>
        </p:graphicFrame>
      </p:grpSp>
      <p:sp>
        <p:nvSpPr>
          <p:cNvPr id="103448" name="Text Box 24"/>
          <p:cNvSpPr txBox="1">
            <a:spLocks noChangeArrowheads="1"/>
          </p:cNvSpPr>
          <p:nvPr/>
        </p:nvSpPr>
        <p:spPr bwMode="auto">
          <a:xfrm>
            <a:off x="3455988" y="3686175"/>
            <a:ext cx="4037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0">
                <a:ea typeface="仿宋_GB2312" pitchFamily="49" charset="-122"/>
              </a:rPr>
              <a:t>等式的</a:t>
            </a:r>
            <a:r>
              <a:rPr lang="zh-CN" altLang="en-US" sz="2400" b="0">
                <a:solidFill>
                  <a:srgbClr val="F90F36"/>
                </a:solidFill>
                <a:ea typeface="仿宋_GB2312" pitchFamily="49" charset="-122"/>
              </a:rPr>
              <a:t>对偶等式</a:t>
            </a:r>
            <a:r>
              <a:rPr lang="zh-CN" altLang="en-US" sz="2400" b="0">
                <a:ea typeface="仿宋_GB2312" pitchFamily="49" charset="-122"/>
              </a:rPr>
              <a:t>成立</a:t>
            </a:r>
            <a:endParaRPr lang="zh-CN" altLang="en-US" sz="2400" b="0">
              <a:solidFill>
                <a:srgbClr val="F90F36"/>
              </a:solidFill>
              <a:ea typeface="仿宋_GB2312" pitchFamily="49" charset="-122"/>
            </a:endParaRPr>
          </a:p>
        </p:txBody>
      </p:sp>
      <p:sp>
        <p:nvSpPr>
          <p:cNvPr id="103450" name="Text Box 26"/>
          <p:cNvSpPr txBox="1">
            <a:spLocks noChangeArrowheads="1"/>
          </p:cNvSpPr>
          <p:nvPr/>
        </p:nvSpPr>
        <p:spPr bwMode="auto">
          <a:xfrm>
            <a:off x="5957888" y="2970213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0">
                <a:solidFill>
                  <a:srgbClr val="F90F36"/>
                </a:solidFill>
                <a:ea typeface="仿宋_GB2312" pitchFamily="49" charset="-122"/>
              </a:rPr>
              <a:t>注意运算次序</a:t>
            </a:r>
          </a:p>
        </p:txBody>
      </p:sp>
      <p:graphicFrame>
        <p:nvGraphicFramePr>
          <p:cNvPr id="103451" name="Object 27"/>
          <p:cNvGraphicFramePr>
            <a:graphicFrameLocks noChangeAspect="1"/>
          </p:cNvGraphicFramePr>
          <p:nvPr/>
        </p:nvGraphicFramePr>
        <p:xfrm>
          <a:off x="3116263" y="4751388"/>
          <a:ext cx="3587750" cy="441325"/>
        </p:xfrm>
        <a:graphic>
          <a:graphicData uri="http://schemas.openxmlformats.org/presentationml/2006/ole">
            <p:oleObj spid="_x0000_s18435" name="Equation" r:id="rId5" imgW="1651000" imgH="203200" progId="Equation.3">
              <p:embed/>
            </p:oleObj>
          </a:graphicData>
        </a:graphic>
      </p:graphicFrame>
      <p:sp>
        <p:nvSpPr>
          <p:cNvPr id="103453" name="Text Box 29"/>
          <p:cNvSpPr txBox="1">
            <a:spLocks noChangeArrowheads="1"/>
          </p:cNvSpPr>
          <p:nvPr/>
        </p:nvSpPr>
        <p:spPr bwMode="auto">
          <a:xfrm>
            <a:off x="365125" y="684213"/>
            <a:ext cx="25066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 dirty="0">
                <a:solidFill>
                  <a:schemeClr val="accent2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）对偶函数</a:t>
            </a:r>
          </a:p>
        </p:txBody>
      </p: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5264151" y="1393825"/>
            <a:ext cx="3433763" cy="542925"/>
            <a:chOff x="3703" y="1188"/>
            <a:chExt cx="2163" cy="342"/>
          </a:xfrm>
        </p:grpSpPr>
        <p:sp>
          <p:nvSpPr>
            <p:cNvPr id="18465" name="Text Box 30"/>
            <p:cNvSpPr txBox="1">
              <a:spLocks noChangeArrowheads="1"/>
            </p:cNvSpPr>
            <p:nvPr/>
          </p:nvSpPr>
          <p:spPr bwMode="auto">
            <a:xfrm>
              <a:off x="3703" y="1200"/>
              <a:ext cx="50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0" dirty="0">
                  <a:ea typeface="仿宋_GB2312" pitchFamily="49" charset="-122"/>
                </a:rPr>
                <a:t>Y</a:t>
              </a:r>
              <a:r>
                <a:rPr lang="zh-CN" altLang="en-US" sz="2800" b="0" dirty="0">
                  <a:solidFill>
                    <a:srgbClr val="F90F36"/>
                  </a:solidFill>
                  <a:ea typeface="仿宋_GB2312" pitchFamily="49" charset="-122"/>
                </a:rPr>
                <a:t>与</a:t>
              </a:r>
            </a:p>
          </p:txBody>
        </p:sp>
        <p:graphicFrame>
          <p:nvGraphicFramePr>
            <p:cNvPr id="18438" name="Object 31"/>
            <p:cNvGraphicFramePr>
              <a:graphicFrameLocks noChangeAspect="1"/>
            </p:cNvGraphicFramePr>
            <p:nvPr/>
          </p:nvGraphicFramePr>
          <p:xfrm>
            <a:off x="4072" y="1197"/>
            <a:ext cx="321" cy="284"/>
          </p:xfrm>
          <a:graphic>
            <a:graphicData uri="http://schemas.openxmlformats.org/presentationml/2006/ole">
              <p:oleObj spid="_x0000_s18436" name="公式" r:id="rId6" imgW="215640" imgH="190440" progId="Equation.3">
                <p:embed/>
              </p:oleObj>
            </a:graphicData>
          </a:graphic>
        </p:graphicFrame>
        <p:sp>
          <p:nvSpPr>
            <p:cNvPr id="18466" name="Text Box 32"/>
            <p:cNvSpPr txBox="1">
              <a:spLocks noChangeArrowheads="1"/>
            </p:cNvSpPr>
            <p:nvPr/>
          </p:nvSpPr>
          <p:spPr bwMode="auto">
            <a:xfrm>
              <a:off x="4393" y="1188"/>
              <a:ext cx="147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0" dirty="0">
                  <a:solidFill>
                    <a:srgbClr val="F90F36"/>
                  </a:solidFill>
                  <a:ea typeface="仿宋_GB2312" pitchFamily="49" charset="-122"/>
                </a:rPr>
                <a:t>互为对偶函数</a:t>
              </a:r>
            </a:p>
          </p:txBody>
        </p:sp>
      </p:grpSp>
      <p:sp>
        <p:nvSpPr>
          <p:cNvPr id="103457" name="Text Box 33"/>
          <p:cNvSpPr txBox="1">
            <a:spLocks noChangeArrowheads="1"/>
          </p:cNvSpPr>
          <p:nvPr/>
        </p:nvSpPr>
        <p:spPr bwMode="auto">
          <a:xfrm>
            <a:off x="739775" y="2998788"/>
            <a:ext cx="2000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0">
                <a:ea typeface="仿宋_GB2312" pitchFamily="49" charset="-122"/>
              </a:rPr>
              <a:t>例：</a:t>
            </a:r>
            <a:r>
              <a:rPr lang="en-US" altLang="zh-CN" sz="2400" b="0">
                <a:ea typeface="仿宋_GB2312" pitchFamily="49" charset="-122"/>
              </a:rPr>
              <a:t>Y=A+BC</a:t>
            </a:r>
          </a:p>
        </p:txBody>
      </p: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3486150" y="2992438"/>
            <a:ext cx="2244725" cy="457200"/>
            <a:chOff x="2196" y="1619"/>
            <a:chExt cx="1414" cy="288"/>
          </a:xfrm>
        </p:grpSpPr>
        <p:sp>
          <p:nvSpPr>
            <p:cNvPr id="18464" name="Text Box 36"/>
            <p:cNvSpPr txBox="1">
              <a:spLocks noChangeArrowheads="1"/>
            </p:cNvSpPr>
            <p:nvPr/>
          </p:nvSpPr>
          <p:spPr bwMode="auto">
            <a:xfrm>
              <a:off x="2499" y="1619"/>
              <a:ext cx="11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0">
                  <a:ea typeface="仿宋_GB2312" pitchFamily="49" charset="-122"/>
                </a:rPr>
                <a:t>=A</a:t>
              </a:r>
              <a:r>
                <a:rPr lang="zh-CN" altLang="en-US" sz="2400" b="0">
                  <a:ea typeface="仿宋_GB2312" pitchFamily="49" charset="-122"/>
                </a:rPr>
                <a:t>（</a:t>
              </a:r>
              <a:r>
                <a:rPr lang="en-US" altLang="zh-CN" sz="2400" b="0">
                  <a:ea typeface="仿宋_GB2312" pitchFamily="49" charset="-122"/>
                </a:rPr>
                <a:t>B+C</a:t>
              </a:r>
              <a:r>
                <a:rPr lang="zh-CN" altLang="en-US" sz="2400" b="0">
                  <a:ea typeface="仿宋_GB2312" pitchFamily="49" charset="-122"/>
                </a:rPr>
                <a:t>）</a:t>
              </a:r>
            </a:p>
          </p:txBody>
        </p:sp>
        <p:graphicFrame>
          <p:nvGraphicFramePr>
            <p:cNvPr id="18437" name="Object 37"/>
            <p:cNvGraphicFramePr>
              <a:graphicFrameLocks noChangeAspect="1"/>
            </p:cNvGraphicFramePr>
            <p:nvPr/>
          </p:nvGraphicFramePr>
          <p:xfrm>
            <a:off x="2196" y="1628"/>
            <a:ext cx="320" cy="277"/>
          </p:xfrm>
          <a:graphic>
            <a:graphicData uri="http://schemas.openxmlformats.org/presentationml/2006/ole">
              <p:oleObj spid="_x0000_s18437" name="公式" r:id="rId7" imgW="215640" imgH="190440" progId="Equation.3">
                <p:embed/>
              </p:oleObj>
            </a:graphicData>
          </a:graphic>
        </p:graphicFrame>
      </p:grpSp>
      <p:sp>
        <p:nvSpPr>
          <p:cNvPr id="103462" name="Rectangle 38"/>
          <p:cNvSpPr>
            <a:spLocks noChangeArrowheads="1"/>
          </p:cNvSpPr>
          <p:nvPr/>
        </p:nvSpPr>
        <p:spPr bwMode="auto">
          <a:xfrm>
            <a:off x="0" y="3686175"/>
            <a:ext cx="34480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80000"/>
              </a:lnSpc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二、 对偶</a:t>
            </a:r>
            <a:r>
              <a:rPr lang="zh-CN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定理</a:t>
            </a:r>
            <a:r>
              <a:rPr lang="zh-CN" altLang="en-US" sz="2800" b="0">
                <a:ea typeface="仿宋_GB2312" pitchFamily="49" charset="-122"/>
              </a:rPr>
              <a:t>：</a:t>
            </a:r>
            <a:endParaRPr lang="zh-CN" altLang="zh-CN" sz="2800" b="0">
              <a:solidFill>
                <a:schemeClr val="hlink"/>
              </a:solidFill>
              <a:ea typeface="仿宋_GB2312" pitchFamily="49" charset="-122"/>
            </a:endParaRPr>
          </a:p>
        </p:txBody>
      </p:sp>
      <p:graphicFrame>
        <p:nvGraphicFramePr>
          <p:cNvPr id="103464" name="Object 40"/>
          <p:cNvGraphicFramePr>
            <a:graphicFrameLocks noChangeAspect="1"/>
          </p:cNvGraphicFramePr>
          <p:nvPr/>
        </p:nvGraphicFramePr>
        <p:xfrm>
          <a:off x="3200400" y="4289425"/>
          <a:ext cx="2841625" cy="441325"/>
        </p:xfrm>
        <a:graphic>
          <a:graphicData uri="http://schemas.openxmlformats.org/presentationml/2006/ole">
            <p:oleObj spid="_x0000_s18438" name="Equation" r:id="rId8" imgW="1307532" imgH="203112" progId="Equation.3">
              <p:embed/>
            </p:oleObj>
          </a:graphicData>
        </a:graphic>
      </p:graphicFrame>
      <p:sp>
        <p:nvSpPr>
          <p:cNvPr id="103465" name="Text Box 41"/>
          <p:cNvSpPr txBox="1">
            <a:spLocks noChangeArrowheads="1"/>
          </p:cNvSpPr>
          <p:nvPr/>
        </p:nvSpPr>
        <p:spPr bwMode="auto">
          <a:xfrm>
            <a:off x="609600" y="4229100"/>
            <a:ext cx="231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0">
                <a:ea typeface="仿宋_GB2312" pitchFamily="49" charset="-122"/>
              </a:rPr>
              <a:t>乘对加分配律：</a:t>
            </a:r>
          </a:p>
        </p:txBody>
      </p:sp>
      <p:sp>
        <p:nvSpPr>
          <p:cNvPr id="103466" name="Text Box 42"/>
          <p:cNvSpPr txBox="1">
            <a:spLocks noChangeArrowheads="1"/>
          </p:cNvSpPr>
          <p:nvPr/>
        </p:nvSpPr>
        <p:spPr bwMode="auto">
          <a:xfrm>
            <a:off x="609600" y="4672013"/>
            <a:ext cx="231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0">
                <a:ea typeface="仿宋_GB2312" pitchFamily="49" charset="-122"/>
              </a:rPr>
              <a:t>加对乘分配律：</a:t>
            </a:r>
          </a:p>
        </p:txBody>
      </p: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6511925" y="4451350"/>
            <a:ext cx="3089275" cy="593725"/>
            <a:chOff x="4102" y="2637"/>
            <a:chExt cx="1946" cy="374"/>
          </a:xfrm>
        </p:grpSpPr>
        <p:sp>
          <p:nvSpPr>
            <p:cNvPr id="18461" name="Line 44"/>
            <p:cNvSpPr>
              <a:spLocks noChangeShapeType="1"/>
            </p:cNvSpPr>
            <p:nvPr/>
          </p:nvSpPr>
          <p:spPr bwMode="auto">
            <a:xfrm>
              <a:off x="4102" y="2637"/>
              <a:ext cx="480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62" name="Line 45"/>
            <p:cNvSpPr>
              <a:spLocks noChangeShapeType="1"/>
            </p:cNvSpPr>
            <p:nvPr/>
          </p:nvSpPr>
          <p:spPr bwMode="auto">
            <a:xfrm flipV="1">
              <a:off x="4311" y="2819"/>
              <a:ext cx="349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63" name="Text Box 46"/>
            <p:cNvSpPr txBox="1">
              <a:spLocks noChangeArrowheads="1"/>
            </p:cNvSpPr>
            <p:nvPr/>
          </p:nvSpPr>
          <p:spPr bwMode="auto">
            <a:xfrm>
              <a:off x="4703" y="2653"/>
              <a:ext cx="13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0">
                  <a:ea typeface="仿宋_GB2312" pitchFamily="49" charset="-122"/>
                </a:rPr>
                <a:t>互为</a:t>
              </a:r>
              <a:r>
                <a:rPr lang="zh-CN" altLang="en-US" sz="2400" b="0">
                  <a:solidFill>
                    <a:srgbClr val="FF5008"/>
                  </a:solidFill>
                  <a:ea typeface="仿宋_GB2312" pitchFamily="49" charset="-122"/>
                </a:rPr>
                <a:t>对偶等式</a:t>
              </a:r>
            </a:p>
          </p:txBody>
        </p:sp>
      </p:grpSp>
      <p:sp>
        <p:nvSpPr>
          <p:cNvPr id="103471" name="Text Box 47"/>
          <p:cNvSpPr txBox="1">
            <a:spLocks noChangeArrowheads="1"/>
          </p:cNvSpPr>
          <p:nvPr/>
        </p:nvSpPr>
        <p:spPr bwMode="auto">
          <a:xfrm>
            <a:off x="0" y="5343525"/>
            <a:ext cx="9660017" cy="5847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FF5008"/>
                </a:solidFill>
                <a:ea typeface="仿宋_GB2312" pitchFamily="49" charset="-122"/>
              </a:rPr>
              <a:t>前面介绍的</a:t>
            </a:r>
            <a:r>
              <a:rPr lang="zh-CN" altLang="en-US" sz="3200" dirty="0">
                <a:solidFill>
                  <a:schemeClr val="hlink"/>
                </a:solidFill>
                <a:ea typeface="仿宋_GB2312" pitchFamily="49" charset="-122"/>
                <a:hlinkClick r:id="rId9" action="ppaction://hlinksldjump"/>
              </a:rPr>
              <a:t>基本公式</a:t>
            </a:r>
            <a:r>
              <a:rPr lang="zh-CN" altLang="en-US" sz="3200" dirty="0">
                <a:solidFill>
                  <a:srgbClr val="FF5008"/>
                </a:solidFill>
                <a:ea typeface="仿宋_GB2312" pitchFamily="49" charset="-122"/>
              </a:rPr>
              <a:t>和</a:t>
            </a:r>
            <a:r>
              <a:rPr lang="zh-CN" altLang="en-US" sz="3200" dirty="0">
                <a:solidFill>
                  <a:srgbClr val="FF5008"/>
                </a:solidFill>
                <a:ea typeface="仿宋_GB2312" pitchFamily="49" charset="-122"/>
                <a:hlinkClick r:id="rId10" action="ppaction://hlinksldjump"/>
              </a:rPr>
              <a:t>常用公式</a:t>
            </a:r>
            <a:r>
              <a:rPr lang="zh-CN" altLang="en-US" sz="3200" dirty="0">
                <a:solidFill>
                  <a:srgbClr val="FF5008"/>
                </a:solidFill>
                <a:ea typeface="仿宋_GB2312" pitchFamily="49" charset="-122"/>
              </a:rPr>
              <a:t>都是成双成对：对偶</a:t>
            </a:r>
          </a:p>
        </p:txBody>
      </p:sp>
      <p:sp>
        <p:nvSpPr>
          <p:cNvPr id="103477" name="AutoShape 53"/>
          <p:cNvSpPr>
            <a:spLocks noChangeArrowheads="1"/>
          </p:cNvSpPr>
          <p:nvPr/>
        </p:nvSpPr>
        <p:spPr bwMode="auto">
          <a:xfrm>
            <a:off x="2743200" y="2984500"/>
            <a:ext cx="703263" cy="506413"/>
          </a:xfrm>
          <a:prstGeom prst="leftRightArrow">
            <a:avLst>
              <a:gd name="adj1" fmla="val 50000"/>
              <a:gd name="adj2" fmla="val 27774"/>
            </a:avLst>
          </a:prstGeom>
          <a:solidFill>
            <a:srgbClr val="FF0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仿宋_GB2312" pitchFamily="49" charset="-122"/>
            </a:endParaRPr>
          </a:p>
        </p:txBody>
      </p:sp>
      <p:sp>
        <p:nvSpPr>
          <p:cNvPr id="103478" name="AutoShape 54"/>
          <p:cNvSpPr>
            <a:spLocks noChangeArrowheads="1"/>
          </p:cNvSpPr>
          <p:nvPr/>
        </p:nvSpPr>
        <p:spPr bwMode="auto">
          <a:xfrm>
            <a:off x="1562100" y="2659063"/>
            <a:ext cx="2292350" cy="141287"/>
          </a:xfrm>
          <a:prstGeom prst="rightArrow">
            <a:avLst>
              <a:gd name="adj1" fmla="val 50000"/>
              <a:gd name="adj2" fmla="val 405619"/>
            </a:avLst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仿宋_GB2312" pitchFamily="49" charset="-122"/>
            </a:endParaRPr>
          </a:p>
        </p:txBody>
      </p:sp>
      <p:grpSp>
        <p:nvGrpSpPr>
          <p:cNvPr id="6" name="组合 34"/>
          <p:cNvGrpSpPr>
            <a:grpSpLocks/>
          </p:cNvGrpSpPr>
          <p:nvPr/>
        </p:nvGrpSpPr>
        <p:grpSpPr bwMode="auto">
          <a:xfrm>
            <a:off x="2714625" y="6243638"/>
            <a:ext cx="3168650" cy="514350"/>
            <a:chOff x="2714626" y="6243638"/>
            <a:chExt cx="3169243" cy="514410"/>
          </a:xfrm>
        </p:grpSpPr>
        <p:sp>
          <p:nvSpPr>
            <p:cNvPr id="18459" name="TextBox 32"/>
            <p:cNvSpPr txBox="1">
              <a:spLocks noChangeArrowheads="1"/>
            </p:cNvSpPr>
            <p:nvPr/>
          </p:nvSpPr>
          <p:spPr bwMode="auto">
            <a:xfrm>
              <a:off x="3228975" y="6357938"/>
              <a:ext cx="265489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ea typeface="仿宋_GB2312" pitchFamily="49" charset="-122"/>
                </a:rPr>
                <a:t>跳至</a:t>
              </a:r>
              <a:r>
                <a:rPr lang="en-US" altLang="zh-CN" dirty="0">
                  <a:ea typeface="仿宋_GB2312" pitchFamily="49" charset="-122"/>
                </a:rPr>
                <a:t>1.4节-代数法化简</a:t>
              </a:r>
              <a:endParaRPr lang="zh-CN" altLang="en-US" dirty="0">
                <a:ea typeface="仿宋_GB2312" pitchFamily="49" charset="-122"/>
              </a:endParaRPr>
            </a:p>
          </p:txBody>
        </p:sp>
        <p:sp>
          <p:nvSpPr>
            <p:cNvPr id="18460" name="右箭头 33">
              <a:hlinkClick r:id="rId11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714626" y="6243638"/>
              <a:ext cx="500062" cy="385762"/>
            </a:xfrm>
            <a:prstGeom prst="rightArrow">
              <a:avLst>
                <a:gd name="adj1" fmla="val 50000"/>
                <a:gd name="adj2" fmla="val 49997"/>
              </a:avLst>
            </a:prstGeom>
            <a:solidFill>
              <a:srgbClr val="FF00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</p:grpSp>
      <p:sp>
        <p:nvSpPr>
          <p:cNvPr id="36" name="AutoShape 51"/>
          <p:cNvSpPr>
            <a:spLocks noChangeArrowheads="1"/>
          </p:cNvSpPr>
          <p:nvPr/>
        </p:nvSpPr>
        <p:spPr bwMode="auto">
          <a:xfrm>
            <a:off x="4943474" y="0"/>
            <a:ext cx="2743202" cy="1385887"/>
          </a:xfrm>
          <a:prstGeom prst="irregularSeal2">
            <a:avLst/>
          </a:prstGeom>
          <a:solidFill>
            <a:srgbClr val="FFFFCC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lIns="135788" tIns="67895" rIns="135788" bIns="67895" anchor="ctr"/>
          <a:lstStyle>
            <a:lvl1pPr defTabSz="13589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3589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3589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3589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3589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3589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3589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3589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3589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dirty="0" smtClean="0">
                <a:solidFill>
                  <a:srgbClr val="CC0066"/>
                </a:solidFill>
              </a:rPr>
              <a:t>注意</a:t>
            </a:r>
            <a:r>
              <a:rPr lang="en-US" altLang="zh-CN" sz="3600" dirty="0" smtClean="0">
                <a:solidFill>
                  <a:srgbClr val="CC0066"/>
                </a:solidFill>
              </a:rPr>
              <a:t>:</a:t>
            </a:r>
            <a:endParaRPr lang="zh-CN" altLang="en-US" sz="2800" b="0" dirty="0">
              <a:solidFill>
                <a:srgbClr val="FF0000"/>
              </a:solidFill>
              <a:ea typeface="仿宋_GB2312" pitchFamily="49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3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3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3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3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3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3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3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3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3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3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3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3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3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3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3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3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autoUpdateAnimBg="0"/>
      <p:bldP spid="103428" grpId="0" autoUpdateAnimBg="0"/>
      <p:bldP spid="103430" grpId="0" autoUpdateAnimBg="0"/>
      <p:bldP spid="103448" grpId="0" autoUpdateAnimBg="0"/>
      <p:bldP spid="103450" grpId="0" autoUpdateAnimBg="0"/>
      <p:bldP spid="103453" grpId="0" autoUpdateAnimBg="0"/>
      <p:bldP spid="103457" grpId="0" autoUpdateAnimBg="0"/>
      <p:bldP spid="103462" grpId="0" autoUpdateAnimBg="0"/>
      <p:bldP spid="103465" grpId="0" autoUpdateAnimBg="0"/>
      <p:bldP spid="103466" grpId="0" autoUpdateAnimBg="0"/>
      <p:bldP spid="103471" grpId="0" animBg="1" autoUpdateAnimBg="0"/>
      <p:bldP spid="103477" grpId="0" animBg="1"/>
      <p:bldP spid="103478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 Box 5"/>
          <p:cNvSpPr txBox="1">
            <a:spLocks noGrp="1" noChangeArrowheads="1"/>
          </p:cNvSpPr>
          <p:nvPr>
            <p:ph type="title"/>
          </p:nvPr>
        </p:nvSpPr>
        <p:spPr>
          <a:xfrm>
            <a:off x="660400" y="685800"/>
            <a:ext cx="2393950" cy="533400"/>
          </a:xfrm>
          <a:noFill/>
          <a:ln/>
        </p:spPr>
        <p:txBody>
          <a:bodyPr/>
          <a:lstStyle/>
          <a:p>
            <a:r>
              <a:rPr lang="zh-CN" altLang="en-US" sz="2800" b="1" u="sng" dirty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本章的内容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1155700" y="1295400"/>
            <a:ext cx="67691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/>
              <a:t>2.1 </a:t>
            </a:r>
            <a:r>
              <a:rPr lang="zh-CN" altLang="en-US" sz="2800" dirty="0"/>
              <a:t>概述</a:t>
            </a:r>
          </a:p>
          <a:p>
            <a:pPr>
              <a:spcBef>
                <a:spcPct val="50000"/>
              </a:spcBef>
            </a:pPr>
            <a:r>
              <a:rPr lang="en-US" altLang="zh-CN" sz="2800" dirty="0"/>
              <a:t>2.2 </a:t>
            </a:r>
            <a:r>
              <a:rPr lang="zh-CN" altLang="en-US" sz="2800" dirty="0"/>
              <a:t>逻辑代数中的三种基本运算</a:t>
            </a:r>
          </a:p>
          <a:p>
            <a:pPr>
              <a:spcBef>
                <a:spcPct val="50000"/>
              </a:spcBef>
            </a:pPr>
            <a:r>
              <a:rPr lang="en-US" altLang="zh-CN" sz="2800" dirty="0"/>
              <a:t>2.3 </a:t>
            </a:r>
            <a:r>
              <a:rPr lang="zh-CN" altLang="en-US" sz="2800" dirty="0"/>
              <a:t>逻辑代数的基本公式和常用公式</a:t>
            </a:r>
          </a:p>
          <a:p>
            <a:pPr>
              <a:spcBef>
                <a:spcPct val="50000"/>
              </a:spcBef>
            </a:pPr>
            <a:r>
              <a:rPr lang="en-US" altLang="zh-CN" sz="2800" dirty="0"/>
              <a:t>2.4 </a:t>
            </a:r>
            <a:r>
              <a:rPr lang="zh-CN" altLang="en-US" sz="2800" dirty="0"/>
              <a:t>逻辑代数的基本定理</a:t>
            </a:r>
          </a:p>
          <a:p>
            <a:pPr>
              <a:spcBef>
                <a:spcPct val="50000"/>
              </a:spcBef>
            </a:pPr>
            <a:r>
              <a:rPr lang="en-US" altLang="zh-CN" sz="2800" dirty="0"/>
              <a:t>2.5 </a:t>
            </a:r>
            <a:r>
              <a:rPr lang="zh-CN" altLang="en-US" sz="2800" dirty="0"/>
              <a:t>逻辑函数及其表示方法</a:t>
            </a:r>
          </a:p>
          <a:p>
            <a:pPr>
              <a:spcBef>
                <a:spcPct val="50000"/>
              </a:spcBef>
            </a:pPr>
            <a:r>
              <a:rPr lang="en-US" altLang="zh-CN" sz="2800" dirty="0"/>
              <a:t>2.6 </a:t>
            </a:r>
            <a:r>
              <a:rPr lang="zh-CN" altLang="en-US" sz="2800" dirty="0"/>
              <a:t>逻辑函数的化简方法</a:t>
            </a:r>
          </a:p>
          <a:p>
            <a:pPr>
              <a:spcBef>
                <a:spcPct val="50000"/>
              </a:spcBef>
            </a:pPr>
            <a:r>
              <a:rPr lang="en-US" altLang="zh-CN" sz="2800" dirty="0"/>
              <a:t>2.7 </a:t>
            </a:r>
            <a:r>
              <a:rPr lang="zh-CN" altLang="en-US" sz="2800" dirty="0"/>
              <a:t>具有无关项的逻辑函数及其化简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autoUpdateAnimBg="0"/>
      <p:bldP spid="615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第</a:t>
            </a:r>
            <a:fld id="{67AECCCA-C643-42A4-AD0B-032F8672B6B1}" type="slidenum"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pPr eaLnBrk="1" hangingPunct="1"/>
              <a:t>20</a:t>
            </a:fld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页</a:t>
            </a: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73138"/>
            <a:ext cx="9906000" cy="635000"/>
          </a:xfrm>
        </p:spPr>
        <p:txBody>
          <a:bodyPr/>
          <a:lstStyle/>
          <a:p>
            <a:pPr lvl="1" algn="just" eaLnBrk="1" hangingPunct="1">
              <a:lnSpc>
                <a:spcPct val="80000"/>
              </a:lnSpc>
              <a:buFontTx/>
              <a:buNone/>
            </a:pPr>
            <a:r>
              <a:rPr lang="zh-CN" altLang="en-US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表示方法：</a:t>
            </a:r>
            <a:r>
              <a:rPr lang="zh-CN" altLang="en-US" b="1" i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真值表</a:t>
            </a:r>
            <a:r>
              <a:rPr lang="zh-CN" altLang="en-US" smtClean="0">
                <a:latin typeface="仿宋_GB2312" pitchFamily="49" charset="-122"/>
                <a:ea typeface="宋体" panose="02010600030101010101" pitchFamily="2" charset="-122"/>
              </a:rPr>
              <a:t>，</a:t>
            </a:r>
            <a:r>
              <a:rPr lang="zh-CN" altLang="en-US" b="1" i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函数式</a:t>
            </a:r>
            <a:r>
              <a:rPr lang="zh-CN" altLang="en-US" smtClean="0">
                <a:latin typeface="仿宋_GB2312" pitchFamily="49" charset="-122"/>
                <a:ea typeface="宋体" panose="02010600030101010101" pitchFamily="2" charset="-122"/>
              </a:rPr>
              <a:t>，</a:t>
            </a:r>
            <a:r>
              <a:rPr lang="zh-CN" altLang="en-US" b="1" i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逻辑图</a:t>
            </a:r>
            <a:r>
              <a:rPr lang="zh-CN" altLang="en-US" smtClean="0">
                <a:latin typeface="仿宋_GB2312" pitchFamily="49" charset="-122"/>
                <a:ea typeface="宋体" panose="02010600030101010101" pitchFamily="2" charset="-122"/>
              </a:rPr>
              <a:t>，</a:t>
            </a:r>
            <a:r>
              <a:rPr lang="zh-CN" altLang="en-US" b="1" i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卡诺图，波形图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5292725" y="3368675"/>
            <a:ext cx="4292600" cy="3124200"/>
            <a:chOff x="3334" y="2122"/>
            <a:chExt cx="2704" cy="1968"/>
          </a:xfrm>
        </p:grpSpPr>
        <p:sp>
          <p:nvSpPr>
            <p:cNvPr id="70670" name="Line 5"/>
            <p:cNvSpPr>
              <a:spLocks noChangeShapeType="1"/>
            </p:cNvSpPr>
            <p:nvPr/>
          </p:nvSpPr>
          <p:spPr bwMode="auto">
            <a:xfrm>
              <a:off x="3594" y="317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71" name="Line 6"/>
            <p:cNvSpPr>
              <a:spLocks noChangeShapeType="1"/>
            </p:cNvSpPr>
            <p:nvPr/>
          </p:nvSpPr>
          <p:spPr bwMode="auto">
            <a:xfrm>
              <a:off x="3619" y="3274"/>
              <a:ext cx="1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72" name="Text Box 7"/>
            <p:cNvSpPr txBox="1">
              <a:spLocks noChangeArrowheads="1"/>
            </p:cNvSpPr>
            <p:nvPr/>
          </p:nvSpPr>
          <p:spPr bwMode="auto">
            <a:xfrm>
              <a:off x="3334" y="2986"/>
              <a:ext cx="3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+</a:t>
              </a:r>
            </a:p>
          </p:txBody>
        </p:sp>
        <p:sp>
          <p:nvSpPr>
            <p:cNvPr id="70673" name="Text Box 8"/>
            <p:cNvSpPr txBox="1">
              <a:spLocks noChangeArrowheads="1"/>
            </p:cNvSpPr>
            <p:nvPr/>
          </p:nvSpPr>
          <p:spPr bwMode="auto">
            <a:xfrm>
              <a:off x="3334" y="3274"/>
              <a:ext cx="3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0">
                  <a:ea typeface="仿宋_GB2312" pitchFamily="49" charset="-122"/>
                </a:rPr>
                <a:t>－</a:t>
              </a:r>
            </a:p>
          </p:txBody>
        </p:sp>
        <p:sp>
          <p:nvSpPr>
            <p:cNvPr id="70674" name="Line 9"/>
            <p:cNvSpPr>
              <a:spLocks noChangeShapeType="1"/>
            </p:cNvSpPr>
            <p:nvPr/>
          </p:nvSpPr>
          <p:spPr bwMode="auto">
            <a:xfrm>
              <a:off x="3696" y="2650"/>
              <a:ext cx="3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75" name="Line 10"/>
            <p:cNvSpPr>
              <a:spLocks noChangeShapeType="1"/>
            </p:cNvSpPr>
            <p:nvPr/>
          </p:nvSpPr>
          <p:spPr bwMode="auto">
            <a:xfrm>
              <a:off x="4684" y="2650"/>
              <a:ext cx="4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76" name="Line 11"/>
            <p:cNvSpPr>
              <a:spLocks noChangeShapeType="1"/>
            </p:cNvSpPr>
            <p:nvPr/>
          </p:nvSpPr>
          <p:spPr bwMode="auto">
            <a:xfrm>
              <a:off x="3696" y="265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77" name="Line 12"/>
            <p:cNvSpPr>
              <a:spLocks noChangeShapeType="1"/>
            </p:cNvSpPr>
            <p:nvPr/>
          </p:nvSpPr>
          <p:spPr bwMode="auto">
            <a:xfrm>
              <a:off x="3696" y="3706"/>
              <a:ext cx="19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78" name="Line 13"/>
            <p:cNvSpPr>
              <a:spLocks noChangeShapeType="1"/>
            </p:cNvSpPr>
            <p:nvPr/>
          </p:nvSpPr>
          <p:spPr bwMode="auto">
            <a:xfrm>
              <a:off x="3696" y="327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79" name="Line 14"/>
            <p:cNvSpPr>
              <a:spLocks noChangeShapeType="1"/>
            </p:cNvSpPr>
            <p:nvPr/>
          </p:nvSpPr>
          <p:spPr bwMode="auto">
            <a:xfrm>
              <a:off x="4060" y="241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80" name="Line 15"/>
            <p:cNvSpPr>
              <a:spLocks noChangeShapeType="1"/>
            </p:cNvSpPr>
            <p:nvPr/>
          </p:nvSpPr>
          <p:spPr bwMode="auto">
            <a:xfrm>
              <a:off x="4686" y="241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681" name="Group 16"/>
            <p:cNvGrpSpPr>
              <a:grpSpLocks/>
            </p:cNvGrpSpPr>
            <p:nvPr/>
          </p:nvGrpSpPr>
          <p:grpSpPr bwMode="auto">
            <a:xfrm>
              <a:off x="4060" y="2266"/>
              <a:ext cx="622" cy="144"/>
              <a:chOff x="2832" y="720"/>
              <a:chExt cx="528" cy="144"/>
            </a:xfrm>
          </p:grpSpPr>
          <p:sp>
            <p:nvSpPr>
              <p:cNvPr id="70702" name="Line 17"/>
              <p:cNvSpPr>
                <a:spLocks noChangeShapeType="1"/>
              </p:cNvSpPr>
              <p:nvPr/>
            </p:nvSpPr>
            <p:spPr bwMode="auto">
              <a:xfrm>
                <a:off x="2832" y="86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03" name="Line 18"/>
              <p:cNvSpPr>
                <a:spLocks noChangeShapeType="1"/>
              </p:cNvSpPr>
              <p:nvPr/>
            </p:nvSpPr>
            <p:spPr bwMode="auto">
              <a:xfrm flipV="1">
                <a:off x="2976" y="720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04" name="Line 19"/>
              <p:cNvSpPr>
                <a:spLocks noChangeShapeType="1"/>
              </p:cNvSpPr>
              <p:nvPr/>
            </p:nvSpPr>
            <p:spPr bwMode="auto">
              <a:xfrm>
                <a:off x="3216" y="86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682" name="Group 20"/>
            <p:cNvGrpSpPr>
              <a:grpSpLocks/>
            </p:cNvGrpSpPr>
            <p:nvPr/>
          </p:nvGrpSpPr>
          <p:grpSpPr bwMode="auto">
            <a:xfrm>
              <a:off x="4060" y="2698"/>
              <a:ext cx="622" cy="144"/>
              <a:chOff x="2832" y="720"/>
              <a:chExt cx="528" cy="144"/>
            </a:xfrm>
          </p:grpSpPr>
          <p:sp>
            <p:nvSpPr>
              <p:cNvPr id="70699" name="Line 21"/>
              <p:cNvSpPr>
                <a:spLocks noChangeShapeType="1"/>
              </p:cNvSpPr>
              <p:nvPr/>
            </p:nvSpPr>
            <p:spPr bwMode="auto">
              <a:xfrm>
                <a:off x="2832" y="86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00" name="Line 22"/>
              <p:cNvSpPr>
                <a:spLocks noChangeShapeType="1"/>
              </p:cNvSpPr>
              <p:nvPr/>
            </p:nvSpPr>
            <p:spPr bwMode="auto">
              <a:xfrm flipV="1">
                <a:off x="2976" y="720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01" name="Line 23"/>
              <p:cNvSpPr>
                <a:spLocks noChangeShapeType="1"/>
              </p:cNvSpPr>
              <p:nvPr/>
            </p:nvSpPr>
            <p:spPr bwMode="auto">
              <a:xfrm>
                <a:off x="3216" y="86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683" name="Text Box 24"/>
            <p:cNvSpPr txBox="1">
              <a:spLocks noChangeArrowheads="1"/>
            </p:cNvSpPr>
            <p:nvPr/>
          </p:nvSpPr>
          <p:spPr bwMode="auto">
            <a:xfrm>
              <a:off x="5136" y="2266"/>
              <a:ext cx="4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A</a:t>
              </a:r>
            </a:p>
          </p:txBody>
        </p:sp>
        <p:sp>
          <p:nvSpPr>
            <p:cNvPr id="70684" name="Text Box 25"/>
            <p:cNvSpPr txBox="1">
              <a:spLocks noChangeArrowheads="1"/>
            </p:cNvSpPr>
            <p:nvPr/>
          </p:nvSpPr>
          <p:spPr bwMode="auto">
            <a:xfrm>
              <a:off x="4080" y="2602"/>
              <a:ext cx="4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B</a:t>
              </a:r>
            </a:p>
          </p:txBody>
        </p:sp>
        <p:grpSp>
          <p:nvGrpSpPr>
            <p:cNvPr id="70685" name="Group 26"/>
            <p:cNvGrpSpPr>
              <a:grpSpLocks/>
            </p:cNvGrpSpPr>
            <p:nvPr/>
          </p:nvGrpSpPr>
          <p:grpSpPr bwMode="auto">
            <a:xfrm>
              <a:off x="5028" y="2506"/>
              <a:ext cx="646" cy="144"/>
              <a:chOff x="2832" y="720"/>
              <a:chExt cx="528" cy="144"/>
            </a:xfrm>
          </p:grpSpPr>
          <p:sp>
            <p:nvSpPr>
              <p:cNvPr id="70696" name="Line 27"/>
              <p:cNvSpPr>
                <a:spLocks noChangeShapeType="1"/>
              </p:cNvSpPr>
              <p:nvPr/>
            </p:nvSpPr>
            <p:spPr bwMode="auto">
              <a:xfrm>
                <a:off x="2832" y="86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97" name="Line 28"/>
              <p:cNvSpPr>
                <a:spLocks noChangeShapeType="1"/>
              </p:cNvSpPr>
              <p:nvPr/>
            </p:nvSpPr>
            <p:spPr bwMode="auto">
              <a:xfrm flipV="1">
                <a:off x="2976" y="720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98" name="Line 29"/>
              <p:cNvSpPr>
                <a:spLocks noChangeShapeType="1"/>
              </p:cNvSpPr>
              <p:nvPr/>
            </p:nvSpPr>
            <p:spPr bwMode="auto">
              <a:xfrm>
                <a:off x="3216" y="86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686" name="Text Box 30"/>
            <p:cNvSpPr txBox="1">
              <a:spLocks noChangeArrowheads="1"/>
            </p:cNvSpPr>
            <p:nvPr/>
          </p:nvSpPr>
          <p:spPr bwMode="auto">
            <a:xfrm>
              <a:off x="4080" y="2122"/>
              <a:ext cx="4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C</a:t>
              </a:r>
            </a:p>
          </p:txBody>
        </p:sp>
        <p:sp>
          <p:nvSpPr>
            <p:cNvPr id="70687" name="Line 31"/>
            <p:cNvSpPr>
              <a:spLocks noChangeShapeType="1"/>
            </p:cNvSpPr>
            <p:nvPr/>
          </p:nvSpPr>
          <p:spPr bwMode="auto">
            <a:xfrm>
              <a:off x="5674" y="265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688" name="Group 32"/>
            <p:cNvGrpSpPr>
              <a:grpSpLocks/>
            </p:cNvGrpSpPr>
            <p:nvPr/>
          </p:nvGrpSpPr>
          <p:grpSpPr bwMode="auto">
            <a:xfrm>
              <a:off x="5582" y="3185"/>
              <a:ext cx="196" cy="181"/>
              <a:chOff x="1584" y="1351"/>
              <a:chExt cx="181" cy="181"/>
            </a:xfrm>
          </p:grpSpPr>
          <p:sp>
            <p:nvSpPr>
              <p:cNvPr id="70692" name="Oval 33"/>
              <p:cNvSpPr>
                <a:spLocks noChangeArrowheads="1"/>
              </p:cNvSpPr>
              <p:nvPr/>
            </p:nvSpPr>
            <p:spPr bwMode="auto">
              <a:xfrm>
                <a:off x="1584" y="1351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仿宋_GB2312" pitchFamily="49" charset="-122"/>
                </a:endParaRPr>
              </a:p>
            </p:txBody>
          </p:sp>
          <p:grpSp>
            <p:nvGrpSpPr>
              <p:cNvPr id="70693" name="Group 34"/>
              <p:cNvGrpSpPr>
                <a:grpSpLocks/>
              </p:cNvGrpSpPr>
              <p:nvPr/>
            </p:nvGrpSpPr>
            <p:grpSpPr bwMode="auto">
              <a:xfrm>
                <a:off x="1601" y="1368"/>
                <a:ext cx="147" cy="147"/>
                <a:chOff x="2640" y="1392"/>
                <a:chExt cx="192" cy="192"/>
              </a:xfrm>
            </p:grpSpPr>
            <p:sp>
              <p:nvSpPr>
                <p:cNvPr id="70694" name="Line 35"/>
                <p:cNvSpPr>
                  <a:spLocks noChangeShapeType="1"/>
                </p:cNvSpPr>
                <p:nvPr/>
              </p:nvSpPr>
              <p:spPr bwMode="auto">
                <a:xfrm>
                  <a:off x="2640" y="1392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695" name="Line 36"/>
                <p:cNvSpPr>
                  <a:spLocks noChangeShapeType="1"/>
                </p:cNvSpPr>
                <p:nvPr/>
              </p:nvSpPr>
              <p:spPr bwMode="auto">
                <a:xfrm rot="-5400000">
                  <a:off x="2640" y="1392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0689" name="Line 37"/>
            <p:cNvSpPr>
              <a:spLocks noChangeShapeType="1"/>
            </p:cNvSpPr>
            <p:nvPr/>
          </p:nvSpPr>
          <p:spPr bwMode="auto">
            <a:xfrm flipH="1">
              <a:off x="5674" y="3370"/>
              <a:ext cx="0" cy="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0" name="Text Box 38"/>
            <p:cNvSpPr txBox="1">
              <a:spLocks noChangeArrowheads="1"/>
            </p:cNvSpPr>
            <p:nvPr/>
          </p:nvSpPr>
          <p:spPr bwMode="auto">
            <a:xfrm>
              <a:off x="5778" y="3130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Y</a:t>
              </a:r>
            </a:p>
          </p:txBody>
        </p:sp>
        <p:sp>
          <p:nvSpPr>
            <p:cNvPr id="70691" name="Text Box 39"/>
            <p:cNvSpPr txBox="1">
              <a:spLocks noChangeArrowheads="1"/>
            </p:cNvSpPr>
            <p:nvPr/>
          </p:nvSpPr>
          <p:spPr bwMode="auto">
            <a:xfrm>
              <a:off x="4128" y="3802"/>
              <a:ext cx="15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0">
                  <a:ea typeface="仿宋_GB2312" pitchFamily="49" charset="-122"/>
                </a:rPr>
                <a:t>等效电工电路图</a:t>
              </a:r>
            </a:p>
          </p:txBody>
        </p:sp>
      </p:grpSp>
      <p:sp>
        <p:nvSpPr>
          <p:cNvPr id="104488" name="Text Box 40"/>
          <p:cNvSpPr txBox="1">
            <a:spLocks noChangeArrowheads="1"/>
          </p:cNvSpPr>
          <p:nvPr/>
        </p:nvSpPr>
        <p:spPr bwMode="auto">
          <a:xfrm>
            <a:off x="304800" y="1520825"/>
            <a:ext cx="24352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 smtClean="0">
                <a:ea typeface="仿宋_GB2312" pitchFamily="49" charset="-122"/>
              </a:rPr>
              <a:t>2.5.1 </a:t>
            </a:r>
            <a:r>
              <a:rPr lang="zh-CN" altLang="en-US" sz="2800" dirty="0">
                <a:ea typeface="仿宋_GB2312" pitchFamily="49" charset="-122"/>
              </a:rPr>
              <a:t>逻辑函数</a:t>
            </a:r>
          </a:p>
        </p:txBody>
      </p:sp>
      <p:sp>
        <p:nvSpPr>
          <p:cNvPr id="104489" name="Text Box 41"/>
          <p:cNvSpPr txBox="1">
            <a:spLocks noChangeArrowheads="1"/>
          </p:cNvSpPr>
          <p:nvPr/>
        </p:nvSpPr>
        <p:spPr bwMode="auto">
          <a:xfrm>
            <a:off x="0" y="2122488"/>
            <a:ext cx="9677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0" dirty="0">
                <a:ea typeface="仿宋_GB2312" pitchFamily="49" charset="-122"/>
              </a:rPr>
              <a:t>      </a:t>
            </a:r>
            <a:r>
              <a:rPr lang="zh-CN" altLang="en-US" sz="2400" b="0" dirty="0">
                <a:ea typeface="仿宋_GB2312" pitchFamily="49" charset="-122"/>
              </a:rPr>
              <a:t>例举重裁判电路，规则：在一名主裁判和两名副裁判中，必须有两人以上（而且必须包括主裁判）认定运动员动作合格，试举才算成功。</a:t>
            </a:r>
          </a:p>
        </p:txBody>
      </p:sp>
      <p:sp>
        <p:nvSpPr>
          <p:cNvPr id="104490" name="Text Box 42"/>
          <p:cNvSpPr txBox="1">
            <a:spLocks noChangeArrowheads="1"/>
          </p:cNvSpPr>
          <p:nvPr/>
        </p:nvSpPr>
        <p:spPr bwMode="auto">
          <a:xfrm>
            <a:off x="609600" y="2924175"/>
            <a:ext cx="170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0">
                <a:ea typeface="仿宋_GB2312" pitchFamily="49" charset="-122"/>
              </a:rPr>
              <a:t>逻辑抽象：</a:t>
            </a:r>
          </a:p>
        </p:txBody>
      </p:sp>
      <p:sp>
        <p:nvSpPr>
          <p:cNvPr id="104491" name="Text Box 43"/>
          <p:cNvSpPr txBox="1">
            <a:spLocks noChangeArrowheads="1"/>
          </p:cNvSpPr>
          <p:nvPr/>
        </p:nvSpPr>
        <p:spPr bwMode="auto">
          <a:xfrm>
            <a:off x="457200" y="4619625"/>
            <a:ext cx="4800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0" dirty="0">
                <a:solidFill>
                  <a:srgbClr val="FF0000"/>
                </a:solidFill>
                <a:ea typeface="仿宋_GB2312" pitchFamily="49" charset="-122"/>
              </a:rPr>
              <a:t>    </a:t>
            </a:r>
            <a:r>
              <a:rPr lang="zh-CN" altLang="en-US" sz="2400" b="0" dirty="0">
                <a:solidFill>
                  <a:srgbClr val="FF0000"/>
                </a:solidFill>
                <a:ea typeface="仿宋_GB2312" pitchFamily="49" charset="-122"/>
              </a:rPr>
              <a:t>输出：</a:t>
            </a:r>
            <a:r>
              <a:rPr lang="zh-CN" altLang="en-US" sz="2400" b="0" dirty="0">
                <a:ea typeface="仿宋_GB2312" pitchFamily="49" charset="-122"/>
              </a:rPr>
              <a:t>指示灯</a:t>
            </a:r>
            <a:r>
              <a:rPr lang="en-US" altLang="zh-CN" sz="2400" b="0" dirty="0">
                <a:ea typeface="仿宋_GB2312" pitchFamily="49" charset="-122"/>
              </a:rPr>
              <a:t>Y</a:t>
            </a:r>
            <a:r>
              <a:rPr lang="zh-CN" altLang="en-US" sz="2400" b="0" dirty="0">
                <a:ea typeface="仿宋_GB2312" pitchFamily="49" charset="-122"/>
              </a:rPr>
              <a:t>，</a:t>
            </a:r>
            <a:r>
              <a:rPr lang="en-US" altLang="zh-CN" sz="2400" b="0" dirty="0">
                <a:ea typeface="仿宋_GB2312" pitchFamily="49" charset="-122"/>
              </a:rPr>
              <a:t>Y=1</a:t>
            </a:r>
            <a:r>
              <a:rPr lang="zh-CN" altLang="en-US" sz="2400" b="0" dirty="0">
                <a:ea typeface="仿宋_GB2312" pitchFamily="49" charset="-122"/>
              </a:rPr>
              <a:t>表示灯</a:t>
            </a:r>
            <a:r>
              <a:rPr lang="zh-CN" altLang="en-US" sz="2400" b="0" dirty="0" smtClean="0">
                <a:ea typeface="仿宋_GB2312" pitchFamily="49" charset="-122"/>
              </a:rPr>
              <a:t>亮表示成功， </a:t>
            </a:r>
            <a:r>
              <a:rPr lang="en-US" altLang="zh-CN" sz="2400" b="0" dirty="0">
                <a:ea typeface="仿宋_GB2312" pitchFamily="49" charset="-122"/>
              </a:rPr>
              <a:t>Y=0</a:t>
            </a:r>
            <a:r>
              <a:rPr lang="zh-CN" altLang="en-US" sz="2400" b="0" dirty="0">
                <a:ea typeface="仿宋_GB2312" pitchFamily="49" charset="-122"/>
              </a:rPr>
              <a:t>表示灯灭</a:t>
            </a:r>
            <a:r>
              <a:rPr lang="en-US" altLang="zh-CN" sz="2400" b="0" dirty="0">
                <a:ea typeface="仿宋_GB2312" pitchFamily="49" charset="-122"/>
              </a:rPr>
              <a:t>.</a:t>
            </a:r>
          </a:p>
        </p:txBody>
      </p:sp>
      <p:sp>
        <p:nvSpPr>
          <p:cNvPr id="104492" name="Text Box 44"/>
          <p:cNvSpPr txBox="1">
            <a:spLocks noChangeArrowheads="1"/>
          </p:cNvSpPr>
          <p:nvPr/>
        </p:nvSpPr>
        <p:spPr bwMode="auto">
          <a:xfrm>
            <a:off x="471488" y="3379788"/>
            <a:ext cx="5181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0" dirty="0">
                <a:ea typeface="仿宋_GB2312" pitchFamily="49" charset="-122"/>
              </a:rPr>
              <a:t>    </a:t>
            </a:r>
            <a:r>
              <a:rPr lang="zh-CN" altLang="en-US" sz="2400" b="0" dirty="0">
                <a:solidFill>
                  <a:srgbClr val="FF0000"/>
                </a:solidFill>
                <a:ea typeface="仿宋_GB2312" pitchFamily="49" charset="-122"/>
              </a:rPr>
              <a:t>输入：</a:t>
            </a:r>
            <a:r>
              <a:rPr lang="zh-CN" altLang="en-US" sz="2400" b="0" dirty="0">
                <a:ea typeface="仿宋_GB2312" pitchFamily="49" charset="-122"/>
              </a:rPr>
              <a:t>主裁判开关</a:t>
            </a:r>
            <a:r>
              <a:rPr lang="en-US" altLang="zh-CN" sz="2400" b="0" dirty="0">
                <a:ea typeface="仿宋_GB2312" pitchFamily="49" charset="-122"/>
              </a:rPr>
              <a:t>A</a:t>
            </a:r>
            <a:r>
              <a:rPr lang="zh-CN" altLang="en-US" sz="2400" b="0" dirty="0">
                <a:ea typeface="仿宋_GB2312" pitchFamily="49" charset="-122"/>
              </a:rPr>
              <a:t>、两名副裁判开关分别</a:t>
            </a:r>
            <a:r>
              <a:rPr lang="en-US" altLang="zh-CN" sz="2400" b="0" dirty="0">
                <a:ea typeface="仿宋_GB2312" pitchFamily="49" charset="-122"/>
              </a:rPr>
              <a:t>B</a:t>
            </a:r>
            <a:r>
              <a:rPr lang="zh-CN" altLang="en-US" sz="2400" b="0" dirty="0">
                <a:ea typeface="仿宋_GB2312" pitchFamily="49" charset="-122"/>
              </a:rPr>
              <a:t>、</a:t>
            </a:r>
            <a:r>
              <a:rPr lang="en-US" altLang="zh-CN" sz="2400" b="0" dirty="0">
                <a:ea typeface="仿宋_GB2312" pitchFamily="49" charset="-122"/>
              </a:rPr>
              <a:t>C</a:t>
            </a:r>
            <a:r>
              <a:rPr lang="zh-CN" altLang="en-US" sz="2400" b="0" dirty="0">
                <a:ea typeface="仿宋_GB2312" pitchFamily="49" charset="-122"/>
              </a:rPr>
              <a:t>；开关闭合变量取</a:t>
            </a:r>
            <a:r>
              <a:rPr lang="en-US" altLang="zh-CN" sz="2400" b="0" dirty="0">
                <a:ea typeface="仿宋_GB2312" pitchFamily="49" charset="-122"/>
              </a:rPr>
              <a:t>1</a:t>
            </a:r>
            <a:r>
              <a:rPr lang="zh-CN" altLang="en-US" sz="2400" b="0" dirty="0">
                <a:ea typeface="仿宋_GB2312" pitchFamily="49" charset="-122"/>
              </a:rPr>
              <a:t>，开关断开变量取</a:t>
            </a:r>
            <a:r>
              <a:rPr lang="en-US" altLang="zh-CN" sz="2400" b="0" dirty="0">
                <a:ea typeface="仿宋_GB2312" pitchFamily="49" charset="-122"/>
              </a:rPr>
              <a:t>0.</a:t>
            </a:r>
          </a:p>
        </p:txBody>
      </p:sp>
      <p:sp>
        <p:nvSpPr>
          <p:cNvPr id="104493" name="Text Box 45"/>
          <p:cNvSpPr txBox="1">
            <a:spLocks noChangeArrowheads="1"/>
          </p:cNvSpPr>
          <p:nvPr/>
        </p:nvSpPr>
        <p:spPr bwMode="auto">
          <a:xfrm>
            <a:off x="773113" y="5670550"/>
            <a:ext cx="4703762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0" dirty="0">
                <a:latin typeface="仿宋_GB2312" pitchFamily="49" charset="-122"/>
                <a:ea typeface="仿宋_GB2312" pitchFamily="49" charset="-122"/>
              </a:rPr>
              <a:t>显然，</a:t>
            </a:r>
            <a:r>
              <a:rPr lang="en-US" altLang="zh-CN" sz="2400" b="0" dirty="0">
                <a:solidFill>
                  <a:srgbClr val="FF0000"/>
                </a:solidFill>
                <a:ea typeface="仿宋_GB2312" pitchFamily="49" charset="-122"/>
              </a:rPr>
              <a:t>Y</a:t>
            </a:r>
            <a:r>
              <a:rPr lang="zh-CN" altLang="en-US" sz="2400" b="0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是</a:t>
            </a:r>
            <a:r>
              <a:rPr lang="en-US" altLang="zh-CN" sz="2400" b="0" dirty="0">
                <a:solidFill>
                  <a:srgbClr val="FF0000"/>
                </a:solidFill>
                <a:ea typeface="仿宋_GB2312" pitchFamily="49" charset="-122"/>
              </a:rPr>
              <a:t>A</a:t>
            </a:r>
            <a:r>
              <a:rPr lang="zh-CN" altLang="en-US" sz="2400" b="0" dirty="0">
                <a:solidFill>
                  <a:srgbClr val="FF0000"/>
                </a:solidFill>
                <a:ea typeface="仿宋_GB2312" pitchFamily="49" charset="-122"/>
              </a:rPr>
              <a:t>、</a:t>
            </a:r>
            <a:r>
              <a:rPr lang="en-US" altLang="zh-CN" sz="2400" b="0" dirty="0">
                <a:solidFill>
                  <a:srgbClr val="FF0000"/>
                </a:solidFill>
                <a:ea typeface="仿宋_GB2312" pitchFamily="49" charset="-122"/>
              </a:rPr>
              <a:t>B</a:t>
            </a:r>
            <a:r>
              <a:rPr lang="zh-CN" altLang="en-US" sz="2400" b="0" dirty="0">
                <a:solidFill>
                  <a:srgbClr val="FF0000"/>
                </a:solidFill>
                <a:ea typeface="仿宋_GB2312" pitchFamily="49" charset="-122"/>
              </a:rPr>
              <a:t>、</a:t>
            </a:r>
            <a:r>
              <a:rPr lang="en-US" altLang="zh-CN" sz="2400" b="0" dirty="0">
                <a:solidFill>
                  <a:srgbClr val="FF0000"/>
                </a:solidFill>
                <a:ea typeface="仿宋_GB2312" pitchFamily="49" charset="-122"/>
              </a:rPr>
              <a:t>C</a:t>
            </a:r>
            <a:r>
              <a:rPr lang="zh-CN" altLang="en-US" sz="2400" b="0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的函数：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0" dirty="0">
                <a:ea typeface="仿宋_GB2312" pitchFamily="49" charset="-122"/>
              </a:rPr>
              <a:t>Y=F(A,B,C)</a:t>
            </a:r>
          </a:p>
        </p:txBody>
      </p:sp>
      <p:sp>
        <p:nvSpPr>
          <p:cNvPr id="104495" name="Rectangle 47"/>
          <p:cNvSpPr>
            <a:spLocks noChangeArrowheads="1"/>
          </p:cNvSpPr>
          <p:nvPr/>
        </p:nvSpPr>
        <p:spPr bwMode="auto">
          <a:xfrm>
            <a:off x="0" y="0"/>
            <a:ext cx="6488113" cy="833438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anchor="ctr">
            <a:flatTx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§ </a:t>
            </a:r>
            <a:r>
              <a:rPr lang="en-US" altLang="zh-CN" sz="2800" dirty="0" smtClean="0">
                <a:latin typeface="仿宋_GB2312" pitchFamily="49" charset="-122"/>
                <a:ea typeface="仿宋_GB2312" pitchFamily="49" charset="-122"/>
              </a:rPr>
              <a:t>2.5 </a:t>
            </a: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逻辑函数及其表示方法</a:t>
            </a:r>
          </a:p>
        </p:txBody>
      </p:sp>
      <p:sp>
        <p:nvSpPr>
          <p:cNvPr id="104498" name="Oval 50"/>
          <p:cNvSpPr>
            <a:spLocks noChangeArrowheads="1"/>
          </p:cNvSpPr>
          <p:nvPr/>
        </p:nvSpPr>
        <p:spPr bwMode="auto">
          <a:xfrm>
            <a:off x="6724651" y="801688"/>
            <a:ext cx="1176338" cy="815975"/>
          </a:xfrm>
          <a:prstGeom prst="ellipse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仿宋_GB2312" pitchFamily="49" charset="-122"/>
            </a:endParaRPr>
          </a:p>
        </p:txBody>
      </p:sp>
      <p:sp>
        <p:nvSpPr>
          <p:cNvPr id="104499" name="AutoShape 51"/>
          <p:cNvSpPr>
            <a:spLocks noChangeArrowheads="1"/>
          </p:cNvSpPr>
          <p:nvPr/>
        </p:nvSpPr>
        <p:spPr bwMode="auto">
          <a:xfrm>
            <a:off x="7540625" y="0"/>
            <a:ext cx="1843088" cy="549275"/>
          </a:xfrm>
          <a:prstGeom prst="wedgeRoundRectCallout">
            <a:avLst>
              <a:gd name="adj1" fmla="val -38198"/>
              <a:gd name="adj2" fmla="val 123701"/>
              <a:gd name="adj3" fmla="val 16667"/>
            </a:avLst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ea typeface="仿宋_GB2312" pitchFamily="49" charset="-122"/>
              </a:rPr>
              <a:t>后面章节介绍</a:t>
            </a:r>
            <a:endParaRPr lang="zh-CN" altLang="en-US" dirty="0"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4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4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4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4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4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4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4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4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4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4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4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4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 build="p" bldLvl="2" autoUpdateAnimBg="0"/>
      <p:bldP spid="104488" grpId="0" autoUpdateAnimBg="0"/>
      <p:bldP spid="104489" grpId="0" autoUpdateAnimBg="0"/>
      <p:bldP spid="104490" grpId="0" autoUpdateAnimBg="0"/>
      <p:bldP spid="104491" grpId="0" autoUpdateAnimBg="0"/>
      <p:bldP spid="104492" grpId="0" autoUpdateAnimBg="0"/>
      <p:bldP spid="104493" grpId="0" autoUpdateAnimBg="0"/>
      <p:bldP spid="104495" grpId="0" animBg="1" autoUpdateAnimBg="0"/>
      <p:bldP spid="104498" grpId="0" animBg="1"/>
      <p:bldP spid="10449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Text Box 17"/>
          <p:cNvSpPr txBox="1">
            <a:spLocks noChangeArrowheads="1"/>
          </p:cNvSpPr>
          <p:nvPr/>
        </p:nvSpPr>
        <p:spPr bwMode="auto">
          <a:xfrm>
            <a:off x="0" y="150813"/>
            <a:ext cx="56864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0" dirty="0" smtClean="0">
                <a:latin typeface="宋体" panose="02010600030101010101" pitchFamily="2" charset="-122"/>
              </a:rPr>
              <a:t>2.5.2</a:t>
            </a:r>
            <a:r>
              <a:rPr lang="en-US" altLang="zh-CN" sz="3200" b="0" dirty="0" smtClean="0">
                <a:solidFill>
                  <a:schemeClr val="bg1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3200" dirty="0">
                <a:latin typeface="宋体" panose="02010600030101010101" pitchFamily="2" charset="-122"/>
              </a:rPr>
              <a:t>逻辑函数及其表示方法</a:t>
            </a:r>
          </a:p>
        </p:txBody>
      </p:sp>
      <p:sp>
        <p:nvSpPr>
          <p:cNvPr id="105490" name="Text Box 18"/>
          <p:cNvSpPr txBox="1">
            <a:spLocks noChangeArrowheads="1"/>
          </p:cNvSpPr>
          <p:nvPr/>
        </p:nvSpPr>
        <p:spPr bwMode="auto">
          <a:xfrm>
            <a:off x="1074765" y="803275"/>
            <a:ext cx="2279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i="1" dirty="0">
                <a:solidFill>
                  <a:srgbClr val="FF0000"/>
                </a:solidFill>
              </a:rPr>
              <a:t>一、真值表</a:t>
            </a:r>
          </a:p>
        </p:txBody>
      </p:sp>
      <p:graphicFrame>
        <p:nvGraphicFramePr>
          <p:cNvPr id="105491" name="Group 19"/>
          <p:cNvGraphicFramePr>
            <a:graphicFrameLocks noGrp="1"/>
          </p:cNvGraphicFramePr>
          <p:nvPr/>
        </p:nvGraphicFramePr>
        <p:xfrm>
          <a:off x="1243040" y="1368425"/>
          <a:ext cx="2854325" cy="5120640"/>
        </p:xfrm>
        <a:graphic>
          <a:graphicData uri="http://schemas.openxmlformats.org/drawingml/2006/table">
            <a:tbl>
              <a:tblPr/>
              <a:tblGrid>
                <a:gridCol w="1784350">
                  <a:extLst>
                    <a:ext uri="{9D8B030D-6E8A-4147-A177-3AD203B41FA5}">
                      <a16:colId xmlns="" xmlns:a16="http://schemas.microsoft.com/office/drawing/2014/main" val="3648677465"/>
                    </a:ext>
                  </a:extLst>
                </a:gridCol>
                <a:gridCol w="1069975">
                  <a:extLst>
                    <a:ext uri="{9D8B030D-6E8A-4147-A177-3AD203B41FA5}">
                      <a16:colId xmlns="" xmlns:a16="http://schemas.microsoft.com/office/drawing/2014/main" val="1119795924"/>
                    </a:ext>
                  </a:extLst>
                </a:gridCol>
              </a:tblGrid>
              <a:tr h="439738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输    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输出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   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60330720"/>
                  </a:ext>
                </a:extLst>
              </a:tr>
              <a:tr h="458788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A   B   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46203481"/>
                  </a:ext>
                </a:extLst>
              </a:tr>
              <a:tr h="439738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0    0    0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31973380"/>
                  </a:ext>
                </a:extLst>
              </a:tr>
              <a:tr h="439738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0    0    1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16570411"/>
                  </a:ext>
                </a:extLst>
              </a:tr>
              <a:tr h="441325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0    1    0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15556433"/>
                  </a:ext>
                </a:extLst>
              </a:tr>
              <a:tr h="439738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0    1    1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09259321"/>
                  </a:ext>
                </a:extLst>
              </a:tr>
              <a:tr h="439738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1    0    0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87933096"/>
                  </a:ext>
                </a:extLst>
              </a:tr>
              <a:tr h="439738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1    0    1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22431780"/>
                  </a:ext>
                </a:extLst>
              </a:tr>
              <a:tr h="441325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1    1    0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52821598"/>
                  </a:ext>
                </a:extLst>
              </a:tr>
              <a:tr h="433388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1    1    1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28830431"/>
                  </a:ext>
                </a:extLst>
              </a:tr>
            </a:tbl>
          </a:graphicData>
        </a:graphic>
      </p:graphicFrame>
      <p:sp>
        <p:nvSpPr>
          <p:cNvPr id="33" name="矩形 32"/>
          <p:cNvSpPr/>
          <p:nvPr/>
        </p:nvSpPr>
        <p:spPr>
          <a:xfrm>
            <a:off x="3354415" y="4883478"/>
            <a:ext cx="388909" cy="1746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CN" sz="2800" dirty="0" smtClean="0">
                <a:solidFill>
                  <a:schemeClr val="accent2">
                    <a:lumMod val="75000"/>
                  </a:schemeClr>
                </a:solidFill>
                <a:ea typeface="仿宋_GB2312" pitchFamily="49" charset="-122"/>
              </a:rPr>
              <a:t>1</a:t>
            </a:r>
          </a:p>
          <a:p>
            <a:pPr>
              <a:lnSpc>
                <a:spcPts val="4300"/>
              </a:lnSpc>
            </a:pPr>
            <a:r>
              <a:rPr lang="en-US" altLang="zh-CN" sz="2800" dirty="0" smtClean="0">
                <a:solidFill>
                  <a:schemeClr val="accent2">
                    <a:lumMod val="75000"/>
                  </a:schemeClr>
                </a:solidFill>
                <a:ea typeface="仿宋_GB2312" pitchFamily="49" charset="-122"/>
              </a:rPr>
              <a:t>1</a:t>
            </a:r>
          </a:p>
          <a:p>
            <a:pPr>
              <a:lnSpc>
                <a:spcPts val="4300"/>
              </a:lnSpc>
            </a:pPr>
            <a:r>
              <a:rPr lang="en-US" altLang="zh-CN" sz="2800" dirty="0" smtClean="0">
                <a:solidFill>
                  <a:schemeClr val="accent2">
                    <a:lumMod val="75000"/>
                  </a:schemeClr>
                </a:solidFill>
                <a:ea typeface="仿宋_GB2312" pitchFamily="49" charset="-122"/>
              </a:rPr>
              <a:t>1</a:t>
            </a:r>
          </a:p>
        </p:txBody>
      </p:sp>
      <p:sp>
        <p:nvSpPr>
          <p:cNvPr id="34" name="矩形 33"/>
          <p:cNvSpPr/>
          <p:nvPr/>
        </p:nvSpPr>
        <p:spPr>
          <a:xfrm>
            <a:off x="3454456" y="4340554"/>
            <a:ext cx="389850" cy="602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CN" sz="2800" b="0" dirty="0" smtClean="0">
                <a:solidFill>
                  <a:srgbClr val="FF0066"/>
                </a:solidFill>
                <a:ea typeface="仿宋_GB2312" pitchFamily="49" charset="-122"/>
              </a:rPr>
              <a:t>0</a:t>
            </a:r>
            <a:endParaRPr lang="zh-CN" altLang="en-US" sz="2800" dirty="0"/>
          </a:p>
        </p:txBody>
      </p:sp>
      <p:sp>
        <p:nvSpPr>
          <p:cNvPr id="35" name="矩形 34"/>
          <p:cNvSpPr/>
          <p:nvPr/>
        </p:nvSpPr>
        <p:spPr>
          <a:xfrm>
            <a:off x="3440167" y="2240288"/>
            <a:ext cx="431773" cy="2298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CN" sz="2800" b="0" dirty="0" smtClean="0">
                <a:solidFill>
                  <a:srgbClr val="C00000"/>
                </a:solidFill>
                <a:ea typeface="仿宋_GB2312" pitchFamily="49" charset="-122"/>
              </a:rPr>
              <a:t>0</a:t>
            </a:r>
          </a:p>
          <a:p>
            <a:pPr>
              <a:lnSpc>
                <a:spcPts val="4300"/>
              </a:lnSpc>
            </a:pPr>
            <a:r>
              <a:rPr lang="en-US" altLang="zh-CN" sz="2800" b="0" dirty="0" smtClean="0">
                <a:solidFill>
                  <a:srgbClr val="C00000"/>
                </a:solidFill>
                <a:ea typeface="仿宋_GB2312" pitchFamily="49" charset="-122"/>
              </a:rPr>
              <a:t>0</a:t>
            </a:r>
          </a:p>
          <a:p>
            <a:pPr>
              <a:lnSpc>
                <a:spcPts val="4300"/>
              </a:lnSpc>
            </a:pPr>
            <a:r>
              <a:rPr lang="en-US" altLang="zh-CN" sz="2800" b="0" dirty="0" smtClean="0">
                <a:solidFill>
                  <a:srgbClr val="C00000"/>
                </a:solidFill>
                <a:ea typeface="仿宋_GB2312" pitchFamily="49" charset="-122"/>
              </a:rPr>
              <a:t>0</a:t>
            </a:r>
          </a:p>
          <a:p>
            <a:pPr>
              <a:lnSpc>
                <a:spcPts val="4300"/>
              </a:lnSpc>
            </a:pPr>
            <a:r>
              <a:rPr lang="en-US" altLang="zh-CN" sz="2800" b="0" dirty="0" smtClean="0">
                <a:solidFill>
                  <a:srgbClr val="C00000"/>
                </a:solidFill>
                <a:ea typeface="仿宋_GB2312" pitchFamily="49" charset="-122"/>
              </a:rPr>
              <a:t>0</a:t>
            </a:r>
            <a:endParaRPr lang="en-US" altLang="zh-CN" sz="2800" b="0" dirty="0" smtClean="0">
              <a:solidFill>
                <a:srgbClr val="C00000"/>
              </a:solidFill>
              <a:ea typeface="仿宋_GB2312" pitchFamily="49" charset="-122"/>
            </a:endParaRPr>
          </a:p>
        </p:txBody>
      </p:sp>
      <p:sp>
        <p:nvSpPr>
          <p:cNvPr id="36" name="右大括号 35"/>
          <p:cNvSpPr/>
          <p:nvPr/>
        </p:nvSpPr>
        <p:spPr bwMode="auto">
          <a:xfrm>
            <a:off x="4314853" y="2471738"/>
            <a:ext cx="314325" cy="1800225"/>
          </a:xfrm>
          <a:prstGeom prst="rightBrace">
            <a:avLst/>
          </a:prstGeom>
          <a:noFill/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18873" y="314322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0" dirty="0" smtClean="0">
                <a:ea typeface="仿宋_GB2312" pitchFamily="49" charset="-122"/>
              </a:rPr>
              <a:t>主</a:t>
            </a:r>
            <a:r>
              <a:rPr lang="zh-CN" altLang="en-US" sz="2800" b="0" dirty="0" smtClean="0">
                <a:ea typeface="仿宋_GB2312" pitchFamily="49" charset="-122"/>
              </a:rPr>
              <a:t>裁否决</a:t>
            </a:r>
            <a:endParaRPr lang="zh-CN" altLang="en-US" sz="2800" dirty="0"/>
          </a:p>
        </p:txBody>
      </p:sp>
      <p:sp>
        <p:nvSpPr>
          <p:cNvPr id="38" name="矩形 37"/>
          <p:cNvSpPr/>
          <p:nvPr/>
        </p:nvSpPr>
        <p:spPr>
          <a:xfrm>
            <a:off x="4561698" y="4371945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0" dirty="0" smtClean="0">
                <a:ea typeface="仿宋_GB2312" pitchFamily="49" charset="-122"/>
              </a:rPr>
              <a:t>两副</a:t>
            </a:r>
            <a:r>
              <a:rPr lang="zh-CN" altLang="en-US" sz="2800" b="0" dirty="0" smtClean="0">
                <a:ea typeface="仿宋_GB2312" pitchFamily="49" charset="-122"/>
              </a:rPr>
              <a:t>裁</a:t>
            </a:r>
            <a:r>
              <a:rPr lang="zh-CN" altLang="en-US" sz="2800" b="0" dirty="0" smtClean="0">
                <a:ea typeface="仿宋_GB2312" pitchFamily="49" charset="-122"/>
              </a:rPr>
              <a:t>判否决</a:t>
            </a:r>
            <a:endParaRPr lang="zh-CN" altLang="en-US" sz="2800" dirty="0"/>
          </a:p>
        </p:txBody>
      </p:sp>
      <p:sp>
        <p:nvSpPr>
          <p:cNvPr id="39" name="右大括号 38"/>
          <p:cNvSpPr/>
          <p:nvPr/>
        </p:nvSpPr>
        <p:spPr bwMode="auto">
          <a:xfrm>
            <a:off x="4410103" y="4957763"/>
            <a:ext cx="161897" cy="1495425"/>
          </a:xfrm>
          <a:prstGeom prst="rightBrace">
            <a:avLst/>
          </a:prstGeom>
          <a:noFill/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914123" y="5324445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0" dirty="0" smtClean="0">
                <a:ea typeface="仿宋_GB2312" pitchFamily="49" charset="-122"/>
              </a:rPr>
              <a:t>包括主</a:t>
            </a:r>
            <a:r>
              <a:rPr lang="zh-CN" altLang="en-US" sz="2800" b="0" dirty="0" smtClean="0">
                <a:ea typeface="仿宋_GB2312" pitchFamily="49" charset="-122"/>
              </a:rPr>
              <a:t>裁在内两名及以上认可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90" grpId="0" autoUpdateAnimBg="0"/>
      <p:bldP spid="33" grpId="0"/>
      <p:bldP spid="34" grpId="0"/>
      <p:bldP spid="35" grpId="0"/>
      <p:bldP spid="36" grpId="0" animBg="1"/>
      <p:bldP spid="37" grpId="0"/>
      <p:bldP spid="38" grpId="0"/>
      <p:bldP spid="39" grpId="0" animBg="1"/>
      <p:bldP spid="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第</a:t>
            </a:r>
            <a:fld id="{835AD45F-95A9-43A2-B179-D93247F360DF}" type="slidenum"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pPr eaLnBrk="1" hangingPunct="1"/>
              <a:t>22</a:t>
            </a:fld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页</a:t>
            </a:r>
          </a:p>
        </p:txBody>
      </p:sp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1557337" y="3379788"/>
            <a:ext cx="3635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0">
                <a:latin typeface="仿宋_GB2312" pitchFamily="49" charset="-122"/>
                <a:ea typeface="仿宋_GB2312" pitchFamily="49" charset="-122"/>
              </a:rPr>
              <a:t>逻辑函数式：</a:t>
            </a:r>
            <a:r>
              <a:rPr lang="en-US" altLang="zh-CN" sz="2400" b="0">
                <a:ea typeface="仿宋_GB2312" pitchFamily="49" charset="-122"/>
              </a:rPr>
              <a:t>Y= A(B + C)</a:t>
            </a: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1538287" y="395763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i="1">
                <a:solidFill>
                  <a:srgbClr val="FF0000"/>
                </a:solidFill>
              </a:rPr>
              <a:t>三、逻辑图</a:t>
            </a:r>
          </a:p>
        </p:txBody>
      </p:sp>
      <p:sp>
        <p:nvSpPr>
          <p:cNvPr id="105525" name="Text Box 53"/>
          <p:cNvSpPr txBox="1">
            <a:spLocks noChangeArrowheads="1"/>
          </p:cNvSpPr>
          <p:nvPr/>
        </p:nvSpPr>
        <p:spPr bwMode="auto">
          <a:xfrm>
            <a:off x="1385887" y="496888"/>
            <a:ext cx="22939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i="1" dirty="0">
                <a:solidFill>
                  <a:srgbClr val="FF0000"/>
                </a:solidFill>
              </a:rPr>
              <a:t>二、表达式</a:t>
            </a:r>
          </a:p>
        </p:txBody>
      </p:sp>
      <p:sp>
        <p:nvSpPr>
          <p:cNvPr id="105526" name="Text Box 54"/>
          <p:cNvSpPr txBox="1">
            <a:spLocks noChangeArrowheads="1"/>
          </p:cNvSpPr>
          <p:nvPr/>
        </p:nvSpPr>
        <p:spPr bwMode="auto">
          <a:xfrm>
            <a:off x="1522412" y="1150938"/>
            <a:ext cx="231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0">
                <a:ea typeface="仿宋_GB2312" pitchFamily="49" charset="-122"/>
              </a:rPr>
              <a:t>灯亮两个条件：</a:t>
            </a:r>
          </a:p>
        </p:txBody>
      </p:sp>
      <p:sp>
        <p:nvSpPr>
          <p:cNvPr id="105527" name="Text Box 55"/>
          <p:cNvSpPr txBox="1">
            <a:spLocks noChangeArrowheads="1"/>
          </p:cNvSpPr>
          <p:nvPr/>
        </p:nvSpPr>
        <p:spPr bwMode="auto">
          <a:xfrm>
            <a:off x="1462087" y="1844675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0" dirty="0">
                <a:ea typeface="仿宋_GB2312" pitchFamily="49" charset="-122"/>
              </a:rPr>
              <a:t>1</a:t>
            </a:r>
            <a:r>
              <a:rPr lang="zh-CN" altLang="en-US" sz="2400" b="0" dirty="0">
                <a:ea typeface="仿宋_GB2312" pitchFamily="49" charset="-122"/>
              </a:rPr>
              <a:t>、</a:t>
            </a:r>
            <a:r>
              <a:rPr lang="en-US" altLang="zh-CN" sz="2400" b="0" dirty="0">
                <a:ea typeface="仿宋_GB2312" pitchFamily="49" charset="-122"/>
              </a:rPr>
              <a:t>B</a:t>
            </a:r>
            <a:r>
              <a:rPr lang="zh-CN" altLang="en-US" sz="2400" b="0" dirty="0">
                <a:ea typeface="仿宋_GB2312" pitchFamily="49" charset="-122"/>
              </a:rPr>
              <a:t>和</a:t>
            </a:r>
            <a:r>
              <a:rPr lang="en-US" altLang="zh-CN" sz="2400" b="0" dirty="0">
                <a:ea typeface="仿宋_GB2312" pitchFamily="49" charset="-122"/>
              </a:rPr>
              <a:t>C</a:t>
            </a:r>
            <a:r>
              <a:rPr lang="zh-CN" altLang="en-US" sz="2400" b="0" dirty="0">
                <a:ea typeface="仿宋_GB2312" pitchFamily="49" charset="-122"/>
              </a:rPr>
              <a:t>至少有一个合上：</a:t>
            </a:r>
          </a:p>
        </p:txBody>
      </p:sp>
      <p:sp>
        <p:nvSpPr>
          <p:cNvPr id="105528" name="Text Box 56"/>
          <p:cNvSpPr txBox="1">
            <a:spLocks noChangeArrowheads="1"/>
          </p:cNvSpPr>
          <p:nvPr/>
        </p:nvSpPr>
        <p:spPr bwMode="auto">
          <a:xfrm>
            <a:off x="5300662" y="1858963"/>
            <a:ext cx="854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0">
                <a:ea typeface="仿宋_GB2312" pitchFamily="49" charset="-122"/>
              </a:rPr>
              <a:t>B+C</a:t>
            </a:r>
          </a:p>
        </p:txBody>
      </p:sp>
      <p:sp>
        <p:nvSpPr>
          <p:cNvPr id="105529" name="Text Box 57"/>
          <p:cNvSpPr txBox="1">
            <a:spLocks noChangeArrowheads="1"/>
          </p:cNvSpPr>
          <p:nvPr/>
        </p:nvSpPr>
        <p:spPr bwMode="auto">
          <a:xfrm>
            <a:off x="1503362" y="2578100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0">
                <a:ea typeface="仿宋_GB2312" pitchFamily="49" charset="-122"/>
              </a:rPr>
              <a:t>2</a:t>
            </a:r>
            <a:r>
              <a:rPr lang="zh-CN" altLang="en-US" sz="2400" b="0">
                <a:ea typeface="仿宋_GB2312" pitchFamily="49" charset="-122"/>
              </a:rPr>
              <a:t>、</a:t>
            </a:r>
            <a:r>
              <a:rPr lang="en-US" altLang="zh-CN" sz="2400" b="0">
                <a:ea typeface="仿宋_GB2312" pitchFamily="49" charset="-122"/>
              </a:rPr>
              <a:t>A</a:t>
            </a:r>
            <a:r>
              <a:rPr lang="zh-CN" altLang="en-US" sz="2400" b="0">
                <a:ea typeface="仿宋_GB2312" pitchFamily="49" charset="-122"/>
              </a:rPr>
              <a:t>合上：</a:t>
            </a:r>
            <a:r>
              <a:rPr lang="en-US" altLang="zh-CN" sz="2400" b="0">
                <a:ea typeface="仿宋_GB2312" pitchFamily="49" charset="-122"/>
              </a:rPr>
              <a:t>A</a:t>
            </a:r>
            <a:endParaRPr lang="en-US" altLang="zh-CN" sz="2400" b="0">
              <a:solidFill>
                <a:srgbClr val="F90F36"/>
              </a:solidFill>
              <a:ea typeface="仿宋_GB2312" pitchFamily="49" charset="-122"/>
            </a:endParaRP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1995487" y="4494213"/>
            <a:ext cx="3606800" cy="1787525"/>
            <a:chOff x="2832" y="2496"/>
            <a:chExt cx="2272" cy="1126"/>
          </a:xfrm>
        </p:grpSpPr>
        <p:sp>
          <p:nvSpPr>
            <p:cNvPr id="71731" name="Rectangle 3"/>
            <p:cNvSpPr>
              <a:spLocks noChangeArrowheads="1"/>
            </p:cNvSpPr>
            <p:nvPr/>
          </p:nvSpPr>
          <p:spPr bwMode="auto">
            <a:xfrm>
              <a:off x="3360" y="2496"/>
              <a:ext cx="376" cy="5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  <p:sp>
          <p:nvSpPr>
            <p:cNvPr id="71732" name="Line 4"/>
            <p:cNvSpPr>
              <a:spLocks noChangeShapeType="1"/>
            </p:cNvSpPr>
            <p:nvPr/>
          </p:nvSpPr>
          <p:spPr bwMode="auto">
            <a:xfrm>
              <a:off x="3728" y="2795"/>
              <a:ext cx="2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33" name="Line 5"/>
            <p:cNvSpPr>
              <a:spLocks noChangeShapeType="1"/>
            </p:cNvSpPr>
            <p:nvPr/>
          </p:nvSpPr>
          <p:spPr bwMode="auto">
            <a:xfrm>
              <a:off x="3052" y="2699"/>
              <a:ext cx="3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34" name="Line 6"/>
            <p:cNvSpPr>
              <a:spLocks noChangeShapeType="1"/>
            </p:cNvSpPr>
            <p:nvPr/>
          </p:nvSpPr>
          <p:spPr bwMode="auto">
            <a:xfrm>
              <a:off x="3052" y="2939"/>
              <a:ext cx="3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35" name="Text Box 7"/>
            <p:cNvSpPr txBox="1">
              <a:spLocks noChangeArrowheads="1"/>
            </p:cNvSpPr>
            <p:nvPr/>
          </p:nvSpPr>
          <p:spPr bwMode="auto">
            <a:xfrm>
              <a:off x="2832" y="3264"/>
              <a:ext cx="2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A</a:t>
              </a:r>
            </a:p>
          </p:txBody>
        </p:sp>
        <p:sp>
          <p:nvSpPr>
            <p:cNvPr id="71736" name="Text Box 8"/>
            <p:cNvSpPr txBox="1">
              <a:spLocks noChangeArrowheads="1"/>
            </p:cNvSpPr>
            <p:nvPr/>
          </p:nvSpPr>
          <p:spPr bwMode="auto">
            <a:xfrm>
              <a:off x="2844" y="2795"/>
              <a:ext cx="2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B</a:t>
              </a:r>
            </a:p>
          </p:txBody>
        </p:sp>
        <p:sp>
          <p:nvSpPr>
            <p:cNvPr id="71737" name="Rectangle 9"/>
            <p:cNvSpPr>
              <a:spLocks noChangeArrowheads="1"/>
            </p:cNvSpPr>
            <p:nvPr/>
          </p:nvSpPr>
          <p:spPr bwMode="auto">
            <a:xfrm>
              <a:off x="4184" y="3035"/>
              <a:ext cx="376" cy="5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  <p:sp>
          <p:nvSpPr>
            <p:cNvPr id="71738" name="Line 10"/>
            <p:cNvSpPr>
              <a:spLocks noChangeShapeType="1"/>
            </p:cNvSpPr>
            <p:nvPr/>
          </p:nvSpPr>
          <p:spPr bwMode="auto">
            <a:xfrm>
              <a:off x="4564" y="3328"/>
              <a:ext cx="3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39" name="Line 11"/>
            <p:cNvSpPr>
              <a:spLocks noChangeShapeType="1"/>
            </p:cNvSpPr>
            <p:nvPr/>
          </p:nvSpPr>
          <p:spPr bwMode="auto">
            <a:xfrm>
              <a:off x="3987" y="3231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40" name="Line 12"/>
            <p:cNvSpPr>
              <a:spLocks noChangeShapeType="1"/>
            </p:cNvSpPr>
            <p:nvPr/>
          </p:nvSpPr>
          <p:spPr bwMode="auto">
            <a:xfrm>
              <a:off x="3104" y="3419"/>
              <a:ext cx="10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41" name="Text Box 13"/>
            <p:cNvSpPr txBox="1">
              <a:spLocks noChangeArrowheads="1"/>
            </p:cNvSpPr>
            <p:nvPr/>
          </p:nvSpPr>
          <p:spPr bwMode="auto">
            <a:xfrm>
              <a:off x="2832" y="2544"/>
              <a:ext cx="2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C</a:t>
              </a:r>
            </a:p>
          </p:txBody>
        </p:sp>
        <p:sp>
          <p:nvSpPr>
            <p:cNvPr id="71742" name="Text Box 14"/>
            <p:cNvSpPr txBox="1">
              <a:spLocks noChangeArrowheads="1"/>
            </p:cNvSpPr>
            <p:nvPr/>
          </p:nvSpPr>
          <p:spPr bwMode="auto">
            <a:xfrm>
              <a:off x="4848" y="3168"/>
              <a:ext cx="2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Y</a:t>
              </a:r>
            </a:p>
          </p:txBody>
        </p:sp>
        <p:sp>
          <p:nvSpPr>
            <p:cNvPr id="71743" name="Line 16"/>
            <p:cNvSpPr>
              <a:spLocks noChangeShapeType="1"/>
            </p:cNvSpPr>
            <p:nvPr/>
          </p:nvSpPr>
          <p:spPr bwMode="auto">
            <a:xfrm>
              <a:off x="3988" y="2795"/>
              <a:ext cx="0" cy="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44" name="Text Box 58"/>
            <p:cNvSpPr txBox="1">
              <a:spLocks noChangeArrowheads="1"/>
            </p:cNvSpPr>
            <p:nvPr/>
          </p:nvSpPr>
          <p:spPr bwMode="auto">
            <a:xfrm>
              <a:off x="3360" y="2498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≥1</a:t>
              </a:r>
            </a:p>
          </p:txBody>
        </p:sp>
        <p:sp>
          <p:nvSpPr>
            <p:cNvPr id="71745" name="Text Box 59"/>
            <p:cNvSpPr txBox="1">
              <a:spLocks noChangeArrowheads="1"/>
            </p:cNvSpPr>
            <p:nvPr/>
          </p:nvSpPr>
          <p:spPr bwMode="auto">
            <a:xfrm>
              <a:off x="4166" y="3050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&amp;</a:t>
              </a:r>
            </a:p>
          </p:txBody>
        </p:sp>
      </p:grpSp>
      <p:sp>
        <p:nvSpPr>
          <p:cNvPr id="105546" name="AutoShape 74"/>
          <p:cNvSpPr>
            <a:spLocks noChangeArrowheads="1"/>
          </p:cNvSpPr>
          <p:nvPr/>
        </p:nvSpPr>
        <p:spPr bwMode="auto">
          <a:xfrm>
            <a:off x="4181475" y="768350"/>
            <a:ext cx="1757362" cy="649288"/>
          </a:xfrm>
          <a:prstGeom prst="wedgeRoundRectCallout">
            <a:avLst>
              <a:gd name="adj1" fmla="val -49097"/>
              <a:gd name="adj2" fmla="val 115528"/>
              <a:gd name="adj3" fmla="val 16667"/>
            </a:avLst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FF0000"/>
                </a:solidFill>
                <a:ea typeface="仿宋_GB2312" pitchFamily="49" charset="-122"/>
              </a:rPr>
              <a:t>“</a:t>
            </a:r>
            <a:r>
              <a:rPr lang="zh-CN" altLang="en-US" sz="2400">
                <a:solidFill>
                  <a:srgbClr val="FF0000"/>
                </a:solidFill>
                <a:ea typeface="仿宋_GB2312" pitchFamily="49" charset="-122"/>
              </a:rPr>
              <a:t>或”关系</a:t>
            </a:r>
          </a:p>
        </p:txBody>
      </p:sp>
      <p:grpSp>
        <p:nvGrpSpPr>
          <p:cNvPr id="3" name="Group 77"/>
          <p:cNvGrpSpPr>
            <a:grpSpLocks/>
          </p:cNvGrpSpPr>
          <p:nvPr/>
        </p:nvGrpSpPr>
        <p:grpSpPr bwMode="auto">
          <a:xfrm>
            <a:off x="5268912" y="2933700"/>
            <a:ext cx="2136775" cy="1141413"/>
            <a:chOff x="4894" y="2064"/>
            <a:chExt cx="1346" cy="719"/>
          </a:xfrm>
        </p:grpSpPr>
        <p:sp>
          <p:nvSpPr>
            <p:cNvPr id="71729" name="AutoShape 75"/>
            <p:cNvSpPr>
              <a:spLocks noChangeArrowheads="1"/>
            </p:cNvSpPr>
            <p:nvPr/>
          </p:nvSpPr>
          <p:spPr bwMode="auto">
            <a:xfrm>
              <a:off x="4894" y="2064"/>
              <a:ext cx="1346" cy="719"/>
            </a:xfrm>
            <a:prstGeom prst="wedgeRoundRectCallout">
              <a:avLst>
                <a:gd name="adj1" fmla="val -33505"/>
                <a:gd name="adj2" fmla="val -118569"/>
                <a:gd name="adj3" fmla="val 16667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>
                  <a:solidFill>
                    <a:srgbClr val="FF0000"/>
                  </a:solidFill>
                  <a:ea typeface="仿宋_GB2312" pitchFamily="49" charset="-122"/>
                </a:rPr>
                <a:t>同时满足，</a:t>
              </a:r>
            </a:p>
            <a:p>
              <a:pPr algn="ctr" eaLnBrk="1" hangingPunct="1"/>
              <a:r>
                <a:rPr lang="zh-CN" altLang="en-US" sz="2400">
                  <a:solidFill>
                    <a:srgbClr val="FF0000"/>
                  </a:solidFill>
                  <a:ea typeface="仿宋_GB2312" pitchFamily="49" charset="-122"/>
                </a:rPr>
                <a:t>“与”关系</a:t>
              </a:r>
            </a:p>
          </p:txBody>
        </p:sp>
        <p:sp>
          <p:nvSpPr>
            <p:cNvPr id="71730" name="AutoShape 76"/>
            <p:cNvSpPr>
              <a:spLocks noChangeArrowheads="1"/>
            </p:cNvSpPr>
            <p:nvPr/>
          </p:nvSpPr>
          <p:spPr bwMode="auto">
            <a:xfrm>
              <a:off x="4894" y="2064"/>
              <a:ext cx="1346" cy="719"/>
            </a:xfrm>
            <a:prstGeom prst="wedgeRoundRectCallout">
              <a:avLst>
                <a:gd name="adj1" fmla="val -130981"/>
                <a:gd name="adj2" fmla="val -64324"/>
                <a:gd name="adj3" fmla="val 16667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>
                <a:solidFill>
                  <a:srgbClr val="FF0000"/>
                </a:solidFill>
                <a:ea typeface="仿宋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5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5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5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5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5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5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autoUpdateAnimBg="0"/>
      <p:bldP spid="105487" grpId="0" autoUpdateAnimBg="0"/>
      <p:bldP spid="105525" grpId="0" autoUpdateAnimBg="0"/>
      <p:bldP spid="105526" grpId="0" autoUpdateAnimBg="0"/>
      <p:bldP spid="105527" grpId="0" autoUpdateAnimBg="0"/>
      <p:bldP spid="105528" grpId="0" autoUpdateAnimBg="0"/>
      <p:bldP spid="105529" grpId="0" autoUpdateAnimBg="0"/>
      <p:bldP spid="10554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6" name="Text Box 4"/>
          <p:cNvSpPr txBox="1">
            <a:spLocks noGrp="1" noChangeArrowheads="1"/>
          </p:cNvSpPr>
          <p:nvPr>
            <p:ph type="title"/>
          </p:nvPr>
        </p:nvSpPr>
        <p:spPr>
          <a:xfrm>
            <a:off x="412750" y="0"/>
            <a:ext cx="2980400" cy="600075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2800" b="1" i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四</a:t>
            </a:r>
            <a:r>
              <a:rPr lang="zh-CN" altLang="en-US" sz="2800" i="1" dirty="0" smtClean="0">
                <a:solidFill>
                  <a:srgbClr val="FF0000"/>
                </a:solidFill>
              </a:rPr>
              <a:t>、</a:t>
            </a:r>
            <a:r>
              <a:rPr lang="zh-CN" altLang="en-US" sz="2800" b="1" i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波形</a:t>
            </a:r>
            <a:r>
              <a:rPr lang="zh-CN" altLang="en-US" sz="2800" b="1" i="1" kern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图法</a:t>
            </a:r>
            <a:r>
              <a:rPr lang="en-US" altLang="zh-CN" sz="2800" b="1" i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endParaRPr lang="en-US" altLang="zh-CN" sz="2800" b="1" u="sng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89797" name="Text Box 5"/>
          <p:cNvSpPr txBox="1">
            <a:spLocks noChangeArrowheads="1"/>
          </p:cNvSpPr>
          <p:nvPr/>
        </p:nvSpPr>
        <p:spPr bwMode="auto">
          <a:xfrm>
            <a:off x="293688" y="850900"/>
            <a:ext cx="912693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tx2"/>
                </a:solidFill>
              </a:rPr>
              <a:t>        </a:t>
            </a:r>
            <a:r>
              <a:rPr lang="zh-CN" altLang="en-US" sz="2800" dirty="0">
                <a:solidFill>
                  <a:schemeClr val="tx2"/>
                </a:solidFill>
              </a:rPr>
              <a:t>一种表示输入输出变量动态变化的图形，反映了函数值随时间变化的规律，也称</a:t>
            </a:r>
            <a:r>
              <a:rPr lang="zh-CN" altLang="en-US" sz="2800" i="1" dirty="0">
                <a:solidFill>
                  <a:srgbClr val="002060"/>
                </a:solidFill>
              </a:rPr>
              <a:t>时序图</a:t>
            </a:r>
            <a:r>
              <a:rPr lang="zh-CN" altLang="en-US" sz="2800" dirty="0">
                <a:solidFill>
                  <a:schemeClr val="tx2"/>
                </a:solidFill>
              </a:rPr>
              <a:t>。</a:t>
            </a:r>
          </a:p>
        </p:txBody>
      </p:sp>
      <p:pic>
        <p:nvPicPr>
          <p:cNvPr id="9830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5863" y="2205843"/>
            <a:ext cx="5343526" cy="37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Group 19"/>
          <p:cNvGraphicFramePr>
            <a:graphicFrameLocks noGrp="1"/>
          </p:cNvGraphicFramePr>
          <p:nvPr/>
        </p:nvGraphicFramePr>
        <p:xfrm>
          <a:off x="7051675" y="1837372"/>
          <a:ext cx="2854325" cy="4573588"/>
        </p:xfrm>
        <a:graphic>
          <a:graphicData uri="http://schemas.openxmlformats.org/drawingml/2006/table">
            <a:tbl>
              <a:tblPr/>
              <a:tblGrid>
                <a:gridCol w="1784350">
                  <a:extLst>
                    <a:ext uri="{9D8B030D-6E8A-4147-A177-3AD203B41FA5}">
                      <a16:colId xmlns="" xmlns:a16="http://schemas.microsoft.com/office/drawing/2014/main" val="3648677465"/>
                    </a:ext>
                  </a:extLst>
                </a:gridCol>
                <a:gridCol w="1069975">
                  <a:extLst>
                    <a:ext uri="{9D8B030D-6E8A-4147-A177-3AD203B41FA5}">
                      <a16:colId xmlns="" xmlns:a16="http://schemas.microsoft.com/office/drawing/2014/main" val="1119795924"/>
                    </a:ext>
                  </a:extLst>
                </a:gridCol>
              </a:tblGrid>
              <a:tr h="439738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输    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输出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   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60330720"/>
                  </a:ext>
                </a:extLst>
              </a:tr>
              <a:tr h="458788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A   B   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46203481"/>
                  </a:ext>
                </a:extLst>
              </a:tr>
              <a:tr h="439738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0    0    0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31973380"/>
                  </a:ext>
                </a:extLst>
              </a:tr>
              <a:tr h="439738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0    0    1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16570411"/>
                  </a:ext>
                </a:extLst>
              </a:tr>
              <a:tr h="441325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0    1    0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15556433"/>
                  </a:ext>
                </a:extLst>
              </a:tr>
              <a:tr h="439738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0    1    1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09259321"/>
                  </a:ext>
                </a:extLst>
              </a:tr>
              <a:tr h="439738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1    0    0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87933096"/>
                  </a:ext>
                </a:extLst>
              </a:tr>
              <a:tr h="439738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1    0    1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22431780"/>
                  </a:ext>
                </a:extLst>
              </a:tr>
              <a:tr h="441325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1    1    0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52821598"/>
                  </a:ext>
                </a:extLst>
              </a:tr>
              <a:tr h="433388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1    1    1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2883043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0" y="2471709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zh-CN" altLang="en-US" sz="2800" dirty="0" smtClean="0">
                <a:solidFill>
                  <a:srgbClr val="C00000"/>
                </a:solidFill>
                <a:latin typeface="仿宋_GB2312" pitchFamily="49" charset="-122"/>
                <a:ea typeface="仿宋_GB2312" pitchFamily="49" charset="-122"/>
              </a:rPr>
              <a:t>输入</a:t>
            </a:r>
            <a:endParaRPr lang="zh-CN" altLang="en-US" sz="2800" dirty="0" smtClean="0">
              <a:solidFill>
                <a:srgbClr val="C0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左大括号 6"/>
          <p:cNvSpPr/>
          <p:nvPr/>
        </p:nvSpPr>
        <p:spPr bwMode="auto">
          <a:xfrm>
            <a:off x="642938" y="2428874"/>
            <a:ext cx="571500" cy="2314576"/>
          </a:xfrm>
          <a:prstGeom prst="leftBrace">
            <a:avLst/>
          </a:prstGeom>
          <a:noFill/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5143471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zh-CN" altLang="en-US" sz="2800" dirty="0" smtClean="0">
                <a:solidFill>
                  <a:srgbClr val="C00000"/>
                </a:solidFill>
                <a:latin typeface="仿宋_GB2312" pitchFamily="49" charset="-122"/>
                <a:ea typeface="仿宋_GB2312" pitchFamily="49" charset="-122"/>
              </a:rPr>
              <a:t>输出</a:t>
            </a:r>
            <a:endParaRPr lang="zh-CN" altLang="en-US" sz="2800" dirty="0" smtClean="0">
              <a:solidFill>
                <a:srgbClr val="C0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8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8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1" dur="2000"/>
                                        <p:tgtEl>
                                          <p:spTgt spid="28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6" grpId="0" autoUpdateAnimBg="0"/>
      <p:bldP spid="289797" grpId="0"/>
      <p:bldP spid="6" grpId="0"/>
      <p:bldP spid="7" grpId="0" animBg="1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第</a:t>
            </a:r>
            <a:fld id="{95647923-BFB8-4538-BFE3-3A9629D229A1}" type="slidenum"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pPr eaLnBrk="1" hangingPunct="1"/>
              <a:t>24</a:t>
            </a:fld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页</a:t>
            </a:r>
          </a:p>
        </p:txBody>
      </p:sp>
      <p:graphicFrame>
        <p:nvGraphicFramePr>
          <p:cNvPr id="106498" name="Object 2"/>
          <p:cNvGraphicFramePr>
            <a:graphicFrameLocks noChangeAspect="1"/>
          </p:cNvGraphicFramePr>
          <p:nvPr/>
        </p:nvGraphicFramePr>
        <p:xfrm>
          <a:off x="4116393" y="4949825"/>
          <a:ext cx="5789607" cy="436562"/>
        </p:xfrm>
        <a:graphic>
          <a:graphicData uri="http://schemas.openxmlformats.org/presentationml/2006/ole">
            <p:oleObj spid="_x0000_s19457" name="公式" r:id="rId3" imgW="2933640" imgH="215640" progId="Equation.3">
              <p:embed/>
            </p:oleObj>
          </a:graphicData>
        </a:graphic>
      </p:graphicFrame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303213" y="0"/>
            <a:ext cx="51299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 smtClean="0">
                <a:latin typeface="宋体" panose="02010600030101010101" pitchFamily="2" charset="-122"/>
              </a:rPr>
              <a:t>五</a:t>
            </a:r>
            <a:r>
              <a:rPr lang="en-US" altLang="zh-CN" sz="3200" dirty="0" smtClean="0">
                <a:latin typeface="宋体" panose="02010600030101010101" pitchFamily="2" charset="-122"/>
              </a:rPr>
              <a:t>  </a:t>
            </a:r>
            <a:r>
              <a:rPr lang="zh-CN" altLang="en-US" sz="3200" dirty="0">
                <a:latin typeface="宋体" panose="02010600030101010101" pitchFamily="2" charset="-122"/>
              </a:rPr>
              <a:t>各种方法间的相互转换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0" y="676275"/>
            <a:ext cx="3793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latin typeface="仿宋_GB2312" pitchFamily="49" charset="-122"/>
                <a:ea typeface="仿宋_GB2312" pitchFamily="49" charset="-122"/>
              </a:rPr>
              <a:t>1.</a:t>
            </a:r>
            <a:r>
              <a:rPr lang="zh-CN" altLang="en-US" sz="2800" dirty="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从</a:t>
            </a:r>
            <a:r>
              <a:rPr lang="zh-CN" altLang="en-US" sz="2800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真值表写出函数</a:t>
            </a:r>
            <a:r>
              <a:rPr lang="zh-CN" altLang="en-US" sz="2800" dirty="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式</a:t>
            </a:r>
            <a:endParaRPr lang="zh-CN" altLang="en-US" sz="2400" dirty="0">
              <a:solidFill>
                <a:schemeClr val="accent2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graphicFrame>
        <p:nvGraphicFramePr>
          <p:cNvPr id="106501" name="Group 5"/>
          <p:cNvGraphicFramePr>
            <a:graphicFrameLocks noGrp="1"/>
          </p:cNvGraphicFramePr>
          <p:nvPr/>
        </p:nvGraphicFramePr>
        <p:xfrm>
          <a:off x="306388" y="1401763"/>
          <a:ext cx="3429000" cy="5120640"/>
        </p:xfrm>
        <a:graphic>
          <a:graphicData uri="http://schemas.openxmlformats.org/drawingml/2006/table">
            <a:tbl>
              <a:tblPr/>
              <a:tblGrid>
                <a:gridCol w="1633537">
                  <a:extLst>
                    <a:ext uri="{9D8B030D-6E8A-4147-A177-3AD203B41FA5}">
                      <a16:colId xmlns="" xmlns:a16="http://schemas.microsoft.com/office/drawing/2014/main" val="2003812658"/>
                    </a:ext>
                  </a:extLst>
                </a:gridCol>
                <a:gridCol w="1795463">
                  <a:extLst>
                    <a:ext uri="{9D8B030D-6E8A-4147-A177-3AD203B41FA5}">
                      <a16:colId xmlns="" xmlns:a16="http://schemas.microsoft.com/office/drawing/2014/main" val="215780356"/>
                    </a:ext>
                  </a:extLst>
                </a:gridCol>
              </a:tblGrid>
              <a:tr h="439738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输    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输出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   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05667590"/>
                  </a:ext>
                </a:extLst>
              </a:tr>
              <a:tr h="441325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A   B   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6128697"/>
                  </a:ext>
                </a:extLst>
              </a:tr>
              <a:tr h="439738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0    0    0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66822076"/>
                  </a:ext>
                </a:extLst>
              </a:tr>
              <a:tr h="439738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0    0    1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68044838"/>
                  </a:ext>
                </a:extLst>
              </a:tr>
              <a:tr h="441325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0    1    0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27574324"/>
                  </a:ext>
                </a:extLst>
              </a:tr>
              <a:tr h="439738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0    1    1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09840314"/>
                  </a:ext>
                </a:extLst>
              </a:tr>
              <a:tr h="439738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1    0    0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34599956"/>
                  </a:ext>
                </a:extLst>
              </a:tr>
              <a:tr h="439738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1    0    1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   1…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471609"/>
                  </a:ext>
                </a:extLst>
              </a:tr>
              <a:tr h="441325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1    1    0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   1…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91766943"/>
                  </a:ext>
                </a:extLst>
              </a:tr>
              <a:tr h="433388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1    1    1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   1…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45940993"/>
                  </a:ext>
                </a:extLst>
              </a:tr>
            </a:tbl>
          </a:graphicData>
        </a:graphic>
      </p:graphicFrame>
      <p:graphicFrame>
        <p:nvGraphicFramePr>
          <p:cNvPr id="106535" name="Object 39"/>
          <p:cNvGraphicFramePr>
            <a:graphicFrameLocks noChangeAspect="1"/>
          </p:cNvGraphicFramePr>
          <p:nvPr/>
        </p:nvGraphicFramePr>
        <p:xfrm>
          <a:off x="2833688" y="5054600"/>
          <a:ext cx="787400" cy="477838"/>
        </p:xfrm>
        <a:graphic>
          <a:graphicData uri="http://schemas.openxmlformats.org/presentationml/2006/ole">
            <p:oleObj spid="_x0000_s19458" name="Equation" r:id="rId4" imgW="355292" imgH="215713" progId="Equation.3">
              <p:embed/>
            </p:oleObj>
          </a:graphicData>
        </a:graphic>
      </p:graphicFrame>
      <p:graphicFrame>
        <p:nvGraphicFramePr>
          <p:cNvPr id="106536" name="Object 40"/>
          <p:cNvGraphicFramePr>
            <a:graphicFrameLocks noChangeAspect="1"/>
          </p:cNvGraphicFramePr>
          <p:nvPr/>
        </p:nvGraphicFramePr>
        <p:xfrm>
          <a:off x="2833688" y="5643563"/>
          <a:ext cx="762000" cy="463550"/>
        </p:xfrm>
        <a:graphic>
          <a:graphicData uri="http://schemas.openxmlformats.org/presentationml/2006/ole">
            <p:oleObj spid="_x0000_s19459" name="Equation" r:id="rId5" imgW="355292" imgH="215713" progId="Equation.3">
              <p:embed/>
            </p:oleObj>
          </a:graphicData>
        </a:graphic>
      </p:graphicFrame>
      <p:graphicFrame>
        <p:nvGraphicFramePr>
          <p:cNvPr id="106537" name="Object 41"/>
          <p:cNvGraphicFramePr>
            <a:graphicFrameLocks noChangeAspect="1"/>
          </p:cNvGraphicFramePr>
          <p:nvPr/>
        </p:nvGraphicFramePr>
        <p:xfrm>
          <a:off x="2819400" y="6197600"/>
          <a:ext cx="762000" cy="381000"/>
        </p:xfrm>
        <a:graphic>
          <a:graphicData uri="http://schemas.openxmlformats.org/presentationml/2006/ole">
            <p:oleObj spid="_x0000_s19460" name="Equation" r:id="rId6" imgW="355138" imgH="177569" progId="Equation.3">
              <p:embed/>
            </p:oleObj>
          </a:graphicData>
        </a:graphic>
      </p:graphicFrame>
      <p:sp>
        <p:nvSpPr>
          <p:cNvPr id="106538" name="Rectangle 42"/>
          <p:cNvSpPr>
            <a:spLocks noChangeArrowheads="1"/>
          </p:cNvSpPr>
          <p:nvPr/>
        </p:nvSpPr>
        <p:spPr bwMode="auto">
          <a:xfrm>
            <a:off x="4325938" y="549275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F90F36"/>
                </a:solidFill>
                <a:latin typeface="仿宋_GB2312" pitchFamily="49" charset="-122"/>
                <a:ea typeface="仿宋_GB2312" pitchFamily="49" charset="-122"/>
              </a:rPr>
              <a:t>方法：</a:t>
            </a:r>
          </a:p>
        </p:txBody>
      </p:sp>
      <p:sp>
        <p:nvSpPr>
          <p:cNvPr id="106539" name="Rectangle 43"/>
          <p:cNvSpPr>
            <a:spLocks noChangeArrowheads="1"/>
          </p:cNvSpPr>
          <p:nvPr/>
        </p:nvSpPr>
        <p:spPr bwMode="auto">
          <a:xfrm>
            <a:off x="4402138" y="1006475"/>
            <a:ext cx="5334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找出真值表中使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Y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＝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的变量输入组合（ 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Y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＝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的条件）</a:t>
            </a:r>
          </a:p>
        </p:txBody>
      </p:sp>
      <p:sp>
        <p:nvSpPr>
          <p:cNvPr id="106540" name="Rectangle 44"/>
          <p:cNvSpPr>
            <a:spLocks noChangeArrowheads="1"/>
          </p:cNvSpPr>
          <p:nvPr/>
        </p:nvSpPr>
        <p:spPr bwMode="auto">
          <a:xfrm>
            <a:off x="4173538" y="3235325"/>
            <a:ext cx="5486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写出表达式：上述条件只有一个满足， 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Y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＝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。</a:t>
            </a:r>
            <a:r>
              <a:rPr lang="zh-CN" altLang="en-US" sz="2400" dirty="0">
                <a:solidFill>
                  <a:srgbClr val="FF0000"/>
                </a:solidFill>
                <a:ea typeface="仿宋_GB2312" pitchFamily="49" charset="-122"/>
              </a:rPr>
              <a:t>“</a:t>
            </a:r>
            <a:r>
              <a:rPr lang="zh-CN" altLang="en-US" sz="2400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或</a:t>
            </a:r>
            <a:r>
              <a:rPr lang="zh-CN" altLang="en-US" sz="2400" dirty="0">
                <a:solidFill>
                  <a:srgbClr val="FF0000"/>
                </a:solidFill>
                <a:ea typeface="仿宋_GB2312" pitchFamily="49" charset="-122"/>
              </a:rPr>
              <a:t>”</a:t>
            </a:r>
            <a:r>
              <a:rPr lang="zh-CN" altLang="en-US" sz="2400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关系</a:t>
            </a:r>
          </a:p>
        </p:txBody>
      </p:sp>
      <p:graphicFrame>
        <p:nvGraphicFramePr>
          <p:cNvPr id="106542" name="Object 46"/>
          <p:cNvGraphicFramePr>
            <a:graphicFrameLocks noChangeAspect="1"/>
          </p:cNvGraphicFramePr>
          <p:nvPr/>
        </p:nvGraphicFramePr>
        <p:xfrm>
          <a:off x="8670925" y="1870075"/>
          <a:ext cx="871538" cy="385763"/>
        </p:xfrm>
        <a:graphic>
          <a:graphicData uri="http://schemas.openxmlformats.org/presentationml/2006/ole">
            <p:oleObj spid="_x0000_s19461" name="公式" r:id="rId7" imgW="393480" imgH="177480" progId="Equation.3">
              <p:embed/>
            </p:oleObj>
          </a:graphicData>
        </a:graphic>
      </p:graphicFrame>
      <p:sp>
        <p:nvSpPr>
          <p:cNvPr id="106543" name="Text Box 47"/>
          <p:cNvSpPr txBox="1">
            <a:spLocks noChangeArrowheads="1"/>
          </p:cNvSpPr>
          <p:nvPr/>
        </p:nvSpPr>
        <p:spPr bwMode="auto">
          <a:xfrm>
            <a:off x="4435475" y="2311400"/>
            <a:ext cx="3001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0" dirty="0">
                <a:solidFill>
                  <a:schemeClr val="bg1"/>
                </a:solidFill>
                <a:ea typeface="仿宋_GB2312" pitchFamily="49" charset="-122"/>
              </a:rPr>
              <a:t>A=1</a:t>
            </a:r>
            <a:r>
              <a:rPr lang="zh-CN" altLang="en-US" sz="2400" b="0" dirty="0">
                <a:solidFill>
                  <a:schemeClr val="bg1"/>
                </a:solidFill>
                <a:ea typeface="仿宋_GB2312" pitchFamily="49" charset="-122"/>
              </a:rPr>
              <a:t>、</a:t>
            </a:r>
            <a:r>
              <a:rPr lang="en-US" altLang="zh-CN" sz="2400" b="0" dirty="0">
                <a:solidFill>
                  <a:schemeClr val="bg1"/>
                </a:solidFill>
                <a:ea typeface="仿宋_GB2312" pitchFamily="49" charset="-122"/>
              </a:rPr>
              <a:t>B=1</a:t>
            </a:r>
            <a:r>
              <a:rPr lang="zh-CN" altLang="en-US" sz="2400" b="0" dirty="0">
                <a:solidFill>
                  <a:schemeClr val="bg1"/>
                </a:solidFill>
                <a:ea typeface="仿宋_GB2312" pitchFamily="49" charset="-122"/>
              </a:rPr>
              <a:t>、</a:t>
            </a:r>
            <a:r>
              <a:rPr lang="en-US" altLang="zh-CN" sz="2400" b="0" dirty="0">
                <a:solidFill>
                  <a:schemeClr val="bg1"/>
                </a:solidFill>
                <a:ea typeface="仿宋_GB2312" pitchFamily="49" charset="-122"/>
              </a:rPr>
              <a:t>C=0</a:t>
            </a:r>
            <a:r>
              <a:rPr lang="zh-CN" altLang="en-US" sz="2400" b="0" dirty="0">
                <a:solidFill>
                  <a:schemeClr val="bg1"/>
                </a:solidFill>
                <a:ea typeface="仿宋_GB2312" pitchFamily="49" charset="-122"/>
              </a:rPr>
              <a:t>：</a:t>
            </a:r>
          </a:p>
        </p:txBody>
      </p:sp>
      <p:sp>
        <p:nvSpPr>
          <p:cNvPr id="106544" name="Text Box 48"/>
          <p:cNvSpPr txBox="1">
            <a:spLocks noChangeArrowheads="1"/>
          </p:cNvSpPr>
          <p:nvPr/>
        </p:nvSpPr>
        <p:spPr bwMode="auto">
          <a:xfrm>
            <a:off x="4478338" y="2792413"/>
            <a:ext cx="2697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0" dirty="0">
                <a:solidFill>
                  <a:schemeClr val="bg1"/>
                </a:solidFill>
                <a:ea typeface="仿宋_GB2312" pitchFamily="49" charset="-122"/>
              </a:rPr>
              <a:t>A=1</a:t>
            </a:r>
            <a:r>
              <a:rPr lang="zh-CN" altLang="en-US" sz="2400" b="0" dirty="0">
                <a:solidFill>
                  <a:schemeClr val="bg1"/>
                </a:solidFill>
                <a:ea typeface="仿宋_GB2312" pitchFamily="49" charset="-122"/>
              </a:rPr>
              <a:t>、</a:t>
            </a:r>
            <a:r>
              <a:rPr lang="en-US" altLang="zh-CN" sz="2400" b="0" dirty="0">
                <a:solidFill>
                  <a:schemeClr val="bg1"/>
                </a:solidFill>
                <a:ea typeface="仿宋_GB2312" pitchFamily="49" charset="-122"/>
              </a:rPr>
              <a:t>B=1</a:t>
            </a:r>
            <a:r>
              <a:rPr lang="zh-CN" altLang="en-US" sz="2400" b="0" dirty="0">
                <a:solidFill>
                  <a:schemeClr val="bg1"/>
                </a:solidFill>
                <a:ea typeface="仿宋_GB2312" pitchFamily="49" charset="-122"/>
              </a:rPr>
              <a:t>、</a:t>
            </a:r>
            <a:r>
              <a:rPr lang="en-US" altLang="zh-CN" sz="2400" b="0" dirty="0">
                <a:solidFill>
                  <a:schemeClr val="bg1"/>
                </a:solidFill>
                <a:ea typeface="仿宋_GB2312" pitchFamily="49" charset="-122"/>
              </a:rPr>
              <a:t>C=1</a:t>
            </a:r>
            <a:r>
              <a:rPr lang="zh-CN" altLang="en-US" sz="2400" b="0" dirty="0">
                <a:solidFill>
                  <a:schemeClr val="bg1"/>
                </a:solidFill>
                <a:ea typeface="仿宋_GB2312" pitchFamily="49" charset="-122"/>
              </a:rPr>
              <a:t>：</a:t>
            </a:r>
          </a:p>
        </p:txBody>
      </p:sp>
      <p:graphicFrame>
        <p:nvGraphicFramePr>
          <p:cNvPr id="106545" name="Object 49"/>
          <p:cNvGraphicFramePr>
            <a:graphicFrameLocks noChangeAspect="1"/>
          </p:cNvGraphicFramePr>
          <p:nvPr/>
        </p:nvGraphicFramePr>
        <p:xfrm>
          <a:off x="7346950" y="2303463"/>
          <a:ext cx="815975" cy="382587"/>
        </p:xfrm>
        <a:graphic>
          <a:graphicData uri="http://schemas.openxmlformats.org/presentationml/2006/ole">
            <p:oleObj spid="_x0000_s19462" name="公式" r:id="rId8" imgW="380880" imgH="177480" progId="Equation.3">
              <p:embed/>
            </p:oleObj>
          </a:graphicData>
        </a:graphic>
      </p:graphicFrame>
      <p:graphicFrame>
        <p:nvGraphicFramePr>
          <p:cNvPr id="106546" name="Object 50"/>
          <p:cNvGraphicFramePr>
            <a:graphicFrameLocks noChangeAspect="1"/>
          </p:cNvGraphicFramePr>
          <p:nvPr/>
        </p:nvGraphicFramePr>
        <p:xfrm>
          <a:off x="7378700" y="2835276"/>
          <a:ext cx="762000" cy="381000"/>
        </p:xfrm>
        <a:graphic>
          <a:graphicData uri="http://schemas.openxmlformats.org/presentationml/2006/ole">
            <p:oleObj spid="_x0000_s19463" name="Equation" r:id="rId9" imgW="355138" imgH="177569" progId="Equation.3">
              <p:embed/>
            </p:oleObj>
          </a:graphicData>
        </a:graphic>
      </p:graphicFrame>
      <p:sp>
        <p:nvSpPr>
          <p:cNvPr id="106548" name="AutoShape 52"/>
          <p:cNvSpPr>
            <a:spLocks noChangeArrowheads="1"/>
          </p:cNvSpPr>
          <p:nvPr/>
        </p:nvSpPr>
        <p:spPr bwMode="auto">
          <a:xfrm>
            <a:off x="4176713" y="5553075"/>
            <a:ext cx="2062162" cy="1304925"/>
          </a:xfrm>
          <a:prstGeom prst="irregularSeal2">
            <a:avLst/>
          </a:prstGeom>
          <a:solidFill>
            <a:srgbClr val="FFFFCC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lIns="135788" tIns="67895" rIns="135788" bIns="67895" anchor="ctr"/>
          <a:lstStyle>
            <a:lvl1pPr defTabSz="13589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3589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3589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3589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3589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3589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3589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3589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3589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solidFill>
                  <a:srgbClr val="CC0066"/>
                </a:solidFill>
              </a:rPr>
              <a:t>注意</a:t>
            </a:r>
            <a:endParaRPr lang="zh-CN" altLang="en-US" b="0">
              <a:solidFill>
                <a:srgbClr val="FF0000"/>
              </a:solidFill>
              <a:ea typeface="仿宋_GB2312" pitchFamily="49" charset="-122"/>
            </a:endParaRPr>
          </a:p>
        </p:txBody>
      </p:sp>
      <p:sp>
        <p:nvSpPr>
          <p:cNvPr id="106549" name="Rectangle 53"/>
          <p:cNvSpPr>
            <a:spLocks noChangeArrowheads="1"/>
          </p:cNvSpPr>
          <p:nvPr/>
        </p:nvSpPr>
        <p:spPr bwMode="auto">
          <a:xfrm>
            <a:off x="6127750" y="5748338"/>
            <a:ext cx="30241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accent2"/>
                </a:solidFill>
                <a:ea typeface="仿宋_GB2312" pitchFamily="49" charset="-122"/>
              </a:rPr>
              <a:t>其它方法间转换较为简单，留给同学自学。</a:t>
            </a:r>
          </a:p>
        </p:txBody>
      </p:sp>
      <p:grpSp>
        <p:nvGrpSpPr>
          <p:cNvPr id="2" name="组合 21"/>
          <p:cNvGrpSpPr>
            <a:grpSpLocks/>
          </p:cNvGrpSpPr>
          <p:nvPr/>
        </p:nvGrpSpPr>
        <p:grpSpPr bwMode="auto">
          <a:xfrm>
            <a:off x="4478338" y="1844675"/>
            <a:ext cx="4030662" cy="461963"/>
            <a:chOff x="4478338" y="1844675"/>
            <a:chExt cx="4030270" cy="461665"/>
          </a:xfrm>
        </p:grpSpPr>
        <p:sp>
          <p:nvSpPr>
            <p:cNvPr id="19512" name="Text Box 45"/>
            <p:cNvSpPr txBox="1">
              <a:spLocks noChangeArrowheads="1"/>
            </p:cNvSpPr>
            <p:nvPr/>
          </p:nvSpPr>
          <p:spPr bwMode="auto">
            <a:xfrm>
              <a:off x="4478338" y="1844675"/>
              <a:ext cx="403027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bg1"/>
                  </a:solidFill>
                  <a:ea typeface="仿宋_GB2312" pitchFamily="49" charset="-122"/>
                </a:rPr>
                <a:t>A=1</a:t>
              </a:r>
              <a:r>
                <a:rPr lang="zh-CN" altLang="en-US" sz="2400" b="0">
                  <a:solidFill>
                    <a:schemeClr val="bg1"/>
                  </a:solidFill>
                  <a:ea typeface="仿宋_GB2312" pitchFamily="49" charset="-122"/>
                </a:rPr>
                <a:t>、</a:t>
              </a:r>
              <a:r>
                <a:rPr lang="en-US" altLang="zh-CN" sz="2400" b="0">
                  <a:solidFill>
                    <a:schemeClr val="bg1"/>
                  </a:solidFill>
                  <a:ea typeface="仿宋_GB2312" pitchFamily="49" charset="-122"/>
                </a:rPr>
                <a:t>B=0（         ）</a:t>
              </a:r>
              <a:r>
                <a:rPr lang="zh-CN" altLang="en-US" sz="2400" b="0">
                  <a:solidFill>
                    <a:schemeClr val="bg1"/>
                  </a:solidFill>
                  <a:ea typeface="仿宋_GB2312" pitchFamily="49" charset="-122"/>
                </a:rPr>
                <a:t>、</a:t>
              </a:r>
              <a:r>
                <a:rPr lang="en-US" altLang="zh-CN" sz="2400" b="0">
                  <a:solidFill>
                    <a:schemeClr val="bg1"/>
                  </a:solidFill>
                  <a:ea typeface="仿宋_GB2312" pitchFamily="49" charset="-122"/>
                </a:rPr>
                <a:t>C=1</a:t>
              </a:r>
              <a:r>
                <a:rPr lang="zh-CN" altLang="en-US" sz="2400" b="0">
                  <a:solidFill>
                    <a:schemeClr val="bg1"/>
                  </a:solidFill>
                  <a:ea typeface="仿宋_GB2312" pitchFamily="49" charset="-122"/>
                </a:rPr>
                <a:t>：</a:t>
              </a:r>
            </a:p>
          </p:txBody>
        </p:sp>
        <p:graphicFrame>
          <p:nvGraphicFramePr>
            <p:cNvPr id="3" name="Object 54"/>
            <p:cNvGraphicFramePr>
              <a:graphicFrameLocks noChangeAspect="1"/>
            </p:cNvGraphicFramePr>
            <p:nvPr/>
          </p:nvGraphicFramePr>
          <p:xfrm>
            <a:off x="6235529" y="1900202"/>
            <a:ext cx="634938" cy="288739"/>
          </p:xfrm>
          <a:graphic>
            <a:graphicData uri="http://schemas.openxmlformats.org/presentationml/2006/ole">
              <p:oleObj spid="_x0000_s19464" name="公式" r:id="rId10" imgW="355320" imgH="164880" progId="Equation.3">
                <p:embed/>
              </p:oleObj>
            </a:graphicData>
          </a:graphic>
        </p:graphicFrame>
      </p:grpSp>
      <p:sp>
        <p:nvSpPr>
          <p:cNvPr id="23" name="AutoShape 74"/>
          <p:cNvSpPr>
            <a:spLocks noChangeArrowheads="1"/>
          </p:cNvSpPr>
          <p:nvPr/>
        </p:nvSpPr>
        <p:spPr bwMode="auto">
          <a:xfrm>
            <a:off x="6543675" y="328613"/>
            <a:ext cx="3362325" cy="731837"/>
          </a:xfrm>
          <a:prstGeom prst="wedgeRoundRectCallout">
            <a:avLst>
              <a:gd name="adj1" fmla="val -47782"/>
              <a:gd name="adj2" fmla="val 171532"/>
              <a:gd name="adj3" fmla="val 16667"/>
            </a:avLst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FF0000"/>
                </a:solidFill>
                <a:ea typeface="仿宋_GB2312" pitchFamily="49" charset="-122"/>
              </a:rPr>
              <a:t>同时满足，“</a:t>
            </a:r>
            <a:r>
              <a:rPr lang="zh-CN" altLang="en-US" sz="2400">
                <a:solidFill>
                  <a:srgbClr val="FF0000"/>
                </a:solidFill>
                <a:ea typeface="仿宋_GB2312" pitchFamily="49" charset="-122"/>
              </a:rPr>
              <a:t>与”关系</a:t>
            </a:r>
          </a:p>
        </p:txBody>
      </p:sp>
      <p:graphicFrame>
        <p:nvGraphicFramePr>
          <p:cNvPr id="24" name="Object 2"/>
          <p:cNvGraphicFramePr>
            <a:graphicFrameLocks noChangeAspect="1"/>
          </p:cNvGraphicFramePr>
          <p:nvPr/>
        </p:nvGraphicFramePr>
        <p:xfrm>
          <a:off x="4154488" y="4062413"/>
          <a:ext cx="3172374" cy="381000"/>
        </p:xfrm>
        <a:graphic>
          <a:graphicData uri="http://schemas.openxmlformats.org/presentationml/2006/ole">
            <p:oleObj spid="_x0000_s19465" name="公式" r:id="rId11" imgW="1523880" imgH="177480" progId="Equation.3">
              <p:embed/>
            </p:oleObj>
          </a:graphicData>
        </a:graphic>
      </p:graphicFrame>
      <p:sp>
        <p:nvSpPr>
          <p:cNvPr id="25" name="Rectangle 42"/>
          <p:cNvSpPr>
            <a:spLocks noChangeArrowheads="1"/>
          </p:cNvSpPr>
          <p:nvPr/>
        </p:nvSpPr>
        <p:spPr bwMode="auto">
          <a:xfrm>
            <a:off x="4011613" y="4521200"/>
            <a:ext cx="11128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F90F36"/>
                </a:solidFill>
                <a:latin typeface="仿宋_GB2312" pitchFamily="49" charset="-122"/>
                <a:ea typeface="仿宋_GB2312" pitchFamily="49" charset="-122"/>
              </a:rPr>
              <a:t>化简：</a:t>
            </a:r>
            <a:endParaRPr lang="zh-CN" altLang="en-US" sz="2400" dirty="0">
              <a:solidFill>
                <a:srgbClr val="F90F36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6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6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6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6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6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6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6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6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6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6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6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6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6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6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6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6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6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6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6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6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6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6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6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6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06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06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autoUpdateAnimBg="0"/>
      <p:bldP spid="106500" grpId="0" autoUpdateAnimBg="0"/>
      <p:bldP spid="106538" grpId="0" autoUpdateAnimBg="0"/>
      <p:bldP spid="106539" grpId="0" autoUpdateAnimBg="0"/>
      <p:bldP spid="106540" grpId="0" autoUpdateAnimBg="0"/>
      <p:bldP spid="106543" grpId="0" autoUpdateAnimBg="0"/>
      <p:bldP spid="106544" grpId="0" autoUpdateAnimBg="0"/>
      <p:bldP spid="106548" grpId="0" animBg="1"/>
      <p:bldP spid="106549" grpId="0"/>
      <p:bldP spid="23" grpId="0" animBg="1"/>
      <p:bldP spid="2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第</a:t>
            </a:r>
            <a:fld id="{902ECF83-03ED-4987-85FB-D9F0B98BCD67}" type="slidenum"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pPr eaLnBrk="1" hangingPunct="1"/>
              <a:t>25</a:t>
            </a:fld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页</a:t>
            </a:r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385050" cy="1039813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2.5.3 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逻辑函数的两种标准形式</a:t>
            </a:r>
            <a:r>
              <a:rPr lang="zh-CN" altLang="en-US" sz="2800" b="1" dirty="0" smtClean="0">
                <a:latin typeface="仿宋_GB2312" pitchFamily="49" charset="-122"/>
              </a:rPr>
              <a:t/>
            </a:r>
            <a:br>
              <a:rPr lang="zh-CN" altLang="en-US" sz="2800" b="1" dirty="0" smtClean="0">
                <a:latin typeface="仿宋_GB2312" pitchFamily="49" charset="-122"/>
              </a:rPr>
            </a:br>
            <a:r>
              <a:rPr lang="zh-CN" altLang="en-US" sz="2800" b="1" dirty="0" smtClean="0">
                <a:latin typeface="仿宋_GB2312" pitchFamily="49" charset="-122"/>
              </a:rPr>
              <a:t>     </a:t>
            </a:r>
            <a:r>
              <a:rPr lang="en-US" altLang="zh-CN" sz="2800" b="1" dirty="0" smtClean="0">
                <a:latin typeface="仿宋_GB2312" pitchFamily="49" charset="-122"/>
              </a:rPr>
              <a:t>-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最小项之和与最大项之</a:t>
            </a:r>
            <a:r>
              <a:rPr lang="zh-CN" altLang="en-US" sz="2800" b="1" dirty="0" smtClean="0">
                <a:solidFill>
                  <a:srgbClr val="FF0000"/>
                </a:solidFill>
                <a:latin typeface="仿宋_GB2312" pitchFamily="49" charset="-122"/>
              </a:rPr>
              <a:t>积</a:t>
            </a:r>
            <a:endParaRPr lang="zh-CN" altLang="en-US" sz="2800" b="1" dirty="0" smtClean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280988" y="2444750"/>
            <a:ext cx="1828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lang="en-US" altLang="zh-CN" sz="240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(1)</a:t>
            </a:r>
            <a:r>
              <a:rPr lang="zh-CN" altLang="en-US" sz="240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定义</a:t>
            </a: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266700" y="1144588"/>
            <a:ext cx="38560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003366"/>
                </a:solidFill>
              </a:rPr>
              <a:t>一、</a:t>
            </a:r>
            <a:r>
              <a:rPr lang="zh-CN" altLang="en-US" sz="3200">
                <a:solidFill>
                  <a:srgbClr val="003366"/>
                </a:solidFill>
                <a:latin typeface="仿宋_GB2312" pitchFamily="49" charset="-122"/>
              </a:rPr>
              <a:t>最小项与最大项</a:t>
            </a:r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266700" y="1827213"/>
            <a:ext cx="1614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宋体" panose="02010600030101010101" pitchFamily="2" charset="-122"/>
              </a:rPr>
              <a:t>1.</a:t>
            </a:r>
            <a:r>
              <a:rPr lang="zh-CN" altLang="en-US" sz="2800">
                <a:latin typeface="宋体" panose="02010600030101010101" pitchFamily="2" charset="-122"/>
              </a:rPr>
              <a:t>最小项</a:t>
            </a:r>
          </a:p>
        </p:txBody>
      </p:sp>
      <p:sp>
        <p:nvSpPr>
          <p:cNvPr id="107526" name="Rectangle 6"/>
          <p:cNvSpPr>
            <a:spLocks noChangeArrowheads="1"/>
          </p:cNvSpPr>
          <p:nvPr/>
        </p:nvSpPr>
        <p:spPr bwMode="auto">
          <a:xfrm>
            <a:off x="0" y="2965450"/>
            <a:ext cx="9144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宋体" panose="02010600030101010101" pitchFamily="2" charset="-122"/>
              </a:rPr>
              <a:t>    </a:t>
            </a:r>
            <a:r>
              <a:rPr lang="zh-CN" altLang="en-US" sz="2400">
                <a:latin typeface="宋体" panose="02010600030101010101" pitchFamily="2" charset="-122"/>
              </a:rPr>
              <a:t>设有</a:t>
            </a:r>
            <a:r>
              <a:rPr lang="en-US" altLang="zh-CN" sz="2400">
                <a:latin typeface="宋体" panose="02010600030101010101" pitchFamily="2" charset="-122"/>
              </a:rPr>
              <a:t>n</a:t>
            </a:r>
            <a:r>
              <a:rPr lang="zh-CN" altLang="en-US" sz="2400">
                <a:latin typeface="宋体" panose="02010600030101010101" pitchFamily="2" charset="-122"/>
              </a:rPr>
              <a:t>个逻辑变量，由它们组成具有</a:t>
            </a:r>
            <a:r>
              <a:rPr lang="en-US" altLang="zh-CN" sz="2400">
                <a:latin typeface="宋体" panose="02010600030101010101" pitchFamily="2" charset="-122"/>
              </a:rPr>
              <a:t>n</a:t>
            </a:r>
            <a:r>
              <a:rPr lang="zh-CN" altLang="en-US" sz="2400">
                <a:latin typeface="宋体" panose="02010600030101010101" pitchFamily="2" charset="-122"/>
              </a:rPr>
              <a:t>个变量的与项中，每个变量以原变量或反变量的形式出现一次且仅出现一次，则称这个与项为最小项。（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</a:rPr>
              <a:t>包含所有变量的与项，称为最小项</a:t>
            </a:r>
            <a:r>
              <a:rPr lang="zh-CN" altLang="en-US" sz="240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338138" y="4146550"/>
            <a:ext cx="323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i="1">
                <a:solidFill>
                  <a:srgbClr val="FF0000"/>
                </a:solidFill>
                <a:ea typeface="仿宋_GB2312" pitchFamily="49" charset="-122"/>
              </a:rPr>
              <a:t>例：</a:t>
            </a:r>
            <a:r>
              <a:rPr lang="zh-CN" altLang="en-US" sz="2400" i="1">
                <a:solidFill>
                  <a:schemeClr val="tx2"/>
                </a:solidFill>
                <a:ea typeface="仿宋_GB2312" pitchFamily="49" charset="-122"/>
              </a:rPr>
              <a:t>三变量</a:t>
            </a:r>
            <a:r>
              <a:rPr lang="en-US" altLang="zh-CN" sz="2400" i="1">
                <a:solidFill>
                  <a:schemeClr val="tx2"/>
                </a:solidFill>
                <a:ea typeface="仿宋_GB2312" pitchFamily="49" charset="-122"/>
              </a:rPr>
              <a:t>A</a:t>
            </a:r>
            <a:r>
              <a:rPr lang="zh-CN" altLang="en-US" sz="2400" i="1">
                <a:solidFill>
                  <a:schemeClr val="tx2"/>
                </a:solidFill>
                <a:ea typeface="仿宋_GB2312" pitchFamily="49" charset="-122"/>
              </a:rPr>
              <a:t>、</a:t>
            </a:r>
            <a:r>
              <a:rPr lang="en-US" altLang="zh-CN" sz="2400" i="1">
                <a:solidFill>
                  <a:schemeClr val="tx2"/>
                </a:solidFill>
                <a:ea typeface="仿宋_GB2312" pitchFamily="49" charset="-122"/>
              </a:rPr>
              <a:t>B</a:t>
            </a:r>
            <a:r>
              <a:rPr lang="zh-CN" altLang="en-US" sz="2400" i="1">
                <a:solidFill>
                  <a:schemeClr val="tx2"/>
                </a:solidFill>
                <a:ea typeface="仿宋_GB2312" pitchFamily="49" charset="-122"/>
              </a:rPr>
              <a:t>、</a:t>
            </a:r>
            <a:r>
              <a:rPr lang="en-US" altLang="zh-CN" sz="2400" i="1">
                <a:solidFill>
                  <a:schemeClr val="tx2"/>
                </a:solidFill>
                <a:ea typeface="仿宋_GB2312" pitchFamily="49" charset="-122"/>
              </a:rPr>
              <a:t>C</a:t>
            </a:r>
            <a:r>
              <a:rPr lang="zh-CN" altLang="en-US" sz="2400" i="1">
                <a:solidFill>
                  <a:schemeClr val="tx2"/>
                </a:solidFill>
                <a:ea typeface="仿宋_GB2312" pitchFamily="49" charset="-122"/>
              </a:rPr>
              <a:t>，</a:t>
            </a:r>
          </a:p>
        </p:txBody>
      </p:sp>
      <p:graphicFrame>
        <p:nvGraphicFramePr>
          <p:cNvPr id="107528" name="Object 8"/>
          <p:cNvGraphicFramePr>
            <a:graphicFrameLocks noChangeAspect="1"/>
          </p:cNvGraphicFramePr>
          <p:nvPr/>
        </p:nvGraphicFramePr>
        <p:xfrm>
          <a:off x="203200" y="4732338"/>
          <a:ext cx="8445500" cy="503237"/>
        </p:xfrm>
        <a:graphic>
          <a:graphicData uri="http://schemas.openxmlformats.org/presentationml/2006/ole">
            <p:oleObj spid="_x0000_s20481" name="公式" r:id="rId3" imgW="3416040" imgH="203040" progId="Equation.3">
              <p:embed/>
            </p:oleObj>
          </a:graphicData>
        </a:graphic>
      </p:graphicFrame>
      <p:sp>
        <p:nvSpPr>
          <p:cNvPr id="107529" name="Rectangle 9"/>
          <p:cNvSpPr>
            <a:spLocks noChangeArrowheads="1"/>
          </p:cNvSpPr>
          <p:nvPr/>
        </p:nvSpPr>
        <p:spPr bwMode="auto">
          <a:xfrm>
            <a:off x="455613" y="5372100"/>
            <a:ext cx="353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003366"/>
                </a:solidFill>
                <a:ea typeface="仿宋_GB2312" pitchFamily="49" charset="-122"/>
              </a:rPr>
              <a:t>为三变量的八个最小项。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008063" y="5913438"/>
            <a:ext cx="7486650" cy="595312"/>
            <a:chOff x="635" y="3725"/>
            <a:chExt cx="4716" cy="375"/>
          </a:xfrm>
        </p:grpSpPr>
        <p:sp>
          <p:nvSpPr>
            <p:cNvPr id="20493" name="Text Box 10"/>
            <p:cNvSpPr txBox="1">
              <a:spLocks noChangeArrowheads="1"/>
            </p:cNvSpPr>
            <p:nvPr/>
          </p:nvSpPr>
          <p:spPr bwMode="auto">
            <a:xfrm>
              <a:off x="635" y="3725"/>
              <a:ext cx="2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0">
                  <a:solidFill>
                    <a:srgbClr val="FF0066"/>
                  </a:solidFill>
                </a:rPr>
                <a:t>而</a:t>
              </a:r>
            </a:p>
          </p:txBody>
        </p:sp>
        <p:graphicFrame>
          <p:nvGraphicFramePr>
            <p:cNvPr id="20483" name="Object 11"/>
            <p:cNvGraphicFramePr>
              <a:graphicFrameLocks noChangeAspect="1"/>
            </p:cNvGraphicFramePr>
            <p:nvPr/>
          </p:nvGraphicFramePr>
          <p:xfrm>
            <a:off x="907" y="3749"/>
            <a:ext cx="2098" cy="310"/>
          </p:xfrm>
          <a:graphic>
            <a:graphicData uri="http://schemas.openxmlformats.org/presentationml/2006/ole">
              <p:oleObj spid="_x0000_s20482" name="公式" r:id="rId4" imgW="1358640" imgH="203040" progId="Equation.3">
                <p:embed/>
              </p:oleObj>
            </a:graphicData>
          </a:graphic>
        </p:graphicFrame>
        <p:sp>
          <p:nvSpPr>
            <p:cNvPr id="20494" name="Text Box 12"/>
            <p:cNvSpPr txBox="1">
              <a:spLocks noChangeArrowheads="1"/>
            </p:cNvSpPr>
            <p:nvPr/>
          </p:nvSpPr>
          <p:spPr bwMode="auto">
            <a:xfrm>
              <a:off x="2995" y="3773"/>
              <a:ext cx="23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0">
                  <a:solidFill>
                    <a:srgbClr val="FF0066"/>
                  </a:solidFill>
                  <a:ea typeface="仿宋_GB2312" pitchFamily="49" charset="-122"/>
                </a:rPr>
                <a:t>不是</a:t>
              </a:r>
              <a:r>
                <a:rPr lang="zh-CN" altLang="en-US" sz="2800">
                  <a:solidFill>
                    <a:schemeClr val="tx2"/>
                  </a:solidFill>
                  <a:ea typeface="仿宋_GB2312" pitchFamily="49" charset="-122"/>
                </a:rPr>
                <a:t>三变量的</a:t>
              </a:r>
              <a:r>
                <a:rPr lang="zh-CN" altLang="en-US" sz="2800" b="0">
                  <a:solidFill>
                    <a:srgbClr val="FF0066"/>
                  </a:solidFill>
                  <a:ea typeface="仿宋_GB2312" pitchFamily="49" charset="-122"/>
                </a:rPr>
                <a:t>最小项。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 autoUpdateAnimBg="0"/>
      <p:bldP spid="107523" grpId="0" autoUpdateAnimBg="0"/>
      <p:bldP spid="107524" grpId="0" autoUpdateAnimBg="0"/>
      <p:bldP spid="107525" grpId="0" autoUpdateAnimBg="0"/>
      <p:bldP spid="107526" grpId="0" autoUpdateAnimBg="0"/>
      <p:bldP spid="107527" grpId="0" autoUpdateAnimBg="0"/>
      <p:bldP spid="107529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第</a:t>
            </a:r>
            <a:fld id="{ED04B622-50EE-441B-9B5D-47DBAF8CC132}" type="slidenum"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pPr eaLnBrk="1" hangingPunct="1"/>
              <a:t>26</a:t>
            </a:fld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页</a:t>
            </a:r>
          </a:p>
        </p:txBody>
      </p:sp>
      <p:sp>
        <p:nvSpPr>
          <p:cNvPr id="148494" name="Rectangle 14"/>
          <p:cNvSpPr>
            <a:spLocks noChangeArrowheads="1"/>
          </p:cNvSpPr>
          <p:nvPr/>
        </p:nvSpPr>
        <p:spPr bwMode="auto">
          <a:xfrm>
            <a:off x="787400" y="660400"/>
            <a:ext cx="8429625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  <a:spcAft>
                <a:spcPct val="30000"/>
              </a:spcAft>
            </a:pPr>
            <a:r>
              <a:rPr lang="en-US" altLang="zh-CN" sz="2800" dirty="0">
                <a:solidFill>
                  <a:schemeClr val="accent2"/>
                </a:solidFill>
                <a:latin typeface="宋体" panose="02010600030101010101" pitchFamily="2" charset="-122"/>
              </a:rPr>
              <a:t>(2)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表示方法</a:t>
            </a:r>
          </a:p>
          <a:p>
            <a:pPr algn="just" eaLnBrk="1" hangingPunct="1">
              <a:lnSpc>
                <a:spcPct val="125000"/>
              </a:lnSpc>
              <a:spcAft>
                <a:spcPct val="30000"/>
              </a:spcAft>
              <a:buFontTx/>
              <a:buChar char="•"/>
            </a:pP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   最小项记作</a:t>
            </a:r>
            <a:r>
              <a:rPr lang="en-US" altLang="zh-CN" sz="2800" dirty="0">
                <a:solidFill>
                  <a:schemeClr val="tx2"/>
                </a:solidFill>
                <a:latin typeface="宋体" panose="02010600030101010101" pitchFamily="2" charset="-122"/>
              </a:rPr>
              <a:t>m</a:t>
            </a:r>
            <a:r>
              <a:rPr lang="en-US" altLang="zh-CN" sz="2800" baseline="-25000" dirty="0">
                <a:solidFill>
                  <a:schemeClr val="tx2"/>
                </a:solidFill>
                <a:latin typeface="宋体" panose="02010600030101010101" pitchFamily="2" charset="-122"/>
              </a:rPr>
              <a:t>i </a:t>
            </a:r>
            <a:r>
              <a:rPr lang="en-US" altLang="zh-CN" sz="2800" dirty="0">
                <a:solidFill>
                  <a:schemeClr val="tx2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其中</a:t>
            </a:r>
            <a:r>
              <a:rPr lang="en-US" altLang="zh-CN" sz="2800" dirty="0" err="1">
                <a:solidFill>
                  <a:schemeClr val="tx2"/>
                </a:solidFill>
                <a:latin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chemeClr val="tx2"/>
                </a:solidFill>
                <a:latin typeface="宋体" panose="02010600030101010101" pitchFamily="2" charset="-122"/>
              </a:rPr>
              <a:t>=0</a:t>
            </a: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～</a:t>
            </a:r>
            <a:r>
              <a:rPr lang="en-US" altLang="zh-CN" sz="2800" dirty="0">
                <a:solidFill>
                  <a:schemeClr val="tx2"/>
                </a:solidFill>
                <a:latin typeface="宋体" panose="02010600030101010101" pitchFamily="2" charset="-122"/>
              </a:rPr>
              <a:t>(2</a:t>
            </a:r>
            <a:r>
              <a:rPr lang="en-US" altLang="zh-CN" sz="2800" baseline="30000" dirty="0">
                <a:solidFill>
                  <a:schemeClr val="tx2"/>
                </a:solidFill>
                <a:latin typeface="宋体" panose="02010600030101010101" pitchFamily="2" charset="-122"/>
              </a:rPr>
              <a:t>n</a:t>
            </a:r>
            <a:r>
              <a:rPr lang="en-US" altLang="zh-CN" sz="2800" dirty="0">
                <a:solidFill>
                  <a:schemeClr val="tx2"/>
                </a:solidFill>
                <a:latin typeface="宋体" panose="02010600030101010101" pitchFamily="2" charset="-122"/>
              </a:rPr>
              <a:t>-1)</a:t>
            </a:r>
          </a:p>
          <a:p>
            <a:pPr algn="just" eaLnBrk="1" hangingPunct="1">
              <a:lnSpc>
                <a:spcPct val="125000"/>
              </a:lnSpc>
              <a:buFontTx/>
              <a:buChar char="•"/>
            </a:pPr>
            <a:r>
              <a:rPr lang="en-US" altLang="zh-CN" sz="2800" dirty="0">
                <a:solidFill>
                  <a:srgbClr val="FF0000"/>
                </a:solidFill>
                <a:ea typeface="仿宋_GB2312" pitchFamily="49" charset="-122"/>
              </a:rPr>
              <a:t>        </a:t>
            </a:r>
            <a:r>
              <a:rPr lang="en-US" altLang="zh-CN" sz="2800" dirty="0" err="1">
                <a:solidFill>
                  <a:srgbClr val="FF0000"/>
                </a:solidFill>
                <a:ea typeface="仿宋_GB2312" pitchFamily="49" charset="-122"/>
              </a:rPr>
              <a:t>i</a:t>
            </a:r>
            <a:r>
              <a:rPr lang="zh-CN" altLang="en-US" sz="2800" dirty="0">
                <a:solidFill>
                  <a:srgbClr val="FF0000"/>
                </a:solidFill>
                <a:ea typeface="仿宋_GB2312" pitchFamily="49" charset="-122"/>
              </a:rPr>
              <a:t>取值</a:t>
            </a:r>
            <a:r>
              <a:rPr lang="zh-CN" altLang="en-US" sz="2800" dirty="0">
                <a:solidFill>
                  <a:schemeClr val="tx2"/>
                </a:solidFill>
                <a:ea typeface="仿宋_GB2312" pitchFamily="49" charset="-122"/>
              </a:rPr>
              <a:t>：取值为</a:t>
            </a:r>
            <a:r>
              <a:rPr lang="en-US" altLang="zh-CN" sz="2800" dirty="0">
                <a:solidFill>
                  <a:schemeClr val="tx2"/>
                </a:solidFill>
                <a:ea typeface="仿宋_GB2312" pitchFamily="49" charset="-122"/>
              </a:rPr>
              <a:t>1</a:t>
            </a:r>
            <a:r>
              <a:rPr lang="zh-CN" altLang="en-US" sz="2800" dirty="0">
                <a:solidFill>
                  <a:schemeClr val="tx2"/>
                </a:solidFill>
                <a:ea typeface="仿宋_GB2312" pitchFamily="49" charset="-122"/>
              </a:rPr>
              <a:t>时，各输入变量的取值看成</a:t>
            </a:r>
            <a:r>
              <a:rPr lang="zh-CN" altLang="en-US" sz="2800" dirty="0" smtClean="0">
                <a:solidFill>
                  <a:schemeClr val="tx2"/>
                </a:solidFill>
                <a:ea typeface="仿宋_GB2312" pitchFamily="49" charset="-122"/>
              </a:rPr>
              <a:t>二进制数</a:t>
            </a:r>
            <a:r>
              <a:rPr lang="zh-CN" altLang="en-US" sz="2800" dirty="0">
                <a:solidFill>
                  <a:schemeClr val="tx2"/>
                </a:solidFill>
                <a:ea typeface="仿宋_GB2312" pitchFamily="49" charset="-122"/>
              </a:rPr>
              <a:t>，其对应的十进制数</a:t>
            </a:r>
            <a:r>
              <a:rPr lang="en-US" altLang="zh-CN" sz="2800" dirty="0" err="1">
                <a:solidFill>
                  <a:schemeClr val="tx2"/>
                </a:solidFill>
                <a:ea typeface="仿宋_GB2312" pitchFamily="49" charset="-122"/>
              </a:rPr>
              <a:t>i</a:t>
            </a:r>
            <a:r>
              <a:rPr lang="zh-CN" altLang="en-US" sz="2800" dirty="0">
                <a:solidFill>
                  <a:schemeClr val="tx2"/>
                </a:solidFill>
                <a:ea typeface="仿宋_GB2312" pitchFamily="49" charset="-122"/>
              </a:rPr>
              <a:t>作为最小项的编号。</a:t>
            </a:r>
            <a:endParaRPr lang="zh-CN" altLang="en-US" sz="2800" b="0" dirty="0">
              <a:solidFill>
                <a:schemeClr val="tx2"/>
              </a:solidFill>
              <a:ea typeface="仿宋_GB2312" pitchFamily="49" charset="-122"/>
            </a:endParaRPr>
          </a:p>
          <a:p>
            <a:pPr algn="just" eaLnBrk="1" hangingPunct="1">
              <a:lnSpc>
                <a:spcPct val="125000"/>
              </a:lnSpc>
            </a:pPr>
            <a:endParaRPr lang="en-US" altLang="zh-CN" sz="2800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148496" name="Rectangle 16"/>
          <p:cNvSpPr>
            <a:spLocks noChangeArrowheads="1"/>
          </p:cNvSpPr>
          <p:nvPr/>
        </p:nvSpPr>
        <p:spPr bwMode="auto">
          <a:xfrm>
            <a:off x="920750" y="4824413"/>
            <a:ext cx="68246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>
                <a:solidFill>
                  <a:schemeClr val="tx2"/>
                </a:solidFill>
                <a:latin typeface="宋体" panose="02010600030101010101" pitchFamily="2" charset="-122"/>
              </a:rPr>
              <a:t>对于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800">
                <a:solidFill>
                  <a:schemeClr val="tx2"/>
                </a:solidFill>
                <a:latin typeface="宋体" panose="02010600030101010101" pitchFamily="2" charset="-122"/>
              </a:rPr>
              <a:t>个变量来说，可有</a:t>
            </a:r>
            <a:r>
              <a:rPr lang="en-US" altLang="zh-CN" sz="2800">
                <a:solidFill>
                  <a:srgbClr val="F90F36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800" baseline="30000">
                <a:solidFill>
                  <a:srgbClr val="F90F36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800">
                <a:solidFill>
                  <a:srgbClr val="F90F36"/>
                </a:solidFill>
                <a:latin typeface="宋体" panose="02010600030101010101" pitchFamily="2" charset="-122"/>
              </a:rPr>
              <a:t>个</a:t>
            </a:r>
            <a:r>
              <a:rPr lang="zh-CN" altLang="en-US" sz="2800">
                <a:solidFill>
                  <a:schemeClr val="tx2"/>
                </a:solidFill>
                <a:latin typeface="宋体" panose="02010600030101010101" pitchFamily="2" charset="-122"/>
              </a:rPr>
              <a:t>最小项；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223963" y="3255963"/>
            <a:ext cx="7208837" cy="1203325"/>
            <a:chOff x="754" y="1945"/>
            <a:chExt cx="4541" cy="758"/>
          </a:xfrm>
        </p:grpSpPr>
        <p:sp>
          <p:nvSpPr>
            <p:cNvPr id="21512" name="Text Box 17"/>
            <p:cNvSpPr txBox="1">
              <a:spLocks noChangeArrowheads="1"/>
            </p:cNvSpPr>
            <p:nvPr/>
          </p:nvSpPr>
          <p:spPr bwMode="auto">
            <a:xfrm>
              <a:off x="3551" y="1945"/>
              <a:ext cx="17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>
                  <a:solidFill>
                    <a:schemeClr val="tx2"/>
                  </a:solidFill>
                  <a:ea typeface="仿宋_GB2312" pitchFamily="49" charset="-122"/>
                </a:rPr>
                <a:t>ABC</a:t>
              </a:r>
              <a:r>
                <a:rPr lang="zh-CN" altLang="en-US" sz="2800" b="0">
                  <a:solidFill>
                    <a:schemeClr val="tx2"/>
                  </a:solidFill>
                  <a:ea typeface="仿宋_GB2312" pitchFamily="49" charset="-122"/>
                </a:rPr>
                <a:t>取值为</a:t>
              </a:r>
              <a:r>
                <a:rPr lang="en-US" altLang="zh-CN" sz="2800" b="0">
                  <a:solidFill>
                    <a:schemeClr val="tx2"/>
                  </a:solidFill>
                  <a:ea typeface="仿宋_GB2312" pitchFamily="49" charset="-122"/>
                </a:rPr>
                <a:t>101</a:t>
              </a:r>
              <a:r>
                <a:rPr lang="zh-CN" altLang="en-US" b="0">
                  <a:solidFill>
                    <a:schemeClr val="tx2"/>
                  </a:solidFill>
                  <a:ea typeface="仿宋_GB2312" pitchFamily="49" charset="-122"/>
                </a:rPr>
                <a:t>，</a:t>
              </a:r>
              <a:endParaRPr lang="zh-CN" altLang="en-US" b="0" baseline="-25000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graphicFrame>
          <p:nvGraphicFramePr>
            <p:cNvPr id="21506" name="Object 19"/>
            <p:cNvGraphicFramePr>
              <a:graphicFrameLocks noChangeAspect="1"/>
            </p:cNvGraphicFramePr>
            <p:nvPr/>
          </p:nvGraphicFramePr>
          <p:xfrm>
            <a:off x="2196" y="2001"/>
            <a:ext cx="567" cy="257"/>
          </p:xfrm>
          <a:graphic>
            <a:graphicData uri="http://schemas.openxmlformats.org/presentationml/2006/ole">
              <p:oleObj spid="_x0000_s21505" name="公式" r:id="rId3" imgW="393480" imgH="177480" progId="Equation.3">
                <p:embed/>
              </p:oleObj>
            </a:graphicData>
          </a:graphic>
        </p:graphicFrame>
        <p:sp>
          <p:nvSpPr>
            <p:cNvPr id="21513" name="Rectangle 20"/>
            <p:cNvSpPr>
              <a:spLocks noChangeArrowheads="1"/>
            </p:cNvSpPr>
            <p:nvPr/>
          </p:nvSpPr>
          <p:spPr bwMode="auto">
            <a:xfrm>
              <a:off x="754" y="1953"/>
              <a:ext cx="14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tx2"/>
                  </a:solidFill>
                  <a:latin typeface="仿宋_GB2312" pitchFamily="49" charset="-122"/>
                  <a:ea typeface="仿宋_GB2312" pitchFamily="49" charset="-122"/>
                </a:rPr>
                <a:t>例：使最小项</a:t>
              </a:r>
            </a:p>
          </p:txBody>
        </p:sp>
        <p:sp>
          <p:nvSpPr>
            <p:cNvPr id="21514" name="Rectangle 21"/>
            <p:cNvSpPr>
              <a:spLocks noChangeArrowheads="1"/>
            </p:cNvSpPr>
            <p:nvPr/>
          </p:nvSpPr>
          <p:spPr bwMode="auto">
            <a:xfrm>
              <a:off x="2775" y="1957"/>
              <a:ext cx="9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0">
                  <a:solidFill>
                    <a:schemeClr val="tx2"/>
                  </a:solidFill>
                  <a:ea typeface="仿宋_GB2312" pitchFamily="49" charset="-122"/>
                </a:rPr>
                <a:t>为</a:t>
              </a:r>
              <a:r>
                <a:rPr lang="en-US" altLang="zh-CN" sz="2800" b="0">
                  <a:solidFill>
                    <a:schemeClr val="tx2"/>
                  </a:solidFill>
                  <a:ea typeface="仿宋_GB2312" pitchFamily="49" charset="-122"/>
                </a:rPr>
                <a:t>1</a:t>
              </a:r>
              <a:r>
                <a:rPr lang="zh-CN" altLang="en-US" sz="2800" b="0">
                  <a:solidFill>
                    <a:schemeClr val="tx2"/>
                  </a:solidFill>
                  <a:ea typeface="仿宋_GB2312" pitchFamily="49" charset="-122"/>
                </a:rPr>
                <a:t>时，</a:t>
              </a:r>
            </a:p>
          </p:txBody>
        </p:sp>
        <p:sp>
          <p:nvSpPr>
            <p:cNvPr id="21515" name="Rectangle 23"/>
            <p:cNvSpPr>
              <a:spLocks noChangeArrowheads="1"/>
            </p:cNvSpPr>
            <p:nvPr/>
          </p:nvSpPr>
          <p:spPr bwMode="auto">
            <a:xfrm>
              <a:off x="2993" y="2376"/>
              <a:ext cx="12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tx2"/>
                  </a:solidFill>
                  <a:ea typeface="仿宋_GB2312" pitchFamily="49" charset="-122"/>
                </a:rPr>
                <a:t>记为</a:t>
              </a:r>
              <a:r>
                <a:rPr lang="en-US" altLang="zh-CN" sz="2800">
                  <a:solidFill>
                    <a:schemeClr val="tx2"/>
                  </a:solidFill>
                  <a:ea typeface="仿宋_GB2312" pitchFamily="49" charset="-122"/>
                </a:rPr>
                <a:t>m</a:t>
              </a:r>
              <a:r>
                <a:rPr lang="en-US" altLang="zh-CN" sz="2800" baseline="-25000">
                  <a:solidFill>
                    <a:schemeClr val="tx2"/>
                  </a:solidFill>
                  <a:ea typeface="仿宋_GB2312" pitchFamily="49" charset="-122"/>
                </a:rPr>
                <a:t>5</a:t>
              </a:r>
            </a:p>
          </p:txBody>
        </p:sp>
        <p:graphicFrame>
          <p:nvGraphicFramePr>
            <p:cNvPr id="21507" name="Object 24"/>
            <p:cNvGraphicFramePr>
              <a:graphicFrameLocks noChangeAspect="1"/>
            </p:cNvGraphicFramePr>
            <p:nvPr/>
          </p:nvGraphicFramePr>
          <p:xfrm>
            <a:off x="2452" y="2385"/>
            <a:ext cx="567" cy="257"/>
          </p:xfrm>
          <a:graphic>
            <a:graphicData uri="http://schemas.openxmlformats.org/presentationml/2006/ole">
              <p:oleObj spid="_x0000_s21506" name="公式" r:id="rId4" imgW="393480" imgH="177480" progId="Equation.3">
                <p:embed/>
              </p:oleObj>
            </a:graphicData>
          </a:graphic>
        </p:graphicFrame>
        <p:sp>
          <p:nvSpPr>
            <p:cNvPr id="21516" name="Rectangle 25"/>
            <p:cNvSpPr>
              <a:spLocks noChangeArrowheads="1"/>
            </p:cNvSpPr>
            <p:nvPr/>
          </p:nvSpPr>
          <p:spPr bwMode="auto">
            <a:xfrm>
              <a:off x="1315" y="2367"/>
              <a:ext cx="12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0">
                  <a:solidFill>
                    <a:schemeClr val="tx2"/>
                  </a:solidFill>
                  <a:ea typeface="仿宋_GB2312" pitchFamily="49" charset="-122"/>
                </a:rPr>
                <a:t>所以</a:t>
              </a:r>
              <a:r>
                <a:rPr lang="zh-CN" altLang="en-US" sz="2800">
                  <a:solidFill>
                    <a:schemeClr val="tx2"/>
                  </a:solidFill>
                  <a:latin typeface="仿宋_GB2312" pitchFamily="49" charset="-122"/>
                  <a:ea typeface="仿宋_GB2312" pitchFamily="49" charset="-122"/>
                </a:rPr>
                <a:t>最小项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8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8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8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8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94" grpId="0" build="p" bldLvl="2" autoUpdateAnimBg="0"/>
      <p:bldP spid="14849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第</a:t>
            </a:r>
            <a:fld id="{976A4DC2-B309-455D-B53A-F0986650CAD9}" type="slidenum"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pPr eaLnBrk="1" hangingPunct="1"/>
              <a:t>27</a:t>
            </a:fld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页</a:t>
            </a:r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6324600" y="2209800"/>
            <a:ext cx="35814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800" b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任意两个最小项之积为</a:t>
            </a:r>
            <a:r>
              <a:rPr lang="en-US" altLang="zh-CN" sz="2800" b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0</a:t>
            </a:r>
            <a:r>
              <a:rPr lang="zh-CN" altLang="en-US" sz="2800" b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；即：</a:t>
            </a:r>
            <a:endParaRPr lang="zh-CN" altLang="en-US" sz="2800">
              <a:solidFill>
                <a:schemeClr val="bg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0" y="228600"/>
            <a:ext cx="53244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</a:rPr>
              <a:t>(3)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</a:rPr>
              <a:t>真值表：</a:t>
            </a:r>
            <a:r>
              <a:rPr lang="zh-CN" altLang="en-US" sz="2800">
                <a:solidFill>
                  <a:schemeClr val="bg1"/>
                </a:solidFill>
                <a:latin typeface="宋体" panose="02010600030101010101" pitchFamily="2" charset="-122"/>
              </a:rPr>
              <a:t>以三变量为例</a:t>
            </a:r>
            <a:r>
              <a:rPr lang="zh-CN" altLang="en-US" sz="240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 </a:t>
            </a:r>
          </a:p>
        </p:txBody>
      </p:sp>
      <p:graphicFrame>
        <p:nvGraphicFramePr>
          <p:cNvPr id="108548" name="Group 4"/>
          <p:cNvGraphicFramePr>
            <a:graphicFrameLocks noGrp="1"/>
          </p:cNvGraphicFramePr>
          <p:nvPr/>
        </p:nvGraphicFramePr>
        <p:xfrm>
          <a:off x="0" y="990600"/>
          <a:ext cx="6019800" cy="498348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1506311461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325392521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1646196225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3189333579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82250216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924159766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362803437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28270074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335568876"/>
                    </a:ext>
                  </a:extLst>
                </a:gridCol>
              </a:tblGrid>
              <a:tr h="838200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A B 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14730283"/>
                  </a:ext>
                </a:extLst>
              </a:tr>
              <a:tr h="381000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0  0  0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97345400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0  0  1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58048437"/>
                  </a:ext>
                </a:extLst>
              </a:tr>
              <a:tr h="488950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0  1  0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97138792"/>
                  </a:ext>
                </a:extLst>
              </a:tr>
              <a:tr h="488950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0  1  1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16536022"/>
                  </a:ext>
                </a:extLst>
              </a:tr>
              <a:tr h="488950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1  0  0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0940674"/>
                  </a:ext>
                </a:extLst>
              </a:tr>
              <a:tr h="488950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1  0  1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78313812"/>
                  </a:ext>
                </a:extLst>
              </a:tr>
              <a:tr h="488950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1  1  0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70548257"/>
                  </a:ext>
                </a:extLst>
              </a:tr>
              <a:tr h="488950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1  1  1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33737819"/>
                  </a:ext>
                </a:extLst>
              </a:tr>
            </a:tbl>
          </a:graphicData>
        </a:graphic>
      </p:graphicFrame>
      <p:grpSp>
        <p:nvGrpSpPr>
          <p:cNvPr id="2" name="Group 120"/>
          <p:cNvGrpSpPr>
            <a:grpSpLocks/>
          </p:cNvGrpSpPr>
          <p:nvPr/>
        </p:nvGrpSpPr>
        <p:grpSpPr bwMode="auto">
          <a:xfrm>
            <a:off x="846137" y="1022350"/>
            <a:ext cx="4991100" cy="654050"/>
            <a:chOff x="533" y="644"/>
            <a:chExt cx="3144" cy="412"/>
          </a:xfrm>
        </p:grpSpPr>
        <p:graphicFrame>
          <p:nvGraphicFramePr>
            <p:cNvPr id="22532" name="Object 106"/>
            <p:cNvGraphicFramePr>
              <a:graphicFrameLocks noChangeAspect="1"/>
            </p:cNvGraphicFramePr>
            <p:nvPr/>
          </p:nvGraphicFramePr>
          <p:xfrm>
            <a:off x="533" y="644"/>
            <a:ext cx="374" cy="344"/>
          </p:xfrm>
          <a:graphic>
            <a:graphicData uri="http://schemas.openxmlformats.org/presentationml/2006/ole">
              <p:oleObj spid="_x0000_s22529" name="公式" r:id="rId3" imgW="469800" imgH="431640" progId="Equation.3">
                <p:embed/>
              </p:oleObj>
            </a:graphicData>
          </a:graphic>
        </p:graphicFrame>
        <p:graphicFrame>
          <p:nvGraphicFramePr>
            <p:cNvPr id="22533" name="Object 107"/>
            <p:cNvGraphicFramePr>
              <a:graphicFrameLocks noChangeAspect="1"/>
            </p:cNvGraphicFramePr>
            <p:nvPr/>
          </p:nvGraphicFramePr>
          <p:xfrm>
            <a:off x="998" y="644"/>
            <a:ext cx="348" cy="344"/>
          </p:xfrm>
          <a:graphic>
            <a:graphicData uri="http://schemas.openxmlformats.org/presentationml/2006/ole">
              <p:oleObj spid="_x0000_s22530" name="公式" r:id="rId4" imgW="444240" imgH="431640" progId="Equation.3">
                <p:embed/>
              </p:oleObj>
            </a:graphicData>
          </a:graphic>
        </p:graphicFrame>
        <p:graphicFrame>
          <p:nvGraphicFramePr>
            <p:cNvPr id="22534" name="Object 108"/>
            <p:cNvGraphicFramePr>
              <a:graphicFrameLocks noChangeAspect="1"/>
            </p:cNvGraphicFramePr>
            <p:nvPr/>
          </p:nvGraphicFramePr>
          <p:xfrm>
            <a:off x="1458" y="644"/>
            <a:ext cx="340" cy="344"/>
          </p:xfrm>
          <a:graphic>
            <a:graphicData uri="http://schemas.openxmlformats.org/presentationml/2006/ole">
              <p:oleObj spid="_x0000_s22531" name="公式" r:id="rId5" imgW="431640" imgH="431640" progId="Equation.3">
                <p:embed/>
              </p:oleObj>
            </a:graphicData>
          </a:graphic>
        </p:graphicFrame>
        <p:graphicFrame>
          <p:nvGraphicFramePr>
            <p:cNvPr id="22535" name="Object 109"/>
            <p:cNvGraphicFramePr>
              <a:graphicFrameLocks noChangeAspect="1"/>
            </p:cNvGraphicFramePr>
            <p:nvPr/>
          </p:nvGraphicFramePr>
          <p:xfrm>
            <a:off x="1850" y="646"/>
            <a:ext cx="357" cy="387"/>
          </p:xfrm>
          <a:graphic>
            <a:graphicData uri="http://schemas.openxmlformats.org/presentationml/2006/ole">
              <p:oleObj spid="_x0000_s22532" name="公式" r:id="rId6" imgW="406080" imgH="431640" progId="Equation.3">
                <p:embed/>
              </p:oleObj>
            </a:graphicData>
          </a:graphic>
        </p:graphicFrame>
        <p:graphicFrame>
          <p:nvGraphicFramePr>
            <p:cNvPr id="22536" name="Object 110"/>
            <p:cNvGraphicFramePr>
              <a:graphicFrameLocks noChangeAspect="1"/>
            </p:cNvGraphicFramePr>
            <p:nvPr/>
          </p:nvGraphicFramePr>
          <p:xfrm>
            <a:off x="2261" y="644"/>
            <a:ext cx="326" cy="344"/>
          </p:xfrm>
          <a:graphic>
            <a:graphicData uri="http://schemas.openxmlformats.org/presentationml/2006/ole">
              <p:oleObj spid="_x0000_s22533" name="公式" r:id="rId7" imgW="419040" imgH="431640" progId="Equation.3">
                <p:embed/>
              </p:oleObj>
            </a:graphicData>
          </a:graphic>
        </p:graphicFrame>
        <p:graphicFrame>
          <p:nvGraphicFramePr>
            <p:cNvPr id="22537" name="Object 111"/>
            <p:cNvGraphicFramePr>
              <a:graphicFrameLocks noChangeAspect="1"/>
            </p:cNvGraphicFramePr>
            <p:nvPr/>
          </p:nvGraphicFramePr>
          <p:xfrm>
            <a:off x="2622" y="644"/>
            <a:ext cx="381" cy="344"/>
          </p:xfrm>
          <a:graphic>
            <a:graphicData uri="http://schemas.openxmlformats.org/presentationml/2006/ole">
              <p:oleObj spid="_x0000_s22534" name="公式" r:id="rId8" imgW="393480" imgH="431640" progId="Equation.3">
                <p:embed/>
              </p:oleObj>
            </a:graphicData>
          </a:graphic>
        </p:graphicFrame>
        <p:graphicFrame>
          <p:nvGraphicFramePr>
            <p:cNvPr id="22538" name="Object 112"/>
            <p:cNvGraphicFramePr>
              <a:graphicFrameLocks noChangeAspect="1"/>
            </p:cNvGraphicFramePr>
            <p:nvPr/>
          </p:nvGraphicFramePr>
          <p:xfrm>
            <a:off x="3013" y="646"/>
            <a:ext cx="334" cy="387"/>
          </p:xfrm>
          <a:graphic>
            <a:graphicData uri="http://schemas.openxmlformats.org/presentationml/2006/ole">
              <p:oleObj spid="_x0000_s22535" name="公式" r:id="rId9" imgW="380880" imgH="431640" progId="Equation.3">
                <p:embed/>
              </p:oleObj>
            </a:graphicData>
          </a:graphic>
        </p:graphicFrame>
        <p:graphicFrame>
          <p:nvGraphicFramePr>
            <p:cNvPr id="22539" name="Object 113"/>
            <p:cNvGraphicFramePr>
              <a:graphicFrameLocks noChangeAspect="1"/>
            </p:cNvGraphicFramePr>
            <p:nvPr/>
          </p:nvGraphicFramePr>
          <p:xfrm>
            <a:off x="3360" y="672"/>
            <a:ext cx="317" cy="384"/>
          </p:xfrm>
          <a:graphic>
            <a:graphicData uri="http://schemas.openxmlformats.org/presentationml/2006/ole">
              <p:oleObj spid="_x0000_s22536" name="Equation" r:id="rId10" imgW="355446" imgH="431613" progId="Equation.3">
                <p:embed/>
              </p:oleObj>
            </a:graphicData>
          </a:graphic>
        </p:graphicFrame>
      </p:grpSp>
      <p:sp>
        <p:nvSpPr>
          <p:cNvPr id="108658" name="Rectangle 114"/>
          <p:cNvSpPr>
            <a:spLocks noChangeArrowheads="1"/>
          </p:cNvSpPr>
          <p:nvPr/>
        </p:nvSpPr>
        <p:spPr bwMode="auto">
          <a:xfrm>
            <a:off x="6110288" y="369888"/>
            <a:ext cx="1784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(4)</a:t>
            </a:r>
            <a:r>
              <a:rPr lang="zh-CN" altLang="en-US" sz="2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性质：</a:t>
            </a:r>
          </a:p>
        </p:txBody>
      </p:sp>
      <p:sp>
        <p:nvSpPr>
          <p:cNvPr id="108659" name="Text Box 115"/>
          <p:cNvSpPr txBox="1">
            <a:spLocks noChangeArrowheads="1"/>
          </p:cNvSpPr>
          <p:nvPr/>
        </p:nvSpPr>
        <p:spPr bwMode="auto">
          <a:xfrm>
            <a:off x="6162675" y="1119188"/>
            <a:ext cx="31972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 b="0">
                <a:solidFill>
                  <a:schemeClr val="bg1"/>
                </a:solidFill>
                <a:ea typeface="仿宋_GB2312" pitchFamily="49" charset="-122"/>
              </a:rPr>
              <a:t>只有一种变量取值使</a:t>
            </a:r>
            <a:r>
              <a:rPr lang="en-US" altLang="zh-CN" sz="2800" b="0">
                <a:solidFill>
                  <a:schemeClr val="bg1"/>
                </a:solidFill>
                <a:ea typeface="仿宋_GB2312" pitchFamily="49" charset="-122"/>
              </a:rPr>
              <a:t>m</a:t>
            </a:r>
            <a:r>
              <a:rPr lang="en-US" altLang="zh-CN" sz="2800" b="0" baseline="-25000">
                <a:solidFill>
                  <a:schemeClr val="bg1"/>
                </a:solidFill>
                <a:ea typeface="仿宋_GB2312" pitchFamily="49" charset="-122"/>
              </a:rPr>
              <a:t>i</a:t>
            </a:r>
            <a:r>
              <a:rPr lang="en-US" altLang="zh-CN" sz="2800" b="0">
                <a:solidFill>
                  <a:schemeClr val="bg1"/>
                </a:solidFill>
                <a:ea typeface="仿宋_GB2312" pitchFamily="49" charset="-122"/>
              </a:rPr>
              <a:t>=1</a:t>
            </a:r>
            <a:r>
              <a:rPr lang="zh-CN" altLang="en-US" sz="2800" b="0">
                <a:solidFill>
                  <a:schemeClr val="bg1"/>
                </a:solidFill>
                <a:ea typeface="仿宋_GB2312" pitchFamily="49" charset="-122"/>
              </a:rPr>
              <a:t>；</a:t>
            </a:r>
          </a:p>
        </p:txBody>
      </p:sp>
      <p:sp>
        <p:nvSpPr>
          <p:cNvPr id="108660" name="Rectangle 116"/>
          <p:cNvSpPr>
            <a:spLocks noChangeArrowheads="1"/>
          </p:cNvSpPr>
          <p:nvPr/>
        </p:nvSpPr>
        <p:spPr bwMode="auto">
          <a:xfrm>
            <a:off x="6219825" y="4175125"/>
            <a:ext cx="3686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 b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全体最小项之和为</a:t>
            </a:r>
            <a:r>
              <a:rPr lang="en-US" altLang="zh-CN" sz="2800" b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2800" b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；</a:t>
            </a:r>
          </a:p>
        </p:txBody>
      </p:sp>
      <p:graphicFrame>
        <p:nvGraphicFramePr>
          <p:cNvPr id="108661" name="Object 117"/>
          <p:cNvGraphicFramePr>
            <a:graphicFrameLocks noChangeAspect="1"/>
          </p:cNvGraphicFramePr>
          <p:nvPr/>
        </p:nvGraphicFramePr>
        <p:xfrm>
          <a:off x="6499225" y="3232150"/>
          <a:ext cx="3074988" cy="679450"/>
        </p:xfrm>
        <a:graphic>
          <a:graphicData uri="http://schemas.openxmlformats.org/presentationml/2006/ole">
            <p:oleObj spid="_x0000_s22537" name="公式" r:id="rId11" imgW="1091726" imgH="241195" progId="Equation.3">
              <p:embed/>
            </p:oleObj>
          </a:graphicData>
        </a:graphic>
      </p:graphicFrame>
      <p:graphicFrame>
        <p:nvGraphicFramePr>
          <p:cNvPr id="108662" name="Object 118"/>
          <p:cNvGraphicFramePr>
            <a:graphicFrameLocks noChangeAspect="1"/>
          </p:cNvGraphicFramePr>
          <p:nvPr/>
        </p:nvGraphicFramePr>
        <p:xfrm>
          <a:off x="6661150" y="4906963"/>
          <a:ext cx="1524000" cy="895350"/>
        </p:xfrm>
        <a:graphic>
          <a:graphicData uri="http://schemas.openxmlformats.org/presentationml/2006/ole">
            <p:oleObj spid="_x0000_s22538" name="Equation" r:id="rId12" imgW="583947" imgH="342751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8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8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8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8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8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8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8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 autoUpdateAnimBg="0"/>
      <p:bldP spid="108547" grpId="0" build="p" bldLvl="2" autoUpdateAnimBg="0"/>
      <p:bldP spid="108658" grpId="0" autoUpdateAnimBg="0"/>
      <p:bldP spid="108659" grpId="0" autoUpdateAnimBg="0"/>
      <p:bldP spid="108660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第</a:t>
            </a:r>
            <a:fld id="{A37A2403-DCFA-4FA4-9BEF-031C8DA776D2}" type="slidenum"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pPr eaLnBrk="1" hangingPunct="1"/>
              <a:t>28</a:t>
            </a:fld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页</a:t>
            </a: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296400" cy="457200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solidFill>
                  <a:srgbClr val="FF0000"/>
                </a:solidFill>
                <a:latin typeface="仿宋_GB2312" pitchFamily="49" charset="-122"/>
              </a:rPr>
              <a:t>（</a:t>
            </a:r>
            <a:r>
              <a:rPr lang="en-US" altLang="zh-CN" sz="2800" smtClean="0">
                <a:solidFill>
                  <a:srgbClr val="FF0000"/>
                </a:solidFill>
                <a:latin typeface="仿宋_GB2312" pitchFamily="49" charset="-122"/>
              </a:rPr>
              <a:t>5</a:t>
            </a:r>
            <a:r>
              <a:rPr lang="zh-CN" altLang="en-US" sz="2800" smtClean="0">
                <a:solidFill>
                  <a:srgbClr val="FF0000"/>
                </a:solidFill>
                <a:latin typeface="仿宋_GB2312" pitchFamily="49" charset="-122"/>
              </a:rPr>
              <a:t>）</a:t>
            </a:r>
            <a:r>
              <a:rPr lang="zh-CN" altLang="en-US" sz="2800" b="1" smtClean="0">
                <a:solidFill>
                  <a:srgbClr val="FF0000"/>
                </a:solidFill>
                <a:latin typeface="仿宋_GB2312" pitchFamily="49" charset="-122"/>
              </a:rPr>
              <a:t>用最小项表示逻辑函数</a:t>
            </a:r>
            <a:r>
              <a:rPr lang="en-US" altLang="zh-CN" sz="2800" b="1" smtClean="0">
                <a:latin typeface="仿宋_GB2312" pitchFamily="49" charset="-122"/>
              </a:rPr>
              <a:t>(</a:t>
            </a:r>
            <a:r>
              <a:rPr lang="zh-CN" altLang="en-US" sz="2800" b="1" smtClean="0">
                <a:latin typeface="仿宋_GB2312" pitchFamily="49" charset="-122"/>
              </a:rPr>
              <a:t>逻辑函数的标准形式</a:t>
            </a:r>
            <a:r>
              <a:rPr lang="en-US" altLang="zh-CN" sz="2800" b="1" smtClean="0">
                <a:latin typeface="仿宋_GB2312" pitchFamily="49" charset="-122"/>
              </a:rPr>
              <a:t>)</a:t>
            </a:r>
          </a:p>
        </p:txBody>
      </p:sp>
      <p:graphicFrame>
        <p:nvGraphicFramePr>
          <p:cNvPr id="109571" name="Object 3"/>
          <p:cNvGraphicFramePr>
            <a:graphicFrameLocks noChangeAspect="1"/>
          </p:cNvGraphicFramePr>
          <p:nvPr/>
        </p:nvGraphicFramePr>
        <p:xfrm>
          <a:off x="727075" y="979488"/>
          <a:ext cx="3663950" cy="490537"/>
        </p:xfrm>
        <a:graphic>
          <a:graphicData uri="http://schemas.openxmlformats.org/presentationml/2006/ole">
            <p:oleObj spid="_x0000_s23553" name="公式" r:id="rId3" imgW="1396800" imgH="177480" progId="Equation.3">
              <p:embed/>
            </p:oleObj>
          </a:graphicData>
        </a:graphic>
      </p:graphicFrame>
      <p:graphicFrame>
        <p:nvGraphicFramePr>
          <p:cNvPr id="109572" name="Group 4"/>
          <p:cNvGraphicFramePr>
            <a:graphicFrameLocks noGrp="1"/>
          </p:cNvGraphicFramePr>
          <p:nvPr/>
        </p:nvGraphicFramePr>
        <p:xfrm>
          <a:off x="6950075" y="1558925"/>
          <a:ext cx="2608263" cy="4703765"/>
        </p:xfrm>
        <a:graphic>
          <a:graphicData uri="http://schemas.openxmlformats.org/drawingml/2006/table">
            <a:tbl>
              <a:tblPr/>
              <a:tblGrid>
                <a:gridCol w="1141413">
                  <a:extLst>
                    <a:ext uri="{9D8B030D-6E8A-4147-A177-3AD203B41FA5}">
                      <a16:colId xmlns="" xmlns:a16="http://schemas.microsoft.com/office/drawing/2014/main" val="2546962858"/>
                    </a:ext>
                  </a:extLst>
                </a:gridCol>
                <a:gridCol w="896937">
                  <a:extLst>
                    <a:ext uri="{9D8B030D-6E8A-4147-A177-3AD203B41FA5}">
                      <a16:colId xmlns="" xmlns:a16="http://schemas.microsoft.com/office/drawing/2014/main" val="2670363471"/>
                    </a:ext>
                  </a:extLst>
                </a:gridCol>
                <a:gridCol w="569913">
                  <a:extLst>
                    <a:ext uri="{9D8B030D-6E8A-4147-A177-3AD203B41FA5}">
                      <a16:colId xmlns="" xmlns:a16="http://schemas.microsoft.com/office/drawing/2014/main" val="3484422986"/>
                    </a:ext>
                  </a:extLst>
                </a:gridCol>
              </a:tblGrid>
              <a:tr h="468313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输   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输出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   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2304998"/>
                  </a:ext>
                </a:extLst>
              </a:tr>
              <a:tr h="488950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A   B   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94683900"/>
                  </a:ext>
                </a:extLst>
              </a:tr>
              <a:tr h="468313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0    0    0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89334434"/>
                  </a:ext>
                </a:extLst>
              </a:tr>
              <a:tr h="469900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0    0    1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99020088"/>
                  </a:ext>
                </a:extLst>
              </a:tr>
              <a:tr h="469900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0    1    0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00463668"/>
                  </a:ext>
                </a:extLst>
              </a:tr>
              <a:tr h="468313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0    1    1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8768355"/>
                  </a:ext>
                </a:extLst>
              </a:tr>
              <a:tr h="468313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1    0    0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79558282"/>
                  </a:ext>
                </a:extLst>
              </a:tr>
              <a:tr h="469900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1    0    1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24108592"/>
                  </a:ext>
                </a:extLst>
              </a:tr>
              <a:tr h="469900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1    1    0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04187634"/>
                  </a:ext>
                </a:extLst>
              </a:tr>
              <a:tr h="461963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1    1    1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19610619"/>
                  </a:ext>
                </a:extLst>
              </a:tr>
            </a:tbl>
          </a:graphicData>
        </a:graphic>
      </p:graphicFrame>
      <p:graphicFrame>
        <p:nvGraphicFramePr>
          <p:cNvPr id="109629" name="Object 61"/>
          <p:cNvGraphicFramePr>
            <a:graphicFrameLocks noChangeAspect="1"/>
          </p:cNvGraphicFramePr>
          <p:nvPr/>
        </p:nvGraphicFramePr>
        <p:xfrm>
          <a:off x="777875" y="3141663"/>
          <a:ext cx="4081463" cy="577850"/>
        </p:xfrm>
        <a:graphic>
          <a:graphicData uri="http://schemas.openxmlformats.org/presentationml/2006/ole">
            <p:oleObj spid="_x0000_s23554" name="Equation" r:id="rId4" imgW="1912680" imgH="258840" progId="Equation.3">
              <p:embed/>
            </p:oleObj>
          </a:graphicData>
        </a:graphic>
      </p:graphicFrame>
      <p:graphicFrame>
        <p:nvGraphicFramePr>
          <p:cNvPr id="109630" name="Object 62"/>
          <p:cNvGraphicFramePr>
            <a:graphicFrameLocks noChangeAspect="1"/>
          </p:cNvGraphicFramePr>
          <p:nvPr/>
        </p:nvGraphicFramePr>
        <p:xfrm>
          <a:off x="969963" y="1717675"/>
          <a:ext cx="5184775" cy="488950"/>
        </p:xfrm>
        <a:graphic>
          <a:graphicData uri="http://schemas.openxmlformats.org/presentationml/2006/ole">
            <p:oleObj spid="_x0000_s23555" name="公式" r:id="rId5" imgW="2260440" imgH="203040" progId="Equation.3">
              <p:embed/>
            </p:oleObj>
          </a:graphicData>
        </a:graphic>
      </p:graphicFrame>
      <p:graphicFrame>
        <p:nvGraphicFramePr>
          <p:cNvPr id="109631" name="Object 63"/>
          <p:cNvGraphicFramePr>
            <a:graphicFrameLocks noChangeAspect="1"/>
          </p:cNvGraphicFramePr>
          <p:nvPr/>
        </p:nvGraphicFramePr>
        <p:xfrm>
          <a:off x="989013" y="2371725"/>
          <a:ext cx="4954587" cy="461963"/>
        </p:xfrm>
        <a:graphic>
          <a:graphicData uri="http://schemas.openxmlformats.org/presentationml/2006/ole">
            <p:oleObj spid="_x0000_s23556" name="公式" r:id="rId6" imgW="2438280" imgH="215640" progId="Equation.3">
              <p:embed/>
            </p:oleObj>
          </a:graphicData>
        </a:graphic>
      </p:graphicFrame>
      <p:graphicFrame>
        <p:nvGraphicFramePr>
          <p:cNvPr id="109632" name="Object 64"/>
          <p:cNvGraphicFramePr>
            <a:graphicFrameLocks noChangeAspect="1"/>
          </p:cNvGraphicFramePr>
          <p:nvPr/>
        </p:nvGraphicFramePr>
        <p:xfrm>
          <a:off x="823913" y="4562475"/>
          <a:ext cx="2792412" cy="722313"/>
        </p:xfrm>
        <a:graphic>
          <a:graphicData uri="http://schemas.openxmlformats.org/presentationml/2006/ole">
            <p:oleObj spid="_x0000_s23557" name="公式" r:id="rId7" imgW="1158840" imgH="292680" progId="Equation.3">
              <p:embed/>
            </p:oleObj>
          </a:graphicData>
        </a:graphic>
      </p:graphicFrame>
      <p:graphicFrame>
        <p:nvGraphicFramePr>
          <p:cNvPr id="109635" name="Object 67"/>
          <p:cNvGraphicFramePr>
            <a:graphicFrameLocks noChangeAspect="1"/>
          </p:cNvGraphicFramePr>
          <p:nvPr/>
        </p:nvGraphicFramePr>
        <p:xfrm>
          <a:off x="757238" y="3741738"/>
          <a:ext cx="3551237" cy="663575"/>
        </p:xfrm>
        <a:graphic>
          <a:graphicData uri="http://schemas.openxmlformats.org/presentationml/2006/ole">
            <p:oleObj spid="_x0000_s23558" name="公式" r:id="rId8" imgW="1440000" imgH="258840" progId="Equation.3">
              <p:embed/>
            </p:oleObj>
          </a:graphicData>
        </a:graphic>
      </p:graphicFrame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4129088" y="3843338"/>
            <a:ext cx="2701925" cy="1616075"/>
            <a:chOff x="2949" y="2643"/>
            <a:chExt cx="1491" cy="796"/>
          </a:xfrm>
        </p:grpSpPr>
        <p:sp>
          <p:nvSpPr>
            <p:cNvPr id="23607" name="AutoShape 70"/>
            <p:cNvSpPr>
              <a:spLocks noChangeArrowheads="1"/>
            </p:cNvSpPr>
            <p:nvPr/>
          </p:nvSpPr>
          <p:spPr bwMode="auto">
            <a:xfrm>
              <a:off x="2949" y="3112"/>
              <a:ext cx="1384" cy="327"/>
            </a:xfrm>
            <a:prstGeom prst="leftRightArrow">
              <a:avLst>
                <a:gd name="adj1" fmla="val 50000"/>
                <a:gd name="adj2" fmla="val 84648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  <p:sp>
          <p:nvSpPr>
            <p:cNvPr id="23608" name="Rectangle 71"/>
            <p:cNvSpPr>
              <a:spLocks noChangeArrowheads="1"/>
            </p:cNvSpPr>
            <p:nvPr/>
          </p:nvSpPr>
          <p:spPr bwMode="auto">
            <a:xfrm>
              <a:off x="3108" y="2643"/>
              <a:ext cx="1332" cy="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chemeClr val="accent2"/>
                  </a:solidFill>
                  <a:ea typeface="仿宋_GB2312" pitchFamily="49" charset="-122"/>
                </a:rPr>
                <a:t>最小项之积</a:t>
              </a:r>
            </a:p>
            <a:p>
              <a:pPr eaLnBrk="1" hangingPunct="1"/>
              <a:r>
                <a:rPr lang="zh-CN" altLang="en-US" sz="2400" dirty="0">
                  <a:solidFill>
                    <a:schemeClr val="accent2"/>
                  </a:solidFill>
                  <a:ea typeface="仿宋_GB2312" pitchFamily="49" charset="-122"/>
                </a:rPr>
                <a:t>与真值表关系：</a:t>
              </a:r>
              <a:endParaRPr lang="en-US" altLang="zh-CN" sz="2400" dirty="0">
                <a:solidFill>
                  <a:schemeClr val="accent2"/>
                </a:solidFill>
                <a:ea typeface="仿宋_GB2312" pitchFamily="49" charset="-122"/>
              </a:endParaRPr>
            </a:p>
            <a:p>
              <a:pPr eaLnBrk="1" hangingPunct="1"/>
              <a:r>
                <a:rPr lang="zh-CN" altLang="en-US" sz="2400" dirty="0">
                  <a:solidFill>
                    <a:srgbClr val="C00000"/>
                  </a:solidFill>
                  <a:ea typeface="仿宋_GB2312" pitchFamily="49" charset="-122"/>
                </a:rPr>
                <a:t>对应取值的行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9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9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9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9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9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9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9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9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第</a:t>
            </a:r>
            <a:fld id="{16E0772E-B001-4783-895B-51FCB6535669}" type="slidenum"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pPr eaLnBrk="1" hangingPunct="1"/>
              <a:t>29</a:t>
            </a:fld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页</a:t>
            </a: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" y="371475"/>
            <a:ext cx="4843463" cy="519113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32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最大项</a:t>
            </a:r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0" y="982663"/>
            <a:ext cx="1828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(1)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定义</a:t>
            </a: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0" y="1492250"/>
            <a:ext cx="9144000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>
                <a:solidFill>
                  <a:schemeClr val="bg1"/>
                </a:solidFill>
                <a:latin typeface="宋体" panose="02010600030101010101" pitchFamily="2" charset="-122"/>
              </a:rPr>
              <a:t>设有</a:t>
            </a:r>
            <a:r>
              <a:rPr lang="en-US" altLang="zh-CN" sz="2800">
                <a:solidFill>
                  <a:schemeClr val="bg1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800">
                <a:solidFill>
                  <a:schemeClr val="bg1"/>
                </a:solidFill>
                <a:latin typeface="宋体" panose="02010600030101010101" pitchFamily="2" charset="-122"/>
              </a:rPr>
              <a:t>个逻辑变量，由它们组成具有</a:t>
            </a:r>
            <a:r>
              <a:rPr lang="en-US" altLang="zh-CN" sz="2800">
                <a:solidFill>
                  <a:schemeClr val="bg1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800">
                <a:solidFill>
                  <a:schemeClr val="bg1"/>
                </a:solidFill>
                <a:latin typeface="宋体" panose="02010600030101010101" pitchFamily="2" charset="-122"/>
              </a:rPr>
              <a:t>个变量的或项中，每个变量以原变量或反变量的形式出现一次且仅出现一次，则称这个与项为最小项。 </a:t>
            </a:r>
            <a:r>
              <a:rPr lang="zh-CN" altLang="en-US">
                <a:ea typeface="仿宋_GB2312" pitchFamily="49" charset="-122"/>
              </a:rPr>
              <a:t>（</a:t>
            </a:r>
            <a:r>
              <a:rPr lang="zh-CN" altLang="en-US" sz="2400">
                <a:solidFill>
                  <a:srgbClr val="FF0000"/>
                </a:solidFill>
                <a:ea typeface="仿宋_GB2312" pitchFamily="49" charset="-122"/>
              </a:rPr>
              <a:t>包含所有变量的或项，称为最小项</a:t>
            </a:r>
            <a:r>
              <a:rPr lang="zh-CN" altLang="en-US" sz="2400">
                <a:ea typeface="仿宋_GB2312" pitchFamily="49" charset="-122"/>
              </a:rPr>
              <a:t>）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542925" y="3516313"/>
            <a:ext cx="624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>
                <a:solidFill>
                  <a:schemeClr val="bg1"/>
                </a:solidFill>
                <a:ea typeface="仿宋_GB2312" pitchFamily="49" charset="-122"/>
              </a:rPr>
              <a:t>例：三变量</a:t>
            </a:r>
            <a:r>
              <a:rPr lang="en-US" altLang="zh-CN" sz="2800" b="0">
                <a:solidFill>
                  <a:schemeClr val="bg1"/>
                </a:solidFill>
                <a:ea typeface="仿宋_GB2312" pitchFamily="49" charset="-122"/>
              </a:rPr>
              <a:t>A</a:t>
            </a:r>
            <a:r>
              <a:rPr lang="zh-CN" altLang="en-US" sz="2800" b="0">
                <a:solidFill>
                  <a:schemeClr val="bg1"/>
                </a:solidFill>
                <a:ea typeface="仿宋_GB2312" pitchFamily="49" charset="-122"/>
              </a:rPr>
              <a:t>、</a:t>
            </a:r>
            <a:r>
              <a:rPr lang="en-US" altLang="zh-CN" sz="2800" b="0">
                <a:solidFill>
                  <a:schemeClr val="bg1"/>
                </a:solidFill>
                <a:ea typeface="仿宋_GB2312" pitchFamily="49" charset="-122"/>
              </a:rPr>
              <a:t>B</a:t>
            </a:r>
            <a:r>
              <a:rPr lang="zh-CN" altLang="en-US" sz="2800" b="0">
                <a:solidFill>
                  <a:schemeClr val="bg1"/>
                </a:solidFill>
                <a:ea typeface="仿宋_GB2312" pitchFamily="49" charset="-122"/>
              </a:rPr>
              <a:t>、</a:t>
            </a:r>
            <a:r>
              <a:rPr lang="en-US" altLang="zh-CN" sz="2800" b="0">
                <a:solidFill>
                  <a:schemeClr val="bg1"/>
                </a:solidFill>
                <a:ea typeface="仿宋_GB2312" pitchFamily="49" charset="-122"/>
              </a:rPr>
              <a:t>C</a:t>
            </a:r>
            <a:r>
              <a:rPr lang="zh-CN" altLang="en-US" sz="2800" b="0">
                <a:solidFill>
                  <a:schemeClr val="bg1"/>
                </a:solidFill>
                <a:ea typeface="仿宋_GB2312" pitchFamily="49" charset="-122"/>
              </a:rPr>
              <a:t>，共有</a:t>
            </a:r>
            <a:r>
              <a:rPr lang="en-US" altLang="zh-CN" sz="2800" b="0">
                <a:solidFill>
                  <a:schemeClr val="bg1"/>
                </a:solidFill>
                <a:ea typeface="仿宋_GB2312" pitchFamily="49" charset="-122"/>
              </a:rPr>
              <a:t>8</a:t>
            </a:r>
            <a:r>
              <a:rPr lang="zh-CN" altLang="en-US" sz="2800" b="0">
                <a:solidFill>
                  <a:schemeClr val="bg1"/>
                </a:solidFill>
                <a:ea typeface="仿宋_GB2312" pitchFamily="49" charset="-122"/>
              </a:rPr>
              <a:t>个最大项</a:t>
            </a:r>
          </a:p>
        </p:txBody>
      </p:sp>
      <p:graphicFrame>
        <p:nvGraphicFramePr>
          <p:cNvPr id="110598" name="Object 6"/>
          <p:cNvGraphicFramePr>
            <a:graphicFrameLocks noChangeAspect="1"/>
          </p:cNvGraphicFramePr>
          <p:nvPr/>
        </p:nvGraphicFramePr>
        <p:xfrm>
          <a:off x="1011238" y="4094163"/>
          <a:ext cx="5776912" cy="942975"/>
        </p:xfrm>
        <a:graphic>
          <a:graphicData uri="http://schemas.openxmlformats.org/presentationml/2006/ole">
            <p:oleObj spid="_x0000_s24577" name="公式" r:id="rId3" imgW="2628720" imgH="431640" progId="Equation.3">
              <p:embed/>
            </p:oleObj>
          </a:graphicData>
        </a:graphic>
      </p:graphicFrame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823913" y="5378450"/>
            <a:ext cx="6484937" cy="576262"/>
            <a:chOff x="339" y="3424"/>
            <a:chExt cx="4085" cy="363"/>
          </a:xfrm>
        </p:grpSpPr>
        <p:sp>
          <p:nvSpPr>
            <p:cNvPr id="24586" name="Text Box 8"/>
            <p:cNvSpPr txBox="1">
              <a:spLocks noChangeArrowheads="1"/>
            </p:cNvSpPr>
            <p:nvPr/>
          </p:nvSpPr>
          <p:spPr bwMode="auto">
            <a:xfrm>
              <a:off x="339" y="3436"/>
              <a:ext cx="31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0">
                  <a:solidFill>
                    <a:srgbClr val="FF0066"/>
                  </a:solidFill>
                  <a:ea typeface="仿宋_GB2312" pitchFamily="49" charset="-122"/>
                </a:rPr>
                <a:t>而</a:t>
              </a:r>
            </a:p>
          </p:txBody>
        </p:sp>
        <p:graphicFrame>
          <p:nvGraphicFramePr>
            <p:cNvPr id="24579" name="Object 9"/>
            <p:cNvGraphicFramePr>
              <a:graphicFrameLocks noChangeAspect="1"/>
            </p:cNvGraphicFramePr>
            <p:nvPr/>
          </p:nvGraphicFramePr>
          <p:xfrm>
            <a:off x="711" y="3424"/>
            <a:ext cx="1219" cy="351"/>
          </p:xfrm>
          <a:graphic>
            <a:graphicData uri="http://schemas.openxmlformats.org/presentationml/2006/ole">
              <p:oleObj spid="_x0000_s24578" name="公式" r:id="rId4" imgW="1130040" imgH="215640" progId="Equation.3">
                <p:embed/>
              </p:oleObj>
            </a:graphicData>
          </a:graphic>
        </p:graphicFrame>
        <p:sp>
          <p:nvSpPr>
            <p:cNvPr id="24587" name="Text Box 10"/>
            <p:cNvSpPr txBox="1">
              <a:spLocks noChangeArrowheads="1"/>
            </p:cNvSpPr>
            <p:nvPr/>
          </p:nvSpPr>
          <p:spPr bwMode="auto">
            <a:xfrm>
              <a:off x="2068" y="3461"/>
              <a:ext cx="235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0" dirty="0">
                  <a:solidFill>
                    <a:srgbClr val="FF0066"/>
                  </a:solidFill>
                  <a:ea typeface="仿宋_GB2312" pitchFamily="49" charset="-122"/>
                </a:rPr>
                <a:t>不是三变量的最大项。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autoUpdateAnimBg="0"/>
      <p:bldP spid="110595" grpId="0" build="p" bldLvl="2" autoUpdateAnimBg="0"/>
      <p:bldP spid="110596" grpId="0" autoUpdateAnimBg="0"/>
      <p:bldP spid="11059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4" name="Rectangle 14"/>
          <p:cNvSpPr>
            <a:spLocks noChangeArrowheads="1"/>
          </p:cNvSpPr>
          <p:nvPr/>
        </p:nvSpPr>
        <p:spPr bwMode="auto">
          <a:xfrm>
            <a:off x="0" y="238125"/>
            <a:ext cx="3700463" cy="647700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anchor="ctr">
            <a:flatTx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§2.1  </a:t>
            </a:r>
            <a:r>
              <a:rPr lang="zh-CN" altLang="en-US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概述</a:t>
            </a:r>
            <a:endParaRPr lang="zh-CN" altLang="en-US" sz="3200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344488" y="1323975"/>
            <a:ext cx="3813175" cy="6619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200" kern="0" dirty="0">
                <a:solidFill>
                  <a:srgbClr val="0033CC"/>
                </a:solidFill>
                <a:latin typeface="+mj-lt"/>
                <a:ea typeface="黑体" pitchFamily="49" charset="-122"/>
                <a:cs typeface="+mj-cs"/>
              </a:rPr>
              <a:t>几个基本概念</a:t>
            </a:r>
          </a:p>
        </p:txBody>
      </p:sp>
      <p:sp>
        <p:nvSpPr>
          <p:cNvPr id="11" name="矩形 10"/>
          <p:cNvSpPr/>
          <p:nvPr/>
        </p:nvSpPr>
        <p:spPr>
          <a:xfrm>
            <a:off x="485775" y="3135312"/>
            <a:ext cx="8915400" cy="1643063"/>
          </a:xfrm>
          <a:prstGeom prst="rect">
            <a:avLst/>
          </a:prstGeom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ea typeface="仿宋_GB2312" pitchFamily="49" charset="-122"/>
              </a:rPr>
              <a:t>           </a:t>
            </a:r>
            <a:r>
              <a:rPr lang="zh-CN" altLang="en-US" sz="2800" dirty="0">
                <a:ea typeface="仿宋_GB2312" pitchFamily="49" charset="-122"/>
              </a:rPr>
              <a:t>在数字电路中，输入信号是</a:t>
            </a:r>
            <a:r>
              <a:rPr lang="zh-CN" altLang="en-US" sz="2800" dirty="0">
                <a:latin typeface="Arial" panose="020B0604020202020204" pitchFamily="34" charset="0"/>
                <a:ea typeface="仿宋_GB2312" pitchFamily="49" charset="-122"/>
              </a:rPr>
              <a:t>“</a:t>
            </a: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条件</a:t>
            </a:r>
            <a:r>
              <a:rPr lang="zh-CN" altLang="en-US" sz="2800" dirty="0">
                <a:latin typeface="Arial" panose="020B0604020202020204" pitchFamily="34" charset="0"/>
                <a:ea typeface="仿宋_GB2312" pitchFamily="49" charset="-122"/>
              </a:rPr>
              <a:t>”</a:t>
            </a:r>
            <a:r>
              <a:rPr lang="zh-CN" altLang="en-US" sz="2800" dirty="0">
                <a:ea typeface="仿宋_GB2312" pitchFamily="49" charset="-122"/>
              </a:rPr>
              <a:t>，输出信号是</a:t>
            </a:r>
            <a:r>
              <a:rPr lang="zh-CN" altLang="en-US" sz="2800" dirty="0">
                <a:latin typeface="Arial" panose="020B0604020202020204" pitchFamily="34" charset="0"/>
                <a:ea typeface="仿宋_GB2312" pitchFamily="49" charset="-122"/>
              </a:rPr>
              <a:t>“</a:t>
            </a: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结果</a:t>
            </a:r>
            <a:r>
              <a:rPr lang="zh-CN" altLang="en-US" sz="2800" dirty="0">
                <a:latin typeface="Arial" panose="020B0604020202020204" pitchFamily="34" charset="0"/>
                <a:ea typeface="仿宋_GB2312" pitchFamily="49" charset="-122"/>
              </a:rPr>
              <a:t>”</a:t>
            </a:r>
            <a:r>
              <a:rPr lang="zh-CN" altLang="en-US" sz="2800" dirty="0">
                <a:ea typeface="仿宋_GB2312" pitchFamily="49" charset="-122"/>
              </a:rPr>
              <a:t>，因此输入、输出之间存在一定的</a:t>
            </a:r>
            <a:r>
              <a:rPr lang="zh-CN" altLang="en-US" sz="2800" i="1" dirty="0">
                <a:solidFill>
                  <a:srgbClr val="FF0000"/>
                </a:solidFill>
                <a:ea typeface="仿宋_GB2312" pitchFamily="49" charset="-122"/>
              </a:rPr>
              <a:t>因果关系</a:t>
            </a:r>
            <a:r>
              <a:rPr lang="zh-CN" altLang="en-US" sz="2800" dirty="0">
                <a:ea typeface="仿宋_GB2312" pitchFamily="49" charset="-122"/>
              </a:rPr>
              <a:t>，称其为</a:t>
            </a:r>
            <a:r>
              <a:rPr lang="zh-CN" altLang="en-US" sz="2800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逻辑关系</a:t>
            </a:r>
            <a:r>
              <a:rPr lang="zh-CN" altLang="en-US" sz="2800" dirty="0">
                <a:ea typeface="仿宋_GB2312" pitchFamily="49" charset="-122"/>
              </a:rPr>
              <a:t>。</a:t>
            </a:r>
          </a:p>
        </p:txBody>
      </p:sp>
      <p:sp>
        <p:nvSpPr>
          <p:cNvPr id="12" name="矩形 11"/>
          <p:cNvSpPr/>
          <p:nvPr/>
        </p:nvSpPr>
        <p:spPr>
          <a:xfrm>
            <a:off x="430213" y="2266950"/>
            <a:ext cx="2139950" cy="584200"/>
          </a:xfrm>
          <a:prstGeom prst="rect">
            <a:avLst/>
          </a:prstGeom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1.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逻辑关系</a:t>
            </a:r>
            <a:endParaRPr lang="zh-CN" altLang="en-US" dirty="0"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4" grpId="0" animBg="1" autoUpdateAnimBg="0"/>
      <p:bldP spid="10" grpId="0"/>
      <p:bldP spid="11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第</a:t>
            </a:r>
            <a:fld id="{2DA840E6-5E08-45E2-873A-1E955838BD07}" type="slidenum"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pPr eaLnBrk="1" hangingPunct="1"/>
              <a:t>30</a:t>
            </a:fld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页</a:t>
            </a:r>
          </a:p>
        </p:txBody>
      </p:sp>
      <p:sp>
        <p:nvSpPr>
          <p:cNvPr id="149515" name="Rectangle 11"/>
          <p:cNvSpPr>
            <a:spLocks noChangeArrowheads="1"/>
          </p:cNvSpPr>
          <p:nvPr/>
        </p:nvSpPr>
        <p:spPr bwMode="auto">
          <a:xfrm>
            <a:off x="328613" y="558800"/>
            <a:ext cx="678180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40000"/>
              </a:spcBef>
              <a:spcAft>
                <a:spcPct val="40000"/>
              </a:spcAf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(2)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表示方法：</a:t>
            </a:r>
          </a:p>
          <a:p>
            <a:pPr algn="just" eaLnBrk="1" hangingPunct="1">
              <a:lnSpc>
                <a:spcPct val="110000"/>
              </a:lnSpc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最小项记作</a:t>
            </a:r>
            <a:r>
              <a:rPr lang="en-US" altLang="zh-CN" sz="2800">
                <a:solidFill>
                  <a:schemeClr val="bg1"/>
                </a:solidFill>
                <a:ea typeface="仿宋_GB2312" pitchFamily="49" charset="-122"/>
              </a:rPr>
              <a:t>M</a:t>
            </a:r>
            <a:r>
              <a:rPr lang="en-US" altLang="zh-CN" sz="2800" baseline="-25000">
                <a:solidFill>
                  <a:schemeClr val="bg1"/>
                </a:solidFill>
                <a:ea typeface="仿宋_GB2312" pitchFamily="49" charset="-122"/>
              </a:rPr>
              <a:t>i </a:t>
            </a:r>
            <a:r>
              <a:rPr lang="en-US" altLang="zh-CN" sz="2800">
                <a:solidFill>
                  <a:schemeClr val="bg1"/>
                </a:solidFill>
                <a:ea typeface="仿宋_GB2312" pitchFamily="49" charset="-122"/>
              </a:rPr>
              <a:t>,</a:t>
            </a:r>
            <a:r>
              <a:rPr lang="zh-CN" altLang="en-US" sz="2800">
                <a:solidFill>
                  <a:schemeClr val="bg1"/>
                </a:solidFill>
                <a:ea typeface="仿宋_GB2312" pitchFamily="49" charset="-122"/>
              </a:rPr>
              <a:t>其中</a:t>
            </a:r>
            <a:r>
              <a:rPr lang="en-US" altLang="zh-CN" sz="2800">
                <a:solidFill>
                  <a:schemeClr val="bg1"/>
                </a:solidFill>
                <a:ea typeface="仿宋_GB2312" pitchFamily="49" charset="-122"/>
              </a:rPr>
              <a:t>i=0</a:t>
            </a:r>
            <a:r>
              <a:rPr lang="zh-CN" altLang="en-US" sz="2800">
                <a:solidFill>
                  <a:schemeClr val="bg1"/>
                </a:solidFill>
                <a:ea typeface="仿宋_GB2312" pitchFamily="49" charset="-122"/>
              </a:rPr>
              <a:t>～</a:t>
            </a:r>
            <a:r>
              <a:rPr lang="en-US" altLang="zh-CN" sz="2800">
                <a:solidFill>
                  <a:schemeClr val="bg1"/>
                </a:solidFill>
                <a:ea typeface="仿宋_GB2312" pitchFamily="49" charset="-122"/>
              </a:rPr>
              <a:t>(2</a:t>
            </a:r>
            <a:r>
              <a:rPr lang="en-US" altLang="zh-CN" sz="2800" baseline="30000">
                <a:solidFill>
                  <a:schemeClr val="bg1"/>
                </a:solidFill>
                <a:ea typeface="仿宋_GB2312" pitchFamily="49" charset="-122"/>
              </a:rPr>
              <a:t>n</a:t>
            </a:r>
            <a:r>
              <a:rPr lang="en-US" altLang="zh-CN" sz="2800">
                <a:solidFill>
                  <a:schemeClr val="bg1"/>
                </a:solidFill>
                <a:ea typeface="仿宋_GB2312" pitchFamily="49" charset="-122"/>
              </a:rPr>
              <a:t>-1)</a:t>
            </a:r>
            <a:r>
              <a:rPr lang="zh-CN" altLang="en-US" sz="2800">
                <a:solidFill>
                  <a:schemeClr val="bg1"/>
                </a:solidFill>
                <a:ea typeface="仿宋_GB2312" pitchFamily="49" charset="-122"/>
              </a:rPr>
              <a:t>。</a:t>
            </a:r>
          </a:p>
        </p:txBody>
      </p:sp>
      <p:sp>
        <p:nvSpPr>
          <p:cNvPr id="149516" name="Rectangle 12"/>
          <p:cNvSpPr>
            <a:spLocks noChangeArrowheads="1"/>
          </p:cNvSpPr>
          <p:nvPr/>
        </p:nvSpPr>
        <p:spPr bwMode="auto">
          <a:xfrm>
            <a:off x="0" y="2092325"/>
            <a:ext cx="88392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>
                <a:solidFill>
                  <a:srgbClr val="FF0000"/>
                </a:solidFill>
                <a:ea typeface="仿宋_GB2312" pitchFamily="49" charset="-122"/>
              </a:rPr>
              <a:t> i</a:t>
            </a:r>
            <a:r>
              <a:rPr lang="zh-CN" altLang="en-US" sz="2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取值</a:t>
            </a:r>
            <a:r>
              <a:rPr lang="zh-CN" altLang="en-US" sz="280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：将最大项取值为</a:t>
            </a:r>
            <a:r>
              <a:rPr lang="en-US" altLang="zh-CN" sz="280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0</a:t>
            </a:r>
            <a:r>
              <a:rPr lang="zh-CN" altLang="en-US" sz="280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时，各输入变量的取值看成二进制数，其对应的十进制数</a:t>
            </a:r>
            <a:r>
              <a:rPr lang="en-US" altLang="zh-CN" sz="280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i</a:t>
            </a:r>
            <a:r>
              <a:rPr lang="zh-CN" altLang="en-US" sz="280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作为最小项的编号。</a:t>
            </a:r>
          </a:p>
        </p:txBody>
      </p:sp>
      <p:sp>
        <p:nvSpPr>
          <p:cNvPr id="149517" name="Rectangle 13"/>
          <p:cNvSpPr>
            <a:spLocks noChangeArrowheads="1"/>
          </p:cNvSpPr>
          <p:nvPr/>
        </p:nvSpPr>
        <p:spPr bwMode="auto">
          <a:xfrm>
            <a:off x="576263" y="4930775"/>
            <a:ext cx="6200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宋体" panose="02010600030101010101" pitchFamily="2" charset="-122"/>
              </a:rPr>
              <a:t>对于</a:t>
            </a:r>
            <a:r>
              <a:rPr lang="en-US" altLang="zh-CN" sz="2800">
                <a:solidFill>
                  <a:schemeClr val="bg1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800">
                <a:solidFill>
                  <a:schemeClr val="bg1"/>
                </a:solidFill>
                <a:latin typeface="宋体" panose="02010600030101010101" pitchFamily="2" charset="-122"/>
              </a:rPr>
              <a:t>个变量来说，可有</a:t>
            </a:r>
            <a:r>
              <a:rPr lang="en-US" altLang="zh-CN" sz="2800">
                <a:solidFill>
                  <a:schemeClr val="bg1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800" baseline="30000">
                <a:solidFill>
                  <a:schemeClr val="bg1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800">
                <a:solidFill>
                  <a:schemeClr val="bg1"/>
                </a:solidFill>
                <a:latin typeface="宋体" panose="02010600030101010101" pitchFamily="2" charset="-122"/>
              </a:rPr>
              <a:t>个最大项；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781050" y="3443289"/>
            <a:ext cx="7897813" cy="1268413"/>
            <a:chOff x="204" y="2007"/>
            <a:chExt cx="4975" cy="799"/>
          </a:xfrm>
        </p:grpSpPr>
        <p:graphicFrame>
          <p:nvGraphicFramePr>
            <p:cNvPr id="25602" name="Object 15"/>
            <p:cNvGraphicFramePr>
              <a:graphicFrameLocks noChangeAspect="1"/>
            </p:cNvGraphicFramePr>
            <p:nvPr/>
          </p:nvGraphicFramePr>
          <p:xfrm>
            <a:off x="982" y="2007"/>
            <a:ext cx="1060" cy="310"/>
          </p:xfrm>
          <a:graphic>
            <a:graphicData uri="http://schemas.openxmlformats.org/presentationml/2006/ole">
              <p:oleObj spid="_x0000_s25601" name="公式" r:id="rId3" imgW="609480" imgH="177480" progId="Equation.3">
                <p:embed/>
              </p:oleObj>
            </a:graphicData>
          </a:graphic>
        </p:graphicFrame>
        <p:sp>
          <p:nvSpPr>
            <p:cNvPr id="25609" name="Rectangle 16"/>
            <p:cNvSpPr>
              <a:spLocks noChangeArrowheads="1"/>
            </p:cNvSpPr>
            <p:nvPr/>
          </p:nvSpPr>
          <p:spPr bwMode="auto">
            <a:xfrm>
              <a:off x="204" y="2011"/>
              <a:ext cx="7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rPr>
                <a:t>例：使</a:t>
              </a:r>
            </a:p>
          </p:txBody>
        </p:sp>
        <p:sp>
          <p:nvSpPr>
            <p:cNvPr id="25610" name="Text Box 17"/>
            <p:cNvSpPr txBox="1">
              <a:spLocks noChangeArrowheads="1"/>
            </p:cNvSpPr>
            <p:nvPr/>
          </p:nvSpPr>
          <p:spPr bwMode="auto">
            <a:xfrm>
              <a:off x="2139" y="2018"/>
              <a:ext cx="30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0">
                  <a:solidFill>
                    <a:schemeClr val="bg1"/>
                  </a:solidFill>
                  <a:ea typeface="仿宋_GB2312" pitchFamily="49" charset="-122"/>
                </a:rPr>
                <a:t>为</a:t>
              </a:r>
              <a:r>
                <a:rPr lang="en-US" altLang="zh-CN" sz="2800" b="0">
                  <a:solidFill>
                    <a:schemeClr val="bg1"/>
                  </a:solidFill>
                  <a:ea typeface="仿宋_GB2312" pitchFamily="49" charset="-122"/>
                </a:rPr>
                <a:t>0</a:t>
              </a:r>
              <a:r>
                <a:rPr lang="zh-CN" altLang="en-US" sz="2800" b="0">
                  <a:solidFill>
                    <a:schemeClr val="bg1"/>
                  </a:solidFill>
                  <a:ea typeface="仿宋_GB2312" pitchFamily="49" charset="-122"/>
                </a:rPr>
                <a:t>时，</a:t>
              </a:r>
              <a:r>
                <a:rPr lang="en-US" altLang="zh-CN" sz="2800" b="0">
                  <a:solidFill>
                    <a:schemeClr val="bg1"/>
                  </a:solidFill>
                  <a:ea typeface="仿宋_GB2312" pitchFamily="49" charset="-122"/>
                </a:rPr>
                <a:t>ABC</a:t>
              </a:r>
              <a:r>
                <a:rPr lang="zh-CN" altLang="en-US" sz="2800" b="0">
                  <a:solidFill>
                    <a:schemeClr val="bg1"/>
                  </a:solidFill>
                  <a:ea typeface="仿宋_GB2312" pitchFamily="49" charset="-122"/>
                </a:rPr>
                <a:t>取值为</a:t>
              </a:r>
              <a:r>
                <a:rPr lang="en-US" altLang="zh-CN" sz="2800" b="0">
                  <a:solidFill>
                    <a:schemeClr val="bg1"/>
                  </a:solidFill>
                  <a:ea typeface="仿宋_GB2312" pitchFamily="49" charset="-122"/>
                </a:rPr>
                <a:t>010</a:t>
              </a:r>
              <a:r>
                <a:rPr lang="zh-CN" altLang="en-US" sz="2800" b="0">
                  <a:solidFill>
                    <a:schemeClr val="bg1"/>
                  </a:solidFill>
                  <a:ea typeface="仿宋_GB2312" pitchFamily="49" charset="-122"/>
                </a:rPr>
                <a:t>，所以</a:t>
              </a:r>
              <a:endParaRPr lang="zh-CN" altLang="en-US" sz="2800" b="0" baseline="-25000">
                <a:solidFill>
                  <a:schemeClr val="bg1"/>
                </a:solidFill>
                <a:ea typeface="仿宋_GB2312" pitchFamily="49" charset="-122"/>
              </a:endParaRPr>
            </a:p>
          </p:txBody>
        </p:sp>
        <p:sp>
          <p:nvSpPr>
            <p:cNvPr id="25611" name="Rectangle 18"/>
            <p:cNvSpPr>
              <a:spLocks noChangeArrowheads="1"/>
            </p:cNvSpPr>
            <p:nvPr/>
          </p:nvSpPr>
          <p:spPr bwMode="auto">
            <a:xfrm>
              <a:off x="1713" y="2518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0">
                  <a:solidFill>
                    <a:schemeClr val="bg1"/>
                  </a:solidFill>
                  <a:ea typeface="仿宋_GB2312" pitchFamily="49" charset="-122"/>
                </a:rPr>
                <a:t>记为</a:t>
              </a:r>
              <a:r>
                <a:rPr lang="en-US" altLang="zh-CN" sz="2400" b="0">
                  <a:solidFill>
                    <a:schemeClr val="bg1"/>
                  </a:solidFill>
                  <a:ea typeface="仿宋_GB2312" pitchFamily="49" charset="-122"/>
                </a:rPr>
                <a:t>M</a:t>
              </a:r>
              <a:r>
                <a:rPr lang="en-US" altLang="zh-CN" sz="2400" b="0" baseline="-25000">
                  <a:solidFill>
                    <a:schemeClr val="bg1"/>
                  </a:solidFill>
                  <a:ea typeface="仿宋_GB2312" pitchFamily="49" charset="-122"/>
                </a:rPr>
                <a:t>2</a:t>
              </a:r>
            </a:p>
          </p:txBody>
        </p:sp>
        <p:graphicFrame>
          <p:nvGraphicFramePr>
            <p:cNvPr id="25603" name="Object 19"/>
            <p:cNvGraphicFramePr>
              <a:graphicFrameLocks noChangeAspect="1"/>
            </p:cNvGraphicFramePr>
            <p:nvPr/>
          </p:nvGraphicFramePr>
          <p:xfrm>
            <a:off x="746" y="2482"/>
            <a:ext cx="907" cy="264"/>
          </p:xfrm>
          <a:graphic>
            <a:graphicData uri="http://schemas.openxmlformats.org/presentationml/2006/ole">
              <p:oleObj spid="_x0000_s25602" name="公式" r:id="rId4" imgW="609480" imgH="17748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5" grpId="0" autoUpdateAnimBg="0"/>
      <p:bldP spid="149516" grpId="0" autoUpdateAnimBg="0"/>
      <p:bldP spid="149517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第</a:t>
            </a:r>
            <a:fld id="{F14A0601-4477-493B-B05E-75763393D947}" type="slidenum"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pPr eaLnBrk="1" hangingPunct="1"/>
              <a:t>31</a:t>
            </a:fld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页</a:t>
            </a:r>
          </a:p>
        </p:txBody>
      </p:sp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1752600" y="5105400"/>
            <a:ext cx="49847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800" b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任意两个最大项之和为</a:t>
            </a:r>
            <a:r>
              <a:rPr lang="en-US" altLang="zh-CN" sz="2800" b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2800" b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；即</a:t>
            </a:r>
            <a:endParaRPr lang="zh-CN" altLang="en-US" sz="2400">
              <a:solidFill>
                <a:schemeClr val="bg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0" y="0"/>
            <a:ext cx="6329363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lang="en-US" altLang="zh-CN" sz="280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(3)</a:t>
            </a:r>
            <a:r>
              <a:rPr lang="zh-CN" altLang="en-US" sz="280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真值表</a:t>
            </a:r>
            <a:r>
              <a:rPr lang="zh-CN" altLang="en-US" sz="280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（以三变量为例</a:t>
            </a:r>
            <a:r>
              <a:rPr lang="zh-CN" altLang="en-US" sz="240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 ）</a:t>
            </a:r>
          </a:p>
        </p:txBody>
      </p:sp>
      <p:graphicFrame>
        <p:nvGraphicFramePr>
          <p:cNvPr id="111620" name="Group 4"/>
          <p:cNvGraphicFramePr>
            <a:graphicFrameLocks noGrp="1"/>
          </p:cNvGraphicFramePr>
          <p:nvPr/>
        </p:nvGraphicFramePr>
        <p:xfrm>
          <a:off x="685800" y="685800"/>
          <a:ext cx="8077200" cy="3613151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4031543394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1431353080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1388678010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511883974"/>
                    </a:ext>
                  </a:extLst>
                </a:gridCol>
                <a:gridCol w="809625">
                  <a:extLst>
                    <a:ext uri="{9D8B030D-6E8A-4147-A177-3AD203B41FA5}">
                      <a16:colId xmlns="" xmlns:a16="http://schemas.microsoft.com/office/drawing/2014/main" val="2535738250"/>
                    </a:ext>
                  </a:extLst>
                </a:gridCol>
                <a:gridCol w="942975">
                  <a:extLst>
                    <a:ext uri="{9D8B030D-6E8A-4147-A177-3AD203B41FA5}">
                      <a16:colId xmlns="" xmlns:a16="http://schemas.microsoft.com/office/drawing/2014/main" val="1020850219"/>
                    </a:ext>
                  </a:extLst>
                </a:gridCol>
                <a:gridCol w="990600">
                  <a:extLst>
                    <a:ext uri="{9D8B030D-6E8A-4147-A177-3AD203B41FA5}">
                      <a16:colId xmlns="" xmlns:a16="http://schemas.microsoft.com/office/drawing/2014/main" val="865621804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488394736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662376504"/>
                    </a:ext>
                  </a:extLst>
                </a:gridCol>
              </a:tblGrid>
              <a:tr h="838200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A B 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73481660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0  0  0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3018632"/>
                  </a:ext>
                </a:extLst>
              </a:tr>
              <a:tr h="274638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0  0  1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88284919"/>
                  </a:ext>
                </a:extLst>
              </a:tr>
              <a:tr h="320675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0  1  0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22196800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0  1  1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82150776"/>
                  </a:ext>
                </a:extLst>
              </a:tr>
              <a:tr h="381000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1  0  0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03040575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1  0  1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52816023"/>
                  </a:ext>
                </a:extLst>
              </a:tr>
              <a:tr h="350838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1  1  0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93142694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1  1  1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60935219"/>
                  </a:ext>
                </a:extLst>
              </a:tr>
            </a:tbl>
          </a:graphicData>
        </a:graphic>
      </p:graphicFrame>
      <p:grpSp>
        <p:nvGrpSpPr>
          <p:cNvPr id="2" name="Group 120"/>
          <p:cNvGrpSpPr>
            <a:grpSpLocks/>
          </p:cNvGrpSpPr>
          <p:nvPr/>
        </p:nvGrpSpPr>
        <p:grpSpPr bwMode="auto">
          <a:xfrm>
            <a:off x="1524000" y="946151"/>
            <a:ext cx="7051675" cy="617538"/>
            <a:chOff x="960" y="596"/>
            <a:chExt cx="4442" cy="389"/>
          </a:xfrm>
        </p:grpSpPr>
        <p:graphicFrame>
          <p:nvGraphicFramePr>
            <p:cNvPr id="26628" name="Object 106"/>
            <p:cNvGraphicFramePr>
              <a:graphicFrameLocks noChangeAspect="1"/>
            </p:cNvGraphicFramePr>
            <p:nvPr/>
          </p:nvGraphicFramePr>
          <p:xfrm>
            <a:off x="960" y="624"/>
            <a:ext cx="505" cy="344"/>
          </p:xfrm>
          <a:graphic>
            <a:graphicData uri="http://schemas.openxmlformats.org/presentationml/2006/ole">
              <p:oleObj spid="_x0000_s26625" name="Equation" r:id="rId3" imgW="634725" imgH="431613" progId="Equation.3">
                <p:embed/>
              </p:oleObj>
            </a:graphicData>
          </a:graphic>
        </p:graphicFrame>
        <p:graphicFrame>
          <p:nvGraphicFramePr>
            <p:cNvPr id="26629" name="Object 107"/>
            <p:cNvGraphicFramePr>
              <a:graphicFrameLocks noChangeAspect="1"/>
            </p:cNvGraphicFramePr>
            <p:nvPr/>
          </p:nvGraphicFramePr>
          <p:xfrm>
            <a:off x="1430" y="596"/>
            <a:ext cx="524" cy="344"/>
          </p:xfrm>
          <a:graphic>
            <a:graphicData uri="http://schemas.openxmlformats.org/presentationml/2006/ole">
              <p:oleObj spid="_x0000_s26626" name="公式" r:id="rId4" imgW="660240" imgH="431640" progId="Equation.3">
                <p:embed/>
              </p:oleObj>
            </a:graphicData>
          </a:graphic>
        </p:graphicFrame>
        <p:graphicFrame>
          <p:nvGraphicFramePr>
            <p:cNvPr id="26630" name="Object 108"/>
            <p:cNvGraphicFramePr>
              <a:graphicFrameLocks noChangeAspect="1"/>
            </p:cNvGraphicFramePr>
            <p:nvPr/>
          </p:nvGraphicFramePr>
          <p:xfrm>
            <a:off x="1930" y="596"/>
            <a:ext cx="484" cy="344"/>
          </p:xfrm>
          <a:graphic>
            <a:graphicData uri="http://schemas.openxmlformats.org/presentationml/2006/ole">
              <p:oleObj spid="_x0000_s26627" name="公式" r:id="rId5" imgW="609480" imgH="431640" progId="Equation.3">
                <p:embed/>
              </p:oleObj>
            </a:graphicData>
          </a:graphic>
        </p:graphicFrame>
        <p:graphicFrame>
          <p:nvGraphicFramePr>
            <p:cNvPr id="26631" name="Object 109"/>
            <p:cNvGraphicFramePr>
              <a:graphicFrameLocks noChangeAspect="1"/>
            </p:cNvGraphicFramePr>
            <p:nvPr/>
          </p:nvGraphicFramePr>
          <p:xfrm>
            <a:off x="2448" y="597"/>
            <a:ext cx="528" cy="358"/>
          </p:xfrm>
          <a:graphic>
            <a:graphicData uri="http://schemas.openxmlformats.org/presentationml/2006/ole">
              <p:oleObj spid="_x0000_s26628" name="公式" r:id="rId6" imgW="634680" imgH="431640" progId="Equation.3">
                <p:embed/>
              </p:oleObj>
            </a:graphicData>
          </a:graphic>
        </p:graphicFrame>
        <p:graphicFrame>
          <p:nvGraphicFramePr>
            <p:cNvPr id="26632" name="Object 110"/>
            <p:cNvGraphicFramePr>
              <a:graphicFrameLocks noChangeAspect="1"/>
            </p:cNvGraphicFramePr>
            <p:nvPr/>
          </p:nvGraphicFramePr>
          <p:xfrm>
            <a:off x="3034" y="596"/>
            <a:ext cx="484" cy="344"/>
          </p:xfrm>
          <a:graphic>
            <a:graphicData uri="http://schemas.openxmlformats.org/presentationml/2006/ole">
              <p:oleObj spid="_x0000_s26629" name="公式" r:id="rId7" imgW="609480" imgH="431640" progId="Equation.3">
                <p:embed/>
              </p:oleObj>
            </a:graphicData>
          </a:graphic>
        </p:graphicFrame>
        <p:graphicFrame>
          <p:nvGraphicFramePr>
            <p:cNvPr id="26633" name="Object 111"/>
            <p:cNvGraphicFramePr>
              <a:graphicFrameLocks noChangeAspect="1"/>
            </p:cNvGraphicFramePr>
            <p:nvPr/>
          </p:nvGraphicFramePr>
          <p:xfrm>
            <a:off x="3552" y="596"/>
            <a:ext cx="616" cy="344"/>
          </p:xfrm>
          <a:graphic>
            <a:graphicData uri="http://schemas.openxmlformats.org/presentationml/2006/ole">
              <p:oleObj spid="_x0000_s26630" name="公式" r:id="rId8" imgW="634680" imgH="431640" progId="Equation.3">
                <p:embed/>
              </p:oleObj>
            </a:graphicData>
          </a:graphic>
        </p:graphicFrame>
        <p:graphicFrame>
          <p:nvGraphicFramePr>
            <p:cNvPr id="26634" name="Object 112"/>
            <p:cNvGraphicFramePr>
              <a:graphicFrameLocks noChangeAspect="1"/>
            </p:cNvGraphicFramePr>
            <p:nvPr/>
          </p:nvGraphicFramePr>
          <p:xfrm>
            <a:off x="4193" y="598"/>
            <a:ext cx="534" cy="387"/>
          </p:xfrm>
          <a:graphic>
            <a:graphicData uri="http://schemas.openxmlformats.org/presentationml/2006/ole">
              <p:oleObj spid="_x0000_s26631" name="公式" r:id="rId9" imgW="596880" imgH="431640" progId="Equation.3">
                <p:embed/>
              </p:oleObj>
            </a:graphicData>
          </a:graphic>
        </p:graphicFrame>
        <p:graphicFrame>
          <p:nvGraphicFramePr>
            <p:cNvPr id="26635" name="Object 113"/>
            <p:cNvGraphicFramePr>
              <a:graphicFrameLocks noChangeAspect="1"/>
            </p:cNvGraphicFramePr>
            <p:nvPr/>
          </p:nvGraphicFramePr>
          <p:xfrm>
            <a:off x="4853" y="598"/>
            <a:ext cx="549" cy="380"/>
          </p:xfrm>
          <a:graphic>
            <a:graphicData uri="http://schemas.openxmlformats.org/presentationml/2006/ole">
              <p:oleObj spid="_x0000_s26632" name="公式" r:id="rId10" imgW="622080" imgH="431640" progId="Equation.3">
                <p:embed/>
              </p:oleObj>
            </a:graphicData>
          </a:graphic>
        </p:graphicFrame>
      </p:grpSp>
      <p:sp>
        <p:nvSpPr>
          <p:cNvPr id="111730" name="Rectangle 114"/>
          <p:cNvSpPr>
            <a:spLocks noChangeArrowheads="1"/>
          </p:cNvSpPr>
          <p:nvPr/>
        </p:nvSpPr>
        <p:spPr bwMode="auto">
          <a:xfrm>
            <a:off x="0" y="4443413"/>
            <a:ext cx="1733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(4)</a:t>
            </a:r>
            <a:r>
              <a:rPr lang="zh-CN" altLang="en-US" sz="280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性质</a:t>
            </a:r>
            <a:r>
              <a:rPr lang="zh-CN" altLang="en-US" sz="240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：</a:t>
            </a:r>
          </a:p>
        </p:txBody>
      </p:sp>
      <p:sp>
        <p:nvSpPr>
          <p:cNvPr id="111731" name="Text Box 115"/>
          <p:cNvSpPr txBox="1">
            <a:spLocks noChangeArrowheads="1"/>
          </p:cNvSpPr>
          <p:nvPr/>
        </p:nvSpPr>
        <p:spPr bwMode="auto">
          <a:xfrm>
            <a:off x="1752600" y="4471988"/>
            <a:ext cx="46243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 b="0">
                <a:solidFill>
                  <a:schemeClr val="bg1"/>
                </a:solidFill>
                <a:ea typeface="仿宋_GB2312" pitchFamily="49" charset="-122"/>
              </a:rPr>
              <a:t>只有一种变量取值使</a:t>
            </a:r>
            <a:r>
              <a:rPr lang="en-US" altLang="zh-CN" sz="2800" b="0">
                <a:solidFill>
                  <a:schemeClr val="bg1"/>
                </a:solidFill>
                <a:ea typeface="仿宋_GB2312" pitchFamily="49" charset="-122"/>
              </a:rPr>
              <a:t>M</a:t>
            </a:r>
            <a:r>
              <a:rPr lang="en-US" altLang="zh-CN" sz="2800" b="0" baseline="-25000">
                <a:solidFill>
                  <a:schemeClr val="bg1"/>
                </a:solidFill>
                <a:ea typeface="仿宋_GB2312" pitchFamily="49" charset="-122"/>
              </a:rPr>
              <a:t>i</a:t>
            </a:r>
            <a:r>
              <a:rPr lang="en-US" altLang="zh-CN" sz="2800" b="0">
                <a:solidFill>
                  <a:schemeClr val="bg1"/>
                </a:solidFill>
                <a:ea typeface="仿宋_GB2312" pitchFamily="49" charset="-122"/>
              </a:rPr>
              <a:t>=0</a:t>
            </a:r>
            <a:r>
              <a:rPr lang="zh-CN" altLang="en-US" sz="2800" b="0">
                <a:solidFill>
                  <a:schemeClr val="bg1"/>
                </a:solidFill>
                <a:ea typeface="仿宋_GB2312" pitchFamily="49" charset="-122"/>
              </a:rPr>
              <a:t>；</a:t>
            </a:r>
          </a:p>
        </p:txBody>
      </p:sp>
      <p:sp>
        <p:nvSpPr>
          <p:cNvPr id="111732" name="Rectangle 116"/>
          <p:cNvSpPr>
            <a:spLocks noChangeArrowheads="1"/>
          </p:cNvSpPr>
          <p:nvPr/>
        </p:nvSpPr>
        <p:spPr bwMode="auto">
          <a:xfrm>
            <a:off x="1781175" y="5902325"/>
            <a:ext cx="3775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 b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全体最大项之积为</a:t>
            </a:r>
            <a:r>
              <a:rPr lang="en-US" altLang="zh-CN" sz="2800" b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0</a:t>
            </a:r>
            <a:r>
              <a:rPr lang="zh-CN" altLang="en-US" sz="2800" b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；</a:t>
            </a:r>
          </a:p>
        </p:txBody>
      </p:sp>
      <p:graphicFrame>
        <p:nvGraphicFramePr>
          <p:cNvPr id="111733" name="Object 117"/>
          <p:cNvGraphicFramePr>
            <a:graphicFrameLocks noChangeAspect="1"/>
          </p:cNvGraphicFramePr>
          <p:nvPr/>
        </p:nvGraphicFramePr>
        <p:xfrm>
          <a:off x="6799263" y="5175250"/>
          <a:ext cx="2336800" cy="482600"/>
        </p:xfrm>
        <a:graphic>
          <a:graphicData uri="http://schemas.openxmlformats.org/presentationml/2006/ole">
            <p:oleObj spid="_x0000_s26633" name="公式" r:id="rId11" imgW="1168400" imgH="241300" progId="Equation.3">
              <p:embed/>
            </p:oleObj>
          </a:graphicData>
        </a:graphic>
      </p:graphicFrame>
      <p:graphicFrame>
        <p:nvGraphicFramePr>
          <p:cNvPr id="111734" name="Object 118"/>
          <p:cNvGraphicFramePr>
            <a:graphicFrameLocks noChangeAspect="1"/>
          </p:cNvGraphicFramePr>
          <p:nvPr/>
        </p:nvGraphicFramePr>
        <p:xfrm>
          <a:off x="5326063" y="5811838"/>
          <a:ext cx="1579562" cy="806450"/>
        </p:xfrm>
        <a:graphic>
          <a:graphicData uri="http://schemas.openxmlformats.org/presentationml/2006/ole">
            <p:oleObj spid="_x0000_s26634" name="Equation" r:id="rId12" imgW="672808" imgH="342751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1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1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1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1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1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1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1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1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1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1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" grpId="0" autoUpdateAnimBg="0"/>
      <p:bldP spid="111619" grpId="0" build="p" bldLvl="2" autoUpdateAnimBg="0"/>
      <p:bldP spid="111730" grpId="0" autoUpdateAnimBg="0"/>
      <p:bldP spid="111731" grpId="0" autoUpdateAnimBg="0"/>
      <p:bldP spid="111732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第</a:t>
            </a:r>
            <a:fld id="{E6F10379-1EF5-468D-9CB3-70D03E916B13}" type="slidenum"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pPr eaLnBrk="1" hangingPunct="1"/>
              <a:t>32</a:t>
            </a:fld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页</a:t>
            </a: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9550"/>
            <a:ext cx="8420100" cy="1143000"/>
          </a:xfrm>
        </p:spPr>
        <p:txBody>
          <a:bodyPr/>
          <a:lstStyle/>
          <a:p>
            <a:pPr algn="l" eaLnBrk="1" hangingPunct="1"/>
            <a:r>
              <a:rPr lang="zh-CN" altLang="en-US" sz="3200" smtClean="0">
                <a:latin typeface="仿宋_GB2312" pitchFamily="49" charset="-122"/>
              </a:rPr>
              <a:t>（</a:t>
            </a:r>
            <a:r>
              <a:rPr lang="en-US" altLang="zh-CN" sz="3200" smtClean="0">
                <a:latin typeface="仿宋_GB2312" pitchFamily="49" charset="-122"/>
              </a:rPr>
              <a:t>5</a:t>
            </a:r>
            <a:r>
              <a:rPr lang="zh-CN" altLang="en-US" sz="3200" smtClean="0">
                <a:latin typeface="仿宋_GB2312" pitchFamily="49" charset="-122"/>
              </a:rPr>
              <a:t>）用最大项表示逻辑函数</a:t>
            </a:r>
            <a:r>
              <a:rPr lang="zh-CN" altLang="en-US" sz="2800" smtClean="0">
                <a:latin typeface="仿宋_GB2312" pitchFamily="49" charset="-122"/>
              </a:rPr>
              <a:t/>
            </a:r>
            <a:br>
              <a:rPr lang="zh-CN" altLang="en-US" sz="2800" smtClean="0">
                <a:latin typeface="仿宋_GB2312" pitchFamily="49" charset="-122"/>
              </a:rPr>
            </a:br>
            <a:r>
              <a:rPr lang="zh-CN" altLang="en-US" sz="2800" smtClean="0">
                <a:latin typeface="仿宋_GB2312" pitchFamily="49" charset="-122"/>
              </a:rPr>
              <a:t>        </a:t>
            </a:r>
            <a:r>
              <a:rPr lang="en-US" altLang="zh-CN" sz="2800" smtClean="0">
                <a:latin typeface="仿宋_GB2312" pitchFamily="49" charset="-122"/>
              </a:rPr>
              <a:t>-</a:t>
            </a:r>
            <a:r>
              <a:rPr lang="zh-CN" altLang="en-US" sz="2800" smtClean="0">
                <a:solidFill>
                  <a:srgbClr val="FF0000"/>
                </a:solidFill>
                <a:latin typeface="仿宋_GB2312" pitchFamily="49" charset="-122"/>
              </a:rPr>
              <a:t>逻辑函数的标准形式 </a:t>
            </a:r>
          </a:p>
        </p:txBody>
      </p:sp>
      <p:graphicFrame>
        <p:nvGraphicFramePr>
          <p:cNvPr id="166912" name="Object 0"/>
          <p:cNvGraphicFramePr>
            <a:graphicFrameLocks noChangeAspect="1"/>
          </p:cNvGraphicFramePr>
          <p:nvPr/>
        </p:nvGraphicFramePr>
        <p:xfrm>
          <a:off x="744538" y="1849438"/>
          <a:ext cx="4581525" cy="2420937"/>
        </p:xfrm>
        <a:graphic>
          <a:graphicData uri="http://schemas.openxmlformats.org/presentationml/2006/ole">
            <p:oleObj spid="_x0000_s27649" name="公式" r:id="rId3" imgW="2247840" imgH="1117440" progId="Equation.3">
              <p:embed/>
            </p:oleObj>
          </a:graphicData>
        </a:graphic>
      </p:graphicFrame>
      <p:graphicFrame>
        <p:nvGraphicFramePr>
          <p:cNvPr id="112704" name="Group 64"/>
          <p:cNvGraphicFramePr>
            <a:graphicFrameLocks noGrp="1"/>
          </p:cNvGraphicFramePr>
          <p:nvPr>
            <p:ph idx="1"/>
          </p:nvPr>
        </p:nvGraphicFramePr>
        <p:xfrm>
          <a:off x="7043738" y="2338388"/>
          <a:ext cx="2605087" cy="4345307"/>
        </p:xfrm>
        <a:graphic>
          <a:graphicData uri="http://schemas.openxmlformats.org/drawingml/2006/table">
            <a:tbl>
              <a:tblPr/>
              <a:tblGrid>
                <a:gridCol w="1139825">
                  <a:extLst>
                    <a:ext uri="{9D8B030D-6E8A-4147-A177-3AD203B41FA5}">
                      <a16:colId xmlns="" xmlns:a16="http://schemas.microsoft.com/office/drawing/2014/main" val="2271252265"/>
                    </a:ext>
                  </a:extLst>
                </a:gridCol>
                <a:gridCol w="895350">
                  <a:extLst>
                    <a:ext uri="{9D8B030D-6E8A-4147-A177-3AD203B41FA5}">
                      <a16:colId xmlns="" xmlns:a16="http://schemas.microsoft.com/office/drawing/2014/main" val="3468016889"/>
                    </a:ext>
                  </a:extLst>
                </a:gridCol>
                <a:gridCol w="569912">
                  <a:extLst>
                    <a:ext uri="{9D8B030D-6E8A-4147-A177-3AD203B41FA5}">
                      <a16:colId xmlns="" xmlns:a16="http://schemas.microsoft.com/office/drawing/2014/main" val="1580846942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输   入取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输出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   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02527566"/>
                  </a:ext>
                </a:extLst>
              </a:tr>
              <a:tr h="428625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A   B   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45334050"/>
                  </a:ext>
                </a:extLst>
              </a:tr>
              <a:tr h="409575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0    0    0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5284429"/>
                  </a:ext>
                </a:extLst>
              </a:tr>
              <a:tr h="409575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0    0    1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59164171"/>
                  </a:ext>
                </a:extLst>
              </a:tr>
              <a:tr h="411163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0    1    0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14011442"/>
                  </a:ext>
                </a:extLst>
              </a:tr>
              <a:tr h="411163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0    1    1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76842817"/>
                  </a:ext>
                </a:extLst>
              </a:tr>
              <a:tr h="409575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1    0    0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38379731"/>
                  </a:ext>
                </a:extLst>
              </a:tr>
              <a:tr h="409575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1    0    1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43618340"/>
                  </a:ext>
                </a:extLst>
              </a:tr>
              <a:tr h="411163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1    1    0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09347484"/>
                  </a:ext>
                </a:extLst>
              </a:tr>
              <a:tr h="404813"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1    1    1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21189475"/>
                  </a:ext>
                </a:extLst>
              </a:tr>
            </a:tbl>
          </a:graphicData>
        </a:graphic>
      </p:graphicFrame>
      <p:sp>
        <p:nvSpPr>
          <p:cNvPr id="112749" name="AutoShape 109"/>
          <p:cNvSpPr>
            <a:spLocks noChangeArrowheads="1"/>
          </p:cNvSpPr>
          <p:nvPr/>
        </p:nvSpPr>
        <p:spPr bwMode="auto">
          <a:xfrm>
            <a:off x="4189413" y="3509963"/>
            <a:ext cx="2528887" cy="2633662"/>
          </a:xfrm>
          <a:prstGeom prst="leftRightArrow">
            <a:avLst>
              <a:gd name="adj1" fmla="val 50000"/>
              <a:gd name="adj2" fmla="val 22838"/>
            </a:avLst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chemeClr val="accent2"/>
                </a:solidFill>
                <a:ea typeface="仿宋_GB2312" pitchFamily="49" charset="-122"/>
              </a:rPr>
              <a:t>最大项之积</a:t>
            </a:r>
          </a:p>
          <a:p>
            <a:pPr algn="ctr" eaLnBrk="1" hangingPunct="1"/>
            <a:r>
              <a:rPr lang="zh-CN" altLang="en-US" sz="2400" dirty="0">
                <a:solidFill>
                  <a:schemeClr val="accent2"/>
                </a:solidFill>
                <a:ea typeface="仿宋_GB2312" pitchFamily="49" charset="-122"/>
              </a:rPr>
              <a:t>与真值表关系：</a:t>
            </a:r>
            <a:endParaRPr lang="en-US" altLang="zh-CN" sz="2400" dirty="0">
              <a:solidFill>
                <a:schemeClr val="accent2"/>
              </a:solidFill>
              <a:ea typeface="仿宋_GB2312" pitchFamily="49" charset="-122"/>
            </a:endParaRPr>
          </a:p>
          <a:p>
            <a:pPr algn="ctr" eaLnBrk="1" hangingPunct="1"/>
            <a:r>
              <a:rPr lang="zh-CN" altLang="en-US" sz="2400" dirty="0">
                <a:solidFill>
                  <a:srgbClr val="C00000"/>
                </a:solidFill>
                <a:ea typeface="仿宋_GB2312" pitchFamily="49" charset="-122"/>
              </a:rPr>
              <a:t>对应值为</a:t>
            </a:r>
            <a:r>
              <a:rPr lang="en-US" altLang="zh-CN" sz="2400" dirty="0">
                <a:solidFill>
                  <a:srgbClr val="C00000"/>
                </a:solidFill>
                <a:ea typeface="仿宋_GB2312" pitchFamily="49" charset="-122"/>
              </a:rPr>
              <a:t>0的行</a:t>
            </a:r>
            <a:endParaRPr lang="zh-CN" altLang="en-US" sz="2400" dirty="0">
              <a:solidFill>
                <a:srgbClr val="C00000"/>
              </a:solidFill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6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6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 autoUpdateAnimBg="0"/>
      <p:bldP spid="11274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第</a:t>
            </a:r>
            <a:fld id="{5568BA0B-2BB4-4DF0-AD46-626266EADEE9}" type="slidenum"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pPr eaLnBrk="1" hangingPunct="1"/>
              <a:t>33</a:t>
            </a:fld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页</a:t>
            </a: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242888" y="1254125"/>
            <a:ext cx="1123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>
                <a:solidFill>
                  <a:srgbClr val="FF3399"/>
                </a:solidFill>
                <a:latin typeface="仿宋_GB2312" pitchFamily="49" charset="-122"/>
                <a:ea typeface="仿宋_GB2312" pitchFamily="49" charset="-122"/>
              </a:rPr>
              <a:t>例</a:t>
            </a:r>
            <a:r>
              <a:rPr lang="en-US" altLang="zh-CN" sz="2800" b="0">
                <a:solidFill>
                  <a:srgbClr val="FF3399"/>
                </a:solidFill>
                <a:latin typeface="仿宋_GB2312" pitchFamily="49" charset="-122"/>
                <a:ea typeface="仿宋_GB2312" pitchFamily="49" charset="-122"/>
              </a:rPr>
              <a:t>2</a:t>
            </a:r>
          </a:p>
        </p:txBody>
      </p:sp>
      <p:graphicFrame>
        <p:nvGraphicFramePr>
          <p:cNvPr id="167936" name="Object 0"/>
          <p:cNvGraphicFramePr>
            <a:graphicFrameLocks noChangeAspect="1"/>
          </p:cNvGraphicFramePr>
          <p:nvPr/>
        </p:nvGraphicFramePr>
        <p:xfrm>
          <a:off x="590550" y="4610100"/>
          <a:ext cx="4052888" cy="722313"/>
        </p:xfrm>
        <a:graphic>
          <a:graphicData uri="http://schemas.openxmlformats.org/presentationml/2006/ole">
            <p:oleObj spid="_x0000_s28673" name="Equation" r:id="rId3" imgW="1327680" imgH="292680" progId="Equation.3">
              <p:embed/>
            </p:oleObj>
          </a:graphicData>
        </a:graphic>
      </p:graphicFrame>
      <p:graphicFrame>
        <p:nvGraphicFramePr>
          <p:cNvPr id="167937" name="Object 1"/>
          <p:cNvGraphicFramePr>
            <a:graphicFrameLocks noChangeAspect="1"/>
          </p:cNvGraphicFramePr>
          <p:nvPr/>
        </p:nvGraphicFramePr>
        <p:xfrm>
          <a:off x="1046163" y="1247775"/>
          <a:ext cx="3689350" cy="509588"/>
        </p:xfrm>
        <a:graphic>
          <a:graphicData uri="http://schemas.openxmlformats.org/presentationml/2006/ole">
            <p:oleObj spid="_x0000_s28674" name="Equation" r:id="rId4" imgW="1327680" imgH="292680" progId="Equation.3">
              <p:embed/>
            </p:oleObj>
          </a:graphicData>
        </a:graphic>
      </p:graphicFrame>
      <p:graphicFrame>
        <p:nvGraphicFramePr>
          <p:cNvPr id="167938" name="Object 2"/>
          <p:cNvGraphicFramePr>
            <a:graphicFrameLocks noChangeAspect="1"/>
          </p:cNvGraphicFramePr>
          <p:nvPr/>
        </p:nvGraphicFramePr>
        <p:xfrm>
          <a:off x="4706938" y="741363"/>
          <a:ext cx="4424596" cy="373062"/>
        </p:xfrm>
        <a:graphic>
          <a:graphicData uri="http://schemas.openxmlformats.org/presentationml/2006/ole">
            <p:oleObj spid="_x0000_s28675" name="公式" r:id="rId5" imgW="2641320" imgH="228600" progId="Equation.3">
              <p:embed/>
            </p:oleObj>
          </a:graphicData>
        </a:graphic>
      </p:graphicFrame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228600" y="0"/>
            <a:ext cx="4375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ea typeface="仿宋_GB2312" pitchFamily="49" charset="-122"/>
              </a:rPr>
              <a:t>3</a:t>
            </a:r>
            <a:r>
              <a:rPr lang="en-US" altLang="zh-CN" sz="280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.</a:t>
            </a:r>
            <a:r>
              <a:rPr lang="zh-CN" altLang="en-US" sz="280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最大项与最小项的关系</a:t>
            </a:r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0" y="620713"/>
            <a:ext cx="3700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0">
                <a:solidFill>
                  <a:schemeClr val="bg1"/>
                </a:solidFill>
                <a:ea typeface="仿宋_GB2312" pitchFamily="49" charset="-122"/>
              </a:rPr>
              <a:t>M</a:t>
            </a:r>
            <a:r>
              <a:rPr lang="en-US" altLang="zh-CN" sz="2800" b="0" baseline="-25000">
                <a:solidFill>
                  <a:schemeClr val="bg1"/>
                </a:solidFill>
                <a:ea typeface="仿宋_GB2312" pitchFamily="49" charset="-122"/>
              </a:rPr>
              <a:t>i</a:t>
            </a:r>
            <a:r>
              <a:rPr lang="zh-CN" altLang="en-US" sz="2800" b="0">
                <a:solidFill>
                  <a:schemeClr val="bg1"/>
                </a:solidFill>
                <a:ea typeface="仿宋_GB2312" pitchFamily="49" charset="-122"/>
              </a:rPr>
              <a:t>与</a:t>
            </a:r>
            <a:r>
              <a:rPr lang="en-US" altLang="zh-CN" sz="2800" b="0">
                <a:solidFill>
                  <a:schemeClr val="bg1"/>
                </a:solidFill>
                <a:ea typeface="仿宋_GB2312" pitchFamily="49" charset="-122"/>
              </a:rPr>
              <a:t>m</a:t>
            </a:r>
            <a:r>
              <a:rPr lang="en-US" altLang="zh-CN" sz="2800" b="0" baseline="-25000">
                <a:solidFill>
                  <a:schemeClr val="bg1"/>
                </a:solidFill>
                <a:ea typeface="仿宋_GB2312" pitchFamily="49" charset="-122"/>
              </a:rPr>
              <a:t>i</a:t>
            </a:r>
            <a:r>
              <a:rPr lang="zh-CN" altLang="en-US" sz="2800" b="0">
                <a:solidFill>
                  <a:schemeClr val="bg1"/>
                </a:solidFill>
                <a:ea typeface="仿宋_GB2312" pitchFamily="49" charset="-122"/>
              </a:rPr>
              <a:t>互补关系，</a:t>
            </a:r>
            <a:r>
              <a:rPr lang="zh-CN" altLang="en-US" sz="2800" b="0">
                <a:solidFill>
                  <a:srgbClr val="FF3399"/>
                </a:solidFill>
                <a:latin typeface="仿宋_GB2312" pitchFamily="49" charset="-122"/>
                <a:ea typeface="仿宋_GB2312" pitchFamily="49" charset="-122"/>
              </a:rPr>
              <a:t>例</a:t>
            </a:r>
            <a:r>
              <a:rPr lang="en-US" altLang="zh-CN" sz="2800" b="0">
                <a:solidFill>
                  <a:srgbClr val="FF3399"/>
                </a:solidFill>
                <a:latin typeface="仿宋_GB2312" pitchFamily="49" charset="-122"/>
                <a:ea typeface="仿宋_GB2312" pitchFamily="49" charset="-122"/>
              </a:rPr>
              <a:t>1</a:t>
            </a:r>
          </a:p>
        </p:txBody>
      </p:sp>
      <p:sp>
        <p:nvSpPr>
          <p:cNvPr id="113673" name="Rectangle 9"/>
          <p:cNvSpPr>
            <a:spLocks noGrp="1" noChangeArrowheads="1"/>
          </p:cNvSpPr>
          <p:nvPr>
            <p:ph type="title"/>
          </p:nvPr>
        </p:nvSpPr>
        <p:spPr>
          <a:xfrm>
            <a:off x="0" y="3790950"/>
            <a:ext cx="9906000" cy="519113"/>
          </a:xfrm>
        </p:spPr>
        <p:txBody>
          <a:bodyPr/>
          <a:lstStyle/>
          <a:p>
            <a:pPr algn="l" eaLnBrk="1" hangingPunct="1"/>
            <a:r>
              <a:rPr lang="en-US" altLang="zh-CN" sz="2800" smtClean="0">
                <a:latin typeface="仿宋_GB2312" pitchFamily="49" charset="-122"/>
              </a:rPr>
              <a:t>4. </a:t>
            </a:r>
            <a:r>
              <a:rPr lang="zh-CN" altLang="en-US" sz="2800" b="1" smtClean="0">
                <a:latin typeface="仿宋_GB2312" pitchFamily="49" charset="-122"/>
              </a:rPr>
              <a:t>逻辑函数的两种标准形式的相互转换，</a:t>
            </a:r>
            <a:r>
              <a:rPr lang="zh-CN" altLang="en-US" sz="2800" smtClean="0">
                <a:solidFill>
                  <a:srgbClr val="FF3399"/>
                </a:solidFill>
                <a:latin typeface="仿宋_GB2312" pitchFamily="49" charset="-122"/>
              </a:rPr>
              <a:t>例</a:t>
            </a:r>
          </a:p>
        </p:txBody>
      </p:sp>
      <p:graphicFrame>
        <p:nvGraphicFramePr>
          <p:cNvPr id="167939" name="Object 3"/>
          <p:cNvGraphicFramePr>
            <a:graphicFrameLocks noChangeAspect="1"/>
          </p:cNvGraphicFramePr>
          <p:nvPr/>
        </p:nvGraphicFramePr>
        <p:xfrm>
          <a:off x="5573713" y="4630738"/>
          <a:ext cx="3316287" cy="630237"/>
        </p:xfrm>
        <a:graphic>
          <a:graphicData uri="http://schemas.openxmlformats.org/presentationml/2006/ole">
            <p:oleObj spid="_x0000_s28676" name="公式" r:id="rId6" imgW="1079280" imgH="253800" progId="Equation.3">
              <p:embed/>
            </p:oleObj>
          </a:graphicData>
        </a:graphic>
      </p:graphicFrame>
      <p:graphicFrame>
        <p:nvGraphicFramePr>
          <p:cNvPr id="167940" name="Object 4"/>
          <p:cNvGraphicFramePr>
            <a:graphicFrameLocks noChangeAspect="1"/>
          </p:cNvGraphicFramePr>
          <p:nvPr/>
        </p:nvGraphicFramePr>
        <p:xfrm>
          <a:off x="958850" y="1771650"/>
          <a:ext cx="5868675" cy="557213"/>
        </p:xfrm>
        <a:graphic>
          <a:graphicData uri="http://schemas.openxmlformats.org/presentationml/2006/ole">
            <p:oleObj spid="_x0000_s28677" name="公式" r:id="rId7" imgW="1511280" imgH="228600" progId="Equation.3">
              <p:embed/>
            </p:oleObj>
          </a:graphicData>
        </a:graphic>
      </p:graphicFrame>
      <p:graphicFrame>
        <p:nvGraphicFramePr>
          <p:cNvPr id="167941" name="Object 5"/>
          <p:cNvGraphicFramePr>
            <a:graphicFrameLocks noChangeAspect="1"/>
          </p:cNvGraphicFramePr>
          <p:nvPr/>
        </p:nvGraphicFramePr>
        <p:xfrm>
          <a:off x="1185863" y="2520448"/>
          <a:ext cx="4317758" cy="537077"/>
        </p:xfrm>
        <a:graphic>
          <a:graphicData uri="http://schemas.openxmlformats.org/presentationml/2006/ole">
            <p:oleObj spid="_x0000_s28678" name="公式" r:id="rId8" imgW="1143000" imgH="228600" progId="Equation.3">
              <p:embed/>
            </p:oleObj>
          </a:graphicData>
        </a:graphic>
      </p:graphicFrame>
      <p:graphicFrame>
        <p:nvGraphicFramePr>
          <p:cNvPr id="167942" name="Object 6"/>
          <p:cNvGraphicFramePr>
            <a:graphicFrameLocks noChangeAspect="1"/>
          </p:cNvGraphicFramePr>
          <p:nvPr/>
        </p:nvGraphicFramePr>
        <p:xfrm>
          <a:off x="1309688" y="3189288"/>
          <a:ext cx="4449762" cy="533400"/>
        </p:xfrm>
        <a:graphic>
          <a:graphicData uri="http://schemas.openxmlformats.org/presentationml/2006/ole">
            <p:oleObj spid="_x0000_s28679" name="公式" r:id="rId9" imgW="1206360" imgH="228600" progId="Equation.3">
              <p:embed/>
            </p:oleObj>
          </a:graphicData>
        </a:graphic>
      </p:graphicFrame>
      <p:graphicFrame>
        <p:nvGraphicFramePr>
          <p:cNvPr id="167943" name="Object 7"/>
          <p:cNvGraphicFramePr>
            <a:graphicFrameLocks noChangeAspect="1"/>
          </p:cNvGraphicFramePr>
          <p:nvPr/>
        </p:nvGraphicFramePr>
        <p:xfrm>
          <a:off x="5992813" y="3198813"/>
          <a:ext cx="3343275" cy="446087"/>
        </p:xfrm>
        <a:graphic>
          <a:graphicData uri="http://schemas.openxmlformats.org/presentationml/2006/ole">
            <p:oleObj spid="_x0000_s28680" name="公式" r:id="rId10" imgW="977760" imgH="203040" progId="Equation.3">
              <p:embed/>
            </p:oleObj>
          </a:graphicData>
        </a:graphic>
      </p:graphicFrame>
      <p:graphicFrame>
        <p:nvGraphicFramePr>
          <p:cNvPr id="167944" name="Object 8"/>
          <p:cNvGraphicFramePr>
            <a:graphicFrameLocks noChangeAspect="1"/>
          </p:cNvGraphicFramePr>
          <p:nvPr/>
        </p:nvGraphicFramePr>
        <p:xfrm>
          <a:off x="5753100" y="5719763"/>
          <a:ext cx="3238500" cy="485775"/>
        </p:xfrm>
        <a:graphic>
          <a:graphicData uri="http://schemas.openxmlformats.org/presentationml/2006/ole">
            <p:oleObj spid="_x0000_s28681" name="公式" r:id="rId11" imgW="1079280" imgH="203040" progId="Equation.3">
              <p:embed/>
            </p:oleObj>
          </a:graphicData>
        </a:graphic>
      </p:graphicFrame>
      <p:graphicFrame>
        <p:nvGraphicFramePr>
          <p:cNvPr id="167945" name="Object 9"/>
          <p:cNvGraphicFramePr>
            <a:graphicFrameLocks noChangeAspect="1"/>
          </p:cNvGraphicFramePr>
          <p:nvPr/>
        </p:nvGraphicFramePr>
        <p:xfrm>
          <a:off x="677863" y="5748338"/>
          <a:ext cx="4024312" cy="600075"/>
        </p:xfrm>
        <a:graphic>
          <a:graphicData uri="http://schemas.openxmlformats.org/presentationml/2006/ole">
            <p:oleObj spid="_x0000_s28682" name="Equation" r:id="rId12" imgW="1260000" imgH="225000" progId="Equation.3">
              <p:embed/>
            </p:oleObj>
          </a:graphicData>
        </a:graphic>
      </p:graphicFrame>
      <p:sp>
        <p:nvSpPr>
          <p:cNvPr id="113682" name="AutoShape 18"/>
          <p:cNvSpPr>
            <a:spLocks noChangeArrowheads="1"/>
          </p:cNvSpPr>
          <p:nvPr/>
        </p:nvSpPr>
        <p:spPr bwMode="auto">
          <a:xfrm>
            <a:off x="4629150" y="4792663"/>
            <a:ext cx="576263" cy="349250"/>
          </a:xfrm>
          <a:prstGeom prst="rightArrow">
            <a:avLst>
              <a:gd name="adj1" fmla="val 50000"/>
              <a:gd name="adj2" fmla="val 41250"/>
            </a:avLst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仿宋_GB2312" pitchFamily="49" charset="-122"/>
            </a:endParaRPr>
          </a:p>
        </p:txBody>
      </p:sp>
      <p:sp>
        <p:nvSpPr>
          <p:cNvPr id="113683" name="AutoShape 19"/>
          <p:cNvSpPr>
            <a:spLocks noChangeArrowheads="1"/>
          </p:cNvSpPr>
          <p:nvPr/>
        </p:nvSpPr>
        <p:spPr bwMode="auto">
          <a:xfrm>
            <a:off x="7077075" y="5241925"/>
            <a:ext cx="492125" cy="561975"/>
          </a:xfrm>
          <a:prstGeom prst="downArrow">
            <a:avLst>
              <a:gd name="adj1" fmla="val 50000"/>
              <a:gd name="adj2" fmla="val 28548"/>
            </a:avLst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仿宋_GB2312" pitchFamily="49" charset="-122"/>
            </a:endParaRPr>
          </a:p>
        </p:txBody>
      </p:sp>
      <p:sp>
        <p:nvSpPr>
          <p:cNvPr id="113684" name="AutoShape 20"/>
          <p:cNvSpPr>
            <a:spLocks noChangeArrowheads="1"/>
          </p:cNvSpPr>
          <p:nvPr/>
        </p:nvSpPr>
        <p:spPr bwMode="auto">
          <a:xfrm>
            <a:off x="4700588" y="5832475"/>
            <a:ext cx="647700" cy="338138"/>
          </a:xfrm>
          <a:prstGeom prst="leftArrow">
            <a:avLst>
              <a:gd name="adj1" fmla="val 50000"/>
              <a:gd name="adj2" fmla="val 47887"/>
            </a:avLst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仿宋_GB2312" pitchFamily="49" charset="-122"/>
            </a:endParaRPr>
          </a:p>
        </p:txBody>
      </p:sp>
      <p:sp>
        <p:nvSpPr>
          <p:cNvPr id="113685" name="AutoShape 21"/>
          <p:cNvSpPr>
            <a:spLocks noChangeArrowheads="1"/>
          </p:cNvSpPr>
          <p:nvPr/>
        </p:nvSpPr>
        <p:spPr bwMode="auto">
          <a:xfrm>
            <a:off x="2730500" y="5256213"/>
            <a:ext cx="492125" cy="547687"/>
          </a:xfrm>
          <a:prstGeom prst="upDownArrow">
            <a:avLst>
              <a:gd name="adj1" fmla="val 50000"/>
              <a:gd name="adj2" fmla="val 22258"/>
            </a:avLst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仿宋_GB2312" pitchFamily="49" charset="-122"/>
            </a:endParaRPr>
          </a:p>
        </p:txBody>
      </p:sp>
      <p:grpSp>
        <p:nvGrpSpPr>
          <p:cNvPr id="2" name="组合 20"/>
          <p:cNvGrpSpPr>
            <a:grpSpLocks/>
          </p:cNvGrpSpPr>
          <p:nvPr/>
        </p:nvGrpSpPr>
        <p:grpSpPr bwMode="auto">
          <a:xfrm>
            <a:off x="2714625" y="6243638"/>
            <a:ext cx="3168650" cy="514350"/>
            <a:chOff x="2714626" y="6243638"/>
            <a:chExt cx="3169243" cy="514410"/>
          </a:xfrm>
        </p:grpSpPr>
        <p:sp>
          <p:nvSpPr>
            <p:cNvPr id="28694" name="TextBox 21"/>
            <p:cNvSpPr txBox="1">
              <a:spLocks noChangeArrowheads="1"/>
            </p:cNvSpPr>
            <p:nvPr/>
          </p:nvSpPr>
          <p:spPr bwMode="auto">
            <a:xfrm>
              <a:off x="3228975" y="6357938"/>
              <a:ext cx="265489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ea typeface="仿宋_GB2312" pitchFamily="49" charset="-122"/>
                </a:rPr>
                <a:t>跳</a:t>
              </a:r>
              <a:r>
                <a:rPr lang="zh-CN" altLang="en-US" dirty="0" smtClean="0">
                  <a:ea typeface="仿宋_GB2312" pitchFamily="49" charset="-122"/>
                </a:rPr>
                <a:t>至</a:t>
              </a:r>
              <a:r>
                <a:rPr lang="en-US" altLang="zh-CN" dirty="0" smtClean="0">
                  <a:ea typeface="仿宋_GB2312" pitchFamily="49" charset="-122"/>
                </a:rPr>
                <a:t>2.6节</a:t>
              </a:r>
              <a:r>
                <a:rPr lang="en-US" altLang="zh-CN" dirty="0">
                  <a:ea typeface="仿宋_GB2312" pitchFamily="49" charset="-122"/>
                </a:rPr>
                <a:t>-卡诺图化简</a:t>
              </a:r>
              <a:endParaRPr lang="zh-CN" altLang="en-US" dirty="0">
                <a:ea typeface="仿宋_GB2312" pitchFamily="49" charset="-122"/>
              </a:endParaRPr>
            </a:p>
          </p:txBody>
        </p:sp>
        <p:sp>
          <p:nvSpPr>
            <p:cNvPr id="28695" name="右箭头 22">
              <a:hlinkClick r:id="rId1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714626" y="6243638"/>
              <a:ext cx="500062" cy="385762"/>
            </a:xfrm>
            <a:prstGeom prst="rightArrow">
              <a:avLst>
                <a:gd name="adj1" fmla="val 50000"/>
                <a:gd name="adj2" fmla="val 49997"/>
              </a:avLst>
            </a:prstGeom>
            <a:solidFill>
              <a:srgbClr val="FF00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7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7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7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7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3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3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3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3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13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13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autoUpdateAnimBg="0"/>
      <p:bldP spid="113671" grpId="0" autoUpdateAnimBg="0"/>
      <p:bldP spid="113672" grpId="0" autoUpdateAnimBg="0"/>
      <p:bldP spid="113673" grpId="0" autoUpdateAnimBg="0"/>
      <p:bldP spid="113682" grpId="0" animBg="1"/>
      <p:bldP spid="113683" grpId="0" animBg="1"/>
      <p:bldP spid="113684" grpId="0" animBg="1"/>
      <p:bldP spid="11368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第</a:t>
            </a:r>
            <a:fld id="{171244FE-1027-4C86-9494-51728DAD6D79}" type="slidenum"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pPr eaLnBrk="1" hangingPunct="1"/>
              <a:t>34</a:t>
            </a:fld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页</a:t>
            </a: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395288" y="935038"/>
            <a:ext cx="38924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 smtClean="0">
                <a:solidFill>
                  <a:srgbClr val="FF0000"/>
                </a:solidFill>
                <a:ea typeface="仿宋_GB2312" pitchFamily="49" charset="-122"/>
              </a:rPr>
              <a:t>逻辑函数</a:t>
            </a:r>
            <a:r>
              <a:rPr lang="zh-CN" altLang="en-US" sz="3200" dirty="0">
                <a:solidFill>
                  <a:srgbClr val="FF0000"/>
                </a:solidFill>
                <a:ea typeface="仿宋_GB2312" pitchFamily="49" charset="-122"/>
              </a:rPr>
              <a:t>的最简形式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581025" y="1692275"/>
            <a:ext cx="4984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 dirty="0">
                <a:solidFill>
                  <a:schemeClr val="accent2"/>
                </a:solidFill>
                <a:ea typeface="仿宋_GB2312" pitchFamily="49" charset="-122"/>
              </a:rPr>
              <a:t>一</a:t>
            </a:r>
            <a:r>
              <a:rPr lang="en-US" altLang="zh-CN" sz="2800" b="0" dirty="0">
                <a:solidFill>
                  <a:schemeClr val="accent2"/>
                </a:solidFill>
                <a:ea typeface="仿宋_GB2312" pitchFamily="49" charset="-122"/>
              </a:rPr>
              <a:t>.</a:t>
            </a:r>
            <a:r>
              <a:rPr lang="zh-CN" altLang="en-US" sz="2800" b="0" dirty="0">
                <a:solidFill>
                  <a:schemeClr val="accent2"/>
                </a:solidFill>
                <a:ea typeface="仿宋_GB2312" pitchFamily="49" charset="-122"/>
              </a:rPr>
              <a:t>化简目的：简化电路。</a:t>
            </a:r>
            <a:r>
              <a:rPr lang="zh-CN" altLang="en-US" sz="2800" b="0" dirty="0">
                <a:solidFill>
                  <a:schemeClr val="bg1"/>
                </a:solidFill>
                <a:ea typeface="仿宋_GB2312" pitchFamily="49" charset="-122"/>
              </a:rPr>
              <a:t>例 ：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23863" y="2409828"/>
            <a:ext cx="9196388" cy="533400"/>
            <a:chOff x="447" y="1518"/>
            <a:chExt cx="5793" cy="336"/>
          </a:xfrm>
        </p:grpSpPr>
        <p:graphicFrame>
          <p:nvGraphicFramePr>
            <p:cNvPr id="29698" name="Object 0"/>
            <p:cNvGraphicFramePr>
              <a:graphicFrameLocks noChangeAspect="1"/>
            </p:cNvGraphicFramePr>
            <p:nvPr/>
          </p:nvGraphicFramePr>
          <p:xfrm>
            <a:off x="447" y="1563"/>
            <a:ext cx="2114" cy="257"/>
          </p:xfrm>
          <a:graphic>
            <a:graphicData uri="http://schemas.openxmlformats.org/presentationml/2006/ole">
              <p:oleObj spid="_x0000_s29697" name="公式" r:id="rId3" imgW="1447560" imgH="177480" progId="Equation.3">
                <p:embed/>
              </p:oleObj>
            </a:graphicData>
          </a:graphic>
        </p:graphicFrame>
        <p:graphicFrame>
          <p:nvGraphicFramePr>
            <p:cNvPr id="29699" name="Object 1"/>
            <p:cNvGraphicFramePr>
              <a:graphicFrameLocks noChangeAspect="1"/>
            </p:cNvGraphicFramePr>
            <p:nvPr/>
          </p:nvGraphicFramePr>
          <p:xfrm>
            <a:off x="2846" y="1532"/>
            <a:ext cx="1357" cy="263"/>
          </p:xfrm>
          <a:graphic>
            <a:graphicData uri="http://schemas.openxmlformats.org/presentationml/2006/ole">
              <p:oleObj spid="_x0000_s29698" name="公式" r:id="rId4" imgW="901440" imgH="177480" progId="Equation.3">
                <p:embed/>
              </p:oleObj>
            </a:graphicData>
          </a:graphic>
        </p:graphicFrame>
        <p:sp>
          <p:nvSpPr>
            <p:cNvPr id="29710" name="Text Box 8"/>
            <p:cNvSpPr txBox="1">
              <a:spLocks noChangeArrowheads="1"/>
            </p:cNvSpPr>
            <p:nvPr/>
          </p:nvSpPr>
          <p:spPr bwMode="auto">
            <a:xfrm>
              <a:off x="2583" y="1527"/>
              <a:ext cx="3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0">
                  <a:solidFill>
                    <a:schemeClr val="bg1"/>
                  </a:solidFill>
                  <a:ea typeface="仿宋_GB2312" pitchFamily="49" charset="-122"/>
                </a:rPr>
                <a:t>与</a:t>
              </a:r>
            </a:p>
          </p:txBody>
        </p:sp>
        <p:sp>
          <p:nvSpPr>
            <p:cNvPr id="29711" name="Text Box 9"/>
            <p:cNvSpPr txBox="1">
              <a:spLocks noChangeArrowheads="1"/>
            </p:cNvSpPr>
            <p:nvPr/>
          </p:nvSpPr>
          <p:spPr bwMode="auto">
            <a:xfrm>
              <a:off x="4224" y="1518"/>
              <a:ext cx="2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0">
                  <a:solidFill>
                    <a:schemeClr val="bg1"/>
                  </a:solidFill>
                </a:rPr>
                <a:t>是同一逻辑函数。</a:t>
              </a:r>
            </a:p>
          </p:txBody>
        </p:sp>
      </p:grpSp>
      <p:sp>
        <p:nvSpPr>
          <p:cNvPr id="114698" name="Rectangle 10"/>
          <p:cNvSpPr>
            <a:spLocks noChangeArrowheads="1"/>
          </p:cNvSpPr>
          <p:nvPr/>
        </p:nvSpPr>
        <p:spPr bwMode="auto">
          <a:xfrm>
            <a:off x="900113" y="3195638"/>
            <a:ext cx="414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i="1">
                <a:solidFill>
                  <a:srgbClr val="003366"/>
                </a:solidFill>
                <a:ea typeface="仿宋_GB2312" pitchFamily="49" charset="-122"/>
              </a:rPr>
              <a:t>显然实现后者电器简单得多。</a:t>
            </a:r>
          </a:p>
        </p:txBody>
      </p:sp>
      <p:sp>
        <p:nvSpPr>
          <p:cNvPr id="114699" name="Text Box 11"/>
          <p:cNvSpPr txBox="1">
            <a:spLocks noChangeArrowheads="1"/>
          </p:cNvSpPr>
          <p:nvPr/>
        </p:nvSpPr>
        <p:spPr bwMode="auto">
          <a:xfrm>
            <a:off x="519113" y="3906838"/>
            <a:ext cx="4895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>
                <a:solidFill>
                  <a:schemeClr val="bg1"/>
                </a:solidFill>
                <a:ea typeface="仿宋_GB2312" pitchFamily="49" charset="-122"/>
              </a:rPr>
              <a:t>二</a:t>
            </a:r>
            <a:r>
              <a:rPr lang="en-US" altLang="zh-CN" sz="2800" b="0">
                <a:solidFill>
                  <a:schemeClr val="bg1"/>
                </a:solidFill>
                <a:ea typeface="仿宋_GB2312" pitchFamily="49" charset="-122"/>
              </a:rPr>
              <a:t>.</a:t>
            </a:r>
            <a:r>
              <a:rPr lang="zh-CN" altLang="en-US" sz="2800">
                <a:solidFill>
                  <a:schemeClr val="bg1"/>
                </a:solidFill>
                <a:ea typeface="仿宋_GB2312" pitchFamily="49" charset="-122"/>
              </a:rPr>
              <a:t>逻辑函数的最简</a:t>
            </a:r>
            <a:r>
              <a:rPr lang="zh-CN" altLang="en-US" sz="2800">
                <a:solidFill>
                  <a:srgbClr val="FF0000"/>
                </a:solidFill>
                <a:ea typeface="仿宋_GB2312" pitchFamily="49" charset="-122"/>
              </a:rPr>
              <a:t>“与或”</a:t>
            </a:r>
            <a:r>
              <a:rPr lang="zh-CN" altLang="en-US" sz="2800">
                <a:solidFill>
                  <a:schemeClr val="bg1"/>
                </a:solidFill>
                <a:ea typeface="仿宋_GB2312" pitchFamily="49" charset="-122"/>
              </a:rPr>
              <a:t>形式</a:t>
            </a:r>
          </a:p>
        </p:txBody>
      </p:sp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960438" y="4567238"/>
            <a:ext cx="5959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>
                <a:solidFill>
                  <a:schemeClr val="bg1"/>
                </a:solidFill>
                <a:ea typeface="仿宋_GB2312" pitchFamily="49" charset="-122"/>
              </a:rPr>
              <a:t>与项最少，而且与项中的因子最少。</a:t>
            </a:r>
          </a:p>
        </p:txBody>
      </p:sp>
      <p:sp>
        <p:nvSpPr>
          <p:cNvPr id="114701" name="Text Box 13"/>
          <p:cNvSpPr txBox="1">
            <a:spLocks noChangeArrowheads="1"/>
          </p:cNvSpPr>
          <p:nvPr/>
        </p:nvSpPr>
        <p:spPr bwMode="auto">
          <a:xfrm>
            <a:off x="442913" y="5354638"/>
            <a:ext cx="4895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>
                <a:solidFill>
                  <a:schemeClr val="bg1"/>
                </a:solidFill>
                <a:ea typeface="仿宋_GB2312" pitchFamily="49" charset="-122"/>
              </a:rPr>
              <a:t>三</a:t>
            </a:r>
            <a:r>
              <a:rPr lang="en-US" altLang="zh-CN" sz="2800" b="0">
                <a:solidFill>
                  <a:schemeClr val="bg1"/>
                </a:solidFill>
                <a:ea typeface="仿宋_GB2312" pitchFamily="49" charset="-122"/>
              </a:rPr>
              <a:t>.</a:t>
            </a:r>
            <a:r>
              <a:rPr lang="zh-CN" altLang="en-US" sz="2800">
                <a:solidFill>
                  <a:schemeClr val="bg1"/>
                </a:solidFill>
                <a:ea typeface="仿宋_GB2312" pitchFamily="49" charset="-122"/>
              </a:rPr>
              <a:t>逻辑函数的最简</a:t>
            </a:r>
            <a:r>
              <a:rPr lang="zh-CN" altLang="en-US" sz="2800">
                <a:solidFill>
                  <a:srgbClr val="FF0000"/>
                </a:solidFill>
                <a:ea typeface="仿宋_GB2312" pitchFamily="49" charset="-122"/>
              </a:rPr>
              <a:t>“或与”</a:t>
            </a:r>
            <a:r>
              <a:rPr lang="zh-CN" altLang="en-US" sz="2800">
                <a:solidFill>
                  <a:schemeClr val="bg1"/>
                </a:solidFill>
                <a:ea typeface="仿宋_GB2312" pitchFamily="49" charset="-122"/>
              </a:rPr>
              <a:t>形式</a:t>
            </a:r>
          </a:p>
        </p:txBody>
      </p:sp>
      <p:sp>
        <p:nvSpPr>
          <p:cNvPr id="114702" name="Text Box 14"/>
          <p:cNvSpPr txBox="1">
            <a:spLocks noChangeArrowheads="1"/>
          </p:cNvSpPr>
          <p:nvPr/>
        </p:nvSpPr>
        <p:spPr bwMode="auto">
          <a:xfrm>
            <a:off x="884238" y="6015038"/>
            <a:ext cx="612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ea typeface="仿宋_GB2312" pitchFamily="49" charset="-122"/>
              </a:rPr>
              <a:t>或</a:t>
            </a:r>
            <a:r>
              <a:rPr lang="zh-CN" altLang="en-US" sz="2800" b="0">
                <a:solidFill>
                  <a:schemeClr val="bg1"/>
                </a:solidFill>
                <a:ea typeface="仿宋_GB2312" pitchFamily="49" charset="-122"/>
              </a:rPr>
              <a:t>项最少，而且或项中的因子最少。</a:t>
            </a:r>
          </a:p>
        </p:txBody>
      </p:sp>
      <p:sp>
        <p:nvSpPr>
          <p:cNvPr id="114703" name="Rectangle 15"/>
          <p:cNvSpPr>
            <a:spLocks noChangeArrowheads="1"/>
          </p:cNvSpPr>
          <p:nvPr/>
        </p:nvSpPr>
        <p:spPr bwMode="auto">
          <a:xfrm>
            <a:off x="0" y="0"/>
            <a:ext cx="7245350" cy="833438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anchor="ctr">
            <a:flatTx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§ </a:t>
            </a:r>
            <a:r>
              <a:rPr lang="en-US" altLang="en-US" sz="4000" dirty="0" smtClean="0">
                <a:latin typeface="仿宋_GB2312" pitchFamily="49" charset="-122"/>
                <a:ea typeface="仿宋_GB2312" pitchFamily="49" charset="-122"/>
              </a:rPr>
              <a:t>2.6 </a:t>
            </a:r>
            <a:r>
              <a:rPr lang="en-US" altLang="en-US" sz="4000" dirty="0" err="1">
                <a:latin typeface="仿宋_GB2312" pitchFamily="49" charset="-122"/>
                <a:ea typeface="仿宋_GB2312" pitchFamily="49" charset="-122"/>
              </a:rPr>
              <a:t>逻辑函数的公式化简法</a:t>
            </a:r>
            <a:endParaRPr lang="zh-CN" altLang="en-US" sz="4000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autoUpdateAnimBg="0"/>
      <p:bldP spid="114693" grpId="0" autoUpdateAnimBg="0"/>
      <p:bldP spid="114698" grpId="0" autoUpdateAnimBg="0"/>
      <p:bldP spid="114699" grpId="0" autoUpdateAnimBg="0"/>
      <p:bldP spid="114700" grpId="0" autoUpdateAnimBg="0"/>
      <p:bldP spid="114701" grpId="0" autoUpdateAnimBg="0"/>
      <p:bldP spid="114702" grpId="0" autoUpdateAnimBg="0"/>
      <p:bldP spid="114703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第</a:t>
            </a:r>
            <a:fld id="{B9A67FD1-2E03-4FBC-97E8-CD787F6EC408}" type="slidenum"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pPr eaLnBrk="1" hangingPunct="1"/>
              <a:t>35</a:t>
            </a:fld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页</a:t>
            </a:r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185738" y="171450"/>
            <a:ext cx="36824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0" dirty="0" smtClean="0">
                <a:solidFill>
                  <a:schemeClr val="bg1"/>
                </a:solidFill>
                <a:ea typeface="仿宋_GB2312" pitchFamily="49" charset="-122"/>
              </a:rPr>
              <a:t>2.6.1  </a:t>
            </a:r>
            <a:r>
              <a:rPr lang="zh-CN" altLang="en-US" sz="3200" dirty="0">
                <a:solidFill>
                  <a:schemeClr val="bg1"/>
                </a:solidFill>
                <a:ea typeface="仿宋_GB2312" pitchFamily="49" charset="-122"/>
              </a:rPr>
              <a:t>公式化简方法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671513" y="1747838"/>
            <a:ext cx="8201025" cy="4114800"/>
            <a:chOff x="432" y="1488"/>
            <a:chExt cx="4944" cy="2592"/>
          </a:xfrm>
        </p:grpSpPr>
        <p:sp>
          <p:nvSpPr>
            <p:cNvPr id="30742" name="Rectangle 26"/>
            <p:cNvSpPr>
              <a:spLocks noChangeArrowheads="1"/>
            </p:cNvSpPr>
            <p:nvPr/>
          </p:nvSpPr>
          <p:spPr bwMode="auto">
            <a:xfrm>
              <a:off x="432" y="1488"/>
              <a:ext cx="4944" cy="2592"/>
            </a:xfrm>
            <a:prstGeom prst="rect">
              <a:avLst/>
            </a:prstGeom>
            <a:noFill/>
            <a:ln w="57150" cmpd="thinThick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  <p:sp>
          <p:nvSpPr>
            <p:cNvPr id="30743" name="Text Box 27"/>
            <p:cNvSpPr txBox="1">
              <a:spLocks noChangeArrowheads="1"/>
            </p:cNvSpPr>
            <p:nvPr/>
          </p:nvSpPr>
          <p:spPr bwMode="auto">
            <a:xfrm>
              <a:off x="550" y="1536"/>
              <a:ext cx="98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600">
                  <a:ea typeface="仿宋_GB2312" pitchFamily="49" charset="-122"/>
                </a:rPr>
                <a:t>方法：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900113" y="2473327"/>
            <a:ext cx="7010400" cy="1000125"/>
            <a:chOff x="576" y="1955"/>
            <a:chExt cx="4416" cy="630"/>
          </a:xfrm>
        </p:grpSpPr>
        <p:sp>
          <p:nvSpPr>
            <p:cNvPr id="30739" name="Text Box 28" descr="羊皮纸"/>
            <p:cNvSpPr txBox="1">
              <a:spLocks noChangeArrowheads="1"/>
            </p:cNvSpPr>
            <p:nvPr/>
          </p:nvSpPr>
          <p:spPr bwMode="auto">
            <a:xfrm>
              <a:off x="576" y="1968"/>
              <a:ext cx="144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CC3300"/>
                  </a:solidFill>
                  <a:ea typeface="仿宋_GB2312" pitchFamily="49" charset="-122"/>
                  <a:sym typeface="Symbol" panose="05050102010706020507" pitchFamily="18" charset="2"/>
                </a:rPr>
                <a:t>   </a:t>
              </a:r>
              <a:r>
                <a:rPr lang="zh-CN" altLang="en-US">
                  <a:latin typeface="宋体" panose="02010600030101010101" pitchFamily="2" charset="-122"/>
                  <a:ea typeface="仿宋_GB2312" pitchFamily="49" charset="-122"/>
                </a:rPr>
                <a:t>并项法： 利用</a:t>
              </a:r>
            </a:p>
          </p:txBody>
        </p:sp>
        <p:graphicFrame>
          <p:nvGraphicFramePr>
            <p:cNvPr id="30724" name="Object 8"/>
            <p:cNvGraphicFramePr>
              <a:graphicFrameLocks noChangeAspect="1"/>
            </p:cNvGraphicFramePr>
            <p:nvPr/>
          </p:nvGraphicFramePr>
          <p:xfrm>
            <a:off x="1993" y="1955"/>
            <a:ext cx="1392" cy="260"/>
          </p:xfrm>
          <a:graphic>
            <a:graphicData uri="http://schemas.openxmlformats.org/presentationml/2006/ole">
              <p:oleObj spid="_x0000_s30721" name="公式" r:id="rId3" imgW="876240" imgH="164880" progId="Equation.3">
                <p:embed/>
              </p:oleObj>
            </a:graphicData>
          </a:graphic>
        </p:graphicFrame>
        <p:sp>
          <p:nvSpPr>
            <p:cNvPr id="30740" name="Text Box 30"/>
            <p:cNvSpPr txBox="1">
              <a:spLocks noChangeArrowheads="1"/>
            </p:cNvSpPr>
            <p:nvPr/>
          </p:nvSpPr>
          <p:spPr bwMode="auto">
            <a:xfrm>
              <a:off x="3344" y="1968"/>
              <a:ext cx="16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宋体" panose="02010600030101010101" pitchFamily="2" charset="-122"/>
                  <a:ea typeface="仿宋_GB2312" pitchFamily="49" charset="-122"/>
                </a:rPr>
                <a:t>将两项并为一项，</a:t>
              </a:r>
            </a:p>
          </p:txBody>
        </p:sp>
        <p:sp>
          <p:nvSpPr>
            <p:cNvPr id="30741" name="Text Box 31"/>
            <p:cNvSpPr txBox="1">
              <a:spLocks noChangeArrowheads="1"/>
            </p:cNvSpPr>
            <p:nvPr/>
          </p:nvSpPr>
          <p:spPr bwMode="auto">
            <a:xfrm>
              <a:off x="1585" y="2258"/>
              <a:ext cx="15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宋体" panose="02010600030101010101" pitchFamily="2" charset="-122"/>
                  <a:ea typeface="仿宋_GB2312" pitchFamily="49" charset="-122"/>
                </a:rPr>
                <a:t>且消去一个变量</a:t>
              </a:r>
              <a:r>
                <a:rPr lang="en-US" altLang="zh-CN" sz="2800">
                  <a:solidFill>
                    <a:srgbClr val="CC3300"/>
                  </a:solidFill>
                  <a:latin typeface="宋体" panose="02010600030101010101" pitchFamily="2" charset="-122"/>
                  <a:ea typeface="仿宋_GB2312" pitchFamily="49" charset="-122"/>
                </a:rPr>
                <a:t>B</a:t>
              </a:r>
              <a:endParaRPr lang="en-US" altLang="zh-CN">
                <a:solidFill>
                  <a:srgbClr val="CC3300"/>
                </a:solidFill>
                <a:latin typeface="宋体" panose="02010600030101010101" pitchFamily="2" charset="-122"/>
                <a:ea typeface="仿宋_GB2312" pitchFamily="49" charset="-122"/>
              </a:endParaRPr>
            </a:p>
          </p:txBody>
        </p:sp>
      </p:grpSp>
      <p:sp>
        <p:nvSpPr>
          <p:cNvPr id="27" name="Text Box 32" descr="羊皮纸"/>
          <p:cNvSpPr txBox="1">
            <a:spLocks noChangeArrowheads="1"/>
          </p:cNvSpPr>
          <p:nvPr/>
        </p:nvSpPr>
        <p:spPr bwMode="auto">
          <a:xfrm>
            <a:off x="900113" y="3514725"/>
            <a:ext cx="7515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CC3300"/>
                </a:solidFill>
                <a:ea typeface="仿宋_GB2312" pitchFamily="49" charset="-122"/>
                <a:sym typeface="Symbol" panose="05050102010706020507" pitchFamily="18" charset="2"/>
              </a:rPr>
              <a:t>   </a:t>
            </a:r>
            <a:r>
              <a:rPr lang="en-US" altLang="zh-CN">
                <a:latin typeface="宋体" panose="02010600030101010101" pitchFamily="2" charset="-122"/>
                <a:ea typeface="仿宋_GB2312" pitchFamily="49" charset="-122"/>
                <a:sym typeface="Symbol" panose="05050102010706020507" pitchFamily="18" charset="2"/>
              </a:rPr>
              <a:t>吸收法（</a:t>
            </a:r>
            <a:r>
              <a:rPr lang="zh-CN" altLang="en-US">
                <a:latin typeface="宋体" panose="02010600030101010101" pitchFamily="2" charset="-122"/>
                <a:ea typeface="仿宋_GB2312" pitchFamily="49" charset="-122"/>
              </a:rPr>
              <a:t>消项法）： 利用</a:t>
            </a:r>
            <a:r>
              <a:rPr lang="en-US" altLang="zh-CN" sz="2800">
                <a:latin typeface="宋体" panose="02010600030101010101" pitchFamily="2" charset="-122"/>
                <a:ea typeface="仿宋_GB2312" pitchFamily="49" charset="-122"/>
              </a:rPr>
              <a:t>A + AB = A</a:t>
            </a:r>
            <a:r>
              <a:rPr lang="zh-CN" altLang="en-US">
                <a:latin typeface="宋体" panose="02010600030101010101" pitchFamily="2" charset="-122"/>
                <a:ea typeface="仿宋_GB2312" pitchFamily="49" charset="-122"/>
              </a:rPr>
              <a:t>消去多余的项</a:t>
            </a:r>
            <a:r>
              <a:rPr lang="en-US" altLang="zh-CN" sz="2800">
                <a:solidFill>
                  <a:srgbClr val="CC3300"/>
                </a:solidFill>
                <a:latin typeface="宋体" panose="02010600030101010101" pitchFamily="2" charset="-122"/>
                <a:ea typeface="仿宋_GB2312" pitchFamily="49" charset="-122"/>
              </a:rPr>
              <a:t>AB</a:t>
            </a:r>
            <a:endParaRPr lang="en-US" altLang="zh-CN">
              <a:latin typeface="宋体" panose="02010600030101010101" pitchFamily="2" charset="-122"/>
              <a:ea typeface="仿宋_GB2312" pitchFamily="49" charset="-122"/>
            </a:endParaRPr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900113" y="4719638"/>
            <a:ext cx="7929562" cy="889000"/>
            <a:chOff x="576" y="3360"/>
            <a:chExt cx="4233" cy="560"/>
          </a:xfrm>
        </p:grpSpPr>
        <p:sp>
          <p:nvSpPr>
            <p:cNvPr id="30736" name="Text Box 37" descr="羊皮纸"/>
            <p:cNvSpPr txBox="1">
              <a:spLocks noChangeArrowheads="1"/>
            </p:cNvSpPr>
            <p:nvPr/>
          </p:nvSpPr>
          <p:spPr bwMode="auto">
            <a:xfrm>
              <a:off x="576" y="3360"/>
              <a:ext cx="169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CC3300"/>
                  </a:solidFill>
                  <a:ea typeface="仿宋_GB2312" pitchFamily="49" charset="-122"/>
                  <a:sym typeface="Symbol" panose="05050102010706020507" pitchFamily="18" charset="2"/>
                </a:rPr>
                <a:t>   </a:t>
              </a:r>
              <a:r>
                <a:rPr lang="zh-CN" altLang="en-US">
                  <a:latin typeface="宋体" panose="02010600030101010101" pitchFamily="2" charset="-122"/>
                  <a:ea typeface="仿宋_GB2312" pitchFamily="49" charset="-122"/>
                </a:rPr>
                <a:t>配项消项法：利用</a:t>
              </a:r>
            </a:p>
          </p:txBody>
        </p:sp>
        <p:graphicFrame>
          <p:nvGraphicFramePr>
            <p:cNvPr id="30723" name="Object 9"/>
            <p:cNvGraphicFramePr>
              <a:graphicFrameLocks noChangeAspect="1"/>
            </p:cNvGraphicFramePr>
            <p:nvPr/>
          </p:nvGraphicFramePr>
          <p:xfrm>
            <a:off x="1920" y="3396"/>
            <a:ext cx="2074" cy="238"/>
          </p:xfrm>
          <a:graphic>
            <a:graphicData uri="http://schemas.openxmlformats.org/presentationml/2006/ole">
              <p:oleObj spid="_x0000_s30722" name="公式" r:id="rId4" imgW="1739880" imgH="177480" progId="Equation.3">
                <p:embed/>
              </p:oleObj>
            </a:graphicData>
          </a:graphic>
        </p:graphicFrame>
        <p:sp>
          <p:nvSpPr>
            <p:cNvPr id="30737" name="Text Box 39"/>
            <p:cNvSpPr txBox="1">
              <a:spLocks noChangeArrowheads="1"/>
            </p:cNvSpPr>
            <p:nvPr/>
          </p:nvSpPr>
          <p:spPr bwMode="auto">
            <a:xfrm>
              <a:off x="3880" y="3408"/>
              <a:ext cx="92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宋体" panose="02010600030101010101" pitchFamily="2" charset="-122"/>
                  <a:ea typeface="仿宋_GB2312" pitchFamily="49" charset="-122"/>
                </a:rPr>
                <a:t>或互补律、</a:t>
              </a:r>
            </a:p>
          </p:txBody>
        </p:sp>
        <p:sp>
          <p:nvSpPr>
            <p:cNvPr id="30738" name="Text Box 40"/>
            <p:cNvSpPr txBox="1">
              <a:spLocks noChangeArrowheads="1"/>
            </p:cNvSpPr>
            <p:nvPr/>
          </p:nvSpPr>
          <p:spPr bwMode="auto">
            <a:xfrm>
              <a:off x="1719" y="3668"/>
              <a:ext cx="23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宋体" panose="02010600030101010101" pitchFamily="2" charset="-122"/>
                  <a:ea typeface="仿宋_GB2312" pitchFamily="49" charset="-122"/>
                </a:rPr>
                <a:t>重叠律先增添项，再消去多余项</a:t>
              </a:r>
              <a:endParaRPr lang="en-US" altLang="zh-CN" sz="2800">
                <a:latin typeface="宋体" panose="02010600030101010101" pitchFamily="2" charset="-122"/>
                <a:ea typeface="仿宋_GB2312" pitchFamily="49" charset="-122"/>
              </a:endParaRPr>
            </a:p>
          </p:txBody>
        </p:sp>
      </p:grpSp>
      <p:grpSp>
        <p:nvGrpSpPr>
          <p:cNvPr id="30732" name="Group 47"/>
          <p:cNvGrpSpPr>
            <a:grpSpLocks/>
          </p:cNvGrpSpPr>
          <p:nvPr/>
        </p:nvGrpSpPr>
        <p:grpSpPr bwMode="auto">
          <a:xfrm>
            <a:off x="900113" y="4108455"/>
            <a:ext cx="7026980" cy="525463"/>
            <a:chOff x="576" y="2975"/>
            <a:chExt cx="3965" cy="331"/>
          </a:xfrm>
        </p:grpSpPr>
        <p:sp>
          <p:nvSpPr>
            <p:cNvPr id="30734" name="Text Box 33" descr="羊皮纸"/>
            <p:cNvSpPr txBox="1">
              <a:spLocks noChangeArrowheads="1"/>
            </p:cNvSpPr>
            <p:nvPr/>
          </p:nvSpPr>
          <p:spPr bwMode="auto">
            <a:xfrm>
              <a:off x="576" y="2976"/>
              <a:ext cx="122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CC3300"/>
                  </a:solidFill>
                  <a:ea typeface="仿宋_GB2312" pitchFamily="49" charset="-122"/>
                  <a:sym typeface="Symbol" panose="05050102010706020507" pitchFamily="18" charset="2"/>
                </a:rPr>
                <a:t>   </a:t>
              </a:r>
              <a:r>
                <a:rPr lang="zh-CN" altLang="en-US">
                  <a:latin typeface="宋体" panose="02010600030101010101" pitchFamily="2" charset="-122"/>
                  <a:ea typeface="仿宋_GB2312" pitchFamily="49" charset="-122"/>
                </a:rPr>
                <a:t>消去法：利用</a:t>
              </a:r>
            </a:p>
          </p:txBody>
        </p:sp>
        <p:graphicFrame>
          <p:nvGraphicFramePr>
            <p:cNvPr id="30722" name="Object 10"/>
            <p:cNvGraphicFramePr>
              <a:graphicFrameLocks noChangeAspect="1"/>
            </p:cNvGraphicFramePr>
            <p:nvPr/>
          </p:nvGraphicFramePr>
          <p:xfrm>
            <a:off x="1880" y="2999"/>
            <a:ext cx="1558" cy="240"/>
          </p:xfrm>
          <a:graphic>
            <a:graphicData uri="http://schemas.openxmlformats.org/presentationml/2006/ole">
              <p:oleObj spid="_x0000_s30723" name="公式" r:id="rId5" imgW="1054080" imgH="164880" progId="Equation.3">
                <p:embed/>
              </p:oleObj>
            </a:graphicData>
          </a:graphic>
        </p:graphicFrame>
        <p:sp>
          <p:nvSpPr>
            <p:cNvPr id="30735" name="Text Box 35"/>
            <p:cNvSpPr txBox="1">
              <a:spLocks noChangeArrowheads="1"/>
            </p:cNvSpPr>
            <p:nvPr/>
          </p:nvSpPr>
          <p:spPr bwMode="auto">
            <a:xfrm>
              <a:off x="3364" y="2975"/>
              <a:ext cx="117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latin typeface="宋体" panose="02010600030101010101" pitchFamily="2" charset="-122"/>
                  <a:ea typeface="仿宋_GB2312" pitchFamily="49" charset="-122"/>
                </a:rPr>
                <a:t>消去多余变量</a:t>
              </a:r>
              <a:r>
                <a:rPr lang="en-US" altLang="zh-CN" sz="2800" dirty="0" smtClean="0">
                  <a:solidFill>
                    <a:srgbClr val="CC3300"/>
                  </a:solidFill>
                  <a:latin typeface="Ebrima" pitchFamily="2" charset="0"/>
                  <a:ea typeface="Ebrima" pitchFamily="2" charset="0"/>
                  <a:cs typeface="Ebrima" pitchFamily="2" charset="0"/>
                </a:rPr>
                <a:t>A’</a:t>
              </a:r>
              <a:endParaRPr lang="en-US" altLang="zh-CN" sz="2800" dirty="0">
                <a:latin typeface="Ebrima" pitchFamily="2" charset="0"/>
                <a:ea typeface="Ebrima" pitchFamily="2" charset="0"/>
                <a:cs typeface="Ebrima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 autoUpdateAnimBg="0"/>
      <p:bldP spid="27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Text Box 9"/>
          <p:cNvSpPr txBox="1">
            <a:spLocks noChangeArrowheads="1"/>
          </p:cNvSpPr>
          <p:nvPr/>
        </p:nvSpPr>
        <p:spPr bwMode="auto">
          <a:xfrm>
            <a:off x="7707313" y="300038"/>
            <a:ext cx="1836737" cy="400050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767676"/>
            </a:contourClr>
          </a:sp3d>
        </p:spPr>
        <p:txBody>
          <a:bodyPr anchor="ctr">
            <a:spAutoFit/>
            <a:flatTx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A50021"/>
                </a:solidFill>
                <a:ea typeface="隶书" panose="02010509060101010101" pitchFamily="49" charset="-122"/>
              </a:rPr>
              <a:t>代数法化函数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577850" y="1066800"/>
            <a:ext cx="8750300" cy="4495800"/>
            <a:chOff x="336" y="816"/>
            <a:chExt cx="5088" cy="2832"/>
          </a:xfrm>
        </p:grpSpPr>
        <p:sp>
          <p:nvSpPr>
            <p:cNvPr id="31782" name="Rectangle 10"/>
            <p:cNvSpPr>
              <a:spLocks noChangeArrowheads="1"/>
            </p:cNvSpPr>
            <p:nvPr/>
          </p:nvSpPr>
          <p:spPr bwMode="auto">
            <a:xfrm>
              <a:off x="336" y="816"/>
              <a:ext cx="5088" cy="2832"/>
            </a:xfrm>
            <a:prstGeom prst="rect">
              <a:avLst/>
            </a:prstGeom>
            <a:noFill/>
            <a:ln w="57150" cmpd="thinThick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  <p:graphicFrame>
          <p:nvGraphicFramePr>
            <p:cNvPr id="31755" name="Object 8"/>
            <p:cNvGraphicFramePr>
              <a:graphicFrameLocks noChangeAspect="1"/>
            </p:cNvGraphicFramePr>
            <p:nvPr/>
          </p:nvGraphicFramePr>
          <p:xfrm>
            <a:off x="1866" y="892"/>
            <a:ext cx="2162" cy="263"/>
          </p:xfrm>
          <a:graphic>
            <a:graphicData uri="http://schemas.openxmlformats.org/presentationml/2006/ole">
              <p:oleObj spid="_x0000_s31745" name="公式" r:id="rId3" imgW="1676160" imgH="177480" progId="Equation.3">
                <p:embed/>
              </p:oleObj>
            </a:graphicData>
          </a:graphic>
        </p:graphicFrame>
        <p:sp>
          <p:nvSpPr>
            <p:cNvPr id="31783" name="Text Box 12"/>
            <p:cNvSpPr txBox="1">
              <a:spLocks noChangeArrowheads="1"/>
            </p:cNvSpPr>
            <p:nvPr/>
          </p:nvSpPr>
          <p:spPr bwMode="auto">
            <a:xfrm>
              <a:off x="528" y="912"/>
              <a:ext cx="123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r>
                <a:rPr lang="zh-CN" altLang="en-US">
                  <a:latin typeface="宋体" panose="02010600030101010101" pitchFamily="2" charset="-122"/>
                  <a:ea typeface="仿宋_GB2312" pitchFamily="49" charset="-122"/>
                </a:rPr>
                <a:t>试简化函数</a:t>
              </a:r>
            </a:p>
          </p:txBody>
        </p:sp>
      </p:grp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949325" y="1831975"/>
            <a:ext cx="700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宋体" panose="02010600030101010101" pitchFamily="2" charset="-122"/>
                <a:ea typeface="仿宋_GB2312" pitchFamily="49" charset="-122"/>
              </a:rPr>
              <a:t>解：</a:t>
            </a:r>
          </a:p>
        </p:txBody>
      </p:sp>
      <p:graphicFrame>
        <p:nvGraphicFramePr>
          <p:cNvPr id="69646" name="Object 2"/>
          <p:cNvGraphicFramePr>
            <a:graphicFrameLocks noChangeAspect="1"/>
          </p:cNvGraphicFramePr>
          <p:nvPr/>
        </p:nvGraphicFramePr>
        <p:xfrm>
          <a:off x="1558925" y="1797050"/>
          <a:ext cx="3716338" cy="419100"/>
        </p:xfrm>
        <a:graphic>
          <a:graphicData uri="http://schemas.openxmlformats.org/presentationml/2006/ole">
            <p:oleObj spid="_x0000_s31746" name="公式" r:id="rId4" imgW="1676160" imgH="177480" progId="Equation.3">
              <p:embed/>
            </p:oleObj>
          </a:graphicData>
        </a:graphic>
      </p:graphicFrame>
      <p:sp>
        <p:nvSpPr>
          <p:cNvPr id="69647" name="Line 15"/>
          <p:cNvSpPr>
            <a:spLocks noChangeShapeType="1"/>
          </p:cNvSpPr>
          <p:nvPr/>
        </p:nvSpPr>
        <p:spPr bwMode="auto">
          <a:xfrm>
            <a:off x="3136900" y="2286000"/>
            <a:ext cx="1073150" cy="1588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714750" y="1295400"/>
            <a:ext cx="2311400" cy="838200"/>
            <a:chOff x="1824" y="624"/>
            <a:chExt cx="1344" cy="528"/>
          </a:xfrm>
        </p:grpSpPr>
        <p:sp>
          <p:nvSpPr>
            <p:cNvPr id="31780" name="AutoShape 16"/>
            <p:cNvSpPr>
              <a:spLocks noChangeArrowheads="1"/>
            </p:cNvSpPr>
            <p:nvPr/>
          </p:nvSpPr>
          <p:spPr bwMode="auto">
            <a:xfrm>
              <a:off x="1824" y="624"/>
              <a:ext cx="1344" cy="528"/>
            </a:xfrm>
            <a:prstGeom prst="wedgeRoundRectCallout">
              <a:avLst>
                <a:gd name="adj1" fmla="val -24778"/>
                <a:gd name="adj2" fmla="val 85986"/>
                <a:gd name="adj3" fmla="val 16667"/>
              </a:avLst>
            </a:prstGeom>
            <a:gradFill rotWithShape="0">
              <a:gsLst>
                <a:gs pos="0">
                  <a:srgbClr val="767647"/>
                </a:gs>
                <a:gs pos="50000">
                  <a:srgbClr val="FFFF99"/>
                </a:gs>
                <a:gs pos="100000">
                  <a:srgbClr val="76764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600">
                <a:ea typeface="仿宋_GB2312" pitchFamily="49" charset="-122"/>
              </a:endParaRPr>
            </a:p>
          </p:txBody>
        </p:sp>
        <p:sp>
          <p:nvSpPr>
            <p:cNvPr id="31781" name="Text Box 17"/>
            <p:cNvSpPr txBox="1">
              <a:spLocks noChangeArrowheads="1"/>
            </p:cNvSpPr>
            <p:nvPr/>
          </p:nvSpPr>
          <p:spPr bwMode="auto">
            <a:xfrm>
              <a:off x="1968" y="768"/>
              <a:ext cx="8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ea typeface="仿宋_GB2312" pitchFamily="49" charset="-122"/>
                </a:rPr>
                <a:t>利用反演律</a:t>
              </a:r>
              <a:endParaRPr lang="zh-CN" altLang="en-US" sz="3600">
                <a:ea typeface="仿宋_GB2312" pitchFamily="49" charset="-122"/>
              </a:endParaRPr>
            </a:p>
          </p:txBody>
        </p:sp>
      </p:grpSp>
      <p:graphicFrame>
        <p:nvGraphicFramePr>
          <p:cNvPr id="69652" name="Object 3"/>
          <p:cNvGraphicFramePr>
            <a:graphicFrameLocks noChangeAspect="1"/>
          </p:cNvGraphicFramePr>
          <p:nvPr/>
        </p:nvGraphicFramePr>
        <p:xfrm>
          <a:off x="1892300" y="2466975"/>
          <a:ext cx="2997200" cy="449263"/>
        </p:xfrm>
        <a:graphic>
          <a:graphicData uri="http://schemas.openxmlformats.org/presentationml/2006/ole">
            <p:oleObj spid="_x0000_s31747" name="公式" r:id="rId5" imgW="1422360" imgH="203040" progId="Equation.3">
              <p:embed/>
            </p:oleObj>
          </a:graphicData>
        </a:graphic>
      </p:graphicFrame>
      <p:sp>
        <p:nvSpPr>
          <p:cNvPr id="69653" name="Line 21"/>
          <p:cNvSpPr>
            <a:spLocks noChangeShapeType="1"/>
          </p:cNvSpPr>
          <p:nvPr/>
        </p:nvSpPr>
        <p:spPr bwMode="auto">
          <a:xfrm>
            <a:off x="3714750" y="2971800"/>
            <a:ext cx="1073150" cy="1588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9655" name="Object 4"/>
          <p:cNvGraphicFramePr>
            <a:graphicFrameLocks noChangeAspect="1"/>
          </p:cNvGraphicFramePr>
          <p:nvPr/>
        </p:nvGraphicFramePr>
        <p:xfrm>
          <a:off x="1746250" y="3027363"/>
          <a:ext cx="3200400" cy="511175"/>
        </p:xfrm>
        <a:graphic>
          <a:graphicData uri="http://schemas.openxmlformats.org/presentationml/2006/ole">
            <p:oleObj spid="_x0000_s31748" name="公式" r:id="rId6" imgW="1307880" imgH="215640" progId="Equation.3">
              <p:embed/>
            </p:oleObj>
          </a:graphicData>
        </a:graphic>
      </p:graphicFrame>
      <p:sp>
        <p:nvSpPr>
          <p:cNvPr id="69656" name="Line 24"/>
          <p:cNvSpPr>
            <a:spLocks noChangeShapeType="1"/>
          </p:cNvSpPr>
          <p:nvPr/>
        </p:nvSpPr>
        <p:spPr bwMode="auto">
          <a:xfrm>
            <a:off x="2228850" y="3505200"/>
            <a:ext cx="1320800" cy="1588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2146300" y="2057400"/>
            <a:ext cx="1981200" cy="838200"/>
            <a:chOff x="1824" y="624"/>
            <a:chExt cx="1344" cy="528"/>
          </a:xfrm>
        </p:grpSpPr>
        <p:sp>
          <p:nvSpPr>
            <p:cNvPr id="31778" name="AutoShape 26"/>
            <p:cNvSpPr>
              <a:spLocks noChangeArrowheads="1"/>
            </p:cNvSpPr>
            <p:nvPr/>
          </p:nvSpPr>
          <p:spPr bwMode="auto">
            <a:xfrm>
              <a:off x="1824" y="624"/>
              <a:ext cx="1344" cy="528"/>
            </a:xfrm>
            <a:prstGeom prst="wedgeRoundRectCallout">
              <a:avLst>
                <a:gd name="adj1" fmla="val -24778"/>
                <a:gd name="adj2" fmla="val 85986"/>
                <a:gd name="adj3" fmla="val 16667"/>
              </a:avLst>
            </a:prstGeom>
            <a:gradFill rotWithShape="0">
              <a:gsLst>
                <a:gs pos="0">
                  <a:srgbClr val="767647"/>
                </a:gs>
                <a:gs pos="50000">
                  <a:srgbClr val="FFFF99"/>
                </a:gs>
                <a:gs pos="100000">
                  <a:srgbClr val="76764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600">
                <a:ea typeface="仿宋_GB2312" pitchFamily="49" charset="-122"/>
              </a:endParaRPr>
            </a:p>
          </p:txBody>
        </p:sp>
        <p:sp>
          <p:nvSpPr>
            <p:cNvPr id="31779" name="Text Box 27"/>
            <p:cNvSpPr txBox="1">
              <a:spLocks noChangeArrowheads="1"/>
            </p:cNvSpPr>
            <p:nvPr/>
          </p:nvSpPr>
          <p:spPr bwMode="auto">
            <a:xfrm>
              <a:off x="1992" y="768"/>
              <a:ext cx="82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宋体" panose="02010600030101010101" pitchFamily="2" charset="-122"/>
                  <a:ea typeface="仿宋_GB2312" pitchFamily="49" charset="-122"/>
                </a:rPr>
                <a:t>配项加</a:t>
              </a:r>
              <a:r>
                <a:rPr lang="en-US" altLang="zh-CN">
                  <a:latin typeface="宋体" panose="02010600030101010101" pitchFamily="2" charset="-122"/>
                  <a:ea typeface="仿宋_GB2312" pitchFamily="49" charset="-122"/>
                </a:rPr>
                <a:t>AB</a:t>
              </a:r>
            </a:p>
          </p:txBody>
        </p:sp>
      </p:grpSp>
      <p:graphicFrame>
        <p:nvGraphicFramePr>
          <p:cNvPr id="69660" name="Object 5"/>
          <p:cNvGraphicFramePr>
            <a:graphicFrameLocks noChangeAspect="1"/>
          </p:cNvGraphicFramePr>
          <p:nvPr/>
        </p:nvGraphicFramePr>
        <p:xfrm>
          <a:off x="1779588" y="3657600"/>
          <a:ext cx="3605212" cy="546100"/>
        </p:xfrm>
        <a:graphic>
          <a:graphicData uri="http://schemas.openxmlformats.org/presentationml/2006/ole">
            <p:oleObj spid="_x0000_s31749" name="公式" r:id="rId7" imgW="1612800" imgH="241200" progId="Equation.3">
              <p:embed/>
            </p:oleObj>
          </a:graphicData>
        </a:graphic>
      </p:graphicFrame>
      <p:sp>
        <p:nvSpPr>
          <p:cNvPr id="69661" name="Line 29"/>
          <p:cNvSpPr>
            <a:spLocks noChangeShapeType="1"/>
          </p:cNvSpPr>
          <p:nvPr/>
        </p:nvSpPr>
        <p:spPr bwMode="auto">
          <a:xfrm>
            <a:off x="3714750" y="4114800"/>
            <a:ext cx="1485900" cy="1588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4210050" y="2667000"/>
            <a:ext cx="1568450" cy="838200"/>
            <a:chOff x="1824" y="624"/>
            <a:chExt cx="1344" cy="528"/>
          </a:xfrm>
        </p:grpSpPr>
        <p:sp>
          <p:nvSpPr>
            <p:cNvPr id="31776" name="AutoShape 31"/>
            <p:cNvSpPr>
              <a:spLocks noChangeArrowheads="1"/>
            </p:cNvSpPr>
            <p:nvPr/>
          </p:nvSpPr>
          <p:spPr bwMode="auto">
            <a:xfrm>
              <a:off x="1824" y="624"/>
              <a:ext cx="1344" cy="528"/>
            </a:xfrm>
            <a:prstGeom prst="wedgeRoundRectCallout">
              <a:avLst>
                <a:gd name="adj1" fmla="val -24778"/>
                <a:gd name="adj2" fmla="val 85986"/>
                <a:gd name="adj3" fmla="val 16667"/>
              </a:avLst>
            </a:prstGeom>
            <a:gradFill rotWithShape="0">
              <a:gsLst>
                <a:gs pos="0">
                  <a:srgbClr val="767647"/>
                </a:gs>
                <a:gs pos="50000">
                  <a:srgbClr val="FFFF99"/>
                </a:gs>
                <a:gs pos="100000">
                  <a:srgbClr val="76764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600">
                <a:ea typeface="仿宋_GB2312" pitchFamily="49" charset="-122"/>
              </a:endParaRPr>
            </a:p>
          </p:txBody>
        </p:sp>
        <p:sp>
          <p:nvSpPr>
            <p:cNvPr id="31777" name="Text Box 32"/>
            <p:cNvSpPr txBox="1">
              <a:spLocks noChangeArrowheads="1"/>
            </p:cNvSpPr>
            <p:nvPr/>
          </p:nvSpPr>
          <p:spPr bwMode="auto">
            <a:xfrm>
              <a:off x="1995" y="768"/>
              <a:ext cx="82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宋体" panose="02010600030101010101" pitchFamily="2" charset="-122"/>
                  <a:ea typeface="仿宋_GB2312" pitchFamily="49" charset="-122"/>
                </a:rPr>
                <a:t>消去</a:t>
              </a:r>
              <a:r>
                <a:rPr lang="en-US" altLang="zh-CN">
                  <a:latin typeface="宋体" panose="02010600030101010101" pitchFamily="2" charset="-122"/>
                  <a:ea typeface="仿宋_GB2312" pitchFamily="49" charset="-122"/>
                </a:rPr>
                <a:t>法</a:t>
              </a:r>
              <a:endParaRPr lang="zh-CN" altLang="en-US">
                <a:latin typeface="宋体" panose="02010600030101010101" pitchFamily="2" charset="-122"/>
                <a:ea typeface="仿宋_GB2312" pitchFamily="49" charset="-122"/>
              </a:endParaRPr>
            </a:p>
          </p:txBody>
        </p:sp>
      </p:grpSp>
      <p:graphicFrame>
        <p:nvGraphicFramePr>
          <p:cNvPr id="69665" name="Object 6"/>
          <p:cNvGraphicFramePr>
            <a:graphicFrameLocks noChangeAspect="1"/>
          </p:cNvGraphicFramePr>
          <p:nvPr/>
        </p:nvGraphicFramePr>
        <p:xfrm>
          <a:off x="1917700" y="4294188"/>
          <a:ext cx="2665413" cy="477837"/>
        </p:xfrm>
        <a:graphic>
          <a:graphicData uri="http://schemas.openxmlformats.org/presentationml/2006/ole">
            <p:oleObj spid="_x0000_s31750" name="公式" r:id="rId8" imgW="1282680" imgH="215640" progId="Equation.3">
              <p:embed/>
            </p:oleObj>
          </a:graphicData>
        </a:graphic>
      </p:graphicFrame>
      <p:sp>
        <p:nvSpPr>
          <p:cNvPr id="69666" name="Line 34"/>
          <p:cNvSpPr>
            <a:spLocks noChangeShapeType="1"/>
          </p:cNvSpPr>
          <p:nvPr/>
        </p:nvSpPr>
        <p:spPr bwMode="auto">
          <a:xfrm>
            <a:off x="2146300" y="4724400"/>
            <a:ext cx="1898650" cy="1588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2476500" y="3276600"/>
            <a:ext cx="1568450" cy="838200"/>
            <a:chOff x="1824" y="624"/>
            <a:chExt cx="1344" cy="528"/>
          </a:xfrm>
        </p:grpSpPr>
        <p:sp>
          <p:nvSpPr>
            <p:cNvPr id="31774" name="AutoShape 36"/>
            <p:cNvSpPr>
              <a:spLocks noChangeArrowheads="1"/>
            </p:cNvSpPr>
            <p:nvPr/>
          </p:nvSpPr>
          <p:spPr bwMode="auto">
            <a:xfrm>
              <a:off x="1824" y="624"/>
              <a:ext cx="1344" cy="528"/>
            </a:xfrm>
            <a:prstGeom prst="wedgeRoundRectCallout">
              <a:avLst>
                <a:gd name="adj1" fmla="val -24778"/>
                <a:gd name="adj2" fmla="val 85986"/>
                <a:gd name="adj3" fmla="val 16667"/>
              </a:avLst>
            </a:prstGeom>
            <a:gradFill rotWithShape="0">
              <a:gsLst>
                <a:gs pos="0">
                  <a:srgbClr val="767647"/>
                </a:gs>
                <a:gs pos="50000">
                  <a:srgbClr val="FFFF99"/>
                </a:gs>
                <a:gs pos="100000">
                  <a:srgbClr val="76764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600">
                <a:ea typeface="仿宋_GB2312" pitchFamily="49" charset="-122"/>
              </a:endParaRPr>
            </a:p>
          </p:txBody>
        </p:sp>
        <p:sp>
          <p:nvSpPr>
            <p:cNvPr id="31775" name="Text Box 37"/>
            <p:cNvSpPr txBox="1">
              <a:spLocks noChangeArrowheads="1"/>
            </p:cNvSpPr>
            <p:nvPr/>
          </p:nvSpPr>
          <p:spPr bwMode="auto">
            <a:xfrm>
              <a:off x="1999" y="768"/>
              <a:ext cx="104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宋体" panose="02010600030101010101" pitchFamily="2" charset="-122"/>
                  <a:ea typeface="仿宋_GB2312" pitchFamily="49" charset="-122"/>
                </a:rPr>
                <a:t>消项法</a:t>
              </a:r>
              <a:r>
                <a:rPr lang="en-US" altLang="zh-CN">
                  <a:latin typeface="宋体" panose="02010600030101010101" pitchFamily="2" charset="-122"/>
                  <a:ea typeface="仿宋_GB2312" pitchFamily="49" charset="-122"/>
                </a:rPr>
                <a:t>AB</a:t>
              </a:r>
            </a:p>
          </p:txBody>
        </p:sp>
      </p:grpSp>
      <p:graphicFrame>
        <p:nvGraphicFramePr>
          <p:cNvPr id="69670" name="Object 7"/>
          <p:cNvGraphicFramePr>
            <a:graphicFrameLocks noChangeAspect="1"/>
          </p:cNvGraphicFramePr>
          <p:nvPr/>
        </p:nvGraphicFramePr>
        <p:xfrm>
          <a:off x="1920875" y="4986338"/>
          <a:ext cx="2163763" cy="439737"/>
        </p:xfrm>
        <a:graphic>
          <a:graphicData uri="http://schemas.openxmlformats.org/presentationml/2006/ole">
            <p:oleObj spid="_x0000_s31751" name="公式" r:id="rId9" imgW="939600" imgH="177480" progId="Equation.3">
              <p:embed/>
            </p:oleObj>
          </a:graphicData>
        </a:graphic>
      </p:graphicFrame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5829300" y="2197098"/>
            <a:ext cx="3714750" cy="663574"/>
            <a:chOff x="3363" y="2702"/>
            <a:chExt cx="2340" cy="418"/>
          </a:xfrm>
        </p:grpSpPr>
        <p:sp>
          <p:nvSpPr>
            <p:cNvPr id="31773" name="Text Box 14"/>
            <p:cNvSpPr txBox="1">
              <a:spLocks noChangeArrowheads="1"/>
            </p:cNvSpPr>
            <p:nvPr/>
          </p:nvSpPr>
          <p:spPr bwMode="auto">
            <a:xfrm>
              <a:off x="3363" y="2870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FF0000"/>
                  </a:solidFill>
                  <a:ea typeface="仿宋_GB2312" pitchFamily="49" charset="-122"/>
                </a:rPr>
                <a:t>反演律</a:t>
              </a:r>
            </a:p>
          </p:txBody>
        </p:sp>
        <p:graphicFrame>
          <p:nvGraphicFramePr>
            <p:cNvPr id="31754" name="Object 9"/>
            <p:cNvGraphicFramePr>
              <a:graphicFrameLocks noChangeAspect="1"/>
            </p:cNvGraphicFramePr>
            <p:nvPr/>
          </p:nvGraphicFramePr>
          <p:xfrm>
            <a:off x="4000" y="2702"/>
            <a:ext cx="1703" cy="384"/>
          </p:xfrm>
          <a:graphic>
            <a:graphicData uri="http://schemas.openxmlformats.org/presentationml/2006/ole">
              <p:oleObj spid="_x0000_s31752" name="公式" r:id="rId10" imgW="850680" imgH="304560" progId="Equation.3">
                <p:embed/>
              </p:oleObj>
            </a:graphicData>
          </a:graphic>
        </p:graphicFrame>
      </p:grp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5722938" y="3759200"/>
            <a:ext cx="3954462" cy="620713"/>
            <a:chOff x="3363" y="2729"/>
            <a:chExt cx="2491" cy="391"/>
          </a:xfrm>
        </p:grpSpPr>
        <p:sp>
          <p:nvSpPr>
            <p:cNvPr id="31772" name="Text Box 35"/>
            <p:cNvSpPr txBox="1">
              <a:spLocks noChangeArrowheads="1"/>
            </p:cNvSpPr>
            <p:nvPr/>
          </p:nvSpPr>
          <p:spPr bwMode="auto">
            <a:xfrm>
              <a:off x="3363" y="2870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FF0000"/>
                  </a:solidFill>
                  <a:ea typeface="仿宋_GB2312" pitchFamily="49" charset="-122"/>
                </a:rPr>
                <a:t>吸收律</a:t>
              </a:r>
            </a:p>
          </p:txBody>
        </p:sp>
        <p:graphicFrame>
          <p:nvGraphicFramePr>
            <p:cNvPr id="31753" name="Object 11"/>
            <p:cNvGraphicFramePr>
              <a:graphicFrameLocks noChangeAspect="1"/>
            </p:cNvGraphicFramePr>
            <p:nvPr/>
          </p:nvGraphicFramePr>
          <p:xfrm>
            <a:off x="3847" y="2729"/>
            <a:ext cx="2007" cy="336"/>
          </p:xfrm>
          <a:graphic>
            <a:graphicData uri="http://schemas.openxmlformats.org/presentationml/2006/ole">
              <p:oleObj spid="_x0000_s31753" name="公式" r:id="rId11" imgW="1002960" imgH="266400" progId="Equation.3">
                <p:embed/>
              </p:oleObj>
            </a:graphicData>
          </a:graphic>
        </p:graphicFrame>
      </p:grpSp>
      <p:grpSp>
        <p:nvGrpSpPr>
          <p:cNvPr id="9" name="组合 54"/>
          <p:cNvGrpSpPr>
            <a:grpSpLocks/>
          </p:cNvGrpSpPr>
          <p:nvPr/>
        </p:nvGrpSpPr>
        <p:grpSpPr bwMode="auto">
          <a:xfrm>
            <a:off x="5811838" y="2901948"/>
            <a:ext cx="3562350" cy="642938"/>
            <a:chOff x="5811837" y="2901950"/>
            <a:chExt cx="3562351" cy="642799"/>
          </a:xfrm>
        </p:grpSpPr>
        <p:graphicFrame>
          <p:nvGraphicFramePr>
            <p:cNvPr id="31752" name="Object 12"/>
            <p:cNvGraphicFramePr>
              <a:graphicFrameLocks noChangeAspect="1"/>
            </p:cNvGraphicFramePr>
            <p:nvPr/>
          </p:nvGraphicFramePr>
          <p:xfrm>
            <a:off x="5827712" y="3198749"/>
            <a:ext cx="3546476" cy="346000"/>
          </p:xfrm>
          <a:graphic>
            <a:graphicData uri="http://schemas.openxmlformats.org/presentationml/2006/ole">
              <p:oleObj spid="_x0000_s31754" name="公式" r:id="rId12" imgW="1739880" imgH="177480" progId="Equation.3">
                <p:embed/>
              </p:oleObj>
            </a:graphicData>
          </a:graphic>
        </p:graphicFrame>
        <p:sp>
          <p:nvSpPr>
            <p:cNvPr id="31771" name="Text Box 56"/>
            <p:cNvSpPr txBox="1">
              <a:spLocks noChangeArrowheads="1"/>
            </p:cNvSpPr>
            <p:nvPr/>
          </p:nvSpPr>
          <p:spPr bwMode="auto">
            <a:xfrm>
              <a:off x="5811837" y="2901950"/>
              <a:ext cx="95891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FF0000"/>
                  </a:solidFill>
                  <a:ea typeface="仿宋_GB2312" pitchFamily="49" charset="-122"/>
                </a:rPr>
                <a:t>包含律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6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6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6" dur="500"/>
                                        <p:tgtEl>
                                          <p:spTgt spid="6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5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915" name="Object 2"/>
          <p:cNvGraphicFramePr>
            <a:graphicFrameLocks noChangeAspect="1"/>
          </p:cNvGraphicFramePr>
          <p:nvPr/>
        </p:nvGraphicFramePr>
        <p:xfrm>
          <a:off x="1227138" y="733425"/>
          <a:ext cx="4249737" cy="400050"/>
        </p:xfrm>
        <a:graphic>
          <a:graphicData uri="http://schemas.openxmlformats.org/presentationml/2006/ole">
            <p:oleObj spid="_x0000_s32769" name="公式" r:id="rId3" imgW="2387520" imgH="203040" progId="Equation.3">
              <p:embed/>
            </p:oleObj>
          </a:graphicData>
        </a:graphic>
      </p:graphicFrame>
      <p:sp>
        <p:nvSpPr>
          <p:cNvPr id="32780" name="Text Box 4"/>
          <p:cNvSpPr txBox="1">
            <a:spLocks noChangeArrowheads="1"/>
          </p:cNvSpPr>
          <p:nvPr/>
        </p:nvSpPr>
        <p:spPr bwMode="auto">
          <a:xfrm>
            <a:off x="0" y="642938"/>
            <a:ext cx="1403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ea typeface="仿宋_GB2312" pitchFamily="49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ea typeface="仿宋_GB2312" pitchFamily="49" charset="-122"/>
              </a:rPr>
              <a:t>2</a:t>
            </a:r>
          </a:p>
        </p:txBody>
      </p:sp>
      <p:sp>
        <p:nvSpPr>
          <p:cNvPr id="166920" name="Text Box 8"/>
          <p:cNvSpPr txBox="1">
            <a:spLocks noChangeArrowheads="1"/>
          </p:cNvSpPr>
          <p:nvPr/>
        </p:nvSpPr>
        <p:spPr bwMode="auto">
          <a:xfrm>
            <a:off x="1109663" y="5640388"/>
            <a:ext cx="4806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>
                <a:solidFill>
                  <a:schemeClr val="bg1"/>
                </a:solidFill>
                <a:ea typeface="仿宋_GB2312" pitchFamily="49" charset="-122"/>
              </a:rPr>
              <a:t>本例说明：</a:t>
            </a:r>
            <a:r>
              <a:rPr lang="zh-CN" altLang="en-US" sz="2800" b="0">
                <a:solidFill>
                  <a:srgbClr val="FF0000"/>
                </a:solidFill>
                <a:ea typeface="仿宋_GB2312" pitchFamily="49" charset="-122"/>
              </a:rPr>
              <a:t>运算次序很重要。</a:t>
            </a:r>
          </a:p>
        </p:txBody>
      </p:sp>
      <p:graphicFrame>
        <p:nvGraphicFramePr>
          <p:cNvPr id="166922" name="Object 3"/>
          <p:cNvGraphicFramePr>
            <a:graphicFrameLocks noChangeAspect="1"/>
          </p:cNvGraphicFramePr>
          <p:nvPr/>
        </p:nvGraphicFramePr>
        <p:xfrm>
          <a:off x="941388" y="1444625"/>
          <a:ext cx="4467225" cy="400050"/>
        </p:xfrm>
        <a:graphic>
          <a:graphicData uri="http://schemas.openxmlformats.org/presentationml/2006/ole">
            <p:oleObj spid="_x0000_s32770" name="公式" r:id="rId4" imgW="2514600" imgH="203040" progId="Equation.3">
              <p:embed/>
            </p:oleObj>
          </a:graphicData>
        </a:graphic>
      </p:graphicFrame>
      <p:graphicFrame>
        <p:nvGraphicFramePr>
          <p:cNvPr id="166923" name="Object 4"/>
          <p:cNvGraphicFramePr>
            <a:graphicFrameLocks noChangeAspect="1"/>
          </p:cNvGraphicFramePr>
          <p:nvPr/>
        </p:nvGraphicFramePr>
        <p:xfrm>
          <a:off x="930275" y="2168525"/>
          <a:ext cx="3117850" cy="400050"/>
        </p:xfrm>
        <a:graphic>
          <a:graphicData uri="http://schemas.openxmlformats.org/presentationml/2006/ole">
            <p:oleObj spid="_x0000_s32771" name="公式" r:id="rId5" imgW="1752480" imgH="203040" progId="Equation.3">
              <p:embed/>
            </p:oleObj>
          </a:graphicData>
        </a:graphic>
      </p:graphicFrame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2794000" y="1123950"/>
            <a:ext cx="3675063" cy="396875"/>
            <a:chOff x="1760" y="303"/>
            <a:chExt cx="2315" cy="250"/>
          </a:xfrm>
        </p:grpSpPr>
        <p:sp>
          <p:nvSpPr>
            <p:cNvPr id="32798" name="Line 9"/>
            <p:cNvSpPr>
              <a:spLocks noChangeShapeType="1"/>
            </p:cNvSpPr>
            <p:nvPr/>
          </p:nvSpPr>
          <p:spPr bwMode="auto">
            <a:xfrm flipV="1">
              <a:off x="1760" y="320"/>
              <a:ext cx="1753" cy="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99" name="Rectangle 12"/>
            <p:cNvSpPr>
              <a:spLocks noChangeArrowheads="1"/>
            </p:cNvSpPr>
            <p:nvPr/>
          </p:nvSpPr>
          <p:spPr bwMode="auto">
            <a:xfrm>
              <a:off x="3479" y="303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accent2"/>
                  </a:solidFill>
                  <a:ea typeface="仿宋_GB2312" pitchFamily="49" charset="-122"/>
                </a:rPr>
                <a:t>交换律</a:t>
              </a: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4786313" y="1960563"/>
            <a:ext cx="3232150" cy="396875"/>
            <a:chOff x="3015" y="830"/>
            <a:chExt cx="2036" cy="250"/>
          </a:xfrm>
        </p:grpSpPr>
        <p:sp>
          <p:nvSpPr>
            <p:cNvPr id="32797" name="Rectangle 13"/>
            <p:cNvSpPr>
              <a:spLocks noChangeArrowheads="1"/>
            </p:cNvSpPr>
            <p:nvPr/>
          </p:nvSpPr>
          <p:spPr bwMode="auto">
            <a:xfrm>
              <a:off x="3015" y="830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accent2"/>
                  </a:solidFill>
                  <a:ea typeface="仿宋_GB2312" pitchFamily="49" charset="-122"/>
                </a:rPr>
                <a:t>分配律</a:t>
              </a:r>
            </a:p>
          </p:txBody>
        </p:sp>
        <p:graphicFrame>
          <p:nvGraphicFramePr>
            <p:cNvPr id="32779" name="Object 12"/>
            <p:cNvGraphicFramePr>
              <a:graphicFrameLocks noChangeAspect="1"/>
            </p:cNvGraphicFramePr>
            <p:nvPr/>
          </p:nvGraphicFramePr>
          <p:xfrm>
            <a:off x="3693" y="842"/>
            <a:ext cx="1358" cy="193"/>
          </p:xfrm>
          <a:graphic>
            <a:graphicData uri="http://schemas.openxmlformats.org/presentationml/2006/ole">
              <p:oleObj spid="_x0000_s32772" name="公式" r:id="rId6" imgW="1800000" imgH="225000" progId="Equation.3">
                <p:embed/>
              </p:oleObj>
            </a:graphicData>
          </a:graphic>
        </p:graphicFrame>
      </p:grpSp>
      <p:graphicFrame>
        <p:nvGraphicFramePr>
          <p:cNvPr id="166927" name="Object 5"/>
          <p:cNvGraphicFramePr>
            <a:graphicFrameLocks noChangeAspect="1"/>
          </p:cNvGraphicFramePr>
          <p:nvPr/>
        </p:nvGraphicFramePr>
        <p:xfrm>
          <a:off x="1093788" y="2922588"/>
          <a:ext cx="1938337" cy="401637"/>
        </p:xfrm>
        <a:graphic>
          <a:graphicData uri="http://schemas.openxmlformats.org/presentationml/2006/ole">
            <p:oleObj spid="_x0000_s32773" name="公式" r:id="rId7" imgW="1091880" imgH="203040" progId="Equation.3">
              <p:embed/>
            </p:oleObj>
          </a:graphicData>
        </a:graphic>
      </p:graphicFrame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4019550" y="2614614"/>
            <a:ext cx="2997200" cy="500063"/>
            <a:chOff x="2532" y="1242"/>
            <a:chExt cx="1888" cy="315"/>
          </a:xfrm>
        </p:grpSpPr>
        <p:sp>
          <p:nvSpPr>
            <p:cNvPr id="32795" name="Text Box 18"/>
            <p:cNvSpPr txBox="1">
              <a:spLocks noChangeArrowheads="1"/>
            </p:cNvSpPr>
            <p:nvPr/>
          </p:nvSpPr>
          <p:spPr bwMode="auto">
            <a:xfrm>
              <a:off x="2532" y="1286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FF0000"/>
                  </a:solidFill>
                  <a:ea typeface="仿宋_GB2312" pitchFamily="49" charset="-122"/>
                </a:rPr>
                <a:t>反演律</a:t>
              </a:r>
            </a:p>
          </p:txBody>
        </p:sp>
        <p:graphicFrame>
          <p:nvGraphicFramePr>
            <p:cNvPr id="32778" name="Object 11"/>
            <p:cNvGraphicFramePr>
              <a:graphicFrameLocks noChangeAspect="1"/>
            </p:cNvGraphicFramePr>
            <p:nvPr/>
          </p:nvGraphicFramePr>
          <p:xfrm>
            <a:off x="3045" y="1242"/>
            <a:ext cx="1215" cy="283"/>
          </p:xfrm>
          <a:graphic>
            <a:graphicData uri="http://schemas.openxmlformats.org/presentationml/2006/ole">
              <p:oleObj spid="_x0000_s32774" name="公式" r:id="rId8" imgW="850680" imgH="304560" progId="Equation.3">
                <p:embed/>
              </p:oleObj>
            </a:graphicData>
          </a:graphic>
        </p:graphicFrame>
        <p:sp>
          <p:nvSpPr>
            <p:cNvPr id="32796" name="Rectangle 21"/>
            <p:cNvSpPr>
              <a:spLocks noChangeArrowheads="1"/>
            </p:cNvSpPr>
            <p:nvPr/>
          </p:nvSpPr>
          <p:spPr bwMode="auto">
            <a:xfrm>
              <a:off x="4304" y="1307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chemeClr val="accent2"/>
                </a:solidFill>
                <a:ea typeface="仿宋_GB2312" pitchFamily="49" charset="-122"/>
              </a:endParaRPr>
            </a:p>
          </p:txBody>
        </p:sp>
      </p:grpSp>
      <p:sp>
        <p:nvSpPr>
          <p:cNvPr id="166934" name="Line 22"/>
          <p:cNvSpPr>
            <a:spLocks noChangeShapeType="1"/>
          </p:cNvSpPr>
          <p:nvPr/>
        </p:nvSpPr>
        <p:spPr bwMode="auto">
          <a:xfrm>
            <a:off x="1997075" y="3379788"/>
            <a:ext cx="1119188" cy="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66935" name="Object 6"/>
          <p:cNvGraphicFramePr>
            <a:graphicFrameLocks noChangeAspect="1"/>
          </p:cNvGraphicFramePr>
          <p:nvPr/>
        </p:nvGraphicFramePr>
        <p:xfrm>
          <a:off x="1050925" y="4217988"/>
          <a:ext cx="2051050" cy="401637"/>
        </p:xfrm>
        <a:graphic>
          <a:graphicData uri="http://schemas.openxmlformats.org/presentationml/2006/ole">
            <p:oleObj spid="_x0000_s32775" name="公式" r:id="rId9" imgW="1155600" imgH="203040" progId="Equation.3">
              <p:embed/>
            </p:oleObj>
          </a:graphicData>
        </a:graphic>
      </p:graphicFrame>
      <p:sp>
        <p:nvSpPr>
          <p:cNvPr id="166936" name="Rectangle 24"/>
          <p:cNvSpPr>
            <a:spLocks noChangeArrowheads="1"/>
          </p:cNvSpPr>
          <p:nvPr/>
        </p:nvSpPr>
        <p:spPr bwMode="auto">
          <a:xfrm>
            <a:off x="3646488" y="3973513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ea typeface="仿宋_GB2312" pitchFamily="49" charset="-122"/>
              </a:rPr>
              <a:t>重叠律</a:t>
            </a:r>
          </a:p>
        </p:txBody>
      </p:sp>
      <p:graphicFrame>
        <p:nvGraphicFramePr>
          <p:cNvPr id="166937" name="Object 7"/>
          <p:cNvGraphicFramePr>
            <a:graphicFrameLocks noChangeAspect="1"/>
          </p:cNvGraphicFramePr>
          <p:nvPr/>
        </p:nvGraphicFramePr>
        <p:xfrm>
          <a:off x="920750" y="3582988"/>
          <a:ext cx="2247900" cy="401637"/>
        </p:xfrm>
        <a:graphic>
          <a:graphicData uri="http://schemas.openxmlformats.org/presentationml/2006/ole">
            <p:oleObj spid="_x0000_s32776" name="公式" r:id="rId10" imgW="1257120" imgH="203040" progId="Equation.3">
              <p:embed/>
            </p:oleObj>
          </a:graphicData>
        </a:graphic>
      </p:graphicFrame>
      <p:sp>
        <p:nvSpPr>
          <p:cNvPr id="166938" name="Rectangle 26"/>
          <p:cNvSpPr>
            <a:spLocks noChangeArrowheads="1"/>
          </p:cNvSpPr>
          <p:nvPr/>
        </p:nvSpPr>
        <p:spPr bwMode="auto">
          <a:xfrm>
            <a:off x="3657600" y="3354388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分配律</a:t>
            </a:r>
          </a:p>
        </p:txBody>
      </p:sp>
      <p:graphicFrame>
        <p:nvGraphicFramePr>
          <p:cNvPr id="166939" name="Object 8"/>
          <p:cNvGraphicFramePr>
            <a:graphicFrameLocks noChangeAspect="1"/>
          </p:cNvGraphicFramePr>
          <p:nvPr/>
        </p:nvGraphicFramePr>
        <p:xfrm>
          <a:off x="1035050" y="4803775"/>
          <a:ext cx="1181100" cy="347663"/>
        </p:xfrm>
        <a:graphic>
          <a:graphicData uri="http://schemas.openxmlformats.org/presentationml/2006/ole">
            <p:oleObj spid="_x0000_s32777" name="公式" r:id="rId11" imgW="660240" imgH="177480" progId="Equation.3">
              <p:embed/>
            </p:oleObj>
          </a:graphicData>
        </a:graphic>
      </p:graphicFrame>
      <p:sp>
        <p:nvSpPr>
          <p:cNvPr id="166940" name="Rectangle 28"/>
          <p:cNvSpPr>
            <a:spLocks noChangeArrowheads="1"/>
          </p:cNvSpPr>
          <p:nvPr/>
        </p:nvSpPr>
        <p:spPr bwMode="auto">
          <a:xfrm>
            <a:off x="3182938" y="4591050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吸收律</a:t>
            </a:r>
          </a:p>
        </p:txBody>
      </p:sp>
      <p:sp>
        <p:nvSpPr>
          <p:cNvPr id="166941" name="Line 29"/>
          <p:cNvSpPr>
            <a:spLocks noChangeShapeType="1"/>
          </p:cNvSpPr>
          <p:nvPr/>
        </p:nvSpPr>
        <p:spPr bwMode="auto">
          <a:xfrm>
            <a:off x="1725613" y="2555875"/>
            <a:ext cx="619125" cy="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6943" name="Oval 31"/>
          <p:cNvSpPr>
            <a:spLocks noChangeArrowheads="1"/>
          </p:cNvSpPr>
          <p:nvPr/>
        </p:nvSpPr>
        <p:spPr bwMode="auto">
          <a:xfrm>
            <a:off x="5937250" y="4230688"/>
            <a:ext cx="2254250" cy="836612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仿宋_GB2312" pitchFamily="49" charset="-122"/>
            </a:endParaRPr>
          </a:p>
        </p:txBody>
      </p:sp>
      <p:sp>
        <p:nvSpPr>
          <p:cNvPr id="166944" name="AutoShape 32"/>
          <p:cNvSpPr>
            <a:spLocks noChangeArrowheads="1"/>
          </p:cNvSpPr>
          <p:nvPr/>
        </p:nvSpPr>
        <p:spPr bwMode="auto">
          <a:xfrm>
            <a:off x="6788150" y="3521075"/>
            <a:ext cx="2846388" cy="515938"/>
          </a:xfrm>
          <a:prstGeom prst="wedgeRoundRectCallout">
            <a:avLst>
              <a:gd name="adj1" fmla="val -30481"/>
              <a:gd name="adj2" fmla="val 102306"/>
              <a:gd name="adj3" fmla="val 16667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0000"/>
                </a:solidFill>
                <a:ea typeface="仿宋_GB2312" pitchFamily="49" charset="-122"/>
              </a:rPr>
              <a:t>如按次序运算，烦！</a:t>
            </a:r>
          </a:p>
        </p:txBody>
      </p:sp>
      <p:sp>
        <p:nvSpPr>
          <p:cNvPr id="166947" name="AutoShape 35"/>
          <p:cNvSpPr>
            <a:spLocks noChangeArrowheads="1"/>
          </p:cNvSpPr>
          <p:nvPr/>
        </p:nvSpPr>
        <p:spPr bwMode="auto">
          <a:xfrm>
            <a:off x="4883150" y="3292475"/>
            <a:ext cx="2122488" cy="800100"/>
          </a:xfrm>
          <a:prstGeom prst="irregularSeal2">
            <a:avLst/>
          </a:prstGeom>
          <a:solidFill>
            <a:srgbClr val="FFFFCC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lIns="135788" tIns="67895" rIns="135788" bIns="67895" anchor="ctr"/>
          <a:lstStyle>
            <a:lvl1pPr defTabSz="13589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3589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3589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3589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3589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3589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3589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3589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3589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CC0066"/>
                </a:solidFill>
              </a:rPr>
              <a:t>注意</a:t>
            </a:r>
            <a:endParaRPr lang="zh-CN" altLang="en-US" sz="2400" b="0">
              <a:solidFill>
                <a:srgbClr val="FF0000"/>
              </a:solidFill>
              <a:ea typeface="仿宋_GB2312" pitchFamily="49" charset="-122"/>
            </a:endParaRPr>
          </a:p>
        </p:txBody>
      </p:sp>
      <p:sp>
        <p:nvSpPr>
          <p:cNvPr id="166951" name="Line 39"/>
          <p:cNvSpPr>
            <a:spLocks noChangeShapeType="1"/>
          </p:cNvSpPr>
          <p:nvPr/>
        </p:nvSpPr>
        <p:spPr bwMode="auto">
          <a:xfrm>
            <a:off x="3529013" y="2565400"/>
            <a:ext cx="358775" cy="0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6952" name="Rectangle 40"/>
          <p:cNvSpPr>
            <a:spLocks noChangeArrowheads="1"/>
          </p:cNvSpPr>
          <p:nvPr/>
        </p:nvSpPr>
        <p:spPr bwMode="auto">
          <a:xfrm>
            <a:off x="7024688" y="2709863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互补律</a:t>
            </a:r>
          </a:p>
        </p:txBody>
      </p:sp>
      <p:graphicFrame>
        <p:nvGraphicFramePr>
          <p:cNvPr id="5" name="Object 11"/>
          <p:cNvGraphicFramePr>
            <a:graphicFrameLocks noChangeAspect="1"/>
          </p:cNvGraphicFramePr>
          <p:nvPr/>
        </p:nvGraphicFramePr>
        <p:xfrm>
          <a:off x="5100638" y="4449763"/>
          <a:ext cx="4249737" cy="400050"/>
        </p:xfrm>
        <a:graphic>
          <a:graphicData uri="http://schemas.openxmlformats.org/presentationml/2006/ole">
            <p:oleObj spid="_x0000_s32779" name="公式" r:id="rId12" imgW="238752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6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6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6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6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6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6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6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6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6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6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6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6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6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6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6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6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6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6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6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6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66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66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66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66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66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66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66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66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0" grpId="0" autoUpdateAnimBg="0"/>
      <p:bldP spid="166936" grpId="0"/>
      <p:bldP spid="166938" grpId="0"/>
      <p:bldP spid="166940" grpId="0"/>
      <p:bldP spid="166943" grpId="0" animBg="1"/>
      <p:bldP spid="166944" grpId="0" animBg="1"/>
      <p:bldP spid="166947" grpId="0" animBg="1"/>
      <p:bldP spid="16695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第</a:t>
            </a:r>
            <a:fld id="{436AA487-3F73-4B6A-8EA7-1DD4C16E49F8}" type="slidenum"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pPr eaLnBrk="1" hangingPunct="1"/>
              <a:t>38</a:t>
            </a:fld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页</a:t>
            </a:r>
          </a:p>
        </p:txBody>
      </p:sp>
      <p:sp>
        <p:nvSpPr>
          <p:cNvPr id="151565" name="Text Box 13"/>
          <p:cNvSpPr txBox="1">
            <a:spLocks noChangeArrowheads="1"/>
          </p:cNvSpPr>
          <p:nvPr/>
        </p:nvSpPr>
        <p:spPr bwMode="auto">
          <a:xfrm>
            <a:off x="473075" y="819150"/>
            <a:ext cx="3384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>
                <a:solidFill>
                  <a:schemeClr val="bg1"/>
                </a:solidFill>
                <a:ea typeface="仿宋_GB2312" pitchFamily="49" charset="-122"/>
              </a:rPr>
              <a:t>公式法化简的缺点：</a:t>
            </a:r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38200" y="1784350"/>
            <a:ext cx="1393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0">
                <a:solidFill>
                  <a:srgbClr val="FF0000"/>
                </a:solidFill>
                <a:ea typeface="仿宋_GB2312" pitchFamily="49" charset="-122"/>
              </a:rPr>
              <a:t>1.</a:t>
            </a:r>
            <a:r>
              <a:rPr lang="zh-CN" altLang="en-US" sz="2800" b="0">
                <a:solidFill>
                  <a:srgbClr val="FF0000"/>
                </a:solidFill>
                <a:ea typeface="仿宋_GB2312" pitchFamily="49" charset="-122"/>
              </a:rPr>
              <a:t>难；</a:t>
            </a:r>
          </a:p>
        </p:txBody>
      </p:sp>
      <p:sp>
        <p:nvSpPr>
          <p:cNvPr id="151567" name="Text Box 15"/>
          <p:cNvSpPr txBox="1">
            <a:spLocks noChangeArrowheads="1"/>
          </p:cNvSpPr>
          <p:nvPr/>
        </p:nvSpPr>
        <p:spPr bwMode="auto">
          <a:xfrm>
            <a:off x="1819275" y="1790700"/>
            <a:ext cx="3651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0">
                <a:solidFill>
                  <a:srgbClr val="FF0000"/>
                </a:solidFill>
                <a:ea typeface="仿宋_GB2312" pitchFamily="49" charset="-122"/>
              </a:rPr>
              <a:t>2.</a:t>
            </a:r>
            <a:r>
              <a:rPr lang="zh-CN" altLang="en-US" sz="2800" b="0">
                <a:solidFill>
                  <a:srgbClr val="FF0000"/>
                </a:solidFill>
                <a:ea typeface="仿宋_GB2312" pitchFamily="49" charset="-122"/>
              </a:rPr>
              <a:t>难以判断是否最简。</a:t>
            </a:r>
          </a:p>
        </p:txBody>
      </p:sp>
      <p:sp>
        <p:nvSpPr>
          <p:cNvPr id="151568" name="Text Box 16"/>
          <p:cNvSpPr txBox="1">
            <a:spLocks noChangeArrowheads="1"/>
          </p:cNvSpPr>
          <p:nvPr/>
        </p:nvSpPr>
        <p:spPr bwMode="auto">
          <a:xfrm>
            <a:off x="863600" y="2733675"/>
            <a:ext cx="3740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>
                <a:solidFill>
                  <a:schemeClr val="bg1"/>
                </a:solidFill>
                <a:ea typeface="仿宋_GB2312" pitchFamily="49" charset="-122"/>
              </a:rPr>
              <a:t>解决方法：</a:t>
            </a:r>
            <a:r>
              <a:rPr lang="zh-CN" altLang="en-US" sz="2800" b="0">
                <a:solidFill>
                  <a:srgbClr val="FF0000"/>
                </a:solidFill>
                <a:ea typeface="仿宋_GB2312" pitchFamily="49" charset="-122"/>
              </a:rPr>
              <a:t>卡诺图法。</a:t>
            </a:r>
          </a:p>
        </p:txBody>
      </p:sp>
      <p:grpSp>
        <p:nvGrpSpPr>
          <p:cNvPr id="2" name="组合 12"/>
          <p:cNvGrpSpPr>
            <a:grpSpLocks/>
          </p:cNvGrpSpPr>
          <p:nvPr/>
        </p:nvGrpSpPr>
        <p:grpSpPr bwMode="auto">
          <a:xfrm>
            <a:off x="2700338" y="3786188"/>
            <a:ext cx="4772025" cy="400050"/>
            <a:chOff x="2700339" y="3786188"/>
            <a:chExt cx="4772023" cy="400110"/>
          </a:xfrm>
        </p:grpSpPr>
        <p:sp>
          <p:nvSpPr>
            <p:cNvPr id="72712" name="TextBox 10"/>
            <p:cNvSpPr txBox="1">
              <a:spLocks noChangeArrowheads="1"/>
            </p:cNvSpPr>
            <p:nvPr/>
          </p:nvSpPr>
          <p:spPr bwMode="auto">
            <a:xfrm flipH="1">
              <a:off x="3255164" y="3786188"/>
              <a:ext cx="42171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ea typeface="仿宋_GB2312" pitchFamily="49" charset="-122"/>
                </a:rPr>
                <a:t>跳</a:t>
              </a:r>
              <a:r>
                <a:rPr lang="zh-CN" altLang="en-US" dirty="0" smtClean="0">
                  <a:ea typeface="仿宋_GB2312" pitchFamily="49" charset="-122"/>
                </a:rPr>
                <a:t>回</a:t>
              </a:r>
              <a:r>
                <a:rPr lang="en-US" altLang="zh-CN" dirty="0" smtClean="0">
                  <a:ea typeface="仿宋_GB2312" pitchFamily="49" charset="-122"/>
                </a:rPr>
                <a:t>2.5节</a:t>
              </a:r>
              <a:r>
                <a:rPr lang="en-US" altLang="zh-CN" dirty="0">
                  <a:ea typeface="仿宋_GB2312" pitchFamily="49" charset="-122"/>
                </a:rPr>
                <a:t>-逻辑函数及其表示方法</a:t>
              </a:r>
              <a:endParaRPr lang="zh-CN" altLang="en-US" dirty="0">
                <a:ea typeface="仿宋_GB2312" pitchFamily="49" charset="-122"/>
              </a:endParaRPr>
            </a:p>
          </p:txBody>
        </p:sp>
        <p:sp>
          <p:nvSpPr>
            <p:cNvPr id="72713" name="右箭头 11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 flipH="1">
              <a:off x="2700339" y="3786188"/>
              <a:ext cx="385763" cy="38576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5" grpId="0" autoUpdateAnimBg="0"/>
      <p:bldP spid="151566" grpId="0" autoUpdateAnimBg="0"/>
      <p:bldP spid="151567" grpId="0" autoUpdateAnimBg="0"/>
      <p:bldP spid="151568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577850" y="280878"/>
            <a:ext cx="4951413" cy="646331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square" anchor="ctr">
            <a:spAutoFit/>
            <a:flatTx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§ </a:t>
            </a:r>
            <a:r>
              <a:rPr lang="en-US" altLang="en-US" sz="3600" dirty="0" smtClean="0">
                <a:latin typeface="宋体" panose="02010600030101010101" pitchFamily="2" charset="-122"/>
              </a:rPr>
              <a:t>2.</a:t>
            </a:r>
            <a:r>
              <a:rPr lang="en-US" altLang="zh-CN" sz="3600" dirty="0" smtClean="0">
                <a:latin typeface="宋体" panose="02010600030101010101" pitchFamily="2" charset="-122"/>
              </a:rPr>
              <a:t>6.2</a:t>
            </a:r>
            <a:r>
              <a:rPr lang="en-US" altLang="en-US" sz="3600" dirty="0" smtClean="0">
                <a:latin typeface="宋体" panose="02010600030101010101" pitchFamily="2" charset="-122"/>
              </a:rPr>
              <a:t> </a:t>
            </a:r>
            <a:r>
              <a:rPr lang="zh-CN" altLang="en-US" sz="3600" dirty="0" smtClean="0">
                <a:latin typeface="宋体" panose="02010600030101010101" pitchFamily="2" charset="-122"/>
              </a:rPr>
              <a:t>卡</a:t>
            </a:r>
            <a:r>
              <a:rPr lang="zh-CN" altLang="en-US" sz="3600" b="0" dirty="0" smtClean="0">
                <a:solidFill>
                  <a:schemeClr val="bg1"/>
                </a:solidFill>
                <a:latin typeface="宋体" panose="02010600030101010101" pitchFamily="2" charset="-122"/>
              </a:rPr>
              <a:t>诺图化</a:t>
            </a:r>
            <a:r>
              <a:rPr lang="en-US" altLang="en-US" sz="3600" dirty="0" err="1" smtClean="0">
                <a:latin typeface="宋体" panose="02010600030101010101" pitchFamily="2" charset="-122"/>
              </a:rPr>
              <a:t>简法</a:t>
            </a:r>
            <a:endParaRPr lang="zh-CN" altLang="en-US" sz="3600" dirty="0">
              <a:latin typeface="宋体" panose="02010600030101010101" pitchFamily="2" charset="-122"/>
            </a:endParaRPr>
          </a:p>
        </p:txBody>
      </p:sp>
      <p:sp>
        <p:nvSpPr>
          <p:cNvPr id="70659" name="Text Box 3" descr="羊皮纸"/>
          <p:cNvSpPr txBox="1">
            <a:spLocks noChangeArrowheads="1"/>
          </p:cNvSpPr>
          <p:nvPr/>
        </p:nvSpPr>
        <p:spPr bwMode="auto">
          <a:xfrm>
            <a:off x="660400" y="1067127"/>
            <a:ext cx="36038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CC3300"/>
                </a:solidFill>
                <a:sym typeface="Symbol" panose="05050102010706020507" pitchFamily="18" charset="2"/>
              </a:rPr>
              <a:t> </a:t>
            </a:r>
            <a:r>
              <a:rPr lang="zh-CN" altLang="en-US" sz="2800" dirty="0" smtClean="0">
                <a:solidFill>
                  <a:srgbClr val="CC3300"/>
                </a:solidFill>
                <a:sym typeface="Symbol" panose="05050102010706020507" pitchFamily="18" charset="2"/>
              </a:rPr>
              <a:t>一、</a:t>
            </a:r>
            <a:r>
              <a:rPr lang="zh-CN" altLang="en-US" sz="2800" dirty="0" smtClean="0"/>
              <a:t>卡诺图</a:t>
            </a:r>
            <a:r>
              <a:rPr lang="zh-CN" altLang="en-US" sz="2800" dirty="0"/>
              <a:t>（</a:t>
            </a:r>
            <a:r>
              <a:rPr lang="en-US" altLang="zh-CN" sz="2800" dirty="0"/>
              <a:t>K</a:t>
            </a:r>
            <a:r>
              <a:rPr lang="zh-CN" altLang="en-US" sz="2800" dirty="0"/>
              <a:t>图）</a:t>
            </a:r>
          </a:p>
        </p:txBody>
      </p:sp>
      <p:grpSp>
        <p:nvGrpSpPr>
          <p:cNvPr id="2" name="Group 93"/>
          <p:cNvGrpSpPr>
            <a:grpSpLocks/>
          </p:cNvGrpSpPr>
          <p:nvPr/>
        </p:nvGrpSpPr>
        <p:grpSpPr bwMode="auto">
          <a:xfrm>
            <a:off x="3549650" y="381000"/>
            <a:ext cx="5530850" cy="990600"/>
            <a:chOff x="2064" y="240"/>
            <a:chExt cx="3216" cy="624"/>
          </a:xfrm>
        </p:grpSpPr>
        <p:sp>
          <p:nvSpPr>
            <p:cNvPr id="73869" name="AutoShape 4"/>
            <p:cNvSpPr>
              <a:spLocks noChangeArrowheads="1"/>
            </p:cNvSpPr>
            <p:nvPr/>
          </p:nvSpPr>
          <p:spPr bwMode="auto">
            <a:xfrm>
              <a:off x="2064" y="240"/>
              <a:ext cx="3216" cy="624"/>
            </a:xfrm>
            <a:prstGeom prst="wedgeRoundRectCallout">
              <a:avLst>
                <a:gd name="adj1" fmla="val -51491"/>
                <a:gd name="adj2" fmla="val 60736"/>
                <a:gd name="adj3" fmla="val 16667"/>
              </a:avLst>
            </a:prstGeom>
            <a:gradFill rotWithShape="0">
              <a:gsLst>
                <a:gs pos="0">
                  <a:srgbClr val="767647"/>
                </a:gs>
                <a:gs pos="50000">
                  <a:srgbClr val="FFFF99"/>
                </a:gs>
                <a:gs pos="100000">
                  <a:srgbClr val="76764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600"/>
            </a:p>
          </p:txBody>
        </p:sp>
        <p:sp>
          <p:nvSpPr>
            <p:cNvPr id="73870" name="Text Box 5"/>
            <p:cNvSpPr txBox="1">
              <a:spLocks noChangeArrowheads="1"/>
            </p:cNvSpPr>
            <p:nvPr/>
          </p:nvSpPr>
          <p:spPr bwMode="auto">
            <a:xfrm>
              <a:off x="2160" y="336"/>
              <a:ext cx="3072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图中的</a:t>
              </a:r>
              <a:r>
                <a:rPr lang="zh-CN" altLang="en-US">
                  <a:solidFill>
                    <a:srgbClr val="CC3300"/>
                  </a:solidFill>
                </a:rPr>
                <a:t>一小格</a:t>
              </a:r>
              <a:r>
                <a:rPr lang="zh-CN" altLang="en-US"/>
                <a:t>对应真值表中的</a:t>
              </a:r>
              <a:r>
                <a:rPr lang="zh-CN" altLang="en-US">
                  <a:solidFill>
                    <a:srgbClr val="CC3300"/>
                  </a:solidFill>
                </a:rPr>
                <a:t>一行</a:t>
              </a:r>
              <a:r>
                <a:rPr lang="zh-CN" altLang="en-US"/>
                <a:t>，即对应一个</a:t>
              </a:r>
              <a:r>
                <a:rPr lang="zh-CN" altLang="en-US">
                  <a:solidFill>
                    <a:srgbClr val="CC3300"/>
                  </a:solidFill>
                </a:rPr>
                <a:t>最小项</a:t>
              </a:r>
              <a:r>
                <a:rPr lang="zh-CN" altLang="en-US"/>
                <a:t>，又称真值图（真值表图形化）</a:t>
              </a:r>
            </a:p>
          </p:txBody>
        </p:sp>
      </p:grpSp>
      <p:grpSp>
        <p:nvGrpSpPr>
          <p:cNvPr id="3" name="Group 94"/>
          <p:cNvGrpSpPr>
            <a:grpSpLocks/>
          </p:cNvGrpSpPr>
          <p:nvPr/>
        </p:nvGrpSpPr>
        <p:grpSpPr bwMode="auto">
          <a:xfrm>
            <a:off x="1651000" y="1752600"/>
            <a:ext cx="2146300" cy="1828800"/>
            <a:chOff x="480" y="1536"/>
            <a:chExt cx="960" cy="1008"/>
          </a:xfrm>
        </p:grpSpPr>
        <p:sp>
          <p:nvSpPr>
            <p:cNvPr id="73866" name="Rectangle 7"/>
            <p:cNvSpPr>
              <a:spLocks noChangeArrowheads="1"/>
            </p:cNvSpPr>
            <p:nvPr/>
          </p:nvSpPr>
          <p:spPr bwMode="auto">
            <a:xfrm>
              <a:off x="480" y="1536"/>
              <a:ext cx="960" cy="1008"/>
            </a:xfrm>
            <a:prstGeom prst="rect">
              <a:avLst/>
            </a:prstGeom>
            <a:noFill/>
            <a:ln w="57150" cmpd="thinThick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867" name="Line 8"/>
            <p:cNvSpPr>
              <a:spLocks noChangeShapeType="1"/>
            </p:cNvSpPr>
            <p:nvPr/>
          </p:nvSpPr>
          <p:spPr bwMode="auto">
            <a:xfrm>
              <a:off x="480" y="1728"/>
              <a:ext cx="96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68" name="Line 9"/>
            <p:cNvSpPr>
              <a:spLocks noChangeShapeType="1"/>
            </p:cNvSpPr>
            <p:nvPr/>
          </p:nvSpPr>
          <p:spPr bwMode="auto">
            <a:xfrm>
              <a:off x="1104" y="1536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1817688" y="1752600"/>
            <a:ext cx="849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     B</a:t>
            </a:r>
            <a:endParaRPr lang="en-US" altLang="zh-CN" sz="3600"/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1863725" y="2209800"/>
            <a:ext cx="827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0      0</a:t>
            </a:r>
            <a:endParaRPr lang="en-US" altLang="zh-CN" sz="3600"/>
          </a:p>
        </p:txBody>
      </p: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1863725" y="2514600"/>
            <a:ext cx="827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0      1</a:t>
            </a:r>
            <a:endParaRPr lang="en-US" altLang="zh-CN" sz="3600"/>
          </a:p>
        </p:txBody>
      </p: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1863725" y="2819400"/>
            <a:ext cx="827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1      0</a:t>
            </a:r>
            <a:endParaRPr lang="en-US" altLang="zh-CN" sz="3600"/>
          </a:p>
        </p:txBody>
      </p:sp>
      <p:sp>
        <p:nvSpPr>
          <p:cNvPr id="70671" name="Text Box 15"/>
          <p:cNvSpPr txBox="1">
            <a:spLocks noChangeArrowheads="1"/>
          </p:cNvSpPr>
          <p:nvPr/>
        </p:nvSpPr>
        <p:spPr bwMode="auto">
          <a:xfrm>
            <a:off x="1863725" y="3124200"/>
            <a:ext cx="827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1      1</a:t>
            </a:r>
            <a:endParaRPr lang="en-US" altLang="zh-CN" sz="3600"/>
          </a:p>
        </p:txBody>
      </p:sp>
      <p:sp>
        <p:nvSpPr>
          <p:cNvPr id="70672" name="Text Box 16"/>
          <p:cNvSpPr txBox="1">
            <a:spLocks noChangeArrowheads="1"/>
          </p:cNvSpPr>
          <p:nvPr/>
        </p:nvSpPr>
        <p:spPr bwMode="auto">
          <a:xfrm>
            <a:off x="3048000" y="2133600"/>
            <a:ext cx="546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m</a:t>
            </a:r>
            <a:r>
              <a:rPr lang="en-US" altLang="zh-CN" baseline="-25000"/>
              <a:t>0</a:t>
            </a:r>
            <a:endParaRPr lang="en-US" altLang="zh-CN" sz="3600"/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3054350" y="2438400"/>
            <a:ext cx="547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m</a:t>
            </a:r>
            <a:r>
              <a:rPr lang="en-US" altLang="zh-CN" baseline="-25000"/>
              <a:t>1</a:t>
            </a:r>
            <a:endParaRPr lang="en-US" altLang="zh-CN" sz="3600"/>
          </a:p>
        </p:txBody>
      </p:sp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3054350" y="2743200"/>
            <a:ext cx="547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m</a:t>
            </a:r>
            <a:r>
              <a:rPr lang="en-US" altLang="zh-CN" baseline="-25000"/>
              <a:t>2</a:t>
            </a:r>
            <a:endParaRPr lang="en-US" altLang="zh-CN" sz="3600"/>
          </a:p>
        </p:txBody>
      </p:sp>
      <p:sp>
        <p:nvSpPr>
          <p:cNvPr id="70675" name="Text Box 19"/>
          <p:cNvSpPr txBox="1">
            <a:spLocks noChangeArrowheads="1"/>
          </p:cNvSpPr>
          <p:nvPr/>
        </p:nvSpPr>
        <p:spPr bwMode="auto">
          <a:xfrm>
            <a:off x="3048000" y="3124200"/>
            <a:ext cx="546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m</a:t>
            </a:r>
            <a:r>
              <a:rPr lang="en-US" altLang="zh-CN" baseline="-25000"/>
              <a:t>3</a:t>
            </a:r>
            <a:endParaRPr lang="en-US" altLang="zh-CN" sz="3600"/>
          </a:p>
        </p:txBody>
      </p:sp>
      <p:grpSp>
        <p:nvGrpSpPr>
          <p:cNvPr id="14" name="Group 97"/>
          <p:cNvGrpSpPr>
            <a:grpSpLocks/>
          </p:cNvGrpSpPr>
          <p:nvPr/>
        </p:nvGrpSpPr>
        <p:grpSpPr bwMode="auto">
          <a:xfrm>
            <a:off x="5738762" y="1905000"/>
            <a:ext cx="1733550" cy="1447800"/>
            <a:chOff x="3456" y="1536"/>
            <a:chExt cx="1008" cy="912"/>
          </a:xfrm>
        </p:grpSpPr>
        <p:sp>
          <p:nvSpPr>
            <p:cNvPr id="73840" name="Rectangle 53"/>
            <p:cNvSpPr>
              <a:spLocks noChangeArrowheads="1"/>
            </p:cNvSpPr>
            <p:nvPr/>
          </p:nvSpPr>
          <p:spPr bwMode="auto">
            <a:xfrm>
              <a:off x="3648" y="1776"/>
              <a:ext cx="816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841" name="Line 54"/>
            <p:cNvSpPr>
              <a:spLocks noChangeShapeType="1"/>
            </p:cNvSpPr>
            <p:nvPr/>
          </p:nvSpPr>
          <p:spPr bwMode="auto">
            <a:xfrm>
              <a:off x="3648" y="211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42" name="Line 55"/>
            <p:cNvSpPr>
              <a:spLocks noChangeShapeType="1"/>
            </p:cNvSpPr>
            <p:nvPr/>
          </p:nvSpPr>
          <p:spPr bwMode="auto">
            <a:xfrm>
              <a:off x="4032" y="1776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43" name="Line 56"/>
            <p:cNvSpPr>
              <a:spLocks noChangeShapeType="1"/>
            </p:cNvSpPr>
            <p:nvPr/>
          </p:nvSpPr>
          <p:spPr bwMode="auto">
            <a:xfrm flipH="1" flipV="1">
              <a:off x="3456" y="153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713" name="Text Box 57"/>
          <p:cNvSpPr txBox="1">
            <a:spLocks noChangeArrowheads="1"/>
          </p:cNvSpPr>
          <p:nvPr/>
        </p:nvSpPr>
        <p:spPr bwMode="auto">
          <a:xfrm>
            <a:off x="5548262" y="1981200"/>
            <a:ext cx="369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  <a:endParaRPr lang="en-US" altLang="zh-CN" sz="3600"/>
          </a:p>
        </p:txBody>
      </p:sp>
      <p:sp>
        <p:nvSpPr>
          <p:cNvPr id="70720" name="Text Box 64"/>
          <p:cNvSpPr txBox="1">
            <a:spLocks noChangeArrowheads="1"/>
          </p:cNvSpPr>
          <p:nvPr/>
        </p:nvSpPr>
        <p:spPr bwMode="auto">
          <a:xfrm>
            <a:off x="5878464" y="1676400"/>
            <a:ext cx="355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B</a:t>
            </a:r>
            <a:endParaRPr lang="en-US" altLang="zh-CN" sz="3600"/>
          </a:p>
        </p:txBody>
      </p:sp>
      <p:sp>
        <p:nvSpPr>
          <p:cNvPr id="70739" name="Text Box 83"/>
          <p:cNvSpPr txBox="1">
            <a:spLocks noChangeArrowheads="1"/>
          </p:cNvSpPr>
          <p:nvPr/>
        </p:nvSpPr>
        <p:spPr bwMode="auto">
          <a:xfrm>
            <a:off x="6859537" y="1905000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</a:t>
            </a:r>
            <a:endParaRPr lang="en-US" altLang="zh-CN" sz="3600"/>
          </a:p>
        </p:txBody>
      </p:sp>
      <p:sp>
        <p:nvSpPr>
          <p:cNvPr id="70740" name="Text Box 84"/>
          <p:cNvSpPr txBox="1">
            <a:spLocks noChangeArrowheads="1"/>
          </p:cNvSpPr>
          <p:nvPr/>
        </p:nvSpPr>
        <p:spPr bwMode="auto">
          <a:xfrm>
            <a:off x="6199137" y="1905000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  <a:endParaRPr lang="en-US" altLang="zh-CN" sz="3600"/>
          </a:p>
        </p:txBody>
      </p:sp>
      <p:sp>
        <p:nvSpPr>
          <p:cNvPr id="70741" name="Text Box 85"/>
          <p:cNvSpPr txBox="1">
            <a:spLocks noChangeArrowheads="1"/>
          </p:cNvSpPr>
          <p:nvPr/>
        </p:nvSpPr>
        <p:spPr bwMode="auto">
          <a:xfrm>
            <a:off x="5573662" y="2895600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</a:t>
            </a:r>
            <a:endParaRPr lang="en-US" altLang="zh-CN" sz="3600"/>
          </a:p>
        </p:txBody>
      </p:sp>
      <p:sp>
        <p:nvSpPr>
          <p:cNvPr id="70742" name="Text Box 86"/>
          <p:cNvSpPr txBox="1">
            <a:spLocks noChangeArrowheads="1"/>
          </p:cNvSpPr>
          <p:nvPr/>
        </p:nvSpPr>
        <p:spPr bwMode="auto">
          <a:xfrm>
            <a:off x="5573662" y="2362200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  <a:endParaRPr lang="en-US" altLang="zh-CN" sz="3600"/>
          </a:p>
        </p:txBody>
      </p:sp>
      <p:sp>
        <p:nvSpPr>
          <p:cNvPr id="70745" name="Text Box 89"/>
          <p:cNvSpPr txBox="1">
            <a:spLocks noChangeArrowheads="1"/>
          </p:cNvSpPr>
          <p:nvPr/>
        </p:nvSpPr>
        <p:spPr bwMode="auto">
          <a:xfrm>
            <a:off x="6068962" y="2286000"/>
            <a:ext cx="547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m</a:t>
            </a:r>
            <a:r>
              <a:rPr lang="en-US" altLang="zh-CN" baseline="-25000"/>
              <a:t>0</a:t>
            </a:r>
            <a:endParaRPr lang="en-US" altLang="zh-CN" sz="3600"/>
          </a:p>
        </p:txBody>
      </p:sp>
      <p:sp>
        <p:nvSpPr>
          <p:cNvPr id="70746" name="Text Box 90"/>
          <p:cNvSpPr txBox="1">
            <a:spLocks noChangeArrowheads="1"/>
          </p:cNvSpPr>
          <p:nvPr/>
        </p:nvSpPr>
        <p:spPr bwMode="auto">
          <a:xfrm>
            <a:off x="6729362" y="2286000"/>
            <a:ext cx="547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m</a:t>
            </a:r>
            <a:r>
              <a:rPr lang="en-US" altLang="zh-CN" baseline="-25000"/>
              <a:t>1</a:t>
            </a:r>
            <a:endParaRPr lang="en-US" altLang="zh-CN" sz="3600"/>
          </a:p>
        </p:txBody>
      </p:sp>
      <p:sp>
        <p:nvSpPr>
          <p:cNvPr id="70747" name="Text Box 91"/>
          <p:cNvSpPr txBox="1">
            <a:spLocks noChangeArrowheads="1"/>
          </p:cNvSpPr>
          <p:nvPr/>
        </p:nvSpPr>
        <p:spPr bwMode="auto">
          <a:xfrm>
            <a:off x="6068962" y="2819400"/>
            <a:ext cx="547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m</a:t>
            </a:r>
            <a:r>
              <a:rPr lang="en-US" altLang="zh-CN" baseline="-25000"/>
              <a:t>2</a:t>
            </a:r>
            <a:endParaRPr lang="en-US" altLang="zh-CN" sz="3600"/>
          </a:p>
        </p:txBody>
      </p:sp>
      <p:sp>
        <p:nvSpPr>
          <p:cNvPr id="70748" name="Text Box 92"/>
          <p:cNvSpPr txBox="1">
            <a:spLocks noChangeArrowheads="1"/>
          </p:cNvSpPr>
          <p:nvPr/>
        </p:nvSpPr>
        <p:spPr bwMode="auto">
          <a:xfrm>
            <a:off x="6729362" y="2819400"/>
            <a:ext cx="547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m</a:t>
            </a:r>
            <a:r>
              <a:rPr lang="en-US" altLang="zh-CN" baseline="-25000"/>
              <a:t>3</a:t>
            </a:r>
            <a:endParaRPr lang="en-US" altLang="zh-CN" sz="3600"/>
          </a:p>
        </p:txBody>
      </p:sp>
      <p:sp>
        <p:nvSpPr>
          <p:cNvPr id="70751" name="Text Box 95"/>
          <p:cNvSpPr txBox="1">
            <a:spLocks noChangeArrowheads="1"/>
          </p:cNvSpPr>
          <p:nvPr/>
        </p:nvSpPr>
        <p:spPr bwMode="auto">
          <a:xfrm>
            <a:off x="3095625" y="1676400"/>
            <a:ext cx="509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m</a:t>
            </a:r>
            <a:r>
              <a:rPr lang="en-US" altLang="zh-CN" baseline="-25000"/>
              <a:t>i</a:t>
            </a:r>
            <a:endParaRPr lang="en-US" altLang="zh-CN" sz="3600"/>
          </a:p>
        </p:txBody>
      </p:sp>
      <p:grpSp>
        <p:nvGrpSpPr>
          <p:cNvPr id="15" name="Group 106"/>
          <p:cNvGrpSpPr>
            <a:grpSpLocks/>
          </p:cNvGrpSpPr>
          <p:nvPr/>
        </p:nvGrpSpPr>
        <p:grpSpPr bwMode="auto">
          <a:xfrm>
            <a:off x="1651000" y="4724400"/>
            <a:ext cx="2971800" cy="1447800"/>
            <a:chOff x="336" y="2976"/>
            <a:chExt cx="1728" cy="912"/>
          </a:xfrm>
        </p:grpSpPr>
        <p:sp>
          <p:nvSpPr>
            <p:cNvPr id="73833" name="Line 100"/>
            <p:cNvSpPr>
              <a:spLocks noChangeShapeType="1"/>
            </p:cNvSpPr>
            <p:nvPr/>
          </p:nvSpPr>
          <p:spPr bwMode="auto">
            <a:xfrm>
              <a:off x="528" y="355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3834" name="Group 105"/>
            <p:cNvGrpSpPr>
              <a:grpSpLocks/>
            </p:cNvGrpSpPr>
            <p:nvPr/>
          </p:nvGrpSpPr>
          <p:grpSpPr bwMode="auto">
            <a:xfrm>
              <a:off x="336" y="2976"/>
              <a:ext cx="1728" cy="912"/>
              <a:chOff x="336" y="2976"/>
              <a:chExt cx="1728" cy="912"/>
            </a:xfrm>
          </p:grpSpPr>
          <p:sp>
            <p:nvSpPr>
              <p:cNvPr id="73835" name="Rectangle 99"/>
              <p:cNvSpPr>
                <a:spLocks noChangeArrowheads="1"/>
              </p:cNvSpPr>
              <p:nvPr/>
            </p:nvSpPr>
            <p:spPr bwMode="auto">
              <a:xfrm>
                <a:off x="528" y="3216"/>
                <a:ext cx="1536" cy="6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3836" name="Line 101"/>
              <p:cNvSpPr>
                <a:spLocks noChangeShapeType="1"/>
              </p:cNvSpPr>
              <p:nvPr/>
            </p:nvSpPr>
            <p:spPr bwMode="auto">
              <a:xfrm>
                <a:off x="912" y="3216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7" name="Line 102"/>
              <p:cNvSpPr>
                <a:spLocks noChangeShapeType="1"/>
              </p:cNvSpPr>
              <p:nvPr/>
            </p:nvSpPr>
            <p:spPr bwMode="auto">
              <a:xfrm>
                <a:off x="1296" y="3216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8" name="Line 103"/>
              <p:cNvSpPr>
                <a:spLocks noChangeShapeType="1"/>
              </p:cNvSpPr>
              <p:nvPr/>
            </p:nvSpPr>
            <p:spPr bwMode="auto">
              <a:xfrm>
                <a:off x="1680" y="3216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9" name="Line 104"/>
              <p:cNvSpPr>
                <a:spLocks noChangeShapeType="1"/>
              </p:cNvSpPr>
              <p:nvPr/>
            </p:nvSpPr>
            <p:spPr bwMode="auto">
              <a:xfrm>
                <a:off x="336" y="297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7" name="Group 159"/>
          <p:cNvGrpSpPr>
            <a:grpSpLocks/>
          </p:cNvGrpSpPr>
          <p:nvPr/>
        </p:nvGrpSpPr>
        <p:grpSpPr bwMode="auto">
          <a:xfrm>
            <a:off x="5530850" y="4191000"/>
            <a:ext cx="3384550" cy="2362200"/>
            <a:chOff x="3216" y="2496"/>
            <a:chExt cx="1968" cy="1488"/>
          </a:xfrm>
        </p:grpSpPr>
        <p:sp>
          <p:nvSpPr>
            <p:cNvPr id="73825" name="Rectangle 108"/>
            <p:cNvSpPr>
              <a:spLocks noChangeArrowheads="1"/>
            </p:cNvSpPr>
            <p:nvPr/>
          </p:nvSpPr>
          <p:spPr bwMode="auto">
            <a:xfrm>
              <a:off x="3600" y="2736"/>
              <a:ext cx="1584" cy="1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826" name="Line 109"/>
            <p:cNvSpPr>
              <a:spLocks noChangeShapeType="1"/>
            </p:cNvSpPr>
            <p:nvPr/>
          </p:nvSpPr>
          <p:spPr bwMode="auto">
            <a:xfrm>
              <a:off x="3600" y="331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27" name="Line 110"/>
            <p:cNvSpPr>
              <a:spLocks noChangeShapeType="1"/>
            </p:cNvSpPr>
            <p:nvPr/>
          </p:nvSpPr>
          <p:spPr bwMode="auto">
            <a:xfrm>
              <a:off x="3600" y="3648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28" name="Line 111"/>
            <p:cNvSpPr>
              <a:spLocks noChangeShapeType="1"/>
            </p:cNvSpPr>
            <p:nvPr/>
          </p:nvSpPr>
          <p:spPr bwMode="auto">
            <a:xfrm>
              <a:off x="3600" y="3024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29" name="Line 112"/>
            <p:cNvSpPr>
              <a:spLocks noChangeShapeType="1"/>
            </p:cNvSpPr>
            <p:nvPr/>
          </p:nvSpPr>
          <p:spPr bwMode="auto">
            <a:xfrm>
              <a:off x="4416" y="2736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30" name="Line 113"/>
            <p:cNvSpPr>
              <a:spLocks noChangeShapeType="1"/>
            </p:cNvSpPr>
            <p:nvPr/>
          </p:nvSpPr>
          <p:spPr bwMode="auto">
            <a:xfrm>
              <a:off x="4800" y="2736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31" name="Line 114"/>
            <p:cNvSpPr>
              <a:spLocks noChangeShapeType="1"/>
            </p:cNvSpPr>
            <p:nvPr/>
          </p:nvSpPr>
          <p:spPr bwMode="auto">
            <a:xfrm>
              <a:off x="4032" y="2736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32" name="Line 115"/>
            <p:cNvSpPr>
              <a:spLocks noChangeShapeType="1"/>
            </p:cNvSpPr>
            <p:nvPr/>
          </p:nvSpPr>
          <p:spPr bwMode="auto">
            <a:xfrm>
              <a:off x="3216" y="2496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772" name="Text Box 116"/>
          <p:cNvSpPr txBox="1">
            <a:spLocks noChangeArrowheads="1"/>
          </p:cNvSpPr>
          <p:nvPr/>
        </p:nvSpPr>
        <p:spPr bwMode="auto">
          <a:xfrm>
            <a:off x="1460500" y="4800600"/>
            <a:ext cx="369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  <a:endParaRPr lang="en-US" altLang="zh-CN" sz="3600"/>
          </a:p>
        </p:txBody>
      </p:sp>
      <p:sp>
        <p:nvSpPr>
          <p:cNvPr id="70773" name="Text Box 117"/>
          <p:cNvSpPr txBox="1">
            <a:spLocks noChangeArrowheads="1"/>
          </p:cNvSpPr>
          <p:nvPr/>
        </p:nvSpPr>
        <p:spPr bwMode="auto">
          <a:xfrm>
            <a:off x="1651000" y="4495800"/>
            <a:ext cx="542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BC</a:t>
            </a:r>
            <a:endParaRPr lang="en-US" altLang="zh-CN" sz="3600"/>
          </a:p>
        </p:txBody>
      </p:sp>
      <p:sp>
        <p:nvSpPr>
          <p:cNvPr id="70774" name="Text Box 118"/>
          <p:cNvSpPr txBox="1">
            <a:spLocks noChangeArrowheads="1"/>
          </p:cNvSpPr>
          <p:nvPr/>
        </p:nvSpPr>
        <p:spPr bwMode="auto">
          <a:xfrm>
            <a:off x="1568450" y="5105400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  <a:endParaRPr lang="en-US" altLang="zh-CN" sz="3600"/>
          </a:p>
        </p:txBody>
      </p:sp>
      <p:sp>
        <p:nvSpPr>
          <p:cNvPr id="70775" name="Text Box 119"/>
          <p:cNvSpPr txBox="1">
            <a:spLocks noChangeArrowheads="1"/>
          </p:cNvSpPr>
          <p:nvPr/>
        </p:nvSpPr>
        <p:spPr bwMode="auto">
          <a:xfrm>
            <a:off x="1568450" y="5638800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</a:t>
            </a:r>
            <a:endParaRPr lang="en-US" altLang="zh-CN" sz="3600"/>
          </a:p>
        </p:txBody>
      </p:sp>
      <p:sp>
        <p:nvSpPr>
          <p:cNvPr id="70776" name="Text Box 120"/>
          <p:cNvSpPr txBox="1">
            <a:spLocks noChangeArrowheads="1"/>
          </p:cNvSpPr>
          <p:nvPr/>
        </p:nvSpPr>
        <p:spPr bwMode="auto">
          <a:xfrm>
            <a:off x="6321425" y="41910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00</a:t>
            </a:r>
            <a:endParaRPr lang="en-US" altLang="zh-CN" sz="3600"/>
          </a:p>
        </p:txBody>
      </p:sp>
      <p:sp>
        <p:nvSpPr>
          <p:cNvPr id="70777" name="Text Box 121"/>
          <p:cNvSpPr txBox="1">
            <a:spLocks noChangeArrowheads="1"/>
          </p:cNvSpPr>
          <p:nvPr/>
        </p:nvSpPr>
        <p:spPr bwMode="auto">
          <a:xfrm>
            <a:off x="6981825" y="41910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01</a:t>
            </a:r>
            <a:endParaRPr lang="en-US" altLang="zh-CN" sz="3600"/>
          </a:p>
        </p:txBody>
      </p:sp>
      <p:sp>
        <p:nvSpPr>
          <p:cNvPr id="70778" name="Text Box 122"/>
          <p:cNvSpPr txBox="1">
            <a:spLocks noChangeArrowheads="1"/>
          </p:cNvSpPr>
          <p:nvPr/>
        </p:nvSpPr>
        <p:spPr bwMode="auto">
          <a:xfrm>
            <a:off x="7642225" y="4191000"/>
            <a:ext cx="427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11</a:t>
            </a:r>
            <a:endParaRPr lang="en-US" altLang="zh-CN" sz="3600"/>
          </a:p>
        </p:txBody>
      </p:sp>
      <p:sp>
        <p:nvSpPr>
          <p:cNvPr id="70779" name="Text Box 123"/>
          <p:cNvSpPr txBox="1">
            <a:spLocks noChangeArrowheads="1"/>
          </p:cNvSpPr>
          <p:nvPr/>
        </p:nvSpPr>
        <p:spPr bwMode="auto">
          <a:xfrm>
            <a:off x="8302625" y="41910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10</a:t>
            </a:r>
            <a:endParaRPr lang="en-US" altLang="zh-CN" sz="3600"/>
          </a:p>
        </p:txBody>
      </p:sp>
      <p:sp>
        <p:nvSpPr>
          <p:cNvPr id="70780" name="Text Box 124"/>
          <p:cNvSpPr txBox="1">
            <a:spLocks noChangeArrowheads="1"/>
          </p:cNvSpPr>
          <p:nvPr/>
        </p:nvSpPr>
        <p:spPr bwMode="auto">
          <a:xfrm>
            <a:off x="1981200" y="47244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00</a:t>
            </a:r>
            <a:endParaRPr lang="en-US" altLang="zh-CN" sz="3600"/>
          </a:p>
        </p:txBody>
      </p:sp>
      <p:sp>
        <p:nvSpPr>
          <p:cNvPr id="70781" name="Text Box 125"/>
          <p:cNvSpPr txBox="1">
            <a:spLocks noChangeArrowheads="1"/>
          </p:cNvSpPr>
          <p:nvPr/>
        </p:nvSpPr>
        <p:spPr bwMode="auto">
          <a:xfrm>
            <a:off x="2641600" y="47244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01</a:t>
            </a:r>
            <a:endParaRPr lang="en-US" altLang="zh-CN" sz="3600"/>
          </a:p>
        </p:txBody>
      </p:sp>
      <p:sp>
        <p:nvSpPr>
          <p:cNvPr id="70782" name="Text Box 126"/>
          <p:cNvSpPr txBox="1">
            <a:spLocks noChangeArrowheads="1"/>
          </p:cNvSpPr>
          <p:nvPr/>
        </p:nvSpPr>
        <p:spPr bwMode="auto">
          <a:xfrm>
            <a:off x="3302000" y="4724400"/>
            <a:ext cx="427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11</a:t>
            </a:r>
            <a:endParaRPr lang="en-US" altLang="zh-CN" sz="3600"/>
          </a:p>
        </p:txBody>
      </p:sp>
      <p:sp>
        <p:nvSpPr>
          <p:cNvPr id="70783" name="Text Box 127"/>
          <p:cNvSpPr txBox="1">
            <a:spLocks noChangeArrowheads="1"/>
          </p:cNvSpPr>
          <p:nvPr/>
        </p:nvSpPr>
        <p:spPr bwMode="auto">
          <a:xfrm>
            <a:off x="3962400" y="47244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10</a:t>
            </a:r>
            <a:endParaRPr lang="en-US" altLang="zh-CN" sz="3600"/>
          </a:p>
        </p:txBody>
      </p:sp>
      <p:sp>
        <p:nvSpPr>
          <p:cNvPr id="70784" name="Text Box 128"/>
          <p:cNvSpPr txBox="1">
            <a:spLocks noChangeArrowheads="1"/>
          </p:cNvSpPr>
          <p:nvPr/>
        </p:nvSpPr>
        <p:spPr bwMode="auto">
          <a:xfrm>
            <a:off x="5613400" y="45720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00</a:t>
            </a:r>
            <a:endParaRPr lang="en-US" altLang="zh-CN" sz="3600"/>
          </a:p>
        </p:txBody>
      </p:sp>
      <p:sp>
        <p:nvSpPr>
          <p:cNvPr id="70785" name="Text Box 129"/>
          <p:cNvSpPr txBox="1">
            <a:spLocks noChangeArrowheads="1"/>
          </p:cNvSpPr>
          <p:nvPr/>
        </p:nvSpPr>
        <p:spPr bwMode="auto">
          <a:xfrm>
            <a:off x="5613400" y="50292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01</a:t>
            </a:r>
            <a:endParaRPr lang="en-US" altLang="zh-CN" sz="3600"/>
          </a:p>
        </p:txBody>
      </p:sp>
      <p:sp>
        <p:nvSpPr>
          <p:cNvPr id="70786" name="Text Box 130"/>
          <p:cNvSpPr txBox="1">
            <a:spLocks noChangeArrowheads="1"/>
          </p:cNvSpPr>
          <p:nvPr/>
        </p:nvSpPr>
        <p:spPr bwMode="auto">
          <a:xfrm>
            <a:off x="5578475" y="5562600"/>
            <a:ext cx="427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11</a:t>
            </a:r>
            <a:endParaRPr lang="en-US" altLang="zh-CN" sz="3600"/>
          </a:p>
        </p:txBody>
      </p:sp>
      <p:sp>
        <p:nvSpPr>
          <p:cNvPr id="70787" name="Text Box 131"/>
          <p:cNvSpPr txBox="1">
            <a:spLocks noChangeArrowheads="1"/>
          </p:cNvSpPr>
          <p:nvPr/>
        </p:nvSpPr>
        <p:spPr bwMode="auto">
          <a:xfrm>
            <a:off x="5530850" y="60198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10</a:t>
            </a:r>
            <a:endParaRPr lang="en-US" altLang="zh-CN" sz="3600"/>
          </a:p>
        </p:txBody>
      </p:sp>
      <p:sp>
        <p:nvSpPr>
          <p:cNvPr id="70788" name="Text Box 132"/>
          <p:cNvSpPr txBox="1">
            <a:spLocks noChangeArrowheads="1"/>
          </p:cNvSpPr>
          <p:nvPr/>
        </p:nvSpPr>
        <p:spPr bwMode="auto">
          <a:xfrm>
            <a:off x="1981200" y="5105400"/>
            <a:ext cx="547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m</a:t>
            </a:r>
            <a:r>
              <a:rPr lang="en-US" altLang="zh-CN" baseline="-25000"/>
              <a:t>0</a:t>
            </a:r>
            <a:endParaRPr lang="en-US" altLang="zh-CN" sz="3600"/>
          </a:p>
        </p:txBody>
      </p:sp>
      <p:sp>
        <p:nvSpPr>
          <p:cNvPr id="70789" name="Text Box 133"/>
          <p:cNvSpPr txBox="1">
            <a:spLocks noChangeArrowheads="1"/>
          </p:cNvSpPr>
          <p:nvPr/>
        </p:nvSpPr>
        <p:spPr bwMode="auto">
          <a:xfrm>
            <a:off x="2635250" y="5105400"/>
            <a:ext cx="546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m</a:t>
            </a:r>
            <a:r>
              <a:rPr lang="en-US" altLang="zh-CN" baseline="-25000"/>
              <a:t>1</a:t>
            </a:r>
            <a:endParaRPr lang="en-US" altLang="zh-CN" sz="3600"/>
          </a:p>
        </p:txBody>
      </p:sp>
      <p:sp>
        <p:nvSpPr>
          <p:cNvPr id="70790" name="Text Box 134"/>
          <p:cNvSpPr txBox="1">
            <a:spLocks noChangeArrowheads="1"/>
          </p:cNvSpPr>
          <p:nvPr/>
        </p:nvSpPr>
        <p:spPr bwMode="auto">
          <a:xfrm>
            <a:off x="3956050" y="5105400"/>
            <a:ext cx="546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m</a:t>
            </a:r>
            <a:r>
              <a:rPr lang="en-US" altLang="zh-CN" baseline="-25000"/>
              <a:t>2</a:t>
            </a:r>
            <a:endParaRPr lang="en-US" altLang="zh-CN" sz="3600"/>
          </a:p>
        </p:txBody>
      </p:sp>
      <p:sp>
        <p:nvSpPr>
          <p:cNvPr id="70791" name="Text Box 135"/>
          <p:cNvSpPr txBox="1">
            <a:spLocks noChangeArrowheads="1"/>
          </p:cNvSpPr>
          <p:nvPr/>
        </p:nvSpPr>
        <p:spPr bwMode="auto">
          <a:xfrm>
            <a:off x="3295650" y="5105400"/>
            <a:ext cx="546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m</a:t>
            </a:r>
            <a:r>
              <a:rPr lang="en-US" altLang="zh-CN" baseline="-25000"/>
              <a:t>3</a:t>
            </a:r>
            <a:endParaRPr lang="en-US" altLang="zh-CN" sz="3600"/>
          </a:p>
        </p:txBody>
      </p:sp>
      <p:sp>
        <p:nvSpPr>
          <p:cNvPr id="70792" name="Text Box 136"/>
          <p:cNvSpPr txBox="1">
            <a:spLocks noChangeArrowheads="1"/>
          </p:cNvSpPr>
          <p:nvPr/>
        </p:nvSpPr>
        <p:spPr bwMode="auto">
          <a:xfrm>
            <a:off x="1981200" y="5638800"/>
            <a:ext cx="547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m</a:t>
            </a:r>
            <a:r>
              <a:rPr lang="en-US" altLang="zh-CN" baseline="-25000"/>
              <a:t>4</a:t>
            </a:r>
            <a:endParaRPr lang="en-US" altLang="zh-CN" sz="3600"/>
          </a:p>
        </p:txBody>
      </p:sp>
      <p:sp>
        <p:nvSpPr>
          <p:cNvPr id="70793" name="Text Box 137"/>
          <p:cNvSpPr txBox="1">
            <a:spLocks noChangeArrowheads="1"/>
          </p:cNvSpPr>
          <p:nvPr/>
        </p:nvSpPr>
        <p:spPr bwMode="auto">
          <a:xfrm>
            <a:off x="2635250" y="5638800"/>
            <a:ext cx="546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m</a:t>
            </a:r>
            <a:r>
              <a:rPr lang="en-US" altLang="zh-CN" baseline="-25000"/>
              <a:t>5</a:t>
            </a:r>
            <a:endParaRPr lang="en-US" altLang="zh-CN" sz="3600"/>
          </a:p>
        </p:txBody>
      </p:sp>
      <p:sp>
        <p:nvSpPr>
          <p:cNvPr id="70794" name="Text Box 138"/>
          <p:cNvSpPr txBox="1">
            <a:spLocks noChangeArrowheads="1"/>
          </p:cNvSpPr>
          <p:nvPr/>
        </p:nvSpPr>
        <p:spPr bwMode="auto">
          <a:xfrm>
            <a:off x="3956050" y="5638800"/>
            <a:ext cx="546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m</a:t>
            </a:r>
            <a:r>
              <a:rPr lang="en-US" altLang="zh-CN" baseline="-25000"/>
              <a:t>6</a:t>
            </a:r>
            <a:endParaRPr lang="en-US" altLang="zh-CN" sz="3600"/>
          </a:p>
        </p:txBody>
      </p:sp>
      <p:sp>
        <p:nvSpPr>
          <p:cNvPr id="70795" name="Text Box 139"/>
          <p:cNvSpPr txBox="1">
            <a:spLocks noChangeArrowheads="1"/>
          </p:cNvSpPr>
          <p:nvPr/>
        </p:nvSpPr>
        <p:spPr bwMode="auto">
          <a:xfrm>
            <a:off x="3302000" y="5638800"/>
            <a:ext cx="547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m</a:t>
            </a:r>
            <a:r>
              <a:rPr lang="en-US" altLang="zh-CN" baseline="-25000"/>
              <a:t>7</a:t>
            </a:r>
            <a:endParaRPr lang="en-US" altLang="zh-CN" sz="3600"/>
          </a:p>
        </p:txBody>
      </p:sp>
      <p:sp>
        <p:nvSpPr>
          <p:cNvPr id="70796" name="Text Box 140"/>
          <p:cNvSpPr txBox="1">
            <a:spLocks noChangeArrowheads="1"/>
          </p:cNvSpPr>
          <p:nvPr/>
        </p:nvSpPr>
        <p:spPr bwMode="auto">
          <a:xfrm>
            <a:off x="6273800" y="4572000"/>
            <a:ext cx="547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m</a:t>
            </a:r>
            <a:r>
              <a:rPr lang="en-US" altLang="zh-CN" baseline="-25000"/>
              <a:t>0</a:t>
            </a:r>
            <a:endParaRPr lang="en-US" altLang="zh-CN" sz="3600"/>
          </a:p>
        </p:txBody>
      </p:sp>
      <p:sp>
        <p:nvSpPr>
          <p:cNvPr id="70797" name="Text Box 141"/>
          <p:cNvSpPr txBox="1">
            <a:spLocks noChangeArrowheads="1"/>
          </p:cNvSpPr>
          <p:nvPr/>
        </p:nvSpPr>
        <p:spPr bwMode="auto">
          <a:xfrm>
            <a:off x="6934200" y="4572000"/>
            <a:ext cx="547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m</a:t>
            </a:r>
            <a:r>
              <a:rPr lang="en-US" altLang="zh-CN" baseline="-25000"/>
              <a:t>1</a:t>
            </a:r>
            <a:endParaRPr lang="en-US" altLang="zh-CN" sz="3600"/>
          </a:p>
        </p:txBody>
      </p:sp>
      <p:sp>
        <p:nvSpPr>
          <p:cNvPr id="70798" name="Text Box 142"/>
          <p:cNvSpPr txBox="1">
            <a:spLocks noChangeArrowheads="1"/>
          </p:cNvSpPr>
          <p:nvPr/>
        </p:nvSpPr>
        <p:spPr bwMode="auto">
          <a:xfrm>
            <a:off x="8255000" y="4572000"/>
            <a:ext cx="547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m</a:t>
            </a:r>
            <a:r>
              <a:rPr lang="en-US" altLang="zh-CN" baseline="-25000"/>
              <a:t>2</a:t>
            </a:r>
            <a:endParaRPr lang="en-US" altLang="zh-CN" sz="3600"/>
          </a:p>
        </p:txBody>
      </p:sp>
      <p:sp>
        <p:nvSpPr>
          <p:cNvPr id="70799" name="Text Box 143"/>
          <p:cNvSpPr txBox="1">
            <a:spLocks noChangeArrowheads="1"/>
          </p:cNvSpPr>
          <p:nvPr/>
        </p:nvSpPr>
        <p:spPr bwMode="auto">
          <a:xfrm>
            <a:off x="7588250" y="4572000"/>
            <a:ext cx="546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m</a:t>
            </a:r>
            <a:r>
              <a:rPr lang="en-US" altLang="zh-CN" baseline="-25000"/>
              <a:t>3</a:t>
            </a:r>
            <a:endParaRPr lang="en-US" altLang="zh-CN" sz="3600"/>
          </a:p>
        </p:txBody>
      </p:sp>
      <p:sp>
        <p:nvSpPr>
          <p:cNvPr id="70801" name="Text Box 145"/>
          <p:cNvSpPr txBox="1">
            <a:spLocks noChangeArrowheads="1"/>
          </p:cNvSpPr>
          <p:nvPr/>
        </p:nvSpPr>
        <p:spPr bwMode="auto">
          <a:xfrm>
            <a:off x="6273800" y="4953000"/>
            <a:ext cx="547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m</a:t>
            </a:r>
            <a:r>
              <a:rPr lang="en-US" altLang="zh-CN" baseline="-25000"/>
              <a:t>4</a:t>
            </a:r>
            <a:endParaRPr lang="en-US" altLang="zh-CN" sz="3600"/>
          </a:p>
        </p:txBody>
      </p:sp>
      <p:sp>
        <p:nvSpPr>
          <p:cNvPr id="70802" name="Text Box 146"/>
          <p:cNvSpPr txBox="1">
            <a:spLocks noChangeArrowheads="1"/>
          </p:cNvSpPr>
          <p:nvPr/>
        </p:nvSpPr>
        <p:spPr bwMode="auto">
          <a:xfrm>
            <a:off x="6934200" y="4953000"/>
            <a:ext cx="547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m</a:t>
            </a:r>
            <a:r>
              <a:rPr lang="en-US" altLang="zh-CN" baseline="-25000"/>
              <a:t>5</a:t>
            </a:r>
            <a:endParaRPr lang="en-US" altLang="zh-CN" sz="3600"/>
          </a:p>
        </p:txBody>
      </p:sp>
      <p:sp>
        <p:nvSpPr>
          <p:cNvPr id="70803" name="Text Box 147"/>
          <p:cNvSpPr txBox="1">
            <a:spLocks noChangeArrowheads="1"/>
          </p:cNvSpPr>
          <p:nvPr/>
        </p:nvSpPr>
        <p:spPr bwMode="auto">
          <a:xfrm>
            <a:off x="8255000" y="4953000"/>
            <a:ext cx="547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m</a:t>
            </a:r>
            <a:r>
              <a:rPr lang="en-US" altLang="zh-CN" baseline="-25000"/>
              <a:t>6</a:t>
            </a:r>
            <a:endParaRPr lang="en-US" altLang="zh-CN" sz="3600"/>
          </a:p>
        </p:txBody>
      </p:sp>
      <p:sp>
        <p:nvSpPr>
          <p:cNvPr id="70804" name="Text Box 148"/>
          <p:cNvSpPr txBox="1">
            <a:spLocks noChangeArrowheads="1"/>
          </p:cNvSpPr>
          <p:nvPr/>
        </p:nvSpPr>
        <p:spPr bwMode="auto">
          <a:xfrm>
            <a:off x="7588250" y="4953000"/>
            <a:ext cx="546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m</a:t>
            </a:r>
            <a:r>
              <a:rPr lang="en-US" altLang="zh-CN" baseline="-25000"/>
              <a:t>7</a:t>
            </a:r>
            <a:endParaRPr lang="en-US" altLang="zh-CN" sz="3600"/>
          </a:p>
        </p:txBody>
      </p:sp>
      <p:sp>
        <p:nvSpPr>
          <p:cNvPr id="70806" name="Text Box 150"/>
          <p:cNvSpPr txBox="1">
            <a:spLocks noChangeArrowheads="1"/>
          </p:cNvSpPr>
          <p:nvPr/>
        </p:nvSpPr>
        <p:spPr bwMode="auto">
          <a:xfrm>
            <a:off x="6218238" y="5486400"/>
            <a:ext cx="631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m</a:t>
            </a:r>
            <a:r>
              <a:rPr lang="en-US" altLang="zh-CN" baseline="-25000"/>
              <a:t>12</a:t>
            </a:r>
            <a:endParaRPr lang="en-US" altLang="zh-CN" sz="3600"/>
          </a:p>
        </p:txBody>
      </p:sp>
      <p:sp>
        <p:nvSpPr>
          <p:cNvPr id="70807" name="Text Box 151"/>
          <p:cNvSpPr txBox="1">
            <a:spLocks noChangeArrowheads="1"/>
          </p:cNvSpPr>
          <p:nvPr/>
        </p:nvSpPr>
        <p:spPr bwMode="auto">
          <a:xfrm>
            <a:off x="6878638" y="5486400"/>
            <a:ext cx="631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m</a:t>
            </a:r>
            <a:r>
              <a:rPr lang="en-US" altLang="zh-CN" baseline="-25000"/>
              <a:t>13</a:t>
            </a:r>
            <a:endParaRPr lang="en-US" altLang="zh-CN" sz="3600"/>
          </a:p>
        </p:txBody>
      </p:sp>
      <p:sp>
        <p:nvSpPr>
          <p:cNvPr id="70808" name="Text Box 152"/>
          <p:cNvSpPr txBox="1">
            <a:spLocks noChangeArrowheads="1"/>
          </p:cNvSpPr>
          <p:nvPr/>
        </p:nvSpPr>
        <p:spPr bwMode="auto">
          <a:xfrm>
            <a:off x="8199438" y="5486400"/>
            <a:ext cx="631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m</a:t>
            </a:r>
            <a:r>
              <a:rPr lang="en-US" altLang="zh-CN" baseline="-25000"/>
              <a:t>14</a:t>
            </a:r>
            <a:endParaRPr lang="en-US" altLang="zh-CN" sz="3600"/>
          </a:p>
        </p:txBody>
      </p:sp>
      <p:sp>
        <p:nvSpPr>
          <p:cNvPr id="70809" name="Text Box 153"/>
          <p:cNvSpPr txBox="1">
            <a:spLocks noChangeArrowheads="1"/>
          </p:cNvSpPr>
          <p:nvPr/>
        </p:nvSpPr>
        <p:spPr bwMode="auto">
          <a:xfrm>
            <a:off x="7532688" y="5486400"/>
            <a:ext cx="631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m</a:t>
            </a:r>
            <a:r>
              <a:rPr lang="en-US" altLang="zh-CN" baseline="-25000"/>
              <a:t>15</a:t>
            </a:r>
            <a:endParaRPr lang="en-US" altLang="zh-CN" sz="3600"/>
          </a:p>
        </p:txBody>
      </p:sp>
      <p:sp>
        <p:nvSpPr>
          <p:cNvPr id="70811" name="Text Box 155"/>
          <p:cNvSpPr txBox="1">
            <a:spLocks noChangeArrowheads="1"/>
          </p:cNvSpPr>
          <p:nvPr/>
        </p:nvSpPr>
        <p:spPr bwMode="auto">
          <a:xfrm>
            <a:off x="6191250" y="5943600"/>
            <a:ext cx="547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m</a:t>
            </a:r>
            <a:r>
              <a:rPr lang="en-US" altLang="zh-CN" baseline="-25000"/>
              <a:t>8</a:t>
            </a:r>
            <a:endParaRPr lang="en-US" altLang="zh-CN" sz="3600"/>
          </a:p>
        </p:txBody>
      </p:sp>
      <p:sp>
        <p:nvSpPr>
          <p:cNvPr id="70812" name="Text Box 156"/>
          <p:cNvSpPr txBox="1">
            <a:spLocks noChangeArrowheads="1"/>
          </p:cNvSpPr>
          <p:nvPr/>
        </p:nvSpPr>
        <p:spPr bwMode="auto">
          <a:xfrm>
            <a:off x="6927850" y="5943600"/>
            <a:ext cx="546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m</a:t>
            </a:r>
            <a:r>
              <a:rPr lang="en-US" altLang="zh-CN" baseline="-25000"/>
              <a:t>9</a:t>
            </a:r>
            <a:endParaRPr lang="en-US" altLang="zh-CN" sz="3600"/>
          </a:p>
        </p:txBody>
      </p:sp>
      <p:sp>
        <p:nvSpPr>
          <p:cNvPr id="70813" name="Text Box 157"/>
          <p:cNvSpPr txBox="1">
            <a:spLocks noChangeArrowheads="1"/>
          </p:cNvSpPr>
          <p:nvPr/>
        </p:nvSpPr>
        <p:spPr bwMode="auto">
          <a:xfrm>
            <a:off x="8199438" y="5943600"/>
            <a:ext cx="631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m</a:t>
            </a:r>
            <a:r>
              <a:rPr lang="en-US" altLang="zh-CN" baseline="-25000"/>
              <a:t>10</a:t>
            </a:r>
            <a:endParaRPr lang="en-US" altLang="zh-CN" sz="3600"/>
          </a:p>
        </p:txBody>
      </p:sp>
      <p:sp>
        <p:nvSpPr>
          <p:cNvPr id="70814" name="Text Box 158"/>
          <p:cNvSpPr txBox="1">
            <a:spLocks noChangeArrowheads="1"/>
          </p:cNvSpPr>
          <p:nvPr/>
        </p:nvSpPr>
        <p:spPr bwMode="auto">
          <a:xfrm>
            <a:off x="7532688" y="5943600"/>
            <a:ext cx="622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m</a:t>
            </a:r>
            <a:r>
              <a:rPr lang="en-US" altLang="zh-CN" baseline="-25000"/>
              <a:t>11</a:t>
            </a:r>
            <a:endParaRPr lang="en-US" altLang="zh-CN" sz="3600"/>
          </a:p>
        </p:txBody>
      </p:sp>
      <p:sp>
        <p:nvSpPr>
          <p:cNvPr id="70816" name="Text Box 160"/>
          <p:cNvSpPr txBox="1">
            <a:spLocks noChangeArrowheads="1"/>
          </p:cNvSpPr>
          <p:nvPr/>
        </p:nvSpPr>
        <p:spPr bwMode="auto">
          <a:xfrm>
            <a:off x="5202238" y="4191000"/>
            <a:ext cx="542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AB</a:t>
            </a:r>
          </a:p>
        </p:txBody>
      </p:sp>
      <p:sp>
        <p:nvSpPr>
          <p:cNvPr id="70817" name="Text Box 161"/>
          <p:cNvSpPr txBox="1">
            <a:spLocks noChangeArrowheads="1"/>
          </p:cNvSpPr>
          <p:nvPr/>
        </p:nvSpPr>
        <p:spPr bwMode="auto">
          <a:xfrm>
            <a:off x="5530850" y="3886200"/>
            <a:ext cx="557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CD</a:t>
            </a:r>
          </a:p>
        </p:txBody>
      </p:sp>
      <p:sp>
        <p:nvSpPr>
          <p:cNvPr id="70819" name="AutoShape 163"/>
          <p:cNvSpPr>
            <a:spLocks noChangeArrowheads="1"/>
          </p:cNvSpPr>
          <p:nvPr/>
        </p:nvSpPr>
        <p:spPr bwMode="auto">
          <a:xfrm>
            <a:off x="4044950" y="2438400"/>
            <a:ext cx="577850" cy="457200"/>
          </a:xfrm>
          <a:prstGeom prst="rightArrow">
            <a:avLst>
              <a:gd name="adj1" fmla="val 50000"/>
              <a:gd name="adj2" fmla="val 29169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8" name="Group 176"/>
          <p:cNvGrpSpPr>
            <a:grpSpLocks/>
          </p:cNvGrpSpPr>
          <p:nvPr/>
        </p:nvGrpSpPr>
        <p:grpSpPr bwMode="auto">
          <a:xfrm>
            <a:off x="577850" y="1600200"/>
            <a:ext cx="8667750" cy="5029200"/>
            <a:chOff x="336" y="1008"/>
            <a:chExt cx="5040" cy="3120"/>
          </a:xfrm>
        </p:grpSpPr>
        <p:sp>
          <p:nvSpPr>
            <p:cNvPr id="73823" name="Line 164"/>
            <p:cNvSpPr>
              <a:spLocks noChangeShapeType="1"/>
            </p:cNvSpPr>
            <p:nvPr/>
          </p:nvSpPr>
          <p:spPr bwMode="auto">
            <a:xfrm>
              <a:off x="336" y="2448"/>
              <a:ext cx="5040" cy="0"/>
            </a:xfrm>
            <a:prstGeom prst="line">
              <a:avLst/>
            </a:prstGeom>
            <a:noFill/>
            <a:ln w="57150">
              <a:pattFill prst="trellis">
                <a:fgClr>
                  <a:srgbClr val="33CCCC"/>
                </a:fgClr>
                <a:bgClr>
                  <a:srgbClr val="FFFFFF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24" name="Rectangle 165"/>
            <p:cNvSpPr>
              <a:spLocks noChangeArrowheads="1"/>
            </p:cNvSpPr>
            <p:nvPr/>
          </p:nvSpPr>
          <p:spPr bwMode="auto">
            <a:xfrm>
              <a:off x="336" y="1008"/>
              <a:ext cx="5040" cy="3120"/>
            </a:xfrm>
            <a:prstGeom prst="rect">
              <a:avLst/>
            </a:prstGeom>
            <a:noFill/>
            <a:ln w="57150">
              <a:pattFill prst="trellis">
                <a:fgClr>
                  <a:srgbClr val="33CCCC"/>
                </a:fgClr>
                <a:bgClr>
                  <a:srgbClr val="FFFFFF"/>
                </a:bgClr>
              </a:patt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9" name="Group 178"/>
          <p:cNvGrpSpPr>
            <a:grpSpLocks/>
          </p:cNvGrpSpPr>
          <p:nvPr/>
        </p:nvGrpSpPr>
        <p:grpSpPr bwMode="auto">
          <a:xfrm>
            <a:off x="660400" y="1676400"/>
            <a:ext cx="660400" cy="2133600"/>
            <a:chOff x="384" y="1056"/>
            <a:chExt cx="384" cy="1344"/>
          </a:xfrm>
        </p:grpSpPr>
        <p:sp>
          <p:nvSpPr>
            <p:cNvPr id="70823" name="Oval 167"/>
            <p:cNvSpPr>
              <a:spLocks noChangeArrowheads="1"/>
            </p:cNvSpPr>
            <p:nvPr/>
          </p:nvSpPr>
          <p:spPr bwMode="auto">
            <a:xfrm>
              <a:off x="384" y="1056"/>
              <a:ext cx="384" cy="1344"/>
            </a:xfrm>
            <a:prstGeom prst="ellipse">
              <a:avLst/>
            </a:prstGeom>
            <a:gradFill rotWithShape="0">
              <a:gsLst>
                <a:gs pos="0">
                  <a:srgbClr val="FFFF99">
                    <a:gamma/>
                    <a:shade val="46275"/>
                    <a:invGamma/>
                  </a:srgbClr>
                </a:gs>
                <a:gs pos="50000">
                  <a:srgbClr val="FFFF99"/>
                </a:gs>
                <a:gs pos="100000">
                  <a:srgbClr val="FFFF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70824" name="Text Box 168"/>
            <p:cNvSpPr txBox="1">
              <a:spLocks noChangeArrowheads="1"/>
            </p:cNvSpPr>
            <p:nvPr/>
          </p:nvSpPr>
          <p:spPr bwMode="auto">
            <a:xfrm>
              <a:off x="461" y="1106"/>
              <a:ext cx="248" cy="1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A50021"/>
                  </a:solidFill>
                  <a:ea typeface="宋体" charset="-122"/>
                </a:rPr>
                <a:t>二</a:t>
              </a:r>
            </a:p>
            <a:p>
              <a:pPr>
                <a:defRPr/>
              </a:pPr>
              <a:r>
                <a:rPr lang="zh-CN" altLang="en-US">
                  <a:solidFill>
                    <a:srgbClr val="A50021"/>
                  </a:solidFill>
                  <a:ea typeface="宋体" charset="-122"/>
                </a:rPr>
                <a:t>变</a:t>
              </a:r>
            </a:p>
            <a:p>
              <a:pPr>
                <a:defRPr/>
              </a:pPr>
              <a:r>
                <a:rPr lang="zh-CN" altLang="en-US">
                  <a:solidFill>
                    <a:srgbClr val="A50021"/>
                  </a:solidFill>
                  <a:ea typeface="宋体" charset="-122"/>
                </a:rPr>
                <a:t>量</a:t>
              </a:r>
            </a:p>
            <a:p>
              <a:pPr>
                <a:defRPr/>
              </a:pPr>
              <a:r>
                <a:rPr lang="en-US" altLang="zh-CN">
                  <a:solidFill>
                    <a:srgbClr val="A50021"/>
                  </a:solidFill>
                  <a:ea typeface="宋体" charset="-122"/>
                </a:rPr>
                <a:t>K</a:t>
              </a:r>
            </a:p>
            <a:p>
              <a:pPr>
                <a:defRPr/>
              </a:pPr>
              <a:r>
                <a:rPr lang="zh-CN" altLang="en-US">
                  <a:solidFill>
                    <a:srgbClr val="A50021"/>
                  </a:solidFill>
                  <a:ea typeface="宋体" charset="-122"/>
                </a:rPr>
                <a:t>图</a:t>
              </a:r>
            </a:p>
            <a:p>
              <a:pPr>
                <a:defRPr/>
              </a:pPr>
              <a:endParaRPr lang="en-US" altLang="zh-CN">
                <a:solidFill>
                  <a:srgbClr val="A50021"/>
                </a:solidFill>
                <a:ea typeface="宋体" charset="-122"/>
              </a:endParaRPr>
            </a:p>
          </p:txBody>
        </p:sp>
      </p:grpSp>
      <p:grpSp>
        <p:nvGrpSpPr>
          <p:cNvPr id="20" name="Group 179"/>
          <p:cNvGrpSpPr>
            <a:grpSpLocks/>
          </p:cNvGrpSpPr>
          <p:nvPr/>
        </p:nvGrpSpPr>
        <p:grpSpPr bwMode="auto">
          <a:xfrm>
            <a:off x="742950" y="4267200"/>
            <a:ext cx="660400" cy="2133600"/>
            <a:chOff x="432" y="2688"/>
            <a:chExt cx="384" cy="1344"/>
          </a:xfrm>
        </p:grpSpPr>
        <p:sp>
          <p:nvSpPr>
            <p:cNvPr id="70827" name="Oval 171"/>
            <p:cNvSpPr>
              <a:spLocks noChangeArrowheads="1"/>
            </p:cNvSpPr>
            <p:nvPr/>
          </p:nvSpPr>
          <p:spPr bwMode="auto">
            <a:xfrm>
              <a:off x="432" y="2688"/>
              <a:ext cx="384" cy="1344"/>
            </a:xfrm>
            <a:prstGeom prst="ellipse">
              <a:avLst/>
            </a:prstGeom>
            <a:gradFill rotWithShape="0">
              <a:gsLst>
                <a:gs pos="0">
                  <a:srgbClr val="FFFF99">
                    <a:gamma/>
                    <a:shade val="46275"/>
                    <a:invGamma/>
                  </a:srgbClr>
                </a:gs>
                <a:gs pos="50000">
                  <a:srgbClr val="FFFF99"/>
                </a:gs>
                <a:gs pos="100000">
                  <a:srgbClr val="FFFF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70828" name="Text Box 172"/>
            <p:cNvSpPr txBox="1">
              <a:spLocks noChangeArrowheads="1"/>
            </p:cNvSpPr>
            <p:nvPr/>
          </p:nvSpPr>
          <p:spPr bwMode="auto">
            <a:xfrm>
              <a:off x="509" y="2738"/>
              <a:ext cx="248" cy="1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A50021"/>
                  </a:solidFill>
                  <a:ea typeface="宋体" charset="-122"/>
                </a:rPr>
                <a:t>三</a:t>
              </a:r>
            </a:p>
            <a:p>
              <a:pPr>
                <a:defRPr/>
              </a:pPr>
              <a:r>
                <a:rPr lang="zh-CN" altLang="en-US">
                  <a:solidFill>
                    <a:srgbClr val="A50021"/>
                  </a:solidFill>
                  <a:ea typeface="宋体" charset="-122"/>
                </a:rPr>
                <a:t>变</a:t>
              </a:r>
            </a:p>
            <a:p>
              <a:pPr>
                <a:defRPr/>
              </a:pPr>
              <a:r>
                <a:rPr lang="zh-CN" altLang="en-US">
                  <a:solidFill>
                    <a:srgbClr val="A50021"/>
                  </a:solidFill>
                  <a:ea typeface="宋体" charset="-122"/>
                </a:rPr>
                <a:t>量</a:t>
              </a:r>
            </a:p>
            <a:p>
              <a:pPr>
                <a:defRPr/>
              </a:pPr>
              <a:r>
                <a:rPr lang="en-US" altLang="zh-CN">
                  <a:solidFill>
                    <a:srgbClr val="A50021"/>
                  </a:solidFill>
                  <a:ea typeface="宋体" charset="-122"/>
                </a:rPr>
                <a:t>K</a:t>
              </a:r>
            </a:p>
            <a:p>
              <a:pPr>
                <a:defRPr/>
              </a:pPr>
              <a:r>
                <a:rPr lang="zh-CN" altLang="en-US">
                  <a:solidFill>
                    <a:srgbClr val="A50021"/>
                  </a:solidFill>
                  <a:ea typeface="宋体" charset="-122"/>
                </a:rPr>
                <a:t>图</a:t>
              </a:r>
            </a:p>
            <a:p>
              <a:pPr>
                <a:defRPr/>
              </a:pPr>
              <a:endParaRPr lang="en-US" altLang="zh-CN">
                <a:solidFill>
                  <a:srgbClr val="A50021"/>
                </a:solidFill>
                <a:ea typeface="宋体" charset="-122"/>
              </a:endParaRPr>
            </a:p>
          </p:txBody>
        </p:sp>
      </p:grpSp>
      <p:grpSp>
        <p:nvGrpSpPr>
          <p:cNvPr id="21" name="Group 180"/>
          <p:cNvGrpSpPr>
            <a:grpSpLocks/>
          </p:cNvGrpSpPr>
          <p:nvPr/>
        </p:nvGrpSpPr>
        <p:grpSpPr bwMode="auto">
          <a:xfrm>
            <a:off x="4787900" y="4267200"/>
            <a:ext cx="660400" cy="2133600"/>
            <a:chOff x="2784" y="2688"/>
            <a:chExt cx="384" cy="1344"/>
          </a:xfrm>
        </p:grpSpPr>
        <p:sp>
          <p:nvSpPr>
            <p:cNvPr id="70830" name="Oval 174"/>
            <p:cNvSpPr>
              <a:spLocks noChangeArrowheads="1"/>
            </p:cNvSpPr>
            <p:nvPr/>
          </p:nvSpPr>
          <p:spPr bwMode="auto">
            <a:xfrm>
              <a:off x="2784" y="2688"/>
              <a:ext cx="384" cy="1344"/>
            </a:xfrm>
            <a:prstGeom prst="ellipse">
              <a:avLst/>
            </a:prstGeom>
            <a:gradFill rotWithShape="0">
              <a:gsLst>
                <a:gs pos="0">
                  <a:srgbClr val="FFFF99">
                    <a:gamma/>
                    <a:shade val="46275"/>
                    <a:invGamma/>
                  </a:srgbClr>
                </a:gs>
                <a:gs pos="50000">
                  <a:srgbClr val="FFFF99"/>
                </a:gs>
                <a:gs pos="100000">
                  <a:srgbClr val="FFFF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70831" name="Text Box 175"/>
            <p:cNvSpPr txBox="1">
              <a:spLocks noChangeArrowheads="1"/>
            </p:cNvSpPr>
            <p:nvPr/>
          </p:nvSpPr>
          <p:spPr bwMode="auto">
            <a:xfrm>
              <a:off x="2861" y="2738"/>
              <a:ext cx="248" cy="1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A50021"/>
                  </a:solidFill>
                  <a:ea typeface="宋体" charset="-122"/>
                </a:rPr>
                <a:t>四</a:t>
              </a:r>
            </a:p>
            <a:p>
              <a:pPr>
                <a:defRPr/>
              </a:pPr>
              <a:r>
                <a:rPr lang="zh-CN" altLang="en-US">
                  <a:solidFill>
                    <a:srgbClr val="A50021"/>
                  </a:solidFill>
                  <a:ea typeface="宋体" charset="-122"/>
                </a:rPr>
                <a:t>变</a:t>
              </a:r>
            </a:p>
            <a:p>
              <a:pPr>
                <a:defRPr/>
              </a:pPr>
              <a:r>
                <a:rPr lang="zh-CN" altLang="en-US">
                  <a:solidFill>
                    <a:srgbClr val="A50021"/>
                  </a:solidFill>
                  <a:ea typeface="宋体" charset="-122"/>
                </a:rPr>
                <a:t>量</a:t>
              </a:r>
            </a:p>
            <a:p>
              <a:pPr>
                <a:defRPr/>
              </a:pPr>
              <a:r>
                <a:rPr lang="en-US" altLang="zh-CN">
                  <a:solidFill>
                    <a:srgbClr val="A50021"/>
                  </a:solidFill>
                  <a:ea typeface="宋体" charset="-122"/>
                </a:rPr>
                <a:t>K</a:t>
              </a:r>
            </a:p>
            <a:p>
              <a:pPr>
                <a:defRPr/>
              </a:pPr>
              <a:r>
                <a:rPr lang="zh-CN" altLang="en-US">
                  <a:solidFill>
                    <a:srgbClr val="A50021"/>
                  </a:solidFill>
                  <a:ea typeface="宋体" charset="-122"/>
                </a:rPr>
                <a:t>图</a:t>
              </a:r>
            </a:p>
            <a:p>
              <a:pPr>
                <a:defRPr/>
              </a:pPr>
              <a:endParaRPr lang="en-US" altLang="zh-CN">
                <a:solidFill>
                  <a:srgbClr val="A50021"/>
                </a:solidFill>
                <a:ea typeface="宋体" charset="-122"/>
              </a:endParaRPr>
            </a:p>
          </p:txBody>
        </p:sp>
      </p:grpSp>
      <p:grpSp>
        <p:nvGrpSpPr>
          <p:cNvPr id="22" name="Group 93"/>
          <p:cNvGrpSpPr>
            <a:grpSpLocks/>
          </p:cNvGrpSpPr>
          <p:nvPr/>
        </p:nvGrpSpPr>
        <p:grpSpPr bwMode="auto">
          <a:xfrm>
            <a:off x="2578100" y="3881438"/>
            <a:ext cx="1608138" cy="390525"/>
            <a:chOff x="2064" y="240"/>
            <a:chExt cx="3216" cy="624"/>
          </a:xfrm>
        </p:grpSpPr>
        <p:sp>
          <p:nvSpPr>
            <p:cNvPr id="73815" name="AutoShape 4"/>
            <p:cNvSpPr>
              <a:spLocks noChangeArrowheads="1"/>
            </p:cNvSpPr>
            <p:nvPr/>
          </p:nvSpPr>
          <p:spPr bwMode="auto">
            <a:xfrm>
              <a:off x="2064" y="240"/>
              <a:ext cx="3216" cy="624"/>
            </a:xfrm>
            <a:prstGeom prst="wedgeRoundRectCallout">
              <a:avLst>
                <a:gd name="adj1" fmla="val 20472"/>
                <a:gd name="adj2" fmla="val 130250"/>
                <a:gd name="adj3" fmla="val 16667"/>
              </a:avLst>
            </a:prstGeom>
            <a:gradFill rotWithShape="0">
              <a:gsLst>
                <a:gs pos="0">
                  <a:srgbClr val="767647"/>
                </a:gs>
                <a:gs pos="50000">
                  <a:srgbClr val="FFFF99"/>
                </a:gs>
                <a:gs pos="100000">
                  <a:srgbClr val="76764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600"/>
            </a:p>
          </p:txBody>
        </p:sp>
        <p:sp>
          <p:nvSpPr>
            <p:cNvPr id="73816" name="Text Box 5"/>
            <p:cNvSpPr txBox="1">
              <a:spLocks noChangeArrowheads="1"/>
            </p:cNvSpPr>
            <p:nvPr/>
          </p:nvSpPr>
          <p:spPr bwMode="auto">
            <a:xfrm>
              <a:off x="2160" y="336"/>
              <a:ext cx="30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格雷码坐标</a:t>
              </a:r>
            </a:p>
          </p:txBody>
        </p:sp>
      </p:grpSp>
      <p:cxnSp>
        <p:nvCxnSpPr>
          <p:cNvPr id="143" name="直接箭头连接符 142"/>
          <p:cNvCxnSpPr>
            <a:cxnSpLocks noChangeShapeType="1"/>
          </p:cNvCxnSpPr>
          <p:nvPr/>
        </p:nvCxnSpPr>
        <p:spPr bwMode="auto">
          <a:xfrm flipV="1">
            <a:off x="2628900" y="4657725"/>
            <a:ext cx="1619250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7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0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7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7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7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6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6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6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6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7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17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17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18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18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18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19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19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 nodeType="afterGroup">
                            <p:stCondLst>
                              <p:cond delay="21500"/>
                            </p:stCondLst>
                            <p:childTnLst>
                              <p:par>
                                <p:cTn id="19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 nodeType="afterGroup">
                            <p:stCondLst>
                              <p:cond delay="23000"/>
                            </p:stCondLst>
                            <p:childTnLst>
                              <p:par>
                                <p:cTn id="19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3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3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4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24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24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24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25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25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25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26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26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 nodeType="afterGroup">
                            <p:stCondLst>
                              <p:cond delay="21500"/>
                            </p:stCondLst>
                            <p:childTnLst>
                              <p:par>
                                <p:cTn id="26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 nodeType="afterGroup">
                            <p:stCondLst>
                              <p:cond delay="23000"/>
                            </p:stCondLst>
                            <p:childTnLst>
                              <p:par>
                                <p:cTn id="27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 nodeType="afterGroup">
                            <p:stCondLst>
                              <p:cond delay="24500"/>
                            </p:stCondLst>
                            <p:childTnLst>
                              <p:par>
                                <p:cTn id="27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 nodeType="afterGroup">
                            <p:stCondLst>
                              <p:cond delay="26000"/>
                            </p:stCondLst>
                            <p:childTnLst>
                              <p:par>
                                <p:cTn id="27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 nodeType="afterGroup">
                            <p:stCondLst>
                              <p:cond delay="27500"/>
                            </p:stCondLst>
                            <p:childTnLst>
                              <p:par>
                                <p:cTn id="27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 nodeType="afterGroup">
                            <p:stCondLst>
                              <p:cond delay="29000"/>
                            </p:stCondLst>
                            <p:childTnLst>
                              <p:par>
                                <p:cTn id="28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 nodeType="afterGroup">
                            <p:stCondLst>
                              <p:cond delay="30500"/>
                            </p:stCondLst>
                            <p:childTnLst>
                              <p:par>
                                <p:cTn id="28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 nodeType="afterGroup">
                            <p:stCondLst>
                              <p:cond delay="32000"/>
                            </p:stCondLst>
                            <p:childTnLst>
                              <p:par>
                                <p:cTn id="2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 nodeType="afterGroup">
                            <p:stCondLst>
                              <p:cond delay="33500"/>
                            </p:stCondLst>
                            <p:childTnLst>
                              <p:par>
                                <p:cTn id="2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 nodeType="afterGroup">
                            <p:stCondLst>
                              <p:cond delay="35000"/>
                            </p:stCondLst>
                            <p:childTnLst>
                              <p:par>
                                <p:cTn id="29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 nodeType="afterGroup">
                            <p:stCondLst>
                              <p:cond delay="36500"/>
                            </p:stCondLst>
                            <p:childTnLst>
                              <p:par>
                                <p:cTn id="29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 nodeType="afterGroup">
                            <p:stCondLst>
                              <p:cond delay="38000"/>
                            </p:stCondLst>
                            <p:childTnLst>
                              <p:par>
                                <p:cTn id="30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animBg="1" autoUpdateAnimBg="0"/>
      <p:bldP spid="70659" grpId="0" autoUpdateAnimBg="0"/>
      <p:bldP spid="70666" grpId="0" autoUpdateAnimBg="0"/>
      <p:bldP spid="70667" grpId="0" autoUpdateAnimBg="0"/>
      <p:bldP spid="70669" grpId="0" autoUpdateAnimBg="0"/>
      <p:bldP spid="70670" grpId="0" autoUpdateAnimBg="0"/>
      <p:bldP spid="70671" grpId="0" autoUpdateAnimBg="0"/>
      <p:bldP spid="70672" grpId="0" autoUpdateAnimBg="0"/>
      <p:bldP spid="70673" grpId="0" autoUpdateAnimBg="0"/>
      <p:bldP spid="70674" grpId="0" autoUpdateAnimBg="0"/>
      <p:bldP spid="70675" grpId="0" autoUpdateAnimBg="0"/>
      <p:bldP spid="70713" grpId="0" autoUpdateAnimBg="0"/>
      <p:bldP spid="70720" grpId="0" autoUpdateAnimBg="0"/>
      <p:bldP spid="70739" grpId="0" autoUpdateAnimBg="0"/>
      <p:bldP spid="70740" grpId="0" autoUpdateAnimBg="0"/>
      <p:bldP spid="70741" grpId="0" autoUpdateAnimBg="0"/>
      <p:bldP spid="70742" grpId="0" autoUpdateAnimBg="0"/>
      <p:bldP spid="70745" grpId="0" autoUpdateAnimBg="0"/>
      <p:bldP spid="70746" grpId="0" autoUpdateAnimBg="0"/>
      <p:bldP spid="70747" grpId="0" autoUpdateAnimBg="0"/>
      <p:bldP spid="70748" grpId="0" autoUpdateAnimBg="0"/>
      <p:bldP spid="70751" grpId="0" autoUpdateAnimBg="0"/>
      <p:bldP spid="70772" grpId="0" autoUpdateAnimBg="0"/>
      <p:bldP spid="70773" grpId="0" autoUpdateAnimBg="0"/>
      <p:bldP spid="70774" grpId="0" autoUpdateAnimBg="0"/>
      <p:bldP spid="70775" grpId="0" autoUpdateAnimBg="0"/>
      <p:bldP spid="70776" grpId="0" autoUpdateAnimBg="0"/>
      <p:bldP spid="70777" grpId="0" autoUpdateAnimBg="0"/>
      <p:bldP spid="70778" grpId="0" autoUpdateAnimBg="0"/>
      <p:bldP spid="70779" grpId="0" autoUpdateAnimBg="0"/>
      <p:bldP spid="70780" grpId="0" autoUpdateAnimBg="0"/>
      <p:bldP spid="70781" grpId="0" autoUpdateAnimBg="0"/>
      <p:bldP spid="70782" grpId="0" autoUpdateAnimBg="0"/>
      <p:bldP spid="70783" grpId="0" autoUpdateAnimBg="0"/>
      <p:bldP spid="70784" grpId="0" autoUpdateAnimBg="0"/>
      <p:bldP spid="70785" grpId="0" autoUpdateAnimBg="0"/>
      <p:bldP spid="70786" grpId="0" autoUpdateAnimBg="0"/>
      <p:bldP spid="70787" grpId="0" autoUpdateAnimBg="0"/>
      <p:bldP spid="70788" grpId="0" autoUpdateAnimBg="0"/>
      <p:bldP spid="70789" grpId="0" autoUpdateAnimBg="0"/>
      <p:bldP spid="70790" grpId="0" autoUpdateAnimBg="0"/>
      <p:bldP spid="70791" grpId="0" autoUpdateAnimBg="0"/>
      <p:bldP spid="70792" grpId="0" autoUpdateAnimBg="0"/>
      <p:bldP spid="70793" grpId="0" autoUpdateAnimBg="0"/>
      <p:bldP spid="70794" grpId="0" autoUpdateAnimBg="0"/>
      <p:bldP spid="70795" grpId="0" autoUpdateAnimBg="0"/>
      <p:bldP spid="70796" grpId="0" autoUpdateAnimBg="0"/>
      <p:bldP spid="70797" grpId="0" autoUpdateAnimBg="0"/>
      <p:bldP spid="70798" grpId="0" autoUpdateAnimBg="0"/>
      <p:bldP spid="70799" grpId="0" autoUpdateAnimBg="0"/>
      <p:bldP spid="70801" grpId="0" autoUpdateAnimBg="0"/>
      <p:bldP spid="70802" grpId="0" autoUpdateAnimBg="0"/>
      <p:bldP spid="70803" grpId="0" autoUpdateAnimBg="0"/>
      <p:bldP spid="70804" grpId="0" autoUpdateAnimBg="0"/>
      <p:bldP spid="70806" grpId="0" autoUpdateAnimBg="0"/>
      <p:bldP spid="70807" grpId="0" autoUpdateAnimBg="0"/>
      <p:bldP spid="70808" grpId="0" autoUpdateAnimBg="0"/>
      <p:bldP spid="70809" grpId="0" autoUpdateAnimBg="0"/>
      <p:bldP spid="70811" grpId="0" autoUpdateAnimBg="0"/>
      <p:bldP spid="70812" grpId="0" autoUpdateAnimBg="0"/>
      <p:bldP spid="70813" grpId="0" autoUpdateAnimBg="0"/>
      <p:bldP spid="70814" grpId="0" autoUpdateAnimBg="0"/>
      <p:bldP spid="70816" grpId="0" autoUpdateAnimBg="0"/>
      <p:bldP spid="70817" grpId="0" autoUpdateAnimBg="0"/>
      <p:bldP spid="708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第</a:t>
            </a:r>
            <a:fld id="{DA79E051-DAF5-4390-876D-D5CC0FB0407D}" type="slidenum"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pPr eaLnBrk="1" hangingPunct="1"/>
              <a:t>4</a:t>
            </a:fld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页</a:t>
            </a: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581026" y="3722688"/>
            <a:ext cx="83613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ts val="300"/>
              </a:spcAft>
              <a:buFontTx/>
              <a:buChar char="•"/>
            </a:pPr>
            <a:r>
              <a:rPr lang="zh-CN" altLang="en-US" sz="2800" b="0" dirty="0">
                <a:solidFill>
                  <a:srgbClr val="F90F36"/>
                </a:solidFill>
                <a:latin typeface="宋体" pitchFamily="2" charset="-122"/>
              </a:rPr>
              <a:t>变量取值 ：</a:t>
            </a:r>
            <a:r>
              <a:rPr lang="zh-CN" altLang="en-US" sz="2800" b="0" dirty="0">
                <a:latin typeface="宋体" pitchFamily="2" charset="-122"/>
              </a:rPr>
              <a:t>命题正确</a:t>
            </a:r>
            <a:r>
              <a:rPr lang="en-US" altLang="zh-CN" sz="2800" b="0" dirty="0">
                <a:solidFill>
                  <a:srgbClr val="F90F36"/>
                </a:solidFill>
                <a:latin typeface="宋体" pitchFamily="2" charset="-122"/>
              </a:rPr>
              <a:t>1</a:t>
            </a:r>
            <a:r>
              <a:rPr lang="zh-CN" altLang="en-US" sz="2800" b="0" dirty="0">
                <a:latin typeface="宋体" pitchFamily="2" charset="-122"/>
              </a:rPr>
              <a:t>；命题错误 </a:t>
            </a:r>
            <a:r>
              <a:rPr lang="en-US" altLang="zh-CN" sz="2800" b="0" dirty="0">
                <a:solidFill>
                  <a:srgbClr val="F90F36"/>
                </a:solidFill>
                <a:latin typeface="宋体" pitchFamily="2" charset="-122"/>
              </a:rPr>
              <a:t>0</a:t>
            </a:r>
            <a:r>
              <a:rPr lang="en-US" altLang="zh-CN" sz="2800" b="0" dirty="0">
                <a:latin typeface="宋体" pitchFamily="2" charset="-122"/>
              </a:rPr>
              <a:t>.</a:t>
            </a: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252412" y="333375"/>
            <a:ext cx="21403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2.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逻辑变量</a:t>
            </a:r>
          </a:p>
        </p:txBody>
      </p:sp>
      <p:sp>
        <p:nvSpPr>
          <p:cNvPr id="92170" name="Rectangle 10"/>
          <p:cNvSpPr>
            <a:spLocks noChangeArrowheads="1"/>
          </p:cNvSpPr>
          <p:nvPr/>
        </p:nvSpPr>
        <p:spPr bwMode="auto">
          <a:xfrm>
            <a:off x="366712" y="915988"/>
            <a:ext cx="9267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 dirty="0">
                <a:solidFill>
                  <a:srgbClr val="F90F36"/>
                </a:solidFill>
                <a:latin typeface="宋体" pitchFamily="2" charset="-122"/>
              </a:rPr>
              <a:t>定义：</a:t>
            </a:r>
            <a:r>
              <a:rPr lang="zh-CN" altLang="en-US" sz="2800" b="0" dirty="0">
                <a:latin typeface="宋体" pitchFamily="2" charset="-122"/>
              </a:rPr>
              <a:t>简单的逻辑命题</a:t>
            </a:r>
            <a:r>
              <a:rPr lang="en-US" altLang="zh-CN" sz="2800" b="0" dirty="0">
                <a:latin typeface="宋体" pitchFamily="2" charset="-122"/>
              </a:rPr>
              <a:t>,</a:t>
            </a:r>
            <a:r>
              <a:rPr lang="zh-CN" altLang="en-US" sz="2800" b="0" dirty="0">
                <a:latin typeface="宋体" pitchFamily="2" charset="-122"/>
              </a:rPr>
              <a:t>内容可对可错，但不能模棱两可。</a:t>
            </a:r>
          </a:p>
        </p:txBody>
      </p:sp>
      <p:sp>
        <p:nvSpPr>
          <p:cNvPr id="92171" name="Rectangle 11"/>
          <p:cNvSpPr>
            <a:spLocks noChangeArrowheads="1"/>
          </p:cNvSpPr>
          <p:nvPr/>
        </p:nvSpPr>
        <p:spPr bwMode="auto">
          <a:xfrm>
            <a:off x="476251" y="2593975"/>
            <a:ext cx="854075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ts val="300"/>
              </a:spcAft>
              <a:buFontTx/>
              <a:buChar char="•"/>
            </a:pPr>
            <a:r>
              <a:rPr lang="zh-CN" altLang="en-US" sz="2800" b="0" dirty="0">
                <a:solidFill>
                  <a:srgbClr val="F90F36"/>
                </a:solidFill>
                <a:latin typeface="宋体" pitchFamily="2" charset="-122"/>
              </a:rPr>
              <a:t>设定变量</a:t>
            </a:r>
          </a:p>
          <a:p>
            <a:pPr eaLnBrk="1" hangingPunct="1">
              <a:spcBef>
                <a:spcPct val="50000"/>
              </a:spcBef>
              <a:spcAft>
                <a:spcPts val="300"/>
              </a:spcAft>
            </a:pPr>
            <a:r>
              <a:rPr lang="zh-CN" altLang="en-US" sz="2800" b="0" dirty="0">
                <a:latin typeface="宋体" pitchFamily="2" charset="-122"/>
              </a:rPr>
              <a:t>    逻辑代数定义的变量，并用字母</a:t>
            </a:r>
            <a:r>
              <a:rPr lang="en-US" altLang="zh-CN" sz="2800" b="0" dirty="0">
                <a:latin typeface="宋体" pitchFamily="2" charset="-122"/>
              </a:rPr>
              <a:t>A</a:t>
            </a:r>
            <a:r>
              <a:rPr lang="zh-CN" altLang="en-US" sz="2800" b="0" dirty="0">
                <a:latin typeface="宋体" pitchFamily="2" charset="-122"/>
              </a:rPr>
              <a:t>、</a:t>
            </a:r>
            <a:r>
              <a:rPr lang="en-US" altLang="zh-CN" sz="2800" b="0" dirty="0">
                <a:latin typeface="宋体" pitchFamily="2" charset="-122"/>
              </a:rPr>
              <a:t>B</a:t>
            </a:r>
            <a:r>
              <a:rPr lang="zh-CN" altLang="en-US" sz="2800" b="0" dirty="0">
                <a:latin typeface="宋体" pitchFamily="2" charset="-122"/>
              </a:rPr>
              <a:t>、</a:t>
            </a:r>
            <a:r>
              <a:rPr lang="en-US" altLang="zh-CN" sz="2800" b="0" dirty="0">
                <a:latin typeface="宋体" pitchFamily="2" charset="-122"/>
              </a:rPr>
              <a:t>C</a:t>
            </a:r>
            <a:r>
              <a:rPr lang="zh-CN" altLang="en-US" sz="2800" b="0" dirty="0">
                <a:latin typeface="宋体" pitchFamily="2" charset="-122"/>
              </a:rPr>
              <a:t>、</a:t>
            </a:r>
            <a:r>
              <a:rPr lang="zh-CN" altLang="en-US" sz="2800" b="0" dirty="0">
                <a:latin typeface="宋体" pitchFamily="2" charset="-122"/>
                <a:sym typeface="Symbol" panose="05050102010706020507" pitchFamily="18" charset="2"/>
              </a:rPr>
              <a:t></a:t>
            </a:r>
            <a:r>
              <a:rPr lang="zh-CN" altLang="en-US" sz="2800" b="0" dirty="0">
                <a:latin typeface="宋体" pitchFamily="2" charset="-122"/>
              </a:rPr>
              <a:t>表示</a:t>
            </a:r>
          </a:p>
        </p:txBody>
      </p:sp>
      <p:sp>
        <p:nvSpPr>
          <p:cNvPr id="92172" name="Rectangle 12"/>
          <p:cNvSpPr>
            <a:spLocks noChangeArrowheads="1"/>
          </p:cNvSpPr>
          <p:nvPr/>
        </p:nvSpPr>
        <p:spPr bwMode="auto">
          <a:xfrm>
            <a:off x="950913" y="1598613"/>
            <a:ext cx="53399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0" dirty="0">
                <a:latin typeface="宋体" pitchFamily="2" charset="-122"/>
              </a:rPr>
              <a:t>例：“开关</a:t>
            </a:r>
            <a:r>
              <a:rPr lang="en-US" altLang="zh-CN" sz="2800" b="0" dirty="0">
                <a:latin typeface="宋体" pitchFamily="2" charset="-122"/>
              </a:rPr>
              <a:t>S</a:t>
            </a:r>
            <a:r>
              <a:rPr lang="zh-CN" altLang="en-US" sz="2800" b="0" dirty="0">
                <a:latin typeface="宋体" pitchFamily="2" charset="-122"/>
              </a:rPr>
              <a:t>断开”为逻辑命题</a:t>
            </a:r>
            <a:r>
              <a:rPr lang="zh-CN" altLang="en-US" sz="2400" b="0" dirty="0">
                <a:latin typeface="宋体" pitchFamily="2" charset="-122"/>
              </a:rPr>
              <a:t>。</a:t>
            </a:r>
          </a:p>
        </p:txBody>
      </p:sp>
      <p:sp>
        <p:nvSpPr>
          <p:cNvPr id="92173" name="Rectangle 13"/>
          <p:cNvSpPr>
            <a:spLocks noChangeArrowheads="1"/>
          </p:cNvSpPr>
          <p:nvPr/>
        </p:nvSpPr>
        <p:spPr bwMode="auto">
          <a:xfrm>
            <a:off x="1897062" y="2081213"/>
            <a:ext cx="57502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dirty="0">
                <a:latin typeface="宋体" pitchFamily="2" charset="-122"/>
              </a:rPr>
              <a:t>“</a:t>
            </a:r>
            <a:r>
              <a:rPr lang="zh-CN" altLang="en-US" sz="2800" b="0" dirty="0">
                <a:latin typeface="宋体" pitchFamily="2" charset="-122"/>
              </a:rPr>
              <a:t>开关</a:t>
            </a:r>
            <a:r>
              <a:rPr lang="en-US" altLang="zh-CN" sz="2800" b="0" dirty="0">
                <a:latin typeface="宋体" pitchFamily="2" charset="-122"/>
              </a:rPr>
              <a:t>S</a:t>
            </a:r>
            <a:r>
              <a:rPr lang="zh-CN" altLang="en-US" sz="2800" b="0" dirty="0">
                <a:solidFill>
                  <a:srgbClr val="F90F36"/>
                </a:solidFill>
                <a:latin typeface="宋体" pitchFamily="2" charset="-122"/>
              </a:rPr>
              <a:t>可能</a:t>
            </a:r>
            <a:r>
              <a:rPr lang="zh-CN" altLang="en-US" sz="2800" b="0" dirty="0">
                <a:latin typeface="宋体" pitchFamily="2" charset="-122"/>
              </a:rPr>
              <a:t>断开”就不是逻辑命题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93688" y="4419601"/>
            <a:ext cx="21403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3.</a:t>
            </a:r>
            <a:r>
              <a:rPr lang="zh-CN" alt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逻辑函数</a:t>
            </a:r>
            <a:endParaRPr lang="zh-CN" altLang="en-US" sz="32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42925" y="5156201"/>
            <a:ext cx="8620125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 b="0" dirty="0">
                <a:solidFill>
                  <a:srgbClr val="F90F36"/>
                </a:solidFill>
                <a:latin typeface="宋体" pitchFamily="2" charset="-122"/>
              </a:rPr>
              <a:t>定义</a:t>
            </a:r>
          </a:p>
          <a:p>
            <a:pPr eaLnBrk="1" hangingPunct="1"/>
            <a:r>
              <a:rPr lang="zh-CN" altLang="en-US" sz="2800" b="0" dirty="0">
                <a:latin typeface="宋体" pitchFamily="2" charset="-122"/>
              </a:rPr>
              <a:t>   复杂的逻辑命题，逻辑函数取值受（输入）逻辑变量</a:t>
            </a:r>
            <a:r>
              <a:rPr lang="zh-CN" altLang="en-US" sz="2800" b="0" dirty="0" smtClean="0">
                <a:latin typeface="宋体" pitchFamily="2" charset="-122"/>
              </a:rPr>
              <a:t>控制</a:t>
            </a:r>
            <a:r>
              <a:rPr lang="zh-CN" altLang="en-US" sz="2800" b="0" dirty="0">
                <a:latin typeface="宋体" pitchFamily="2" charset="-122"/>
              </a:rPr>
              <a:t>。 即</a:t>
            </a:r>
            <a:r>
              <a:rPr lang="en-US" altLang="zh-CN" sz="2800" i="1" dirty="0">
                <a:solidFill>
                  <a:srgbClr val="003366"/>
                </a:solidFill>
                <a:latin typeface="宋体" pitchFamily="2" charset="-122"/>
              </a:rPr>
              <a:t>Y=F</a:t>
            </a:r>
            <a:r>
              <a:rPr lang="zh-CN" altLang="en-US" sz="2800" i="1" dirty="0">
                <a:solidFill>
                  <a:srgbClr val="003366"/>
                </a:solidFill>
                <a:latin typeface="宋体" pitchFamily="2" charset="-122"/>
              </a:rPr>
              <a:t>（</a:t>
            </a:r>
            <a:r>
              <a:rPr lang="en-US" altLang="zh-CN" sz="2800" i="1" dirty="0">
                <a:solidFill>
                  <a:srgbClr val="003366"/>
                </a:solidFill>
                <a:latin typeface="宋体" pitchFamily="2" charset="-122"/>
              </a:rPr>
              <a:t>A,B,C…).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autoUpdateAnimBg="0"/>
      <p:bldP spid="92169" grpId="0" autoUpdateAnimBg="0"/>
      <p:bldP spid="92170" grpId="0" autoUpdateAnimBg="0"/>
      <p:bldP spid="92171" grpId="0" autoUpdateAnimBg="0"/>
      <p:bldP spid="92172" grpId="0" autoUpdateAnimBg="0"/>
      <p:bldP spid="92173" grpId="0" autoUpdateAnimBg="0"/>
      <p:bldP spid="9" grpId="0" autoUpdateAnimBg="0"/>
      <p:bldP spid="10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第</a:t>
            </a:r>
            <a:fld id="{C4851E3B-A165-470D-BD9E-9744DE815E9E}" type="slidenum"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pPr eaLnBrk="1" hangingPunct="1"/>
              <a:t>40</a:t>
            </a:fld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页</a:t>
            </a:r>
          </a:p>
        </p:txBody>
      </p:sp>
      <p:graphicFrame>
        <p:nvGraphicFramePr>
          <p:cNvPr id="116739" name="Object 3"/>
          <p:cNvGraphicFramePr>
            <a:graphicFrameLocks noChangeAspect="1"/>
          </p:cNvGraphicFramePr>
          <p:nvPr/>
        </p:nvGraphicFramePr>
        <p:xfrm>
          <a:off x="4030663" y="4695825"/>
          <a:ext cx="5118100" cy="2162175"/>
        </p:xfrm>
        <a:graphic>
          <a:graphicData uri="http://schemas.openxmlformats.org/presentationml/2006/ole">
            <p:oleObj spid="_x0000_s33793" name="Document" r:id="rId3" imgW="4635000" imgH="2340000" progId="">
              <p:embed/>
            </p:oleObj>
          </a:graphicData>
        </a:graphic>
      </p:graphicFrame>
      <p:graphicFrame>
        <p:nvGraphicFramePr>
          <p:cNvPr id="116740" name="Object 4"/>
          <p:cNvGraphicFramePr>
            <a:graphicFrameLocks noChangeAspect="1"/>
          </p:cNvGraphicFramePr>
          <p:nvPr/>
        </p:nvGraphicFramePr>
        <p:xfrm>
          <a:off x="4486275" y="195263"/>
          <a:ext cx="4384675" cy="1592262"/>
        </p:xfrm>
        <a:graphic>
          <a:graphicData uri="http://schemas.openxmlformats.org/presentationml/2006/ole">
            <p:oleObj spid="_x0000_s33794" name="Document" r:id="rId4" imgW="5805000" imgH="2115000" progId="">
              <p:embed/>
            </p:oleObj>
          </a:graphicData>
        </a:graphic>
      </p:graphicFrame>
      <p:sp>
        <p:nvSpPr>
          <p:cNvPr id="116748" name="Text Box 12"/>
          <p:cNvSpPr txBox="1">
            <a:spLocks noChangeArrowheads="1"/>
          </p:cNvSpPr>
          <p:nvPr/>
        </p:nvSpPr>
        <p:spPr bwMode="auto">
          <a:xfrm>
            <a:off x="476250" y="171450"/>
            <a:ext cx="2781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accent2"/>
                </a:solidFill>
                <a:ea typeface="仿宋_GB2312" pitchFamily="49" charset="-122"/>
              </a:rPr>
              <a:t>1.</a:t>
            </a:r>
            <a:r>
              <a:rPr lang="zh-CN" altLang="en-US" sz="3200">
                <a:solidFill>
                  <a:schemeClr val="accent2"/>
                </a:solidFill>
              </a:rPr>
              <a:t>卡诺图</a:t>
            </a:r>
            <a:r>
              <a:rPr lang="zh-CN" altLang="en-US" sz="3200">
                <a:solidFill>
                  <a:schemeClr val="accent2"/>
                </a:solidFill>
                <a:ea typeface="仿宋_GB2312" pitchFamily="49" charset="-122"/>
              </a:rPr>
              <a:t>结构：</a:t>
            </a:r>
          </a:p>
        </p:txBody>
      </p:sp>
      <p:sp>
        <p:nvSpPr>
          <p:cNvPr id="116750" name="Text Box 14"/>
          <p:cNvSpPr txBox="1">
            <a:spLocks noChangeArrowheads="1"/>
          </p:cNvSpPr>
          <p:nvPr/>
        </p:nvSpPr>
        <p:spPr bwMode="auto">
          <a:xfrm>
            <a:off x="419100" y="1249363"/>
            <a:ext cx="2119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ea typeface="仿宋_GB2312" pitchFamily="49" charset="-122"/>
              </a:rPr>
              <a:t>正方形或矩形</a:t>
            </a:r>
          </a:p>
        </p:txBody>
      </p:sp>
      <p:sp>
        <p:nvSpPr>
          <p:cNvPr id="116751" name="Text Box 15"/>
          <p:cNvSpPr txBox="1">
            <a:spLocks noChangeArrowheads="1"/>
          </p:cNvSpPr>
          <p:nvPr/>
        </p:nvSpPr>
        <p:spPr bwMode="auto">
          <a:xfrm>
            <a:off x="319088" y="2101850"/>
            <a:ext cx="4324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格雷码坐标，二进制编号</a:t>
            </a:r>
          </a:p>
        </p:txBody>
      </p:sp>
      <p:sp>
        <p:nvSpPr>
          <p:cNvPr id="116752" name="Text Box 16"/>
          <p:cNvSpPr txBox="1">
            <a:spLocks noChangeArrowheads="1"/>
          </p:cNvSpPr>
          <p:nvPr/>
        </p:nvSpPr>
        <p:spPr bwMode="auto">
          <a:xfrm>
            <a:off x="334963" y="3168650"/>
            <a:ext cx="414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ea typeface="仿宋_GB2312" pitchFamily="49" charset="-122"/>
              </a:rPr>
              <a:t>每个小方格代表</a:t>
            </a:r>
            <a:r>
              <a:rPr lang="en-US" altLang="zh-CN" sz="2400">
                <a:solidFill>
                  <a:schemeClr val="bg1"/>
                </a:solidFill>
                <a:ea typeface="仿宋_GB2312" pitchFamily="49" charset="-122"/>
              </a:rPr>
              <a:t>1</a:t>
            </a:r>
            <a:r>
              <a:rPr lang="zh-CN" altLang="en-US" sz="2400">
                <a:solidFill>
                  <a:schemeClr val="bg1"/>
                </a:solidFill>
                <a:ea typeface="仿宋_GB2312" pitchFamily="49" charset="-122"/>
              </a:rPr>
              <a:t>个</a:t>
            </a:r>
            <a:r>
              <a:rPr lang="en-US" altLang="zh-CN" sz="2400">
                <a:solidFill>
                  <a:schemeClr val="bg1"/>
                </a:solidFill>
                <a:ea typeface="仿宋_GB2312" pitchFamily="49" charset="-122"/>
              </a:rPr>
              <a:t>m</a:t>
            </a:r>
            <a:r>
              <a:rPr lang="en-US" altLang="zh-CN" sz="2400" baseline="-25000">
                <a:solidFill>
                  <a:schemeClr val="bg1"/>
                </a:solidFill>
                <a:ea typeface="仿宋_GB2312" pitchFamily="49" charset="-122"/>
              </a:rPr>
              <a:t>i</a:t>
            </a:r>
            <a:r>
              <a:rPr lang="zh-CN" altLang="en-US" sz="2400">
                <a:solidFill>
                  <a:schemeClr val="bg1"/>
                </a:solidFill>
                <a:ea typeface="仿宋_GB2312" pitchFamily="49" charset="-122"/>
              </a:rPr>
              <a:t>或</a:t>
            </a:r>
            <a:r>
              <a:rPr lang="en-US" altLang="zh-CN" sz="2400">
                <a:solidFill>
                  <a:schemeClr val="bg1"/>
                </a:solidFill>
                <a:ea typeface="仿宋_GB2312" pitchFamily="49" charset="-122"/>
              </a:rPr>
              <a:t>M</a:t>
            </a:r>
            <a:r>
              <a:rPr lang="en-US" altLang="zh-CN" sz="2400" baseline="-25000">
                <a:solidFill>
                  <a:schemeClr val="bg1"/>
                </a:solidFill>
                <a:ea typeface="仿宋_GB2312" pitchFamily="49" charset="-122"/>
              </a:rPr>
              <a:t>i</a:t>
            </a:r>
            <a:r>
              <a:rPr lang="zh-CN" altLang="en-US" sz="2400">
                <a:solidFill>
                  <a:schemeClr val="bg1"/>
                </a:solidFill>
                <a:ea typeface="仿宋_GB2312" pitchFamily="49" charset="-122"/>
              </a:rPr>
              <a:t>。</a:t>
            </a:r>
          </a:p>
        </p:txBody>
      </p:sp>
      <p:graphicFrame>
        <p:nvGraphicFramePr>
          <p:cNvPr id="33808" name="Object 16"/>
          <p:cNvGraphicFramePr>
            <a:graphicFrameLocks noChangeAspect="1"/>
          </p:cNvGraphicFramePr>
          <p:nvPr/>
        </p:nvGraphicFramePr>
        <p:xfrm>
          <a:off x="5414963" y="1866900"/>
          <a:ext cx="2582862" cy="2505075"/>
        </p:xfrm>
        <a:graphic>
          <a:graphicData uri="http://schemas.openxmlformats.org/presentationml/2006/ole">
            <p:oleObj spid="_x0000_s33795" name="Document" r:id="rId5" imgW="3183840" imgH="3330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8" grpId="0" autoUpdateAnimBg="0"/>
      <p:bldP spid="116750" grpId="0" autoUpdateAnimBg="0"/>
      <p:bldP spid="116751" grpId="0" autoUpdateAnimBg="0"/>
      <p:bldP spid="116752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第</a:t>
            </a:r>
            <a:fld id="{E0F78A89-5BD4-4CF7-A929-D6636EE53C01}" type="slidenum"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pPr eaLnBrk="1" hangingPunct="1"/>
              <a:t>41</a:t>
            </a:fld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页</a:t>
            </a:r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3581400" cy="4572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003366"/>
                </a:solidFill>
                <a:latin typeface="仿宋_GB2312" pitchFamily="49" charset="-122"/>
              </a:rPr>
              <a:t>2.</a:t>
            </a:r>
            <a:r>
              <a:rPr lang="zh-CN" altLang="en-US" sz="3200" dirty="0" smtClean="0">
                <a:solidFill>
                  <a:srgbClr val="003366"/>
                </a:solidFill>
                <a:latin typeface="仿宋_GB2312" pitchFamily="49" charset="-122"/>
              </a:rPr>
              <a:t>卡诺图特点：</a:t>
            </a:r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314325" y="1257300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>
                <a:solidFill>
                  <a:srgbClr val="FF0000"/>
                </a:solidFill>
                <a:latin typeface="宋体" panose="02010600030101010101" pitchFamily="2" charset="-122"/>
              </a:rPr>
              <a:t>逻辑相邻：</a:t>
            </a:r>
            <a:r>
              <a:rPr lang="zh-CN" altLang="en-US" sz="2800" b="0">
                <a:latin typeface="宋体" panose="02010600030101010101" pitchFamily="2" charset="-122"/>
              </a:rPr>
              <a:t>两个 </a:t>
            </a:r>
            <a:r>
              <a:rPr lang="en-US" altLang="zh-CN" sz="2800" b="0">
                <a:latin typeface="宋体" panose="02010600030101010101" pitchFamily="2" charset="-122"/>
              </a:rPr>
              <a:t>m</a:t>
            </a:r>
            <a:r>
              <a:rPr lang="en-US" altLang="zh-CN" sz="2800" b="0" baseline="-25000">
                <a:latin typeface="宋体" panose="02010600030101010101" pitchFamily="2" charset="-122"/>
              </a:rPr>
              <a:t>i</a:t>
            </a:r>
            <a:r>
              <a:rPr lang="zh-CN" altLang="en-US" sz="2800" b="0">
                <a:solidFill>
                  <a:schemeClr val="bg1"/>
                </a:solidFill>
                <a:latin typeface="宋体" panose="02010600030101010101" pitchFamily="2" charset="-122"/>
              </a:rPr>
              <a:t>或</a:t>
            </a:r>
            <a:r>
              <a:rPr lang="en-US" altLang="zh-CN" sz="2800" b="0">
                <a:solidFill>
                  <a:schemeClr val="bg1"/>
                </a:solidFill>
                <a:latin typeface="宋体" panose="02010600030101010101" pitchFamily="2" charset="-122"/>
              </a:rPr>
              <a:t>M</a:t>
            </a:r>
            <a:r>
              <a:rPr lang="en-US" altLang="zh-CN" sz="2800" b="0" baseline="-25000">
                <a:solidFill>
                  <a:schemeClr val="bg1"/>
                </a:solidFill>
                <a:latin typeface="宋体" panose="02010600030101010101" pitchFamily="2" charset="-122"/>
              </a:rPr>
              <a:t>i</a:t>
            </a:r>
            <a:r>
              <a:rPr lang="zh-CN" altLang="en-US" sz="2800" b="0">
                <a:solidFill>
                  <a:schemeClr val="bg1"/>
                </a:solidFill>
                <a:latin typeface="宋体" panose="02010600030101010101" pitchFamily="2" charset="-122"/>
              </a:rPr>
              <a:t>只有一个变量发生变化。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52400" y="1844675"/>
            <a:ext cx="9296400" cy="933450"/>
            <a:chOff x="-231" y="1117"/>
            <a:chExt cx="5856" cy="588"/>
          </a:xfrm>
        </p:grpSpPr>
        <p:sp>
          <p:nvSpPr>
            <p:cNvPr id="34847" name="Text Box 7"/>
            <p:cNvSpPr txBox="1">
              <a:spLocks noChangeArrowheads="1"/>
            </p:cNvSpPr>
            <p:nvPr/>
          </p:nvSpPr>
          <p:spPr bwMode="auto">
            <a:xfrm>
              <a:off x="-231" y="1117"/>
              <a:ext cx="5856" cy="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bg1"/>
                  </a:solidFill>
                  <a:ea typeface="仿宋_GB2312" pitchFamily="49" charset="-122"/>
                </a:rPr>
                <a:t>        </a:t>
              </a:r>
              <a:r>
                <a:rPr lang="zh-CN" altLang="en-US" sz="2400" b="0">
                  <a:solidFill>
                    <a:schemeClr val="bg1"/>
                  </a:solidFill>
                  <a:ea typeface="仿宋_GB2312" pitchFamily="49" charset="-122"/>
                </a:rPr>
                <a:t>发生变化的变量是互补，因此</a:t>
              </a:r>
              <a:r>
                <a:rPr lang="zh-CN" altLang="en-US" sz="2400" b="0">
                  <a:ea typeface="仿宋_GB2312" pitchFamily="49" charset="-122"/>
                </a:rPr>
                <a:t>逻辑相邻的</a:t>
              </a:r>
              <a:r>
                <a:rPr lang="en-US" altLang="zh-CN" sz="2400" b="0">
                  <a:ea typeface="仿宋_GB2312" pitchFamily="49" charset="-122"/>
                </a:rPr>
                <a:t>m</a:t>
              </a:r>
              <a:r>
                <a:rPr lang="en-US" altLang="zh-CN" sz="2400" b="0" baseline="-25000">
                  <a:ea typeface="仿宋_GB2312" pitchFamily="49" charset="-122"/>
                </a:rPr>
                <a:t>i</a:t>
              </a:r>
              <a:r>
                <a:rPr lang="zh-CN" altLang="en-US" sz="2400" b="0">
                  <a:solidFill>
                    <a:schemeClr val="bg1"/>
                  </a:solidFill>
                  <a:ea typeface="仿宋_GB2312" pitchFamily="49" charset="-122"/>
                </a:rPr>
                <a:t>或</a:t>
              </a:r>
              <a:r>
                <a:rPr lang="en-US" altLang="zh-CN" sz="2400" b="0">
                  <a:solidFill>
                    <a:schemeClr val="bg1"/>
                  </a:solidFill>
                  <a:ea typeface="仿宋_GB2312" pitchFamily="49" charset="-122"/>
                </a:rPr>
                <a:t>M</a:t>
              </a:r>
              <a:r>
                <a:rPr lang="en-US" altLang="zh-CN" sz="2400" b="0" baseline="-25000">
                  <a:solidFill>
                    <a:schemeClr val="bg1"/>
                  </a:solidFill>
                  <a:ea typeface="仿宋_GB2312" pitchFamily="49" charset="-122"/>
                </a:rPr>
                <a:t>i</a:t>
              </a:r>
              <a:r>
                <a:rPr lang="zh-CN" altLang="en-US" sz="2400" b="0">
                  <a:solidFill>
                    <a:schemeClr val="bg1"/>
                  </a:solidFill>
                  <a:ea typeface="仿宋_GB2312" pitchFamily="49" charset="-122"/>
                </a:rPr>
                <a:t>是可合并，例：</a:t>
              </a:r>
              <a:r>
                <a:rPr lang="en-US" altLang="zh-CN" sz="2400" b="0">
                  <a:solidFill>
                    <a:schemeClr val="bg1"/>
                  </a:solidFill>
                  <a:ea typeface="仿宋_GB2312" pitchFamily="49" charset="-122"/>
                </a:rPr>
                <a:t>ABC</a:t>
              </a:r>
              <a:r>
                <a:rPr lang="zh-CN" altLang="en-US" sz="2400" b="0">
                  <a:solidFill>
                    <a:schemeClr val="bg1"/>
                  </a:solidFill>
                  <a:ea typeface="仿宋_GB2312" pitchFamily="49" charset="-122"/>
                </a:rPr>
                <a:t>与          是逻辑相</a:t>
              </a:r>
              <a:r>
                <a:rPr lang="zh-CN" altLang="en-US" sz="2400" b="0">
                  <a:ea typeface="仿宋_GB2312" pitchFamily="49" charset="-122"/>
                </a:rPr>
                <a:t>邻，</a:t>
              </a:r>
              <a:r>
                <a:rPr lang="zh-CN" altLang="en-US" sz="2400" b="0">
                  <a:solidFill>
                    <a:schemeClr val="bg1"/>
                  </a:solidFill>
                  <a:ea typeface="仿宋_GB2312" pitchFamily="49" charset="-122"/>
                </a:rPr>
                <a:t>可合并</a:t>
              </a:r>
              <a:r>
                <a:rPr lang="en-US" altLang="zh-CN" sz="2400" b="0">
                  <a:solidFill>
                    <a:schemeClr val="bg1"/>
                  </a:solidFill>
                  <a:ea typeface="仿宋_GB2312" pitchFamily="49" charset="-122"/>
                </a:rPr>
                <a:t>AC</a:t>
              </a:r>
              <a:r>
                <a:rPr lang="zh-CN" altLang="en-US" sz="2400" b="0">
                  <a:solidFill>
                    <a:schemeClr val="bg1"/>
                  </a:solidFill>
                  <a:ea typeface="仿宋_GB2312" pitchFamily="49" charset="-122"/>
                </a:rPr>
                <a:t>。</a:t>
              </a:r>
            </a:p>
          </p:txBody>
        </p:sp>
        <p:graphicFrame>
          <p:nvGraphicFramePr>
            <p:cNvPr id="34822" name="Object 4"/>
            <p:cNvGraphicFramePr>
              <a:graphicFrameLocks noChangeAspect="1"/>
            </p:cNvGraphicFramePr>
            <p:nvPr/>
          </p:nvGraphicFramePr>
          <p:xfrm>
            <a:off x="359" y="1412"/>
            <a:ext cx="532" cy="237"/>
          </p:xfrm>
          <a:graphic>
            <a:graphicData uri="http://schemas.openxmlformats.org/presentationml/2006/ole">
              <p:oleObj spid="_x0000_s34817" name="公式" r:id="rId3" imgW="393480" imgH="177480" progId="Equation.3">
                <p:embed/>
              </p:oleObj>
            </a:graphicData>
          </a:graphic>
        </p:graphicFrame>
      </p:grpSp>
      <p:graphicFrame>
        <p:nvGraphicFramePr>
          <p:cNvPr id="171008" name="Object 0"/>
          <p:cNvGraphicFramePr>
            <a:graphicFrameLocks noChangeAspect="1"/>
          </p:cNvGraphicFramePr>
          <p:nvPr/>
        </p:nvGraphicFramePr>
        <p:xfrm>
          <a:off x="4340225" y="2759075"/>
          <a:ext cx="5565775" cy="2351088"/>
        </p:xfrm>
        <a:graphic>
          <a:graphicData uri="http://schemas.openxmlformats.org/presentationml/2006/ole">
            <p:oleObj spid="_x0000_s34818" name="Document" r:id="rId4" imgW="4635000" imgH="2340000" progId="">
              <p:embed/>
            </p:oleObj>
          </a:graphicData>
        </a:graphic>
      </p:graphicFrame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414338" y="2762250"/>
            <a:ext cx="4451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>
                <a:solidFill>
                  <a:srgbClr val="FF0000"/>
                </a:solidFill>
              </a:rPr>
              <a:t>几何相邻（共有三种情况）</a:t>
            </a:r>
          </a:p>
        </p:txBody>
      </p:sp>
      <p:sp>
        <p:nvSpPr>
          <p:cNvPr id="117771" name="Text Box 11"/>
          <p:cNvSpPr txBox="1">
            <a:spLocks noChangeArrowheads="1"/>
          </p:cNvSpPr>
          <p:nvPr/>
        </p:nvSpPr>
        <p:spPr bwMode="auto">
          <a:xfrm>
            <a:off x="142875" y="3513138"/>
            <a:ext cx="1204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b="0">
                <a:solidFill>
                  <a:schemeClr val="bg1"/>
                </a:solidFill>
                <a:ea typeface="仿宋_GB2312" pitchFamily="49" charset="-122"/>
              </a:rPr>
              <a:t>相接：</a:t>
            </a:r>
            <a:endParaRPr lang="zh-CN" altLang="en-US" sz="2400" b="0" baseline="-25000">
              <a:solidFill>
                <a:schemeClr val="bg1"/>
              </a:solidFill>
              <a:ea typeface="仿宋_GB2312" pitchFamily="49" charset="-122"/>
            </a:endParaRPr>
          </a:p>
        </p:txBody>
      </p:sp>
      <p:sp>
        <p:nvSpPr>
          <p:cNvPr id="117772" name="Text Box 12"/>
          <p:cNvSpPr txBox="1">
            <a:spLocks noChangeArrowheads="1"/>
          </p:cNvSpPr>
          <p:nvPr/>
        </p:nvSpPr>
        <p:spPr bwMode="auto">
          <a:xfrm>
            <a:off x="142875" y="4227513"/>
            <a:ext cx="984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b="0">
                <a:solidFill>
                  <a:schemeClr val="bg1"/>
                </a:solidFill>
                <a:ea typeface="仿宋_GB2312" pitchFamily="49" charset="-122"/>
              </a:rPr>
              <a:t>相对</a:t>
            </a:r>
            <a:r>
              <a:rPr lang="en-US" altLang="zh-CN" sz="2400" b="0">
                <a:solidFill>
                  <a:schemeClr val="bg1"/>
                </a:solidFill>
                <a:ea typeface="仿宋_GB2312" pitchFamily="49" charset="-122"/>
              </a:rPr>
              <a:t>:</a:t>
            </a:r>
            <a:endParaRPr lang="en-US" altLang="zh-CN" sz="2400" b="0" baseline="-25000">
              <a:solidFill>
                <a:schemeClr val="bg1"/>
              </a:solidFill>
              <a:ea typeface="仿宋_GB2312" pitchFamily="49" charset="-122"/>
            </a:endParaRPr>
          </a:p>
        </p:txBody>
      </p:sp>
      <p:sp>
        <p:nvSpPr>
          <p:cNvPr id="117773" name="Text Box 13"/>
          <p:cNvSpPr txBox="1">
            <a:spLocks noChangeArrowheads="1"/>
          </p:cNvSpPr>
          <p:nvPr/>
        </p:nvSpPr>
        <p:spPr bwMode="auto">
          <a:xfrm>
            <a:off x="142875" y="4962525"/>
            <a:ext cx="5251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b="0">
                <a:solidFill>
                  <a:schemeClr val="bg1"/>
                </a:solidFill>
                <a:ea typeface="仿宋_GB2312" pitchFamily="49" charset="-122"/>
              </a:rPr>
              <a:t>相重</a:t>
            </a:r>
            <a:r>
              <a:rPr lang="en-US" altLang="zh-CN" sz="2400" b="0">
                <a:solidFill>
                  <a:schemeClr val="bg1"/>
                </a:solidFill>
                <a:ea typeface="仿宋_GB2312" pitchFamily="49" charset="-122"/>
              </a:rPr>
              <a:t>:</a:t>
            </a:r>
            <a:r>
              <a:rPr lang="zh-CN" altLang="en-US" sz="2400" b="0">
                <a:solidFill>
                  <a:schemeClr val="bg1"/>
                </a:solidFill>
                <a:ea typeface="仿宋_GB2312" pitchFamily="49" charset="-122"/>
              </a:rPr>
              <a:t>五变量和六变量</a:t>
            </a:r>
            <a:r>
              <a:rPr lang="zh-CN" altLang="en-US" sz="2400" b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卡诺图时介绍。</a:t>
            </a:r>
          </a:p>
        </p:txBody>
      </p:sp>
      <p:sp>
        <p:nvSpPr>
          <p:cNvPr id="117779" name="Rectangle 19"/>
          <p:cNvSpPr>
            <a:spLocks noChangeArrowheads="1"/>
          </p:cNvSpPr>
          <p:nvPr/>
        </p:nvSpPr>
        <p:spPr bwMode="auto">
          <a:xfrm>
            <a:off x="0" y="5702300"/>
            <a:ext cx="5848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ea typeface="仿宋_GB2312" pitchFamily="49" charset="-122"/>
              </a:rPr>
              <a:t>（</a:t>
            </a:r>
            <a:r>
              <a:rPr lang="en-US" altLang="zh-CN" sz="2800">
                <a:solidFill>
                  <a:schemeClr val="accent2"/>
                </a:solidFill>
                <a:ea typeface="仿宋_GB2312" pitchFamily="49" charset="-122"/>
              </a:rPr>
              <a:t>2</a:t>
            </a:r>
            <a:r>
              <a:rPr lang="zh-CN" altLang="en-US" sz="2800">
                <a:solidFill>
                  <a:schemeClr val="accent2"/>
                </a:solidFill>
                <a:ea typeface="仿宋_GB2312" pitchFamily="49" charset="-122"/>
              </a:rPr>
              <a:t>）缺点：</a:t>
            </a:r>
            <a:r>
              <a:rPr lang="zh-CN" altLang="en-US" sz="2800" b="0">
                <a:ea typeface="仿宋_GB2312" pitchFamily="49" charset="-122"/>
              </a:rPr>
              <a:t>最多只能适用六变量。</a:t>
            </a: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223963" y="3487738"/>
            <a:ext cx="4321175" cy="512762"/>
            <a:chOff x="759" y="2125"/>
            <a:chExt cx="2722" cy="323"/>
          </a:xfrm>
        </p:grpSpPr>
        <p:graphicFrame>
          <p:nvGraphicFramePr>
            <p:cNvPr id="34821" name="Object 3"/>
            <p:cNvGraphicFramePr>
              <a:graphicFrameLocks noChangeAspect="1"/>
            </p:cNvGraphicFramePr>
            <p:nvPr/>
          </p:nvGraphicFramePr>
          <p:xfrm>
            <a:off x="1332" y="2180"/>
            <a:ext cx="624" cy="215"/>
          </p:xfrm>
          <a:graphic>
            <a:graphicData uri="http://schemas.openxmlformats.org/presentationml/2006/ole">
              <p:oleObj spid="_x0000_s34819" name="公式" r:id="rId5" imgW="622080" imgH="203040" progId="Equation.3">
                <p:embed/>
              </p:oleObj>
            </a:graphicData>
          </a:graphic>
        </p:graphicFrame>
        <p:sp>
          <p:nvSpPr>
            <p:cNvPr id="34845" name="Text Box 15"/>
            <p:cNvSpPr txBox="1">
              <a:spLocks noChangeArrowheads="1"/>
            </p:cNvSpPr>
            <p:nvPr/>
          </p:nvSpPr>
          <p:spPr bwMode="auto">
            <a:xfrm>
              <a:off x="1979" y="2160"/>
              <a:ext cx="1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0">
                  <a:solidFill>
                    <a:schemeClr val="bg1"/>
                  </a:solidFill>
                  <a:ea typeface="仿宋_GB2312" pitchFamily="49" charset="-122"/>
                </a:rPr>
                <a:t>和</a:t>
              </a:r>
              <a:r>
                <a:rPr lang="en-US" altLang="zh-CN" sz="2400" b="0">
                  <a:solidFill>
                    <a:schemeClr val="bg1"/>
                  </a:solidFill>
                  <a:ea typeface="仿宋_GB2312" pitchFamily="49" charset="-122"/>
                </a:rPr>
                <a:t>m</a:t>
              </a:r>
              <a:r>
                <a:rPr lang="en-US" altLang="zh-CN" sz="2400" b="0" baseline="-25000">
                  <a:solidFill>
                    <a:schemeClr val="bg1"/>
                  </a:solidFill>
                  <a:ea typeface="仿宋_GB2312" pitchFamily="49" charset="-122"/>
                </a:rPr>
                <a:t>15</a:t>
              </a:r>
              <a:r>
                <a:rPr lang="zh-CN" altLang="en-US" sz="2400" b="0">
                  <a:solidFill>
                    <a:schemeClr val="bg1"/>
                  </a:solidFill>
                  <a:ea typeface="仿宋_GB2312" pitchFamily="49" charset="-122"/>
                </a:rPr>
                <a:t>（</a:t>
              </a:r>
              <a:r>
                <a:rPr lang="en-US" altLang="zh-CN" sz="2400" b="0">
                  <a:solidFill>
                    <a:schemeClr val="bg1"/>
                  </a:solidFill>
                  <a:ea typeface="仿宋_GB2312" pitchFamily="49" charset="-122"/>
                </a:rPr>
                <a:t>ABCD</a:t>
              </a:r>
              <a:r>
                <a:rPr lang="zh-CN" altLang="en-US" sz="2400" b="0">
                  <a:solidFill>
                    <a:schemeClr val="bg1"/>
                  </a:solidFill>
                  <a:ea typeface="仿宋_GB2312" pitchFamily="49" charset="-122"/>
                </a:rPr>
                <a:t>）</a:t>
              </a:r>
            </a:p>
          </p:txBody>
        </p:sp>
        <p:sp>
          <p:nvSpPr>
            <p:cNvPr id="34846" name="Rectangle 22"/>
            <p:cNvSpPr>
              <a:spLocks noChangeArrowheads="1"/>
            </p:cNvSpPr>
            <p:nvPr/>
          </p:nvSpPr>
          <p:spPr bwMode="auto">
            <a:xfrm>
              <a:off x="759" y="2125"/>
              <a:ext cx="5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0">
                  <a:solidFill>
                    <a:schemeClr val="bg1"/>
                  </a:solidFill>
                  <a:ea typeface="仿宋_GB2312" pitchFamily="49" charset="-122"/>
                </a:rPr>
                <a:t>例</a:t>
              </a:r>
              <a:r>
                <a:rPr lang="en-US" altLang="zh-CN" sz="2400" b="0">
                  <a:solidFill>
                    <a:schemeClr val="bg1"/>
                  </a:solidFill>
                  <a:ea typeface="仿宋_GB2312" pitchFamily="49" charset="-122"/>
                </a:rPr>
                <a:t>m</a:t>
              </a:r>
              <a:r>
                <a:rPr lang="en-US" altLang="zh-CN" sz="2400" b="0" baseline="-25000">
                  <a:solidFill>
                    <a:schemeClr val="bg1"/>
                  </a:solidFill>
                  <a:ea typeface="仿宋_GB2312" pitchFamily="49" charset="-122"/>
                </a:rPr>
                <a:t>13</a:t>
              </a: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392238" y="4200525"/>
            <a:ext cx="4083049" cy="503238"/>
            <a:chOff x="1232" y="2496"/>
            <a:chExt cx="2572" cy="317"/>
          </a:xfrm>
        </p:grpSpPr>
        <p:graphicFrame>
          <p:nvGraphicFramePr>
            <p:cNvPr id="34819" name="Object 1"/>
            <p:cNvGraphicFramePr>
              <a:graphicFrameLocks noChangeAspect="1"/>
            </p:cNvGraphicFramePr>
            <p:nvPr/>
          </p:nvGraphicFramePr>
          <p:xfrm>
            <a:off x="1755" y="2558"/>
            <a:ext cx="744" cy="208"/>
          </p:xfrm>
          <a:graphic>
            <a:graphicData uri="http://schemas.openxmlformats.org/presentationml/2006/ole">
              <p:oleObj spid="_x0000_s34820" name="公式" r:id="rId6" imgW="711000" imgH="203040" progId="Equation.3">
                <p:embed/>
              </p:oleObj>
            </a:graphicData>
          </a:graphic>
        </p:graphicFrame>
        <p:sp>
          <p:nvSpPr>
            <p:cNvPr id="34843" name="Text Box 17"/>
            <p:cNvSpPr txBox="1">
              <a:spLocks noChangeArrowheads="1"/>
            </p:cNvSpPr>
            <p:nvPr/>
          </p:nvSpPr>
          <p:spPr bwMode="auto">
            <a:xfrm>
              <a:off x="2544" y="2496"/>
              <a:ext cx="5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0" dirty="0">
                  <a:solidFill>
                    <a:schemeClr val="bg1"/>
                  </a:solidFill>
                  <a:ea typeface="仿宋_GB2312" pitchFamily="49" charset="-122"/>
                </a:rPr>
                <a:t>和</a:t>
              </a:r>
              <a:r>
                <a:rPr lang="en-US" altLang="zh-CN" sz="2400" b="0" dirty="0">
                  <a:solidFill>
                    <a:schemeClr val="bg1"/>
                  </a:solidFill>
                  <a:ea typeface="仿宋_GB2312" pitchFamily="49" charset="-122"/>
                </a:rPr>
                <a:t>m</a:t>
              </a:r>
              <a:r>
                <a:rPr lang="en-US" altLang="zh-CN" sz="2400" b="0" baseline="-25000" dirty="0">
                  <a:solidFill>
                    <a:schemeClr val="bg1"/>
                  </a:solidFill>
                  <a:ea typeface="仿宋_GB2312" pitchFamily="49" charset="-122"/>
                </a:rPr>
                <a:t>10</a:t>
              </a:r>
              <a:endParaRPr lang="en-US" altLang="zh-CN" sz="2400" b="0" dirty="0">
                <a:solidFill>
                  <a:schemeClr val="bg1"/>
                </a:solidFill>
                <a:ea typeface="仿宋_GB2312" pitchFamily="49" charset="-122"/>
              </a:endParaRPr>
            </a:p>
          </p:txBody>
        </p:sp>
        <p:graphicFrame>
          <p:nvGraphicFramePr>
            <p:cNvPr id="34820" name="Object 2"/>
            <p:cNvGraphicFramePr>
              <a:graphicFrameLocks noChangeAspect="1"/>
            </p:cNvGraphicFramePr>
            <p:nvPr/>
          </p:nvGraphicFramePr>
          <p:xfrm>
            <a:off x="3130" y="2558"/>
            <a:ext cx="674" cy="208"/>
          </p:xfrm>
          <a:graphic>
            <a:graphicData uri="http://schemas.openxmlformats.org/presentationml/2006/ole">
              <p:oleObj spid="_x0000_s34821" name="公式" r:id="rId7" imgW="647640" imgH="203040" progId="Equation.3">
                <p:embed/>
              </p:oleObj>
            </a:graphicData>
          </a:graphic>
        </p:graphicFrame>
        <p:sp>
          <p:nvSpPr>
            <p:cNvPr id="34844" name="Rectangle 24"/>
            <p:cNvSpPr>
              <a:spLocks noChangeArrowheads="1"/>
            </p:cNvSpPr>
            <p:nvPr/>
          </p:nvSpPr>
          <p:spPr bwMode="auto">
            <a:xfrm>
              <a:off x="1232" y="2525"/>
              <a:ext cx="5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0">
                  <a:solidFill>
                    <a:schemeClr val="bg1"/>
                  </a:solidFill>
                  <a:ea typeface="仿宋_GB2312" pitchFamily="49" charset="-122"/>
                </a:rPr>
                <a:t>例</a:t>
              </a:r>
              <a:r>
                <a:rPr lang="en-US" altLang="zh-CN" sz="2400" b="0">
                  <a:solidFill>
                    <a:schemeClr val="bg1"/>
                  </a:solidFill>
                  <a:ea typeface="仿宋_GB2312" pitchFamily="49" charset="-122"/>
                </a:rPr>
                <a:t>m</a:t>
              </a:r>
              <a:r>
                <a:rPr lang="en-US" altLang="zh-CN" sz="2400" b="0" baseline="-25000">
                  <a:solidFill>
                    <a:schemeClr val="bg1"/>
                  </a:solidFill>
                  <a:ea typeface="仿宋_GB2312" pitchFamily="49" charset="-122"/>
                </a:rPr>
                <a:t>8</a:t>
              </a:r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0" y="588963"/>
            <a:ext cx="6015038" cy="555625"/>
            <a:chOff x="288" y="344"/>
            <a:chExt cx="3789" cy="350"/>
          </a:xfrm>
        </p:grpSpPr>
        <p:sp>
          <p:nvSpPr>
            <p:cNvPr id="34840" name="Text Box 3"/>
            <p:cNvSpPr txBox="1">
              <a:spLocks noChangeArrowheads="1"/>
            </p:cNvSpPr>
            <p:nvPr/>
          </p:nvSpPr>
          <p:spPr bwMode="auto">
            <a:xfrm>
              <a:off x="288" y="367"/>
              <a:ext cx="234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0">
                  <a:solidFill>
                    <a:schemeClr val="accent2"/>
                  </a:solidFill>
                  <a:ea typeface="仿宋_GB2312" pitchFamily="49" charset="-122"/>
                </a:rPr>
                <a:t>（</a:t>
              </a:r>
              <a:r>
                <a:rPr lang="en-US" altLang="zh-CN" sz="2800" b="0">
                  <a:solidFill>
                    <a:schemeClr val="accent2"/>
                  </a:solidFill>
                  <a:ea typeface="仿宋_GB2312" pitchFamily="49" charset="-122"/>
                </a:rPr>
                <a:t>1</a:t>
              </a:r>
              <a:r>
                <a:rPr lang="zh-CN" altLang="en-US" sz="2800" b="0">
                  <a:solidFill>
                    <a:schemeClr val="accent2"/>
                  </a:solidFill>
                  <a:ea typeface="仿宋_GB2312" pitchFamily="49" charset="-122"/>
                </a:rPr>
                <a:t>）优点：</a:t>
              </a:r>
              <a:r>
                <a:rPr lang="zh-CN" altLang="en-US" sz="2800" b="0">
                  <a:solidFill>
                    <a:srgbClr val="FF0000"/>
                  </a:solidFill>
                  <a:ea typeface="仿宋_GB2312" pitchFamily="49" charset="-122"/>
                </a:rPr>
                <a:t>几何相邻</a:t>
              </a:r>
            </a:p>
          </p:txBody>
        </p:sp>
        <p:sp>
          <p:nvSpPr>
            <p:cNvPr id="34841" name="Text Box 4"/>
            <p:cNvSpPr txBox="1">
              <a:spLocks noChangeArrowheads="1"/>
            </p:cNvSpPr>
            <p:nvPr/>
          </p:nvSpPr>
          <p:spPr bwMode="auto">
            <a:xfrm>
              <a:off x="2877" y="344"/>
              <a:ext cx="12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0">
                  <a:solidFill>
                    <a:srgbClr val="FF0000"/>
                  </a:solidFill>
                  <a:ea typeface="仿宋_GB2312" pitchFamily="49" charset="-122"/>
                </a:rPr>
                <a:t>逻辑相邻</a:t>
              </a:r>
            </a:p>
          </p:txBody>
        </p:sp>
        <p:sp>
          <p:nvSpPr>
            <p:cNvPr id="34842" name="AutoShape 28"/>
            <p:cNvSpPr>
              <a:spLocks noChangeArrowheads="1"/>
            </p:cNvSpPr>
            <p:nvPr/>
          </p:nvSpPr>
          <p:spPr bwMode="auto">
            <a:xfrm>
              <a:off x="2601" y="459"/>
              <a:ext cx="288" cy="135"/>
            </a:xfrm>
            <a:prstGeom prst="rightArrow">
              <a:avLst>
                <a:gd name="adj1" fmla="val 50000"/>
                <a:gd name="adj2" fmla="val 53333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</p:grpSp>
      <p:sp>
        <p:nvSpPr>
          <p:cNvPr id="117790" name="Oval 30"/>
          <p:cNvSpPr>
            <a:spLocks noChangeArrowheads="1"/>
          </p:cNvSpPr>
          <p:nvPr/>
        </p:nvSpPr>
        <p:spPr bwMode="auto">
          <a:xfrm>
            <a:off x="6837363" y="4230688"/>
            <a:ext cx="1582737" cy="409575"/>
          </a:xfrm>
          <a:prstGeom prst="ellipse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仿宋_GB2312" pitchFamily="49" charset="-122"/>
            </a:endParaRPr>
          </a:p>
        </p:txBody>
      </p: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6032500" y="4462463"/>
            <a:ext cx="3370263" cy="546100"/>
            <a:chOff x="3800" y="2811"/>
            <a:chExt cx="2123" cy="344"/>
          </a:xfrm>
        </p:grpSpPr>
        <p:sp>
          <p:nvSpPr>
            <p:cNvPr id="34837" name="Oval 31"/>
            <p:cNvSpPr>
              <a:spLocks noChangeArrowheads="1"/>
            </p:cNvSpPr>
            <p:nvPr/>
          </p:nvSpPr>
          <p:spPr bwMode="auto">
            <a:xfrm>
              <a:off x="3800" y="2811"/>
              <a:ext cx="456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  <p:sp>
          <p:nvSpPr>
            <p:cNvPr id="34838" name="Oval 32"/>
            <p:cNvSpPr>
              <a:spLocks noChangeArrowheads="1"/>
            </p:cNvSpPr>
            <p:nvPr/>
          </p:nvSpPr>
          <p:spPr bwMode="auto">
            <a:xfrm>
              <a:off x="5459" y="2863"/>
              <a:ext cx="464" cy="2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  <p:sp>
          <p:nvSpPr>
            <p:cNvPr id="34839" name="Line 33"/>
            <p:cNvSpPr>
              <a:spLocks noChangeShapeType="1"/>
            </p:cNvSpPr>
            <p:nvPr/>
          </p:nvSpPr>
          <p:spPr bwMode="auto">
            <a:xfrm>
              <a:off x="4230" y="3043"/>
              <a:ext cx="1246" cy="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1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1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7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7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7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7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 autoUpdateAnimBg="0"/>
      <p:bldP spid="117766" grpId="0" autoUpdateAnimBg="0"/>
      <p:bldP spid="117770" grpId="0" autoUpdateAnimBg="0"/>
      <p:bldP spid="117771" grpId="0" autoUpdateAnimBg="0"/>
      <p:bldP spid="117772" grpId="0" autoUpdateAnimBg="0"/>
      <p:bldP spid="117773" grpId="0" autoUpdateAnimBg="0"/>
      <p:bldP spid="117779" grpId="0" autoUpdateAnimBg="0"/>
      <p:bldP spid="11779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第</a:t>
            </a:r>
            <a:fld id="{7732802E-3DCE-47AE-83F6-704BF9AB396D}" type="slidenum"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pPr eaLnBrk="1" hangingPunct="1"/>
              <a:t>42</a:t>
            </a:fld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页</a:t>
            </a:r>
          </a:p>
        </p:txBody>
      </p:sp>
      <p:graphicFrame>
        <p:nvGraphicFramePr>
          <p:cNvPr id="172032" name="Object 0"/>
          <p:cNvGraphicFramePr>
            <a:graphicFrameLocks noChangeAspect="1"/>
          </p:cNvGraphicFramePr>
          <p:nvPr/>
        </p:nvGraphicFramePr>
        <p:xfrm>
          <a:off x="659380" y="2514600"/>
          <a:ext cx="5727134" cy="377825"/>
        </p:xfrm>
        <a:graphic>
          <a:graphicData uri="http://schemas.openxmlformats.org/presentationml/2006/ole">
            <p:oleObj spid="_x0000_s35841" name="公式" r:id="rId3" imgW="2197080" imgH="177480" progId="Equation.3">
              <p:embed/>
            </p:oleObj>
          </a:graphicData>
        </a:graphic>
      </p:graphicFrame>
      <p:graphicFrame>
        <p:nvGraphicFramePr>
          <p:cNvPr id="172033" name="Object 1"/>
          <p:cNvGraphicFramePr>
            <a:graphicFrameLocks noChangeAspect="1"/>
          </p:cNvGraphicFramePr>
          <p:nvPr/>
        </p:nvGraphicFramePr>
        <p:xfrm>
          <a:off x="857250" y="4275138"/>
          <a:ext cx="4070350" cy="2368550"/>
        </p:xfrm>
        <a:graphic>
          <a:graphicData uri="http://schemas.openxmlformats.org/presentationml/2006/ole">
            <p:oleObj spid="_x0000_s35842" name="Document" r:id="rId4" imgW="5715000" imgH="2340000" progId="">
              <p:embed/>
            </p:oleObj>
          </a:graphicData>
        </a:graphic>
      </p:graphicFrame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200025" y="528638"/>
            <a:ext cx="8972550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i="1" dirty="0" err="1">
                <a:solidFill>
                  <a:srgbClr val="1919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步骤</a:t>
            </a:r>
            <a:r>
              <a:rPr lang="en-US" altLang="zh-CN" sz="2400" i="1" dirty="0">
                <a:solidFill>
                  <a:srgbClr val="1919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</a:p>
          <a:p>
            <a:pPr algn="r" eaLnBrk="1" hangingPunct="1"/>
            <a:r>
              <a:rPr lang="zh-CN" altLang="en-US" sz="2400" i="1" dirty="0">
                <a:solidFill>
                  <a:srgbClr val="1919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表达式</a:t>
            </a:r>
            <a:r>
              <a:rPr lang="en-US" altLang="zh-CN" sz="2400" i="1" dirty="0">
                <a:solidFill>
                  <a:srgbClr val="1919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-</a:t>
            </a:r>
            <a:r>
              <a:rPr lang="en-US" altLang="zh-CN" sz="2400" i="1" dirty="0" err="1">
                <a:solidFill>
                  <a:srgbClr val="1919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标准形式</a:t>
            </a:r>
            <a:r>
              <a:rPr lang="en-US" altLang="zh-CN" sz="2400" i="1" dirty="0">
                <a:solidFill>
                  <a:srgbClr val="1919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-</a:t>
            </a:r>
            <a:r>
              <a:rPr lang="zh-CN" altLang="en-US" sz="2400" i="1" dirty="0">
                <a:solidFill>
                  <a:srgbClr val="1919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卡诺图</a:t>
            </a:r>
            <a:r>
              <a:rPr lang="en-US" altLang="zh-CN" sz="2400" i="1" dirty="0">
                <a:solidFill>
                  <a:srgbClr val="1919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-</a:t>
            </a:r>
            <a:r>
              <a:rPr lang="zh-CN" altLang="en-US" sz="2400" i="1" dirty="0">
                <a:solidFill>
                  <a:srgbClr val="1919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存在的最小项对应的方格填</a:t>
            </a:r>
            <a:r>
              <a:rPr lang="en-US" altLang="zh-CN" sz="2400" i="1" dirty="0">
                <a:solidFill>
                  <a:srgbClr val="1919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 i="1" dirty="0">
                <a:solidFill>
                  <a:srgbClr val="1919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  <a:r>
              <a:rPr lang="en-US" altLang="zh-CN" sz="2400" dirty="0" err="1">
                <a:solidFill>
                  <a:srgbClr val="C00000"/>
                </a:solidFill>
                <a:ea typeface="华文行楷" panose="02010800040101010101" pitchFamily="2" charset="-122"/>
              </a:rPr>
              <a:t>其余空着</a:t>
            </a:r>
            <a:r>
              <a:rPr lang="en-US" altLang="zh-CN" sz="2400" dirty="0">
                <a:solidFill>
                  <a:srgbClr val="C00000"/>
                </a:solidFill>
                <a:ea typeface="华文行楷" panose="02010800040101010101" pitchFamily="2" charset="-122"/>
              </a:rPr>
              <a:t>.</a:t>
            </a:r>
            <a:r>
              <a:rPr lang="en-US" altLang="zh-CN" sz="2400" i="1" dirty="0">
                <a:solidFill>
                  <a:srgbClr val="C00000"/>
                </a:solidFill>
                <a:ea typeface="华文行楷" panose="02010800040101010101" pitchFamily="2" charset="-122"/>
              </a:rPr>
              <a:t>  </a:t>
            </a:r>
            <a:r>
              <a:rPr lang="en-US" altLang="zh-CN" sz="2400" i="1" dirty="0">
                <a:solidFill>
                  <a:srgbClr val="FF0000"/>
                </a:solidFill>
                <a:ea typeface="华文行楷" panose="02010800040101010101" pitchFamily="2" charset="-122"/>
              </a:rPr>
              <a:t>or：</a:t>
            </a:r>
            <a:r>
              <a:rPr lang="zh-CN" altLang="en-US" sz="2400" i="1" dirty="0">
                <a:solidFill>
                  <a:srgbClr val="1919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存在的最大项对应的方格填</a:t>
            </a:r>
            <a:r>
              <a:rPr lang="en-US" altLang="zh-CN" sz="2400" i="1" dirty="0">
                <a:solidFill>
                  <a:srgbClr val="1919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0</a:t>
            </a:r>
            <a:r>
              <a:rPr lang="zh-CN" altLang="en-US" sz="2400" i="1" dirty="0">
                <a:solidFill>
                  <a:srgbClr val="1919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  <a:r>
              <a:rPr lang="en-US" altLang="zh-CN" sz="2400" dirty="0" err="1">
                <a:solidFill>
                  <a:srgbClr val="C00000"/>
                </a:solidFill>
                <a:ea typeface="华文行楷" panose="02010800040101010101" pitchFamily="2" charset="-122"/>
              </a:rPr>
              <a:t>其余空着</a:t>
            </a:r>
            <a:r>
              <a:rPr lang="en-US" altLang="zh-CN" sz="2400" dirty="0">
                <a:solidFill>
                  <a:srgbClr val="C00000"/>
                </a:solidFill>
                <a:ea typeface="华文行楷" panose="02010800040101010101" pitchFamily="2" charset="-122"/>
              </a:rPr>
              <a:t>.</a:t>
            </a:r>
            <a:endParaRPr lang="en-US" altLang="zh-CN" sz="2400" dirty="0">
              <a:solidFill>
                <a:srgbClr val="191966"/>
              </a:solidFill>
              <a:ea typeface="华文行楷" panose="02010800040101010101" pitchFamily="2" charset="-122"/>
            </a:endParaRPr>
          </a:p>
          <a:p>
            <a:pPr algn="ctr" eaLnBrk="1" hangingPunct="1">
              <a:spcBef>
                <a:spcPct val="50000"/>
              </a:spcBef>
            </a:pPr>
            <a:endParaRPr lang="zh-CN" altLang="en-US" sz="2400" dirty="0">
              <a:solidFill>
                <a:srgbClr val="191966"/>
              </a:solidFill>
              <a:ea typeface="华文行楷" panose="02010800040101010101" pitchFamily="2" charset="-122"/>
            </a:endParaRPr>
          </a:p>
        </p:txBody>
      </p:sp>
      <p:graphicFrame>
        <p:nvGraphicFramePr>
          <p:cNvPr id="172034" name="Object 2"/>
          <p:cNvGraphicFramePr>
            <a:graphicFrameLocks noChangeAspect="1"/>
          </p:cNvGraphicFramePr>
          <p:nvPr/>
        </p:nvGraphicFramePr>
        <p:xfrm>
          <a:off x="1273175" y="3009900"/>
          <a:ext cx="3935413" cy="506413"/>
        </p:xfrm>
        <a:graphic>
          <a:graphicData uri="http://schemas.openxmlformats.org/presentationml/2006/ole">
            <p:oleObj spid="_x0000_s35843" name="Equation" r:id="rId5" imgW="1833840" imgH="292680" progId="Equation.3">
              <p:embed/>
            </p:oleObj>
          </a:graphicData>
        </a:graphic>
      </p:graphicFrame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336550" y="177323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>
                <a:solidFill>
                  <a:schemeClr val="bg1"/>
                </a:solidFill>
                <a:ea typeface="仿宋_GB2312" pitchFamily="49" charset="-122"/>
              </a:rPr>
              <a:t>例：</a:t>
            </a:r>
          </a:p>
        </p:txBody>
      </p:sp>
      <p:graphicFrame>
        <p:nvGraphicFramePr>
          <p:cNvPr id="172035" name="Object 3"/>
          <p:cNvGraphicFramePr>
            <a:graphicFrameLocks noChangeAspect="1"/>
          </p:cNvGraphicFramePr>
          <p:nvPr/>
        </p:nvGraphicFramePr>
        <p:xfrm>
          <a:off x="1358900" y="3571875"/>
          <a:ext cx="3270250" cy="500063"/>
        </p:xfrm>
        <a:graphic>
          <a:graphicData uri="http://schemas.openxmlformats.org/presentationml/2006/ole">
            <p:oleObj spid="_x0000_s35844" name="Equation" r:id="rId6" imgW="1663700" imgH="254000" progId="Equation.3">
              <p:embed/>
            </p:oleObj>
          </a:graphicData>
        </a:graphic>
      </p:graphicFrame>
      <p:graphicFrame>
        <p:nvGraphicFramePr>
          <p:cNvPr id="172036" name="Object 4"/>
          <p:cNvGraphicFramePr>
            <a:graphicFrameLocks noChangeAspect="1"/>
          </p:cNvGraphicFramePr>
          <p:nvPr/>
        </p:nvGraphicFramePr>
        <p:xfrm>
          <a:off x="5233988" y="4383088"/>
          <a:ext cx="4065587" cy="2274887"/>
        </p:xfrm>
        <a:graphic>
          <a:graphicData uri="http://schemas.openxmlformats.org/presentationml/2006/ole">
            <p:oleObj spid="_x0000_s35845" name="Document" r:id="rId7" imgW="5715000" imgH="2340000" progId="">
              <p:embed/>
            </p:oleObj>
          </a:graphicData>
        </a:graphic>
      </p:graphicFrame>
      <p:sp>
        <p:nvSpPr>
          <p:cNvPr id="118794" name="Text Box 10"/>
          <p:cNvSpPr txBox="1">
            <a:spLocks noChangeArrowheads="1"/>
          </p:cNvSpPr>
          <p:nvPr/>
        </p:nvSpPr>
        <p:spPr bwMode="auto">
          <a:xfrm>
            <a:off x="1828800" y="3983038"/>
            <a:ext cx="2463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rgbClr val="262699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最小项卡诺图</a:t>
            </a:r>
          </a:p>
        </p:txBody>
      </p:sp>
      <p:sp>
        <p:nvSpPr>
          <p:cNvPr id="118795" name="Text Box 11"/>
          <p:cNvSpPr txBox="1">
            <a:spLocks noChangeArrowheads="1"/>
          </p:cNvSpPr>
          <p:nvPr/>
        </p:nvSpPr>
        <p:spPr bwMode="auto">
          <a:xfrm>
            <a:off x="6119813" y="4081463"/>
            <a:ext cx="2463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rgbClr val="262699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最大项卡诺图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186363" y="1882775"/>
            <a:ext cx="2876550" cy="552450"/>
            <a:chOff x="3137" y="140"/>
            <a:chExt cx="1812" cy="348"/>
          </a:xfrm>
        </p:grpSpPr>
        <p:sp>
          <p:nvSpPr>
            <p:cNvPr id="35882" name="Text Box 12"/>
            <p:cNvSpPr txBox="1">
              <a:spLocks noChangeArrowheads="1"/>
            </p:cNvSpPr>
            <p:nvPr/>
          </p:nvSpPr>
          <p:spPr bwMode="auto">
            <a:xfrm>
              <a:off x="3137" y="140"/>
              <a:ext cx="18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90F36"/>
                  </a:solidFill>
                  <a:ea typeface="仿宋_GB2312" pitchFamily="49" charset="-122"/>
                </a:rPr>
                <a:t>10xx=</a:t>
              </a:r>
              <a:r>
                <a:rPr lang="zh-CN" altLang="en-US">
                  <a:solidFill>
                    <a:srgbClr val="F90F36"/>
                  </a:solidFill>
                  <a:ea typeface="仿宋_GB2312" pitchFamily="49" charset="-122"/>
                </a:rPr>
                <a:t>（</a:t>
              </a:r>
              <a:r>
                <a:rPr lang="en-US" altLang="zh-CN">
                  <a:solidFill>
                    <a:srgbClr val="F90F36"/>
                  </a:solidFill>
                  <a:ea typeface="仿宋_GB2312" pitchFamily="49" charset="-122"/>
                </a:rPr>
                <a:t>8</a:t>
              </a:r>
              <a:r>
                <a:rPr lang="zh-CN" altLang="en-US">
                  <a:solidFill>
                    <a:srgbClr val="F90F36"/>
                  </a:solidFill>
                  <a:ea typeface="仿宋_GB2312" pitchFamily="49" charset="-122"/>
                </a:rPr>
                <a:t>，</a:t>
              </a:r>
              <a:r>
                <a:rPr lang="en-US" altLang="zh-CN">
                  <a:solidFill>
                    <a:srgbClr val="F90F36"/>
                  </a:solidFill>
                  <a:ea typeface="仿宋_GB2312" pitchFamily="49" charset="-122"/>
                </a:rPr>
                <a:t>9</a:t>
              </a:r>
              <a:r>
                <a:rPr lang="zh-CN" altLang="en-US">
                  <a:solidFill>
                    <a:srgbClr val="F90F36"/>
                  </a:solidFill>
                  <a:ea typeface="仿宋_GB2312" pitchFamily="49" charset="-122"/>
                </a:rPr>
                <a:t>，</a:t>
              </a:r>
              <a:r>
                <a:rPr lang="en-US" altLang="zh-CN">
                  <a:solidFill>
                    <a:srgbClr val="F90F36"/>
                  </a:solidFill>
                  <a:ea typeface="仿宋_GB2312" pitchFamily="49" charset="-122"/>
                </a:rPr>
                <a:t>10</a:t>
              </a:r>
              <a:r>
                <a:rPr lang="zh-CN" altLang="en-US">
                  <a:solidFill>
                    <a:srgbClr val="F90F36"/>
                  </a:solidFill>
                  <a:ea typeface="仿宋_GB2312" pitchFamily="49" charset="-122"/>
                </a:rPr>
                <a:t>，</a:t>
              </a:r>
              <a:r>
                <a:rPr lang="en-US" altLang="zh-CN">
                  <a:solidFill>
                    <a:srgbClr val="F90F36"/>
                  </a:solidFill>
                  <a:ea typeface="仿宋_GB2312" pitchFamily="49" charset="-122"/>
                </a:rPr>
                <a:t>11</a:t>
              </a:r>
              <a:r>
                <a:rPr lang="zh-CN" altLang="en-US">
                  <a:solidFill>
                    <a:srgbClr val="F90F36"/>
                  </a:solidFill>
                  <a:ea typeface="仿宋_GB2312" pitchFamily="49" charset="-122"/>
                </a:rPr>
                <a:t>）</a:t>
              </a:r>
            </a:p>
          </p:txBody>
        </p:sp>
        <p:sp>
          <p:nvSpPr>
            <p:cNvPr id="35883" name="Line 13"/>
            <p:cNvSpPr>
              <a:spLocks noChangeShapeType="1"/>
            </p:cNvSpPr>
            <p:nvPr/>
          </p:nvSpPr>
          <p:spPr bwMode="auto">
            <a:xfrm>
              <a:off x="3308" y="349"/>
              <a:ext cx="375" cy="139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844800" y="1909763"/>
            <a:ext cx="1857375" cy="539750"/>
            <a:chOff x="3137" y="140"/>
            <a:chExt cx="1170" cy="348"/>
          </a:xfrm>
        </p:grpSpPr>
        <p:sp>
          <p:nvSpPr>
            <p:cNvPr id="35880" name="Text Box 16"/>
            <p:cNvSpPr txBox="1">
              <a:spLocks noChangeArrowheads="1"/>
            </p:cNvSpPr>
            <p:nvPr/>
          </p:nvSpPr>
          <p:spPr bwMode="auto">
            <a:xfrm>
              <a:off x="3137" y="140"/>
              <a:ext cx="117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90F36"/>
                  </a:solidFill>
                  <a:ea typeface="仿宋_GB2312" pitchFamily="49" charset="-122"/>
                </a:rPr>
                <a:t>01x0=</a:t>
              </a:r>
              <a:r>
                <a:rPr lang="zh-CN" altLang="en-US">
                  <a:solidFill>
                    <a:srgbClr val="F90F36"/>
                  </a:solidFill>
                  <a:ea typeface="仿宋_GB2312" pitchFamily="49" charset="-122"/>
                </a:rPr>
                <a:t>（</a:t>
              </a:r>
              <a:r>
                <a:rPr lang="en-US" altLang="zh-CN">
                  <a:solidFill>
                    <a:srgbClr val="F90F36"/>
                  </a:solidFill>
                  <a:ea typeface="仿宋_GB2312" pitchFamily="49" charset="-122"/>
                </a:rPr>
                <a:t>4</a:t>
              </a:r>
              <a:r>
                <a:rPr lang="zh-CN" altLang="en-US">
                  <a:solidFill>
                    <a:srgbClr val="F90F36"/>
                  </a:solidFill>
                  <a:ea typeface="仿宋_GB2312" pitchFamily="49" charset="-122"/>
                </a:rPr>
                <a:t>，</a:t>
              </a:r>
              <a:r>
                <a:rPr lang="en-US" altLang="zh-CN">
                  <a:solidFill>
                    <a:srgbClr val="F90F36"/>
                  </a:solidFill>
                  <a:ea typeface="仿宋_GB2312" pitchFamily="49" charset="-122"/>
                </a:rPr>
                <a:t>6</a:t>
              </a:r>
              <a:r>
                <a:rPr lang="zh-CN" altLang="en-US">
                  <a:solidFill>
                    <a:srgbClr val="F90F36"/>
                  </a:solidFill>
                  <a:ea typeface="仿宋_GB2312" pitchFamily="49" charset="-122"/>
                </a:rPr>
                <a:t>）</a:t>
              </a:r>
            </a:p>
          </p:txBody>
        </p:sp>
        <p:sp>
          <p:nvSpPr>
            <p:cNvPr id="35881" name="Line 17"/>
            <p:cNvSpPr>
              <a:spLocks noChangeShapeType="1"/>
            </p:cNvSpPr>
            <p:nvPr/>
          </p:nvSpPr>
          <p:spPr bwMode="auto">
            <a:xfrm>
              <a:off x="3308" y="349"/>
              <a:ext cx="375" cy="139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138738" y="2863850"/>
            <a:ext cx="2505075" cy="703263"/>
            <a:chOff x="3255" y="1116"/>
            <a:chExt cx="1578" cy="443"/>
          </a:xfrm>
        </p:grpSpPr>
        <p:sp>
          <p:nvSpPr>
            <p:cNvPr id="35878" name="Text Box 19"/>
            <p:cNvSpPr txBox="1">
              <a:spLocks noChangeArrowheads="1"/>
            </p:cNvSpPr>
            <p:nvPr/>
          </p:nvSpPr>
          <p:spPr bwMode="auto">
            <a:xfrm>
              <a:off x="3503" y="1309"/>
              <a:ext cx="13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90F36"/>
                  </a:solidFill>
                  <a:ea typeface="仿宋_GB2312" pitchFamily="49" charset="-122"/>
                </a:rPr>
                <a:t>1x11=</a:t>
              </a:r>
              <a:r>
                <a:rPr lang="zh-CN" altLang="en-US">
                  <a:solidFill>
                    <a:srgbClr val="F90F36"/>
                  </a:solidFill>
                  <a:ea typeface="仿宋_GB2312" pitchFamily="49" charset="-122"/>
                </a:rPr>
                <a:t>（</a:t>
              </a:r>
              <a:r>
                <a:rPr lang="en-US" altLang="zh-CN">
                  <a:solidFill>
                    <a:srgbClr val="F90F36"/>
                  </a:solidFill>
                  <a:ea typeface="仿宋_GB2312" pitchFamily="49" charset="-122"/>
                </a:rPr>
                <a:t>11</a:t>
              </a:r>
              <a:r>
                <a:rPr lang="zh-CN" altLang="en-US">
                  <a:solidFill>
                    <a:srgbClr val="F90F36"/>
                  </a:solidFill>
                  <a:ea typeface="仿宋_GB2312" pitchFamily="49" charset="-122"/>
                </a:rPr>
                <a:t>，</a:t>
              </a:r>
              <a:r>
                <a:rPr lang="en-US" altLang="zh-CN">
                  <a:solidFill>
                    <a:srgbClr val="F90F36"/>
                  </a:solidFill>
                  <a:ea typeface="仿宋_GB2312" pitchFamily="49" charset="-122"/>
                </a:rPr>
                <a:t>15</a:t>
              </a:r>
              <a:r>
                <a:rPr lang="zh-CN" altLang="en-US">
                  <a:solidFill>
                    <a:srgbClr val="F90F36"/>
                  </a:solidFill>
                  <a:ea typeface="仿宋_GB2312" pitchFamily="49" charset="-122"/>
                </a:rPr>
                <a:t>）</a:t>
              </a:r>
            </a:p>
          </p:txBody>
        </p:sp>
        <p:sp>
          <p:nvSpPr>
            <p:cNvPr id="35879" name="Line 20"/>
            <p:cNvSpPr>
              <a:spLocks noChangeShapeType="1"/>
            </p:cNvSpPr>
            <p:nvPr/>
          </p:nvSpPr>
          <p:spPr bwMode="auto">
            <a:xfrm flipH="1" flipV="1">
              <a:off x="3255" y="1116"/>
              <a:ext cx="419" cy="39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1846263" y="1881188"/>
            <a:ext cx="604837" cy="650875"/>
            <a:chOff x="1190" y="471"/>
            <a:chExt cx="381" cy="410"/>
          </a:xfrm>
        </p:grpSpPr>
        <p:sp>
          <p:nvSpPr>
            <p:cNvPr id="35876" name="Text Box 22"/>
            <p:cNvSpPr txBox="1">
              <a:spLocks noChangeArrowheads="1"/>
            </p:cNvSpPr>
            <p:nvPr/>
          </p:nvSpPr>
          <p:spPr bwMode="auto">
            <a:xfrm>
              <a:off x="1190" y="471"/>
              <a:ext cx="3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90F36"/>
                  </a:solidFill>
                  <a:ea typeface="仿宋_GB2312" pitchFamily="49" charset="-122"/>
                </a:rPr>
                <a:t>m1</a:t>
              </a:r>
            </a:p>
          </p:txBody>
        </p:sp>
        <p:sp>
          <p:nvSpPr>
            <p:cNvPr id="35877" name="Line 23"/>
            <p:cNvSpPr>
              <a:spLocks noChangeShapeType="1"/>
            </p:cNvSpPr>
            <p:nvPr/>
          </p:nvSpPr>
          <p:spPr bwMode="auto">
            <a:xfrm>
              <a:off x="1370" y="672"/>
              <a:ext cx="201" cy="209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5856" name="Text Box 5"/>
          <p:cNvSpPr txBox="1">
            <a:spLocks noChangeArrowheads="1"/>
          </p:cNvSpPr>
          <p:nvPr/>
        </p:nvSpPr>
        <p:spPr bwMode="auto">
          <a:xfrm>
            <a:off x="371475" y="0"/>
            <a:ext cx="59213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i="1" dirty="0" smtClean="0">
                <a:solidFill>
                  <a:schemeClr val="bg1"/>
                </a:solidFill>
                <a:latin typeface="宋体" panose="02010600030101010101" pitchFamily="2" charset="-122"/>
              </a:rPr>
              <a:t>3.</a:t>
            </a:r>
            <a:r>
              <a:rPr lang="zh-CN" altLang="en-US" sz="3200" i="1" dirty="0" smtClean="0">
                <a:solidFill>
                  <a:schemeClr val="bg1"/>
                </a:solidFill>
                <a:latin typeface="宋体" panose="02010600030101010101" pitchFamily="2" charset="-122"/>
              </a:rPr>
              <a:t>用</a:t>
            </a:r>
            <a:r>
              <a:rPr lang="zh-CN" altLang="en-US" sz="3200" i="1" dirty="0">
                <a:solidFill>
                  <a:schemeClr val="bg1"/>
                </a:solidFill>
                <a:latin typeface="宋体" panose="02010600030101010101" pitchFamily="2" charset="-122"/>
              </a:rPr>
              <a:t>卡诺图表示逻辑函数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86025" y="4914900"/>
            <a:ext cx="3381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ea typeface="宋体" charset="-122"/>
              </a:rPr>
              <a:t>1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ea typeface="宋体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85938" y="5286375"/>
            <a:ext cx="338137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ea typeface="宋体" charset="-122"/>
              </a:rPr>
              <a:t>1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ea typeface="宋体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86225" y="5257800"/>
            <a:ext cx="3381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ea typeface="宋体" charset="-122"/>
              </a:rPr>
              <a:t>1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ea typeface="宋体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57363" y="5986463"/>
            <a:ext cx="3381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ea typeface="宋体" charset="-122"/>
              </a:rPr>
              <a:t>1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ea typeface="宋体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28888" y="5986463"/>
            <a:ext cx="3381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ea typeface="宋体" charset="-122"/>
              </a:rPr>
              <a:t>1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ea typeface="宋体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71938" y="5943600"/>
            <a:ext cx="338137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ea typeface="宋体" charset="-122"/>
              </a:rPr>
              <a:t>1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ea typeface="宋体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71838" y="6029325"/>
            <a:ext cx="338137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ea typeface="宋体" charset="-122"/>
              </a:rPr>
              <a:t>1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ea typeface="宋体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86125" y="5643563"/>
            <a:ext cx="338138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ea typeface="宋体" charset="-122"/>
              </a:rPr>
              <a:t>1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ea typeface="宋体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43638" y="5043488"/>
            <a:ext cx="3381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ea typeface="宋体" charset="-122"/>
              </a:rPr>
              <a:t>0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ea typeface="宋体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429625" y="5014913"/>
            <a:ext cx="338138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ea typeface="宋体" charset="-122"/>
              </a:rPr>
              <a:t>0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ea typeface="宋体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00950" y="5043488"/>
            <a:ext cx="338138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ea typeface="宋体" charset="-122"/>
              </a:rPr>
              <a:t>0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ea typeface="宋体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15150" y="5357813"/>
            <a:ext cx="338138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ea typeface="宋体" charset="-122"/>
              </a:rPr>
              <a:t>0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ea typeface="宋体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43813" y="5372100"/>
            <a:ext cx="338137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ea typeface="宋体" charset="-122"/>
              </a:rPr>
              <a:t>0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ea typeface="宋体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29338" y="5686425"/>
            <a:ext cx="338137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ea typeface="宋体" charset="-122"/>
              </a:rPr>
              <a:t>0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ea typeface="宋体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3725" y="5715000"/>
            <a:ext cx="3381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ea typeface="宋体" charset="-122"/>
              </a:rPr>
              <a:t>0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ea typeface="宋体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458200" y="5715000"/>
            <a:ext cx="3381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ea typeface="宋体" charset="-122"/>
              </a:rPr>
              <a:t>0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ea typeface="宋体" charset="-122"/>
            </a:endParaRPr>
          </a:p>
        </p:txBody>
      </p:sp>
      <p:grpSp>
        <p:nvGrpSpPr>
          <p:cNvPr id="6" name="Group 93"/>
          <p:cNvGrpSpPr>
            <a:grpSpLocks/>
          </p:cNvGrpSpPr>
          <p:nvPr/>
        </p:nvGrpSpPr>
        <p:grpSpPr bwMode="auto">
          <a:xfrm>
            <a:off x="6157913" y="0"/>
            <a:ext cx="3748087" cy="842963"/>
            <a:chOff x="2064" y="240"/>
            <a:chExt cx="3216" cy="624"/>
          </a:xfrm>
        </p:grpSpPr>
        <p:sp>
          <p:nvSpPr>
            <p:cNvPr id="35874" name="AutoShape 4"/>
            <p:cNvSpPr>
              <a:spLocks noChangeArrowheads="1"/>
            </p:cNvSpPr>
            <p:nvPr/>
          </p:nvSpPr>
          <p:spPr bwMode="auto">
            <a:xfrm>
              <a:off x="2064" y="240"/>
              <a:ext cx="3216" cy="624"/>
            </a:xfrm>
            <a:prstGeom prst="wedgeRoundRectCallout">
              <a:avLst>
                <a:gd name="adj1" fmla="val -51491"/>
                <a:gd name="adj2" fmla="val 60736"/>
                <a:gd name="adj3" fmla="val 16667"/>
              </a:avLst>
            </a:prstGeom>
            <a:gradFill rotWithShape="0">
              <a:gsLst>
                <a:gs pos="0">
                  <a:srgbClr val="767647"/>
                </a:gs>
                <a:gs pos="50000">
                  <a:srgbClr val="FFFF99"/>
                </a:gs>
                <a:gs pos="100000">
                  <a:srgbClr val="76764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600"/>
            </a:p>
          </p:txBody>
        </p:sp>
        <p:sp>
          <p:nvSpPr>
            <p:cNvPr id="35875" name="Text Box 5"/>
            <p:cNvSpPr txBox="1">
              <a:spLocks noChangeArrowheads="1"/>
            </p:cNvSpPr>
            <p:nvPr/>
          </p:nvSpPr>
          <p:spPr bwMode="auto">
            <a:xfrm>
              <a:off x="2160" y="336"/>
              <a:ext cx="307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两种标准形式，两种卡诺图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2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2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2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2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9" grpId="0" autoUpdateAnimBg="0"/>
      <p:bldP spid="118791" grpId="0" autoUpdateAnimBg="0"/>
      <p:bldP spid="118794" grpId="0" autoUpdateAnimBg="0"/>
      <p:bldP spid="118795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第</a:t>
            </a:r>
            <a:fld id="{9C2ACEB1-7907-4742-8B7C-BC7D9B02ED4E}" type="slidenum"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pPr eaLnBrk="1" hangingPunct="1"/>
              <a:t>43</a:t>
            </a:fld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页</a:t>
            </a:r>
          </a:p>
        </p:txBody>
      </p:sp>
      <p:sp>
        <p:nvSpPr>
          <p:cNvPr id="3687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2888"/>
            <a:ext cx="5957888" cy="508000"/>
          </a:xfrm>
        </p:spPr>
        <p:txBody>
          <a:bodyPr/>
          <a:lstStyle/>
          <a:p>
            <a:pPr algn="l" eaLnBrk="1" hangingPunct="1"/>
            <a:r>
              <a:rPr lang="zh-CN" altLang="en-US" sz="3200" b="1" i="1" dirty="0" smtClean="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二、</a:t>
            </a:r>
            <a:r>
              <a:rPr lang="en-US" altLang="zh-CN" sz="3200" b="1" i="1" dirty="0" smtClean="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00" b="1" i="1" dirty="0" smtClean="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用卡诺图化简逻辑函数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366713" y="944563"/>
            <a:ext cx="8837612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002060"/>
                </a:solidFill>
                <a:ea typeface="仿宋_GB2312" pitchFamily="49" charset="-122"/>
              </a:rPr>
              <a:t>(</a:t>
            </a:r>
            <a:r>
              <a:rPr lang="zh-CN" altLang="en-US" sz="2800" dirty="0" smtClean="0">
                <a:solidFill>
                  <a:srgbClr val="002060"/>
                </a:solidFill>
                <a:ea typeface="仿宋_GB2312" pitchFamily="49" charset="-122"/>
              </a:rPr>
              <a:t>一</a:t>
            </a:r>
            <a:r>
              <a:rPr lang="en-US" altLang="zh-CN" sz="2800" dirty="0" smtClean="0">
                <a:solidFill>
                  <a:srgbClr val="002060"/>
                </a:solidFill>
                <a:ea typeface="仿宋_GB2312" pitchFamily="49" charset="-122"/>
              </a:rPr>
              <a:t>)</a:t>
            </a:r>
            <a:r>
              <a:rPr lang="zh-CN" altLang="en-US" sz="2800" dirty="0" smtClean="0">
                <a:solidFill>
                  <a:srgbClr val="002060"/>
                </a:solidFill>
                <a:ea typeface="仿宋_GB2312" pitchFamily="49" charset="-122"/>
              </a:rPr>
              <a:t>合并</a:t>
            </a:r>
            <a:r>
              <a:rPr lang="zh-CN" altLang="en-US" sz="2800" dirty="0">
                <a:solidFill>
                  <a:srgbClr val="002060"/>
                </a:solidFill>
                <a:ea typeface="仿宋_GB2312" pitchFamily="49" charset="-122"/>
              </a:rPr>
              <a:t>最小项的规则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0" dirty="0">
                <a:solidFill>
                  <a:srgbClr val="FF0000"/>
                </a:solidFill>
                <a:ea typeface="仿宋_GB2312" pitchFamily="49" charset="-122"/>
              </a:rPr>
              <a:t>       </a:t>
            </a:r>
            <a:r>
              <a:rPr lang="zh-CN" altLang="en-US" sz="2800" b="0" dirty="0">
                <a:solidFill>
                  <a:schemeClr val="bg1"/>
                </a:solidFill>
                <a:ea typeface="仿宋_GB2312" pitchFamily="49" charset="-122"/>
              </a:rPr>
              <a:t>若</a:t>
            </a:r>
            <a:r>
              <a:rPr lang="en-US" altLang="zh-CN" sz="2800" b="0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2</a:t>
            </a:r>
            <a:r>
              <a:rPr lang="en-US" altLang="zh-CN" sz="2800" b="0" baseline="30000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n</a:t>
            </a:r>
            <a:r>
              <a:rPr lang="zh-CN" altLang="en-US" sz="2800" b="0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个</a:t>
            </a:r>
            <a:r>
              <a:rPr lang="zh-CN" altLang="en-US" sz="2800" b="0" dirty="0">
                <a:solidFill>
                  <a:schemeClr val="bg1"/>
                </a:solidFill>
                <a:ea typeface="仿宋_GB2312" pitchFamily="49" charset="-122"/>
              </a:rPr>
              <a:t>最小项</a:t>
            </a:r>
            <a:r>
              <a:rPr lang="zh-CN" altLang="en-US" sz="2800" b="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相邻</a:t>
            </a:r>
            <a:r>
              <a:rPr lang="zh-CN" altLang="en-US" sz="2800" b="0" dirty="0">
                <a:solidFill>
                  <a:schemeClr val="bg1"/>
                </a:solidFill>
                <a:ea typeface="仿宋_GB2312" pitchFamily="49" charset="-122"/>
              </a:rPr>
              <a:t>且组成</a:t>
            </a:r>
            <a:r>
              <a:rPr lang="zh-CN" altLang="en-US" sz="2800" b="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距形</a:t>
            </a:r>
            <a:r>
              <a:rPr lang="zh-CN" altLang="en-US" sz="2800" b="0" dirty="0">
                <a:solidFill>
                  <a:schemeClr val="bg1"/>
                </a:solidFill>
                <a:ea typeface="仿宋_GB2312" pitchFamily="49" charset="-122"/>
              </a:rPr>
              <a:t>，则可合并为一项并消去</a:t>
            </a:r>
            <a:r>
              <a:rPr lang="en-US" altLang="zh-CN" sz="2800" b="0" dirty="0">
                <a:solidFill>
                  <a:schemeClr val="bg1"/>
                </a:solidFill>
                <a:ea typeface="仿宋_GB2312" pitchFamily="49" charset="-122"/>
              </a:rPr>
              <a:t>n</a:t>
            </a:r>
            <a:r>
              <a:rPr lang="zh-CN" altLang="en-US" sz="2800" b="0" dirty="0">
                <a:solidFill>
                  <a:schemeClr val="bg1"/>
                </a:solidFill>
                <a:ea typeface="仿宋_GB2312" pitchFamily="49" charset="-122"/>
              </a:rPr>
              <a:t>个因子。</a:t>
            </a:r>
            <a:r>
              <a:rPr lang="en-US" altLang="zh-CN" sz="28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----</a:t>
            </a:r>
            <a:r>
              <a:rPr lang="zh-CN" altLang="en-US" sz="28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按</a:t>
            </a:r>
            <a:r>
              <a:rPr lang="zh-CN" altLang="en-US" sz="28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取同去异</a:t>
            </a: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原则合并</a:t>
            </a:r>
            <a:endParaRPr lang="zh-CN" altLang="en-US" sz="28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400050" y="2854325"/>
            <a:ext cx="91487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1.</a:t>
            </a:r>
            <a:r>
              <a:rPr lang="zh-CN" altLang="en-US" sz="2800" b="0">
                <a:solidFill>
                  <a:schemeClr val="bg1"/>
                </a:solidFill>
                <a:ea typeface="仿宋_GB2312" pitchFamily="49" charset="-122"/>
              </a:rPr>
              <a:t>若</a:t>
            </a:r>
            <a:r>
              <a:rPr lang="en-US" altLang="zh-CN" sz="2800" b="0">
                <a:solidFill>
                  <a:srgbClr val="FF0000"/>
                </a:solidFill>
                <a:ea typeface="仿宋_GB2312" pitchFamily="49" charset="-122"/>
              </a:rPr>
              <a:t>2</a:t>
            </a:r>
            <a:r>
              <a:rPr lang="zh-CN" altLang="en-US" sz="2800" b="0">
                <a:solidFill>
                  <a:srgbClr val="FF0000"/>
                </a:solidFill>
                <a:ea typeface="仿宋_GB2312" pitchFamily="49" charset="-122"/>
              </a:rPr>
              <a:t>个</a:t>
            </a:r>
            <a:r>
              <a:rPr lang="zh-CN" altLang="en-US" sz="2800" b="0">
                <a:solidFill>
                  <a:schemeClr val="bg1"/>
                </a:solidFill>
                <a:ea typeface="仿宋_GB2312" pitchFamily="49" charset="-122"/>
              </a:rPr>
              <a:t>最小项</a:t>
            </a:r>
            <a:r>
              <a:rPr lang="zh-CN" altLang="en-US" sz="2800" b="0">
                <a:solidFill>
                  <a:srgbClr val="FF0000"/>
                </a:solidFill>
                <a:ea typeface="仿宋_GB2312" pitchFamily="49" charset="-122"/>
              </a:rPr>
              <a:t>相邻</a:t>
            </a:r>
            <a:r>
              <a:rPr lang="zh-CN" altLang="en-US" sz="2800" b="0">
                <a:solidFill>
                  <a:schemeClr val="bg1"/>
                </a:solidFill>
                <a:ea typeface="仿宋_GB2312" pitchFamily="49" charset="-122"/>
              </a:rPr>
              <a:t>则可合并为一项并消去一个因子。</a:t>
            </a:r>
            <a:endParaRPr lang="zh-CN" altLang="en-US" sz="2800" b="0">
              <a:solidFill>
                <a:schemeClr val="bg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pic>
        <p:nvPicPr>
          <p:cNvPr id="119813" name="Picture 5" descr="卡诺图3_0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4257675"/>
            <a:ext cx="2663825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1633538" y="4867275"/>
            <a:ext cx="2057400" cy="457200"/>
            <a:chOff x="1029" y="3066"/>
            <a:chExt cx="1296" cy="288"/>
          </a:xfrm>
        </p:grpSpPr>
        <p:sp>
          <p:nvSpPr>
            <p:cNvPr id="36893" name="Oval 6"/>
            <p:cNvSpPr>
              <a:spLocks noChangeArrowheads="1"/>
            </p:cNvSpPr>
            <p:nvPr/>
          </p:nvSpPr>
          <p:spPr bwMode="auto">
            <a:xfrm>
              <a:off x="1029" y="3066"/>
              <a:ext cx="288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  <p:sp>
          <p:nvSpPr>
            <p:cNvPr id="36894" name="Oval 7"/>
            <p:cNvSpPr>
              <a:spLocks noChangeArrowheads="1"/>
            </p:cNvSpPr>
            <p:nvPr/>
          </p:nvSpPr>
          <p:spPr bwMode="auto">
            <a:xfrm>
              <a:off x="1989" y="3066"/>
              <a:ext cx="336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  <p:sp>
          <p:nvSpPr>
            <p:cNvPr id="36895" name="Line 8"/>
            <p:cNvSpPr>
              <a:spLocks noChangeShapeType="1"/>
            </p:cNvSpPr>
            <p:nvPr/>
          </p:nvSpPr>
          <p:spPr bwMode="auto">
            <a:xfrm>
              <a:off x="1317" y="3210"/>
              <a:ext cx="67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9817" name="Line 9"/>
          <p:cNvSpPr>
            <a:spLocks noChangeShapeType="1"/>
          </p:cNvSpPr>
          <p:nvPr/>
        </p:nvSpPr>
        <p:spPr bwMode="auto">
          <a:xfrm flipH="1">
            <a:off x="3690938" y="4867275"/>
            <a:ext cx="3810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19818" name="Object 10"/>
          <p:cNvGraphicFramePr>
            <a:graphicFrameLocks noChangeAspect="1"/>
          </p:cNvGraphicFramePr>
          <p:nvPr/>
        </p:nvGraphicFramePr>
        <p:xfrm>
          <a:off x="4086225" y="4641834"/>
          <a:ext cx="655637" cy="361967"/>
        </p:xfrm>
        <a:graphic>
          <a:graphicData uri="http://schemas.openxmlformats.org/presentationml/2006/ole">
            <p:oleObj spid="_x0000_s36865" name="公式" r:id="rId4" imgW="317160" imgH="177480" progId="Equation.3">
              <p:embed/>
            </p:oleObj>
          </a:graphicData>
        </a:graphic>
      </p:graphicFrame>
      <p:sp>
        <p:nvSpPr>
          <p:cNvPr id="119819" name="Oval 11"/>
          <p:cNvSpPr>
            <a:spLocks noChangeArrowheads="1"/>
          </p:cNvSpPr>
          <p:nvPr/>
        </p:nvSpPr>
        <p:spPr bwMode="auto">
          <a:xfrm>
            <a:off x="2090738" y="5400675"/>
            <a:ext cx="1066800" cy="457200"/>
          </a:xfrm>
          <a:prstGeom prst="ellips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仿宋_GB2312" pitchFamily="49" charset="-122"/>
            </a:endParaRPr>
          </a:p>
        </p:txBody>
      </p:sp>
      <p:sp>
        <p:nvSpPr>
          <p:cNvPr id="119820" name="Line 12"/>
          <p:cNvSpPr>
            <a:spLocks noChangeShapeType="1"/>
          </p:cNvSpPr>
          <p:nvPr/>
        </p:nvSpPr>
        <p:spPr bwMode="auto">
          <a:xfrm flipH="1">
            <a:off x="3184525" y="5678488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19821" name="Object 13"/>
          <p:cNvGraphicFramePr>
            <a:graphicFrameLocks noChangeAspect="1"/>
          </p:cNvGraphicFramePr>
          <p:nvPr/>
        </p:nvGraphicFramePr>
        <p:xfrm>
          <a:off x="4048125" y="5497513"/>
          <a:ext cx="533400" cy="344487"/>
        </p:xfrm>
        <a:graphic>
          <a:graphicData uri="http://schemas.openxmlformats.org/presentationml/2006/ole">
            <p:oleObj spid="_x0000_s36866" name="Equation" r:id="rId5" imgW="266353" imgH="177569" progId="Equation.3">
              <p:embed/>
            </p:oleObj>
          </a:graphicData>
        </a:graphic>
      </p:graphicFrame>
      <p:pic>
        <p:nvPicPr>
          <p:cNvPr id="119822" name="Picture 14" descr="卡诺图4_00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624263"/>
            <a:ext cx="25146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6172200" y="5148263"/>
            <a:ext cx="1676400" cy="381000"/>
            <a:chOff x="3888" y="3243"/>
            <a:chExt cx="1056" cy="240"/>
          </a:xfrm>
        </p:grpSpPr>
        <p:sp>
          <p:nvSpPr>
            <p:cNvPr id="36890" name="Oval 15"/>
            <p:cNvSpPr>
              <a:spLocks noChangeArrowheads="1"/>
            </p:cNvSpPr>
            <p:nvPr/>
          </p:nvSpPr>
          <p:spPr bwMode="auto">
            <a:xfrm>
              <a:off x="3888" y="3243"/>
              <a:ext cx="193" cy="24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  <p:sp>
          <p:nvSpPr>
            <p:cNvPr id="36891" name="Oval 16"/>
            <p:cNvSpPr>
              <a:spLocks noChangeArrowheads="1"/>
            </p:cNvSpPr>
            <p:nvPr/>
          </p:nvSpPr>
          <p:spPr bwMode="auto">
            <a:xfrm>
              <a:off x="4704" y="3243"/>
              <a:ext cx="240" cy="24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  <p:sp>
          <p:nvSpPr>
            <p:cNvPr id="36892" name="Line 17"/>
            <p:cNvSpPr>
              <a:spLocks noChangeShapeType="1"/>
            </p:cNvSpPr>
            <p:nvPr/>
          </p:nvSpPr>
          <p:spPr bwMode="auto">
            <a:xfrm>
              <a:off x="4080" y="3387"/>
              <a:ext cx="62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7467600" y="4233863"/>
            <a:ext cx="457200" cy="1752600"/>
            <a:chOff x="4704" y="2667"/>
            <a:chExt cx="288" cy="1104"/>
          </a:xfrm>
        </p:grpSpPr>
        <p:sp>
          <p:nvSpPr>
            <p:cNvPr id="36887" name="Oval 18"/>
            <p:cNvSpPr>
              <a:spLocks noChangeArrowheads="1"/>
            </p:cNvSpPr>
            <p:nvPr/>
          </p:nvSpPr>
          <p:spPr bwMode="auto">
            <a:xfrm>
              <a:off x="4704" y="2667"/>
              <a:ext cx="288" cy="288"/>
            </a:xfrm>
            <a:prstGeom prst="ellips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  <p:sp>
          <p:nvSpPr>
            <p:cNvPr id="36888" name="Oval 19"/>
            <p:cNvSpPr>
              <a:spLocks noChangeArrowheads="1"/>
            </p:cNvSpPr>
            <p:nvPr/>
          </p:nvSpPr>
          <p:spPr bwMode="auto">
            <a:xfrm>
              <a:off x="4752" y="3531"/>
              <a:ext cx="240" cy="240"/>
            </a:xfrm>
            <a:prstGeom prst="ellips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  <p:sp>
          <p:nvSpPr>
            <p:cNvPr id="36889" name="Line 20"/>
            <p:cNvSpPr>
              <a:spLocks noChangeShapeType="1"/>
            </p:cNvSpPr>
            <p:nvPr/>
          </p:nvSpPr>
          <p:spPr bwMode="auto">
            <a:xfrm>
              <a:off x="4944" y="2907"/>
              <a:ext cx="0" cy="672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9829" name="Oval 21"/>
          <p:cNvSpPr>
            <a:spLocks noChangeArrowheads="1"/>
          </p:cNvSpPr>
          <p:nvPr/>
        </p:nvSpPr>
        <p:spPr bwMode="auto">
          <a:xfrm>
            <a:off x="7010400" y="4767263"/>
            <a:ext cx="381000" cy="7620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仿宋_GB2312" pitchFamily="49" charset="-122"/>
            </a:endParaRPr>
          </a:p>
        </p:txBody>
      </p:sp>
      <p:sp>
        <p:nvSpPr>
          <p:cNvPr id="119830" name="Line 22"/>
          <p:cNvSpPr>
            <a:spLocks noChangeShapeType="1"/>
          </p:cNvSpPr>
          <p:nvPr/>
        </p:nvSpPr>
        <p:spPr bwMode="auto">
          <a:xfrm flipH="1">
            <a:off x="7924800" y="4081463"/>
            <a:ext cx="533400" cy="304800"/>
          </a:xfrm>
          <a:prstGeom prst="line">
            <a:avLst/>
          </a:prstGeom>
          <a:noFill/>
          <a:ln w="28575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19831" name="Object 23"/>
          <p:cNvGraphicFramePr>
            <a:graphicFrameLocks noChangeAspect="1"/>
          </p:cNvGraphicFramePr>
          <p:nvPr/>
        </p:nvGraphicFramePr>
        <p:xfrm>
          <a:off x="8488363" y="3925888"/>
          <a:ext cx="625475" cy="250825"/>
        </p:xfrm>
        <a:graphic>
          <a:graphicData uri="http://schemas.openxmlformats.org/presentationml/2006/ole">
            <p:oleObj spid="_x0000_s36867" name="公式" r:id="rId7" imgW="431640" imgH="177480" progId="Equation.3">
              <p:embed/>
            </p:oleObj>
          </a:graphicData>
        </a:graphic>
      </p:graphicFrame>
      <p:sp>
        <p:nvSpPr>
          <p:cNvPr id="119832" name="Line 24"/>
          <p:cNvSpPr>
            <a:spLocks noChangeShapeType="1"/>
          </p:cNvSpPr>
          <p:nvPr/>
        </p:nvSpPr>
        <p:spPr bwMode="auto">
          <a:xfrm flipH="1">
            <a:off x="7391400" y="4691063"/>
            <a:ext cx="990600" cy="3048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19833" name="Object 25"/>
          <p:cNvGraphicFramePr>
            <a:graphicFrameLocks noChangeAspect="1"/>
          </p:cNvGraphicFramePr>
          <p:nvPr/>
        </p:nvGraphicFramePr>
        <p:xfrm>
          <a:off x="8458200" y="4614863"/>
          <a:ext cx="514350" cy="257175"/>
        </p:xfrm>
        <a:graphic>
          <a:graphicData uri="http://schemas.openxmlformats.org/presentationml/2006/ole">
            <p:oleObj spid="_x0000_s36868" name="Equation" r:id="rId8" imgW="355138" imgH="177569" progId="Equation.3">
              <p:embed/>
            </p:oleObj>
          </a:graphicData>
        </a:graphic>
      </p:graphicFrame>
      <p:sp>
        <p:nvSpPr>
          <p:cNvPr id="119834" name="Line 26"/>
          <p:cNvSpPr>
            <a:spLocks noChangeShapeType="1"/>
          </p:cNvSpPr>
          <p:nvPr/>
        </p:nvSpPr>
        <p:spPr bwMode="auto">
          <a:xfrm flipH="1">
            <a:off x="7874000" y="5259388"/>
            <a:ext cx="68580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19835" name="Object 27"/>
          <p:cNvGraphicFramePr>
            <a:graphicFrameLocks noChangeAspect="1"/>
          </p:cNvGraphicFramePr>
          <p:nvPr/>
        </p:nvGraphicFramePr>
        <p:xfrm>
          <a:off x="8589963" y="5132388"/>
          <a:ext cx="550862" cy="238125"/>
        </p:xfrm>
        <a:graphic>
          <a:graphicData uri="http://schemas.openxmlformats.org/presentationml/2006/ole">
            <p:oleObj spid="_x0000_s36869" name="公式" r:id="rId9" imgW="380880" imgH="164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9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9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9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9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9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9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19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19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 autoUpdateAnimBg="0"/>
      <p:bldP spid="119819" grpId="0" animBg="1"/>
      <p:bldP spid="11982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第</a:t>
            </a:r>
            <a:fld id="{847203E2-7996-4264-A002-B85B71EA8079}" type="slidenum"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pPr eaLnBrk="1" hangingPunct="1"/>
              <a:t>44</a:t>
            </a:fld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页</a:t>
            </a:r>
          </a:p>
        </p:txBody>
      </p:sp>
      <p:sp>
        <p:nvSpPr>
          <p:cNvPr id="152605" name="Text Box 29"/>
          <p:cNvSpPr txBox="1">
            <a:spLocks noChangeArrowheads="1"/>
          </p:cNvSpPr>
          <p:nvPr/>
        </p:nvSpPr>
        <p:spPr bwMode="auto">
          <a:xfrm>
            <a:off x="538163" y="322263"/>
            <a:ext cx="89201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2.</a:t>
            </a:r>
            <a:r>
              <a:rPr lang="zh-CN" altLang="en-US" sz="2800" b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若四个最小项</a:t>
            </a:r>
            <a:r>
              <a:rPr lang="zh-CN" altLang="en-US" sz="2800" b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相邻</a:t>
            </a:r>
            <a:r>
              <a:rPr lang="zh-CN" altLang="en-US" sz="2800" b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并排成</a:t>
            </a:r>
            <a:r>
              <a:rPr lang="zh-CN" altLang="en-US" sz="2800" b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矩形组</a:t>
            </a:r>
            <a:r>
              <a:rPr lang="zh-CN" altLang="en-US" sz="2800" b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，则可合并为一项并消去二个因子</a:t>
            </a:r>
            <a:r>
              <a:rPr lang="zh-CN" altLang="en-US" b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。</a:t>
            </a:r>
          </a:p>
        </p:txBody>
      </p:sp>
      <p:pic>
        <p:nvPicPr>
          <p:cNvPr id="152606" name="Picture 30" descr="卡诺图3_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1609725"/>
            <a:ext cx="19050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607" name="Oval 31"/>
          <p:cNvSpPr>
            <a:spLocks noChangeArrowheads="1"/>
          </p:cNvSpPr>
          <p:nvPr/>
        </p:nvSpPr>
        <p:spPr bwMode="auto">
          <a:xfrm>
            <a:off x="1328738" y="2066925"/>
            <a:ext cx="609600" cy="685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仿宋_GB2312" pitchFamily="49" charset="-122"/>
            </a:endParaRPr>
          </a:p>
        </p:txBody>
      </p:sp>
      <p:sp>
        <p:nvSpPr>
          <p:cNvPr id="152608" name="Line 32"/>
          <p:cNvSpPr>
            <a:spLocks noChangeShapeType="1"/>
          </p:cNvSpPr>
          <p:nvPr/>
        </p:nvSpPr>
        <p:spPr bwMode="auto">
          <a:xfrm flipV="1">
            <a:off x="1252538" y="2752725"/>
            <a:ext cx="2286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52609" name="Object 33"/>
          <p:cNvGraphicFramePr>
            <a:graphicFrameLocks noChangeAspect="1"/>
          </p:cNvGraphicFramePr>
          <p:nvPr/>
        </p:nvGraphicFramePr>
        <p:xfrm>
          <a:off x="915988" y="2855913"/>
          <a:ext cx="339725" cy="320675"/>
        </p:xfrm>
        <a:graphic>
          <a:graphicData uri="http://schemas.openxmlformats.org/presentationml/2006/ole">
            <p:oleObj spid="_x0000_s37889" name="公式" r:id="rId4" imgW="177480" imgH="164880" progId="Equation.3">
              <p:embed/>
            </p:oleObj>
          </a:graphicData>
        </a:graphic>
      </p:graphicFrame>
      <p:sp>
        <p:nvSpPr>
          <p:cNvPr id="152610" name="Oval 34"/>
          <p:cNvSpPr>
            <a:spLocks noChangeArrowheads="1"/>
          </p:cNvSpPr>
          <p:nvPr/>
        </p:nvSpPr>
        <p:spPr bwMode="auto">
          <a:xfrm>
            <a:off x="1252538" y="1990725"/>
            <a:ext cx="1524000" cy="3810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仿宋_GB2312" pitchFamily="49" charset="-122"/>
            </a:endParaRPr>
          </a:p>
        </p:txBody>
      </p:sp>
      <p:sp>
        <p:nvSpPr>
          <p:cNvPr id="152611" name="Line 35"/>
          <p:cNvSpPr>
            <a:spLocks noChangeShapeType="1"/>
          </p:cNvSpPr>
          <p:nvPr/>
        </p:nvSpPr>
        <p:spPr bwMode="auto">
          <a:xfrm flipH="1" flipV="1">
            <a:off x="2319338" y="2371725"/>
            <a:ext cx="381000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52612" name="Object 36"/>
          <p:cNvGraphicFramePr>
            <a:graphicFrameLocks noChangeAspect="1"/>
          </p:cNvGraphicFramePr>
          <p:nvPr/>
        </p:nvGraphicFramePr>
        <p:xfrm>
          <a:off x="2368550" y="2847975"/>
          <a:ext cx="280988" cy="258763"/>
        </p:xfrm>
        <a:graphic>
          <a:graphicData uri="http://schemas.openxmlformats.org/presentationml/2006/ole">
            <p:oleObj spid="_x0000_s37890" name="公式" r:id="rId5" imgW="177480" imgH="164880" progId="Equation.3">
              <p:embed/>
            </p:oleObj>
          </a:graphicData>
        </a:graphic>
      </p:graphicFrame>
      <p:pic>
        <p:nvPicPr>
          <p:cNvPr id="152613" name="Picture 37" descr="卡诺图3_00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38" y="1666875"/>
            <a:ext cx="198120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4338638" y="2124075"/>
            <a:ext cx="1447800" cy="762000"/>
            <a:chOff x="2733" y="1338"/>
            <a:chExt cx="912" cy="480"/>
          </a:xfrm>
        </p:grpSpPr>
        <p:sp>
          <p:nvSpPr>
            <p:cNvPr id="37934" name="Oval 38"/>
            <p:cNvSpPr>
              <a:spLocks noChangeArrowheads="1"/>
            </p:cNvSpPr>
            <p:nvPr/>
          </p:nvSpPr>
          <p:spPr bwMode="auto">
            <a:xfrm>
              <a:off x="2733" y="1338"/>
              <a:ext cx="192" cy="43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  <p:sp>
          <p:nvSpPr>
            <p:cNvPr id="37935" name="Oval 39"/>
            <p:cNvSpPr>
              <a:spLocks noChangeArrowheads="1"/>
            </p:cNvSpPr>
            <p:nvPr/>
          </p:nvSpPr>
          <p:spPr bwMode="auto">
            <a:xfrm>
              <a:off x="3453" y="1338"/>
              <a:ext cx="192" cy="48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  <p:sp>
          <p:nvSpPr>
            <p:cNvPr id="37936" name="Line 40"/>
            <p:cNvSpPr>
              <a:spLocks noChangeShapeType="1"/>
            </p:cNvSpPr>
            <p:nvPr/>
          </p:nvSpPr>
          <p:spPr bwMode="auto">
            <a:xfrm>
              <a:off x="2925" y="1482"/>
              <a:ext cx="52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2617" name="Line 41"/>
          <p:cNvSpPr>
            <a:spLocks noChangeShapeType="1"/>
          </p:cNvSpPr>
          <p:nvPr/>
        </p:nvSpPr>
        <p:spPr bwMode="auto">
          <a:xfrm flipH="1" flipV="1">
            <a:off x="5786438" y="2428875"/>
            <a:ext cx="3048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52618" name="Object 42"/>
          <p:cNvGraphicFramePr>
            <a:graphicFrameLocks noChangeAspect="1"/>
          </p:cNvGraphicFramePr>
          <p:nvPr/>
        </p:nvGraphicFramePr>
        <p:xfrm>
          <a:off x="6080125" y="2595563"/>
          <a:ext cx="400050" cy="407987"/>
        </p:xfrm>
        <a:graphic>
          <a:graphicData uri="http://schemas.openxmlformats.org/presentationml/2006/ole">
            <p:oleObj spid="_x0000_s37891" name="公式" r:id="rId7" imgW="177480" imgH="177480" progId="Equation.3">
              <p:embed/>
            </p:oleObj>
          </a:graphicData>
        </a:graphic>
      </p:graphicFrame>
      <p:pic>
        <p:nvPicPr>
          <p:cNvPr id="152619" name="Picture 43" descr="卡诺图4_00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3790950"/>
            <a:ext cx="1828800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620" name="Oval 44"/>
          <p:cNvSpPr>
            <a:spLocks noChangeArrowheads="1"/>
          </p:cNvSpPr>
          <p:nvPr/>
        </p:nvSpPr>
        <p:spPr bwMode="auto">
          <a:xfrm>
            <a:off x="1774825" y="462915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仿宋_GB2312" pitchFamily="49" charset="-122"/>
            </a:endParaRPr>
          </a:p>
        </p:txBody>
      </p:sp>
      <p:sp>
        <p:nvSpPr>
          <p:cNvPr id="152621" name="Line 45"/>
          <p:cNvSpPr>
            <a:spLocks noChangeShapeType="1"/>
          </p:cNvSpPr>
          <p:nvPr/>
        </p:nvSpPr>
        <p:spPr bwMode="auto">
          <a:xfrm flipH="1">
            <a:off x="2347913" y="4908550"/>
            <a:ext cx="6143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52622" name="Object 46"/>
          <p:cNvGraphicFramePr>
            <a:graphicFrameLocks noChangeAspect="1"/>
          </p:cNvGraphicFramePr>
          <p:nvPr/>
        </p:nvGraphicFramePr>
        <p:xfrm>
          <a:off x="3046413" y="4808538"/>
          <a:ext cx="381000" cy="247650"/>
        </p:xfrm>
        <a:graphic>
          <a:graphicData uri="http://schemas.openxmlformats.org/presentationml/2006/ole">
            <p:oleObj spid="_x0000_s37892" name="Equation" r:id="rId9" imgW="253780" imgH="164957" progId="Equation.3">
              <p:embed/>
            </p:oleObj>
          </a:graphicData>
        </a:graphic>
      </p:graphicFrame>
      <p:grpSp>
        <p:nvGrpSpPr>
          <p:cNvPr id="3" name="Group 75"/>
          <p:cNvGrpSpPr>
            <a:grpSpLocks/>
          </p:cNvGrpSpPr>
          <p:nvPr/>
        </p:nvGrpSpPr>
        <p:grpSpPr bwMode="auto">
          <a:xfrm>
            <a:off x="1433513" y="4260850"/>
            <a:ext cx="1219200" cy="1295400"/>
            <a:chOff x="912" y="2676"/>
            <a:chExt cx="768" cy="816"/>
          </a:xfrm>
        </p:grpSpPr>
        <p:sp>
          <p:nvSpPr>
            <p:cNvPr id="37926" name="Oval 47"/>
            <p:cNvSpPr>
              <a:spLocks noChangeArrowheads="1"/>
            </p:cNvSpPr>
            <p:nvPr/>
          </p:nvSpPr>
          <p:spPr bwMode="auto">
            <a:xfrm>
              <a:off x="912" y="2676"/>
              <a:ext cx="145" cy="193"/>
            </a:xfrm>
            <a:prstGeom prst="ellips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  <p:sp>
          <p:nvSpPr>
            <p:cNvPr id="37927" name="Oval 48"/>
            <p:cNvSpPr>
              <a:spLocks noChangeArrowheads="1"/>
            </p:cNvSpPr>
            <p:nvPr/>
          </p:nvSpPr>
          <p:spPr bwMode="auto">
            <a:xfrm>
              <a:off x="1536" y="2676"/>
              <a:ext cx="144" cy="192"/>
            </a:xfrm>
            <a:prstGeom prst="ellips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  <p:sp>
          <p:nvSpPr>
            <p:cNvPr id="37928" name="Oval 49"/>
            <p:cNvSpPr>
              <a:spLocks noChangeArrowheads="1"/>
            </p:cNvSpPr>
            <p:nvPr/>
          </p:nvSpPr>
          <p:spPr bwMode="auto">
            <a:xfrm>
              <a:off x="912" y="3300"/>
              <a:ext cx="144" cy="192"/>
            </a:xfrm>
            <a:prstGeom prst="ellips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  <p:sp>
          <p:nvSpPr>
            <p:cNvPr id="37929" name="Oval 50"/>
            <p:cNvSpPr>
              <a:spLocks noChangeArrowheads="1"/>
            </p:cNvSpPr>
            <p:nvPr/>
          </p:nvSpPr>
          <p:spPr bwMode="auto">
            <a:xfrm>
              <a:off x="1536" y="3300"/>
              <a:ext cx="144" cy="192"/>
            </a:xfrm>
            <a:prstGeom prst="ellips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  <p:sp>
          <p:nvSpPr>
            <p:cNvPr id="37930" name="Line 51"/>
            <p:cNvSpPr>
              <a:spLocks noChangeShapeType="1"/>
            </p:cNvSpPr>
            <p:nvPr/>
          </p:nvSpPr>
          <p:spPr bwMode="auto">
            <a:xfrm>
              <a:off x="960" y="2868"/>
              <a:ext cx="0" cy="432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1" name="Line 52"/>
            <p:cNvSpPr>
              <a:spLocks noChangeShapeType="1"/>
            </p:cNvSpPr>
            <p:nvPr/>
          </p:nvSpPr>
          <p:spPr bwMode="auto">
            <a:xfrm>
              <a:off x="1056" y="2772"/>
              <a:ext cx="480" cy="0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2" name="Line 53"/>
            <p:cNvSpPr>
              <a:spLocks noChangeShapeType="1"/>
            </p:cNvSpPr>
            <p:nvPr/>
          </p:nvSpPr>
          <p:spPr bwMode="auto">
            <a:xfrm>
              <a:off x="1584" y="2868"/>
              <a:ext cx="0" cy="432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3" name="Line 54"/>
            <p:cNvSpPr>
              <a:spLocks noChangeShapeType="1"/>
            </p:cNvSpPr>
            <p:nvPr/>
          </p:nvSpPr>
          <p:spPr bwMode="auto">
            <a:xfrm>
              <a:off x="1056" y="3396"/>
              <a:ext cx="480" cy="0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2631" name="Line 55"/>
          <p:cNvSpPr>
            <a:spLocks noChangeShapeType="1"/>
          </p:cNvSpPr>
          <p:nvPr/>
        </p:nvSpPr>
        <p:spPr bwMode="auto">
          <a:xfrm flipH="1">
            <a:off x="2747963" y="4373563"/>
            <a:ext cx="309562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52632" name="Object 56"/>
          <p:cNvGraphicFramePr>
            <a:graphicFrameLocks noChangeAspect="1"/>
          </p:cNvGraphicFramePr>
          <p:nvPr/>
        </p:nvGraphicFramePr>
        <p:xfrm>
          <a:off x="3022600" y="3986213"/>
          <a:ext cx="635000" cy="320675"/>
        </p:xfrm>
        <a:graphic>
          <a:graphicData uri="http://schemas.openxmlformats.org/presentationml/2006/ole">
            <p:oleObj spid="_x0000_s37893" name="公式" r:id="rId10" imgW="330120" imgH="164880" progId="Equation.3">
              <p:embed/>
            </p:oleObj>
          </a:graphicData>
        </a:graphic>
      </p:graphicFrame>
      <p:pic>
        <p:nvPicPr>
          <p:cNvPr id="152633" name="Picture 57" descr="卡诺图4_00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63" y="3690938"/>
            <a:ext cx="17526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76"/>
          <p:cNvGrpSpPr>
            <a:grpSpLocks/>
          </p:cNvGrpSpPr>
          <p:nvPr/>
        </p:nvGrpSpPr>
        <p:grpSpPr bwMode="auto">
          <a:xfrm>
            <a:off x="5110163" y="4148138"/>
            <a:ext cx="685800" cy="1219200"/>
            <a:chOff x="3219" y="2613"/>
            <a:chExt cx="432" cy="768"/>
          </a:xfrm>
        </p:grpSpPr>
        <p:sp>
          <p:nvSpPr>
            <p:cNvPr id="37922" name="Oval 58"/>
            <p:cNvSpPr>
              <a:spLocks noChangeArrowheads="1"/>
            </p:cNvSpPr>
            <p:nvPr/>
          </p:nvSpPr>
          <p:spPr bwMode="auto">
            <a:xfrm>
              <a:off x="3219" y="2613"/>
              <a:ext cx="432" cy="192"/>
            </a:xfrm>
            <a:prstGeom prst="ellips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  <p:sp>
          <p:nvSpPr>
            <p:cNvPr id="37923" name="Oval 59"/>
            <p:cNvSpPr>
              <a:spLocks noChangeArrowheads="1"/>
            </p:cNvSpPr>
            <p:nvPr/>
          </p:nvSpPr>
          <p:spPr bwMode="auto">
            <a:xfrm>
              <a:off x="3219" y="3189"/>
              <a:ext cx="432" cy="192"/>
            </a:xfrm>
            <a:prstGeom prst="ellips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  <p:sp>
          <p:nvSpPr>
            <p:cNvPr id="37924" name="Line 60"/>
            <p:cNvSpPr>
              <a:spLocks noChangeShapeType="1"/>
            </p:cNvSpPr>
            <p:nvPr/>
          </p:nvSpPr>
          <p:spPr bwMode="auto">
            <a:xfrm>
              <a:off x="3411" y="2805"/>
              <a:ext cx="0" cy="0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5" name="Line 61"/>
            <p:cNvSpPr>
              <a:spLocks noChangeShapeType="1"/>
            </p:cNvSpPr>
            <p:nvPr/>
          </p:nvSpPr>
          <p:spPr bwMode="auto">
            <a:xfrm>
              <a:off x="3507" y="2805"/>
              <a:ext cx="0" cy="384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2638" name="Line 62"/>
          <p:cNvSpPr>
            <a:spLocks noChangeShapeType="1"/>
          </p:cNvSpPr>
          <p:nvPr/>
        </p:nvSpPr>
        <p:spPr bwMode="auto">
          <a:xfrm flipH="1">
            <a:off x="5738813" y="4071938"/>
            <a:ext cx="381000" cy="1524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52639" name="Object 63"/>
          <p:cNvGraphicFramePr>
            <a:graphicFrameLocks noChangeAspect="1"/>
          </p:cNvGraphicFramePr>
          <p:nvPr/>
        </p:nvGraphicFramePr>
        <p:xfrm>
          <a:off x="6140450" y="3849688"/>
          <a:ext cx="419100" cy="261937"/>
        </p:xfrm>
        <a:graphic>
          <a:graphicData uri="http://schemas.openxmlformats.org/presentationml/2006/ole">
            <p:oleObj spid="_x0000_s37894" name="公式" r:id="rId12" imgW="279360" imgH="177480" progId="Equation.3">
              <p:embed/>
            </p:oleObj>
          </a:graphicData>
        </a:graphic>
      </p:graphicFrame>
      <p:sp>
        <p:nvSpPr>
          <p:cNvPr id="152640" name="Oval 64"/>
          <p:cNvSpPr>
            <a:spLocks noChangeArrowheads="1"/>
          </p:cNvSpPr>
          <p:nvPr/>
        </p:nvSpPr>
        <p:spPr bwMode="auto">
          <a:xfrm>
            <a:off x="4500563" y="5138738"/>
            <a:ext cx="1371600" cy="228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仿宋_GB2312" pitchFamily="49" charset="-122"/>
            </a:endParaRPr>
          </a:p>
        </p:txBody>
      </p:sp>
      <p:sp>
        <p:nvSpPr>
          <p:cNvPr id="152641" name="Line 65"/>
          <p:cNvSpPr>
            <a:spLocks noChangeShapeType="1"/>
          </p:cNvSpPr>
          <p:nvPr/>
        </p:nvSpPr>
        <p:spPr bwMode="auto">
          <a:xfrm flipH="1">
            <a:off x="5872163" y="4937125"/>
            <a:ext cx="455612" cy="2778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52642" name="Object 66"/>
          <p:cNvGraphicFramePr>
            <a:graphicFrameLocks noChangeAspect="1"/>
          </p:cNvGraphicFramePr>
          <p:nvPr/>
        </p:nvGraphicFramePr>
        <p:xfrm>
          <a:off x="6273800" y="4700588"/>
          <a:ext cx="585788" cy="339725"/>
        </p:xfrm>
        <a:graphic>
          <a:graphicData uri="http://schemas.openxmlformats.org/presentationml/2006/ole">
            <p:oleObj spid="_x0000_s37895" name="公式" r:id="rId13" imgW="279360" imgH="164880" progId="Equation.3">
              <p:embed/>
            </p:oleObj>
          </a:graphicData>
        </a:graphic>
      </p:graphicFrame>
      <p:pic>
        <p:nvPicPr>
          <p:cNvPr id="152643" name="Picture 67" descr="卡诺图3_00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450" y="1776413"/>
            <a:ext cx="1828800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644" name="Oval 68"/>
          <p:cNvSpPr>
            <a:spLocks noChangeArrowheads="1"/>
          </p:cNvSpPr>
          <p:nvPr/>
        </p:nvSpPr>
        <p:spPr bwMode="auto">
          <a:xfrm>
            <a:off x="8172450" y="2309813"/>
            <a:ext cx="914400" cy="533400"/>
          </a:xfrm>
          <a:prstGeom prst="ellips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仿宋_GB2312" pitchFamily="49" charset="-122"/>
            </a:endParaRPr>
          </a:p>
        </p:txBody>
      </p:sp>
      <p:grpSp>
        <p:nvGrpSpPr>
          <p:cNvPr id="5" name="Group 73"/>
          <p:cNvGrpSpPr>
            <a:grpSpLocks/>
          </p:cNvGrpSpPr>
          <p:nvPr/>
        </p:nvGrpSpPr>
        <p:grpSpPr bwMode="auto">
          <a:xfrm>
            <a:off x="8164513" y="2185988"/>
            <a:ext cx="1012825" cy="852487"/>
            <a:chOff x="4910" y="2065"/>
            <a:chExt cx="638" cy="537"/>
          </a:xfrm>
        </p:grpSpPr>
        <p:sp>
          <p:nvSpPr>
            <p:cNvPr id="37920" name="Line 69"/>
            <p:cNvSpPr>
              <a:spLocks noChangeShapeType="1"/>
            </p:cNvSpPr>
            <p:nvPr/>
          </p:nvSpPr>
          <p:spPr bwMode="auto">
            <a:xfrm flipH="1">
              <a:off x="4910" y="2074"/>
              <a:ext cx="576" cy="5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1" name="Line 70"/>
            <p:cNvSpPr>
              <a:spLocks noChangeShapeType="1"/>
            </p:cNvSpPr>
            <p:nvPr/>
          </p:nvSpPr>
          <p:spPr bwMode="auto">
            <a:xfrm>
              <a:off x="4924" y="2065"/>
              <a:ext cx="624" cy="5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2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2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2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2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2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2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2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2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2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2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2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2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2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2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2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2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2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2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2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2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2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2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2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2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52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2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2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52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52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52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52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52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52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52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52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52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52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52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52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52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52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52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52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52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52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52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52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05" grpId="0" autoUpdateAnimBg="0"/>
      <p:bldP spid="152607" grpId="0" animBg="1"/>
      <p:bldP spid="152610" grpId="0" animBg="1"/>
      <p:bldP spid="152620" grpId="0" animBg="1"/>
      <p:bldP spid="152640" grpId="0" animBg="1"/>
      <p:bldP spid="15264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第</a:t>
            </a:r>
            <a:fld id="{6E6EBF89-753D-419F-9646-0AE1682A98D4}" type="slidenum"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pPr eaLnBrk="1" hangingPunct="1"/>
              <a:t>45</a:t>
            </a:fld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页</a:t>
            </a:r>
          </a:p>
        </p:txBody>
      </p:sp>
      <p:pic>
        <p:nvPicPr>
          <p:cNvPr id="120835" name="Picture 3" descr="卡诺图4_00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63" y="1222375"/>
            <a:ext cx="2286000" cy="226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500063" y="207963"/>
            <a:ext cx="90868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3.</a:t>
            </a:r>
            <a:r>
              <a:rPr lang="zh-CN" altLang="en-US" sz="2800" b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若八个最小项</a:t>
            </a:r>
            <a:r>
              <a:rPr lang="zh-CN" altLang="en-US" sz="2800" b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相邻</a:t>
            </a:r>
            <a:r>
              <a:rPr lang="zh-CN" altLang="en-US" sz="2800" b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并排成</a:t>
            </a:r>
            <a:r>
              <a:rPr lang="zh-CN" altLang="en-US" sz="2800" b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矩形组</a:t>
            </a:r>
            <a:r>
              <a:rPr lang="zh-CN" altLang="en-US" sz="2800" b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，则可合并为一项并消去三个因子。</a:t>
            </a: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1349375" y="1831975"/>
            <a:ext cx="1614488" cy="1612900"/>
            <a:chOff x="850" y="1154"/>
            <a:chExt cx="1017" cy="1016"/>
          </a:xfrm>
        </p:grpSpPr>
        <p:sp>
          <p:nvSpPr>
            <p:cNvPr id="38934" name="Oval 4"/>
            <p:cNvSpPr>
              <a:spLocks noChangeArrowheads="1"/>
            </p:cNvSpPr>
            <p:nvPr/>
          </p:nvSpPr>
          <p:spPr bwMode="auto">
            <a:xfrm>
              <a:off x="907" y="1154"/>
              <a:ext cx="960" cy="240"/>
            </a:xfrm>
            <a:prstGeom prst="ellips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  <p:sp>
          <p:nvSpPr>
            <p:cNvPr id="38935" name="Oval 5"/>
            <p:cNvSpPr>
              <a:spLocks noChangeArrowheads="1"/>
            </p:cNvSpPr>
            <p:nvPr/>
          </p:nvSpPr>
          <p:spPr bwMode="auto">
            <a:xfrm>
              <a:off x="850" y="1913"/>
              <a:ext cx="1003" cy="257"/>
            </a:xfrm>
            <a:prstGeom prst="ellips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  <p:sp>
          <p:nvSpPr>
            <p:cNvPr id="38936" name="Line 6"/>
            <p:cNvSpPr>
              <a:spLocks noChangeShapeType="1"/>
            </p:cNvSpPr>
            <p:nvPr/>
          </p:nvSpPr>
          <p:spPr bwMode="auto">
            <a:xfrm>
              <a:off x="1195" y="1394"/>
              <a:ext cx="0" cy="528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0839" name="Line 7"/>
          <p:cNvSpPr>
            <a:spLocks noChangeShapeType="1"/>
          </p:cNvSpPr>
          <p:nvPr/>
        </p:nvSpPr>
        <p:spPr bwMode="auto">
          <a:xfrm flipV="1">
            <a:off x="2954338" y="1612900"/>
            <a:ext cx="381000" cy="3048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20840" name="Object 8"/>
          <p:cNvGraphicFramePr>
            <a:graphicFrameLocks noChangeAspect="1"/>
          </p:cNvGraphicFramePr>
          <p:nvPr/>
        </p:nvGraphicFramePr>
        <p:xfrm>
          <a:off x="3362325" y="1428750"/>
          <a:ext cx="414338" cy="381000"/>
        </p:xfrm>
        <a:graphic>
          <a:graphicData uri="http://schemas.openxmlformats.org/presentationml/2006/ole">
            <p:oleObj spid="_x0000_s38913" name="公式" r:id="rId4" imgW="177480" imgH="164880" progId="Equation.3">
              <p:embed/>
            </p:oleObj>
          </a:graphicData>
        </a:graphic>
      </p:graphicFrame>
      <p:sp>
        <p:nvSpPr>
          <p:cNvPr id="120841" name="Oval 9"/>
          <p:cNvSpPr>
            <a:spLocks noChangeArrowheads="1"/>
          </p:cNvSpPr>
          <p:nvPr/>
        </p:nvSpPr>
        <p:spPr bwMode="auto">
          <a:xfrm>
            <a:off x="2173288" y="1811338"/>
            <a:ext cx="685800" cy="1752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仿宋_GB2312" pitchFamily="49" charset="-122"/>
            </a:endParaRPr>
          </a:p>
        </p:txBody>
      </p:sp>
      <p:sp>
        <p:nvSpPr>
          <p:cNvPr id="120842" name="Line 10"/>
          <p:cNvSpPr>
            <a:spLocks noChangeShapeType="1"/>
          </p:cNvSpPr>
          <p:nvPr/>
        </p:nvSpPr>
        <p:spPr bwMode="auto">
          <a:xfrm flipH="1">
            <a:off x="2887663" y="2289175"/>
            <a:ext cx="381000" cy="2286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20843" name="Object 11"/>
          <p:cNvGraphicFramePr>
            <a:graphicFrameLocks noChangeAspect="1"/>
          </p:cNvGraphicFramePr>
          <p:nvPr/>
        </p:nvGraphicFramePr>
        <p:xfrm>
          <a:off x="3268663" y="2136775"/>
          <a:ext cx="338137" cy="395288"/>
        </p:xfrm>
        <a:graphic>
          <a:graphicData uri="http://schemas.openxmlformats.org/presentationml/2006/ole">
            <p:oleObj spid="_x0000_s38914" name="公式" r:id="rId5" imgW="152202" imgH="177569" progId="Equation.3">
              <p:embed/>
            </p:oleObj>
          </a:graphicData>
        </a:graphic>
      </p:graphicFrame>
      <p:pic>
        <p:nvPicPr>
          <p:cNvPr id="120844" name="Picture 12" descr="卡诺图3_00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550" y="1503363"/>
            <a:ext cx="20574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45" name="Oval 13"/>
          <p:cNvSpPr>
            <a:spLocks noChangeArrowheads="1"/>
          </p:cNvSpPr>
          <p:nvPr/>
        </p:nvSpPr>
        <p:spPr bwMode="auto">
          <a:xfrm>
            <a:off x="5835650" y="1989138"/>
            <a:ext cx="1524000" cy="685800"/>
          </a:xfrm>
          <a:prstGeom prst="ellips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仿宋_GB2312" pitchFamily="49" charset="-122"/>
            </a:endParaRPr>
          </a:p>
        </p:txBody>
      </p:sp>
      <p:sp>
        <p:nvSpPr>
          <p:cNvPr id="120846" name="Line 14"/>
          <p:cNvSpPr>
            <a:spLocks noChangeShapeType="1"/>
          </p:cNvSpPr>
          <p:nvPr/>
        </p:nvSpPr>
        <p:spPr bwMode="auto">
          <a:xfrm flipH="1" flipV="1">
            <a:off x="7283450" y="2446338"/>
            <a:ext cx="381000" cy="1524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47" name="Text Box 15"/>
          <p:cNvSpPr txBox="1">
            <a:spLocks noChangeArrowheads="1"/>
          </p:cNvSpPr>
          <p:nvPr/>
        </p:nvSpPr>
        <p:spPr bwMode="auto">
          <a:xfrm>
            <a:off x="7664450" y="23701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0">
                <a:solidFill>
                  <a:srgbClr val="FF0000"/>
                </a:solidFill>
                <a:ea typeface="仿宋_GB2312" pitchFamily="49" charset="-122"/>
              </a:rPr>
              <a:t>1</a:t>
            </a:r>
          </a:p>
        </p:txBody>
      </p:sp>
      <p:sp>
        <p:nvSpPr>
          <p:cNvPr id="120848" name="Text Box 16"/>
          <p:cNvSpPr txBox="1">
            <a:spLocks noChangeArrowheads="1"/>
          </p:cNvSpPr>
          <p:nvPr/>
        </p:nvSpPr>
        <p:spPr bwMode="auto">
          <a:xfrm>
            <a:off x="322263" y="3971925"/>
            <a:ext cx="5286375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>
                <a:solidFill>
                  <a:srgbClr val="003366"/>
                </a:solidFill>
                <a:latin typeface="仿宋_GB2312" pitchFamily="49" charset="-122"/>
                <a:ea typeface="仿宋_GB2312" pitchFamily="49" charset="-122"/>
              </a:rPr>
              <a:t>总结：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若</a:t>
            </a:r>
            <a:r>
              <a:rPr lang="en-US" altLang="zh-CN" sz="2800" b="0">
                <a:solidFill>
                  <a:schemeClr val="bg1"/>
                </a:solidFill>
                <a:ea typeface="仿宋_GB2312" pitchFamily="49" charset="-122"/>
              </a:rPr>
              <a:t>2</a:t>
            </a:r>
            <a:r>
              <a:rPr lang="en-US" altLang="zh-CN" sz="2800" b="0" baseline="30000">
                <a:solidFill>
                  <a:schemeClr val="bg1"/>
                </a:solidFill>
                <a:ea typeface="仿宋_GB2312" pitchFamily="49" charset="-122"/>
              </a:rPr>
              <a:t>n</a:t>
            </a:r>
            <a:r>
              <a:rPr lang="zh-CN" altLang="en-US" sz="2800" b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个最小项</a:t>
            </a:r>
            <a:r>
              <a:rPr lang="zh-CN" altLang="en-US" sz="2800" b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相邻</a:t>
            </a:r>
            <a:r>
              <a:rPr lang="zh-CN" altLang="en-US" sz="2800" b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并排成</a:t>
            </a:r>
            <a:r>
              <a:rPr lang="zh-CN" altLang="en-US" sz="2800" b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矩形组</a:t>
            </a:r>
            <a:r>
              <a:rPr lang="zh-CN" altLang="en-US" sz="2800" b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，则可合并为一项并消去</a:t>
            </a:r>
            <a:r>
              <a:rPr lang="en-US" altLang="zh-CN" sz="2800" b="0">
                <a:solidFill>
                  <a:schemeClr val="bg1"/>
                </a:solidFill>
                <a:ea typeface="仿宋_GB2312" pitchFamily="49" charset="-122"/>
              </a:rPr>
              <a:t>n</a:t>
            </a:r>
            <a:r>
              <a:rPr lang="zh-CN" altLang="en-US" sz="2800" b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个因子。</a:t>
            </a:r>
          </a:p>
        </p:txBody>
      </p: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6396038" y="4400550"/>
            <a:ext cx="2257425" cy="1400175"/>
            <a:chOff x="4029" y="2772"/>
            <a:chExt cx="1422" cy="882"/>
          </a:xfrm>
        </p:grpSpPr>
        <p:pic>
          <p:nvPicPr>
            <p:cNvPr id="38932" name="Picture 5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9" y="2772"/>
              <a:ext cx="1422" cy="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33" name="Oval 51"/>
            <p:cNvSpPr>
              <a:spLocks noChangeArrowheads="1"/>
            </p:cNvSpPr>
            <p:nvPr/>
          </p:nvSpPr>
          <p:spPr bwMode="auto">
            <a:xfrm>
              <a:off x="4567" y="3080"/>
              <a:ext cx="816" cy="432"/>
            </a:xfrm>
            <a:prstGeom prst="ellips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</p:grp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7464425" y="4899025"/>
            <a:ext cx="1014413" cy="742950"/>
            <a:chOff x="5220" y="2205"/>
            <a:chExt cx="639" cy="468"/>
          </a:xfrm>
        </p:grpSpPr>
        <p:sp>
          <p:nvSpPr>
            <p:cNvPr id="38930" name="Line 53"/>
            <p:cNvSpPr>
              <a:spLocks noChangeShapeType="1"/>
            </p:cNvSpPr>
            <p:nvPr/>
          </p:nvSpPr>
          <p:spPr bwMode="auto">
            <a:xfrm>
              <a:off x="5310" y="2205"/>
              <a:ext cx="459" cy="468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31" name="Line 54"/>
            <p:cNvSpPr>
              <a:spLocks noChangeShapeType="1"/>
            </p:cNvSpPr>
            <p:nvPr/>
          </p:nvSpPr>
          <p:spPr bwMode="auto">
            <a:xfrm flipV="1">
              <a:off x="5220" y="2385"/>
              <a:ext cx="639" cy="9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0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0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 autoUpdateAnimBg="0"/>
      <p:bldP spid="120841" grpId="0" animBg="1"/>
      <p:bldP spid="120845" grpId="0" animBg="1"/>
      <p:bldP spid="120847" grpId="0" autoUpdateAnimBg="0"/>
      <p:bldP spid="120848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第</a:t>
            </a:r>
            <a:fld id="{B06D5526-378E-420D-9251-4B92CFC04BAE}" type="slidenum"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pPr eaLnBrk="1" hangingPunct="1"/>
              <a:t>46</a:t>
            </a:fld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页</a:t>
            </a:r>
          </a:p>
        </p:txBody>
      </p:sp>
      <p:sp>
        <p:nvSpPr>
          <p:cNvPr id="74755" name="Text Box 2"/>
          <p:cNvSpPr txBox="1">
            <a:spLocks noChangeArrowheads="1"/>
          </p:cNvSpPr>
          <p:nvPr/>
        </p:nvSpPr>
        <p:spPr bwMode="auto">
          <a:xfrm>
            <a:off x="565150" y="223838"/>
            <a:ext cx="4808538" cy="1006475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767676"/>
            </a:contourClr>
          </a:sp3d>
        </p:spPr>
        <p:txBody>
          <a:bodyPr anchor="ctr">
            <a:spAutoFit/>
            <a:flatTx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0" dirty="0" smtClean="0">
                <a:solidFill>
                  <a:schemeClr val="bg1"/>
                </a:solidFill>
                <a:ea typeface="仿宋_GB2312" pitchFamily="49" charset="-122"/>
              </a:rPr>
              <a:t>(</a:t>
            </a:r>
            <a:r>
              <a:rPr lang="zh-CN" altLang="en-US" sz="3200" b="0" dirty="0" smtClean="0">
                <a:solidFill>
                  <a:schemeClr val="bg1"/>
                </a:solidFill>
                <a:ea typeface="仿宋_GB2312" pitchFamily="49" charset="-122"/>
              </a:rPr>
              <a:t>二</a:t>
            </a:r>
            <a:r>
              <a:rPr lang="en-US" altLang="zh-CN" sz="3200" b="0" dirty="0" smtClean="0">
                <a:solidFill>
                  <a:schemeClr val="bg1"/>
                </a:solidFill>
                <a:ea typeface="仿宋_GB2312" pitchFamily="49" charset="-122"/>
              </a:rPr>
              <a:t>)</a:t>
            </a:r>
            <a:r>
              <a:rPr lang="zh-CN" altLang="en-US" sz="3200" b="0" dirty="0" smtClean="0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 sz="3200" b="0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卡诺图化简的</a:t>
            </a:r>
            <a:r>
              <a:rPr lang="zh-CN" altLang="en-US" sz="3200" b="0" dirty="0">
                <a:solidFill>
                  <a:schemeClr val="bg1"/>
                </a:solidFill>
                <a:ea typeface="仿宋_GB2312" pitchFamily="49" charset="-122"/>
              </a:rPr>
              <a:t>步骤</a:t>
            </a:r>
          </a:p>
          <a:p>
            <a:pPr eaLnBrk="1" hangingPunct="1"/>
            <a:r>
              <a:rPr lang="zh-CN" altLang="en-US" sz="2800" dirty="0"/>
              <a:t>          </a:t>
            </a:r>
            <a:r>
              <a:rPr lang="en-US" altLang="zh-CN" sz="2400" dirty="0">
                <a:solidFill>
                  <a:srgbClr val="FF0000"/>
                </a:solidFill>
              </a:rPr>
              <a:t>-</a:t>
            </a:r>
            <a:r>
              <a:rPr lang="zh-CN" altLang="en-US" sz="2400" dirty="0">
                <a:solidFill>
                  <a:srgbClr val="FF0000"/>
                </a:solidFill>
              </a:rPr>
              <a:t>与或表达式的简化</a:t>
            </a:r>
          </a:p>
        </p:txBody>
      </p:sp>
      <p:sp>
        <p:nvSpPr>
          <p:cNvPr id="161796" name="Rectangle 4" descr="75%"/>
          <p:cNvSpPr>
            <a:spLocks noChangeArrowheads="1"/>
          </p:cNvSpPr>
          <p:nvPr/>
        </p:nvSpPr>
        <p:spPr bwMode="auto">
          <a:xfrm>
            <a:off x="441325" y="1462088"/>
            <a:ext cx="5734050" cy="4814887"/>
          </a:xfrm>
          <a:prstGeom prst="rect">
            <a:avLst/>
          </a:prstGeom>
          <a:noFill/>
          <a:ln w="38100">
            <a:pattFill prst="pct75">
              <a:fgClr>
                <a:srgbClr val="33CCCC"/>
              </a:fgClr>
              <a:bgClr>
                <a:srgbClr val="FFFFFF"/>
              </a:bgClr>
            </a:patt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仿宋_GB2312" pitchFamily="49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03225" y="2466975"/>
            <a:ext cx="825500" cy="1905000"/>
            <a:chOff x="528" y="1632"/>
            <a:chExt cx="480" cy="1200"/>
          </a:xfrm>
        </p:grpSpPr>
        <p:sp>
          <p:nvSpPr>
            <p:cNvPr id="74763" name="Oval 6"/>
            <p:cNvSpPr>
              <a:spLocks noChangeArrowheads="1"/>
            </p:cNvSpPr>
            <p:nvPr/>
          </p:nvSpPr>
          <p:spPr bwMode="auto">
            <a:xfrm>
              <a:off x="528" y="1632"/>
              <a:ext cx="480" cy="1200"/>
            </a:xfrm>
            <a:prstGeom prst="ellipse">
              <a:avLst/>
            </a:prstGeom>
            <a:gradFill rotWithShape="0">
              <a:gsLst>
                <a:gs pos="0">
                  <a:srgbClr val="767647"/>
                </a:gs>
                <a:gs pos="50000">
                  <a:srgbClr val="FFFF99"/>
                </a:gs>
                <a:gs pos="100000">
                  <a:srgbClr val="76764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  <p:sp>
          <p:nvSpPr>
            <p:cNvPr id="74764" name="Text Box 7" descr="75%"/>
            <p:cNvSpPr txBox="1">
              <a:spLocks noChangeArrowheads="1"/>
            </p:cNvSpPr>
            <p:nvPr/>
          </p:nvSpPr>
          <p:spPr bwMode="auto">
            <a:xfrm>
              <a:off x="576" y="1886"/>
              <a:ext cx="342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rgbClr val="CC3300"/>
                  </a:solidFill>
                </a:rPr>
                <a:t>步</a:t>
              </a:r>
            </a:p>
            <a:p>
              <a:pPr algn="ctr" eaLnBrk="1" hangingPunct="1"/>
              <a:r>
                <a:rPr lang="zh-CN" altLang="en-US" sz="2800">
                  <a:solidFill>
                    <a:srgbClr val="CC3300"/>
                  </a:solidFill>
                </a:rPr>
                <a:t>骤</a:t>
              </a:r>
              <a:endParaRPr lang="zh-CN" altLang="en-US" sz="3600">
                <a:solidFill>
                  <a:schemeClr val="tx2"/>
                </a:solidFill>
              </a:endParaRPr>
            </a:p>
          </p:txBody>
        </p:sp>
      </p:grpSp>
      <p:sp>
        <p:nvSpPr>
          <p:cNvPr id="161800" name="Text Box 8" descr="75%"/>
          <p:cNvSpPr txBox="1">
            <a:spLocks noChangeArrowheads="1"/>
          </p:cNvSpPr>
          <p:nvPr/>
        </p:nvSpPr>
        <p:spPr bwMode="auto">
          <a:xfrm>
            <a:off x="1411288" y="1485900"/>
            <a:ext cx="436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800">
                <a:solidFill>
                  <a:srgbClr val="CC3300"/>
                </a:solidFill>
                <a:sym typeface="Symbol" panose="05050102010706020507" pitchFamily="18" charset="2"/>
              </a:rPr>
              <a:t></a:t>
            </a:r>
            <a:r>
              <a:rPr lang="zh-CN" altLang="en-US" sz="2800">
                <a:solidFill>
                  <a:srgbClr val="CC3300"/>
                </a:solidFill>
                <a:sym typeface="Symbol" panose="05050102010706020507" pitchFamily="18" charset="2"/>
              </a:rPr>
              <a:t>求出函数的标准形式</a:t>
            </a:r>
            <a:endParaRPr lang="zh-CN" altLang="en-US" sz="2800"/>
          </a:p>
        </p:txBody>
      </p:sp>
      <p:sp>
        <p:nvSpPr>
          <p:cNvPr id="161801" name="Text Box 9" descr="75%"/>
          <p:cNvSpPr txBox="1">
            <a:spLocks noChangeArrowheads="1"/>
          </p:cNvSpPr>
          <p:nvPr/>
        </p:nvSpPr>
        <p:spPr bwMode="auto">
          <a:xfrm>
            <a:off x="1409700" y="2041525"/>
            <a:ext cx="442277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800">
                <a:solidFill>
                  <a:srgbClr val="CC3300"/>
                </a:solidFill>
                <a:sym typeface="Symbol" panose="05050102010706020507" pitchFamily="18" charset="2"/>
              </a:rPr>
              <a:t></a:t>
            </a:r>
            <a:r>
              <a:rPr lang="zh-CN" altLang="en-US" sz="2800">
                <a:solidFill>
                  <a:srgbClr val="CC3300"/>
                </a:solidFill>
                <a:sym typeface="Symbol" panose="05050102010706020507" pitchFamily="18" charset="2"/>
              </a:rPr>
              <a:t>用卡诺图表示函数：</a:t>
            </a:r>
            <a:r>
              <a:rPr lang="zh-CN" altLang="en-US" sz="2800">
                <a:solidFill>
                  <a:schemeClr val="bg1"/>
                </a:solidFill>
                <a:sym typeface="Symbol" panose="05050102010706020507" pitchFamily="18" charset="2"/>
              </a:rPr>
              <a:t>存在的最小项对应的方格填</a:t>
            </a:r>
            <a:r>
              <a:rPr lang="en-US" altLang="zh-CN" sz="2800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r>
              <a:rPr lang="zh-CN" altLang="en-US" sz="2800">
                <a:solidFill>
                  <a:schemeClr val="bg1"/>
                </a:solidFill>
                <a:sym typeface="Symbol" panose="05050102010706020507" pitchFamily="18" charset="2"/>
              </a:rPr>
              <a:t>，其它填</a:t>
            </a:r>
            <a:r>
              <a:rPr lang="en-US" altLang="zh-CN" sz="2800">
                <a:solidFill>
                  <a:schemeClr val="bg1"/>
                </a:solidFill>
                <a:sym typeface="Symbol" panose="05050102010706020507" pitchFamily="18" charset="2"/>
              </a:rPr>
              <a:t>0</a:t>
            </a:r>
            <a:r>
              <a:rPr lang="zh-CN" altLang="en-US" sz="2800">
                <a:solidFill>
                  <a:schemeClr val="bg1"/>
                </a:solidFill>
                <a:sym typeface="Symbol" panose="05050102010706020507" pitchFamily="18" charset="2"/>
              </a:rPr>
              <a:t>（可</a:t>
            </a:r>
            <a:r>
              <a:rPr lang="zh-CN" altLang="en-US" sz="2800"/>
              <a:t>省略</a:t>
            </a:r>
            <a:r>
              <a:rPr lang="zh-CN" altLang="en-US" sz="2800">
                <a:solidFill>
                  <a:schemeClr val="bg1"/>
                </a:solidFill>
                <a:sym typeface="Symbol" panose="05050102010706020507" pitchFamily="18" charset="2"/>
              </a:rPr>
              <a:t>）。</a:t>
            </a:r>
          </a:p>
        </p:txBody>
      </p:sp>
      <p:sp>
        <p:nvSpPr>
          <p:cNvPr id="161802" name="Text Box 10" descr="75%"/>
          <p:cNvSpPr txBox="1">
            <a:spLocks noChangeArrowheads="1"/>
          </p:cNvSpPr>
          <p:nvPr/>
        </p:nvSpPr>
        <p:spPr bwMode="auto">
          <a:xfrm>
            <a:off x="1382713" y="3417888"/>
            <a:ext cx="45402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CC3300"/>
                </a:solidFill>
                <a:sym typeface="Symbol" panose="05050102010706020507" pitchFamily="18" charset="2"/>
              </a:rPr>
              <a:t></a:t>
            </a:r>
            <a:r>
              <a:rPr lang="zh-CN" altLang="en-US" sz="2800">
                <a:ea typeface="仿宋_GB2312" pitchFamily="49" charset="-122"/>
              </a:rPr>
              <a:t>合并</a:t>
            </a:r>
            <a:r>
              <a:rPr lang="zh-CN" altLang="en-US" sz="2800">
                <a:solidFill>
                  <a:schemeClr val="bg1"/>
                </a:solidFill>
                <a:sym typeface="Symbol" panose="05050102010706020507" pitchFamily="18" charset="2"/>
              </a:rPr>
              <a:t>最小项（</a:t>
            </a:r>
            <a:r>
              <a:rPr lang="zh-CN" altLang="en-US" sz="2800">
                <a:ea typeface="仿宋_GB2312" pitchFamily="49" charset="-122"/>
              </a:rPr>
              <a:t>按</a:t>
            </a:r>
            <a:r>
              <a:rPr lang="zh-CN" altLang="en-US" sz="2800">
                <a:solidFill>
                  <a:schemeClr val="accent2"/>
                </a:solidFill>
                <a:ea typeface="仿宋_GB2312" pitchFamily="49" charset="-122"/>
              </a:rPr>
              <a:t>画圈原则</a:t>
            </a:r>
            <a:r>
              <a:rPr lang="zh-CN" altLang="en-US" sz="2800">
                <a:ea typeface="仿宋_GB2312" pitchFamily="49" charset="-122"/>
              </a:rPr>
              <a:t>将图上填</a:t>
            </a:r>
            <a:r>
              <a:rPr lang="en-US" altLang="zh-CN" sz="2800">
                <a:ea typeface="仿宋_GB2312" pitchFamily="49" charset="-122"/>
              </a:rPr>
              <a:t>1</a:t>
            </a:r>
            <a:r>
              <a:rPr lang="zh-CN" altLang="en-US" sz="2800">
                <a:ea typeface="仿宋_GB2312" pitchFamily="49" charset="-122"/>
              </a:rPr>
              <a:t>的方格圈起）</a:t>
            </a:r>
            <a:r>
              <a:rPr lang="zh-CN" altLang="en-US" sz="2800">
                <a:solidFill>
                  <a:schemeClr val="bg1"/>
                </a:solidFill>
                <a:sym typeface="Symbol" panose="05050102010706020507" pitchFamily="18" charset="2"/>
              </a:rPr>
              <a:t>，</a:t>
            </a:r>
            <a:r>
              <a:rPr lang="zh-CN" altLang="en-US" sz="2800"/>
              <a:t>并按</a:t>
            </a:r>
            <a:r>
              <a:rPr lang="zh-CN" altLang="en-US" sz="2800">
                <a:solidFill>
                  <a:srgbClr val="FF5008"/>
                </a:solidFill>
              </a:rPr>
              <a:t>取同去异</a:t>
            </a:r>
            <a:r>
              <a:rPr lang="zh-CN" altLang="en-US" sz="2800"/>
              <a:t>原则写出每个圈的乘积项。</a:t>
            </a:r>
          </a:p>
        </p:txBody>
      </p:sp>
      <p:sp>
        <p:nvSpPr>
          <p:cNvPr id="161803" name="Text Box 11" descr="75%"/>
          <p:cNvSpPr txBox="1">
            <a:spLocks noChangeArrowheads="1"/>
          </p:cNvSpPr>
          <p:nvPr/>
        </p:nvSpPr>
        <p:spPr bwMode="auto">
          <a:xfrm>
            <a:off x="1217613" y="5299075"/>
            <a:ext cx="45878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CC3300"/>
                </a:solidFill>
                <a:sym typeface="Symbol" panose="05050102010706020507" pitchFamily="18" charset="2"/>
              </a:rPr>
              <a:t>    </a:t>
            </a:r>
            <a:r>
              <a:rPr lang="zh-CN" altLang="en-US" sz="2800"/>
              <a:t>最后将全部积项逻辑加即得最简与或表达式</a:t>
            </a:r>
          </a:p>
        </p:txBody>
      </p:sp>
      <p:sp>
        <p:nvSpPr>
          <p:cNvPr id="161806" name="AutoShape 14"/>
          <p:cNvSpPr>
            <a:spLocks noChangeArrowheads="1"/>
          </p:cNvSpPr>
          <p:nvPr/>
        </p:nvSpPr>
        <p:spPr bwMode="auto">
          <a:xfrm>
            <a:off x="6099175" y="1187450"/>
            <a:ext cx="3806825" cy="4121150"/>
          </a:xfrm>
          <a:prstGeom prst="wedgeRoundRectCallout">
            <a:avLst>
              <a:gd name="adj1" fmla="val -64139"/>
              <a:gd name="adj2" fmla="val 10861"/>
              <a:gd name="adj3" fmla="val 16667"/>
            </a:avLst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accent2"/>
                </a:solidFill>
                <a:ea typeface="仿宋_GB2312" pitchFamily="49" charset="-122"/>
              </a:rPr>
              <a:t>画圈原则：</a:t>
            </a:r>
          </a:p>
          <a:p>
            <a:pPr eaLnBrk="1" hangingPunct="1"/>
            <a:r>
              <a:rPr lang="en-US" altLang="zh-CN" sz="2400" b="0">
                <a:solidFill>
                  <a:schemeClr val="bg1"/>
                </a:solidFill>
                <a:ea typeface="仿宋_GB2312" pitchFamily="49" charset="-122"/>
              </a:rPr>
              <a:t>1.</a:t>
            </a:r>
            <a:r>
              <a:rPr lang="zh-CN" altLang="en-US" sz="2400" b="0">
                <a:solidFill>
                  <a:schemeClr val="bg1"/>
                </a:solidFill>
                <a:ea typeface="仿宋_GB2312" pitchFamily="49" charset="-122"/>
              </a:rPr>
              <a:t>乘积项包含的因子最少</a:t>
            </a:r>
            <a:r>
              <a:rPr lang="zh-CN" altLang="en-US" sz="2400" b="0">
                <a:solidFill>
                  <a:srgbClr val="FF0000"/>
                </a:solidFill>
                <a:ea typeface="仿宋_GB2312" pitchFamily="49" charset="-122"/>
              </a:rPr>
              <a:t>（最小项可重复使用，圈尽量大）</a:t>
            </a:r>
            <a:endParaRPr lang="zh-CN" altLang="en-US" sz="2400" b="0">
              <a:solidFill>
                <a:schemeClr val="accent2"/>
              </a:solidFill>
              <a:ea typeface="仿宋_GB2312" pitchFamily="49" charset="-122"/>
            </a:endParaRPr>
          </a:p>
          <a:p>
            <a:pPr eaLnBrk="1" hangingPunct="1"/>
            <a:r>
              <a:rPr lang="en-US" altLang="zh-CN" sz="2400" b="0">
                <a:solidFill>
                  <a:schemeClr val="bg1"/>
                </a:solidFill>
                <a:ea typeface="仿宋_GB2312" pitchFamily="49" charset="-122"/>
              </a:rPr>
              <a:t>2.</a:t>
            </a:r>
            <a:r>
              <a:rPr lang="zh-CN" altLang="en-US" sz="2400" b="0">
                <a:solidFill>
                  <a:schemeClr val="bg1"/>
                </a:solidFill>
                <a:ea typeface="仿宋_GB2312" pitchFamily="49" charset="-122"/>
              </a:rPr>
              <a:t>乘积项个数最少</a:t>
            </a:r>
            <a:r>
              <a:rPr lang="zh-CN" altLang="en-US" sz="2400" b="0">
                <a:solidFill>
                  <a:srgbClr val="FF0000"/>
                </a:solidFill>
                <a:ea typeface="仿宋_GB2312" pitchFamily="49" charset="-122"/>
              </a:rPr>
              <a:t>（圈的个数最少）：</a:t>
            </a:r>
          </a:p>
          <a:p>
            <a:pPr eaLnBrk="1" hangingPunct="1">
              <a:buFontTx/>
              <a:buChar char="•"/>
            </a:pPr>
            <a:r>
              <a:rPr lang="zh-CN" altLang="en-US" sz="2400" b="0">
                <a:solidFill>
                  <a:srgbClr val="FF0000"/>
                </a:solidFill>
                <a:ea typeface="仿宋_GB2312" pitchFamily="49" charset="-122"/>
              </a:rPr>
              <a:t>这些圈应包含所有最小项</a:t>
            </a:r>
          </a:p>
          <a:p>
            <a:pPr eaLnBrk="1" hangingPunct="1">
              <a:buFontTx/>
              <a:buChar char="•"/>
            </a:pPr>
            <a:r>
              <a:rPr lang="zh-CN" altLang="en-US" sz="2400" b="0">
                <a:ea typeface="仿宋_GB2312" pitchFamily="49" charset="-122"/>
              </a:rPr>
              <a:t>每个圈</a:t>
            </a:r>
            <a:r>
              <a:rPr lang="zh-CN" altLang="en-US" sz="2400" b="0">
                <a:solidFill>
                  <a:schemeClr val="bg1"/>
                </a:solidFill>
                <a:ea typeface="仿宋_GB2312" pitchFamily="49" charset="-122"/>
              </a:rPr>
              <a:t>应</a:t>
            </a:r>
            <a:r>
              <a:rPr lang="zh-CN" altLang="en-US" sz="2400" b="0">
                <a:ea typeface="仿宋_GB2312" pitchFamily="49" charset="-122"/>
              </a:rPr>
              <a:t>包含</a:t>
            </a:r>
            <a:r>
              <a:rPr lang="en-US" altLang="zh-CN" sz="2400" b="0">
                <a:solidFill>
                  <a:srgbClr val="FF0000"/>
                </a:solidFill>
                <a:ea typeface="仿宋_GB2312" pitchFamily="49" charset="-122"/>
              </a:rPr>
              <a:t>1</a:t>
            </a:r>
            <a:r>
              <a:rPr lang="zh-CN" altLang="en-US" sz="2400" b="0">
                <a:solidFill>
                  <a:srgbClr val="FF0000"/>
                </a:solidFill>
                <a:ea typeface="仿宋_GB2312" pitchFamily="49" charset="-122"/>
              </a:rPr>
              <a:t>个新的</a:t>
            </a:r>
            <a:r>
              <a:rPr lang="zh-CN" altLang="en-US" sz="2400" b="0">
                <a:ea typeface="仿宋_GB2312" pitchFamily="49" charset="-122"/>
              </a:rPr>
              <a:t>最小项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6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6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6" grpId="0" animBg="1"/>
      <p:bldP spid="161800" grpId="0" autoUpdateAnimBg="0"/>
      <p:bldP spid="161801" grpId="0" autoUpdateAnimBg="0"/>
      <p:bldP spid="161802" grpId="0" autoUpdateAnimBg="0"/>
      <p:bldP spid="161803" grpId="0" autoUpdateAnimBg="0"/>
      <p:bldP spid="16180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第</a:t>
            </a:r>
            <a:fld id="{3F3DF545-0DA9-4225-AA79-553A9F5F9EDB}" type="slidenum"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pPr eaLnBrk="1" hangingPunct="1"/>
              <a:t>47</a:t>
            </a:fld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页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36497" y="303213"/>
            <a:ext cx="7665244" cy="915988"/>
            <a:chOff x="624" y="1007"/>
            <a:chExt cx="4457" cy="577"/>
          </a:xfrm>
        </p:grpSpPr>
        <p:sp>
          <p:nvSpPr>
            <p:cNvPr id="40014" name="Text Box 4" descr="75%"/>
            <p:cNvSpPr txBox="1">
              <a:spLocks noChangeArrowheads="1"/>
            </p:cNvSpPr>
            <p:nvPr/>
          </p:nvSpPr>
          <p:spPr bwMode="auto">
            <a:xfrm>
              <a:off x="624" y="1007"/>
              <a:ext cx="164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r>
                <a:rPr lang="zh-CN" altLang="en-US" sz="2400" dirty="0">
                  <a:latin typeface="宋体" panose="02010600030101010101" pitchFamily="2" charset="-122"/>
                </a:rPr>
                <a:t>将</a:t>
              </a:r>
              <a:r>
                <a:rPr lang="en-US" altLang="zh-CN" sz="2400" dirty="0" smtClean="0">
                  <a:latin typeface="宋体" panose="02010600030101010101" pitchFamily="2" charset="-122"/>
                </a:rPr>
                <a:t>F(A,B,C,D</a:t>
              </a:r>
              <a:r>
                <a:rPr lang="en-US" altLang="zh-CN" sz="2400" dirty="0">
                  <a:latin typeface="宋体" panose="02010600030101010101" pitchFamily="2" charset="-122"/>
                </a:rPr>
                <a:t>)</a:t>
              </a:r>
              <a:endParaRPr lang="en-US" altLang="zh-CN" sz="2400" b="0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39940" name="Object 5" descr="75%"/>
            <p:cNvGraphicFramePr>
              <a:graphicFrameLocks noChangeAspect="1"/>
            </p:cNvGraphicFramePr>
            <p:nvPr/>
          </p:nvGraphicFramePr>
          <p:xfrm>
            <a:off x="2203" y="1034"/>
            <a:ext cx="2878" cy="244"/>
          </p:xfrm>
          <a:graphic>
            <a:graphicData uri="http://schemas.openxmlformats.org/presentationml/2006/ole">
              <p:oleObj spid="_x0000_s39937" name="公式" r:id="rId3" imgW="2298600" imgH="177480" progId="Equation.3">
                <p:embed/>
              </p:oleObj>
            </a:graphicData>
          </a:graphic>
        </p:graphicFrame>
        <p:sp>
          <p:nvSpPr>
            <p:cNvPr id="40015" name="Text Box 6" descr="75%"/>
            <p:cNvSpPr txBox="1">
              <a:spLocks noChangeArrowheads="1"/>
            </p:cNvSpPr>
            <p:nvPr/>
          </p:nvSpPr>
          <p:spPr bwMode="auto">
            <a:xfrm>
              <a:off x="1215" y="1296"/>
              <a:ext cx="13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>
                  <a:latin typeface="宋体" panose="02010600030101010101" pitchFamily="2" charset="-122"/>
                </a:rPr>
                <a:t>化为最简与或式</a:t>
              </a:r>
              <a:endParaRPr lang="zh-CN" altLang="en-US" sz="2400" b="0">
                <a:latin typeface="宋体" panose="02010600030101010101" pitchFamily="2" charset="-122"/>
              </a:endParaRPr>
            </a:p>
          </p:txBody>
        </p:sp>
      </p:grpSp>
      <p:sp>
        <p:nvSpPr>
          <p:cNvPr id="155655" name="Text Box 7" descr="75%"/>
          <p:cNvSpPr txBox="1">
            <a:spLocks noChangeArrowheads="1"/>
          </p:cNvSpPr>
          <p:nvPr/>
        </p:nvSpPr>
        <p:spPr bwMode="auto">
          <a:xfrm>
            <a:off x="739775" y="129222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</a:rPr>
              <a:t>解：</a:t>
            </a:r>
            <a:endParaRPr lang="zh-CN" altLang="en-US" sz="3600">
              <a:solidFill>
                <a:schemeClr val="tx2"/>
              </a:solidFill>
            </a:endParaRP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253038" y="3136900"/>
            <a:ext cx="3873500" cy="2593975"/>
            <a:chOff x="3039" y="1632"/>
            <a:chExt cx="2252" cy="1634"/>
          </a:xfrm>
        </p:grpSpPr>
        <p:grpSp>
          <p:nvGrpSpPr>
            <p:cNvPr id="39977" name="Group 9"/>
            <p:cNvGrpSpPr>
              <a:grpSpLocks/>
            </p:cNvGrpSpPr>
            <p:nvPr/>
          </p:nvGrpSpPr>
          <p:grpSpPr bwMode="auto">
            <a:xfrm>
              <a:off x="3039" y="1632"/>
              <a:ext cx="2252" cy="1634"/>
              <a:chOff x="3088" y="1246"/>
              <a:chExt cx="2252" cy="1634"/>
            </a:xfrm>
          </p:grpSpPr>
          <p:sp>
            <p:nvSpPr>
              <p:cNvPr id="39994" name="Text Box 10"/>
              <p:cNvSpPr txBox="1">
                <a:spLocks noChangeArrowheads="1"/>
              </p:cNvSpPr>
              <p:nvPr/>
            </p:nvSpPr>
            <p:spPr bwMode="auto">
              <a:xfrm>
                <a:off x="3431" y="1966"/>
                <a:ext cx="285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60000"/>
                  </a:lnSpc>
                </a:pPr>
                <a:r>
                  <a:rPr lang="en-US" altLang="zh-CN" sz="2400">
                    <a:solidFill>
                      <a:schemeClr val="tx2"/>
                    </a:solidFill>
                  </a:rPr>
                  <a:t>01</a:t>
                </a:r>
                <a:endParaRPr lang="en-US" altLang="zh-CN" sz="360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39995" name="Group 11"/>
              <p:cNvGrpSpPr>
                <a:grpSpLocks/>
              </p:cNvGrpSpPr>
              <p:nvPr/>
            </p:nvGrpSpPr>
            <p:grpSpPr bwMode="auto">
              <a:xfrm>
                <a:off x="3088" y="1246"/>
                <a:ext cx="2252" cy="1634"/>
                <a:chOff x="3088" y="1246"/>
                <a:chExt cx="2252" cy="1634"/>
              </a:xfrm>
            </p:grpSpPr>
            <p:grpSp>
              <p:nvGrpSpPr>
                <p:cNvPr id="39996" name="Group 12"/>
                <p:cNvGrpSpPr>
                  <a:grpSpLocks/>
                </p:cNvGrpSpPr>
                <p:nvPr/>
              </p:nvGrpSpPr>
              <p:grpSpPr bwMode="auto">
                <a:xfrm>
                  <a:off x="3372" y="1392"/>
                  <a:ext cx="1968" cy="1488"/>
                  <a:chOff x="3216" y="2496"/>
                  <a:chExt cx="1968" cy="1488"/>
                </a:xfrm>
              </p:grpSpPr>
              <p:sp>
                <p:nvSpPr>
                  <p:cNvPr id="40006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736"/>
                    <a:ext cx="1584" cy="124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ea typeface="仿宋_GB2312" pitchFamily="49" charset="-122"/>
                    </a:endParaRPr>
                  </a:p>
                </p:txBody>
              </p:sp>
              <p:sp>
                <p:nvSpPr>
                  <p:cNvPr id="40007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600" y="3312"/>
                    <a:ext cx="158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008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600" y="3648"/>
                    <a:ext cx="158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009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600" y="3024"/>
                    <a:ext cx="158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010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2736"/>
                    <a:ext cx="0" cy="12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011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4800" y="2736"/>
                    <a:ext cx="0" cy="12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012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2736"/>
                    <a:ext cx="0" cy="12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013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3216" y="2496"/>
                    <a:ext cx="38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999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844" y="1438"/>
                  <a:ext cx="284" cy="1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60000"/>
                    </a:lnSpc>
                  </a:pPr>
                  <a:r>
                    <a:rPr lang="en-US" altLang="zh-CN" sz="2400">
                      <a:solidFill>
                        <a:schemeClr val="tx2"/>
                      </a:solidFill>
                    </a:rPr>
                    <a:t>00</a:t>
                  </a:r>
                  <a:endParaRPr lang="en-US" altLang="zh-CN" sz="36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999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228" y="1438"/>
                  <a:ext cx="284" cy="1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60000"/>
                    </a:lnSpc>
                  </a:pPr>
                  <a:r>
                    <a:rPr lang="en-US" altLang="zh-CN" sz="2400">
                      <a:solidFill>
                        <a:schemeClr val="tx2"/>
                      </a:solidFill>
                    </a:rPr>
                    <a:t>01</a:t>
                  </a:r>
                  <a:endParaRPr lang="en-US" altLang="zh-CN" sz="36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9999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612" y="1438"/>
                  <a:ext cx="284" cy="1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60000"/>
                    </a:lnSpc>
                  </a:pPr>
                  <a:r>
                    <a:rPr lang="en-US" altLang="zh-CN" sz="2400">
                      <a:solidFill>
                        <a:schemeClr val="tx2"/>
                      </a:solidFill>
                    </a:rPr>
                    <a:t>11</a:t>
                  </a:r>
                  <a:endParaRPr lang="en-US" altLang="zh-CN" sz="36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4000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996" y="1438"/>
                  <a:ext cx="284" cy="1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60000"/>
                    </a:lnSpc>
                  </a:pPr>
                  <a:r>
                    <a:rPr lang="en-US" altLang="zh-CN" sz="2400">
                      <a:solidFill>
                        <a:schemeClr val="tx2"/>
                      </a:solidFill>
                    </a:rPr>
                    <a:t>10</a:t>
                  </a:r>
                  <a:endParaRPr lang="en-US" altLang="zh-CN" sz="36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40001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431" y="1678"/>
                  <a:ext cx="285" cy="1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60000"/>
                    </a:lnSpc>
                  </a:pPr>
                  <a:r>
                    <a:rPr lang="en-US" altLang="zh-CN" sz="2400">
                      <a:solidFill>
                        <a:schemeClr val="tx2"/>
                      </a:solidFill>
                    </a:rPr>
                    <a:t>00</a:t>
                  </a:r>
                  <a:endParaRPr lang="en-US" altLang="zh-CN" sz="36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40002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412" y="2302"/>
                  <a:ext cx="284" cy="1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60000"/>
                    </a:lnSpc>
                  </a:pPr>
                  <a:r>
                    <a:rPr lang="en-US" altLang="zh-CN" sz="2400">
                      <a:solidFill>
                        <a:schemeClr val="tx2"/>
                      </a:solidFill>
                    </a:rPr>
                    <a:t>11</a:t>
                  </a:r>
                  <a:endParaRPr lang="en-US" altLang="zh-CN" sz="36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40003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383" y="2590"/>
                  <a:ext cx="285" cy="1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60000"/>
                    </a:lnSpc>
                  </a:pPr>
                  <a:r>
                    <a:rPr lang="en-US" altLang="zh-CN" sz="2400">
                      <a:solidFill>
                        <a:schemeClr val="tx2"/>
                      </a:solidFill>
                    </a:rPr>
                    <a:t>10</a:t>
                  </a:r>
                  <a:endParaRPr lang="en-US" altLang="zh-CN" sz="36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4000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387" y="1246"/>
                  <a:ext cx="364" cy="1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60000"/>
                    </a:lnSpc>
                  </a:pPr>
                  <a:r>
                    <a:rPr lang="en-US" altLang="zh-CN" sz="2400">
                      <a:solidFill>
                        <a:schemeClr val="tx2"/>
                      </a:solidFill>
                    </a:rPr>
                    <a:t>CD</a:t>
                  </a:r>
                </a:p>
              </p:txBody>
            </p:sp>
            <p:sp>
              <p:nvSpPr>
                <p:cNvPr id="40005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088" y="1438"/>
                  <a:ext cx="353" cy="1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60000"/>
                    </a:lnSpc>
                  </a:pPr>
                  <a:r>
                    <a:rPr lang="en-US" altLang="zh-CN" sz="2400">
                      <a:solidFill>
                        <a:schemeClr val="tx2"/>
                      </a:solidFill>
                    </a:rPr>
                    <a:t>AB</a:t>
                  </a:r>
                </a:p>
              </p:txBody>
            </p:sp>
          </p:grpSp>
        </p:grpSp>
        <p:grpSp>
          <p:nvGrpSpPr>
            <p:cNvPr id="39978" name="Group 30"/>
            <p:cNvGrpSpPr>
              <a:grpSpLocks/>
            </p:cNvGrpSpPr>
            <p:nvPr/>
          </p:nvGrpSpPr>
          <p:grpSpPr bwMode="auto">
            <a:xfrm>
              <a:off x="3847" y="2114"/>
              <a:ext cx="196" cy="436"/>
              <a:chOff x="4664" y="1726"/>
              <a:chExt cx="196" cy="436"/>
            </a:xfrm>
          </p:grpSpPr>
          <p:sp>
            <p:nvSpPr>
              <p:cNvPr id="39992" name="Text Box 31" descr="75%"/>
              <p:cNvSpPr txBox="1">
                <a:spLocks noChangeArrowheads="1"/>
              </p:cNvSpPr>
              <p:nvPr/>
            </p:nvSpPr>
            <p:spPr bwMode="auto">
              <a:xfrm>
                <a:off x="4664" y="1726"/>
                <a:ext cx="196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60000"/>
                  </a:lnSpc>
                </a:pPr>
                <a:r>
                  <a:rPr lang="en-US" altLang="zh-CN" sz="2400">
                    <a:solidFill>
                      <a:schemeClr val="tx2"/>
                    </a:solidFill>
                  </a:rPr>
                  <a:t>1</a:t>
                </a:r>
              </a:p>
            </p:txBody>
          </p:sp>
          <p:sp>
            <p:nvSpPr>
              <p:cNvPr id="39993" name="Text Box 32" descr="75%"/>
              <p:cNvSpPr txBox="1">
                <a:spLocks noChangeArrowheads="1"/>
              </p:cNvSpPr>
              <p:nvPr/>
            </p:nvSpPr>
            <p:spPr bwMode="auto">
              <a:xfrm>
                <a:off x="4664" y="1966"/>
                <a:ext cx="196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60000"/>
                  </a:lnSpc>
                </a:pPr>
                <a:r>
                  <a:rPr lang="en-US" altLang="zh-CN" sz="2400">
                    <a:solidFill>
                      <a:schemeClr val="tx2"/>
                    </a:solidFill>
                  </a:rPr>
                  <a:t>1</a:t>
                </a:r>
              </a:p>
            </p:txBody>
          </p:sp>
        </p:grpSp>
        <p:grpSp>
          <p:nvGrpSpPr>
            <p:cNvPr id="39979" name="Group 33"/>
            <p:cNvGrpSpPr>
              <a:grpSpLocks/>
            </p:cNvGrpSpPr>
            <p:nvPr/>
          </p:nvGrpSpPr>
          <p:grpSpPr bwMode="auto">
            <a:xfrm>
              <a:off x="3847" y="2688"/>
              <a:ext cx="1348" cy="196"/>
              <a:chOff x="3896" y="2302"/>
              <a:chExt cx="1348" cy="196"/>
            </a:xfrm>
          </p:grpSpPr>
          <p:sp>
            <p:nvSpPr>
              <p:cNvPr id="39988" name="Text Box 34" descr="75%"/>
              <p:cNvSpPr txBox="1">
                <a:spLocks noChangeArrowheads="1"/>
              </p:cNvSpPr>
              <p:nvPr/>
            </p:nvSpPr>
            <p:spPr bwMode="auto">
              <a:xfrm>
                <a:off x="3896" y="2302"/>
                <a:ext cx="196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2"/>
                    </a:solidFill>
                  </a:rPr>
                  <a:t>1</a:t>
                </a:r>
              </a:p>
            </p:txBody>
          </p:sp>
          <p:sp>
            <p:nvSpPr>
              <p:cNvPr id="39989" name="Text Box 35" descr="75%"/>
              <p:cNvSpPr txBox="1">
                <a:spLocks noChangeArrowheads="1"/>
              </p:cNvSpPr>
              <p:nvPr/>
            </p:nvSpPr>
            <p:spPr bwMode="auto">
              <a:xfrm>
                <a:off x="4280" y="2302"/>
                <a:ext cx="196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2"/>
                    </a:solidFill>
                  </a:rPr>
                  <a:t>1</a:t>
                </a:r>
              </a:p>
            </p:txBody>
          </p:sp>
          <p:sp>
            <p:nvSpPr>
              <p:cNvPr id="39990" name="Text Box 36" descr="75%"/>
              <p:cNvSpPr txBox="1">
                <a:spLocks noChangeArrowheads="1"/>
              </p:cNvSpPr>
              <p:nvPr/>
            </p:nvSpPr>
            <p:spPr bwMode="auto">
              <a:xfrm>
                <a:off x="4664" y="2302"/>
                <a:ext cx="196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2"/>
                    </a:solidFill>
                  </a:rPr>
                  <a:t>1</a:t>
                </a:r>
              </a:p>
            </p:txBody>
          </p:sp>
          <p:sp>
            <p:nvSpPr>
              <p:cNvPr id="39991" name="Text Box 37" descr="75%"/>
              <p:cNvSpPr txBox="1">
                <a:spLocks noChangeArrowheads="1"/>
              </p:cNvSpPr>
              <p:nvPr/>
            </p:nvSpPr>
            <p:spPr bwMode="auto">
              <a:xfrm>
                <a:off x="5048" y="2302"/>
                <a:ext cx="196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2"/>
                    </a:solidFill>
                  </a:rPr>
                  <a:t>1</a:t>
                </a:r>
              </a:p>
            </p:txBody>
          </p:sp>
        </p:grpSp>
        <p:grpSp>
          <p:nvGrpSpPr>
            <p:cNvPr id="39980" name="Group 38"/>
            <p:cNvGrpSpPr>
              <a:grpSpLocks/>
            </p:cNvGrpSpPr>
            <p:nvPr/>
          </p:nvGrpSpPr>
          <p:grpSpPr bwMode="auto">
            <a:xfrm>
              <a:off x="4231" y="2114"/>
              <a:ext cx="196" cy="1058"/>
              <a:chOff x="4280" y="1728"/>
              <a:chExt cx="196" cy="1058"/>
            </a:xfrm>
          </p:grpSpPr>
          <p:sp>
            <p:nvSpPr>
              <p:cNvPr id="39986" name="Text Box 39" descr="75%"/>
              <p:cNvSpPr txBox="1">
                <a:spLocks noChangeArrowheads="1"/>
              </p:cNvSpPr>
              <p:nvPr/>
            </p:nvSpPr>
            <p:spPr bwMode="auto">
              <a:xfrm>
                <a:off x="4280" y="2590"/>
                <a:ext cx="196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60000"/>
                  </a:lnSpc>
                </a:pPr>
                <a:r>
                  <a:rPr lang="en-US" altLang="zh-CN" sz="2400">
                    <a:solidFill>
                      <a:schemeClr val="tx2"/>
                    </a:solidFill>
                  </a:rPr>
                  <a:t>1</a:t>
                </a:r>
              </a:p>
            </p:txBody>
          </p:sp>
          <p:sp>
            <p:nvSpPr>
              <p:cNvPr id="39987" name="Text Box 40" descr="75%"/>
              <p:cNvSpPr txBox="1">
                <a:spLocks noChangeArrowheads="1"/>
              </p:cNvSpPr>
              <p:nvPr/>
            </p:nvSpPr>
            <p:spPr bwMode="auto">
              <a:xfrm>
                <a:off x="4280" y="1728"/>
                <a:ext cx="196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60000"/>
                  </a:lnSpc>
                </a:pPr>
                <a:r>
                  <a:rPr lang="en-US" altLang="zh-CN" sz="2400">
                    <a:solidFill>
                      <a:schemeClr val="tx2"/>
                    </a:solidFill>
                  </a:rPr>
                  <a:t>1</a:t>
                </a:r>
              </a:p>
            </p:txBody>
          </p:sp>
        </p:grpSp>
        <p:grpSp>
          <p:nvGrpSpPr>
            <p:cNvPr id="39981" name="Group 41"/>
            <p:cNvGrpSpPr>
              <a:grpSpLocks/>
            </p:cNvGrpSpPr>
            <p:nvPr/>
          </p:nvGrpSpPr>
          <p:grpSpPr bwMode="auto">
            <a:xfrm>
              <a:off x="4615" y="2306"/>
              <a:ext cx="580" cy="288"/>
              <a:chOff x="4664" y="1920"/>
              <a:chExt cx="580" cy="288"/>
            </a:xfrm>
          </p:grpSpPr>
          <p:sp>
            <p:nvSpPr>
              <p:cNvPr id="39984" name="Text Box 42" descr="75%"/>
              <p:cNvSpPr txBox="1">
                <a:spLocks noChangeArrowheads="1"/>
              </p:cNvSpPr>
              <p:nvPr/>
            </p:nvSpPr>
            <p:spPr bwMode="auto">
              <a:xfrm>
                <a:off x="4664" y="1920"/>
                <a:ext cx="1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>
                    <a:solidFill>
                      <a:schemeClr val="tx2"/>
                    </a:solidFill>
                  </a:rPr>
                  <a:t>1</a:t>
                </a:r>
              </a:p>
            </p:txBody>
          </p:sp>
          <p:sp>
            <p:nvSpPr>
              <p:cNvPr id="39985" name="Text Box 43" descr="75%"/>
              <p:cNvSpPr txBox="1">
                <a:spLocks noChangeArrowheads="1"/>
              </p:cNvSpPr>
              <p:nvPr/>
            </p:nvSpPr>
            <p:spPr bwMode="auto">
              <a:xfrm>
                <a:off x="5048" y="1920"/>
                <a:ext cx="1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>
                    <a:solidFill>
                      <a:schemeClr val="tx2"/>
                    </a:solidFill>
                  </a:rPr>
                  <a:t>1</a:t>
                </a:r>
              </a:p>
            </p:txBody>
          </p:sp>
        </p:grpSp>
        <p:sp>
          <p:nvSpPr>
            <p:cNvPr id="39982" name="Text Box 44" descr="75%"/>
            <p:cNvSpPr txBox="1">
              <a:spLocks noChangeArrowheads="1"/>
            </p:cNvSpPr>
            <p:nvPr/>
          </p:nvSpPr>
          <p:spPr bwMode="auto">
            <a:xfrm>
              <a:off x="4615" y="2930"/>
              <a:ext cx="1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39983" name="Text Box 45" descr="75%"/>
            <p:cNvSpPr txBox="1">
              <a:spLocks noChangeArrowheads="1"/>
            </p:cNvSpPr>
            <p:nvPr/>
          </p:nvSpPr>
          <p:spPr bwMode="auto">
            <a:xfrm>
              <a:off x="4999" y="2930"/>
              <a:ext cx="1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chemeClr val="tx2"/>
                  </a:solidFill>
                </a:rPr>
                <a:t>1</a:t>
              </a:r>
            </a:p>
          </p:txBody>
        </p:sp>
      </p:grpSp>
      <p:sp>
        <p:nvSpPr>
          <p:cNvPr id="155694" name="Rectangle 46" descr="75%"/>
          <p:cNvSpPr>
            <a:spLocks noChangeArrowheads="1"/>
          </p:cNvSpPr>
          <p:nvPr/>
        </p:nvSpPr>
        <p:spPr bwMode="auto">
          <a:xfrm>
            <a:off x="7951788" y="4279900"/>
            <a:ext cx="1073150" cy="83820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仿宋_GB2312" pitchFamily="49" charset="-122"/>
            </a:endParaRPr>
          </a:p>
        </p:txBody>
      </p:sp>
      <p:sp>
        <p:nvSpPr>
          <p:cNvPr id="155695" name="Oval 47" descr="75%"/>
          <p:cNvSpPr>
            <a:spLocks noChangeArrowheads="1"/>
          </p:cNvSpPr>
          <p:nvPr/>
        </p:nvSpPr>
        <p:spPr bwMode="auto">
          <a:xfrm>
            <a:off x="7208838" y="4737100"/>
            <a:ext cx="1155700" cy="990600"/>
          </a:xfrm>
          <a:prstGeom prst="ellips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仿宋_GB2312" pitchFamily="49" charset="-122"/>
            </a:endParaRPr>
          </a:p>
        </p:txBody>
      </p:sp>
      <p:sp>
        <p:nvSpPr>
          <p:cNvPr id="155696" name="Oval 48" descr="75%"/>
          <p:cNvSpPr>
            <a:spLocks noChangeArrowheads="1"/>
          </p:cNvSpPr>
          <p:nvPr/>
        </p:nvSpPr>
        <p:spPr bwMode="auto">
          <a:xfrm>
            <a:off x="7951788" y="4660900"/>
            <a:ext cx="1155700" cy="1066800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仿宋_GB2312" pitchFamily="49" charset="-122"/>
            </a:endParaRPr>
          </a:p>
        </p:txBody>
      </p:sp>
      <p:sp>
        <p:nvSpPr>
          <p:cNvPr id="155697" name="Oval 49" descr="75%"/>
          <p:cNvSpPr>
            <a:spLocks noChangeArrowheads="1"/>
          </p:cNvSpPr>
          <p:nvPr/>
        </p:nvSpPr>
        <p:spPr bwMode="auto">
          <a:xfrm>
            <a:off x="6548438" y="3822700"/>
            <a:ext cx="1155700" cy="381000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仿宋_GB2312" pitchFamily="49" charset="-122"/>
            </a:endParaRPr>
          </a:p>
        </p:txBody>
      </p:sp>
      <p:sp>
        <p:nvSpPr>
          <p:cNvPr id="155698" name="Line 50"/>
          <p:cNvSpPr>
            <a:spLocks noChangeShapeType="1"/>
          </p:cNvSpPr>
          <p:nvPr/>
        </p:nvSpPr>
        <p:spPr bwMode="auto">
          <a:xfrm>
            <a:off x="8529638" y="5727700"/>
            <a:ext cx="0" cy="2286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99" name="Text Box 51" descr="75%"/>
          <p:cNvSpPr txBox="1">
            <a:spLocks noChangeArrowheads="1"/>
          </p:cNvSpPr>
          <p:nvPr/>
        </p:nvSpPr>
        <p:spPr bwMode="auto">
          <a:xfrm>
            <a:off x="8289925" y="5880100"/>
            <a:ext cx="62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tx2"/>
                </a:solidFill>
              </a:rPr>
              <a:t>AC</a:t>
            </a:r>
          </a:p>
        </p:txBody>
      </p:sp>
      <p:sp>
        <p:nvSpPr>
          <p:cNvPr id="155700" name="Line 52"/>
          <p:cNvSpPr>
            <a:spLocks noChangeShapeType="1"/>
          </p:cNvSpPr>
          <p:nvPr/>
        </p:nvSpPr>
        <p:spPr bwMode="auto">
          <a:xfrm>
            <a:off x="7786688" y="5727700"/>
            <a:ext cx="0" cy="3810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701" name="Text Box 53" descr="75%"/>
          <p:cNvSpPr txBox="1">
            <a:spLocks noChangeArrowheads="1"/>
          </p:cNvSpPr>
          <p:nvPr/>
        </p:nvSpPr>
        <p:spPr bwMode="auto">
          <a:xfrm>
            <a:off x="7481888" y="6108700"/>
            <a:ext cx="62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tx2"/>
                </a:solidFill>
              </a:rPr>
              <a:t>AD</a:t>
            </a:r>
          </a:p>
        </p:txBody>
      </p:sp>
      <p:sp>
        <p:nvSpPr>
          <p:cNvPr id="155702" name="Line 54"/>
          <p:cNvSpPr>
            <a:spLocks noChangeShapeType="1"/>
          </p:cNvSpPr>
          <p:nvPr/>
        </p:nvSpPr>
        <p:spPr bwMode="auto">
          <a:xfrm flipV="1">
            <a:off x="8199438" y="3213100"/>
            <a:ext cx="0" cy="10668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703" name="Text Box 55" descr="75%"/>
          <p:cNvSpPr txBox="1">
            <a:spLocks noChangeArrowheads="1"/>
          </p:cNvSpPr>
          <p:nvPr/>
        </p:nvSpPr>
        <p:spPr bwMode="auto">
          <a:xfrm>
            <a:off x="7812088" y="2755900"/>
            <a:ext cx="608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tx2"/>
                </a:solidFill>
              </a:rPr>
              <a:t>BC</a:t>
            </a:r>
          </a:p>
        </p:txBody>
      </p:sp>
      <p:sp>
        <p:nvSpPr>
          <p:cNvPr id="155704" name="Line 56"/>
          <p:cNvSpPr>
            <a:spLocks noChangeShapeType="1"/>
          </p:cNvSpPr>
          <p:nvPr/>
        </p:nvSpPr>
        <p:spPr bwMode="auto">
          <a:xfrm flipH="1">
            <a:off x="5557838" y="4737100"/>
            <a:ext cx="9080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5" name="Text Box 58" descr="75%"/>
          <p:cNvSpPr txBox="1">
            <a:spLocks noChangeArrowheads="1"/>
          </p:cNvSpPr>
          <p:nvPr/>
        </p:nvSpPr>
        <p:spPr bwMode="auto">
          <a:xfrm>
            <a:off x="4869215" y="4506268"/>
            <a:ext cx="7152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dirty="0" smtClean="0">
                <a:solidFill>
                  <a:schemeClr val="tx2"/>
                </a:solidFill>
                <a:latin typeface="Malgun Gothic" pitchFamily="34" charset="-127"/>
                <a:ea typeface="Malgun Gothic" pitchFamily="34" charset="-127"/>
              </a:rPr>
              <a:t>BD’</a:t>
            </a:r>
            <a:endParaRPr lang="en-US" altLang="zh-CN" sz="2400" dirty="0">
              <a:solidFill>
                <a:schemeClr val="tx2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155708" name="Line 60"/>
          <p:cNvSpPr>
            <a:spLocks noChangeShapeType="1"/>
          </p:cNvSpPr>
          <p:nvPr/>
        </p:nvSpPr>
        <p:spPr bwMode="auto">
          <a:xfrm flipV="1">
            <a:off x="7043738" y="3136900"/>
            <a:ext cx="0" cy="685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1" name="Text Box 62" descr="75%"/>
          <p:cNvSpPr txBox="1">
            <a:spLocks noChangeArrowheads="1"/>
          </p:cNvSpPr>
          <p:nvPr/>
        </p:nvSpPr>
        <p:spPr bwMode="auto">
          <a:xfrm>
            <a:off x="6457846" y="2753668"/>
            <a:ext cx="10987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dirty="0" smtClean="0">
                <a:solidFill>
                  <a:schemeClr val="tx2"/>
                </a:solidFill>
                <a:latin typeface="Malgun Gothic" pitchFamily="34" charset="-127"/>
                <a:ea typeface="Malgun Gothic" pitchFamily="34" charset="-127"/>
              </a:rPr>
              <a:t>B‘C’A’ </a:t>
            </a:r>
            <a:endParaRPr lang="en-US" altLang="zh-CN" sz="2400" dirty="0">
              <a:solidFill>
                <a:schemeClr val="tx2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155714" name="Text Box 66" descr="75%"/>
          <p:cNvSpPr txBox="1">
            <a:spLocks noChangeArrowheads="1"/>
          </p:cNvSpPr>
          <p:nvPr/>
        </p:nvSpPr>
        <p:spPr bwMode="auto">
          <a:xfrm>
            <a:off x="493713" y="5032375"/>
            <a:ext cx="216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FF0000"/>
                </a:solidFill>
              </a:rPr>
              <a:t>（</a:t>
            </a:r>
            <a:r>
              <a:rPr lang="en-US" altLang="zh-CN" sz="2400">
                <a:solidFill>
                  <a:srgbClr val="FF0000"/>
                </a:solidFill>
              </a:rPr>
              <a:t>4</a:t>
            </a:r>
            <a:r>
              <a:rPr lang="zh-CN" altLang="en-US" sz="2400">
                <a:solidFill>
                  <a:srgbClr val="FF0000"/>
                </a:solidFill>
              </a:rPr>
              <a:t>）化简得：</a:t>
            </a:r>
          </a:p>
        </p:txBody>
      </p:sp>
      <p:grpSp>
        <p:nvGrpSpPr>
          <p:cNvPr id="13" name="Group 67"/>
          <p:cNvGrpSpPr>
            <a:grpSpLocks/>
          </p:cNvGrpSpPr>
          <p:nvPr/>
        </p:nvGrpSpPr>
        <p:grpSpPr bwMode="auto">
          <a:xfrm>
            <a:off x="6300788" y="4279900"/>
            <a:ext cx="3136900" cy="838200"/>
            <a:chOff x="3648" y="2352"/>
            <a:chExt cx="1824" cy="528"/>
          </a:xfrm>
        </p:grpSpPr>
        <p:sp>
          <p:nvSpPr>
            <p:cNvPr id="39969" name="AutoShape 68" descr="75%"/>
            <p:cNvSpPr>
              <a:spLocks/>
            </p:cNvSpPr>
            <p:nvPr/>
          </p:nvSpPr>
          <p:spPr bwMode="auto">
            <a:xfrm>
              <a:off x="3648" y="2352"/>
              <a:ext cx="432" cy="528"/>
            </a:xfrm>
            <a:prstGeom prst="rightBracket">
              <a:avLst>
                <a:gd name="adj" fmla="val 10185"/>
              </a:avLst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  <p:sp>
          <p:nvSpPr>
            <p:cNvPr id="39970" name="AutoShape 69" descr="75%"/>
            <p:cNvSpPr>
              <a:spLocks/>
            </p:cNvSpPr>
            <p:nvPr/>
          </p:nvSpPr>
          <p:spPr bwMode="auto">
            <a:xfrm>
              <a:off x="4896" y="2352"/>
              <a:ext cx="576" cy="528"/>
            </a:xfrm>
            <a:prstGeom prst="leftBracket">
              <a:avLst>
                <a:gd name="adj" fmla="val 8333"/>
              </a:avLst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</p:grpSp>
      <p:graphicFrame>
        <p:nvGraphicFramePr>
          <p:cNvPr id="155718" name="Object 70" descr="75%"/>
          <p:cNvGraphicFramePr>
            <a:graphicFrameLocks noChangeAspect="1"/>
          </p:cNvGraphicFramePr>
          <p:nvPr/>
        </p:nvGraphicFramePr>
        <p:xfrm>
          <a:off x="703263" y="5759450"/>
          <a:ext cx="4489450" cy="417513"/>
        </p:xfrm>
        <a:graphic>
          <a:graphicData uri="http://schemas.openxmlformats.org/presentationml/2006/ole">
            <p:oleObj spid="_x0000_s39938" name="公式" r:id="rId4" imgW="2082600" imgH="177480" progId="Equation.3">
              <p:embed/>
            </p:oleObj>
          </a:graphicData>
        </a:graphic>
      </p:graphicFrame>
      <p:sp>
        <p:nvSpPr>
          <p:cNvPr id="155724" name="AutoShape 76"/>
          <p:cNvSpPr>
            <a:spLocks noChangeArrowheads="1"/>
          </p:cNvSpPr>
          <p:nvPr/>
        </p:nvSpPr>
        <p:spPr bwMode="auto">
          <a:xfrm>
            <a:off x="3167063" y="1255713"/>
            <a:ext cx="1241425" cy="858837"/>
          </a:xfrm>
          <a:prstGeom prst="wedgeRoundRectCallout">
            <a:avLst>
              <a:gd name="adj1" fmla="val 50894"/>
              <a:gd name="adj2" fmla="val -113588"/>
              <a:gd name="adj3" fmla="val 16667"/>
            </a:avLst>
          </a:prstGeom>
          <a:solidFill>
            <a:srgbClr val="FFFF99">
              <a:alpha val="58038"/>
            </a:srgb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accent2"/>
                </a:solidFill>
                <a:ea typeface="仿宋_GB2312" pitchFamily="49" charset="-122"/>
              </a:rPr>
              <a:t>0</a:t>
            </a:r>
            <a:r>
              <a:rPr lang="en-US" altLang="zh-CN" sz="2400">
                <a:solidFill>
                  <a:srgbClr val="FF0000"/>
                </a:solidFill>
                <a:ea typeface="仿宋_GB2312" pitchFamily="49" charset="-122"/>
              </a:rPr>
              <a:t>×</a:t>
            </a:r>
            <a:r>
              <a:rPr lang="en-US" altLang="zh-CN" sz="2400">
                <a:solidFill>
                  <a:schemeClr val="accent2"/>
                </a:solidFill>
                <a:ea typeface="仿宋_GB2312" pitchFamily="49" charset="-122"/>
              </a:rPr>
              <a:t>00</a:t>
            </a:r>
          </a:p>
          <a:p>
            <a:pPr algn="ctr" eaLnBrk="1" hangingPunct="1"/>
            <a:r>
              <a:rPr lang="en-US" altLang="zh-CN" sz="2400">
                <a:solidFill>
                  <a:schemeClr val="accent2"/>
                </a:solidFill>
                <a:ea typeface="仿宋_GB2312" pitchFamily="49" charset="-122"/>
              </a:rPr>
              <a:t>(0,4)</a:t>
            </a:r>
          </a:p>
        </p:txBody>
      </p:sp>
      <p:sp>
        <p:nvSpPr>
          <p:cNvPr id="155725" name="AutoShape 77"/>
          <p:cNvSpPr>
            <a:spLocks noChangeArrowheads="1"/>
          </p:cNvSpPr>
          <p:nvPr/>
        </p:nvSpPr>
        <p:spPr bwMode="auto">
          <a:xfrm>
            <a:off x="4449763" y="1270000"/>
            <a:ext cx="1338262" cy="858838"/>
          </a:xfrm>
          <a:prstGeom prst="wedgeRoundRectCallout">
            <a:avLst>
              <a:gd name="adj1" fmla="val 22361"/>
              <a:gd name="adj2" fmla="val -110444"/>
              <a:gd name="adj3" fmla="val 16667"/>
            </a:avLst>
          </a:prstGeom>
          <a:solidFill>
            <a:srgbClr val="FFFF99">
              <a:alpha val="58038"/>
            </a:srgb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accent2"/>
                </a:solidFill>
                <a:ea typeface="仿宋_GB2312" pitchFamily="49" charset="-122"/>
              </a:rPr>
              <a:t>11</a:t>
            </a:r>
            <a:r>
              <a:rPr lang="en-US" altLang="zh-CN" sz="2400">
                <a:solidFill>
                  <a:srgbClr val="FF0000"/>
                </a:solidFill>
                <a:ea typeface="仿宋_GB2312" pitchFamily="49" charset="-122"/>
              </a:rPr>
              <a:t>×× </a:t>
            </a:r>
            <a:r>
              <a:rPr lang="en-US" altLang="zh-CN" sz="2400">
                <a:solidFill>
                  <a:schemeClr val="accent2"/>
                </a:solidFill>
                <a:ea typeface="仿宋_GB2312" pitchFamily="49" charset="-122"/>
              </a:rPr>
              <a:t>(12~15)</a:t>
            </a:r>
          </a:p>
        </p:txBody>
      </p:sp>
      <p:sp>
        <p:nvSpPr>
          <p:cNvPr id="155726" name="AutoShape 78"/>
          <p:cNvSpPr>
            <a:spLocks noChangeArrowheads="1"/>
          </p:cNvSpPr>
          <p:nvPr/>
        </p:nvSpPr>
        <p:spPr bwMode="auto">
          <a:xfrm>
            <a:off x="5880100" y="1238250"/>
            <a:ext cx="1214438" cy="858838"/>
          </a:xfrm>
          <a:prstGeom prst="wedgeRoundRectCallout">
            <a:avLst>
              <a:gd name="adj1" fmla="val -30130"/>
              <a:gd name="adj2" fmla="val -111921"/>
              <a:gd name="adj3" fmla="val 16667"/>
            </a:avLst>
          </a:prstGeom>
          <a:solidFill>
            <a:srgbClr val="FFFF99">
              <a:alpha val="58038"/>
            </a:srgb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FF0000"/>
                </a:solidFill>
                <a:ea typeface="仿宋_GB2312" pitchFamily="49" charset="-122"/>
              </a:rPr>
              <a:t>×001 </a:t>
            </a:r>
            <a:r>
              <a:rPr lang="en-US" altLang="zh-CN" sz="2400">
                <a:solidFill>
                  <a:schemeClr val="accent2"/>
                </a:solidFill>
                <a:ea typeface="仿宋_GB2312" pitchFamily="49" charset="-122"/>
              </a:rPr>
              <a:t>(1,9)</a:t>
            </a:r>
          </a:p>
        </p:txBody>
      </p:sp>
      <p:sp>
        <p:nvSpPr>
          <p:cNvPr id="155727" name="AutoShape 79"/>
          <p:cNvSpPr>
            <a:spLocks noChangeArrowheads="1"/>
          </p:cNvSpPr>
          <p:nvPr/>
        </p:nvSpPr>
        <p:spPr bwMode="auto">
          <a:xfrm>
            <a:off x="7134225" y="1225550"/>
            <a:ext cx="1062038" cy="858838"/>
          </a:xfrm>
          <a:prstGeom prst="wedgeRoundRectCallout">
            <a:avLst>
              <a:gd name="adj1" fmla="val -34755"/>
              <a:gd name="adj2" fmla="val -111921"/>
              <a:gd name="adj3" fmla="val 16667"/>
            </a:avLst>
          </a:prstGeom>
          <a:solidFill>
            <a:srgbClr val="FFFF99">
              <a:alpha val="58038"/>
            </a:srgb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  <a:ea typeface="仿宋_GB2312" pitchFamily="49" charset="-122"/>
              </a:rPr>
              <a:t>011 </a:t>
            </a:r>
            <a:r>
              <a:rPr lang="en-US" altLang="zh-CN">
                <a:solidFill>
                  <a:srgbClr val="FF0000"/>
                </a:solidFill>
                <a:ea typeface="仿宋_GB2312" pitchFamily="49" charset="-122"/>
              </a:rPr>
              <a:t>×</a:t>
            </a:r>
          </a:p>
          <a:p>
            <a:pPr eaLnBrk="1" hangingPunct="1"/>
            <a:r>
              <a:rPr lang="en-US" altLang="zh-CN" sz="2400">
                <a:solidFill>
                  <a:schemeClr val="accent2"/>
                </a:solidFill>
                <a:ea typeface="仿宋_GB2312" pitchFamily="49" charset="-122"/>
              </a:rPr>
              <a:t>(6,7)</a:t>
            </a:r>
          </a:p>
        </p:txBody>
      </p:sp>
      <p:sp>
        <p:nvSpPr>
          <p:cNvPr id="155728" name="AutoShape 80"/>
          <p:cNvSpPr>
            <a:spLocks noChangeArrowheads="1"/>
          </p:cNvSpPr>
          <p:nvPr/>
        </p:nvSpPr>
        <p:spPr bwMode="auto">
          <a:xfrm>
            <a:off x="8216900" y="982663"/>
            <a:ext cx="1487488" cy="1200150"/>
          </a:xfrm>
          <a:prstGeom prst="wedgeRoundRectCallout">
            <a:avLst>
              <a:gd name="adj1" fmla="val -52773"/>
              <a:gd name="adj2" fmla="val -71560"/>
              <a:gd name="adj3" fmla="val 16667"/>
            </a:avLst>
          </a:prstGeom>
          <a:solidFill>
            <a:srgbClr val="FFFF99">
              <a:alpha val="58038"/>
            </a:srgb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accent2"/>
                </a:solidFill>
                <a:ea typeface="仿宋_GB2312" pitchFamily="49" charset="-122"/>
              </a:rPr>
              <a:t>1</a:t>
            </a:r>
            <a:r>
              <a:rPr lang="en-US" altLang="zh-CN" sz="2400">
                <a:solidFill>
                  <a:srgbClr val="FF0000"/>
                </a:solidFill>
                <a:ea typeface="仿宋_GB2312" pitchFamily="49" charset="-122"/>
              </a:rPr>
              <a:t>×</a:t>
            </a:r>
            <a:r>
              <a:rPr lang="en-US" altLang="zh-CN" sz="2400">
                <a:solidFill>
                  <a:schemeClr val="accent2"/>
                </a:solidFill>
                <a:ea typeface="仿宋_GB2312" pitchFamily="49" charset="-122"/>
              </a:rPr>
              <a:t>1</a:t>
            </a:r>
            <a:r>
              <a:rPr lang="en-US" altLang="zh-CN" sz="2400">
                <a:solidFill>
                  <a:srgbClr val="FF0000"/>
                </a:solidFill>
                <a:ea typeface="仿宋_GB2312" pitchFamily="49" charset="-122"/>
              </a:rPr>
              <a:t>× </a:t>
            </a:r>
            <a:r>
              <a:rPr lang="en-US" altLang="zh-CN" sz="2400">
                <a:solidFill>
                  <a:schemeClr val="accent2"/>
                </a:solidFill>
                <a:ea typeface="仿宋_GB2312" pitchFamily="49" charset="-122"/>
              </a:rPr>
              <a:t>(10,11,</a:t>
            </a:r>
          </a:p>
          <a:p>
            <a:pPr algn="ctr" eaLnBrk="1" hangingPunct="1"/>
            <a:r>
              <a:rPr lang="en-US" altLang="zh-CN" sz="2400">
                <a:solidFill>
                  <a:schemeClr val="accent2"/>
                </a:solidFill>
                <a:ea typeface="仿宋_GB2312" pitchFamily="49" charset="-122"/>
              </a:rPr>
              <a:t>14,15)</a:t>
            </a:r>
          </a:p>
        </p:txBody>
      </p:sp>
      <p:graphicFrame>
        <p:nvGraphicFramePr>
          <p:cNvPr id="155729" name="Object 81" descr="75%"/>
          <p:cNvGraphicFramePr>
            <a:graphicFrameLocks noChangeAspect="1"/>
          </p:cNvGraphicFramePr>
          <p:nvPr/>
        </p:nvGraphicFramePr>
        <p:xfrm>
          <a:off x="660400" y="2365375"/>
          <a:ext cx="4900613" cy="611188"/>
        </p:xfrm>
        <a:graphic>
          <a:graphicData uri="http://schemas.openxmlformats.org/presentationml/2006/ole">
            <p:oleObj spid="_x0000_s39939" name="公式" r:id="rId5" imgW="2273300" imgH="254000" progId="Equation.3">
              <p:embed/>
            </p:oleObj>
          </a:graphicData>
        </a:graphic>
      </p:graphicFrame>
      <p:sp>
        <p:nvSpPr>
          <p:cNvPr id="155730" name="Text Box 82" descr="75%"/>
          <p:cNvSpPr txBox="1">
            <a:spLocks noChangeArrowheads="1"/>
          </p:cNvSpPr>
          <p:nvPr/>
        </p:nvSpPr>
        <p:spPr bwMode="auto">
          <a:xfrm>
            <a:off x="450850" y="1839913"/>
            <a:ext cx="216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FF0000"/>
                </a:solidFill>
              </a:rPr>
              <a:t>（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  <a:r>
              <a:rPr lang="zh-CN" altLang="en-US" sz="2400">
                <a:solidFill>
                  <a:srgbClr val="FF0000"/>
                </a:solidFill>
              </a:rPr>
              <a:t>）求标准式</a:t>
            </a:r>
          </a:p>
        </p:txBody>
      </p:sp>
      <p:sp>
        <p:nvSpPr>
          <p:cNvPr id="155731" name="Text Box 83" descr="75%"/>
          <p:cNvSpPr txBox="1">
            <a:spLocks noChangeArrowheads="1"/>
          </p:cNvSpPr>
          <p:nvPr/>
        </p:nvSpPr>
        <p:spPr bwMode="auto">
          <a:xfrm>
            <a:off x="5526088" y="2166938"/>
            <a:ext cx="247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FF0000"/>
                </a:solidFill>
              </a:rPr>
              <a:t>（</a:t>
            </a:r>
            <a:r>
              <a:rPr lang="en-US" altLang="zh-CN" sz="2400">
                <a:solidFill>
                  <a:srgbClr val="FF0000"/>
                </a:solidFill>
              </a:rPr>
              <a:t>2</a:t>
            </a:r>
            <a:r>
              <a:rPr lang="zh-CN" altLang="en-US" sz="2400">
                <a:solidFill>
                  <a:srgbClr val="FF0000"/>
                </a:solidFill>
              </a:rPr>
              <a:t>）画卡诺图：</a:t>
            </a:r>
          </a:p>
        </p:txBody>
      </p:sp>
      <p:sp>
        <p:nvSpPr>
          <p:cNvPr id="155732" name="Text Box 84" descr="75%"/>
          <p:cNvSpPr txBox="1">
            <a:spLocks noChangeArrowheads="1"/>
          </p:cNvSpPr>
          <p:nvPr/>
        </p:nvSpPr>
        <p:spPr bwMode="auto">
          <a:xfrm>
            <a:off x="327025" y="3219450"/>
            <a:ext cx="247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FF0000"/>
                </a:solidFill>
              </a:rPr>
              <a:t>（</a:t>
            </a:r>
            <a:r>
              <a:rPr lang="en-US" altLang="zh-CN" sz="2400">
                <a:solidFill>
                  <a:srgbClr val="FF0000"/>
                </a:solidFill>
              </a:rPr>
              <a:t>3</a:t>
            </a:r>
            <a:r>
              <a:rPr lang="zh-CN" altLang="en-US" sz="2400">
                <a:solidFill>
                  <a:srgbClr val="FF0000"/>
                </a:solidFill>
              </a:rPr>
              <a:t>）合并最小项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5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5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5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5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5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5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5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5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15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55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5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9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9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9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9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5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8" dur="500"/>
                                        <p:tgtEl>
                                          <p:spTgt spid="15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5" grpId="0" autoUpdateAnimBg="0"/>
      <p:bldP spid="155694" grpId="0" animBg="1"/>
      <p:bldP spid="155695" grpId="0" animBg="1"/>
      <p:bldP spid="155696" grpId="0" animBg="1"/>
      <p:bldP spid="155697" grpId="0" animBg="1"/>
      <p:bldP spid="155699" grpId="0" autoUpdateAnimBg="0"/>
      <p:bldP spid="155701" grpId="0" autoUpdateAnimBg="0"/>
      <p:bldP spid="155703" grpId="0" autoUpdateAnimBg="0"/>
      <p:bldP spid="39975" grpId="0"/>
      <p:bldP spid="39971" grpId="0"/>
      <p:bldP spid="155714" grpId="0" autoUpdateAnimBg="0"/>
      <p:bldP spid="155724" grpId="0" animBg="1"/>
      <p:bldP spid="155725" grpId="0" animBg="1"/>
      <p:bldP spid="155726" grpId="0" animBg="1"/>
      <p:bldP spid="155727" grpId="0" animBg="1"/>
      <p:bldP spid="155728" grpId="0" animBg="1"/>
      <p:bldP spid="155730" grpId="0" autoUpdateAnimBg="0"/>
      <p:bldP spid="155731" grpId="0" autoUpdateAnimBg="0"/>
      <p:bldP spid="155732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第</a:t>
            </a:r>
            <a:fld id="{D4EF9430-526F-487D-A524-6019B6027D15}" type="slidenum"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pPr eaLnBrk="1" hangingPunct="1"/>
              <a:t>48</a:t>
            </a:fld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页</a:t>
            </a:r>
          </a:p>
        </p:txBody>
      </p:sp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371475" y="1203325"/>
            <a:ext cx="2673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>
                <a:solidFill>
                  <a:srgbClr val="FF0000"/>
                </a:solidFill>
                <a:ea typeface="仿宋_GB2312" pitchFamily="49" charset="-122"/>
              </a:rPr>
              <a:t>讨论圈法次序</a:t>
            </a:r>
            <a:endParaRPr lang="zh-CN" altLang="en-US" sz="2800" b="0">
              <a:solidFill>
                <a:schemeClr val="bg1"/>
              </a:solidFill>
              <a:ea typeface="仿宋_GB2312" pitchFamily="49" charset="-122"/>
            </a:endParaRPr>
          </a:p>
        </p:txBody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396875" y="1816100"/>
            <a:ext cx="2951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 b="0">
                <a:solidFill>
                  <a:schemeClr val="accent2"/>
                </a:solidFill>
                <a:ea typeface="仿宋_GB2312" pitchFamily="49" charset="-122"/>
              </a:rPr>
              <a:t>先画大圈？</a:t>
            </a:r>
          </a:p>
        </p:txBody>
      </p:sp>
      <p:pic>
        <p:nvPicPr>
          <p:cNvPr id="121860" name="Picture 4" descr="卡诺图4_00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2465388"/>
            <a:ext cx="2424112" cy="24066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868" name="Text Box 12"/>
          <p:cNvSpPr txBox="1">
            <a:spLocks noChangeArrowheads="1"/>
          </p:cNvSpPr>
          <p:nvPr/>
        </p:nvSpPr>
        <p:spPr bwMode="auto">
          <a:xfrm>
            <a:off x="411163" y="5014913"/>
            <a:ext cx="3254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0">
                <a:solidFill>
                  <a:srgbClr val="FF0000"/>
                </a:solidFill>
                <a:ea typeface="仿宋_GB2312" pitchFamily="49" charset="-122"/>
              </a:rPr>
              <a:t>检查：发现大圈为冗余。</a:t>
            </a:r>
          </a:p>
        </p:txBody>
      </p:sp>
      <p:grpSp>
        <p:nvGrpSpPr>
          <p:cNvPr id="40968" name="Group 96"/>
          <p:cNvGrpSpPr>
            <a:grpSpLocks/>
          </p:cNvGrpSpPr>
          <p:nvPr/>
        </p:nvGrpSpPr>
        <p:grpSpPr bwMode="auto">
          <a:xfrm>
            <a:off x="357188" y="276225"/>
            <a:ext cx="8650287" cy="631825"/>
            <a:chOff x="225" y="174"/>
            <a:chExt cx="5449" cy="398"/>
          </a:xfrm>
        </p:grpSpPr>
        <p:sp>
          <p:nvSpPr>
            <p:cNvPr id="40989" name="Text Box 65" descr="75%"/>
            <p:cNvSpPr txBox="1">
              <a:spLocks noChangeArrowheads="1"/>
            </p:cNvSpPr>
            <p:nvPr/>
          </p:nvSpPr>
          <p:spPr bwMode="auto">
            <a:xfrm>
              <a:off x="4213" y="265"/>
              <a:ext cx="14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>
                  <a:latin typeface="宋体" panose="02010600030101010101" pitchFamily="2" charset="-122"/>
                </a:rPr>
                <a:t>化为最简与或式</a:t>
              </a:r>
              <a:endParaRPr lang="zh-CN" altLang="en-US" sz="2400" b="0">
                <a:latin typeface="宋体" panose="02010600030101010101" pitchFamily="2" charset="-122"/>
              </a:endParaRPr>
            </a:p>
          </p:txBody>
        </p:sp>
        <p:grpSp>
          <p:nvGrpSpPr>
            <p:cNvPr id="40990" name="Group 70"/>
            <p:cNvGrpSpPr>
              <a:grpSpLocks/>
            </p:cNvGrpSpPr>
            <p:nvPr/>
          </p:nvGrpSpPr>
          <p:grpSpPr bwMode="auto">
            <a:xfrm>
              <a:off x="225" y="174"/>
              <a:ext cx="3906" cy="398"/>
              <a:chOff x="225" y="174"/>
              <a:chExt cx="3906" cy="398"/>
            </a:xfrm>
          </p:grpSpPr>
          <p:sp>
            <p:nvSpPr>
              <p:cNvPr id="40991" name="Text Box 63" descr="75%"/>
              <p:cNvSpPr txBox="1">
                <a:spLocks noChangeArrowheads="1"/>
              </p:cNvSpPr>
              <p:nvPr/>
            </p:nvSpPr>
            <p:spPr bwMode="auto">
              <a:xfrm>
                <a:off x="225" y="174"/>
                <a:ext cx="7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黑体" panose="02010609060101010101" pitchFamily="49" charset="-122"/>
                    <a:ea typeface="黑体" panose="02010609060101010101" pitchFamily="49" charset="-122"/>
                  </a:rPr>
                  <a:t>例</a:t>
                </a:r>
                <a:r>
                  <a:rPr lang="en-US" altLang="zh-CN" sz="2400"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240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r>
                  <a:rPr lang="zh-CN" altLang="en-US" sz="2400">
                    <a:latin typeface="宋体" panose="02010600030101010101" pitchFamily="2" charset="-122"/>
                  </a:rPr>
                  <a:t>将</a:t>
                </a:r>
                <a:endParaRPr lang="zh-CN" altLang="en-US" sz="2400" b="0">
                  <a:latin typeface="宋体" panose="02010600030101010101" pitchFamily="2" charset="-122"/>
                </a:endParaRPr>
              </a:p>
            </p:txBody>
          </p:sp>
          <p:graphicFrame>
            <p:nvGraphicFramePr>
              <p:cNvPr id="40962" name="Object 66" descr="75%"/>
              <p:cNvGraphicFramePr>
                <a:graphicFrameLocks noChangeAspect="1"/>
              </p:cNvGraphicFramePr>
              <p:nvPr/>
            </p:nvGraphicFramePr>
            <p:xfrm>
              <a:off x="1027" y="220"/>
              <a:ext cx="3104" cy="352"/>
            </p:xfrm>
            <a:graphic>
              <a:graphicData uri="http://schemas.openxmlformats.org/presentationml/2006/ole">
                <p:oleObj spid="_x0000_s40961" name="公式" r:id="rId4" imgW="2501900" imgH="254000" progId="Equation.3">
                  <p:embed/>
                </p:oleObj>
              </a:graphicData>
            </a:graphic>
          </p:graphicFrame>
        </p:grpSp>
      </p:grpSp>
      <p:sp>
        <p:nvSpPr>
          <p:cNvPr id="121923" name="AutoShape 67"/>
          <p:cNvSpPr>
            <a:spLocks noChangeArrowheads="1"/>
          </p:cNvSpPr>
          <p:nvPr/>
        </p:nvSpPr>
        <p:spPr bwMode="auto">
          <a:xfrm>
            <a:off x="2046288" y="3560763"/>
            <a:ext cx="709612" cy="73818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仿宋_GB2312" pitchFamily="49" charset="-122"/>
            </a:endParaRPr>
          </a:p>
        </p:txBody>
      </p:sp>
      <p:sp>
        <p:nvSpPr>
          <p:cNvPr id="121927" name="Oval 71"/>
          <p:cNvSpPr>
            <a:spLocks noChangeArrowheads="1"/>
          </p:cNvSpPr>
          <p:nvPr/>
        </p:nvSpPr>
        <p:spPr bwMode="auto">
          <a:xfrm>
            <a:off x="2006600" y="3084513"/>
            <a:ext cx="300038" cy="763587"/>
          </a:xfrm>
          <a:prstGeom prst="ellipse">
            <a:avLst/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仿宋_GB2312" pitchFamily="49" charset="-122"/>
            </a:endParaRPr>
          </a:p>
        </p:txBody>
      </p:sp>
      <p:sp>
        <p:nvSpPr>
          <p:cNvPr id="121928" name="Oval 72"/>
          <p:cNvSpPr>
            <a:spLocks noChangeArrowheads="1"/>
          </p:cNvSpPr>
          <p:nvPr/>
        </p:nvSpPr>
        <p:spPr bwMode="auto">
          <a:xfrm>
            <a:off x="2401888" y="3944938"/>
            <a:ext cx="355600" cy="871537"/>
          </a:xfrm>
          <a:prstGeom prst="ellips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仿宋_GB2312" pitchFamily="49" charset="-122"/>
            </a:endParaRPr>
          </a:p>
        </p:txBody>
      </p:sp>
      <p:sp>
        <p:nvSpPr>
          <p:cNvPr id="121929" name="Oval 73"/>
          <p:cNvSpPr>
            <a:spLocks noChangeArrowheads="1"/>
          </p:cNvSpPr>
          <p:nvPr/>
        </p:nvSpPr>
        <p:spPr bwMode="auto">
          <a:xfrm>
            <a:off x="1543050" y="3903663"/>
            <a:ext cx="792163" cy="433387"/>
          </a:xfrm>
          <a:prstGeom prst="ellipse">
            <a:avLst/>
          </a:prstGeom>
          <a:noFill/>
          <a:ln w="2857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仿宋_GB2312" pitchFamily="49" charset="-122"/>
            </a:endParaRPr>
          </a:p>
        </p:txBody>
      </p:sp>
      <p:grpSp>
        <p:nvGrpSpPr>
          <p:cNvPr id="4" name="Group 92"/>
          <p:cNvGrpSpPr>
            <a:grpSpLocks/>
          </p:cNvGrpSpPr>
          <p:nvPr/>
        </p:nvGrpSpPr>
        <p:grpSpPr bwMode="auto">
          <a:xfrm>
            <a:off x="1106488" y="3506788"/>
            <a:ext cx="1787525" cy="409575"/>
            <a:chOff x="697" y="2209"/>
            <a:chExt cx="1126" cy="258"/>
          </a:xfrm>
        </p:grpSpPr>
        <p:sp>
          <p:nvSpPr>
            <p:cNvPr id="40986" name="Oval 75"/>
            <p:cNvSpPr>
              <a:spLocks noChangeArrowheads="1"/>
            </p:cNvSpPr>
            <p:nvPr/>
          </p:nvSpPr>
          <p:spPr bwMode="auto">
            <a:xfrm>
              <a:off x="1565" y="2209"/>
              <a:ext cx="258" cy="258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  <p:sp>
          <p:nvSpPr>
            <p:cNvPr id="40987" name="Oval 76"/>
            <p:cNvSpPr>
              <a:spLocks noChangeArrowheads="1"/>
            </p:cNvSpPr>
            <p:nvPr/>
          </p:nvSpPr>
          <p:spPr bwMode="auto">
            <a:xfrm>
              <a:off x="697" y="2209"/>
              <a:ext cx="258" cy="258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  <p:sp>
          <p:nvSpPr>
            <p:cNvPr id="40988" name="Line 77"/>
            <p:cNvSpPr>
              <a:spLocks noChangeShapeType="1"/>
            </p:cNvSpPr>
            <p:nvPr/>
          </p:nvSpPr>
          <p:spPr bwMode="auto">
            <a:xfrm>
              <a:off x="954" y="2304"/>
              <a:ext cx="61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1935" name="AutoShape 79"/>
          <p:cNvSpPr>
            <a:spLocks noChangeArrowheads="1"/>
          </p:cNvSpPr>
          <p:nvPr/>
        </p:nvSpPr>
        <p:spPr bwMode="auto">
          <a:xfrm>
            <a:off x="1201738" y="5553075"/>
            <a:ext cx="2062162" cy="1304925"/>
          </a:xfrm>
          <a:prstGeom prst="irregularSeal2">
            <a:avLst/>
          </a:prstGeom>
          <a:solidFill>
            <a:srgbClr val="FFFFCC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lIns="135788" tIns="67895" rIns="135788" bIns="67895" anchor="ctr"/>
          <a:lstStyle>
            <a:lvl1pPr defTabSz="13589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3589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3589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3589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3589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3589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3589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3589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3589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solidFill>
                  <a:srgbClr val="CC0066"/>
                </a:solidFill>
              </a:rPr>
              <a:t>注意</a:t>
            </a:r>
            <a:endParaRPr lang="zh-CN" altLang="en-US" b="0">
              <a:solidFill>
                <a:srgbClr val="FF0000"/>
              </a:solidFill>
              <a:ea typeface="仿宋_GB2312" pitchFamily="49" charset="-122"/>
            </a:endParaRPr>
          </a:p>
        </p:txBody>
      </p:sp>
      <p:sp>
        <p:nvSpPr>
          <p:cNvPr id="121936" name="Text Box 80"/>
          <p:cNvSpPr txBox="1">
            <a:spLocks noChangeArrowheads="1"/>
          </p:cNvSpPr>
          <p:nvPr/>
        </p:nvSpPr>
        <p:spPr bwMode="auto">
          <a:xfrm>
            <a:off x="3562350" y="5581650"/>
            <a:ext cx="46561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 b="0">
                <a:solidFill>
                  <a:schemeClr val="accent2"/>
                </a:solidFill>
                <a:ea typeface="仿宋_GB2312" pitchFamily="49" charset="-122"/>
              </a:rPr>
              <a:t>先画大圈：易</a:t>
            </a:r>
            <a:r>
              <a:rPr lang="zh-CN" altLang="en-US" sz="2800" b="0">
                <a:solidFill>
                  <a:srgbClr val="FF0000"/>
                </a:solidFill>
                <a:ea typeface="仿宋_GB2312" pitchFamily="49" charset="-122"/>
              </a:rPr>
              <a:t>冗余；</a:t>
            </a:r>
          </a:p>
          <a:p>
            <a:pPr eaLnBrk="1" hangingPunct="1">
              <a:buFontTx/>
              <a:buChar char="•"/>
            </a:pPr>
            <a:r>
              <a:rPr lang="zh-CN" altLang="en-US" sz="2800" b="0">
                <a:solidFill>
                  <a:schemeClr val="accent2"/>
                </a:solidFill>
                <a:ea typeface="仿宋_GB2312" pitchFamily="49" charset="-122"/>
              </a:rPr>
              <a:t>先</a:t>
            </a:r>
            <a:r>
              <a:rPr lang="zh-CN" altLang="en-US" sz="2800" b="0">
                <a:solidFill>
                  <a:srgbClr val="FF0000"/>
                </a:solidFill>
                <a:ea typeface="仿宋_GB2312" pitchFamily="49" charset="-122"/>
              </a:rPr>
              <a:t>圈</a:t>
            </a:r>
            <a:r>
              <a:rPr lang="zh-CN" altLang="en-US" sz="2800" b="0">
                <a:solidFill>
                  <a:schemeClr val="accent2"/>
                </a:solidFill>
                <a:ea typeface="仿宋_GB2312" pitchFamily="49" charset="-122"/>
              </a:rPr>
              <a:t>弱的，就不易</a:t>
            </a:r>
            <a:r>
              <a:rPr lang="zh-CN" altLang="en-US" sz="2800" b="0">
                <a:solidFill>
                  <a:srgbClr val="FF0000"/>
                </a:solidFill>
                <a:ea typeface="仿宋_GB2312" pitchFamily="49" charset="-122"/>
              </a:rPr>
              <a:t>冗余</a:t>
            </a:r>
          </a:p>
        </p:txBody>
      </p:sp>
      <p:sp>
        <p:nvSpPr>
          <p:cNvPr id="121937" name="Text Box 81"/>
          <p:cNvSpPr txBox="1">
            <a:spLocks noChangeArrowheads="1"/>
          </p:cNvSpPr>
          <p:nvPr/>
        </p:nvSpPr>
        <p:spPr bwMode="auto">
          <a:xfrm>
            <a:off x="4302125" y="1290638"/>
            <a:ext cx="5116513" cy="128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"/>
              </a:spcBef>
            </a:pPr>
            <a:r>
              <a:rPr lang="zh-CN" altLang="en-US" sz="2800" b="0">
                <a:solidFill>
                  <a:srgbClr val="FF0000"/>
                </a:solidFill>
                <a:ea typeface="仿宋_GB2312" pitchFamily="49" charset="-122"/>
              </a:rPr>
              <a:t>建议次序：</a:t>
            </a:r>
            <a:r>
              <a:rPr lang="zh-CN" altLang="en-US" sz="2800" b="0">
                <a:solidFill>
                  <a:schemeClr val="accent2"/>
                </a:solidFill>
                <a:ea typeface="仿宋_GB2312" pitchFamily="49" charset="-122"/>
              </a:rPr>
              <a:t>先弱后强 </a:t>
            </a:r>
          </a:p>
          <a:p>
            <a:pPr eaLnBrk="1" hangingPunct="1">
              <a:spcBef>
                <a:spcPct val="5000"/>
              </a:spcBef>
            </a:pPr>
            <a:r>
              <a:rPr lang="zh-CN" altLang="en-US" sz="2400" b="0">
                <a:solidFill>
                  <a:srgbClr val="FF0000"/>
                </a:solidFill>
                <a:ea typeface="仿宋_GB2312" pitchFamily="49" charset="-122"/>
              </a:rPr>
              <a:t>弱者：最小项只有一种圈法。</a:t>
            </a:r>
          </a:p>
          <a:p>
            <a:pPr eaLnBrk="1" hangingPunct="1">
              <a:spcBef>
                <a:spcPct val="5000"/>
              </a:spcBef>
            </a:pPr>
            <a:r>
              <a:rPr lang="zh-CN" altLang="en-US" sz="2400" b="0">
                <a:solidFill>
                  <a:srgbClr val="FF0000"/>
                </a:solidFill>
                <a:ea typeface="仿宋_GB2312" pitchFamily="49" charset="-122"/>
              </a:rPr>
              <a:t>强者：最小项有多种圈法。</a:t>
            </a:r>
          </a:p>
        </p:txBody>
      </p:sp>
      <p:pic>
        <p:nvPicPr>
          <p:cNvPr id="121938" name="Picture 82" descr="卡诺图4_00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63" y="2613025"/>
            <a:ext cx="2300287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939" name="AutoShape 83"/>
          <p:cNvSpPr>
            <a:spLocks noChangeArrowheads="1"/>
          </p:cNvSpPr>
          <p:nvPr/>
        </p:nvSpPr>
        <p:spPr bwMode="auto">
          <a:xfrm>
            <a:off x="6805613" y="2805113"/>
            <a:ext cx="3100387" cy="1843087"/>
          </a:xfrm>
          <a:prstGeom prst="wedgeRoundRectCallout">
            <a:avLst>
              <a:gd name="adj1" fmla="val -73449"/>
              <a:gd name="adj2" fmla="val 11153"/>
              <a:gd name="adj3" fmla="val 16667"/>
            </a:avLst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400" b="0">
                <a:solidFill>
                  <a:srgbClr val="FF0000"/>
                </a:solidFill>
                <a:ea typeface="仿宋_GB2312" pitchFamily="49" charset="-122"/>
              </a:rPr>
              <a:t>红“</a:t>
            </a:r>
            <a:r>
              <a:rPr lang="en-US" altLang="zh-CN" sz="2400" b="0">
                <a:solidFill>
                  <a:srgbClr val="FF0000"/>
                </a:solidFill>
                <a:ea typeface="仿宋_GB2312" pitchFamily="49" charset="-122"/>
              </a:rPr>
              <a:t>1”</a:t>
            </a:r>
            <a:r>
              <a:rPr lang="zh-CN" altLang="en-US" sz="2400" b="0">
                <a:solidFill>
                  <a:schemeClr val="accent2"/>
                </a:solidFill>
                <a:ea typeface="仿宋_GB2312" pitchFamily="49" charset="-122"/>
              </a:rPr>
              <a:t>为强</a:t>
            </a:r>
            <a:r>
              <a:rPr lang="zh-CN" altLang="en-US" sz="2400" b="0">
                <a:solidFill>
                  <a:schemeClr val="bg1"/>
                </a:solidFill>
                <a:ea typeface="仿宋_GB2312" pitchFamily="49" charset="-122"/>
              </a:rPr>
              <a:t>，两种圈法</a:t>
            </a:r>
          </a:p>
          <a:p>
            <a:pPr eaLnBrk="1" hangingPunct="1">
              <a:buFontTx/>
              <a:buChar char="•"/>
            </a:pPr>
            <a:r>
              <a:rPr lang="zh-CN" altLang="en-US" sz="2400" b="0">
                <a:solidFill>
                  <a:schemeClr val="bg1"/>
                </a:solidFill>
                <a:ea typeface="仿宋_GB2312" pitchFamily="49" charset="-122"/>
              </a:rPr>
              <a:t>黑“</a:t>
            </a:r>
            <a:r>
              <a:rPr lang="en-US" altLang="zh-CN" sz="2400" b="0">
                <a:solidFill>
                  <a:schemeClr val="bg1"/>
                </a:solidFill>
                <a:ea typeface="仿宋_GB2312" pitchFamily="49" charset="-122"/>
              </a:rPr>
              <a:t>1”</a:t>
            </a:r>
            <a:r>
              <a:rPr lang="zh-CN" altLang="en-US" sz="2400" b="0">
                <a:solidFill>
                  <a:schemeClr val="accent2"/>
                </a:solidFill>
                <a:ea typeface="仿宋_GB2312" pitchFamily="49" charset="-122"/>
              </a:rPr>
              <a:t>为弱</a:t>
            </a:r>
            <a:r>
              <a:rPr lang="zh-CN" altLang="en-US" sz="2400" b="0">
                <a:solidFill>
                  <a:schemeClr val="bg1"/>
                </a:solidFill>
                <a:ea typeface="仿宋_GB2312" pitchFamily="49" charset="-122"/>
              </a:rPr>
              <a:t>。只有一种圈法</a:t>
            </a:r>
          </a:p>
          <a:p>
            <a:pPr algn="ctr" eaLnBrk="1" hangingPunct="1"/>
            <a:endParaRPr lang="en-US" altLang="zh-CN">
              <a:ea typeface="仿宋_GB2312" pitchFamily="49" charset="-122"/>
            </a:endParaRPr>
          </a:p>
        </p:txBody>
      </p:sp>
      <p:sp>
        <p:nvSpPr>
          <p:cNvPr id="121941" name="Oval 85"/>
          <p:cNvSpPr>
            <a:spLocks noChangeArrowheads="1"/>
          </p:cNvSpPr>
          <p:nvPr/>
        </p:nvSpPr>
        <p:spPr bwMode="auto">
          <a:xfrm>
            <a:off x="5091113" y="3181350"/>
            <a:ext cx="300037" cy="763588"/>
          </a:xfrm>
          <a:prstGeom prst="ellipse">
            <a:avLst/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仿宋_GB2312" pitchFamily="49" charset="-122"/>
            </a:endParaRPr>
          </a:p>
        </p:txBody>
      </p:sp>
      <p:grpSp>
        <p:nvGrpSpPr>
          <p:cNvPr id="5" name="Group 91"/>
          <p:cNvGrpSpPr>
            <a:grpSpLocks/>
          </p:cNvGrpSpPr>
          <p:nvPr/>
        </p:nvGrpSpPr>
        <p:grpSpPr bwMode="auto">
          <a:xfrm>
            <a:off x="4203700" y="3603625"/>
            <a:ext cx="1787525" cy="409575"/>
            <a:chOff x="2648" y="2270"/>
            <a:chExt cx="1126" cy="258"/>
          </a:xfrm>
        </p:grpSpPr>
        <p:sp>
          <p:nvSpPr>
            <p:cNvPr id="40983" name="Oval 87"/>
            <p:cNvSpPr>
              <a:spLocks noChangeArrowheads="1"/>
            </p:cNvSpPr>
            <p:nvPr/>
          </p:nvSpPr>
          <p:spPr bwMode="auto">
            <a:xfrm>
              <a:off x="3516" y="2270"/>
              <a:ext cx="258" cy="258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  <p:sp>
          <p:nvSpPr>
            <p:cNvPr id="40984" name="Oval 88"/>
            <p:cNvSpPr>
              <a:spLocks noChangeArrowheads="1"/>
            </p:cNvSpPr>
            <p:nvPr/>
          </p:nvSpPr>
          <p:spPr bwMode="auto">
            <a:xfrm>
              <a:off x="2648" y="2270"/>
              <a:ext cx="258" cy="258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  <p:sp>
          <p:nvSpPr>
            <p:cNvPr id="40985" name="Line 89"/>
            <p:cNvSpPr>
              <a:spLocks noChangeShapeType="1"/>
            </p:cNvSpPr>
            <p:nvPr/>
          </p:nvSpPr>
          <p:spPr bwMode="auto">
            <a:xfrm>
              <a:off x="2905" y="2365"/>
              <a:ext cx="61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1949" name="Oval 93"/>
          <p:cNvSpPr>
            <a:spLocks noChangeArrowheads="1"/>
          </p:cNvSpPr>
          <p:nvPr/>
        </p:nvSpPr>
        <p:spPr bwMode="auto">
          <a:xfrm>
            <a:off x="4518025" y="3986213"/>
            <a:ext cx="792163" cy="433387"/>
          </a:xfrm>
          <a:prstGeom prst="ellipse">
            <a:avLst/>
          </a:prstGeom>
          <a:noFill/>
          <a:ln w="2857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仿宋_GB2312" pitchFamily="49" charset="-122"/>
            </a:endParaRPr>
          </a:p>
        </p:txBody>
      </p:sp>
      <p:sp>
        <p:nvSpPr>
          <p:cNvPr id="121950" name="Oval 94"/>
          <p:cNvSpPr>
            <a:spLocks noChangeArrowheads="1"/>
          </p:cNvSpPr>
          <p:nvPr/>
        </p:nvSpPr>
        <p:spPr bwMode="auto">
          <a:xfrm>
            <a:off x="5527675" y="3971925"/>
            <a:ext cx="355600" cy="871538"/>
          </a:xfrm>
          <a:prstGeom prst="ellips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1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1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1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1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1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1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1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1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1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1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1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1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1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1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1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1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1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1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1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1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1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1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1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21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21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1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/>
      <p:bldP spid="121859" grpId="0" autoUpdateAnimBg="0"/>
      <p:bldP spid="121868" grpId="0" autoUpdateAnimBg="0"/>
      <p:bldP spid="121923" grpId="0" animBg="1"/>
      <p:bldP spid="121927" grpId="0" animBg="1"/>
      <p:bldP spid="121928" grpId="0" animBg="1"/>
      <p:bldP spid="121929" grpId="0" animBg="1"/>
      <p:bldP spid="121935" grpId="0" animBg="1"/>
      <p:bldP spid="121936" grpId="0" autoUpdateAnimBg="0"/>
      <p:bldP spid="121937" grpId="0" autoUpdateAnimBg="0"/>
      <p:bldP spid="121939" grpId="0" animBg="1"/>
      <p:bldP spid="121941" grpId="0" animBg="1"/>
      <p:bldP spid="121949" grpId="0" animBg="1"/>
      <p:bldP spid="12195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059" name="Picture 2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263" y="2324100"/>
            <a:ext cx="23717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2058" name="Picture 2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25" y="2387600"/>
            <a:ext cx="23717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2035" name="Object 2"/>
          <p:cNvGraphicFramePr>
            <a:graphicFrameLocks noChangeAspect="1"/>
          </p:cNvGraphicFramePr>
          <p:nvPr/>
        </p:nvGraphicFramePr>
        <p:xfrm>
          <a:off x="1050925" y="904875"/>
          <a:ext cx="3916363" cy="360363"/>
        </p:xfrm>
        <a:graphic>
          <a:graphicData uri="http://schemas.openxmlformats.org/presentationml/2006/ole">
            <p:oleObj spid="_x0000_s41985" name="公式" r:id="rId4" imgW="1993680" imgH="177480" progId="Equation.3">
              <p:embed/>
            </p:oleObj>
          </a:graphicData>
        </a:graphic>
      </p:graphicFrame>
      <p:sp>
        <p:nvSpPr>
          <p:cNvPr id="172036" name="Text Box 4"/>
          <p:cNvSpPr txBox="1">
            <a:spLocks noChangeArrowheads="1"/>
          </p:cNvSpPr>
          <p:nvPr/>
        </p:nvSpPr>
        <p:spPr bwMode="auto">
          <a:xfrm>
            <a:off x="385763" y="176213"/>
            <a:ext cx="2317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0">
                <a:solidFill>
                  <a:schemeClr val="bg1"/>
                </a:solidFill>
              </a:rPr>
              <a:t>例</a:t>
            </a:r>
            <a:r>
              <a:rPr lang="en-US" altLang="zh-CN" sz="3200" b="0">
                <a:solidFill>
                  <a:schemeClr val="bg1"/>
                </a:solidFill>
              </a:rPr>
              <a:t>2.4</a:t>
            </a:r>
            <a:r>
              <a:rPr lang="zh-CN" altLang="en-US" sz="3200" b="0">
                <a:solidFill>
                  <a:schemeClr val="bg1"/>
                </a:solidFill>
              </a:rPr>
              <a:t>：练习</a:t>
            </a:r>
          </a:p>
        </p:txBody>
      </p:sp>
      <p:graphicFrame>
        <p:nvGraphicFramePr>
          <p:cNvPr id="172037" name="Object 3"/>
          <p:cNvGraphicFramePr>
            <a:graphicFrameLocks noChangeAspect="1"/>
          </p:cNvGraphicFramePr>
          <p:nvPr/>
        </p:nvGraphicFramePr>
        <p:xfrm>
          <a:off x="735013" y="1574800"/>
          <a:ext cx="5278437" cy="560388"/>
        </p:xfrm>
        <a:graphic>
          <a:graphicData uri="http://schemas.openxmlformats.org/presentationml/2006/ole">
            <p:oleObj spid="_x0000_s41986" name="公式" r:id="rId5" imgW="2812680" imgH="292680" progId="Equation.3">
              <p:embed/>
            </p:oleObj>
          </a:graphicData>
        </a:graphic>
      </p:graphicFrame>
      <p:sp>
        <p:nvSpPr>
          <p:cNvPr id="172039" name="Oval 7"/>
          <p:cNvSpPr>
            <a:spLocks noChangeArrowheads="1"/>
          </p:cNvSpPr>
          <p:nvPr/>
        </p:nvSpPr>
        <p:spPr bwMode="auto">
          <a:xfrm>
            <a:off x="1712913" y="2905125"/>
            <a:ext cx="1716087" cy="461963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72043" name="Object 4"/>
          <p:cNvGraphicFramePr>
            <a:graphicFrameLocks noChangeAspect="1"/>
          </p:cNvGraphicFramePr>
          <p:nvPr/>
        </p:nvGraphicFramePr>
        <p:xfrm>
          <a:off x="1309688" y="5105400"/>
          <a:ext cx="2206625" cy="366713"/>
        </p:xfrm>
        <a:graphic>
          <a:graphicData uri="http://schemas.openxmlformats.org/presentationml/2006/ole">
            <p:oleObj spid="_x0000_s41987" name="公式" r:id="rId6" imgW="939600" imgH="164880" progId="Equation.3">
              <p:embed/>
            </p:oleObj>
          </a:graphicData>
        </a:graphic>
      </p:graphicFrame>
      <p:sp>
        <p:nvSpPr>
          <p:cNvPr id="172053" name="Oval 21"/>
          <p:cNvSpPr>
            <a:spLocks noChangeArrowheads="1"/>
          </p:cNvSpPr>
          <p:nvPr/>
        </p:nvSpPr>
        <p:spPr bwMode="auto">
          <a:xfrm>
            <a:off x="6234113" y="2936875"/>
            <a:ext cx="1035050" cy="736600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2266950" y="2705100"/>
            <a:ext cx="1403350" cy="1003300"/>
            <a:chOff x="1428" y="1704"/>
            <a:chExt cx="884" cy="632"/>
          </a:xfrm>
        </p:grpSpPr>
        <p:sp>
          <p:nvSpPr>
            <p:cNvPr id="42010" name="Line 28"/>
            <p:cNvSpPr>
              <a:spLocks noChangeShapeType="1"/>
            </p:cNvSpPr>
            <p:nvPr/>
          </p:nvSpPr>
          <p:spPr bwMode="auto">
            <a:xfrm flipV="1">
              <a:off x="1428" y="1704"/>
              <a:ext cx="827" cy="6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11" name="Line 29"/>
            <p:cNvSpPr>
              <a:spLocks noChangeShapeType="1"/>
            </p:cNvSpPr>
            <p:nvPr/>
          </p:nvSpPr>
          <p:spPr bwMode="auto">
            <a:xfrm>
              <a:off x="1509" y="1769"/>
              <a:ext cx="803" cy="4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5864225" y="2849563"/>
            <a:ext cx="1843088" cy="1828800"/>
            <a:chOff x="3694" y="1795"/>
            <a:chExt cx="1161" cy="1152"/>
          </a:xfrm>
        </p:grpSpPr>
        <p:grpSp>
          <p:nvGrpSpPr>
            <p:cNvPr id="42000" name="Group 22"/>
            <p:cNvGrpSpPr>
              <a:grpSpLocks/>
            </p:cNvGrpSpPr>
            <p:nvPr/>
          </p:nvGrpSpPr>
          <p:grpSpPr bwMode="auto">
            <a:xfrm>
              <a:off x="3694" y="2663"/>
              <a:ext cx="1145" cy="284"/>
              <a:chOff x="3516" y="2941"/>
              <a:chExt cx="1332" cy="292"/>
            </a:xfrm>
          </p:grpSpPr>
          <p:sp>
            <p:nvSpPr>
              <p:cNvPr id="42007" name="Oval 23"/>
              <p:cNvSpPr>
                <a:spLocks noChangeArrowheads="1"/>
              </p:cNvSpPr>
              <p:nvPr/>
            </p:nvSpPr>
            <p:spPr bwMode="auto">
              <a:xfrm>
                <a:off x="4539" y="2948"/>
                <a:ext cx="309" cy="276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008" name="Oval 24"/>
              <p:cNvSpPr>
                <a:spLocks noChangeArrowheads="1"/>
              </p:cNvSpPr>
              <p:nvPr/>
            </p:nvSpPr>
            <p:spPr bwMode="auto">
              <a:xfrm>
                <a:off x="3516" y="2941"/>
                <a:ext cx="267" cy="292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009" name="Line 25"/>
              <p:cNvSpPr>
                <a:spLocks noChangeShapeType="1"/>
              </p:cNvSpPr>
              <p:nvPr/>
            </p:nvSpPr>
            <p:spPr bwMode="auto">
              <a:xfrm>
                <a:off x="3774" y="3088"/>
                <a:ext cx="756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2001" name="Group 31"/>
            <p:cNvGrpSpPr>
              <a:grpSpLocks/>
            </p:cNvGrpSpPr>
            <p:nvPr/>
          </p:nvGrpSpPr>
          <p:grpSpPr bwMode="auto">
            <a:xfrm>
              <a:off x="3710" y="1795"/>
              <a:ext cx="1145" cy="284"/>
              <a:chOff x="3516" y="2941"/>
              <a:chExt cx="1332" cy="292"/>
            </a:xfrm>
          </p:grpSpPr>
          <p:sp>
            <p:nvSpPr>
              <p:cNvPr id="42004" name="Oval 32"/>
              <p:cNvSpPr>
                <a:spLocks noChangeArrowheads="1"/>
              </p:cNvSpPr>
              <p:nvPr/>
            </p:nvSpPr>
            <p:spPr bwMode="auto">
              <a:xfrm>
                <a:off x="4539" y="2948"/>
                <a:ext cx="309" cy="276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005" name="Oval 33"/>
              <p:cNvSpPr>
                <a:spLocks noChangeArrowheads="1"/>
              </p:cNvSpPr>
              <p:nvPr/>
            </p:nvSpPr>
            <p:spPr bwMode="auto">
              <a:xfrm>
                <a:off x="3516" y="2941"/>
                <a:ext cx="267" cy="292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006" name="Line 34"/>
              <p:cNvSpPr>
                <a:spLocks noChangeShapeType="1"/>
              </p:cNvSpPr>
              <p:nvPr/>
            </p:nvSpPr>
            <p:spPr bwMode="auto">
              <a:xfrm>
                <a:off x="3774" y="3088"/>
                <a:ext cx="756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2002" name="Line 35"/>
            <p:cNvSpPr>
              <a:spLocks noChangeShapeType="1"/>
            </p:cNvSpPr>
            <p:nvPr/>
          </p:nvSpPr>
          <p:spPr bwMode="auto">
            <a:xfrm flipH="1">
              <a:off x="3805" y="2061"/>
              <a:ext cx="9" cy="56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03" name="Line 36"/>
            <p:cNvSpPr>
              <a:spLocks noChangeShapeType="1"/>
            </p:cNvSpPr>
            <p:nvPr/>
          </p:nvSpPr>
          <p:spPr bwMode="auto">
            <a:xfrm flipH="1">
              <a:off x="4698" y="2093"/>
              <a:ext cx="9" cy="56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72070" name="AutoShape 38"/>
          <p:cNvSpPr>
            <a:spLocks noChangeArrowheads="1"/>
          </p:cNvSpPr>
          <p:nvPr/>
        </p:nvSpPr>
        <p:spPr bwMode="auto">
          <a:xfrm>
            <a:off x="3579813" y="2854325"/>
            <a:ext cx="1651000" cy="754063"/>
          </a:xfrm>
          <a:prstGeom prst="wedgeRoundRectCallout">
            <a:avLst>
              <a:gd name="adj1" fmla="val -62116"/>
              <a:gd name="adj2" fmla="val -8315"/>
              <a:gd name="adj3" fmla="val 16667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Char char="•"/>
            </a:pPr>
            <a:r>
              <a:rPr lang="zh-CN" altLang="en-US" sz="1800"/>
              <a:t>这四个为强</a:t>
            </a:r>
          </a:p>
          <a:p>
            <a:pPr algn="ctr" eaLnBrk="1" hangingPunct="1">
              <a:buFontTx/>
              <a:buChar char="•"/>
            </a:pPr>
            <a:r>
              <a:rPr lang="zh-CN" altLang="en-US" sz="1800"/>
              <a:t>另四个为弱</a:t>
            </a:r>
          </a:p>
        </p:txBody>
      </p: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7758113" y="3076575"/>
            <a:ext cx="1943100" cy="754063"/>
            <a:chOff x="4887" y="1938"/>
            <a:chExt cx="1224" cy="475"/>
          </a:xfrm>
        </p:grpSpPr>
        <p:sp>
          <p:nvSpPr>
            <p:cNvPr id="41998" name="AutoShape 39"/>
            <p:cNvSpPr>
              <a:spLocks noChangeArrowheads="1"/>
            </p:cNvSpPr>
            <p:nvPr/>
          </p:nvSpPr>
          <p:spPr bwMode="auto">
            <a:xfrm>
              <a:off x="4887" y="1938"/>
              <a:ext cx="1207" cy="475"/>
            </a:xfrm>
            <a:prstGeom prst="wedgeRoundRectCallout">
              <a:avLst>
                <a:gd name="adj1" fmla="val -85458"/>
                <a:gd name="adj2" fmla="val 14630"/>
                <a:gd name="adj3" fmla="val 16667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Char char="•"/>
              </a:pPr>
              <a:r>
                <a:rPr lang="zh-CN" altLang="en-US" sz="1800"/>
                <a:t>从这弱项考虑</a:t>
              </a:r>
            </a:p>
          </p:txBody>
        </p:sp>
        <p:sp>
          <p:nvSpPr>
            <p:cNvPr id="41999" name="AutoShape 40"/>
            <p:cNvSpPr>
              <a:spLocks noChangeArrowheads="1"/>
            </p:cNvSpPr>
            <p:nvPr/>
          </p:nvSpPr>
          <p:spPr bwMode="auto">
            <a:xfrm>
              <a:off x="4904" y="1938"/>
              <a:ext cx="1207" cy="475"/>
            </a:xfrm>
            <a:prstGeom prst="wedgeRoundRectCallout">
              <a:avLst>
                <a:gd name="adj1" fmla="val -61931"/>
                <a:gd name="adj2" fmla="val 117579"/>
                <a:gd name="adj3" fmla="val 16667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Char char="•"/>
              </a:pPr>
              <a:r>
                <a:rPr lang="zh-CN" altLang="en-US" sz="1800"/>
                <a:t>从这弱项考虑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2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2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6" grpId="0" autoUpdateAnimBg="0"/>
      <p:bldP spid="172039" grpId="0" animBg="1"/>
      <p:bldP spid="172053" grpId="0" animBg="1"/>
      <p:bldP spid="17207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 dirty="0">
                <a:solidFill>
                  <a:srgbClr val="FF0000"/>
                </a:solidFill>
                <a:ea typeface="仿宋_GB2312" pitchFamily="49" charset="-122"/>
              </a:rPr>
              <a:t>第</a:t>
            </a:r>
            <a:fld id="{96B628CE-988F-42B8-A957-CDF1BC87219D}" type="slidenum"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pPr eaLnBrk="1" hangingPunct="1"/>
              <a:t>5</a:t>
            </a:fld>
            <a:r>
              <a:rPr lang="zh-CN" altLang="en-US" b="0" dirty="0">
                <a:solidFill>
                  <a:srgbClr val="FF0000"/>
                </a:solidFill>
                <a:ea typeface="仿宋_GB2312" pitchFamily="49" charset="-122"/>
              </a:rPr>
              <a:t>页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242887" y="242888"/>
            <a:ext cx="7786688" cy="714375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anchor="ctr">
            <a:flatTx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§2.2  </a:t>
            </a:r>
            <a:r>
              <a:rPr lang="zh-CN" altLang="en-US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逻辑代数中的</a:t>
            </a:r>
            <a:r>
              <a:rPr lang="zh-CN" altLang="en-US" sz="3600" dirty="0" smtClean="0">
                <a:solidFill>
                  <a:srgbClr val="F90F36"/>
                </a:solidFill>
                <a:latin typeface="仿宋_GB2312" pitchFamily="49" charset="-122"/>
                <a:ea typeface="仿宋_GB2312" pitchFamily="49" charset="-122"/>
              </a:rPr>
              <a:t>三种基本运算</a:t>
            </a:r>
            <a:endParaRPr lang="zh-CN" altLang="en-US" sz="3200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7" name="Text Box 30"/>
          <p:cNvSpPr txBox="1">
            <a:spLocks noChangeArrowheads="1"/>
          </p:cNvSpPr>
          <p:nvPr/>
        </p:nvSpPr>
        <p:spPr bwMode="auto">
          <a:xfrm>
            <a:off x="409574" y="1304925"/>
            <a:ext cx="8382000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          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在二值逻辑函数中，最基本的逻辑运算有与（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AND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）、或（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OR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）、非（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NOT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）三种逻辑运算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</a:rPr>
              <a:t>。</a:t>
            </a:r>
          </a:p>
        </p:txBody>
      </p: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0" y="2511426"/>
            <a:ext cx="588645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10000"/>
              </a:lnSpc>
            </a:pPr>
            <a:r>
              <a:rPr lang="en-US" altLang="zh-CN" sz="3200" dirty="0"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3200" dirty="0">
                <a:latin typeface="仿宋_GB2312" pitchFamily="49" charset="-122"/>
                <a:ea typeface="仿宋_GB2312" pitchFamily="49" charset="-122"/>
              </a:rPr>
              <a:t>、与逻辑（逻辑乘）</a:t>
            </a:r>
            <a:endParaRPr lang="zh-CN" altLang="en-US" sz="3200" b="0" dirty="0"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69" name="Group 33"/>
          <p:cNvGrpSpPr>
            <a:grpSpLocks/>
          </p:cNvGrpSpPr>
          <p:nvPr/>
        </p:nvGrpSpPr>
        <p:grpSpPr bwMode="auto">
          <a:xfrm>
            <a:off x="566738" y="3800475"/>
            <a:ext cx="2746375" cy="1817688"/>
            <a:chOff x="1920" y="480"/>
            <a:chExt cx="1774" cy="1394"/>
          </a:xfrm>
        </p:grpSpPr>
        <p:sp>
          <p:nvSpPr>
            <p:cNvPr id="70" name="Line 34"/>
            <p:cNvSpPr>
              <a:spLocks noChangeShapeType="1"/>
            </p:cNvSpPr>
            <p:nvPr/>
          </p:nvSpPr>
          <p:spPr bwMode="auto">
            <a:xfrm>
              <a:off x="2158" y="81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71" name="Line 35"/>
            <p:cNvSpPr>
              <a:spLocks noChangeShapeType="1"/>
            </p:cNvSpPr>
            <p:nvPr/>
          </p:nvSpPr>
          <p:spPr bwMode="auto">
            <a:xfrm>
              <a:off x="3358" y="81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72" name="Oval 36"/>
            <p:cNvSpPr>
              <a:spLocks noChangeArrowheads="1"/>
            </p:cNvSpPr>
            <p:nvPr/>
          </p:nvSpPr>
          <p:spPr bwMode="auto">
            <a:xfrm>
              <a:off x="3273" y="1351"/>
              <a:ext cx="181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>
                <a:ea typeface="仿宋_GB2312" pitchFamily="49" charset="-122"/>
              </a:endParaRPr>
            </a:p>
          </p:txBody>
        </p:sp>
        <p:grpSp>
          <p:nvGrpSpPr>
            <p:cNvPr id="73" name="Group 37"/>
            <p:cNvGrpSpPr>
              <a:grpSpLocks/>
            </p:cNvGrpSpPr>
            <p:nvPr/>
          </p:nvGrpSpPr>
          <p:grpSpPr bwMode="auto">
            <a:xfrm>
              <a:off x="3290" y="1368"/>
              <a:ext cx="147" cy="147"/>
              <a:chOff x="2640" y="1392"/>
              <a:chExt cx="192" cy="192"/>
            </a:xfrm>
          </p:grpSpPr>
          <p:sp>
            <p:nvSpPr>
              <p:cNvPr id="90" name="Line 38"/>
              <p:cNvSpPr>
                <a:spLocks noChangeShapeType="1"/>
              </p:cNvSpPr>
              <p:nvPr/>
            </p:nvSpPr>
            <p:spPr bwMode="auto">
              <a:xfrm>
                <a:off x="2640" y="1392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91" name="Line 39"/>
              <p:cNvSpPr>
                <a:spLocks noChangeShapeType="1"/>
              </p:cNvSpPr>
              <p:nvPr/>
            </p:nvSpPr>
            <p:spPr bwMode="auto">
              <a:xfrm rot="-5400000">
                <a:off x="2640" y="1392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800"/>
              </a:p>
            </p:txBody>
          </p:sp>
        </p:grpSp>
        <p:sp>
          <p:nvSpPr>
            <p:cNvPr id="74" name="Line 40"/>
            <p:cNvSpPr>
              <a:spLocks noChangeShapeType="1"/>
            </p:cNvSpPr>
            <p:nvPr/>
          </p:nvSpPr>
          <p:spPr bwMode="auto">
            <a:xfrm flipH="1">
              <a:off x="3358" y="1536"/>
              <a:ext cx="0" cy="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75" name="Line 41"/>
            <p:cNvSpPr>
              <a:spLocks noChangeShapeType="1"/>
            </p:cNvSpPr>
            <p:nvPr/>
          </p:nvSpPr>
          <p:spPr bwMode="auto">
            <a:xfrm>
              <a:off x="2158" y="1872"/>
              <a:ext cx="1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76" name="Line 42"/>
            <p:cNvSpPr>
              <a:spLocks noChangeShapeType="1"/>
            </p:cNvSpPr>
            <p:nvPr/>
          </p:nvSpPr>
          <p:spPr bwMode="auto">
            <a:xfrm>
              <a:off x="2158" y="144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77" name="Line 43"/>
            <p:cNvSpPr>
              <a:spLocks noChangeShapeType="1"/>
            </p:cNvSpPr>
            <p:nvPr/>
          </p:nvSpPr>
          <p:spPr bwMode="auto">
            <a:xfrm>
              <a:off x="2158" y="816"/>
              <a:ext cx="1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78" name="Line 44"/>
            <p:cNvSpPr>
              <a:spLocks noChangeShapeType="1"/>
            </p:cNvSpPr>
            <p:nvPr/>
          </p:nvSpPr>
          <p:spPr bwMode="auto">
            <a:xfrm flipV="1">
              <a:off x="2321" y="672"/>
              <a:ext cx="27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79" name="Line 45"/>
            <p:cNvSpPr>
              <a:spLocks noChangeShapeType="1"/>
            </p:cNvSpPr>
            <p:nvPr/>
          </p:nvSpPr>
          <p:spPr bwMode="auto">
            <a:xfrm>
              <a:off x="2591" y="816"/>
              <a:ext cx="1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80" name="Line 46"/>
            <p:cNvSpPr>
              <a:spLocks noChangeShapeType="1"/>
            </p:cNvSpPr>
            <p:nvPr/>
          </p:nvSpPr>
          <p:spPr bwMode="auto">
            <a:xfrm>
              <a:off x="2762" y="816"/>
              <a:ext cx="1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81" name="Line 47"/>
            <p:cNvSpPr>
              <a:spLocks noChangeShapeType="1"/>
            </p:cNvSpPr>
            <p:nvPr/>
          </p:nvSpPr>
          <p:spPr bwMode="auto">
            <a:xfrm flipV="1">
              <a:off x="2925" y="672"/>
              <a:ext cx="27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82" name="Line 48"/>
            <p:cNvSpPr>
              <a:spLocks noChangeShapeType="1"/>
            </p:cNvSpPr>
            <p:nvPr/>
          </p:nvSpPr>
          <p:spPr bwMode="auto">
            <a:xfrm>
              <a:off x="3195" y="816"/>
              <a:ext cx="1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83" name="Text Box 49"/>
            <p:cNvSpPr txBox="1">
              <a:spLocks noChangeArrowheads="1"/>
            </p:cNvSpPr>
            <p:nvPr/>
          </p:nvSpPr>
          <p:spPr bwMode="auto">
            <a:xfrm>
              <a:off x="2062" y="480"/>
              <a:ext cx="403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>
                  <a:ea typeface="仿宋_GB2312" pitchFamily="49" charset="-122"/>
                </a:rPr>
                <a:t>A</a:t>
              </a:r>
            </a:p>
          </p:txBody>
        </p:sp>
        <p:sp>
          <p:nvSpPr>
            <p:cNvPr id="84" name="Text Box 50"/>
            <p:cNvSpPr txBox="1">
              <a:spLocks noChangeArrowheads="1"/>
            </p:cNvSpPr>
            <p:nvPr/>
          </p:nvSpPr>
          <p:spPr bwMode="auto">
            <a:xfrm>
              <a:off x="2762" y="480"/>
              <a:ext cx="403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dirty="0">
                  <a:ea typeface="仿宋_GB2312" pitchFamily="49" charset="-122"/>
                </a:rPr>
                <a:t>B</a:t>
              </a:r>
            </a:p>
          </p:txBody>
        </p:sp>
        <p:sp>
          <p:nvSpPr>
            <p:cNvPr id="85" name="Line 51"/>
            <p:cNvSpPr>
              <a:spLocks noChangeShapeType="1"/>
            </p:cNvSpPr>
            <p:nvPr/>
          </p:nvSpPr>
          <p:spPr bwMode="auto">
            <a:xfrm>
              <a:off x="2064" y="1344"/>
              <a:ext cx="1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86" name="Line 52"/>
            <p:cNvSpPr>
              <a:spLocks noChangeShapeType="1"/>
            </p:cNvSpPr>
            <p:nvPr/>
          </p:nvSpPr>
          <p:spPr bwMode="auto">
            <a:xfrm>
              <a:off x="2087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87" name="Text Box 53"/>
            <p:cNvSpPr txBox="1">
              <a:spLocks noChangeArrowheads="1"/>
            </p:cNvSpPr>
            <p:nvPr/>
          </p:nvSpPr>
          <p:spPr bwMode="auto">
            <a:xfrm>
              <a:off x="1920" y="1056"/>
              <a:ext cx="336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>
                  <a:ea typeface="仿宋_GB2312" pitchFamily="49" charset="-122"/>
                </a:rPr>
                <a:t>+</a:t>
              </a:r>
            </a:p>
          </p:txBody>
        </p:sp>
        <p:sp>
          <p:nvSpPr>
            <p:cNvPr id="88" name="Text Box 54"/>
            <p:cNvSpPr txBox="1">
              <a:spLocks noChangeArrowheads="1"/>
            </p:cNvSpPr>
            <p:nvPr/>
          </p:nvSpPr>
          <p:spPr bwMode="auto">
            <a:xfrm>
              <a:off x="3454" y="1296"/>
              <a:ext cx="240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>
                  <a:ea typeface="仿宋_GB2312" pitchFamily="49" charset="-122"/>
                </a:rPr>
                <a:t>Y</a:t>
              </a:r>
            </a:p>
          </p:txBody>
        </p:sp>
        <p:sp>
          <p:nvSpPr>
            <p:cNvPr id="89" name="Text Box 55"/>
            <p:cNvSpPr txBox="1">
              <a:spLocks noChangeArrowheads="1"/>
            </p:cNvSpPr>
            <p:nvPr/>
          </p:nvSpPr>
          <p:spPr bwMode="auto">
            <a:xfrm>
              <a:off x="1920" y="1344"/>
              <a:ext cx="336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>
                  <a:ea typeface="仿宋_GB2312" pitchFamily="49" charset="-122"/>
                </a:rPr>
                <a:t>_</a:t>
              </a:r>
            </a:p>
          </p:txBody>
        </p:sp>
      </p:grpSp>
      <p:sp>
        <p:nvSpPr>
          <p:cNvPr id="92" name="Text Box 57"/>
          <p:cNvSpPr txBox="1">
            <a:spLocks noChangeArrowheads="1"/>
          </p:cNvSpPr>
          <p:nvPr/>
        </p:nvSpPr>
        <p:spPr bwMode="auto">
          <a:xfrm>
            <a:off x="863600" y="3346450"/>
            <a:ext cx="1204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 b="0">
                <a:solidFill>
                  <a:srgbClr val="F90F36"/>
                </a:solidFill>
                <a:latin typeface="宋体" panose="02010600030101010101" pitchFamily="2" charset="-122"/>
              </a:rPr>
              <a:t>定义</a:t>
            </a:r>
          </a:p>
        </p:txBody>
      </p:sp>
      <p:sp>
        <p:nvSpPr>
          <p:cNvPr id="93" name="Rectangle 58"/>
          <p:cNvSpPr>
            <a:spLocks noChangeArrowheads="1"/>
          </p:cNvSpPr>
          <p:nvPr/>
        </p:nvSpPr>
        <p:spPr bwMode="auto">
          <a:xfrm>
            <a:off x="3711575" y="4854575"/>
            <a:ext cx="534352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定义：</a:t>
            </a:r>
            <a:r>
              <a:rPr lang="zh-CN" altLang="en-US" sz="2800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只有决定事物结果的</a:t>
            </a:r>
            <a:r>
              <a:rPr lang="zh-CN" altLang="en-US" sz="2800" i="1" dirty="0">
                <a:solidFill>
                  <a:srgbClr val="FF5008"/>
                </a:solidFill>
                <a:latin typeface="仿宋_GB2312" pitchFamily="49" charset="-122"/>
                <a:ea typeface="仿宋_GB2312" pitchFamily="49" charset="-122"/>
              </a:rPr>
              <a:t>全部条件</a:t>
            </a:r>
            <a:r>
              <a:rPr lang="zh-CN" altLang="en-US" sz="2800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同时具备时，结果才发生</a:t>
            </a:r>
            <a:r>
              <a:rPr lang="zh-CN" altLang="en-US" sz="2800" b="0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。</a:t>
            </a:r>
          </a:p>
        </p:txBody>
      </p:sp>
      <p:sp>
        <p:nvSpPr>
          <p:cNvPr id="94" name="Text Box 59"/>
          <p:cNvSpPr txBox="1">
            <a:spLocks noChangeArrowheads="1"/>
          </p:cNvSpPr>
          <p:nvPr/>
        </p:nvSpPr>
        <p:spPr bwMode="auto">
          <a:xfrm>
            <a:off x="3781425" y="3362325"/>
            <a:ext cx="519885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条件 ：</a:t>
            </a:r>
            <a:r>
              <a:rPr lang="zh-CN" altLang="en-US" sz="2800" b="0" dirty="0">
                <a:latin typeface="仿宋_GB2312" pitchFamily="49" charset="-122"/>
                <a:ea typeface="仿宋_GB2312" pitchFamily="49" charset="-122"/>
              </a:rPr>
              <a:t>开关</a:t>
            </a:r>
            <a:r>
              <a:rPr lang="en-US" altLang="zh-CN" sz="2800" b="0" dirty="0">
                <a:ea typeface="仿宋_GB2312" pitchFamily="49" charset="-122"/>
              </a:rPr>
              <a:t>A</a:t>
            </a:r>
            <a:r>
              <a:rPr lang="zh-CN" altLang="en-US" sz="2800" b="0" dirty="0">
                <a:latin typeface="仿宋_GB2312" pitchFamily="49" charset="-122"/>
                <a:ea typeface="仿宋_GB2312" pitchFamily="49" charset="-122"/>
              </a:rPr>
              <a:t>合上（变量</a:t>
            </a:r>
            <a:r>
              <a:rPr lang="en-US" altLang="zh-CN" sz="2800" b="0" dirty="0">
                <a:ea typeface="仿宋_GB2312" pitchFamily="49" charset="-122"/>
              </a:rPr>
              <a:t>A</a:t>
            </a:r>
            <a:r>
              <a:rPr lang="zh-CN" altLang="en-US" sz="2800" b="0" dirty="0">
                <a:latin typeface="仿宋_GB2312" pitchFamily="49" charset="-122"/>
                <a:ea typeface="仿宋_GB2312" pitchFamily="49" charset="-122"/>
              </a:rPr>
              <a:t>）、</a:t>
            </a:r>
          </a:p>
          <a:p>
            <a:pPr eaLnBrk="1" hangingPunct="1"/>
            <a:r>
              <a:rPr lang="zh-CN" altLang="en-US" sz="2800" b="0" dirty="0">
                <a:latin typeface="仿宋_GB2312" pitchFamily="49" charset="-122"/>
                <a:ea typeface="仿宋_GB2312" pitchFamily="49" charset="-122"/>
              </a:rPr>
              <a:t>       开关</a:t>
            </a:r>
            <a:r>
              <a:rPr lang="en-US" altLang="zh-CN" sz="2800" b="0" dirty="0">
                <a:latin typeface="仿宋_GB2312" pitchFamily="49" charset="-122"/>
                <a:ea typeface="仿宋_GB2312" pitchFamily="49" charset="-122"/>
              </a:rPr>
              <a:t>B</a:t>
            </a:r>
            <a:r>
              <a:rPr lang="zh-CN" altLang="en-US" sz="2800" b="0" dirty="0">
                <a:latin typeface="仿宋_GB2312" pitchFamily="49" charset="-122"/>
                <a:ea typeface="仿宋_GB2312" pitchFamily="49" charset="-122"/>
              </a:rPr>
              <a:t>合上（变量</a:t>
            </a:r>
            <a:r>
              <a:rPr lang="en-US" altLang="zh-CN" sz="2800" b="0" dirty="0">
                <a:ea typeface="仿宋_GB2312" pitchFamily="49" charset="-122"/>
              </a:rPr>
              <a:t>B</a:t>
            </a:r>
            <a:r>
              <a:rPr lang="zh-CN" altLang="en-US" sz="2800" b="0" dirty="0">
                <a:latin typeface="仿宋_GB2312" pitchFamily="49" charset="-122"/>
                <a:ea typeface="仿宋_GB2312" pitchFamily="49" charset="-122"/>
              </a:rPr>
              <a:t>）</a:t>
            </a:r>
          </a:p>
        </p:txBody>
      </p:sp>
      <p:sp>
        <p:nvSpPr>
          <p:cNvPr id="95" name="Text Box 60"/>
          <p:cNvSpPr txBox="1">
            <a:spLocks noChangeArrowheads="1"/>
          </p:cNvSpPr>
          <p:nvPr/>
        </p:nvSpPr>
        <p:spPr bwMode="auto">
          <a:xfrm>
            <a:off x="3770313" y="4211638"/>
            <a:ext cx="55162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结果：</a:t>
            </a:r>
            <a:r>
              <a:rPr lang="zh-CN" altLang="en-US" sz="2800" b="0">
                <a:latin typeface="仿宋_GB2312" pitchFamily="49" charset="-122"/>
                <a:ea typeface="仿宋_GB2312" pitchFamily="49" charset="-122"/>
              </a:rPr>
              <a:t>灯</a:t>
            </a:r>
            <a:r>
              <a:rPr lang="en-US" altLang="zh-CN" sz="2800" b="0">
                <a:ea typeface="仿宋_GB2312" pitchFamily="49" charset="-122"/>
              </a:rPr>
              <a:t>Y</a:t>
            </a:r>
            <a:r>
              <a:rPr lang="zh-CN" altLang="en-US" sz="2800" b="0">
                <a:latin typeface="仿宋_GB2312" pitchFamily="49" charset="-122"/>
                <a:ea typeface="仿宋_GB2312" pitchFamily="49" charset="-122"/>
              </a:rPr>
              <a:t>亮（</a:t>
            </a:r>
            <a:r>
              <a:rPr lang="en-US" altLang="zh-CN" sz="2800" b="0">
                <a:ea typeface="仿宋_GB2312" pitchFamily="49" charset="-122"/>
              </a:rPr>
              <a:t>Y</a:t>
            </a:r>
            <a:r>
              <a:rPr lang="zh-CN" altLang="en-US" sz="2800" b="0">
                <a:latin typeface="仿宋_GB2312" pitchFamily="49" charset="-122"/>
                <a:ea typeface="仿宋_GB2312" pitchFamily="49" charset="-122"/>
              </a:rPr>
              <a:t>是</a:t>
            </a:r>
            <a:r>
              <a:rPr lang="en-US" altLang="zh-CN" sz="2800" b="0">
                <a:ea typeface="仿宋_GB2312" pitchFamily="49" charset="-122"/>
              </a:rPr>
              <a:t>A</a:t>
            </a:r>
            <a:r>
              <a:rPr lang="zh-CN" altLang="en-US" sz="2800" b="0">
                <a:ea typeface="仿宋_GB2312" pitchFamily="49" charset="-122"/>
              </a:rPr>
              <a:t>、</a:t>
            </a:r>
            <a:r>
              <a:rPr lang="en-US" altLang="zh-CN" sz="2800" b="0">
                <a:ea typeface="仿宋_GB2312" pitchFamily="49" charset="-122"/>
              </a:rPr>
              <a:t>B</a:t>
            </a:r>
            <a:r>
              <a:rPr lang="zh-CN" altLang="en-US" sz="2800" b="0">
                <a:latin typeface="仿宋_GB2312" pitchFamily="49" charset="-122"/>
                <a:ea typeface="仿宋_GB2312" pitchFamily="49" charset="-122"/>
              </a:rPr>
              <a:t>的函数）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  <p:bldP spid="67" grpId="0" autoUpdateAnimBg="0"/>
      <p:bldP spid="68" grpId="0" build="p" bldLvl="3" autoUpdateAnimBg="0"/>
      <p:bldP spid="92" grpId="0" autoUpdateAnimBg="0"/>
      <p:bldP spid="93" grpId="0" autoUpdateAnimBg="0"/>
      <p:bldP spid="94" grpId="0" autoUpdateAnimBg="0"/>
      <p:bldP spid="95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第</a:t>
            </a:r>
            <a:fld id="{6EC68010-7D43-4487-BE70-3F72CC3F693D}" type="slidenum"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pPr eaLnBrk="1" hangingPunct="1"/>
              <a:t>50</a:t>
            </a:fld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页</a:t>
            </a:r>
          </a:p>
        </p:txBody>
      </p:sp>
      <p:pic>
        <p:nvPicPr>
          <p:cNvPr id="153675" name="Picture 75" descr="卡诺图3_00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8" y="3054350"/>
            <a:ext cx="2874962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3631" name="Object 31"/>
          <p:cNvGraphicFramePr>
            <a:graphicFrameLocks noChangeAspect="1"/>
          </p:cNvGraphicFramePr>
          <p:nvPr/>
        </p:nvGraphicFramePr>
        <p:xfrm>
          <a:off x="1860550" y="1546225"/>
          <a:ext cx="4062219" cy="454025"/>
        </p:xfrm>
        <a:graphic>
          <a:graphicData uri="http://schemas.openxmlformats.org/presentationml/2006/ole">
            <p:oleObj spid="_x0000_s43009" name="公式" r:id="rId4" imgW="1638000" imgH="177480" progId="Equation.3">
              <p:embed/>
            </p:oleObj>
          </a:graphicData>
        </a:graphic>
      </p:graphicFrame>
      <p:sp>
        <p:nvSpPr>
          <p:cNvPr id="153632" name="Text Box 32"/>
          <p:cNvSpPr txBox="1">
            <a:spLocks noChangeArrowheads="1"/>
          </p:cNvSpPr>
          <p:nvPr/>
        </p:nvSpPr>
        <p:spPr bwMode="auto">
          <a:xfrm>
            <a:off x="373063" y="1412875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0">
                <a:solidFill>
                  <a:schemeClr val="bg1"/>
                </a:solidFill>
                <a:ea typeface="仿宋_GB2312" pitchFamily="49" charset="-122"/>
              </a:rPr>
              <a:t>例</a:t>
            </a:r>
            <a:r>
              <a:rPr lang="en-US" altLang="zh-CN" sz="3200" b="0">
                <a:solidFill>
                  <a:schemeClr val="bg1"/>
                </a:solidFill>
                <a:ea typeface="仿宋_GB2312" pitchFamily="49" charset="-122"/>
              </a:rPr>
              <a:t>1</a:t>
            </a:r>
            <a:r>
              <a:rPr lang="zh-CN" altLang="en-US" sz="3200" b="0">
                <a:solidFill>
                  <a:schemeClr val="bg1"/>
                </a:solidFill>
                <a:ea typeface="仿宋_GB2312" pitchFamily="49" charset="-122"/>
              </a:rPr>
              <a:t>：</a:t>
            </a:r>
          </a:p>
        </p:txBody>
      </p:sp>
      <p:graphicFrame>
        <p:nvGraphicFramePr>
          <p:cNvPr id="153633" name="Object 33"/>
          <p:cNvGraphicFramePr>
            <a:graphicFrameLocks noChangeAspect="1"/>
          </p:cNvGraphicFramePr>
          <p:nvPr/>
        </p:nvGraphicFramePr>
        <p:xfrm>
          <a:off x="925513" y="2166938"/>
          <a:ext cx="4408487" cy="560387"/>
        </p:xfrm>
        <a:graphic>
          <a:graphicData uri="http://schemas.openxmlformats.org/presentationml/2006/ole">
            <p:oleObj spid="_x0000_s43010" name="公式" r:id="rId5" imgW="2340000" imgH="292680" progId="Equation.3">
              <p:embed/>
            </p:oleObj>
          </a:graphicData>
        </a:graphic>
      </p:graphicFrame>
      <p:pic>
        <p:nvPicPr>
          <p:cNvPr id="153634" name="Picture 34" descr="卡诺图3_00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8" y="3054350"/>
            <a:ext cx="2874962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5" name="Oval 35"/>
          <p:cNvSpPr>
            <a:spLocks noChangeArrowheads="1"/>
          </p:cNvSpPr>
          <p:nvPr/>
        </p:nvSpPr>
        <p:spPr bwMode="auto">
          <a:xfrm>
            <a:off x="2087563" y="3729038"/>
            <a:ext cx="930275" cy="51435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仿宋_GB2312" pitchFamily="49" charset="-122"/>
            </a:endParaRPr>
          </a:p>
        </p:txBody>
      </p:sp>
      <p:sp>
        <p:nvSpPr>
          <p:cNvPr id="153636" name="Oval 36"/>
          <p:cNvSpPr>
            <a:spLocks noChangeArrowheads="1"/>
          </p:cNvSpPr>
          <p:nvPr/>
        </p:nvSpPr>
        <p:spPr bwMode="auto">
          <a:xfrm>
            <a:off x="3167063" y="3730625"/>
            <a:ext cx="392112" cy="1017588"/>
          </a:xfrm>
          <a:prstGeom prst="ellipse">
            <a:avLst/>
          </a:prstGeom>
          <a:noFill/>
          <a:ln w="28575">
            <a:solidFill>
              <a:srgbClr val="FF33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仿宋_GB2312" pitchFamily="49" charset="-122"/>
            </a:endParaRPr>
          </a:p>
        </p:txBody>
      </p:sp>
      <p:sp>
        <p:nvSpPr>
          <p:cNvPr id="153637" name="Oval 37"/>
          <p:cNvSpPr>
            <a:spLocks noChangeArrowheads="1"/>
          </p:cNvSpPr>
          <p:nvPr/>
        </p:nvSpPr>
        <p:spPr bwMode="auto">
          <a:xfrm>
            <a:off x="1485900" y="4318000"/>
            <a:ext cx="996950" cy="414338"/>
          </a:xfrm>
          <a:prstGeom prst="ellips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仿宋_GB2312" pitchFamily="49" charset="-122"/>
            </a:endParaRPr>
          </a:p>
        </p:txBody>
      </p:sp>
      <p:graphicFrame>
        <p:nvGraphicFramePr>
          <p:cNvPr id="153644" name="Object 44"/>
          <p:cNvGraphicFramePr>
            <a:graphicFrameLocks noChangeAspect="1"/>
          </p:cNvGraphicFramePr>
          <p:nvPr/>
        </p:nvGraphicFramePr>
        <p:xfrm>
          <a:off x="1116011" y="5048251"/>
          <a:ext cx="2966395" cy="409575"/>
        </p:xfrm>
        <a:graphic>
          <a:graphicData uri="http://schemas.openxmlformats.org/presentationml/2006/ole">
            <p:oleObj spid="_x0000_s43011" name="公式" r:id="rId6" imgW="1231560" imgH="177480" progId="Equation.3">
              <p:embed/>
            </p:oleObj>
          </a:graphicData>
        </a:graphic>
      </p:graphicFrame>
      <p:graphicFrame>
        <p:nvGraphicFramePr>
          <p:cNvPr id="153645" name="Object 45"/>
          <p:cNvGraphicFramePr>
            <a:graphicFrameLocks noChangeAspect="1"/>
          </p:cNvGraphicFramePr>
          <p:nvPr/>
        </p:nvGraphicFramePr>
        <p:xfrm>
          <a:off x="5345113" y="5157788"/>
          <a:ext cx="2769605" cy="371475"/>
        </p:xfrm>
        <a:graphic>
          <a:graphicData uri="http://schemas.openxmlformats.org/presentationml/2006/ole">
            <p:oleObj spid="_x0000_s43012" name="公式" r:id="rId7" imgW="1269720" imgH="177480" progId="Equation.3">
              <p:embed/>
            </p:oleObj>
          </a:graphicData>
        </a:graphic>
      </p:graphicFrame>
      <p:sp>
        <p:nvSpPr>
          <p:cNvPr id="153647" name="Text Box 47"/>
          <p:cNvSpPr txBox="1">
            <a:spLocks noChangeArrowheads="1"/>
          </p:cNvSpPr>
          <p:nvPr/>
        </p:nvSpPr>
        <p:spPr bwMode="auto">
          <a:xfrm>
            <a:off x="4070350" y="3792538"/>
            <a:ext cx="996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F90F36"/>
                </a:solidFill>
                <a:ea typeface="仿宋_GB2312" pitchFamily="49" charset="-122"/>
              </a:rPr>
              <a:t>或：</a:t>
            </a: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747713" y="5676900"/>
            <a:ext cx="6677025" cy="1181100"/>
            <a:chOff x="471" y="3576"/>
            <a:chExt cx="4206" cy="744"/>
          </a:xfrm>
        </p:grpSpPr>
        <p:sp>
          <p:nvSpPr>
            <p:cNvPr id="43033" name="Text Box 46"/>
            <p:cNvSpPr txBox="1">
              <a:spLocks noChangeArrowheads="1"/>
            </p:cNvSpPr>
            <p:nvPr/>
          </p:nvSpPr>
          <p:spPr bwMode="auto">
            <a:xfrm>
              <a:off x="1745" y="3797"/>
              <a:ext cx="29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0">
                  <a:solidFill>
                    <a:schemeClr val="bg1"/>
                  </a:solidFill>
                  <a:ea typeface="仿宋_GB2312" pitchFamily="49" charset="-122"/>
                </a:rPr>
                <a:t>    </a:t>
              </a:r>
              <a:r>
                <a:rPr lang="zh-CN" altLang="en-US" sz="3200" b="0">
                  <a:solidFill>
                    <a:srgbClr val="FF0000"/>
                  </a:solidFill>
                  <a:ea typeface="仿宋_GB2312" pitchFamily="49" charset="-122"/>
                </a:rPr>
                <a:t>最简式不是唯一的</a:t>
              </a:r>
            </a:p>
          </p:txBody>
        </p:sp>
        <p:sp>
          <p:nvSpPr>
            <p:cNvPr id="43034" name="AutoShape 55"/>
            <p:cNvSpPr>
              <a:spLocks noChangeArrowheads="1"/>
            </p:cNvSpPr>
            <p:nvPr/>
          </p:nvSpPr>
          <p:spPr bwMode="auto">
            <a:xfrm>
              <a:off x="471" y="3576"/>
              <a:ext cx="1204" cy="744"/>
            </a:xfrm>
            <a:prstGeom prst="irregularSeal2">
              <a:avLst/>
            </a:prstGeom>
            <a:solidFill>
              <a:srgbClr val="FFFFCC"/>
            </a:solidFill>
            <a:ln w="9525">
              <a:solidFill>
                <a:srgbClr val="0033CC"/>
              </a:solidFill>
              <a:miter lim="800000"/>
              <a:headEnd/>
              <a:tailEnd/>
            </a:ln>
          </p:spPr>
          <p:txBody>
            <a:bodyPr wrap="none" lIns="135788" tIns="67895" rIns="135788" bIns="67895" anchor="ctr"/>
            <a:lstStyle>
              <a:lvl1pPr defTabSz="13589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13589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13589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13589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13589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1358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1358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1358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1358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600">
                  <a:solidFill>
                    <a:srgbClr val="CC0066"/>
                  </a:solidFill>
                </a:rPr>
                <a:t>注意</a:t>
              </a:r>
              <a:endParaRPr lang="zh-CN" altLang="en-US" b="0">
                <a:solidFill>
                  <a:srgbClr val="FF0000"/>
                </a:solidFill>
                <a:ea typeface="仿宋_GB2312" pitchFamily="49" charset="-122"/>
              </a:endParaRPr>
            </a:p>
          </p:txBody>
        </p:sp>
      </p:grpSp>
      <p:grpSp>
        <p:nvGrpSpPr>
          <p:cNvPr id="43023" name="Group 74"/>
          <p:cNvGrpSpPr>
            <a:grpSpLocks/>
          </p:cNvGrpSpPr>
          <p:nvPr/>
        </p:nvGrpSpPr>
        <p:grpSpPr bwMode="auto">
          <a:xfrm>
            <a:off x="601663" y="0"/>
            <a:ext cx="8512175" cy="1304925"/>
            <a:chOff x="379" y="0"/>
            <a:chExt cx="5362" cy="822"/>
          </a:xfrm>
        </p:grpSpPr>
        <p:sp>
          <p:nvSpPr>
            <p:cNvPr id="43031" name="Text Box 57"/>
            <p:cNvSpPr txBox="1">
              <a:spLocks noChangeArrowheads="1"/>
            </p:cNvSpPr>
            <p:nvPr/>
          </p:nvSpPr>
          <p:spPr bwMode="auto">
            <a:xfrm>
              <a:off x="1759" y="209"/>
              <a:ext cx="3982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>
                  <a:solidFill>
                    <a:schemeClr val="bg1"/>
                  </a:solidFill>
                  <a:ea typeface="仿宋_GB2312" pitchFamily="49" charset="-122"/>
                </a:rPr>
                <a:t>      </a:t>
              </a:r>
              <a:r>
                <a:rPr lang="zh-CN" altLang="en-US" sz="2800">
                  <a:solidFill>
                    <a:srgbClr val="003366"/>
                  </a:solidFill>
                  <a:ea typeface="仿宋_GB2312" pitchFamily="49" charset="-122"/>
                </a:rPr>
                <a:t>若所有最小项都强：</a:t>
              </a:r>
              <a:r>
                <a:rPr lang="zh-CN" altLang="en-US" sz="2800">
                  <a:solidFill>
                    <a:srgbClr val="FF0000"/>
                  </a:solidFill>
                  <a:ea typeface="仿宋_GB2312" pitchFamily="49" charset="-122"/>
                </a:rPr>
                <a:t>先画一圈，然后先弱后强。</a:t>
              </a:r>
            </a:p>
          </p:txBody>
        </p:sp>
        <p:sp>
          <p:nvSpPr>
            <p:cNvPr id="43032" name="AutoShape 58"/>
            <p:cNvSpPr>
              <a:spLocks noChangeArrowheads="1"/>
            </p:cNvSpPr>
            <p:nvPr/>
          </p:nvSpPr>
          <p:spPr bwMode="auto">
            <a:xfrm>
              <a:off x="379" y="0"/>
              <a:ext cx="1299" cy="822"/>
            </a:xfrm>
            <a:prstGeom prst="irregularSeal2">
              <a:avLst/>
            </a:prstGeom>
            <a:solidFill>
              <a:srgbClr val="FFFFCC"/>
            </a:solidFill>
            <a:ln w="9525">
              <a:solidFill>
                <a:srgbClr val="0033CC"/>
              </a:solidFill>
              <a:miter lim="800000"/>
              <a:headEnd/>
              <a:tailEnd/>
            </a:ln>
          </p:spPr>
          <p:txBody>
            <a:bodyPr wrap="none" lIns="135788" tIns="67895" rIns="135788" bIns="67895" anchor="ctr"/>
            <a:lstStyle>
              <a:lvl1pPr defTabSz="13589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13589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13589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13589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13589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1358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1358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1358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1358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600">
                  <a:solidFill>
                    <a:srgbClr val="CC0066"/>
                  </a:solidFill>
                </a:rPr>
                <a:t>注意</a:t>
              </a:r>
              <a:endParaRPr lang="zh-CN" altLang="en-US" b="0">
                <a:solidFill>
                  <a:srgbClr val="FF0000"/>
                </a:solidFill>
                <a:ea typeface="仿宋_GB2312" pitchFamily="49" charset="-122"/>
              </a:endParaRPr>
            </a:p>
          </p:txBody>
        </p:sp>
      </p:grpSp>
      <p:pic>
        <p:nvPicPr>
          <p:cNvPr id="153673" name="Picture 73" descr="卡诺图3_00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563" y="3122613"/>
            <a:ext cx="2874962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6" name="Oval 76"/>
          <p:cNvSpPr>
            <a:spLocks noChangeArrowheads="1"/>
          </p:cNvSpPr>
          <p:nvPr/>
        </p:nvSpPr>
        <p:spPr bwMode="auto">
          <a:xfrm>
            <a:off x="6088063" y="3797300"/>
            <a:ext cx="479425" cy="99218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仿宋_GB2312" pitchFamily="49" charset="-122"/>
            </a:endParaRPr>
          </a:p>
        </p:txBody>
      </p:sp>
      <p:sp>
        <p:nvSpPr>
          <p:cNvPr id="153677" name="Oval 77"/>
          <p:cNvSpPr>
            <a:spLocks noChangeArrowheads="1"/>
          </p:cNvSpPr>
          <p:nvPr/>
        </p:nvSpPr>
        <p:spPr bwMode="auto">
          <a:xfrm>
            <a:off x="6618288" y="3800475"/>
            <a:ext cx="996950" cy="414338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仿宋_GB2312" pitchFamily="49" charset="-122"/>
            </a:endParaRPr>
          </a:p>
        </p:txBody>
      </p:sp>
      <p:grpSp>
        <p:nvGrpSpPr>
          <p:cNvPr id="4" name="Group 82"/>
          <p:cNvGrpSpPr>
            <a:grpSpLocks/>
          </p:cNvGrpSpPr>
          <p:nvPr/>
        </p:nvGrpSpPr>
        <p:grpSpPr bwMode="auto">
          <a:xfrm>
            <a:off x="5567363" y="4356100"/>
            <a:ext cx="2114550" cy="463550"/>
            <a:chOff x="3516" y="2941"/>
            <a:chExt cx="1332" cy="292"/>
          </a:xfrm>
        </p:grpSpPr>
        <p:sp>
          <p:nvSpPr>
            <p:cNvPr id="43028" name="Oval 79"/>
            <p:cNvSpPr>
              <a:spLocks noChangeArrowheads="1"/>
            </p:cNvSpPr>
            <p:nvPr/>
          </p:nvSpPr>
          <p:spPr bwMode="auto">
            <a:xfrm>
              <a:off x="4539" y="2948"/>
              <a:ext cx="309" cy="27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  <p:sp>
          <p:nvSpPr>
            <p:cNvPr id="43029" name="Oval 80"/>
            <p:cNvSpPr>
              <a:spLocks noChangeArrowheads="1"/>
            </p:cNvSpPr>
            <p:nvPr/>
          </p:nvSpPr>
          <p:spPr bwMode="auto">
            <a:xfrm>
              <a:off x="3516" y="2941"/>
              <a:ext cx="267" cy="292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  <p:sp>
          <p:nvSpPr>
            <p:cNvPr id="43030" name="Line 81"/>
            <p:cNvSpPr>
              <a:spLocks noChangeShapeType="1"/>
            </p:cNvSpPr>
            <p:nvPr/>
          </p:nvSpPr>
          <p:spPr bwMode="auto">
            <a:xfrm>
              <a:off x="3774" y="3088"/>
              <a:ext cx="75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3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3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3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3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3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3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3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3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3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3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3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3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3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3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2" grpId="0" autoUpdateAnimBg="0"/>
      <p:bldP spid="153635" grpId="0" animBg="1"/>
      <p:bldP spid="153636" grpId="0" animBg="1"/>
      <p:bldP spid="153637" grpId="0" animBg="1"/>
      <p:bldP spid="153647" grpId="0" autoUpdateAnimBg="0"/>
      <p:bldP spid="153676" grpId="0" animBg="1"/>
      <p:bldP spid="15367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第</a:t>
            </a:r>
            <a:fld id="{11FFD67D-C4AE-422D-8611-DB11DBA5E170}" type="slidenum"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pPr eaLnBrk="1" hangingPunct="1"/>
              <a:t>51</a:t>
            </a:fld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页</a:t>
            </a:r>
          </a:p>
        </p:txBody>
      </p:sp>
      <p:sp>
        <p:nvSpPr>
          <p:cNvPr id="44036" name="Rectangle 2"/>
          <p:cNvSpPr>
            <a:spLocks noChangeArrowheads="1"/>
          </p:cNvSpPr>
          <p:nvPr/>
        </p:nvSpPr>
        <p:spPr bwMode="auto">
          <a:xfrm>
            <a:off x="8255000" y="76200"/>
            <a:ext cx="1485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0">
                <a:solidFill>
                  <a:schemeClr val="accent2"/>
                </a:solidFill>
                <a:ea typeface="仿宋_GB2312" pitchFamily="49" charset="-122"/>
              </a:rPr>
              <a:t>第一章</a:t>
            </a:r>
            <a:endParaRPr lang="zh-CN" altLang="en-US" sz="2400" b="0">
              <a:solidFill>
                <a:schemeClr val="accent2"/>
              </a:solidFill>
              <a:ea typeface="仿宋_GB2312" pitchFamily="49" charset="-122"/>
            </a:endParaRPr>
          </a:p>
        </p:txBody>
      </p:sp>
      <p:graphicFrame>
        <p:nvGraphicFramePr>
          <p:cNvPr id="154627" name="Object 3"/>
          <p:cNvGraphicFramePr>
            <a:graphicFrameLocks noChangeAspect="1"/>
          </p:cNvGraphicFramePr>
          <p:nvPr/>
        </p:nvGraphicFramePr>
        <p:xfrm>
          <a:off x="682625" y="795338"/>
          <a:ext cx="8302625" cy="3074987"/>
        </p:xfrm>
        <a:graphic>
          <a:graphicData uri="http://schemas.openxmlformats.org/presentationml/2006/ole">
            <p:oleObj spid="_x0000_s44033" name="Document" r:id="rId3" imgW="7368840" imgH="2722680" progId="">
              <p:embed/>
            </p:oleObj>
          </a:graphicData>
        </a:graphic>
      </p:graphicFrame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304800" y="152400"/>
            <a:ext cx="441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 b="0" dirty="0" smtClean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sz="3200" b="0" dirty="0" smtClean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三</a:t>
            </a:r>
            <a:r>
              <a:rPr lang="en-US" altLang="zh-CN" sz="3200" b="0" dirty="0" smtClean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)</a:t>
            </a:r>
            <a:r>
              <a:rPr lang="zh-CN" altLang="en-US" sz="3200" b="0" dirty="0" smtClean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五</a:t>
            </a:r>
            <a:r>
              <a:rPr lang="zh-CN" altLang="en-US" sz="3200" b="0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变量的卡诺图</a:t>
            </a:r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1436688" y="3813175"/>
            <a:ext cx="76533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 dirty="0">
                <a:solidFill>
                  <a:srgbClr val="FF0000"/>
                </a:solidFill>
                <a:ea typeface="仿宋_GB2312" pitchFamily="49" charset="-122"/>
              </a:rPr>
              <a:t>相重：</a:t>
            </a:r>
            <a:r>
              <a:rPr lang="zh-CN" altLang="en-US" sz="2800" b="0" dirty="0">
                <a:solidFill>
                  <a:schemeClr val="bg1"/>
                </a:solidFill>
                <a:ea typeface="仿宋_GB2312" pitchFamily="49" charset="-122"/>
              </a:rPr>
              <a:t>以中心线</a:t>
            </a:r>
            <a:r>
              <a:rPr lang="zh-CN" altLang="en-US" sz="2800" b="0" dirty="0">
                <a:solidFill>
                  <a:srgbClr val="FF0000"/>
                </a:solidFill>
                <a:ea typeface="仿宋_GB2312" pitchFamily="49" charset="-122"/>
              </a:rPr>
              <a:t>左右</a:t>
            </a:r>
            <a:r>
              <a:rPr lang="zh-CN" altLang="en-US" sz="2800" b="0" dirty="0">
                <a:solidFill>
                  <a:schemeClr val="bg1"/>
                </a:solidFill>
                <a:ea typeface="仿宋_GB2312" pitchFamily="49" charset="-122"/>
              </a:rPr>
              <a:t>对折， 重合在一起的最小项相邻例：</a:t>
            </a:r>
            <a:r>
              <a:rPr lang="en-US" altLang="zh-CN" sz="2800" b="0" dirty="0">
                <a:solidFill>
                  <a:schemeClr val="bg1"/>
                </a:solidFill>
                <a:ea typeface="仿宋_GB2312" pitchFamily="49" charset="-122"/>
              </a:rPr>
              <a:t>m</a:t>
            </a:r>
            <a:r>
              <a:rPr lang="en-US" altLang="zh-CN" sz="2800" b="0" baseline="-25000" dirty="0">
                <a:solidFill>
                  <a:schemeClr val="bg1"/>
                </a:solidFill>
                <a:ea typeface="仿宋_GB2312" pitchFamily="49" charset="-122"/>
              </a:rPr>
              <a:t>27</a:t>
            </a:r>
            <a:r>
              <a:rPr lang="zh-CN" altLang="en-US" sz="2800" b="0" dirty="0">
                <a:solidFill>
                  <a:schemeClr val="bg1"/>
                </a:solidFill>
                <a:ea typeface="仿宋_GB2312" pitchFamily="49" charset="-122"/>
              </a:rPr>
              <a:t>与</a:t>
            </a:r>
            <a:r>
              <a:rPr lang="en-US" altLang="zh-CN" sz="2800" b="0" dirty="0">
                <a:solidFill>
                  <a:schemeClr val="bg1"/>
                </a:solidFill>
                <a:ea typeface="仿宋_GB2312" pitchFamily="49" charset="-122"/>
              </a:rPr>
              <a:t>m</a:t>
            </a:r>
            <a:r>
              <a:rPr lang="en-US" altLang="zh-CN" sz="2800" b="0" baseline="-25000" dirty="0">
                <a:solidFill>
                  <a:schemeClr val="bg1"/>
                </a:solidFill>
                <a:ea typeface="仿宋_GB2312" pitchFamily="49" charset="-122"/>
              </a:rPr>
              <a:t>30</a:t>
            </a:r>
            <a:r>
              <a:rPr lang="zh-CN" altLang="en-US" sz="2800" b="0" dirty="0">
                <a:solidFill>
                  <a:schemeClr val="bg1"/>
                </a:solidFill>
                <a:ea typeface="仿宋_GB2312" pitchFamily="49" charset="-122"/>
              </a:rPr>
              <a:t>、</a:t>
            </a:r>
            <a:r>
              <a:rPr lang="en-US" altLang="zh-CN" sz="2800" b="0" dirty="0">
                <a:solidFill>
                  <a:schemeClr val="bg1"/>
                </a:solidFill>
                <a:ea typeface="仿宋_GB2312" pitchFamily="49" charset="-122"/>
              </a:rPr>
              <a:t>m</a:t>
            </a:r>
            <a:r>
              <a:rPr lang="en-US" altLang="zh-CN" sz="2800" b="0" baseline="-25000" dirty="0">
                <a:solidFill>
                  <a:schemeClr val="bg1"/>
                </a:solidFill>
                <a:ea typeface="仿宋_GB2312" pitchFamily="49" charset="-122"/>
              </a:rPr>
              <a:t>11</a:t>
            </a:r>
            <a:r>
              <a:rPr lang="zh-CN" altLang="en-US" sz="2800" b="0" dirty="0">
                <a:solidFill>
                  <a:schemeClr val="bg1"/>
                </a:solidFill>
                <a:ea typeface="仿宋_GB2312" pitchFamily="49" charset="-122"/>
              </a:rPr>
              <a:t>与</a:t>
            </a:r>
            <a:r>
              <a:rPr lang="en-US" altLang="zh-CN" sz="2800" b="0" dirty="0">
                <a:solidFill>
                  <a:schemeClr val="bg1"/>
                </a:solidFill>
                <a:ea typeface="仿宋_GB2312" pitchFamily="49" charset="-122"/>
              </a:rPr>
              <a:t>m</a:t>
            </a:r>
            <a:r>
              <a:rPr lang="en-US" altLang="zh-CN" sz="2800" b="0" baseline="-25000" dirty="0">
                <a:solidFill>
                  <a:schemeClr val="bg1"/>
                </a:solidFill>
                <a:ea typeface="仿宋_GB2312" pitchFamily="49" charset="-122"/>
              </a:rPr>
              <a:t>15</a:t>
            </a:r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1389063" y="5040313"/>
            <a:ext cx="77374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 b="0" dirty="0">
                <a:solidFill>
                  <a:schemeClr val="bg1"/>
                </a:solidFill>
                <a:ea typeface="仿宋_GB2312" pitchFamily="49" charset="-122"/>
              </a:rPr>
              <a:t>左右可看成两个四</a:t>
            </a:r>
            <a:r>
              <a:rPr lang="zh-CN" altLang="en-US" sz="2800" b="0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变量的卡诺图： </a:t>
            </a:r>
            <a:r>
              <a:rPr lang="en-US" altLang="zh-CN" sz="2800" b="0" dirty="0">
                <a:solidFill>
                  <a:schemeClr val="bg1"/>
                </a:solidFill>
                <a:ea typeface="仿宋_GB2312" pitchFamily="49" charset="-122"/>
              </a:rPr>
              <a:t>m</a:t>
            </a:r>
            <a:r>
              <a:rPr lang="en-US" altLang="zh-CN" sz="2800" b="0" baseline="-25000" dirty="0">
                <a:solidFill>
                  <a:schemeClr val="bg1"/>
                </a:solidFill>
                <a:ea typeface="仿宋_GB2312" pitchFamily="49" charset="-122"/>
              </a:rPr>
              <a:t>31</a:t>
            </a:r>
            <a:r>
              <a:rPr lang="zh-CN" altLang="en-US" sz="2800" b="0" dirty="0">
                <a:solidFill>
                  <a:schemeClr val="bg1"/>
                </a:solidFill>
                <a:ea typeface="仿宋_GB2312" pitchFamily="49" charset="-122"/>
              </a:rPr>
              <a:t>与</a:t>
            </a:r>
            <a:r>
              <a:rPr lang="en-US" altLang="zh-CN" sz="2800" b="0" dirty="0">
                <a:solidFill>
                  <a:schemeClr val="bg1"/>
                </a:solidFill>
                <a:ea typeface="仿宋_GB2312" pitchFamily="49" charset="-122"/>
              </a:rPr>
              <a:t>m</a:t>
            </a:r>
            <a:r>
              <a:rPr lang="en-US" altLang="zh-CN" sz="2800" b="0" baseline="-25000" dirty="0">
                <a:solidFill>
                  <a:schemeClr val="bg1"/>
                </a:solidFill>
                <a:ea typeface="仿宋_GB2312" pitchFamily="49" charset="-122"/>
              </a:rPr>
              <a:t>28</a:t>
            </a:r>
            <a:r>
              <a:rPr lang="zh-CN" altLang="en-US" sz="2800" b="0" dirty="0">
                <a:solidFill>
                  <a:schemeClr val="bg1"/>
                </a:solidFill>
                <a:ea typeface="仿宋_GB2312" pitchFamily="49" charset="-122"/>
              </a:rPr>
              <a:t>、</a:t>
            </a:r>
            <a:r>
              <a:rPr lang="en-US" altLang="zh-CN" sz="2800" b="0" dirty="0">
                <a:solidFill>
                  <a:schemeClr val="bg1"/>
                </a:solidFill>
                <a:ea typeface="仿宋_GB2312" pitchFamily="49" charset="-122"/>
              </a:rPr>
              <a:t>m</a:t>
            </a:r>
            <a:r>
              <a:rPr lang="en-US" altLang="zh-CN" sz="2800" b="0" baseline="-25000" dirty="0">
                <a:solidFill>
                  <a:schemeClr val="bg1"/>
                </a:solidFill>
                <a:ea typeface="仿宋_GB2312" pitchFamily="49" charset="-122"/>
              </a:rPr>
              <a:t>8</a:t>
            </a:r>
            <a:r>
              <a:rPr lang="zh-CN" altLang="en-US" sz="2800" b="0" dirty="0">
                <a:solidFill>
                  <a:schemeClr val="bg1"/>
                </a:solidFill>
                <a:ea typeface="仿宋_GB2312" pitchFamily="49" charset="-122"/>
              </a:rPr>
              <a:t>与</a:t>
            </a:r>
            <a:r>
              <a:rPr lang="en-US" altLang="zh-CN" sz="2800" b="0" dirty="0">
                <a:solidFill>
                  <a:schemeClr val="bg1"/>
                </a:solidFill>
                <a:ea typeface="仿宋_GB2312" pitchFamily="49" charset="-122"/>
              </a:rPr>
              <a:t>m</a:t>
            </a:r>
            <a:r>
              <a:rPr lang="en-US" altLang="zh-CN" sz="2800" b="0" baseline="-25000" dirty="0">
                <a:solidFill>
                  <a:schemeClr val="bg1"/>
                </a:solidFill>
                <a:ea typeface="仿宋_GB2312" pitchFamily="49" charset="-122"/>
              </a:rPr>
              <a:t>10</a:t>
            </a:r>
            <a:r>
              <a:rPr lang="zh-CN" altLang="en-US" sz="2800" b="0" dirty="0">
                <a:solidFill>
                  <a:schemeClr val="bg1"/>
                </a:solidFill>
                <a:ea typeface="仿宋_GB2312" pitchFamily="49" charset="-122"/>
              </a:rPr>
              <a:t>可看成相对。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9" grpId="0" autoUpdateAnimBg="0"/>
      <p:bldP spid="154630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第</a:t>
            </a:r>
            <a:fld id="{A2538421-6974-4807-AFB7-62FD916D6C55}" type="slidenum"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pPr eaLnBrk="1" hangingPunct="1"/>
              <a:t>52</a:t>
            </a:fld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页</a:t>
            </a:r>
          </a:p>
        </p:txBody>
      </p:sp>
      <p:pic>
        <p:nvPicPr>
          <p:cNvPr id="122887" name="Picture 7" descr="卡诺图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97000"/>
            <a:ext cx="3810000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8" name="Oval 8"/>
          <p:cNvSpPr>
            <a:spLocks noChangeArrowheads="1"/>
          </p:cNvSpPr>
          <p:nvPr/>
        </p:nvSpPr>
        <p:spPr bwMode="auto">
          <a:xfrm>
            <a:off x="1450975" y="2387600"/>
            <a:ext cx="1447800" cy="762000"/>
          </a:xfrm>
          <a:prstGeom prst="ellips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仿宋_GB2312" pitchFamily="49" charset="-122"/>
            </a:endParaRPr>
          </a:p>
        </p:txBody>
      </p:sp>
      <p:sp>
        <p:nvSpPr>
          <p:cNvPr id="122889" name="Line 9"/>
          <p:cNvSpPr>
            <a:spLocks noChangeShapeType="1"/>
          </p:cNvSpPr>
          <p:nvPr/>
        </p:nvSpPr>
        <p:spPr bwMode="auto">
          <a:xfrm flipH="1">
            <a:off x="1374775" y="2311400"/>
            <a:ext cx="1524000" cy="914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890" name="Line 10"/>
          <p:cNvSpPr>
            <a:spLocks noChangeShapeType="1"/>
          </p:cNvSpPr>
          <p:nvPr/>
        </p:nvSpPr>
        <p:spPr bwMode="auto">
          <a:xfrm>
            <a:off x="1374775" y="2311400"/>
            <a:ext cx="1524000" cy="838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22891" name="Picture 11" descr="卡诺图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1397000"/>
            <a:ext cx="3810000" cy="225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92" name="Oval 12"/>
          <p:cNvSpPr>
            <a:spLocks noChangeArrowheads="1"/>
          </p:cNvSpPr>
          <p:nvPr/>
        </p:nvSpPr>
        <p:spPr bwMode="auto">
          <a:xfrm>
            <a:off x="6251575" y="2463800"/>
            <a:ext cx="685800" cy="609600"/>
          </a:xfrm>
          <a:prstGeom prst="ellips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仿宋_GB2312" pitchFamily="49" charset="-122"/>
            </a:endParaRPr>
          </a:p>
        </p:txBody>
      </p:sp>
      <p:sp>
        <p:nvSpPr>
          <p:cNvPr id="122893" name="Oval 13"/>
          <p:cNvSpPr>
            <a:spLocks noChangeArrowheads="1"/>
          </p:cNvSpPr>
          <p:nvPr/>
        </p:nvSpPr>
        <p:spPr bwMode="auto">
          <a:xfrm>
            <a:off x="7013575" y="2463800"/>
            <a:ext cx="685800" cy="609600"/>
          </a:xfrm>
          <a:prstGeom prst="ellips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仿宋_GB2312" pitchFamily="49" charset="-122"/>
            </a:endParaRPr>
          </a:p>
        </p:txBody>
      </p:sp>
      <p:sp>
        <p:nvSpPr>
          <p:cNvPr id="122894" name="Oval 14"/>
          <p:cNvSpPr>
            <a:spLocks noChangeArrowheads="1"/>
          </p:cNvSpPr>
          <p:nvPr/>
        </p:nvSpPr>
        <p:spPr bwMode="auto">
          <a:xfrm>
            <a:off x="7775575" y="2006600"/>
            <a:ext cx="685800" cy="304800"/>
          </a:xfrm>
          <a:prstGeom prst="ellips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仿宋_GB2312" pitchFamily="49" charset="-122"/>
            </a:endParaRPr>
          </a:p>
        </p:txBody>
      </p:sp>
      <p:sp>
        <p:nvSpPr>
          <p:cNvPr id="122895" name="Oval 15"/>
          <p:cNvSpPr>
            <a:spLocks noChangeArrowheads="1"/>
          </p:cNvSpPr>
          <p:nvPr/>
        </p:nvSpPr>
        <p:spPr bwMode="auto">
          <a:xfrm>
            <a:off x="6327775" y="2006600"/>
            <a:ext cx="533400" cy="304800"/>
          </a:xfrm>
          <a:prstGeom prst="ellips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仿宋_GB2312" pitchFamily="49" charset="-122"/>
            </a:endParaRPr>
          </a:p>
        </p:txBody>
      </p:sp>
      <p:sp>
        <p:nvSpPr>
          <p:cNvPr id="122896" name="Line 16"/>
          <p:cNvSpPr>
            <a:spLocks noChangeShapeType="1"/>
          </p:cNvSpPr>
          <p:nvPr/>
        </p:nvSpPr>
        <p:spPr bwMode="auto">
          <a:xfrm>
            <a:off x="6861175" y="2159000"/>
            <a:ext cx="9144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897" name="Oval 17"/>
          <p:cNvSpPr>
            <a:spLocks noChangeArrowheads="1"/>
          </p:cNvSpPr>
          <p:nvPr/>
        </p:nvSpPr>
        <p:spPr bwMode="auto">
          <a:xfrm>
            <a:off x="8537575" y="3149600"/>
            <a:ext cx="3810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仿宋_GB2312" pitchFamily="49" charset="-122"/>
            </a:endParaRPr>
          </a:p>
        </p:txBody>
      </p:sp>
      <p:sp>
        <p:nvSpPr>
          <p:cNvPr id="122898" name="Oval 18"/>
          <p:cNvSpPr>
            <a:spLocks noChangeArrowheads="1"/>
          </p:cNvSpPr>
          <p:nvPr/>
        </p:nvSpPr>
        <p:spPr bwMode="auto">
          <a:xfrm>
            <a:off x="8613775" y="2006600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仿宋_GB2312" pitchFamily="49" charset="-122"/>
            </a:endParaRPr>
          </a:p>
        </p:txBody>
      </p:sp>
      <p:sp>
        <p:nvSpPr>
          <p:cNvPr id="122899" name="Oval 19"/>
          <p:cNvSpPr>
            <a:spLocks noChangeArrowheads="1"/>
          </p:cNvSpPr>
          <p:nvPr/>
        </p:nvSpPr>
        <p:spPr bwMode="auto">
          <a:xfrm>
            <a:off x="5870575" y="1930400"/>
            <a:ext cx="3810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仿宋_GB2312" pitchFamily="49" charset="-122"/>
            </a:endParaRPr>
          </a:p>
        </p:txBody>
      </p:sp>
      <p:sp>
        <p:nvSpPr>
          <p:cNvPr id="122900" name="Oval 20"/>
          <p:cNvSpPr>
            <a:spLocks noChangeArrowheads="1"/>
          </p:cNvSpPr>
          <p:nvPr/>
        </p:nvSpPr>
        <p:spPr bwMode="auto">
          <a:xfrm>
            <a:off x="5870575" y="3149600"/>
            <a:ext cx="304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仿宋_GB2312" pitchFamily="49" charset="-122"/>
            </a:endParaRPr>
          </a:p>
        </p:txBody>
      </p:sp>
      <p:sp>
        <p:nvSpPr>
          <p:cNvPr id="122901" name="Line 21"/>
          <p:cNvSpPr>
            <a:spLocks noChangeShapeType="1"/>
          </p:cNvSpPr>
          <p:nvPr/>
        </p:nvSpPr>
        <p:spPr bwMode="auto">
          <a:xfrm>
            <a:off x="6175375" y="3454400"/>
            <a:ext cx="2362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02" name="Line 22"/>
          <p:cNvSpPr>
            <a:spLocks noChangeShapeType="1"/>
          </p:cNvSpPr>
          <p:nvPr/>
        </p:nvSpPr>
        <p:spPr bwMode="auto">
          <a:xfrm flipV="1">
            <a:off x="8918575" y="2235200"/>
            <a:ext cx="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03" name="Line 23"/>
          <p:cNvSpPr>
            <a:spLocks noChangeShapeType="1"/>
          </p:cNvSpPr>
          <p:nvPr/>
        </p:nvSpPr>
        <p:spPr bwMode="auto">
          <a:xfrm flipH="1">
            <a:off x="6251575" y="2082800"/>
            <a:ext cx="2438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04" name="Line 24"/>
          <p:cNvSpPr>
            <a:spLocks noChangeShapeType="1"/>
          </p:cNvSpPr>
          <p:nvPr/>
        </p:nvSpPr>
        <p:spPr bwMode="auto">
          <a:xfrm flipV="1">
            <a:off x="6022975" y="2311400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05" name="Oval 25"/>
          <p:cNvSpPr>
            <a:spLocks noChangeArrowheads="1"/>
          </p:cNvSpPr>
          <p:nvPr/>
        </p:nvSpPr>
        <p:spPr bwMode="auto">
          <a:xfrm>
            <a:off x="6937375" y="3149600"/>
            <a:ext cx="762000" cy="381000"/>
          </a:xfrm>
          <a:prstGeom prst="ellips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仿宋_GB2312" pitchFamily="49" charset="-122"/>
            </a:endParaRPr>
          </a:p>
        </p:txBody>
      </p:sp>
      <p:sp>
        <p:nvSpPr>
          <p:cNvPr id="122906" name="Oval 26"/>
          <p:cNvSpPr>
            <a:spLocks noChangeArrowheads="1"/>
          </p:cNvSpPr>
          <p:nvPr/>
        </p:nvSpPr>
        <p:spPr bwMode="auto">
          <a:xfrm>
            <a:off x="8461375" y="3224213"/>
            <a:ext cx="533400" cy="230187"/>
          </a:xfrm>
          <a:prstGeom prst="ellips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仿宋_GB2312" pitchFamily="49" charset="-122"/>
            </a:endParaRPr>
          </a:p>
        </p:txBody>
      </p:sp>
      <p:sp>
        <p:nvSpPr>
          <p:cNvPr id="122907" name="Oval 27"/>
          <p:cNvSpPr>
            <a:spLocks noChangeArrowheads="1"/>
          </p:cNvSpPr>
          <p:nvPr/>
        </p:nvSpPr>
        <p:spPr bwMode="auto">
          <a:xfrm>
            <a:off x="5794375" y="3225800"/>
            <a:ext cx="457200" cy="228600"/>
          </a:xfrm>
          <a:prstGeom prst="ellips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仿宋_GB2312" pitchFamily="49" charset="-122"/>
            </a:endParaRPr>
          </a:p>
        </p:txBody>
      </p:sp>
      <p:sp>
        <p:nvSpPr>
          <p:cNvPr id="122908" name="Line 28"/>
          <p:cNvSpPr>
            <a:spLocks noChangeShapeType="1"/>
          </p:cNvSpPr>
          <p:nvPr/>
        </p:nvSpPr>
        <p:spPr bwMode="auto">
          <a:xfrm>
            <a:off x="6251575" y="3378200"/>
            <a:ext cx="685800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09" name="Line 29"/>
          <p:cNvSpPr>
            <a:spLocks noChangeShapeType="1"/>
          </p:cNvSpPr>
          <p:nvPr/>
        </p:nvSpPr>
        <p:spPr bwMode="auto">
          <a:xfrm>
            <a:off x="7699375" y="3378200"/>
            <a:ext cx="762000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10" name="Line 30"/>
          <p:cNvSpPr>
            <a:spLocks noChangeShapeType="1"/>
          </p:cNvSpPr>
          <p:nvPr/>
        </p:nvSpPr>
        <p:spPr bwMode="auto">
          <a:xfrm flipH="1">
            <a:off x="6861175" y="3530600"/>
            <a:ext cx="381000" cy="3810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11" name="Text Box 31"/>
          <p:cNvSpPr txBox="1">
            <a:spLocks noChangeArrowheads="1"/>
          </p:cNvSpPr>
          <p:nvPr/>
        </p:nvSpPr>
        <p:spPr bwMode="auto">
          <a:xfrm>
            <a:off x="6251575" y="3835400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0">
                <a:solidFill>
                  <a:schemeClr val="bg1"/>
                </a:solidFill>
                <a:ea typeface="仿宋_GB2312" pitchFamily="49" charset="-122"/>
              </a:rPr>
              <a:t>两种画法</a:t>
            </a:r>
          </a:p>
        </p:txBody>
      </p:sp>
      <p:graphicFrame>
        <p:nvGraphicFramePr>
          <p:cNvPr id="173056" name="Object 0"/>
          <p:cNvGraphicFramePr>
            <a:graphicFrameLocks noChangeAspect="1"/>
          </p:cNvGraphicFramePr>
          <p:nvPr/>
        </p:nvGraphicFramePr>
        <p:xfrm>
          <a:off x="723900" y="4610100"/>
          <a:ext cx="5334000" cy="355600"/>
        </p:xfrm>
        <a:graphic>
          <a:graphicData uri="http://schemas.openxmlformats.org/presentationml/2006/ole">
            <p:oleObj spid="_x0000_s45057" name="公式" r:id="rId5" imgW="2654280" imgH="177480" progId="Equation.3">
              <p:embed/>
            </p:oleObj>
          </a:graphicData>
        </a:graphic>
      </p:graphicFrame>
      <p:sp>
        <p:nvSpPr>
          <p:cNvPr id="122913" name="Rectangle 33"/>
          <p:cNvSpPr>
            <a:spLocks noChangeArrowheads="1"/>
          </p:cNvSpPr>
          <p:nvPr/>
        </p:nvSpPr>
        <p:spPr bwMode="auto">
          <a:xfrm>
            <a:off x="998538" y="5046663"/>
            <a:ext cx="353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六变量的卡诺图不再介绍</a:t>
            </a:r>
          </a:p>
        </p:txBody>
      </p:sp>
      <p:sp>
        <p:nvSpPr>
          <p:cNvPr id="45086" name="Text Box 34"/>
          <p:cNvSpPr txBox="1">
            <a:spLocks noChangeArrowheads="1"/>
          </p:cNvSpPr>
          <p:nvPr/>
        </p:nvSpPr>
        <p:spPr bwMode="auto">
          <a:xfrm>
            <a:off x="304800" y="617538"/>
            <a:ext cx="5292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3200" b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五变量的卡诺图的化简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2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2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2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2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2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2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2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2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2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2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2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22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22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2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22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22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22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22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22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22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22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22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22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22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22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22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73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73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22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22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8" grpId="0" animBg="1"/>
      <p:bldP spid="122892" grpId="0" animBg="1"/>
      <p:bldP spid="122893" grpId="0" animBg="1"/>
      <p:bldP spid="122894" grpId="0" animBg="1"/>
      <p:bldP spid="122895" grpId="0" animBg="1"/>
      <p:bldP spid="122897" grpId="0" animBg="1"/>
      <p:bldP spid="122898" grpId="0" animBg="1"/>
      <p:bldP spid="122899" grpId="0" animBg="1"/>
      <p:bldP spid="122900" grpId="0" animBg="1"/>
      <p:bldP spid="122905" grpId="0" animBg="1"/>
      <p:bldP spid="122906" grpId="0" animBg="1"/>
      <p:bldP spid="122907" grpId="0" animBg="1"/>
      <p:bldP spid="122911" grpId="0" autoUpdateAnimBg="0"/>
      <p:bldP spid="122913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第</a:t>
            </a:r>
            <a:fld id="{F20F8848-61C5-4BA1-9C80-147641E47C99}" type="slidenum"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pPr eaLnBrk="1" hangingPunct="1"/>
              <a:t>53</a:t>
            </a:fld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页</a:t>
            </a:r>
          </a:p>
        </p:txBody>
      </p:sp>
      <p:graphicFrame>
        <p:nvGraphicFramePr>
          <p:cNvPr id="174080" name="Object 0"/>
          <p:cNvGraphicFramePr>
            <a:graphicFrameLocks noChangeAspect="1"/>
          </p:cNvGraphicFramePr>
          <p:nvPr/>
        </p:nvGraphicFramePr>
        <p:xfrm>
          <a:off x="1173163" y="1533525"/>
          <a:ext cx="3748087" cy="334963"/>
        </p:xfrm>
        <a:graphic>
          <a:graphicData uri="http://schemas.openxmlformats.org/presentationml/2006/ole">
            <p:oleObj spid="_x0000_s46081" name="公式" r:id="rId3" imgW="2070000" imgH="177480" progId="Equation.3">
              <p:embed/>
            </p:oleObj>
          </a:graphicData>
        </a:graphic>
      </p:graphicFrame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381000" y="180975"/>
            <a:ext cx="46634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0" dirty="0" smtClean="0">
                <a:solidFill>
                  <a:schemeClr val="bg1"/>
                </a:solidFill>
                <a:ea typeface="仿宋_GB2312" pitchFamily="49" charset="-122"/>
              </a:rPr>
              <a:t>(</a:t>
            </a:r>
            <a:r>
              <a:rPr lang="zh-CN" altLang="en-US" sz="3200" b="0" dirty="0" smtClean="0">
                <a:solidFill>
                  <a:schemeClr val="bg1"/>
                </a:solidFill>
                <a:ea typeface="仿宋_GB2312" pitchFamily="49" charset="-122"/>
              </a:rPr>
              <a:t>四</a:t>
            </a:r>
            <a:r>
              <a:rPr lang="en-US" altLang="zh-CN" sz="3200" b="0" dirty="0" smtClean="0">
                <a:solidFill>
                  <a:schemeClr val="bg1"/>
                </a:solidFill>
                <a:ea typeface="仿宋_GB2312" pitchFamily="49" charset="-122"/>
              </a:rPr>
              <a:t>)</a:t>
            </a:r>
            <a:r>
              <a:rPr lang="zh-CN" altLang="en-US" sz="3200" b="0" dirty="0" smtClean="0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 sz="3200" b="0" dirty="0">
                <a:solidFill>
                  <a:schemeClr val="bg1"/>
                </a:solidFill>
                <a:ea typeface="仿宋_GB2312" pitchFamily="49" charset="-122"/>
              </a:rPr>
              <a:t>最大项卡诺图的化简</a:t>
            </a:r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1066800" y="884238"/>
            <a:ext cx="77295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>
                <a:solidFill>
                  <a:schemeClr val="bg1"/>
                </a:solidFill>
                <a:ea typeface="仿宋_GB2312" pitchFamily="49" charset="-122"/>
              </a:rPr>
              <a:t>原则与最小项卡诺图相同，结果为</a:t>
            </a:r>
            <a:r>
              <a:rPr lang="zh-CN" altLang="en-US" sz="2800" b="0">
                <a:solidFill>
                  <a:srgbClr val="FF0000"/>
                </a:solidFill>
                <a:ea typeface="仿宋_GB2312" pitchFamily="49" charset="-122"/>
              </a:rPr>
              <a:t>最简“或</a:t>
            </a:r>
            <a:r>
              <a:rPr lang="en-US" altLang="zh-CN" sz="2800" b="0">
                <a:solidFill>
                  <a:srgbClr val="FF0000"/>
                </a:solidFill>
                <a:ea typeface="仿宋_GB2312" pitchFamily="49" charset="-122"/>
              </a:rPr>
              <a:t>-</a:t>
            </a:r>
            <a:r>
              <a:rPr lang="zh-CN" altLang="en-US" sz="2800" b="0">
                <a:solidFill>
                  <a:srgbClr val="FF0000"/>
                </a:solidFill>
                <a:ea typeface="仿宋_GB2312" pitchFamily="49" charset="-122"/>
              </a:rPr>
              <a:t>与”式</a:t>
            </a:r>
          </a:p>
        </p:txBody>
      </p:sp>
      <p:graphicFrame>
        <p:nvGraphicFramePr>
          <p:cNvPr id="174081" name="Object 1"/>
          <p:cNvGraphicFramePr>
            <a:graphicFrameLocks noChangeAspect="1"/>
          </p:cNvGraphicFramePr>
          <p:nvPr/>
        </p:nvGraphicFramePr>
        <p:xfrm>
          <a:off x="5105400" y="1447800"/>
          <a:ext cx="3505200" cy="547688"/>
        </p:xfrm>
        <a:graphic>
          <a:graphicData uri="http://schemas.openxmlformats.org/presentationml/2006/ole">
            <p:oleObj spid="_x0000_s46082" name="Equation" r:id="rId4" imgW="1625600" imgH="254000" progId="Equation.3">
              <p:embed/>
            </p:oleObj>
          </a:graphicData>
        </a:graphic>
      </p:graphicFrame>
      <p:graphicFrame>
        <p:nvGraphicFramePr>
          <p:cNvPr id="174082" name="Object 2"/>
          <p:cNvGraphicFramePr>
            <a:graphicFrameLocks noChangeAspect="1"/>
          </p:cNvGraphicFramePr>
          <p:nvPr/>
        </p:nvGraphicFramePr>
        <p:xfrm>
          <a:off x="1219200" y="2057400"/>
          <a:ext cx="3451225" cy="547688"/>
        </p:xfrm>
        <a:graphic>
          <a:graphicData uri="http://schemas.openxmlformats.org/presentationml/2006/ole">
            <p:oleObj spid="_x0000_s46083" name="Equation" r:id="rId5" imgW="1600200" imgH="254000" progId="Equation.3">
              <p:embed/>
            </p:oleObj>
          </a:graphicData>
        </a:graphic>
      </p:graphicFrame>
      <p:pic>
        <p:nvPicPr>
          <p:cNvPr id="123911" name="Picture 7" descr="卡诺图4_00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23622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12" name="Oval 8"/>
          <p:cNvSpPr>
            <a:spLocks noChangeArrowheads="1"/>
          </p:cNvSpPr>
          <p:nvPr/>
        </p:nvSpPr>
        <p:spPr bwMode="auto">
          <a:xfrm>
            <a:off x="2360613" y="3960813"/>
            <a:ext cx="838200" cy="76358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仿宋_GB2312" pitchFamily="49" charset="-122"/>
            </a:endParaRPr>
          </a:p>
        </p:txBody>
      </p:sp>
      <p:sp>
        <p:nvSpPr>
          <p:cNvPr id="123913" name="Oval 9"/>
          <p:cNvSpPr>
            <a:spLocks noChangeArrowheads="1"/>
          </p:cNvSpPr>
          <p:nvPr/>
        </p:nvSpPr>
        <p:spPr bwMode="auto">
          <a:xfrm>
            <a:off x="1524000" y="4800600"/>
            <a:ext cx="7620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仿宋_GB2312" pitchFamily="49" charset="-122"/>
            </a:endParaRPr>
          </a:p>
        </p:txBody>
      </p:sp>
      <p:sp>
        <p:nvSpPr>
          <p:cNvPr id="123914" name="Oval 10"/>
          <p:cNvSpPr>
            <a:spLocks noChangeArrowheads="1"/>
          </p:cNvSpPr>
          <p:nvPr/>
        </p:nvSpPr>
        <p:spPr bwMode="auto">
          <a:xfrm>
            <a:off x="1524000" y="3505200"/>
            <a:ext cx="3810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仿宋_GB2312" pitchFamily="49" charset="-122"/>
            </a:endParaRPr>
          </a:p>
        </p:txBody>
      </p:sp>
      <p:sp>
        <p:nvSpPr>
          <p:cNvPr id="123915" name="Oval 11"/>
          <p:cNvSpPr>
            <a:spLocks noChangeArrowheads="1"/>
          </p:cNvSpPr>
          <p:nvPr/>
        </p:nvSpPr>
        <p:spPr bwMode="auto">
          <a:xfrm>
            <a:off x="2819400" y="3505200"/>
            <a:ext cx="4572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仿宋_GB2312" pitchFamily="49" charset="-122"/>
            </a:endParaRPr>
          </a:p>
        </p:txBody>
      </p:sp>
      <p:sp>
        <p:nvSpPr>
          <p:cNvPr id="123916" name="Line 12"/>
          <p:cNvSpPr>
            <a:spLocks noChangeShapeType="1"/>
          </p:cNvSpPr>
          <p:nvPr/>
        </p:nvSpPr>
        <p:spPr bwMode="auto">
          <a:xfrm>
            <a:off x="1905000" y="36576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17" name="Line 13"/>
          <p:cNvSpPr>
            <a:spLocks noChangeShapeType="1"/>
          </p:cNvSpPr>
          <p:nvPr/>
        </p:nvSpPr>
        <p:spPr bwMode="auto">
          <a:xfrm flipV="1">
            <a:off x="1524000" y="51816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74083" name="Object 3"/>
          <p:cNvGraphicFramePr>
            <a:graphicFrameLocks noChangeAspect="1"/>
          </p:cNvGraphicFramePr>
          <p:nvPr/>
        </p:nvGraphicFramePr>
        <p:xfrm>
          <a:off x="1162050" y="5591175"/>
          <a:ext cx="950913" cy="271463"/>
        </p:xfrm>
        <a:graphic>
          <a:graphicData uri="http://schemas.openxmlformats.org/presentationml/2006/ole">
            <p:oleObj spid="_x0000_s46084" name="公式" r:id="rId7" imgW="609480" imgH="177480" progId="Equation.3">
              <p:embed/>
            </p:oleObj>
          </a:graphicData>
        </a:graphic>
      </p:graphicFrame>
      <p:graphicFrame>
        <p:nvGraphicFramePr>
          <p:cNvPr id="174084" name="Object 4"/>
          <p:cNvGraphicFramePr>
            <a:graphicFrameLocks noChangeAspect="1"/>
          </p:cNvGraphicFramePr>
          <p:nvPr/>
        </p:nvGraphicFramePr>
        <p:xfrm>
          <a:off x="3648075" y="3543300"/>
          <a:ext cx="1011238" cy="258763"/>
        </p:xfrm>
        <a:graphic>
          <a:graphicData uri="http://schemas.openxmlformats.org/presentationml/2006/ole">
            <p:oleObj spid="_x0000_s46085" name="Equation" r:id="rId8" imgW="647419" imgH="165028" progId="Equation.3">
              <p:embed/>
            </p:oleObj>
          </a:graphicData>
        </a:graphic>
      </p:graphicFrame>
      <p:sp>
        <p:nvSpPr>
          <p:cNvPr id="123920" name="Line 16"/>
          <p:cNvSpPr>
            <a:spLocks noChangeShapeType="1"/>
          </p:cNvSpPr>
          <p:nvPr/>
        </p:nvSpPr>
        <p:spPr bwMode="auto">
          <a:xfrm flipH="1">
            <a:off x="3276600" y="3733800"/>
            <a:ext cx="304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21" name="Line 17"/>
          <p:cNvSpPr>
            <a:spLocks noChangeShapeType="1"/>
          </p:cNvSpPr>
          <p:nvPr/>
        </p:nvSpPr>
        <p:spPr bwMode="auto">
          <a:xfrm flipH="1">
            <a:off x="3200400" y="4419600"/>
            <a:ext cx="609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74085" name="Object 5"/>
          <p:cNvGraphicFramePr>
            <a:graphicFrameLocks noChangeAspect="1"/>
          </p:cNvGraphicFramePr>
          <p:nvPr/>
        </p:nvGraphicFramePr>
        <p:xfrm>
          <a:off x="3657600" y="4298950"/>
          <a:ext cx="647700" cy="292100"/>
        </p:xfrm>
        <a:graphic>
          <a:graphicData uri="http://schemas.openxmlformats.org/presentationml/2006/ole">
            <p:oleObj spid="_x0000_s46086" name="公式" r:id="rId9" imgW="393480" imgH="177480" progId="Equation.3">
              <p:embed/>
            </p:oleObj>
          </a:graphicData>
        </a:graphic>
      </p:graphicFrame>
      <p:graphicFrame>
        <p:nvGraphicFramePr>
          <p:cNvPr id="174086" name="Object 6"/>
          <p:cNvGraphicFramePr>
            <a:graphicFrameLocks noChangeAspect="1"/>
          </p:cNvGraphicFramePr>
          <p:nvPr/>
        </p:nvGraphicFramePr>
        <p:xfrm>
          <a:off x="5292725" y="3035300"/>
          <a:ext cx="3867150" cy="381000"/>
        </p:xfrm>
        <a:graphic>
          <a:graphicData uri="http://schemas.openxmlformats.org/presentationml/2006/ole">
            <p:oleObj spid="_x0000_s46087" name="公式" r:id="rId10" imgW="2133360" imgH="203040" progId="Equation.3">
              <p:embed/>
            </p:oleObj>
          </a:graphicData>
        </a:graphic>
      </p:graphicFrame>
      <p:sp>
        <p:nvSpPr>
          <p:cNvPr id="123924" name="Text Box 20"/>
          <p:cNvSpPr txBox="1">
            <a:spLocks noChangeArrowheads="1"/>
          </p:cNvSpPr>
          <p:nvPr/>
        </p:nvSpPr>
        <p:spPr bwMode="auto">
          <a:xfrm>
            <a:off x="5105400" y="3886200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0">
                <a:solidFill>
                  <a:schemeClr val="bg1"/>
                </a:solidFill>
                <a:ea typeface="仿宋_GB2312" pitchFamily="49" charset="-122"/>
              </a:rPr>
              <a:t>注意：</a:t>
            </a:r>
          </a:p>
        </p:txBody>
      </p:sp>
      <p:sp>
        <p:nvSpPr>
          <p:cNvPr id="123925" name="Text Box 21"/>
          <p:cNvSpPr txBox="1">
            <a:spLocks noChangeArrowheads="1"/>
          </p:cNvSpPr>
          <p:nvPr/>
        </p:nvSpPr>
        <p:spPr bwMode="auto">
          <a:xfrm>
            <a:off x="5318125" y="4364038"/>
            <a:ext cx="1204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b="0">
                <a:solidFill>
                  <a:schemeClr val="bg1"/>
                </a:solidFill>
                <a:ea typeface="仿宋_GB2312" pitchFamily="49" charset="-122"/>
              </a:rPr>
              <a:t>或与式</a:t>
            </a:r>
          </a:p>
        </p:txBody>
      </p:sp>
      <p:sp>
        <p:nvSpPr>
          <p:cNvPr id="123926" name="Text Box 22"/>
          <p:cNvSpPr txBox="1">
            <a:spLocks noChangeArrowheads="1"/>
          </p:cNvSpPr>
          <p:nvPr/>
        </p:nvSpPr>
        <p:spPr bwMode="auto">
          <a:xfrm>
            <a:off x="5334000" y="4876800"/>
            <a:ext cx="364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400" b="0">
                <a:solidFill>
                  <a:schemeClr val="bg1"/>
                </a:solidFill>
                <a:ea typeface="仿宋_GB2312" pitchFamily="49" charset="-122"/>
              </a:rPr>
              <a:t>0</a:t>
            </a:r>
            <a:r>
              <a:rPr lang="zh-CN" altLang="en-US" sz="2400" b="0">
                <a:solidFill>
                  <a:schemeClr val="bg1"/>
                </a:solidFill>
                <a:ea typeface="仿宋_GB2312" pitchFamily="49" charset="-122"/>
              </a:rPr>
              <a:t>：原变量；</a:t>
            </a:r>
            <a:r>
              <a:rPr lang="en-US" altLang="zh-CN" sz="2400" b="0">
                <a:solidFill>
                  <a:schemeClr val="bg1"/>
                </a:solidFill>
                <a:ea typeface="仿宋_GB2312" pitchFamily="49" charset="-122"/>
              </a:rPr>
              <a:t>1</a:t>
            </a:r>
            <a:r>
              <a:rPr lang="zh-CN" altLang="en-US" sz="2400" b="0">
                <a:solidFill>
                  <a:schemeClr val="bg1"/>
                </a:solidFill>
                <a:ea typeface="仿宋_GB2312" pitchFamily="49" charset="-122"/>
              </a:rPr>
              <a:t>：反变量。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autoUpdateAnimBg="0"/>
      <p:bldP spid="123908" grpId="0" autoUpdateAnimBg="0"/>
      <p:bldP spid="123912" grpId="0" animBg="1"/>
      <p:bldP spid="123913" grpId="0" animBg="1"/>
      <p:bldP spid="123914" grpId="0" animBg="1"/>
      <p:bldP spid="123915" grpId="0" animBg="1"/>
      <p:bldP spid="123924" grpId="0" autoUpdateAnimBg="0"/>
      <p:bldP spid="123925" grpId="0" autoUpdateAnimBg="0"/>
      <p:bldP spid="123926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第</a:t>
            </a:r>
            <a:fld id="{CCBDDAF2-2D6D-4D9C-A625-4EF213B2972B}" type="slidenum">
              <a:rPr lang="zh-CN" altLang="en-US" smtClean="0"/>
              <a:pPr/>
              <a:t>54</a:t>
            </a:fld>
            <a:r>
              <a:rPr lang="zh-CN" altLang="en-US" smtClean="0"/>
              <a:t>页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0" y="2211388"/>
            <a:ext cx="65547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0" dirty="0">
                <a:latin typeface="仿宋_GB2312" pitchFamily="49" charset="-122"/>
                <a:ea typeface="仿宋_GB2312" pitchFamily="49" charset="-122"/>
              </a:rPr>
              <a:t>例：水箱有</a:t>
            </a:r>
            <a:r>
              <a:rPr lang="en-US" altLang="zh-CN" sz="2400" dirty="0">
                <a:ea typeface="仿宋_GB2312" pitchFamily="49" charset="-122"/>
              </a:rPr>
              <a:t>A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、</a:t>
            </a:r>
            <a:r>
              <a:rPr lang="en-US" altLang="zh-CN" sz="2400" dirty="0">
                <a:ea typeface="仿宋_GB2312" pitchFamily="49" charset="-122"/>
              </a:rPr>
              <a:t>B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、</a:t>
            </a:r>
            <a:r>
              <a:rPr lang="en-US" altLang="zh-CN" sz="2400" dirty="0">
                <a:ea typeface="仿宋_GB2312" pitchFamily="49" charset="-122"/>
              </a:rPr>
              <a:t>C</a:t>
            </a:r>
            <a:r>
              <a:rPr lang="zh-CN" altLang="en-US" sz="2400" b="0" dirty="0">
                <a:latin typeface="仿宋_GB2312" pitchFamily="49" charset="-122"/>
                <a:ea typeface="仿宋_GB2312" pitchFamily="49" charset="-122"/>
              </a:rPr>
              <a:t>三个水位检测元件，只有当</a:t>
            </a:r>
            <a:r>
              <a:rPr lang="zh-CN" altLang="en-US" sz="2400" b="0" dirty="0" smtClean="0">
                <a:latin typeface="仿宋_GB2312" pitchFamily="49" charset="-122"/>
                <a:ea typeface="仿宋_GB2312" pitchFamily="49" charset="-122"/>
              </a:rPr>
              <a:t>水面高于</a:t>
            </a:r>
            <a:r>
              <a:rPr lang="zh-CN" altLang="en-US" sz="2400" b="0" dirty="0">
                <a:latin typeface="仿宋_GB2312" pitchFamily="49" charset="-122"/>
                <a:ea typeface="仿宋_GB2312" pitchFamily="49" charset="-122"/>
              </a:rPr>
              <a:t>检测元件时，检测元件输出高电平</a:t>
            </a:r>
            <a:r>
              <a:rPr lang="zh-CN" altLang="en-US" sz="2400" b="0" dirty="0">
                <a:ea typeface="仿宋_GB2312" pitchFamily="49" charset="-122"/>
              </a:rPr>
              <a:t> 。</a:t>
            </a:r>
          </a:p>
        </p:txBody>
      </p:sp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0" y="957263"/>
            <a:ext cx="19800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 dirty="0" smtClean="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一、无关</a:t>
            </a:r>
            <a:r>
              <a:rPr lang="zh-CN" altLang="en-US" sz="2800" b="0" dirty="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项</a:t>
            </a:r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2514600" y="706438"/>
            <a:ext cx="1250950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 dirty="0">
                <a:solidFill>
                  <a:schemeClr val="bg1"/>
                </a:solidFill>
                <a:ea typeface="仿宋_GB2312" pitchFamily="49" charset="-122"/>
              </a:rPr>
              <a:t>约束项</a:t>
            </a:r>
          </a:p>
          <a:p>
            <a:pPr>
              <a:spcBef>
                <a:spcPct val="50000"/>
              </a:spcBef>
            </a:pPr>
            <a:r>
              <a:rPr lang="zh-CN" altLang="en-US" sz="2800" b="0" dirty="0">
                <a:solidFill>
                  <a:schemeClr val="bg1"/>
                </a:solidFill>
                <a:ea typeface="仿宋_GB2312" pitchFamily="49" charset="-122"/>
              </a:rPr>
              <a:t>任意项</a:t>
            </a:r>
          </a:p>
        </p:txBody>
      </p:sp>
      <p:sp>
        <p:nvSpPr>
          <p:cNvPr id="124935" name="AutoShape 7"/>
          <p:cNvSpPr>
            <a:spLocks/>
          </p:cNvSpPr>
          <p:nvPr/>
        </p:nvSpPr>
        <p:spPr bwMode="auto">
          <a:xfrm>
            <a:off x="2328863" y="871538"/>
            <a:ext cx="171450" cy="898525"/>
          </a:xfrm>
          <a:prstGeom prst="leftBrace">
            <a:avLst>
              <a:gd name="adj1" fmla="val 43673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仿宋_GB2312" pitchFamily="49" charset="-122"/>
            </a:endParaRP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0" y="1670050"/>
            <a:ext cx="178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>
                <a:solidFill>
                  <a:schemeClr val="bg1"/>
                </a:solidFill>
                <a:ea typeface="仿宋_GB2312" pitchFamily="49" charset="-122"/>
              </a:rPr>
              <a:t>1</a:t>
            </a:r>
            <a:r>
              <a:rPr lang="zh-CN" altLang="en-US" sz="2800" b="0" dirty="0">
                <a:solidFill>
                  <a:schemeClr val="bg1"/>
                </a:solidFill>
                <a:ea typeface="仿宋_GB2312" pitchFamily="49" charset="-122"/>
              </a:rPr>
              <a:t>、约束项</a:t>
            </a: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0" y="3114675"/>
            <a:ext cx="9906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0" dirty="0">
                <a:solidFill>
                  <a:schemeClr val="bg1"/>
                </a:solidFill>
                <a:ea typeface="仿宋_GB2312" pitchFamily="49" charset="-122"/>
              </a:rPr>
              <a:t>A</a:t>
            </a:r>
            <a:r>
              <a:rPr lang="zh-CN" altLang="en-US" sz="2400" b="0" dirty="0">
                <a:solidFill>
                  <a:schemeClr val="bg1"/>
                </a:solidFill>
                <a:ea typeface="仿宋_GB2312" pitchFamily="49" charset="-122"/>
              </a:rPr>
              <a:t>、</a:t>
            </a:r>
            <a:r>
              <a:rPr lang="en-US" altLang="zh-CN" sz="2400" b="0" dirty="0">
                <a:solidFill>
                  <a:schemeClr val="bg1"/>
                </a:solidFill>
                <a:ea typeface="仿宋_GB2312" pitchFamily="49" charset="-122"/>
              </a:rPr>
              <a:t>B</a:t>
            </a:r>
            <a:r>
              <a:rPr lang="zh-CN" altLang="en-US" sz="2400" b="0" dirty="0">
                <a:solidFill>
                  <a:schemeClr val="bg1"/>
                </a:solidFill>
                <a:ea typeface="仿宋_GB2312" pitchFamily="49" charset="-122"/>
              </a:rPr>
              <a:t>、</a:t>
            </a:r>
            <a:r>
              <a:rPr lang="en-US" altLang="zh-CN" sz="2400" b="0" dirty="0">
                <a:solidFill>
                  <a:schemeClr val="bg1"/>
                </a:solidFill>
                <a:ea typeface="仿宋_GB2312" pitchFamily="49" charset="-122"/>
              </a:rPr>
              <a:t>C</a:t>
            </a:r>
            <a:r>
              <a:rPr lang="zh-CN" altLang="en-US" sz="2400" b="0" dirty="0" smtClean="0">
                <a:solidFill>
                  <a:schemeClr val="bg1"/>
                </a:solidFill>
                <a:ea typeface="仿宋_GB2312" pitchFamily="49" charset="-122"/>
              </a:rPr>
              <a:t>只是</a:t>
            </a:r>
            <a:r>
              <a:rPr lang="en-US" altLang="zh-CN" sz="2400" b="0" dirty="0" smtClean="0">
                <a:solidFill>
                  <a:srgbClr val="FF0000"/>
                </a:solidFill>
                <a:ea typeface="仿宋_GB2312" pitchFamily="49" charset="-122"/>
              </a:rPr>
              <a:t>111</a:t>
            </a:r>
            <a:r>
              <a:rPr lang="zh-CN" altLang="en-US" sz="2400" b="0" dirty="0" smtClean="0">
                <a:solidFill>
                  <a:schemeClr val="bg1"/>
                </a:solidFill>
                <a:ea typeface="仿宋_GB2312" pitchFamily="49" charset="-122"/>
              </a:rPr>
              <a:t>（高于</a:t>
            </a:r>
            <a:r>
              <a:rPr lang="en-US" altLang="zh-CN" sz="2400" b="0" dirty="0" smtClean="0">
                <a:solidFill>
                  <a:schemeClr val="bg1"/>
                </a:solidFill>
                <a:ea typeface="仿宋_GB2312" pitchFamily="49" charset="-122"/>
              </a:rPr>
              <a:t>C</a:t>
            </a:r>
            <a:r>
              <a:rPr lang="zh-CN" altLang="en-US" sz="2400" b="0" dirty="0" smtClean="0">
                <a:solidFill>
                  <a:schemeClr val="bg1"/>
                </a:solidFill>
                <a:ea typeface="仿宋_GB2312" pitchFamily="49" charset="-122"/>
              </a:rPr>
              <a:t>）</a:t>
            </a:r>
            <a:r>
              <a:rPr lang="zh-CN" altLang="en-US" sz="2400" b="0" dirty="0">
                <a:solidFill>
                  <a:schemeClr val="bg1"/>
                </a:solidFill>
                <a:ea typeface="仿宋_GB2312" pitchFamily="49" charset="-122"/>
              </a:rPr>
              <a:t>、</a:t>
            </a:r>
            <a:r>
              <a:rPr lang="en-US" altLang="zh-CN" sz="2400" b="0" dirty="0" smtClean="0">
                <a:solidFill>
                  <a:srgbClr val="FF0000"/>
                </a:solidFill>
                <a:ea typeface="仿宋_GB2312" pitchFamily="49" charset="-122"/>
              </a:rPr>
              <a:t>110</a:t>
            </a:r>
            <a:r>
              <a:rPr lang="zh-CN" altLang="en-US" sz="2400" b="0" dirty="0" smtClean="0">
                <a:solidFill>
                  <a:schemeClr val="bg1"/>
                </a:solidFill>
                <a:ea typeface="仿宋_GB2312" pitchFamily="49" charset="-122"/>
              </a:rPr>
              <a:t>（</a:t>
            </a:r>
            <a:r>
              <a:rPr lang="en-US" altLang="zh-CN" sz="2400" b="0" dirty="0" smtClean="0">
                <a:solidFill>
                  <a:schemeClr val="bg1"/>
                </a:solidFill>
                <a:ea typeface="仿宋_GB2312" pitchFamily="49" charset="-122"/>
              </a:rPr>
              <a:t>C</a:t>
            </a:r>
            <a:r>
              <a:rPr lang="zh-CN" altLang="en-US" sz="2400" b="0" dirty="0" smtClean="0">
                <a:solidFill>
                  <a:schemeClr val="bg1"/>
                </a:solidFill>
                <a:ea typeface="仿宋_GB2312" pitchFamily="49" charset="-122"/>
              </a:rPr>
              <a:t>、</a:t>
            </a:r>
            <a:r>
              <a:rPr lang="en-US" altLang="zh-CN" sz="2400" b="0" dirty="0">
                <a:solidFill>
                  <a:schemeClr val="bg1"/>
                </a:solidFill>
                <a:ea typeface="仿宋_GB2312" pitchFamily="49" charset="-122"/>
              </a:rPr>
              <a:t>B</a:t>
            </a:r>
            <a:r>
              <a:rPr lang="zh-CN" altLang="en-US" sz="2400" b="0" dirty="0">
                <a:solidFill>
                  <a:schemeClr val="bg1"/>
                </a:solidFill>
                <a:ea typeface="仿宋_GB2312" pitchFamily="49" charset="-122"/>
              </a:rPr>
              <a:t>之间）、 </a:t>
            </a:r>
            <a:r>
              <a:rPr lang="en-US" altLang="zh-CN" sz="2400" b="0" dirty="0" smtClean="0">
                <a:solidFill>
                  <a:srgbClr val="FF0000"/>
                </a:solidFill>
                <a:ea typeface="仿宋_GB2312" pitchFamily="49" charset="-122"/>
              </a:rPr>
              <a:t>100</a:t>
            </a:r>
            <a:r>
              <a:rPr lang="zh-CN" altLang="en-US" sz="2400" b="0" dirty="0">
                <a:solidFill>
                  <a:schemeClr val="bg1"/>
                </a:solidFill>
                <a:ea typeface="仿宋_GB2312" pitchFamily="49" charset="-122"/>
              </a:rPr>
              <a:t>（</a:t>
            </a:r>
            <a:r>
              <a:rPr lang="en-US" altLang="zh-CN" sz="2400" b="0" dirty="0">
                <a:solidFill>
                  <a:schemeClr val="bg1"/>
                </a:solidFill>
                <a:ea typeface="仿宋_GB2312" pitchFamily="49" charset="-122"/>
              </a:rPr>
              <a:t>B</a:t>
            </a:r>
            <a:r>
              <a:rPr lang="zh-CN" altLang="en-US" sz="2400" b="0" dirty="0" smtClean="0">
                <a:solidFill>
                  <a:schemeClr val="bg1"/>
                </a:solidFill>
                <a:ea typeface="仿宋_GB2312" pitchFamily="49" charset="-122"/>
              </a:rPr>
              <a:t>、</a:t>
            </a:r>
            <a:r>
              <a:rPr lang="en-US" altLang="zh-CN" sz="2400" b="0" dirty="0" smtClean="0">
                <a:solidFill>
                  <a:schemeClr val="bg1"/>
                </a:solidFill>
                <a:ea typeface="仿宋_GB2312" pitchFamily="49" charset="-122"/>
              </a:rPr>
              <a:t>A</a:t>
            </a:r>
            <a:r>
              <a:rPr lang="zh-CN" altLang="en-US" sz="2400" b="0" dirty="0" smtClean="0">
                <a:solidFill>
                  <a:schemeClr val="bg1"/>
                </a:solidFill>
                <a:ea typeface="仿宋_GB2312" pitchFamily="49" charset="-122"/>
              </a:rPr>
              <a:t>之间</a:t>
            </a:r>
            <a:r>
              <a:rPr lang="zh-CN" altLang="en-US" sz="2400" b="0" dirty="0">
                <a:solidFill>
                  <a:schemeClr val="bg1"/>
                </a:solidFill>
                <a:ea typeface="仿宋_GB2312" pitchFamily="49" charset="-122"/>
              </a:rPr>
              <a:t>） 、 </a:t>
            </a:r>
            <a:r>
              <a:rPr lang="en-US" altLang="zh-CN" sz="2400" b="0" dirty="0" smtClean="0">
                <a:solidFill>
                  <a:srgbClr val="FF0000"/>
                </a:solidFill>
                <a:ea typeface="仿宋_GB2312" pitchFamily="49" charset="-122"/>
              </a:rPr>
              <a:t>000</a:t>
            </a:r>
            <a:r>
              <a:rPr lang="zh-CN" altLang="en-US" sz="2400" b="0" dirty="0" smtClean="0">
                <a:solidFill>
                  <a:schemeClr val="bg1"/>
                </a:solidFill>
                <a:ea typeface="仿宋_GB2312" pitchFamily="49" charset="-122"/>
              </a:rPr>
              <a:t>（低于</a:t>
            </a:r>
            <a:r>
              <a:rPr lang="en-US" altLang="zh-CN" sz="2400" b="0" dirty="0" smtClean="0">
                <a:solidFill>
                  <a:schemeClr val="bg1"/>
                </a:solidFill>
                <a:ea typeface="仿宋_GB2312" pitchFamily="49" charset="-122"/>
              </a:rPr>
              <a:t>A</a:t>
            </a:r>
            <a:r>
              <a:rPr lang="zh-CN" altLang="en-US" sz="2400" b="0" dirty="0" smtClean="0">
                <a:solidFill>
                  <a:schemeClr val="bg1"/>
                </a:solidFill>
                <a:ea typeface="仿宋_GB2312" pitchFamily="49" charset="-122"/>
              </a:rPr>
              <a:t>）</a:t>
            </a:r>
            <a:r>
              <a:rPr lang="zh-CN" altLang="en-US" sz="2400" b="0" dirty="0">
                <a:solidFill>
                  <a:schemeClr val="bg1"/>
                </a:solidFill>
                <a:ea typeface="仿宋_GB2312" pitchFamily="49" charset="-122"/>
              </a:rPr>
              <a:t>当中的某一种，而不能是</a:t>
            </a:r>
            <a:r>
              <a:rPr lang="en-US" altLang="zh-CN" sz="2400" b="0" dirty="0">
                <a:solidFill>
                  <a:schemeClr val="bg1"/>
                </a:solidFill>
                <a:ea typeface="仿宋_GB2312" pitchFamily="49" charset="-122"/>
              </a:rPr>
              <a:t>001</a:t>
            </a:r>
            <a:r>
              <a:rPr lang="zh-CN" altLang="en-US" sz="2400" b="0" dirty="0">
                <a:solidFill>
                  <a:schemeClr val="bg1"/>
                </a:solidFill>
                <a:ea typeface="仿宋_GB2312" pitchFamily="49" charset="-122"/>
              </a:rPr>
              <a:t>、</a:t>
            </a:r>
            <a:r>
              <a:rPr lang="en-US" altLang="zh-CN" sz="2400" b="0" dirty="0">
                <a:solidFill>
                  <a:schemeClr val="bg1"/>
                </a:solidFill>
                <a:ea typeface="仿宋_GB2312" pitchFamily="49" charset="-122"/>
              </a:rPr>
              <a:t>010</a:t>
            </a:r>
            <a:r>
              <a:rPr lang="zh-CN" altLang="en-US" sz="2400" b="0" dirty="0">
                <a:solidFill>
                  <a:schemeClr val="bg1"/>
                </a:solidFill>
                <a:ea typeface="仿宋_GB2312" pitchFamily="49" charset="-122"/>
              </a:rPr>
              <a:t>、</a:t>
            </a:r>
            <a:r>
              <a:rPr lang="en-US" altLang="zh-CN" sz="2400" b="0" dirty="0">
                <a:solidFill>
                  <a:schemeClr val="bg1"/>
                </a:solidFill>
                <a:ea typeface="仿宋_GB2312" pitchFamily="49" charset="-122"/>
              </a:rPr>
              <a:t>011</a:t>
            </a:r>
            <a:r>
              <a:rPr lang="zh-CN" altLang="en-US" sz="2400" b="0" dirty="0">
                <a:solidFill>
                  <a:schemeClr val="bg1"/>
                </a:solidFill>
                <a:ea typeface="仿宋_GB2312" pitchFamily="49" charset="-122"/>
              </a:rPr>
              <a:t>、</a:t>
            </a:r>
            <a:r>
              <a:rPr lang="en-US" altLang="zh-CN" sz="2400" b="0" dirty="0">
                <a:solidFill>
                  <a:schemeClr val="bg1"/>
                </a:solidFill>
                <a:ea typeface="仿宋_GB2312" pitchFamily="49" charset="-122"/>
              </a:rPr>
              <a:t>101</a:t>
            </a:r>
            <a:r>
              <a:rPr lang="zh-CN" altLang="en-US" sz="2400" b="0" dirty="0">
                <a:solidFill>
                  <a:schemeClr val="bg1"/>
                </a:solidFill>
                <a:ea typeface="仿宋_GB2312" pitchFamily="49" charset="-122"/>
              </a:rPr>
              <a:t>中的任何一种。因此，上例</a:t>
            </a:r>
            <a:r>
              <a:rPr lang="en-US" altLang="zh-CN" sz="2400" b="0" dirty="0">
                <a:solidFill>
                  <a:schemeClr val="bg1"/>
                </a:solidFill>
                <a:ea typeface="仿宋_GB2312" pitchFamily="49" charset="-122"/>
              </a:rPr>
              <a:t>ABC</a:t>
            </a:r>
            <a:r>
              <a:rPr lang="zh-CN" altLang="en-US" sz="2400" b="0" dirty="0">
                <a:solidFill>
                  <a:schemeClr val="bg1"/>
                </a:solidFill>
                <a:ea typeface="仿宋_GB2312" pitchFamily="49" charset="-122"/>
              </a:rPr>
              <a:t>取值必须满足：</a:t>
            </a:r>
          </a:p>
        </p:txBody>
      </p:sp>
      <p:graphicFrame>
        <p:nvGraphicFramePr>
          <p:cNvPr id="124938" name="Object 10"/>
          <p:cNvGraphicFramePr>
            <a:graphicFrameLocks noChangeAspect="1"/>
          </p:cNvGraphicFramePr>
          <p:nvPr/>
        </p:nvGraphicFramePr>
        <p:xfrm>
          <a:off x="1262063" y="4343400"/>
          <a:ext cx="1376362" cy="1681163"/>
        </p:xfrm>
        <a:graphic>
          <a:graphicData uri="http://schemas.openxmlformats.org/presentationml/2006/ole">
            <p:oleObj spid="_x0000_s91138" name="公式" r:id="rId3" imgW="749160" imgH="914400" progId="Equation.3">
              <p:embed/>
            </p:oleObj>
          </a:graphicData>
        </a:graphic>
      </p:graphicFrame>
      <p:sp>
        <p:nvSpPr>
          <p:cNvPr id="124939" name="Text Box 11"/>
          <p:cNvSpPr txBox="1">
            <a:spLocks noChangeArrowheads="1"/>
          </p:cNvSpPr>
          <p:nvPr/>
        </p:nvSpPr>
        <p:spPr bwMode="auto">
          <a:xfrm>
            <a:off x="2928938" y="473075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0">
                <a:solidFill>
                  <a:schemeClr val="bg1"/>
                </a:solidFill>
                <a:ea typeface="仿宋_GB2312" pitchFamily="49" charset="-122"/>
              </a:rPr>
              <a:t>或</a:t>
            </a:r>
          </a:p>
        </p:txBody>
      </p:sp>
      <p:graphicFrame>
        <p:nvGraphicFramePr>
          <p:cNvPr id="124940" name="Object 12"/>
          <p:cNvGraphicFramePr>
            <a:graphicFrameLocks noChangeAspect="1"/>
          </p:cNvGraphicFramePr>
          <p:nvPr/>
        </p:nvGraphicFramePr>
        <p:xfrm>
          <a:off x="3678238" y="4783138"/>
          <a:ext cx="4768850" cy="400050"/>
        </p:xfrm>
        <a:graphic>
          <a:graphicData uri="http://schemas.openxmlformats.org/presentationml/2006/ole">
            <p:oleObj spid="_x0000_s91139" name="公式" r:id="rId4" imgW="2120760" imgH="177480" progId="Equation.3">
              <p:embed/>
            </p:oleObj>
          </a:graphicData>
        </a:graphic>
      </p:graphicFrame>
      <p:sp>
        <p:nvSpPr>
          <p:cNvPr id="124941" name="Text Box 13"/>
          <p:cNvSpPr txBox="1">
            <a:spLocks noChangeArrowheads="1"/>
          </p:cNvSpPr>
          <p:nvPr/>
        </p:nvSpPr>
        <p:spPr bwMode="auto">
          <a:xfrm>
            <a:off x="0" y="6165850"/>
            <a:ext cx="323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0">
                <a:solidFill>
                  <a:schemeClr val="bg1"/>
                </a:solidFill>
                <a:ea typeface="仿宋_GB2312" pitchFamily="49" charset="-122"/>
              </a:rPr>
              <a:t>上式称为约束条件，而</a:t>
            </a:r>
          </a:p>
        </p:txBody>
      </p:sp>
      <p:graphicFrame>
        <p:nvGraphicFramePr>
          <p:cNvPr id="124942" name="Object 14"/>
          <p:cNvGraphicFramePr>
            <a:graphicFrameLocks noChangeAspect="1"/>
          </p:cNvGraphicFramePr>
          <p:nvPr/>
        </p:nvGraphicFramePr>
        <p:xfrm>
          <a:off x="3495675" y="6205538"/>
          <a:ext cx="2886075" cy="342900"/>
        </p:xfrm>
        <a:graphic>
          <a:graphicData uri="http://schemas.openxmlformats.org/presentationml/2006/ole">
            <p:oleObj spid="_x0000_s91140" name="公式" r:id="rId5" imgW="1714320" imgH="203040" progId="Equation.3">
              <p:embed/>
            </p:oleObj>
          </a:graphicData>
        </a:graphic>
      </p:graphicFrame>
      <p:sp>
        <p:nvSpPr>
          <p:cNvPr id="124943" name="Rectangle 15"/>
          <p:cNvSpPr>
            <a:spLocks noChangeArrowheads="1"/>
          </p:cNvSpPr>
          <p:nvPr/>
        </p:nvSpPr>
        <p:spPr bwMode="auto">
          <a:xfrm>
            <a:off x="6530975" y="6153150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0">
                <a:solidFill>
                  <a:schemeClr val="bg1"/>
                </a:solidFill>
                <a:ea typeface="仿宋_GB2312" pitchFamily="49" charset="-122"/>
              </a:rPr>
              <a:t>称为</a:t>
            </a:r>
            <a:r>
              <a:rPr lang="zh-CN" altLang="en-US" sz="2400" b="0">
                <a:solidFill>
                  <a:srgbClr val="FF0000"/>
                </a:solidFill>
                <a:ea typeface="仿宋_GB2312" pitchFamily="49" charset="-122"/>
              </a:rPr>
              <a:t>约束项</a:t>
            </a:r>
            <a:r>
              <a:rPr lang="zh-CN" altLang="en-US" sz="2400" b="0">
                <a:solidFill>
                  <a:schemeClr val="bg1"/>
                </a:solidFill>
                <a:ea typeface="仿宋_GB2312" pitchFamily="49" charset="-122"/>
              </a:rPr>
              <a:t>。</a:t>
            </a:r>
          </a:p>
        </p:txBody>
      </p:sp>
      <p:sp>
        <p:nvSpPr>
          <p:cNvPr id="17" name="Text Box 119"/>
          <p:cNvSpPr txBox="1">
            <a:spLocks noChangeArrowheads="1"/>
          </p:cNvSpPr>
          <p:nvPr/>
        </p:nvSpPr>
        <p:spPr bwMode="auto">
          <a:xfrm>
            <a:off x="171450" y="273378"/>
            <a:ext cx="6286500" cy="523220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767676"/>
            </a:contourClr>
          </a:sp3d>
        </p:spPr>
        <p:txBody>
          <a:bodyPr wrap="square" anchor="ctr">
            <a:spAutoFit/>
            <a:flatTx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latin typeface="宋体" pitchFamily="2" charset="-122"/>
              </a:rPr>
              <a:t>2.7 </a:t>
            </a:r>
            <a:r>
              <a:rPr lang="zh-CN" altLang="en-US" sz="2800" dirty="0" smtClean="0">
                <a:latin typeface="宋体" pitchFamily="2" charset="-122"/>
              </a:rPr>
              <a:t>具有无关项的逻辑函数化简</a:t>
            </a:r>
            <a:endParaRPr lang="zh-CN" altLang="en-US" sz="2800" b="0" dirty="0">
              <a:solidFill>
                <a:schemeClr val="bg1"/>
              </a:solidFill>
              <a:latin typeface="宋体" pitchFamily="2" charset="-122"/>
            </a:endParaRPr>
          </a:p>
        </p:txBody>
      </p:sp>
      <p:pic>
        <p:nvPicPr>
          <p:cNvPr id="9114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05550" y="514350"/>
            <a:ext cx="36004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2" grpId="0" autoUpdateAnimBg="0"/>
      <p:bldP spid="124933" grpId="0" autoUpdateAnimBg="0"/>
      <p:bldP spid="124934" grpId="0" autoUpdateAnimBg="0"/>
      <p:bldP spid="124935" grpId="0" animBg="1"/>
      <p:bldP spid="124936" grpId="0" autoUpdateAnimBg="0"/>
      <p:bldP spid="124937" grpId="0" autoUpdateAnimBg="0"/>
      <p:bldP spid="124939" grpId="0" autoUpdateAnimBg="0"/>
      <p:bldP spid="124941" grpId="0" autoUpdateAnimBg="0"/>
      <p:bldP spid="124943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第</a:t>
            </a:r>
            <a:fld id="{1315AC4B-A9A3-4A78-82A9-867A38DA070B}" type="slidenum"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pPr eaLnBrk="1" hangingPunct="1"/>
              <a:t>55</a:t>
            </a:fld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页</a:t>
            </a:r>
          </a:p>
        </p:txBody>
      </p:sp>
      <p:sp>
        <p:nvSpPr>
          <p:cNvPr id="156688" name="Rectangle 16"/>
          <p:cNvSpPr>
            <a:spLocks noChangeArrowheads="1"/>
          </p:cNvSpPr>
          <p:nvPr/>
        </p:nvSpPr>
        <p:spPr bwMode="auto">
          <a:xfrm>
            <a:off x="304800" y="279400"/>
            <a:ext cx="9248775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0">
                <a:solidFill>
                  <a:schemeClr val="accent2"/>
                </a:solidFill>
                <a:ea typeface="仿宋_GB2312" pitchFamily="49" charset="-122"/>
              </a:rPr>
              <a:t>2</a:t>
            </a:r>
            <a:r>
              <a:rPr lang="zh-CN" altLang="en-US" sz="2800" b="0">
                <a:solidFill>
                  <a:schemeClr val="accent2"/>
                </a:solidFill>
                <a:ea typeface="仿宋_GB2312" pitchFamily="49" charset="-122"/>
              </a:rPr>
              <a:t>、任意项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0">
                <a:solidFill>
                  <a:schemeClr val="bg1"/>
                </a:solidFill>
                <a:ea typeface="仿宋_GB2312" pitchFamily="49" charset="-122"/>
              </a:rPr>
              <a:t>      某些变量取值下，函数取值</a:t>
            </a:r>
            <a:r>
              <a:rPr lang="en-US" altLang="zh-CN" sz="2800" b="0">
                <a:solidFill>
                  <a:schemeClr val="bg1"/>
                </a:solidFill>
                <a:ea typeface="仿宋_GB2312" pitchFamily="49" charset="-122"/>
              </a:rPr>
              <a:t>1</a:t>
            </a:r>
            <a:r>
              <a:rPr lang="zh-CN" altLang="en-US" sz="2800" b="0">
                <a:solidFill>
                  <a:schemeClr val="bg1"/>
                </a:solidFill>
                <a:ea typeface="仿宋_GB2312" pitchFamily="49" charset="-122"/>
              </a:rPr>
              <a:t>和</a:t>
            </a:r>
            <a:r>
              <a:rPr lang="en-US" altLang="zh-CN" sz="2800" b="0">
                <a:solidFill>
                  <a:schemeClr val="bg1"/>
                </a:solidFill>
                <a:ea typeface="仿宋_GB2312" pitchFamily="49" charset="-122"/>
              </a:rPr>
              <a:t>0</a:t>
            </a:r>
            <a:r>
              <a:rPr lang="zh-CN" altLang="en-US" sz="2800" b="0">
                <a:solidFill>
                  <a:schemeClr val="bg1"/>
                </a:solidFill>
                <a:ea typeface="仿宋_GB2312" pitchFamily="49" charset="-122"/>
              </a:rPr>
              <a:t>皆可。在这些变量取值下，其值等于</a:t>
            </a:r>
            <a:r>
              <a:rPr lang="en-US" altLang="zh-CN" sz="2800" b="0">
                <a:solidFill>
                  <a:schemeClr val="bg1"/>
                </a:solidFill>
                <a:ea typeface="仿宋_GB2312" pitchFamily="49" charset="-122"/>
              </a:rPr>
              <a:t>1</a:t>
            </a:r>
            <a:r>
              <a:rPr lang="zh-CN" altLang="en-US" sz="2800" b="0">
                <a:solidFill>
                  <a:schemeClr val="bg1"/>
                </a:solidFill>
                <a:ea typeface="仿宋_GB2312" pitchFamily="49" charset="-122"/>
              </a:rPr>
              <a:t>的最小项为</a:t>
            </a:r>
            <a:r>
              <a:rPr lang="zh-CN" altLang="en-US" sz="2800" b="0">
                <a:solidFill>
                  <a:srgbClr val="FF0000"/>
                </a:solidFill>
                <a:ea typeface="仿宋_GB2312" pitchFamily="49" charset="-122"/>
              </a:rPr>
              <a:t>任意项</a:t>
            </a:r>
            <a:r>
              <a:rPr lang="en-US" altLang="zh-CN" sz="2800" b="0">
                <a:solidFill>
                  <a:srgbClr val="FF0000"/>
                </a:solidFill>
                <a:ea typeface="仿宋_GB2312" pitchFamily="49" charset="-122"/>
              </a:rPr>
              <a:t>.</a:t>
            </a:r>
          </a:p>
        </p:txBody>
      </p:sp>
      <p:sp>
        <p:nvSpPr>
          <p:cNvPr id="156690" name="Text Box 18"/>
          <p:cNvSpPr txBox="1">
            <a:spLocks noChangeArrowheads="1"/>
          </p:cNvSpPr>
          <p:nvPr/>
        </p:nvSpPr>
        <p:spPr bwMode="auto">
          <a:xfrm>
            <a:off x="341313" y="1914526"/>
            <a:ext cx="3295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0" dirty="0">
                <a:solidFill>
                  <a:schemeClr val="accent2"/>
                </a:solidFill>
                <a:ea typeface="仿宋_GB2312" pitchFamily="49" charset="-122"/>
              </a:rPr>
              <a:t>3 </a:t>
            </a:r>
            <a:r>
              <a:rPr lang="zh-CN" altLang="en-US" sz="2800" b="0" dirty="0">
                <a:solidFill>
                  <a:schemeClr val="accent2"/>
                </a:solidFill>
                <a:ea typeface="仿宋_GB2312" pitchFamily="49" charset="-122"/>
              </a:rPr>
              <a:t>无关项的表示方法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467008" y="3141663"/>
          <a:ext cx="9167529" cy="887412"/>
        </p:xfrm>
        <a:graphic>
          <a:graphicData uri="http://schemas.openxmlformats.org/presentationml/2006/ole">
            <p:oleObj spid="_x0000_s92161" name="公式" r:id="rId3" imgW="4431960" imgH="457200" progId="Equation.3">
              <p:embed/>
            </p:oleObj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722313" y="4306887"/>
          <a:ext cx="7254875" cy="1300163"/>
        </p:xfrm>
        <a:graphic>
          <a:graphicData uri="http://schemas.openxmlformats.org/presentationml/2006/ole">
            <p:oleObj spid="_x0000_s92162" name="Equation" r:id="rId4" imgW="2925000" imgH="562680" progId="Equation.3">
              <p:embed/>
            </p:oleObj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90512" y="2478088"/>
            <a:ext cx="27077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 dirty="0" smtClean="0">
                <a:solidFill>
                  <a:schemeClr val="accent2"/>
                </a:solidFill>
                <a:ea typeface="仿宋_GB2312" pitchFamily="49" charset="-122"/>
              </a:rPr>
              <a:t>（</a:t>
            </a:r>
            <a:r>
              <a:rPr lang="en-US" altLang="zh-CN" sz="2800" b="0" dirty="0" smtClean="0">
                <a:solidFill>
                  <a:schemeClr val="accent2"/>
                </a:solidFill>
                <a:ea typeface="仿宋_GB2312" pitchFamily="49" charset="-122"/>
              </a:rPr>
              <a:t>1</a:t>
            </a:r>
            <a:r>
              <a:rPr lang="zh-CN" altLang="en-US" sz="2800" b="0" dirty="0" smtClean="0">
                <a:solidFill>
                  <a:schemeClr val="accent2"/>
                </a:solidFill>
                <a:ea typeface="仿宋_GB2312" pitchFamily="49" charset="-122"/>
              </a:rPr>
              <a:t>）表达式</a:t>
            </a:r>
            <a:r>
              <a:rPr lang="en-US" altLang="zh-CN" sz="2800" b="0" dirty="0" smtClean="0">
                <a:solidFill>
                  <a:schemeClr val="accent2"/>
                </a:solidFill>
                <a:ea typeface="仿宋_GB2312" pitchFamily="49" charset="-122"/>
              </a:rPr>
              <a:t>,</a:t>
            </a:r>
            <a:r>
              <a:rPr lang="zh-CN" altLang="en-US" sz="2800" b="0" dirty="0" smtClean="0">
                <a:solidFill>
                  <a:srgbClr val="FF0000"/>
                </a:solidFill>
                <a:ea typeface="仿宋_GB2312" pitchFamily="49" charset="-122"/>
              </a:rPr>
              <a:t>例</a:t>
            </a:r>
            <a:r>
              <a:rPr lang="en-US" altLang="zh-CN" sz="2800" b="0" dirty="0" smtClean="0">
                <a:solidFill>
                  <a:srgbClr val="FF0000"/>
                </a:solidFill>
                <a:ea typeface="仿宋_GB2312" pitchFamily="49" charset="-122"/>
              </a:rPr>
              <a:t>:</a:t>
            </a:r>
            <a:endParaRPr lang="zh-CN" altLang="en-US" sz="2800" b="0" dirty="0">
              <a:solidFill>
                <a:srgbClr val="FF0000"/>
              </a:solidFill>
              <a:ea typeface="仿宋_GB2312" pitchFamily="49" charset="-122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0" y="4462463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0">
                <a:solidFill>
                  <a:schemeClr val="bg1"/>
                </a:solidFill>
                <a:ea typeface="仿宋_GB2312" pitchFamily="49" charset="-122"/>
              </a:rPr>
              <a:t>或：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0" y="573722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0" dirty="0">
                <a:solidFill>
                  <a:schemeClr val="bg1"/>
                </a:solidFill>
                <a:ea typeface="仿宋_GB2312" pitchFamily="49" charset="-122"/>
              </a:rPr>
              <a:t>或：</a:t>
            </a:r>
          </a:p>
        </p:txBody>
      </p:sp>
      <p:graphicFrame>
        <p:nvGraphicFramePr>
          <p:cNvPr id="12" name="Object 8"/>
          <p:cNvGraphicFramePr>
            <a:graphicFrameLocks noChangeAspect="1"/>
          </p:cNvGraphicFramePr>
          <p:nvPr/>
        </p:nvGraphicFramePr>
        <p:xfrm>
          <a:off x="754063" y="5738812"/>
          <a:ext cx="8489950" cy="629733"/>
        </p:xfrm>
        <a:graphic>
          <a:graphicData uri="http://schemas.openxmlformats.org/presentationml/2006/ole">
            <p:oleObj spid="_x0000_s92163" name="公式" r:id="rId5" imgW="3723840" imgH="292680" progId="Equation.3">
              <p:embed/>
            </p:oleObj>
          </a:graphicData>
        </a:graphic>
      </p:graphicFrame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7739063" y="4189413"/>
            <a:ext cx="1831975" cy="695325"/>
          </a:xfrm>
          <a:prstGeom prst="wedgeRoundRectCallout">
            <a:avLst>
              <a:gd name="adj1" fmla="val -111264"/>
              <a:gd name="adj2" fmla="val -83106"/>
              <a:gd name="adj3" fmla="val 16667"/>
            </a:avLst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>
                <a:solidFill>
                  <a:srgbClr val="FF0000"/>
                </a:solidFill>
                <a:ea typeface="仿宋_GB2312" pitchFamily="49" charset="-122"/>
              </a:rPr>
              <a:t>约束条件</a:t>
            </a: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7724775" y="4189413"/>
            <a:ext cx="1831975" cy="695325"/>
          </a:xfrm>
          <a:prstGeom prst="wedgeRoundRectCallout">
            <a:avLst>
              <a:gd name="adj1" fmla="val -68370"/>
              <a:gd name="adj2" fmla="val 87442"/>
              <a:gd name="adj3" fmla="val 16667"/>
            </a:avLst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>
                <a:solidFill>
                  <a:srgbClr val="FF0000"/>
                </a:solidFill>
                <a:ea typeface="仿宋_GB2312" pitchFamily="49" charset="-122"/>
              </a:rPr>
              <a:t>约束条件</a:t>
            </a: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7724776" y="4189413"/>
            <a:ext cx="1831975" cy="695325"/>
          </a:xfrm>
          <a:prstGeom prst="wedgeRoundRectCallout">
            <a:avLst>
              <a:gd name="adj1" fmla="val -9098"/>
              <a:gd name="adj2" fmla="val 186072"/>
              <a:gd name="adj3" fmla="val 16667"/>
            </a:avLst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>
                <a:solidFill>
                  <a:srgbClr val="FF0000"/>
                </a:solidFill>
                <a:ea typeface="仿宋_GB2312" pitchFamily="49" charset="-122"/>
              </a:rPr>
              <a:t>约束条件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8" grpId="0" autoUpdateAnimBg="0"/>
      <p:bldP spid="156690" grpId="0" autoUpdateAnimBg="0"/>
      <p:bldP spid="9" grpId="0" autoUpdateAnimBg="0"/>
      <p:bldP spid="10" grpId="0" autoUpdateAnimBg="0"/>
      <p:bldP spid="11" grpId="0" autoUpdateAnimBg="0"/>
      <p:bldP spid="13" grpId="0" animBg="1"/>
      <p:bldP spid="14" grpId="0" animBg="1"/>
      <p:bldP spid="1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第</a:t>
            </a:r>
            <a:fld id="{1315AC4B-A9A3-4A78-82A9-867A38DA070B}" type="slidenum"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pPr eaLnBrk="1" hangingPunct="1"/>
              <a:t>56</a:t>
            </a:fld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页</a:t>
            </a:r>
          </a:p>
        </p:txBody>
      </p:sp>
      <p:sp>
        <p:nvSpPr>
          <p:cNvPr id="156691" name="Text Box 19"/>
          <p:cNvSpPr txBox="1">
            <a:spLocks noChangeArrowheads="1"/>
          </p:cNvSpPr>
          <p:nvPr/>
        </p:nvSpPr>
        <p:spPr bwMode="auto">
          <a:xfrm>
            <a:off x="177800" y="241301"/>
            <a:ext cx="343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0" dirty="0" smtClean="0">
                <a:solidFill>
                  <a:schemeClr val="bg1"/>
                </a:solidFill>
                <a:ea typeface="仿宋_GB2312" pitchFamily="49" charset="-122"/>
              </a:rPr>
              <a:t>（</a:t>
            </a:r>
            <a:r>
              <a:rPr lang="en-US" altLang="zh-CN" sz="2400" b="0" dirty="0" smtClean="0">
                <a:solidFill>
                  <a:schemeClr val="bg1"/>
                </a:solidFill>
                <a:ea typeface="仿宋_GB2312" pitchFamily="49" charset="-122"/>
              </a:rPr>
              <a:t>2</a:t>
            </a:r>
            <a:r>
              <a:rPr lang="zh-CN" altLang="en-US" sz="2400" b="0" dirty="0" smtClean="0">
                <a:solidFill>
                  <a:schemeClr val="bg1"/>
                </a:solidFill>
                <a:ea typeface="仿宋_GB2312" pitchFamily="49" charset="-122"/>
              </a:rPr>
              <a:t>）</a:t>
            </a:r>
            <a:r>
              <a:rPr lang="zh-CN" altLang="en-US" sz="2800" b="0" dirty="0">
                <a:solidFill>
                  <a:schemeClr val="bg1"/>
                </a:solidFill>
                <a:ea typeface="仿宋_GB2312" pitchFamily="49" charset="-122"/>
              </a:rPr>
              <a:t>真值表、卡诺图</a:t>
            </a:r>
          </a:p>
        </p:txBody>
      </p:sp>
      <p:sp>
        <p:nvSpPr>
          <p:cNvPr id="156692" name="Text Box 20"/>
          <p:cNvSpPr txBox="1">
            <a:spLocks noChangeArrowheads="1"/>
          </p:cNvSpPr>
          <p:nvPr/>
        </p:nvSpPr>
        <p:spPr bwMode="auto">
          <a:xfrm>
            <a:off x="484188" y="866776"/>
            <a:ext cx="7162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 dirty="0">
                <a:solidFill>
                  <a:schemeClr val="bg1"/>
                </a:solidFill>
                <a:ea typeface="仿宋_GB2312" pitchFamily="49" charset="-122"/>
              </a:rPr>
              <a:t>无关项在真值表、卡诺图中，函数取值</a:t>
            </a:r>
            <a:r>
              <a:rPr lang="zh-CN" altLang="en-US" sz="2800" b="0" dirty="0" smtClean="0">
                <a:solidFill>
                  <a:schemeClr val="bg1"/>
                </a:solidFill>
                <a:ea typeface="仿宋_GB2312" pitchFamily="49" charset="-122"/>
              </a:rPr>
              <a:t>用</a:t>
            </a:r>
            <a:r>
              <a:rPr lang="zh-CN" altLang="en-US" sz="2800" b="0" dirty="0" smtClean="0">
                <a:solidFill>
                  <a:srgbClr val="F90F36"/>
                </a:solidFill>
                <a:ea typeface="仿宋_GB2312" pitchFamily="49" charset="-122"/>
              </a:rPr>
              <a:t> </a:t>
            </a:r>
            <a:r>
              <a:rPr lang="zh-CN" altLang="en-US" sz="2800" b="0" dirty="0" smtClean="0">
                <a:solidFill>
                  <a:schemeClr val="bg1"/>
                </a:solidFill>
                <a:ea typeface="仿宋_GB2312" pitchFamily="49" charset="-122"/>
              </a:rPr>
              <a:t>“</a:t>
            </a:r>
            <a:r>
              <a:rPr lang="en-US" altLang="zh-CN" sz="2800" b="0" dirty="0" smtClean="0">
                <a:solidFill>
                  <a:srgbClr val="F90F36"/>
                </a:solidFill>
                <a:ea typeface="仿宋_GB2312" pitchFamily="49" charset="-122"/>
              </a:rPr>
              <a:t>×</a:t>
            </a:r>
            <a:r>
              <a:rPr lang="zh-CN" altLang="en-US" sz="2800" b="0" dirty="0" smtClean="0">
                <a:solidFill>
                  <a:schemeClr val="bg1"/>
                </a:solidFill>
                <a:ea typeface="仿宋_GB2312" pitchFamily="49" charset="-122"/>
              </a:rPr>
              <a:t>”</a:t>
            </a:r>
            <a:r>
              <a:rPr lang="zh-CN" altLang="en-US" sz="2800" b="0" dirty="0" smtClean="0">
                <a:solidFill>
                  <a:srgbClr val="F90F36"/>
                </a:solidFill>
                <a:ea typeface="仿宋_GB2312" pitchFamily="49" charset="-122"/>
              </a:rPr>
              <a:t>、 </a:t>
            </a:r>
            <a:r>
              <a:rPr lang="zh-CN" altLang="en-US" sz="2800" b="0" dirty="0" smtClean="0">
                <a:solidFill>
                  <a:schemeClr val="bg1"/>
                </a:solidFill>
                <a:ea typeface="仿宋_GB2312" pitchFamily="49" charset="-122"/>
              </a:rPr>
              <a:t>“</a:t>
            </a:r>
            <a:r>
              <a:rPr lang="en-US" altLang="zh-CN" sz="2800" b="0" dirty="0" smtClean="0">
                <a:solidFill>
                  <a:schemeClr val="bg1"/>
                </a:solidFill>
                <a:ea typeface="仿宋_GB2312" pitchFamily="49" charset="-122"/>
              </a:rPr>
              <a:t>φ</a:t>
            </a:r>
            <a:r>
              <a:rPr lang="zh-CN" altLang="en-US" sz="2800" b="0" dirty="0" smtClean="0">
                <a:solidFill>
                  <a:schemeClr val="bg1"/>
                </a:solidFill>
                <a:ea typeface="仿宋_GB2312" pitchFamily="49" charset="-122"/>
              </a:rPr>
              <a:t>”</a:t>
            </a:r>
            <a:r>
              <a:rPr lang="en-US" altLang="zh-CN" sz="2800" b="0" dirty="0" smtClean="0">
                <a:solidFill>
                  <a:srgbClr val="F90F36"/>
                </a:solidFill>
                <a:ea typeface="仿宋_GB2312" pitchFamily="49" charset="-122"/>
              </a:rPr>
              <a:t>”</a:t>
            </a:r>
            <a:r>
              <a:rPr lang="zh-CN" altLang="en-US" sz="2800" b="0" dirty="0" smtClean="0">
                <a:solidFill>
                  <a:schemeClr val="bg1"/>
                </a:solidFill>
                <a:ea typeface="仿宋_GB2312" pitchFamily="49" charset="-122"/>
              </a:rPr>
              <a:t>或“</a:t>
            </a:r>
            <a:r>
              <a:rPr lang="en-US" altLang="zh-CN" sz="2800" b="0" dirty="0" smtClean="0">
                <a:solidFill>
                  <a:srgbClr val="F90F36"/>
                </a:solidFill>
                <a:ea typeface="仿宋_GB2312" pitchFamily="49" charset="-122"/>
              </a:rPr>
              <a:t>d</a:t>
            </a:r>
            <a:r>
              <a:rPr lang="zh-CN" altLang="en-US" sz="2800" b="0" dirty="0" smtClean="0">
                <a:solidFill>
                  <a:schemeClr val="bg1"/>
                </a:solidFill>
                <a:ea typeface="仿宋_GB2312" pitchFamily="49" charset="-122"/>
              </a:rPr>
              <a:t>”表</a:t>
            </a:r>
            <a:r>
              <a:rPr lang="zh-CN" altLang="en-US" sz="2800" b="0" dirty="0">
                <a:solidFill>
                  <a:schemeClr val="bg1"/>
                </a:solidFill>
                <a:ea typeface="仿宋_GB2312" pitchFamily="49" charset="-122"/>
              </a:rPr>
              <a:t>示</a:t>
            </a:r>
            <a:r>
              <a:rPr lang="zh-CN" altLang="en-US" sz="2800" b="0" dirty="0" smtClean="0">
                <a:solidFill>
                  <a:schemeClr val="bg1"/>
                </a:solidFill>
                <a:ea typeface="仿宋_GB2312" pitchFamily="49" charset="-122"/>
              </a:rPr>
              <a:t>方法</a:t>
            </a:r>
            <a:endParaRPr lang="zh-CN" altLang="en-US" sz="2800" b="0" dirty="0">
              <a:solidFill>
                <a:schemeClr val="bg1"/>
              </a:solidFill>
              <a:ea typeface="仿宋_GB2312" pitchFamily="49" charset="-122"/>
            </a:endParaRPr>
          </a:p>
        </p:txBody>
      </p:sp>
      <p:graphicFrame>
        <p:nvGraphicFramePr>
          <p:cNvPr id="99330" name="Object 2"/>
          <p:cNvGraphicFramePr>
            <a:graphicFrameLocks noChangeAspect="1"/>
          </p:cNvGraphicFramePr>
          <p:nvPr/>
        </p:nvGraphicFramePr>
        <p:xfrm>
          <a:off x="368300" y="1924050"/>
          <a:ext cx="7975600" cy="592055"/>
        </p:xfrm>
        <a:graphic>
          <a:graphicData uri="http://schemas.openxmlformats.org/presentationml/2006/ole">
            <p:oleObj spid="_x0000_s99330" name="公式" r:id="rId3" imgW="3723840" imgH="292680" progId="Equation.3">
              <p:embed/>
            </p:oleObj>
          </a:graphicData>
        </a:graphic>
      </p:graphicFrame>
      <p:sp>
        <p:nvSpPr>
          <p:cNvPr id="8" name="下箭头 7"/>
          <p:cNvSpPr/>
          <p:nvPr/>
        </p:nvSpPr>
        <p:spPr bwMode="auto">
          <a:xfrm>
            <a:off x="3843338" y="2428875"/>
            <a:ext cx="328612" cy="414338"/>
          </a:xfrm>
          <a:prstGeom prst="downArrow">
            <a:avLst/>
          </a:prstGeom>
          <a:solidFill>
            <a:srgbClr val="FF0000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1852614" y="2894013"/>
            <a:ext cx="3873500" cy="2593975"/>
            <a:chOff x="1852614" y="2894013"/>
            <a:chExt cx="3873500" cy="2593975"/>
          </a:xfrm>
        </p:grpSpPr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1852614" y="2894013"/>
              <a:ext cx="3873500" cy="2593975"/>
              <a:chOff x="3088" y="1246"/>
              <a:chExt cx="2252" cy="1634"/>
            </a:xfrm>
          </p:grpSpPr>
          <p:sp>
            <p:nvSpPr>
              <p:cNvPr id="27" name="Text Box 10"/>
              <p:cNvSpPr txBox="1">
                <a:spLocks noChangeArrowheads="1"/>
              </p:cNvSpPr>
              <p:nvPr/>
            </p:nvSpPr>
            <p:spPr bwMode="auto">
              <a:xfrm>
                <a:off x="3431" y="1966"/>
                <a:ext cx="285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60000"/>
                  </a:lnSpc>
                </a:pPr>
                <a:r>
                  <a:rPr lang="en-US" altLang="zh-CN" sz="2400">
                    <a:solidFill>
                      <a:schemeClr val="tx2"/>
                    </a:solidFill>
                  </a:rPr>
                  <a:t>01</a:t>
                </a:r>
                <a:endParaRPr lang="en-US" altLang="zh-CN" sz="360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28" name="Group 11"/>
              <p:cNvGrpSpPr>
                <a:grpSpLocks/>
              </p:cNvGrpSpPr>
              <p:nvPr/>
            </p:nvGrpSpPr>
            <p:grpSpPr bwMode="auto">
              <a:xfrm>
                <a:off x="3088" y="1246"/>
                <a:ext cx="2252" cy="1634"/>
                <a:chOff x="3088" y="1246"/>
                <a:chExt cx="2252" cy="1634"/>
              </a:xfrm>
            </p:grpSpPr>
            <p:grpSp>
              <p:nvGrpSpPr>
                <p:cNvPr id="29" name="Group 12"/>
                <p:cNvGrpSpPr>
                  <a:grpSpLocks/>
                </p:cNvGrpSpPr>
                <p:nvPr/>
              </p:nvGrpSpPr>
              <p:grpSpPr bwMode="auto">
                <a:xfrm>
                  <a:off x="3372" y="1392"/>
                  <a:ext cx="1968" cy="1488"/>
                  <a:chOff x="3216" y="2496"/>
                  <a:chExt cx="1968" cy="1488"/>
                </a:xfrm>
              </p:grpSpPr>
              <p:sp>
                <p:nvSpPr>
                  <p:cNvPr id="39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736"/>
                    <a:ext cx="1584" cy="124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ea typeface="仿宋_GB2312" pitchFamily="49" charset="-122"/>
                    </a:endParaRPr>
                  </a:p>
                </p:txBody>
              </p:sp>
              <p:sp>
                <p:nvSpPr>
                  <p:cNvPr id="40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600" y="3312"/>
                    <a:ext cx="158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1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600" y="3648"/>
                    <a:ext cx="158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600" y="3024"/>
                    <a:ext cx="158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2736"/>
                    <a:ext cx="0" cy="12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4800" y="2736"/>
                    <a:ext cx="0" cy="12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2736"/>
                    <a:ext cx="0" cy="12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3216" y="2496"/>
                    <a:ext cx="38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844" y="1438"/>
                  <a:ext cx="284" cy="1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60000"/>
                    </a:lnSpc>
                  </a:pPr>
                  <a:r>
                    <a:rPr lang="en-US" altLang="zh-CN" sz="2400">
                      <a:solidFill>
                        <a:schemeClr val="tx2"/>
                      </a:solidFill>
                    </a:rPr>
                    <a:t>00</a:t>
                  </a:r>
                  <a:endParaRPr lang="en-US" altLang="zh-CN" sz="36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1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228" y="1438"/>
                  <a:ext cx="284" cy="1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60000"/>
                    </a:lnSpc>
                  </a:pPr>
                  <a:r>
                    <a:rPr lang="en-US" altLang="zh-CN" sz="2400">
                      <a:solidFill>
                        <a:schemeClr val="tx2"/>
                      </a:solidFill>
                    </a:rPr>
                    <a:t>01</a:t>
                  </a:r>
                  <a:endParaRPr lang="en-US" altLang="zh-CN" sz="36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612" y="1438"/>
                  <a:ext cx="284" cy="1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60000"/>
                    </a:lnSpc>
                  </a:pPr>
                  <a:r>
                    <a:rPr lang="en-US" altLang="zh-CN" sz="2400">
                      <a:solidFill>
                        <a:schemeClr val="tx2"/>
                      </a:solidFill>
                    </a:rPr>
                    <a:t>11</a:t>
                  </a:r>
                  <a:endParaRPr lang="en-US" altLang="zh-CN" sz="36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3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996" y="1438"/>
                  <a:ext cx="284" cy="1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60000"/>
                    </a:lnSpc>
                  </a:pPr>
                  <a:r>
                    <a:rPr lang="en-US" altLang="zh-CN" sz="2400">
                      <a:solidFill>
                        <a:schemeClr val="tx2"/>
                      </a:solidFill>
                    </a:rPr>
                    <a:t>10</a:t>
                  </a:r>
                  <a:endParaRPr lang="en-US" altLang="zh-CN" sz="36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4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431" y="1678"/>
                  <a:ext cx="285" cy="1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60000"/>
                    </a:lnSpc>
                  </a:pPr>
                  <a:r>
                    <a:rPr lang="en-US" altLang="zh-CN" sz="2400">
                      <a:solidFill>
                        <a:schemeClr val="tx2"/>
                      </a:solidFill>
                    </a:rPr>
                    <a:t>00</a:t>
                  </a:r>
                  <a:endParaRPr lang="en-US" altLang="zh-CN" sz="36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5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412" y="2302"/>
                  <a:ext cx="284" cy="1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60000"/>
                    </a:lnSpc>
                  </a:pPr>
                  <a:r>
                    <a:rPr lang="en-US" altLang="zh-CN" sz="2400">
                      <a:solidFill>
                        <a:schemeClr val="tx2"/>
                      </a:solidFill>
                    </a:rPr>
                    <a:t>11</a:t>
                  </a:r>
                  <a:endParaRPr lang="en-US" altLang="zh-CN" sz="36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6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383" y="2590"/>
                  <a:ext cx="285" cy="1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60000"/>
                    </a:lnSpc>
                  </a:pPr>
                  <a:r>
                    <a:rPr lang="en-US" altLang="zh-CN" sz="2400">
                      <a:solidFill>
                        <a:schemeClr val="tx2"/>
                      </a:solidFill>
                    </a:rPr>
                    <a:t>10</a:t>
                  </a:r>
                  <a:endParaRPr lang="en-US" altLang="zh-CN" sz="36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7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387" y="1246"/>
                  <a:ext cx="364" cy="1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60000"/>
                    </a:lnSpc>
                  </a:pPr>
                  <a:r>
                    <a:rPr lang="en-US" altLang="zh-CN" sz="2400">
                      <a:solidFill>
                        <a:schemeClr val="tx2"/>
                      </a:solidFill>
                    </a:rPr>
                    <a:t>CD</a:t>
                  </a:r>
                </a:p>
              </p:txBody>
            </p:sp>
            <p:sp>
              <p:nvSpPr>
                <p:cNvPr id="38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088" y="1438"/>
                  <a:ext cx="353" cy="1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60000"/>
                    </a:lnSpc>
                  </a:pPr>
                  <a:r>
                    <a:rPr lang="en-US" altLang="zh-CN" sz="2400">
                      <a:solidFill>
                        <a:schemeClr val="tx2"/>
                      </a:solidFill>
                    </a:rPr>
                    <a:t>AB</a:t>
                  </a:r>
                </a:p>
              </p:txBody>
            </p:sp>
          </p:grpSp>
        </p:grpSp>
        <p:sp>
          <p:nvSpPr>
            <p:cNvPr id="26" name="Text Box 32" descr="75%"/>
            <p:cNvSpPr txBox="1">
              <a:spLocks noChangeArrowheads="1"/>
            </p:cNvSpPr>
            <p:nvPr/>
          </p:nvSpPr>
          <p:spPr bwMode="auto">
            <a:xfrm>
              <a:off x="4642571" y="4011613"/>
              <a:ext cx="337125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60000"/>
                </a:lnSpc>
              </a:pPr>
              <a:r>
                <a:rPr lang="en-US" altLang="zh-CN" sz="24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15" name="Text Box 44" descr="75%"/>
            <p:cNvSpPr txBox="1">
              <a:spLocks noChangeArrowheads="1"/>
            </p:cNvSpPr>
            <p:nvPr/>
          </p:nvSpPr>
          <p:spPr bwMode="auto">
            <a:xfrm>
              <a:off x="3920438" y="3497263"/>
              <a:ext cx="337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47" name="Text Box 32" descr="75%"/>
            <p:cNvSpPr txBox="1">
              <a:spLocks noChangeArrowheads="1"/>
            </p:cNvSpPr>
            <p:nvPr/>
          </p:nvSpPr>
          <p:spPr bwMode="auto">
            <a:xfrm>
              <a:off x="3156671" y="5040313"/>
              <a:ext cx="337125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60000"/>
                </a:lnSpc>
              </a:pPr>
              <a:r>
                <a:rPr lang="en-US" altLang="zh-CN" sz="24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4475253" y="3528982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  <a:ea typeface="仿宋_GB2312" pitchFamily="49" charset="-122"/>
                </a:rPr>
                <a:t>×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789453" y="3943320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  <a:ea typeface="仿宋_GB2312" pitchFamily="49" charset="-122"/>
                </a:rPr>
                <a:t>×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818028" y="4957733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  <a:ea typeface="仿宋_GB2312" pitchFamily="49" charset="-122"/>
                </a:rPr>
                <a:t>×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5118191" y="4972021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  <a:ea typeface="仿宋_GB2312" pitchFamily="49" charset="-122"/>
                </a:rPr>
                <a:t>×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118191" y="4443384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  <a:ea typeface="仿宋_GB2312" pitchFamily="49" charset="-122"/>
                </a:rPr>
                <a:t>×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503829" y="4457672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  <a:ea typeface="仿宋_GB2312" pitchFamily="49" charset="-122"/>
                </a:rPr>
                <a:t>×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046504" y="4457672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  <a:ea typeface="仿宋_GB2312" pitchFamily="49" charset="-122"/>
                </a:rPr>
                <a:t>×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6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6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91" grpId="0" autoUpdateAnimBg="0"/>
      <p:bldP spid="156692" grpId="0" autoUpdateAnimBg="0"/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第</a:t>
            </a:r>
            <a:fld id="{FD4D726F-F949-46EF-B6DF-464059DC4ABA}" type="slidenum"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pPr eaLnBrk="1" hangingPunct="1"/>
              <a:t>57</a:t>
            </a:fld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页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63613" y="1012825"/>
            <a:ext cx="8007350" cy="5410200"/>
            <a:chOff x="576" y="672"/>
            <a:chExt cx="4656" cy="3504"/>
          </a:xfrm>
        </p:grpSpPr>
        <p:sp>
          <p:nvSpPr>
            <p:cNvPr id="49212" name="Rectangle 3" descr="75%"/>
            <p:cNvSpPr>
              <a:spLocks noChangeArrowheads="1"/>
            </p:cNvSpPr>
            <p:nvPr/>
          </p:nvSpPr>
          <p:spPr bwMode="auto">
            <a:xfrm>
              <a:off x="576" y="672"/>
              <a:ext cx="4656" cy="3504"/>
            </a:xfrm>
            <a:prstGeom prst="rect">
              <a:avLst/>
            </a:prstGeom>
            <a:noFill/>
            <a:ln w="38100">
              <a:pattFill prst="pct80">
                <a:fgClr>
                  <a:srgbClr val="33CCCC"/>
                </a:fgClr>
                <a:bgClr>
                  <a:srgbClr val="FFFFFF"/>
                </a:bgClr>
              </a:patt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  <p:grpSp>
          <p:nvGrpSpPr>
            <p:cNvPr id="49213" name="Group 4"/>
            <p:cNvGrpSpPr>
              <a:grpSpLocks/>
            </p:cNvGrpSpPr>
            <p:nvPr/>
          </p:nvGrpSpPr>
          <p:grpSpPr bwMode="auto">
            <a:xfrm>
              <a:off x="672" y="744"/>
              <a:ext cx="4186" cy="1420"/>
              <a:chOff x="672" y="744"/>
              <a:chExt cx="4186" cy="1420"/>
            </a:xfrm>
          </p:grpSpPr>
          <p:graphicFrame>
            <p:nvGraphicFramePr>
              <p:cNvPr id="49157" name="Object 5" descr="75%"/>
              <p:cNvGraphicFramePr>
                <a:graphicFrameLocks noChangeAspect="1"/>
              </p:cNvGraphicFramePr>
              <p:nvPr/>
            </p:nvGraphicFramePr>
            <p:xfrm>
              <a:off x="712" y="1056"/>
              <a:ext cx="4146" cy="816"/>
            </p:xfrm>
            <a:graphic>
              <a:graphicData uri="http://schemas.openxmlformats.org/presentationml/2006/ole">
                <p:oleObj spid="_x0000_s49153" name="公式" r:id="rId3" imgW="2971800" imgH="533160" progId="Equation.3">
                  <p:embed/>
                </p:oleObj>
              </a:graphicData>
            </a:graphic>
          </p:graphicFrame>
          <p:sp>
            <p:nvSpPr>
              <p:cNvPr id="49214" name="Text Box 6" descr="75%"/>
              <p:cNvSpPr txBox="1">
                <a:spLocks noChangeArrowheads="1"/>
              </p:cNvSpPr>
              <p:nvPr/>
            </p:nvSpPr>
            <p:spPr bwMode="auto">
              <a:xfrm>
                <a:off x="672" y="744"/>
                <a:ext cx="1728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黑体" panose="02010609060101010101" pitchFamily="49" charset="-122"/>
                    <a:ea typeface="黑体" panose="02010609060101010101" pitchFamily="49" charset="-122"/>
                  </a:rPr>
                  <a:t>例</a:t>
                </a:r>
                <a:r>
                  <a:rPr lang="en-US" altLang="zh-CN" sz="240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240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r>
                  <a:rPr lang="zh-CN" altLang="en-US" sz="2400"/>
                  <a:t>已知函数</a:t>
                </a:r>
                <a:r>
                  <a:rPr lang="zh-CN" altLang="en-US" sz="2800"/>
                  <a:t>：</a:t>
                </a:r>
                <a:r>
                  <a:rPr lang="zh-CN" altLang="en-US" sz="2400" b="0"/>
                  <a:t> </a:t>
                </a:r>
              </a:p>
            </p:txBody>
          </p:sp>
          <p:sp>
            <p:nvSpPr>
              <p:cNvPr id="49215" name="Text Box 7" descr="75%"/>
              <p:cNvSpPr txBox="1">
                <a:spLocks noChangeArrowheads="1"/>
              </p:cNvSpPr>
              <p:nvPr/>
            </p:nvSpPr>
            <p:spPr bwMode="auto">
              <a:xfrm>
                <a:off x="779" y="1868"/>
                <a:ext cx="1348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/>
                  <a:t>求其最简与或式</a:t>
                </a:r>
                <a:endParaRPr lang="zh-CN" altLang="en-US" sz="2400" b="0"/>
              </a:p>
            </p:txBody>
          </p:sp>
        </p:grp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4703763" y="3146425"/>
            <a:ext cx="3873500" cy="2593975"/>
            <a:chOff x="3088" y="1246"/>
            <a:chExt cx="2252" cy="1634"/>
          </a:xfrm>
        </p:grpSpPr>
        <p:sp>
          <p:nvSpPr>
            <p:cNvPr id="49192" name="Text Box 9"/>
            <p:cNvSpPr txBox="1">
              <a:spLocks noChangeArrowheads="1"/>
            </p:cNvSpPr>
            <p:nvPr/>
          </p:nvSpPr>
          <p:spPr bwMode="auto">
            <a:xfrm>
              <a:off x="3431" y="1966"/>
              <a:ext cx="285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60000"/>
                </a:lnSpc>
              </a:pPr>
              <a:r>
                <a:rPr lang="en-US" altLang="zh-CN" sz="2400">
                  <a:solidFill>
                    <a:schemeClr val="tx2"/>
                  </a:solidFill>
                </a:rPr>
                <a:t>01</a:t>
              </a:r>
              <a:endParaRPr lang="en-US" altLang="zh-CN" sz="3600">
                <a:solidFill>
                  <a:schemeClr val="tx2"/>
                </a:solidFill>
              </a:endParaRPr>
            </a:p>
          </p:txBody>
        </p:sp>
        <p:grpSp>
          <p:nvGrpSpPr>
            <p:cNvPr id="49193" name="Group 10"/>
            <p:cNvGrpSpPr>
              <a:grpSpLocks/>
            </p:cNvGrpSpPr>
            <p:nvPr/>
          </p:nvGrpSpPr>
          <p:grpSpPr bwMode="auto">
            <a:xfrm>
              <a:off x="3088" y="1246"/>
              <a:ext cx="2252" cy="1634"/>
              <a:chOff x="3088" y="1246"/>
              <a:chExt cx="2252" cy="1634"/>
            </a:xfrm>
          </p:grpSpPr>
          <p:grpSp>
            <p:nvGrpSpPr>
              <p:cNvPr id="49194" name="Group 11"/>
              <p:cNvGrpSpPr>
                <a:grpSpLocks/>
              </p:cNvGrpSpPr>
              <p:nvPr/>
            </p:nvGrpSpPr>
            <p:grpSpPr bwMode="auto">
              <a:xfrm>
                <a:off x="3372" y="1392"/>
                <a:ext cx="1968" cy="1488"/>
                <a:chOff x="3216" y="2496"/>
                <a:chExt cx="1968" cy="1488"/>
              </a:xfrm>
            </p:grpSpPr>
            <p:sp>
              <p:nvSpPr>
                <p:cNvPr id="49204" name="Rectangle 12"/>
                <p:cNvSpPr>
                  <a:spLocks noChangeArrowheads="1"/>
                </p:cNvSpPr>
                <p:nvPr/>
              </p:nvSpPr>
              <p:spPr bwMode="auto">
                <a:xfrm>
                  <a:off x="3600" y="2736"/>
                  <a:ext cx="1584" cy="124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仿宋_GB2312" pitchFamily="49" charset="-122"/>
                  </a:endParaRPr>
                </a:p>
              </p:txBody>
            </p:sp>
            <p:sp>
              <p:nvSpPr>
                <p:cNvPr id="49205" name="Line 13"/>
                <p:cNvSpPr>
                  <a:spLocks noChangeShapeType="1"/>
                </p:cNvSpPr>
                <p:nvPr/>
              </p:nvSpPr>
              <p:spPr bwMode="auto">
                <a:xfrm>
                  <a:off x="3600" y="3312"/>
                  <a:ext cx="15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206" name="Line 14"/>
                <p:cNvSpPr>
                  <a:spLocks noChangeShapeType="1"/>
                </p:cNvSpPr>
                <p:nvPr/>
              </p:nvSpPr>
              <p:spPr bwMode="auto">
                <a:xfrm>
                  <a:off x="3600" y="3648"/>
                  <a:ext cx="15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207" name="Line 15"/>
                <p:cNvSpPr>
                  <a:spLocks noChangeShapeType="1"/>
                </p:cNvSpPr>
                <p:nvPr/>
              </p:nvSpPr>
              <p:spPr bwMode="auto">
                <a:xfrm>
                  <a:off x="3600" y="3024"/>
                  <a:ext cx="15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208" name="Line 16"/>
                <p:cNvSpPr>
                  <a:spLocks noChangeShapeType="1"/>
                </p:cNvSpPr>
                <p:nvPr/>
              </p:nvSpPr>
              <p:spPr bwMode="auto">
                <a:xfrm>
                  <a:off x="4416" y="27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209" name="Line 17"/>
                <p:cNvSpPr>
                  <a:spLocks noChangeShapeType="1"/>
                </p:cNvSpPr>
                <p:nvPr/>
              </p:nvSpPr>
              <p:spPr bwMode="auto">
                <a:xfrm>
                  <a:off x="4800" y="27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210" name="Line 18"/>
                <p:cNvSpPr>
                  <a:spLocks noChangeShapeType="1"/>
                </p:cNvSpPr>
                <p:nvPr/>
              </p:nvSpPr>
              <p:spPr bwMode="auto">
                <a:xfrm>
                  <a:off x="4032" y="27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211" name="Line 19"/>
                <p:cNvSpPr>
                  <a:spLocks noChangeShapeType="1"/>
                </p:cNvSpPr>
                <p:nvPr/>
              </p:nvSpPr>
              <p:spPr bwMode="auto">
                <a:xfrm>
                  <a:off x="3216" y="2496"/>
                  <a:ext cx="38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9195" name="Text Box 20"/>
              <p:cNvSpPr txBox="1">
                <a:spLocks noChangeArrowheads="1"/>
              </p:cNvSpPr>
              <p:nvPr/>
            </p:nvSpPr>
            <p:spPr bwMode="auto">
              <a:xfrm>
                <a:off x="3844" y="1438"/>
                <a:ext cx="284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60000"/>
                  </a:lnSpc>
                </a:pPr>
                <a:r>
                  <a:rPr lang="en-US" altLang="zh-CN" sz="2400">
                    <a:solidFill>
                      <a:schemeClr val="tx2"/>
                    </a:solidFill>
                  </a:rPr>
                  <a:t>00</a:t>
                </a:r>
                <a:endParaRPr lang="en-US" altLang="zh-CN" sz="3600">
                  <a:solidFill>
                    <a:schemeClr val="tx2"/>
                  </a:solidFill>
                </a:endParaRPr>
              </a:p>
            </p:txBody>
          </p:sp>
          <p:sp>
            <p:nvSpPr>
              <p:cNvPr id="49196" name="Text Box 21"/>
              <p:cNvSpPr txBox="1">
                <a:spLocks noChangeArrowheads="1"/>
              </p:cNvSpPr>
              <p:nvPr/>
            </p:nvSpPr>
            <p:spPr bwMode="auto">
              <a:xfrm>
                <a:off x="4228" y="1438"/>
                <a:ext cx="284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60000"/>
                  </a:lnSpc>
                </a:pPr>
                <a:r>
                  <a:rPr lang="en-US" altLang="zh-CN" sz="2400">
                    <a:solidFill>
                      <a:schemeClr val="tx2"/>
                    </a:solidFill>
                  </a:rPr>
                  <a:t>01</a:t>
                </a:r>
                <a:endParaRPr lang="en-US" altLang="zh-CN" sz="3600">
                  <a:solidFill>
                    <a:schemeClr val="tx2"/>
                  </a:solidFill>
                </a:endParaRPr>
              </a:p>
            </p:txBody>
          </p:sp>
          <p:sp>
            <p:nvSpPr>
              <p:cNvPr id="49197" name="Text Box 22"/>
              <p:cNvSpPr txBox="1">
                <a:spLocks noChangeArrowheads="1"/>
              </p:cNvSpPr>
              <p:nvPr/>
            </p:nvSpPr>
            <p:spPr bwMode="auto">
              <a:xfrm>
                <a:off x="4612" y="1438"/>
                <a:ext cx="284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60000"/>
                  </a:lnSpc>
                </a:pPr>
                <a:r>
                  <a:rPr lang="en-US" altLang="zh-CN" sz="2400">
                    <a:solidFill>
                      <a:schemeClr val="tx2"/>
                    </a:solidFill>
                  </a:rPr>
                  <a:t>11</a:t>
                </a:r>
                <a:endParaRPr lang="en-US" altLang="zh-CN" sz="3600">
                  <a:solidFill>
                    <a:schemeClr val="tx2"/>
                  </a:solidFill>
                </a:endParaRPr>
              </a:p>
            </p:txBody>
          </p:sp>
          <p:sp>
            <p:nvSpPr>
              <p:cNvPr id="49198" name="Text Box 23"/>
              <p:cNvSpPr txBox="1">
                <a:spLocks noChangeArrowheads="1"/>
              </p:cNvSpPr>
              <p:nvPr/>
            </p:nvSpPr>
            <p:spPr bwMode="auto">
              <a:xfrm>
                <a:off x="4996" y="1438"/>
                <a:ext cx="284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60000"/>
                  </a:lnSpc>
                </a:pPr>
                <a:r>
                  <a:rPr lang="en-US" altLang="zh-CN" sz="2400">
                    <a:solidFill>
                      <a:schemeClr val="tx2"/>
                    </a:solidFill>
                  </a:rPr>
                  <a:t>10</a:t>
                </a:r>
                <a:endParaRPr lang="en-US" altLang="zh-CN" sz="3600">
                  <a:solidFill>
                    <a:schemeClr val="tx2"/>
                  </a:solidFill>
                </a:endParaRPr>
              </a:p>
            </p:txBody>
          </p:sp>
          <p:sp>
            <p:nvSpPr>
              <p:cNvPr id="49199" name="Text Box 24"/>
              <p:cNvSpPr txBox="1">
                <a:spLocks noChangeArrowheads="1"/>
              </p:cNvSpPr>
              <p:nvPr/>
            </p:nvSpPr>
            <p:spPr bwMode="auto">
              <a:xfrm>
                <a:off x="3431" y="1678"/>
                <a:ext cx="285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60000"/>
                  </a:lnSpc>
                </a:pPr>
                <a:r>
                  <a:rPr lang="en-US" altLang="zh-CN" sz="2400">
                    <a:solidFill>
                      <a:schemeClr val="tx2"/>
                    </a:solidFill>
                  </a:rPr>
                  <a:t>00</a:t>
                </a:r>
                <a:endParaRPr lang="en-US" altLang="zh-CN" sz="3600">
                  <a:solidFill>
                    <a:schemeClr val="tx2"/>
                  </a:solidFill>
                </a:endParaRPr>
              </a:p>
            </p:txBody>
          </p:sp>
          <p:sp>
            <p:nvSpPr>
              <p:cNvPr id="49200" name="Text Box 25"/>
              <p:cNvSpPr txBox="1">
                <a:spLocks noChangeArrowheads="1"/>
              </p:cNvSpPr>
              <p:nvPr/>
            </p:nvSpPr>
            <p:spPr bwMode="auto">
              <a:xfrm>
                <a:off x="3412" y="2302"/>
                <a:ext cx="284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60000"/>
                  </a:lnSpc>
                </a:pPr>
                <a:r>
                  <a:rPr lang="en-US" altLang="zh-CN" sz="2400">
                    <a:solidFill>
                      <a:schemeClr val="tx2"/>
                    </a:solidFill>
                  </a:rPr>
                  <a:t>11</a:t>
                </a:r>
                <a:endParaRPr lang="en-US" altLang="zh-CN" sz="3600">
                  <a:solidFill>
                    <a:schemeClr val="tx2"/>
                  </a:solidFill>
                </a:endParaRPr>
              </a:p>
            </p:txBody>
          </p:sp>
          <p:sp>
            <p:nvSpPr>
              <p:cNvPr id="49201" name="Text Box 26"/>
              <p:cNvSpPr txBox="1">
                <a:spLocks noChangeArrowheads="1"/>
              </p:cNvSpPr>
              <p:nvPr/>
            </p:nvSpPr>
            <p:spPr bwMode="auto">
              <a:xfrm>
                <a:off x="3383" y="2590"/>
                <a:ext cx="285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60000"/>
                  </a:lnSpc>
                </a:pPr>
                <a:r>
                  <a:rPr lang="en-US" altLang="zh-CN" sz="2400">
                    <a:solidFill>
                      <a:schemeClr val="tx2"/>
                    </a:solidFill>
                  </a:rPr>
                  <a:t>10</a:t>
                </a:r>
                <a:endParaRPr lang="en-US" altLang="zh-CN" sz="3600">
                  <a:solidFill>
                    <a:schemeClr val="tx2"/>
                  </a:solidFill>
                </a:endParaRPr>
              </a:p>
            </p:txBody>
          </p:sp>
          <p:sp>
            <p:nvSpPr>
              <p:cNvPr id="49202" name="Text Box 27"/>
              <p:cNvSpPr txBox="1">
                <a:spLocks noChangeArrowheads="1"/>
              </p:cNvSpPr>
              <p:nvPr/>
            </p:nvSpPr>
            <p:spPr bwMode="auto">
              <a:xfrm>
                <a:off x="3387" y="1246"/>
                <a:ext cx="364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60000"/>
                  </a:lnSpc>
                </a:pPr>
                <a:r>
                  <a:rPr lang="en-US" altLang="zh-CN" sz="2400">
                    <a:solidFill>
                      <a:schemeClr val="tx2"/>
                    </a:solidFill>
                  </a:rPr>
                  <a:t>CD</a:t>
                </a:r>
              </a:p>
            </p:txBody>
          </p:sp>
          <p:sp>
            <p:nvSpPr>
              <p:cNvPr id="49203" name="Text Box 28"/>
              <p:cNvSpPr txBox="1">
                <a:spLocks noChangeArrowheads="1"/>
              </p:cNvSpPr>
              <p:nvPr/>
            </p:nvSpPr>
            <p:spPr bwMode="auto">
              <a:xfrm>
                <a:off x="3088" y="1438"/>
                <a:ext cx="353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60000"/>
                  </a:lnSpc>
                </a:pPr>
                <a:r>
                  <a:rPr lang="en-US" altLang="zh-CN" sz="2400">
                    <a:solidFill>
                      <a:schemeClr val="tx2"/>
                    </a:solidFill>
                  </a:rPr>
                  <a:t>AB</a:t>
                </a:r>
              </a:p>
            </p:txBody>
          </p:sp>
        </p:grpSp>
      </p:grpSp>
      <p:sp>
        <p:nvSpPr>
          <p:cNvPr id="164893" name="Text Box 29" descr="75%"/>
          <p:cNvSpPr txBox="1">
            <a:spLocks noChangeArrowheads="1"/>
          </p:cNvSpPr>
          <p:nvPr/>
        </p:nvSpPr>
        <p:spPr bwMode="auto">
          <a:xfrm>
            <a:off x="1247775" y="352742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</a:rPr>
              <a:t>解：</a:t>
            </a:r>
          </a:p>
        </p:txBody>
      </p:sp>
      <p:sp>
        <p:nvSpPr>
          <p:cNvPr id="164894" name="Text Box 30" descr="75%"/>
          <p:cNvSpPr txBox="1">
            <a:spLocks noChangeArrowheads="1"/>
          </p:cNvSpPr>
          <p:nvPr/>
        </p:nvSpPr>
        <p:spPr bwMode="auto">
          <a:xfrm>
            <a:off x="1827213" y="3413125"/>
            <a:ext cx="2609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zh-CN" altLang="en-US" sz="2400"/>
              <a:t>填函数的卡诺图</a:t>
            </a:r>
          </a:p>
        </p:txBody>
      </p:sp>
      <p:sp>
        <p:nvSpPr>
          <p:cNvPr id="164895" name="Text Box 31" descr="75%"/>
          <p:cNvSpPr txBox="1">
            <a:spLocks noChangeArrowheads="1"/>
          </p:cNvSpPr>
          <p:nvPr/>
        </p:nvSpPr>
        <p:spPr bwMode="auto">
          <a:xfrm>
            <a:off x="6013450" y="37560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64896" name="Text Box 32" descr="75%"/>
          <p:cNvSpPr txBox="1">
            <a:spLocks noChangeArrowheads="1"/>
          </p:cNvSpPr>
          <p:nvPr/>
        </p:nvSpPr>
        <p:spPr bwMode="auto">
          <a:xfrm>
            <a:off x="8077200" y="37560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64897" name="Text Box 33" descr="75%"/>
          <p:cNvSpPr txBox="1">
            <a:spLocks noChangeArrowheads="1"/>
          </p:cNvSpPr>
          <p:nvPr/>
        </p:nvSpPr>
        <p:spPr bwMode="auto">
          <a:xfrm>
            <a:off x="7416800" y="37560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64898" name="Text Box 34" descr="75%"/>
          <p:cNvSpPr txBox="1">
            <a:spLocks noChangeArrowheads="1"/>
          </p:cNvSpPr>
          <p:nvPr/>
        </p:nvSpPr>
        <p:spPr bwMode="auto">
          <a:xfrm>
            <a:off x="6013450" y="42132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64899" name="Text Box 35" descr="75%"/>
          <p:cNvSpPr txBox="1">
            <a:spLocks noChangeArrowheads="1"/>
          </p:cNvSpPr>
          <p:nvPr/>
        </p:nvSpPr>
        <p:spPr bwMode="auto">
          <a:xfrm>
            <a:off x="8077200" y="42132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64901" name="Text Box 37" descr="75%"/>
          <p:cNvSpPr txBox="1">
            <a:spLocks noChangeArrowheads="1"/>
          </p:cNvSpPr>
          <p:nvPr/>
        </p:nvSpPr>
        <p:spPr bwMode="auto">
          <a:xfrm>
            <a:off x="8077200" y="52800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64902" name="Text Box 38" descr="75%"/>
          <p:cNvSpPr txBox="1">
            <a:spLocks noChangeArrowheads="1"/>
          </p:cNvSpPr>
          <p:nvPr/>
        </p:nvSpPr>
        <p:spPr bwMode="auto">
          <a:xfrm>
            <a:off x="7383463" y="531018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FF0000"/>
                </a:solidFill>
                <a:ea typeface="仿宋_GB2312" pitchFamily="49" charset="-122"/>
                <a:sym typeface="Symbol" panose="05050102010706020507" pitchFamily="18" charset="2"/>
              </a:rPr>
              <a:t>×</a:t>
            </a:r>
          </a:p>
        </p:txBody>
      </p:sp>
      <p:sp>
        <p:nvSpPr>
          <p:cNvPr id="164903" name="Text Box 39" descr="75%"/>
          <p:cNvSpPr txBox="1">
            <a:spLocks noChangeArrowheads="1"/>
          </p:cNvSpPr>
          <p:nvPr/>
        </p:nvSpPr>
        <p:spPr bwMode="auto">
          <a:xfrm>
            <a:off x="5899150" y="46704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FF0000"/>
                </a:solidFill>
                <a:sym typeface="Symbol" panose="05050102010706020507" pitchFamily="18" charset="2"/>
              </a:rPr>
              <a:t>×</a:t>
            </a:r>
          </a:p>
        </p:txBody>
      </p:sp>
      <p:sp>
        <p:nvSpPr>
          <p:cNvPr id="164904" name="Text Box 40" descr="75%"/>
          <p:cNvSpPr txBox="1">
            <a:spLocks noChangeArrowheads="1"/>
          </p:cNvSpPr>
          <p:nvPr/>
        </p:nvSpPr>
        <p:spPr bwMode="auto">
          <a:xfrm>
            <a:off x="7988300" y="470058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FF0000"/>
                </a:solidFill>
                <a:ea typeface="仿宋_GB2312" pitchFamily="49" charset="-122"/>
                <a:sym typeface="Symbol" panose="05050102010706020507" pitchFamily="18" charset="2"/>
              </a:rPr>
              <a:t>×</a:t>
            </a:r>
          </a:p>
        </p:txBody>
      </p:sp>
      <p:sp>
        <p:nvSpPr>
          <p:cNvPr id="164905" name="Text Box 41" descr="75%"/>
          <p:cNvSpPr txBox="1">
            <a:spLocks noChangeArrowheads="1"/>
          </p:cNvSpPr>
          <p:nvPr/>
        </p:nvSpPr>
        <p:spPr bwMode="auto">
          <a:xfrm>
            <a:off x="7327900" y="470058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FF0000"/>
                </a:solidFill>
                <a:ea typeface="仿宋_GB2312" pitchFamily="49" charset="-122"/>
                <a:sym typeface="Symbol" panose="05050102010706020507" pitchFamily="18" charset="2"/>
              </a:rPr>
              <a:t>×</a:t>
            </a:r>
          </a:p>
        </p:txBody>
      </p: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6756400" y="4213225"/>
            <a:ext cx="811213" cy="1528763"/>
            <a:chOff x="3944" y="2688"/>
            <a:chExt cx="472" cy="963"/>
          </a:xfrm>
        </p:grpSpPr>
        <p:sp>
          <p:nvSpPr>
            <p:cNvPr id="49189" name="Text Box 45" descr="75%"/>
            <p:cNvSpPr txBox="1">
              <a:spLocks noChangeArrowheads="1"/>
            </p:cNvSpPr>
            <p:nvPr/>
          </p:nvSpPr>
          <p:spPr bwMode="auto">
            <a:xfrm>
              <a:off x="3944" y="3024"/>
              <a:ext cx="1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400">
                <a:solidFill>
                  <a:schemeClr val="tx2"/>
                </a:solidFill>
              </a:endParaRPr>
            </a:p>
          </p:txBody>
        </p:sp>
        <p:sp>
          <p:nvSpPr>
            <p:cNvPr id="49190" name="Text Box 46" descr="75%"/>
            <p:cNvSpPr txBox="1">
              <a:spLocks noChangeArrowheads="1"/>
            </p:cNvSpPr>
            <p:nvPr/>
          </p:nvSpPr>
          <p:spPr bwMode="auto">
            <a:xfrm>
              <a:off x="3944" y="3360"/>
              <a:ext cx="1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400">
                <a:solidFill>
                  <a:schemeClr val="tx2"/>
                </a:solidFill>
              </a:endParaRPr>
            </a:p>
          </p:txBody>
        </p:sp>
        <p:sp>
          <p:nvSpPr>
            <p:cNvPr id="49191" name="Text Box 47" descr="75%"/>
            <p:cNvSpPr txBox="1">
              <a:spLocks noChangeArrowheads="1"/>
            </p:cNvSpPr>
            <p:nvPr/>
          </p:nvSpPr>
          <p:spPr bwMode="auto">
            <a:xfrm>
              <a:off x="4308" y="2688"/>
              <a:ext cx="1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400">
                <a:solidFill>
                  <a:schemeClr val="tx2"/>
                </a:solidFill>
              </a:endParaRPr>
            </a:p>
          </p:txBody>
        </p:sp>
      </p:grpSp>
      <p:sp>
        <p:nvSpPr>
          <p:cNvPr id="164912" name="Text Box 48" descr="75%"/>
          <p:cNvSpPr txBox="1">
            <a:spLocks noChangeArrowheads="1"/>
          </p:cNvSpPr>
          <p:nvPr/>
        </p:nvSpPr>
        <p:spPr bwMode="auto">
          <a:xfrm>
            <a:off x="1770063" y="3856038"/>
            <a:ext cx="108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zh-CN" altLang="en-US" sz="2400"/>
              <a:t>化简</a:t>
            </a:r>
          </a:p>
        </p:txBody>
      </p:sp>
      <p:graphicFrame>
        <p:nvGraphicFramePr>
          <p:cNvPr id="164931" name="Object 67" descr="75%"/>
          <p:cNvGraphicFramePr>
            <a:graphicFrameLocks noChangeAspect="1"/>
          </p:cNvGraphicFramePr>
          <p:nvPr/>
        </p:nvGraphicFramePr>
        <p:xfrm>
          <a:off x="1874838" y="4337050"/>
          <a:ext cx="1787525" cy="417513"/>
        </p:xfrm>
        <a:graphic>
          <a:graphicData uri="http://schemas.openxmlformats.org/presentationml/2006/ole">
            <p:oleObj spid="_x0000_s49154" name="公式" r:id="rId4" imgW="749160" imgH="177480" progId="Equation.3">
              <p:embed/>
            </p:oleObj>
          </a:graphicData>
        </a:graphic>
      </p:graphicFrame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5853113" y="3983038"/>
            <a:ext cx="2724150" cy="1905000"/>
            <a:chOff x="3408" y="2448"/>
            <a:chExt cx="1584" cy="1200"/>
          </a:xfrm>
        </p:grpSpPr>
        <p:sp>
          <p:nvSpPr>
            <p:cNvPr id="49187" name="AutoShape 110" descr="75%"/>
            <p:cNvSpPr>
              <a:spLocks/>
            </p:cNvSpPr>
            <p:nvPr/>
          </p:nvSpPr>
          <p:spPr bwMode="auto">
            <a:xfrm>
              <a:off x="4656" y="2448"/>
              <a:ext cx="336" cy="1200"/>
            </a:xfrm>
            <a:prstGeom prst="leftBracket">
              <a:avLst>
                <a:gd name="adj" fmla="val 29762"/>
              </a:avLst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  <p:sp>
          <p:nvSpPr>
            <p:cNvPr id="49188" name="AutoShape 111" descr="75%"/>
            <p:cNvSpPr>
              <a:spLocks/>
            </p:cNvSpPr>
            <p:nvPr/>
          </p:nvSpPr>
          <p:spPr bwMode="auto">
            <a:xfrm>
              <a:off x="3408" y="2448"/>
              <a:ext cx="384" cy="1152"/>
            </a:xfrm>
            <a:prstGeom prst="rightBracket">
              <a:avLst>
                <a:gd name="adj" fmla="val 25000"/>
              </a:avLst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</p:grpSp>
      <p:grpSp>
        <p:nvGrpSpPr>
          <p:cNvPr id="9" name="Group 112"/>
          <p:cNvGrpSpPr>
            <a:grpSpLocks/>
          </p:cNvGrpSpPr>
          <p:nvPr/>
        </p:nvGrpSpPr>
        <p:grpSpPr bwMode="auto">
          <a:xfrm>
            <a:off x="7339013" y="3906838"/>
            <a:ext cx="990600" cy="2135187"/>
            <a:chOff x="4320" y="2351"/>
            <a:chExt cx="576" cy="1345"/>
          </a:xfrm>
        </p:grpSpPr>
        <p:sp>
          <p:nvSpPr>
            <p:cNvPr id="49185" name="AutoShape 113" descr="75%"/>
            <p:cNvSpPr>
              <a:spLocks/>
            </p:cNvSpPr>
            <p:nvPr/>
          </p:nvSpPr>
          <p:spPr bwMode="auto">
            <a:xfrm rot="-5468470">
              <a:off x="4440" y="3240"/>
              <a:ext cx="336" cy="576"/>
            </a:xfrm>
            <a:prstGeom prst="rightBracket">
              <a:avLst>
                <a:gd name="adj" fmla="val 14286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  <p:sp>
          <p:nvSpPr>
            <p:cNvPr id="49186" name="AutoShape 114" descr="75%"/>
            <p:cNvSpPr>
              <a:spLocks/>
            </p:cNvSpPr>
            <p:nvPr/>
          </p:nvSpPr>
          <p:spPr bwMode="auto">
            <a:xfrm rot="5468470" flipV="1">
              <a:off x="4464" y="2207"/>
              <a:ext cx="288" cy="575"/>
            </a:xfrm>
            <a:prstGeom prst="rightBracket">
              <a:avLst>
                <a:gd name="adj" fmla="val 16638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</p:grpSp>
      <p:sp>
        <p:nvSpPr>
          <p:cNvPr id="164979" name="Line 115"/>
          <p:cNvSpPr>
            <a:spLocks noChangeShapeType="1"/>
          </p:cNvSpPr>
          <p:nvPr/>
        </p:nvSpPr>
        <p:spPr bwMode="auto">
          <a:xfrm flipV="1">
            <a:off x="5935663" y="3373438"/>
            <a:ext cx="0" cy="6096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80" name="Line 116"/>
          <p:cNvSpPr>
            <a:spLocks noChangeShapeType="1"/>
          </p:cNvSpPr>
          <p:nvPr/>
        </p:nvSpPr>
        <p:spPr bwMode="auto">
          <a:xfrm flipV="1">
            <a:off x="8329613" y="3525838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4981" name="Object 117" descr="75%"/>
          <p:cNvGraphicFramePr>
            <a:graphicFrameLocks noChangeAspect="1"/>
          </p:cNvGraphicFramePr>
          <p:nvPr/>
        </p:nvGraphicFramePr>
        <p:xfrm>
          <a:off x="5751513" y="2944813"/>
          <a:ext cx="384175" cy="319087"/>
        </p:xfrm>
        <a:graphic>
          <a:graphicData uri="http://schemas.openxmlformats.org/presentationml/2006/ole">
            <p:oleObj spid="_x0000_s49155" name="公式" r:id="rId5" imgW="177480" imgH="164880" progId="Equation.3">
              <p:embed/>
            </p:oleObj>
          </a:graphicData>
        </a:graphic>
      </p:graphicFrame>
      <p:graphicFrame>
        <p:nvGraphicFramePr>
          <p:cNvPr id="164982" name="Object 118" descr="75%"/>
          <p:cNvGraphicFramePr>
            <a:graphicFrameLocks noChangeAspect="1"/>
          </p:cNvGraphicFramePr>
          <p:nvPr/>
        </p:nvGraphicFramePr>
        <p:xfrm>
          <a:off x="8016875" y="2873375"/>
          <a:ext cx="692150" cy="387350"/>
        </p:xfrm>
        <a:graphic>
          <a:graphicData uri="http://schemas.openxmlformats.org/presentationml/2006/ole">
            <p:oleObj spid="_x0000_s49156" name="公式" r:id="rId6" imgW="291960" imgH="177480" progId="Equation.3">
              <p:embed/>
            </p:oleObj>
          </a:graphicData>
        </a:graphic>
      </p:graphicFrame>
      <p:grpSp>
        <p:nvGrpSpPr>
          <p:cNvPr id="10" name="Group 125"/>
          <p:cNvGrpSpPr>
            <a:grpSpLocks/>
          </p:cNvGrpSpPr>
          <p:nvPr/>
        </p:nvGrpSpPr>
        <p:grpSpPr bwMode="auto">
          <a:xfrm>
            <a:off x="600075" y="4840288"/>
            <a:ext cx="6429375" cy="1663700"/>
            <a:chOff x="0" y="3023"/>
            <a:chExt cx="4050" cy="1048"/>
          </a:xfrm>
        </p:grpSpPr>
        <p:sp>
          <p:nvSpPr>
            <p:cNvPr id="49182" name="Text Box 120"/>
            <p:cNvSpPr txBox="1">
              <a:spLocks noChangeArrowheads="1"/>
            </p:cNvSpPr>
            <p:nvPr/>
          </p:nvSpPr>
          <p:spPr bwMode="auto">
            <a:xfrm>
              <a:off x="0" y="3023"/>
              <a:ext cx="115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 i="1">
                  <a:solidFill>
                    <a:schemeClr val="accent2"/>
                  </a:solidFill>
                  <a:ea typeface="仿宋_GB2312" pitchFamily="49" charset="-122"/>
                </a:rPr>
                <a:t>画圈原则</a:t>
              </a:r>
            </a:p>
          </p:txBody>
        </p:sp>
        <p:sp>
          <p:nvSpPr>
            <p:cNvPr id="49183" name="Rectangle 121"/>
            <p:cNvSpPr>
              <a:spLocks noChangeArrowheads="1"/>
            </p:cNvSpPr>
            <p:nvPr/>
          </p:nvSpPr>
          <p:spPr bwMode="auto">
            <a:xfrm>
              <a:off x="0" y="3425"/>
              <a:ext cx="22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zh-CN" sz="2400">
                  <a:solidFill>
                    <a:srgbClr val="FF0000"/>
                  </a:solidFill>
                  <a:ea typeface="仿宋_GB2312" pitchFamily="49" charset="-122"/>
                </a:rPr>
                <a:t>“×”</a:t>
              </a:r>
              <a:r>
                <a:rPr lang="zh-CN" altLang="en-US" sz="2400">
                  <a:solidFill>
                    <a:srgbClr val="FF0000"/>
                  </a:solidFill>
                  <a:ea typeface="仿宋_GB2312" pitchFamily="49" charset="-122"/>
                </a:rPr>
                <a:t>取值：有利于化简。</a:t>
              </a:r>
            </a:p>
          </p:txBody>
        </p:sp>
        <p:sp>
          <p:nvSpPr>
            <p:cNvPr id="49184" name="Rectangle 122"/>
            <p:cNvSpPr>
              <a:spLocks noChangeArrowheads="1"/>
            </p:cNvSpPr>
            <p:nvPr/>
          </p:nvSpPr>
          <p:spPr bwMode="auto">
            <a:xfrm>
              <a:off x="0" y="3780"/>
              <a:ext cx="405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zh-CN" altLang="en-US" sz="2400" b="0">
                  <a:solidFill>
                    <a:srgbClr val="FF0000"/>
                  </a:solidFill>
                  <a:ea typeface="仿宋_GB2312" pitchFamily="49" charset="-122"/>
                </a:rPr>
                <a:t>在一个卡诺图中，有些 “</a:t>
              </a:r>
              <a:r>
                <a:rPr lang="en-US" altLang="zh-CN" sz="2400" b="0">
                  <a:solidFill>
                    <a:srgbClr val="FF0000"/>
                  </a:solidFill>
                  <a:ea typeface="仿宋_GB2312" pitchFamily="49" charset="-122"/>
                </a:rPr>
                <a:t>×”</a:t>
              </a:r>
              <a:r>
                <a:rPr lang="zh-CN" altLang="en-US" sz="2400" b="0">
                  <a:solidFill>
                    <a:srgbClr val="FF0000"/>
                  </a:solidFill>
                  <a:ea typeface="仿宋_GB2312" pitchFamily="49" charset="-122"/>
                </a:rPr>
                <a:t> 可取</a:t>
              </a:r>
              <a:r>
                <a:rPr lang="en-US" altLang="zh-CN" sz="2400" b="0">
                  <a:solidFill>
                    <a:srgbClr val="FF0000"/>
                  </a:solidFill>
                  <a:ea typeface="仿宋_GB2312" pitchFamily="49" charset="-122"/>
                </a:rPr>
                <a:t>1</a:t>
              </a:r>
              <a:r>
                <a:rPr lang="zh-CN" altLang="en-US" sz="2400" b="0">
                  <a:solidFill>
                    <a:srgbClr val="FF0000"/>
                  </a:solidFill>
                  <a:ea typeface="仿宋_GB2312" pitchFamily="49" charset="-122"/>
                </a:rPr>
                <a:t>，另外取</a:t>
              </a:r>
              <a:r>
                <a:rPr lang="en-US" altLang="zh-CN" sz="2400" b="0">
                  <a:solidFill>
                    <a:srgbClr val="FF0000"/>
                  </a:solidFill>
                  <a:ea typeface="仿宋_GB2312" pitchFamily="49" charset="-122"/>
                </a:rPr>
                <a:t>0</a:t>
              </a:r>
            </a:p>
          </p:txBody>
        </p:sp>
      </p:grpSp>
      <p:sp>
        <p:nvSpPr>
          <p:cNvPr id="164988" name="Text Box 124" descr="75%"/>
          <p:cNvSpPr txBox="1">
            <a:spLocks noChangeArrowheads="1"/>
          </p:cNvSpPr>
          <p:nvPr/>
        </p:nvSpPr>
        <p:spPr bwMode="auto">
          <a:xfrm>
            <a:off x="5959475" y="5283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ea typeface="仿宋_GB2312" pitchFamily="49" charset="-122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64" name="矩形 63"/>
          <p:cNvSpPr/>
          <p:nvPr/>
        </p:nvSpPr>
        <p:spPr>
          <a:xfrm>
            <a:off x="300038" y="309216"/>
            <a:ext cx="67865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b="0" dirty="0" smtClean="0">
                <a:solidFill>
                  <a:srgbClr val="3333CC"/>
                </a:solidFill>
                <a:latin typeface="华文行楷" pitchFamily="2" charset="-122"/>
                <a:ea typeface="华文行楷" pitchFamily="2" charset="-122"/>
              </a:rPr>
              <a:t>二、用卡诺图化简具有无关项的逻辑函数</a:t>
            </a:r>
            <a:endParaRPr lang="zh-CN" altLang="en-US" sz="2800" b="0" dirty="0">
              <a:solidFill>
                <a:srgbClr val="3333CC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4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6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93" grpId="0" autoUpdateAnimBg="0"/>
      <p:bldP spid="164894" grpId="0" autoUpdateAnimBg="0"/>
      <p:bldP spid="164895" grpId="0" autoUpdateAnimBg="0"/>
      <p:bldP spid="164896" grpId="0" autoUpdateAnimBg="0"/>
      <p:bldP spid="164897" grpId="0" autoUpdateAnimBg="0"/>
      <p:bldP spid="164898" grpId="0" autoUpdateAnimBg="0"/>
      <p:bldP spid="164899" grpId="0" autoUpdateAnimBg="0"/>
      <p:bldP spid="164901" grpId="0" autoUpdateAnimBg="0"/>
      <p:bldP spid="164902" grpId="0" autoUpdateAnimBg="0"/>
      <p:bldP spid="164903" grpId="0" autoUpdateAnimBg="0"/>
      <p:bldP spid="164904" grpId="0" autoUpdateAnimBg="0"/>
      <p:bldP spid="164905" grpId="0" autoUpdateAnimBg="0"/>
      <p:bldP spid="164912" grpId="0" autoUpdateAnimBg="0"/>
      <p:bldP spid="164988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第</a:t>
            </a:r>
            <a:fld id="{DCE370A3-E784-440C-AAEC-8BAE2477E313}" type="slidenum"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pPr eaLnBrk="1" hangingPunct="1"/>
              <a:t>58</a:t>
            </a:fld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页</a:t>
            </a:r>
          </a:p>
        </p:txBody>
      </p:sp>
      <p:graphicFrame>
        <p:nvGraphicFramePr>
          <p:cNvPr id="126980" name="Object 4"/>
          <p:cNvGraphicFramePr>
            <a:graphicFrameLocks noChangeAspect="1"/>
          </p:cNvGraphicFramePr>
          <p:nvPr/>
        </p:nvGraphicFramePr>
        <p:xfrm>
          <a:off x="3752506" y="1814514"/>
          <a:ext cx="2433982" cy="444500"/>
        </p:xfrm>
        <a:graphic>
          <a:graphicData uri="http://schemas.openxmlformats.org/presentationml/2006/ole">
            <p:oleObj spid="_x0000_s50177" name="公式" r:id="rId3" imgW="939600" imgH="177480" progId="Equation.3">
              <p:embed/>
            </p:oleObj>
          </a:graphicData>
        </a:graphic>
      </p:graphicFrame>
      <p:graphicFrame>
        <p:nvGraphicFramePr>
          <p:cNvPr id="126981" name="Object 5"/>
          <p:cNvGraphicFramePr>
            <a:graphicFrameLocks noChangeAspect="1"/>
          </p:cNvGraphicFramePr>
          <p:nvPr/>
        </p:nvGraphicFramePr>
        <p:xfrm>
          <a:off x="609600" y="533400"/>
          <a:ext cx="7929563" cy="590550"/>
        </p:xfrm>
        <a:graphic>
          <a:graphicData uri="http://schemas.openxmlformats.org/presentationml/2006/ole">
            <p:oleObj spid="_x0000_s50178" name="Equation" r:id="rId4" imgW="3712680" imgH="292680" progId="Equation.3">
              <p:embed/>
            </p:oleObj>
          </a:graphicData>
        </a:graphic>
      </p:graphicFrame>
      <p:pic>
        <p:nvPicPr>
          <p:cNvPr id="126982" name="Picture 6" descr="卡诺图4_00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77913"/>
            <a:ext cx="2116138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83" name="Oval 7"/>
          <p:cNvSpPr>
            <a:spLocks noChangeArrowheads="1"/>
          </p:cNvSpPr>
          <p:nvPr/>
        </p:nvSpPr>
        <p:spPr bwMode="auto">
          <a:xfrm>
            <a:off x="1600200" y="1611313"/>
            <a:ext cx="6858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仿宋_GB2312" pitchFamily="49" charset="-122"/>
            </a:endParaRP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295400" y="2373313"/>
            <a:ext cx="1371600" cy="685800"/>
            <a:chOff x="816" y="1495"/>
            <a:chExt cx="864" cy="432"/>
          </a:xfrm>
        </p:grpSpPr>
        <p:sp>
          <p:nvSpPr>
            <p:cNvPr id="50199" name="Oval 8"/>
            <p:cNvSpPr>
              <a:spLocks noChangeArrowheads="1"/>
            </p:cNvSpPr>
            <p:nvPr/>
          </p:nvSpPr>
          <p:spPr bwMode="auto">
            <a:xfrm>
              <a:off x="816" y="1495"/>
              <a:ext cx="192" cy="43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  <p:sp>
          <p:nvSpPr>
            <p:cNvPr id="50200" name="Oval 9"/>
            <p:cNvSpPr>
              <a:spLocks noChangeArrowheads="1"/>
            </p:cNvSpPr>
            <p:nvPr/>
          </p:nvSpPr>
          <p:spPr bwMode="auto">
            <a:xfrm>
              <a:off x="1488" y="1495"/>
              <a:ext cx="192" cy="43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  <p:sp>
          <p:nvSpPr>
            <p:cNvPr id="50201" name="Line 10"/>
            <p:cNvSpPr>
              <a:spLocks noChangeShapeType="1"/>
            </p:cNvSpPr>
            <p:nvPr/>
          </p:nvSpPr>
          <p:spPr bwMode="auto">
            <a:xfrm>
              <a:off x="1008" y="1639"/>
              <a:ext cx="48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6990" name="Picture 14" descr="卡诺图4_0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43400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6991" name="Object 15"/>
          <p:cNvGraphicFramePr>
            <a:graphicFrameLocks noChangeAspect="1"/>
          </p:cNvGraphicFramePr>
          <p:nvPr/>
        </p:nvGraphicFramePr>
        <p:xfrm>
          <a:off x="381000" y="3733800"/>
          <a:ext cx="5867400" cy="508000"/>
        </p:xfrm>
        <a:graphic>
          <a:graphicData uri="http://schemas.openxmlformats.org/presentationml/2006/ole">
            <p:oleObj spid="_x0000_s50179" name="公式" r:id="rId7" imgW="2933640" imgH="253800" progId="Equation.3">
              <p:embed/>
            </p:oleObj>
          </a:graphicData>
        </a:graphic>
      </p:graphicFrame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1981200" y="4800600"/>
            <a:ext cx="304800" cy="1371600"/>
            <a:chOff x="1248" y="3024"/>
            <a:chExt cx="192" cy="864"/>
          </a:xfrm>
        </p:grpSpPr>
        <p:sp>
          <p:nvSpPr>
            <p:cNvPr id="50196" name="Oval 16"/>
            <p:cNvSpPr>
              <a:spLocks noChangeArrowheads="1"/>
            </p:cNvSpPr>
            <p:nvPr/>
          </p:nvSpPr>
          <p:spPr bwMode="auto">
            <a:xfrm>
              <a:off x="1248" y="3696"/>
              <a:ext cx="192" cy="19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  <p:sp>
          <p:nvSpPr>
            <p:cNvPr id="50197" name="Oval 17"/>
            <p:cNvSpPr>
              <a:spLocks noChangeArrowheads="1"/>
            </p:cNvSpPr>
            <p:nvPr/>
          </p:nvSpPr>
          <p:spPr bwMode="auto">
            <a:xfrm>
              <a:off x="1248" y="3024"/>
              <a:ext cx="144" cy="19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  <p:sp>
          <p:nvSpPr>
            <p:cNvPr id="50198" name="Line 18"/>
            <p:cNvSpPr>
              <a:spLocks noChangeShapeType="1"/>
            </p:cNvSpPr>
            <p:nvPr/>
          </p:nvSpPr>
          <p:spPr bwMode="auto">
            <a:xfrm flipV="1">
              <a:off x="1344" y="3216"/>
              <a:ext cx="0" cy="4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6995" name="Oval 19"/>
          <p:cNvSpPr>
            <a:spLocks noChangeArrowheads="1"/>
          </p:cNvSpPr>
          <p:nvPr/>
        </p:nvSpPr>
        <p:spPr bwMode="auto">
          <a:xfrm>
            <a:off x="2362200" y="5181600"/>
            <a:ext cx="2286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仿宋_GB2312" pitchFamily="49" charset="-122"/>
            </a:endParaRPr>
          </a:p>
        </p:txBody>
      </p:sp>
      <p:graphicFrame>
        <p:nvGraphicFramePr>
          <p:cNvPr id="126996" name="Object 20"/>
          <p:cNvGraphicFramePr>
            <a:graphicFrameLocks noChangeAspect="1"/>
          </p:cNvGraphicFramePr>
          <p:nvPr/>
        </p:nvGraphicFramePr>
        <p:xfrm>
          <a:off x="2916238" y="4514850"/>
          <a:ext cx="4159909" cy="500062"/>
        </p:xfrm>
        <a:graphic>
          <a:graphicData uri="http://schemas.openxmlformats.org/presentationml/2006/ole">
            <p:oleObj spid="_x0000_s50180" name="公式" r:id="rId8" imgW="1688760" imgH="203040" progId="Equation.3">
              <p:embed/>
            </p:oleObj>
          </a:graphicData>
        </a:graphic>
      </p:graphicFrame>
      <p:pic>
        <p:nvPicPr>
          <p:cNvPr id="126997" name="Picture 21" descr="卡诺图4_0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775" y="4371975"/>
            <a:ext cx="18002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98" name="Oval 22"/>
          <p:cNvSpPr>
            <a:spLocks noChangeArrowheads="1"/>
          </p:cNvSpPr>
          <p:nvPr/>
        </p:nvSpPr>
        <p:spPr bwMode="auto">
          <a:xfrm>
            <a:off x="7643813" y="4786313"/>
            <a:ext cx="738187" cy="77628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仿宋_GB2312" pitchFamily="49" charset="-122"/>
            </a:endParaRPr>
          </a:p>
        </p:txBody>
      </p:sp>
      <p:sp>
        <p:nvSpPr>
          <p:cNvPr id="126999" name="Oval 23"/>
          <p:cNvSpPr>
            <a:spLocks noChangeArrowheads="1"/>
          </p:cNvSpPr>
          <p:nvPr/>
        </p:nvSpPr>
        <p:spPr bwMode="auto">
          <a:xfrm>
            <a:off x="8358188" y="5200650"/>
            <a:ext cx="252412" cy="59055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仿宋_GB2312" pitchFamily="49" charset="-122"/>
            </a:endParaRPr>
          </a:p>
        </p:txBody>
      </p:sp>
      <p:sp>
        <p:nvSpPr>
          <p:cNvPr id="127000" name="Oval 24"/>
          <p:cNvSpPr>
            <a:spLocks noChangeArrowheads="1"/>
          </p:cNvSpPr>
          <p:nvPr/>
        </p:nvSpPr>
        <p:spPr bwMode="auto">
          <a:xfrm>
            <a:off x="8077200" y="5791200"/>
            <a:ext cx="5334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仿宋_GB2312" pitchFamily="49" charset="-122"/>
            </a:endParaRPr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8920163" y="5173663"/>
            <a:ext cx="685800" cy="685800"/>
            <a:chOff x="5568" y="3216"/>
            <a:chExt cx="432" cy="432"/>
          </a:xfrm>
        </p:grpSpPr>
        <p:sp>
          <p:nvSpPr>
            <p:cNvPr id="50194" name="Line 25"/>
            <p:cNvSpPr>
              <a:spLocks noChangeShapeType="1"/>
            </p:cNvSpPr>
            <p:nvPr/>
          </p:nvSpPr>
          <p:spPr bwMode="auto">
            <a:xfrm flipH="1">
              <a:off x="5568" y="3216"/>
              <a:ext cx="384" cy="43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5" name="Line 26"/>
            <p:cNvSpPr>
              <a:spLocks noChangeShapeType="1"/>
            </p:cNvSpPr>
            <p:nvPr/>
          </p:nvSpPr>
          <p:spPr bwMode="auto">
            <a:xfrm>
              <a:off x="5568" y="3216"/>
              <a:ext cx="432" cy="43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6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6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6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6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6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6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6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6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6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6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6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6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7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7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3" grpId="0" animBg="1"/>
      <p:bldP spid="126995" grpId="0" animBg="1"/>
      <p:bldP spid="126998" grpId="0" animBg="1"/>
      <p:bldP spid="126999" grpId="0" animBg="1"/>
      <p:bldP spid="12700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第</a:t>
            </a:r>
            <a:fld id="{2FEDA792-4208-4C65-A077-A2D710EF2405}" type="slidenum"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pPr eaLnBrk="1" hangingPunct="1"/>
              <a:t>59</a:t>
            </a:fld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页</a:t>
            </a:r>
          </a:p>
        </p:txBody>
      </p:sp>
      <p:sp>
        <p:nvSpPr>
          <p:cNvPr id="77827" name="WordArt 5"/>
          <p:cNvSpPr>
            <a:spLocks noChangeArrowheads="1" noChangeShapeType="1" noTextEdit="1"/>
          </p:cNvSpPr>
          <p:nvPr/>
        </p:nvSpPr>
        <p:spPr bwMode="auto">
          <a:xfrm>
            <a:off x="3052763" y="1881188"/>
            <a:ext cx="2627312" cy="18065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ja-JP" altLang="en-US" sz="3600" kern="10">
                <a:ln w="9525">
                  <a:solidFill>
                    <a:srgbClr val="CC99FF"/>
                  </a:solidFill>
                  <a:miter lim="800000"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宋体" panose="02010600030101010101" pitchFamily="2" charset="-122"/>
              </a:rPr>
              <a:t>谢谢！</a:t>
            </a:r>
            <a:endParaRPr lang="en-US" sz="3600" kern="10">
              <a:ln w="9525">
                <a:solidFill>
                  <a:srgbClr val="CC99FF"/>
                </a:solidFill>
                <a:miter lim="800000"/>
                <a:headEnd/>
                <a:tailE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第</a:t>
            </a:r>
            <a:fld id="{27032343-E002-4D2F-9340-B5928D4AACCA}" type="slidenum"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pPr eaLnBrk="1" hangingPunct="1"/>
              <a:t>6</a:t>
            </a:fld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页</a:t>
            </a:r>
          </a:p>
        </p:txBody>
      </p:sp>
      <p:sp>
        <p:nvSpPr>
          <p:cNvPr id="56381" name="Text Box 61"/>
          <p:cNvSpPr txBox="1">
            <a:spLocks noChangeArrowheads="1"/>
          </p:cNvSpPr>
          <p:nvPr/>
        </p:nvSpPr>
        <p:spPr bwMode="auto">
          <a:xfrm>
            <a:off x="636588" y="384176"/>
            <a:ext cx="25186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 b="0" dirty="0" smtClean="0">
                <a:solidFill>
                  <a:srgbClr val="F90F36"/>
                </a:solidFill>
                <a:latin typeface="宋体" panose="02010600030101010101" pitchFamily="2" charset="-122"/>
              </a:rPr>
              <a:t>与逻辑真值表</a:t>
            </a:r>
            <a:endParaRPr lang="zh-CN" altLang="en-US" sz="2800" b="0" dirty="0">
              <a:solidFill>
                <a:srgbClr val="F90F36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56382" name="Object 62"/>
          <p:cNvGraphicFramePr>
            <a:graphicFrameLocks noChangeAspect="1"/>
          </p:cNvGraphicFramePr>
          <p:nvPr/>
        </p:nvGraphicFramePr>
        <p:xfrm>
          <a:off x="614363" y="1150938"/>
          <a:ext cx="2633662" cy="3335337"/>
        </p:xfrm>
        <a:graphic>
          <a:graphicData uri="http://schemas.openxmlformats.org/presentationml/2006/ole">
            <p:oleObj spid="_x0000_s8193" name="Document" r:id="rId3" imgW="2385178" imgH="3346680" progId="">
              <p:embed/>
            </p:oleObj>
          </a:graphicData>
        </a:graphic>
      </p:graphicFrame>
      <p:sp>
        <p:nvSpPr>
          <p:cNvPr id="56383" name="Text Box 63"/>
          <p:cNvSpPr txBox="1">
            <a:spLocks noChangeArrowheads="1"/>
          </p:cNvSpPr>
          <p:nvPr/>
        </p:nvSpPr>
        <p:spPr bwMode="auto">
          <a:xfrm>
            <a:off x="3589337" y="396875"/>
            <a:ext cx="1784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 b="0" dirty="0">
                <a:solidFill>
                  <a:srgbClr val="F90F36"/>
                </a:solidFill>
                <a:latin typeface="宋体" panose="02010600030101010101" pitchFamily="2" charset="-122"/>
              </a:rPr>
              <a:t>表达式：</a:t>
            </a:r>
          </a:p>
        </p:txBody>
      </p:sp>
      <p:graphicFrame>
        <p:nvGraphicFramePr>
          <p:cNvPr id="56384" name="Object 64"/>
          <p:cNvGraphicFramePr>
            <a:graphicFrameLocks noChangeAspect="1"/>
          </p:cNvGraphicFramePr>
          <p:nvPr/>
        </p:nvGraphicFramePr>
        <p:xfrm>
          <a:off x="3665538" y="1209674"/>
          <a:ext cx="1760538" cy="1127125"/>
        </p:xfrm>
        <a:graphic>
          <a:graphicData uri="http://schemas.openxmlformats.org/presentationml/2006/ole">
            <p:oleObj spid="_x0000_s8194" name="Equation" r:id="rId4" imgW="634725" imgH="406224" progId="Equation.3">
              <p:embed/>
            </p:oleObj>
          </a:graphicData>
        </a:graphic>
      </p:graphicFrame>
      <p:sp>
        <p:nvSpPr>
          <p:cNvPr id="56385" name="Text Box 65"/>
          <p:cNvSpPr txBox="1">
            <a:spLocks noChangeArrowheads="1"/>
          </p:cNvSpPr>
          <p:nvPr/>
        </p:nvSpPr>
        <p:spPr bwMode="auto">
          <a:xfrm>
            <a:off x="6018213" y="466725"/>
            <a:ext cx="1784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 b="0">
                <a:solidFill>
                  <a:srgbClr val="F90F36"/>
                </a:solidFill>
                <a:latin typeface="宋体" panose="02010600030101010101" pitchFamily="2" charset="-122"/>
              </a:rPr>
              <a:t>运算规律</a:t>
            </a:r>
          </a:p>
        </p:txBody>
      </p:sp>
      <p:graphicFrame>
        <p:nvGraphicFramePr>
          <p:cNvPr id="56386" name="Object 66"/>
          <p:cNvGraphicFramePr>
            <a:graphicFrameLocks noChangeAspect="1"/>
          </p:cNvGraphicFramePr>
          <p:nvPr/>
        </p:nvGraphicFramePr>
        <p:xfrm>
          <a:off x="6430963" y="1063625"/>
          <a:ext cx="1487487" cy="2406650"/>
        </p:xfrm>
        <a:graphic>
          <a:graphicData uri="http://schemas.openxmlformats.org/presentationml/2006/ole">
            <p:oleObj spid="_x0000_s8195" name="Equation" r:id="rId5" imgW="533169" imgH="863225" progId="Equation.3">
              <p:embed/>
            </p:oleObj>
          </a:graphicData>
        </a:graphic>
      </p:graphicFrame>
      <p:sp>
        <p:nvSpPr>
          <p:cNvPr id="56387" name="Text Box 67"/>
          <p:cNvSpPr txBox="1">
            <a:spLocks noChangeArrowheads="1"/>
          </p:cNvSpPr>
          <p:nvPr/>
        </p:nvSpPr>
        <p:spPr bwMode="auto">
          <a:xfrm>
            <a:off x="755650" y="4067175"/>
            <a:ext cx="25186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 b="0" dirty="0" smtClean="0">
                <a:solidFill>
                  <a:srgbClr val="F90F36"/>
                </a:solidFill>
                <a:latin typeface="宋体" panose="02010600030101010101" pitchFamily="2" charset="-122"/>
              </a:rPr>
              <a:t>与逻辑门符号</a:t>
            </a:r>
            <a:endParaRPr lang="zh-CN" altLang="en-US" sz="2800" b="0" dirty="0">
              <a:solidFill>
                <a:srgbClr val="F90F36"/>
              </a:solidFill>
              <a:latin typeface="宋体" panose="02010600030101010101" pitchFamily="2" charset="-122"/>
            </a:endParaRPr>
          </a:p>
        </p:txBody>
      </p:sp>
      <p:grpSp>
        <p:nvGrpSpPr>
          <p:cNvPr id="4" name="Group 85"/>
          <p:cNvGrpSpPr>
            <a:grpSpLocks/>
          </p:cNvGrpSpPr>
          <p:nvPr/>
        </p:nvGrpSpPr>
        <p:grpSpPr bwMode="auto">
          <a:xfrm>
            <a:off x="3606800" y="4149725"/>
            <a:ext cx="2252663" cy="1195387"/>
            <a:chOff x="4432" y="2372"/>
            <a:chExt cx="1419" cy="753"/>
          </a:xfrm>
        </p:grpSpPr>
        <p:sp>
          <p:nvSpPr>
            <p:cNvPr id="8219" name="Rectangle 75"/>
            <p:cNvSpPr>
              <a:spLocks noChangeArrowheads="1"/>
            </p:cNvSpPr>
            <p:nvPr/>
          </p:nvSpPr>
          <p:spPr bwMode="auto">
            <a:xfrm>
              <a:off x="4911" y="2511"/>
              <a:ext cx="376" cy="5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  <p:sp>
          <p:nvSpPr>
            <p:cNvPr id="8220" name="Line 76"/>
            <p:cNvSpPr>
              <a:spLocks noChangeShapeType="1"/>
            </p:cNvSpPr>
            <p:nvPr/>
          </p:nvSpPr>
          <p:spPr bwMode="auto">
            <a:xfrm>
              <a:off x="5287" y="2804"/>
              <a:ext cx="3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1" name="Line 77"/>
            <p:cNvSpPr>
              <a:spLocks noChangeShapeType="1"/>
            </p:cNvSpPr>
            <p:nvPr/>
          </p:nvSpPr>
          <p:spPr bwMode="auto">
            <a:xfrm>
              <a:off x="4603" y="2707"/>
              <a:ext cx="3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2" name="Line 78"/>
            <p:cNvSpPr>
              <a:spLocks noChangeShapeType="1"/>
            </p:cNvSpPr>
            <p:nvPr/>
          </p:nvSpPr>
          <p:spPr bwMode="auto">
            <a:xfrm>
              <a:off x="4603" y="2902"/>
              <a:ext cx="3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3" name="Text Box 79"/>
            <p:cNvSpPr txBox="1">
              <a:spLocks noChangeArrowheads="1"/>
            </p:cNvSpPr>
            <p:nvPr/>
          </p:nvSpPr>
          <p:spPr bwMode="auto">
            <a:xfrm>
              <a:off x="4432" y="2576"/>
              <a:ext cx="2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A</a:t>
              </a:r>
            </a:p>
          </p:txBody>
        </p:sp>
        <p:sp>
          <p:nvSpPr>
            <p:cNvPr id="8224" name="Text Box 80"/>
            <p:cNvSpPr txBox="1">
              <a:spLocks noChangeArrowheads="1"/>
            </p:cNvSpPr>
            <p:nvPr/>
          </p:nvSpPr>
          <p:spPr bwMode="auto">
            <a:xfrm>
              <a:off x="4432" y="2837"/>
              <a:ext cx="2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B</a:t>
              </a:r>
            </a:p>
          </p:txBody>
        </p:sp>
        <p:sp>
          <p:nvSpPr>
            <p:cNvPr id="8225" name="Text Box 81"/>
            <p:cNvSpPr txBox="1">
              <a:spLocks noChangeArrowheads="1"/>
            </p:cNvSpPr>
            <p:nvPr/>
          </p:nvSpPr>
          <p:spPr bwMode="auto">
            <a:xfrm>
              <a:off x="5595" y="2707"/>
              <a:ext cx="2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Y</a:t>
              </a:r>
            </a:p>
          </p:txBody>
        </p:sp>
        <p:sp>
          <p:nvSpPr>
            <p:cNvPr id="8226" name="Text Box 82"/>
            <p:cNvSpPr txBox="1">
              <a:spLocks noChangeArrowheads="1"/>
            </p:cNvSpPr>
            <p:nvPr/>
          </p:nvSpPr>
          <p:spPr bwMode="auto">
            <a:xfrm>
              <a:off x="4968" y="2510"/>
              <a:ext cx="2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&amp;</a:t>
              </a:r>
            </a:p>
          </p:txBody>
        </p:sp>
        <p:sp>
          <p:nvSpPr>
            <p:cNvPr id="8227" name="Text Box 83"/>
            <p:cNvSpPr txBox="1">
              <a:spLocks noChangeArrowheads="1"/>
            </p:cNvSpPr>
            <p:nvPr/>
          </p:nvSpPr>
          <p:spPr bwMode="auto">
            <a:xfrm>
              <a:off x="5362" y="237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accent2"/>
                  </a:solidFill>
                  <a:ea typeface="仿宋_GB2312" pitchFamily="49" charset="-122"/>
                </a:rPr>
                <a:t>国标</a:t>
              </a:r>
            </a:p>
          </p:txBody>
        </p:sp>
      </p:grpSp>
      <p:grpSp>
        <p:nvGrpSpPr>
          <p:cNvPr id="5" name="Group 86"/>
          <p:cNvGrpSpPr>
            <a:grpSpLocks/>
          </p:cNvGrpSpPr>
          <p:nvPr/>
        </p:nvGrpSpPr>
        <p:grpSpPr bwMode="auto">
          <a:xfrm>
            <a:off x="3660775" y="5381625"/>
            <a:ext cx="2552700" cy="1149350"/>
            <a:chOff x="4466" y="3219"/>
            <a:chExt cx="1608" cy="724"/>
          </a:xfrm>
        </p:grpSpPr>
        <p:sp>
          <p:nvSpPr>
            <p:cNvPr id="8211" name="Line 68"/>
            <p:cNvSpPr>
              <a:spLocks noChangeShapeType="1"/>
            </p:cNvSpPr>
            <p:nvPr/>
          </p:nvSpPr>
          <p:spPr bwMode="auto">
            <a:xfrm>
              <a:off x="5387" y="3595"/>
              <a:ext cx="3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" name="Line 69"/>
            <p:cNvSpPr>
              <a:spLocks noChangeShapeType="1"/>
            </p:cNvSpPr>
            <p:nvPr/>
          </p:nvSpPr>
          <p:spPr bwMode="auto">
            <a:xfrm>
              <a:off x="4703" y="3498"/>
              <a:ext cx="3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3" name="Line 70"/>
            <p:cNvSpPr>
              <a:spLocks noChangeShapeType="1"/>
            </p:cNvSpPr>
            <p:nvPr/>
          </p:nvSpPr>
          <p:spPr bwMode="auto">
            <a:xfrm>
              <a:off x="4703" y="3693"/>
              <a:ext cx="3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4" name="Text Box 71"/>
            <p:cNvSpPr txBox="1">
              <a:spLocks noChangeArrowheads="1"/>
            </p:cNvSpPr>
            <p:nvPr/>
          </p:nvSpPr>
          <p:spPr bwMode="auto">
            <a:xfrm>
              <a:off x="4466" y="3367"/>
              <a:ext cx="2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A</a:t>
              </a:r>
            </a:p>
          </p:txBody>
        </p:sp>
        <p:sp>
          <p:nvSpPr>
            <p:cNvPr id="8215" name="Text Box 72"/>
            <p:cNvSpPr txBox="1">
              <a:spLocks noChangeArrowheads="1"/>
            </p:cNvSpPr>
            <p:nvPr/>
          </p:nvSpPr>
          <p:spPr bwMode="auto">
            <a:xfrm>
              <a:off x="4509" y="3655"/>
              <a:ext cx="2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B</a:t>
              </a:r>
            </a:p>
          </p:txBody>
        </p:sp>
        <p:sp>
          <p:nvSpPr>
            <p:cNvPr id="8216" name="Text Box 73"/>
            <p:cNvSpPr txBox="1">
              <a:spLocks noChangeArrowheads="1"/>
            </p:cNvSpPr>
            <p:nvPr/>
          </p:nvSpPr>
          <p:spPr bwMode="auto">
            <a:xfrm>
              <a:off x="5695" y="3498"/>
              <a:ext cx="2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Y</a:t>
              </a:r>
            </a:p>
          </p:txBody>
        </p:sp>
        <p:sp>
          <p:nvSpPr>
            <p:cNvPr id="8217" name="AutoShape 74"/>
            <p:cNvSpPr>
              <a:spLocks noChangeArrowheads="1"/>
            </p:cNvSpPr>
            <p:nvPr/>
          </p:nvSpPr>
          <p:spPr bwMode="auto">
            <a:xfrm>
              <a:off x="5011" y="3367"/>
              <a:ext cx="376" cy="419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  <p:sp>
          <p:nvSpPr>
            <p:cNvPr id="8218" name="Text Box 84"/>
            <p:cNvSpPr txBox="1">
              <a:spLocks noChangeArrowheads="1"/>
            </p:cNvSpPr>
            <p:nvPr/>
          </p:nvSpPr>
          <p:spPr bwMode="auto">
            <a:xfrm>
              <a:off x="5318" y="3219"/>
              <a:ext cx="7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accent2"/>
                  </a:solidFill>
                  <a:ea typeface="仿宋_GB2312" pitchFamily="49" charset="-122"/>
                </a:rPr>
                <a:t>国外常用</a:t>
              </a:r>
            </a:p>
          </p:txBody>
        </p:sp>
      </p:grpSp>
      <p:sp>
        <p:nvSpPr>
          <p:cNvPr id="56407" name="Oval 87"/>
          <p:cNvSpPr>
            <a:spLocks noChangeArrowheads="1"/>
          </p:cNvSpPr>
          <p:nvPr/>
        </p:nvSpPr>
        <p:spPr bwMode="auto">
          <a:xfrm>
            <a:off x="6234113" y="2833687"/>
            <a:ext cx="1828800" cy="900113"/>
          </a:xfrm>
          <a:prstGeom prst="ellipse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仿宋_GB2312" pitchFamily="49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6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6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81" grpId="0" autoUpdateAnimBg="0"/>
      <p:bldP spid="56383" grpId="0" autoUpdateAnimBg="0"/>
      <p:bldP spid="56385" grpId="0" autoUpdateAnimBg="0"/>
      <p:bldP spid="56387" grpId="0" autoUpdateAnimBg="0"/>
      <p:bldP spid="5640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第</a:t>
            </a:r>
            <a:fld id="{088D369C-D8EF-4AC1-8EA3-FB971909CEAB}" type="slidenum"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pPr eaLnBrk="1" hangingPunct="1"/>
              <a:t>7</a:t>
            </a:fld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页</a:t>
            </a:r>
          </a:p>
        </p:txBody>
      </p:sp>
      <p:sp>
        <p:nvSpPr>
          <p:cNvPr id="95235" name="Rectangle 1027"/>
          <p:cNvSpPr>
            <a:spLocks noChangeArrowheads="1"/>
          </p:cNvSpPr>
          <p:nvPr/>
        </p:nvSpPr>
        <p:spPr bwMode="auto">
          <a:xfrm>
            <a:off x="0" y="0"/>
            <a:ext cx="4922838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10000"/>
              </a:lnSpc>
            </a:pPr>
            <a:r>
              <a:rPr lang="en-US" altLang="zh-CN" sz="3200"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en-US" sz="3200">
                <a:latin typeface="仿宋_GB2312" pitchFamily="49" charset="-122"/>
                <a:ea typeface="仿宋_GB2312" pitchFamily="49" charset="-122"/>
              </a:rPr>
              <a:t>、或逻辑（逻辑加）</a:t>
            </a:r>
          </a:p>
        </p:txBody>
      </p:sp>
      <p:sp>
        <p:nvSpPr>
          <p:cNvPr id="95236" name="Text Box 1028"/>
          <p:cNvSpPr txBox="1">
            <a:spLocks noChangeArrowheads="1"/>
          </p:cNvSpPr>
          <p:nvPr/>
        </p:nvSpPr>
        <p:spPr bwMode="auto">
          <a:xfrm>
            <a:off x="414338" y="673100"/>
            <a:ext cx="1076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定义</a:t>
            </a:r>
          </a:p>
        </p:txBody>
      </p:sp>
      <p:sp>
        <p:nvSpPr>
          <p:cNvPr id="95237" name="Rectangle 1029"/>
          <p:cNvSpPr>
            <a:spLocks noChangeArrowheads="1"/>
          </p:cNvSpPr>
          <p:nvPr/>
        </p:nvSpPr>
        <p:spPr bwMode="auto">
          <a:xfrm>
            <a:off x="3440113" y="2209800"/>
            <a:ext cx="57324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i="1">
                <a:solidFill>
                  <a:srgbClr val="F90F36"/>
                </a:solidFill>
                <a:latin typeface="宋体" panose="02010600030101010101" pitchFamily="2" charset="-122"/>
              </a:rPr>
              <a:t>定义：</a:t>
            </a:r>
            <a:r>
              <a:rPr lang="zh-CN" altLang="en-US" sz="2400">
                <a:solidFill>
                  <a:schemeClr val="accent1"/>
                </a:solidFill>
                <a:latin typeface="仿宋_GB2312" pitchFamily="49" charset="-122"/>
                <a:ea typeface="仿宋_GB2312" pitchFamily="49" charset="-122"/>
              </a:rPr>
              <a:t>在决定事物结果的诸条件中</a:t>
            </a:r>
            <a:r>
              <a:rPr lang="zh-CN" altLang="en-US" sz="2400">
                <a:solidFill>
                  <a:srgbClr val="FF5008"/>
                </a:solidFill>
                <a:latin typeface="仿宋_GB2312" pitchFamily="49" charset="-122"/>
                <a:ea typeface="仿宋_GB2312" pitchFamily="49" charset="-122"/>
              </a:rPr>
              <a:t>只要有一个或一个以上</a:t>
            </a:r>
            <a:r>
              <a:rPr lang="zh-CN" altLang="en-US" sz="2400">
                <a:solidFill>
                  <a:schemeClr val="accent1"/>
                </a:solidFill>
                <a:latin typeface="仿宋_GB2312" pitchFamily="49" charset="-122"/>
                <a:ea typeface="仿宋_GB2312" pitchFamily="49" charset="-122"/>
              </a:rPr>
              <a:t>满足，结果就会发生。</a:t>
            </a:r>
          </a:p>
        </p:txBody>
      </p:sp>
      <p:sp>
        <p:nvSpPr>
          <p:cNvPr id="95238" name="Text Box 1030"/>
          <p:cNvSpPr txBox="1">
            <a:spLocks noChangeArrowheads="1"/>
          </p:cNvSpPr>
          <p:nvPr/>
        </p:nvSpPr>
        <p:spPr bwMode="auto">
          <a:xfrm>
            <a:off x="3476625" y="792163"/>
            <a:ext cx="44418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i="1">
                <a:solidFill>
                  <a:srgbClr val="F90F36"/>
                </a:solidFill>
                <a:latin typeface="宋体" panose="02010600030101010101" pitchFamily="2" charset="-122"/>
              </a:rPr>
              <a:t>条件 ：</a:t>
            </a:r>
            <a:r>
              <a:rPr lang="zh-CN" altLang="en-US" sz="2400" b="0">
                <a:latin typeface="仿宋_GB2312" pitchFamily="49" charset="-122"/>
                <a:ea typeface="仿宋_GB2312" pitchFamily="49" charset="-122"/>
              </a:rPr>
              <a:t>开关</a:t>
            </a:r>
            <a:r>
              <a:rPr lang="en-US" altLang="zh-CN" sz="2400" b="0">
                <a:ea typeface="仿宋_GB2312" pitchFamily="49" charset="-122"/>
              </a:rPr>
              <a:t>A</a:t>
            </a:r>
            <a:r>
              <a:rPr lang="zh-CN" altLang="en-US" sz="2400" b="0">
                <a:latin typeface="仿宋_GB2312" pitchFamily="49" charset="-122"/>
                <a:ea typeface="仿宋_GB2312" pitchFamily="49" charset="-122"/>
              </a:rPr>
              <a:t>合上（变量</a:t>
            </a:r>
            <a:r>
              <a:rPr lang="en-US" altLang="zh-CN" sz="2400" b="0">
                <a:ea typeface="仿宋_GB2312" pitchFamily="49" charset="-122"/>
              </a:rPr>
              <a:t>A</a:t>
            </a:r>
            <a:r>
              <a:rPr lang="zh-CN" altLang="en-US" sz="2400" b="0">
                <a:latin typeface="仿宋_GB2312" pitchFamily="49" charset="-122"/>
                <a:ea typeface="仿宋_GB2312" pitchFamily="49" charset="-122"/>
              </a:rPr>
              <a:t>）、</a:t>
            </a:r>
          </a:p>
          <a:p>
            <a:pPr eaLnBrk="1" hangingPunct="1"/>
            <a:r>
              <a:rPr lang="zh-CN" altLang="en-US" sz="2400" b="0">
                <a:latin typeface="仿宋_GB2312" pitchFamily="49" charset="-122"/>
                <a:ea typeface="仿宋_GB2312" pitchFamily="49" charset="-122"/>
              </a:rPr>
              <a:t>       开关</a:t>
            </a:r>
            <a:r>
              <a:rPr lang="en-US" altLang="zh-CN" sz="2400" b="0">
                <a:latin typeface="仿宋_GB2312" pitchFamily="49" charset="-122"/>
                <a:ea typeface="仿宋_GB2312" pitchFamily="49" charset="-122"/>
              </a:rPr>
              <a:t>B</a:t>
            </a:r>
            <a:r>
              <a:rPr lang="zh-CN" altLang="en-US" sz="2400" b="0">
                <a:latin typeface="仿宋_GB2312" pitchFamily="49" charset="-122"/>
                <a:ea typeface="仿宋_GB2312" pitchFamily="49" charset="-122"/>
              </a:rPr>
              <a:t>合上（变量</a:t>
            </a:r>
            <a:r>
              <a:rPr lang="en-US" altLang="zh-CN" sz="2400" b="0">
                <a:ea typeface="仿宋_GB2312" pitchFamily="49" charset="-122"/>
              </a:rPr>
              <a:t>B</a:t>
            </a:r>
            <a:r>
              <a:rPr lang="zh-CN" altLang="en-US" sz="2400" b="0">
                <a:latin typeface="仿宋_GB2312" pitchFamily="49" charset="-122"/>
                <a:ea typeface="仿宋_GB2312" pitchFamily="49" charset="-122"/>
              </a:rPr>
              <a:t>）</a:t>
            </a:r>
          </a:p>
        </p:txBody>
      </p:sp>
      <p:sp>
        <p:nvSpPr>
          <p:cNvPr id="95239" name="Text Box 1031"/>
          <p:cNvSpPr txBox="1">
            <a:spLocks noChangeArrowheads="1"/>
          </p:cNvSpPr>
          <p:nvPr/>
        </p:nvSpPr>
        <p:spPr bwMode="auto">
          <a:xfrm>
            <a:off x="3552825" y="1612900"/>
            <a:ext cx="4710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i="1">
                <a:solidFill>
                  <a:srgbClr val="F90F36"/>
                </a:solidFill>
                <a:latin typeface="宋体" panose="02010600030101010101" pitchFamily="2" charset="-122"/>
              </a:rPr>
              <a:t>结果：</a:t>
            </a:r>
            <a:r>
              <a:rPr lang="zh-CN" altLang="en-US" sz="2400" b="0">
                <a:latin typeface="仿宋_GB2312" pitchFamily="49" charset="-122"/>
                <a:ea typeface="仿宋_GB2312" pitchFamily="49" charset="-122"/>
              </a:rPr>
              <a:t>灯</a:t>
            </a:r>
            <a:r>
              <a:rPr lang="en-US" altLang="zh-CN" sz="2400" b="0">
                <a:ea typeface="仿宋_GB2312" pitchFamily="49" charset="-122"/>
              </a:rPr>
              <a:t>Y</a:t>
            </a:r>
            <a:r>
              <a:rPr lang="zh-CN" altLang="en-US" sz="2400" b="0">
                <a:latin typeface="仿宋_GB2312" pitchFamily="49" charset="-122"/>
                <a:ea typeface="仿宋_GB2312" pitchFamily="49" charset="-122"/>
              </a:rPr>
              <a:t>亮（</a:t>
            </a:r>
            <a:r>
              <a:rPr lang="en-US" altLang="zh-CN" sz="2400" b="0">
                <a:ea typeface="仿宋_GB2312" pitchFamily="49" charset="-122"/>
              </a:rPr>
              <a:t>Y</a:t>
            </a:r>
            <a:r>
              <a:rPr lang="zh-CN" altLang="en-US" sz="2400" b="0">
                <a:latin typeface="仿宋_GB2312" pitchFamily="49" charset="-122"/>
                <a:ea typeface="仿宋_GB2312" pitchFamily="49" charset="-122"/>
              </a:rPr>
              <a:t>是</a:t>
            </a:r>
            <a:r>
              <a:rPr lang="en-US" altLang="zh-CN" sz="2400" b="0">
                <a:ea typeface="仿宋_GB2312" pitchFamily="49" charset="-122"/>
              </a:rPr>
              <a:t>A</a:t>
            </a:r>
            <a:r>
              <a:rPr lang="zh-CN" altLang="en-US" sz="2400" b="0">
                <a:ea typeface="仿宋_GB2312" pitchFamily="49" charset="-122"/>
              </a:rPr>
              <a:t>、</a:t>
            </a:r>
            <a:r>
              <a:rPr lang="en-US" altLang="zh-CN" sz="2400" b="0">
                <a:ea typeface="仿宋_GB2312" pitchFamily="49" charset="-122"/>
              </a:rPr>
              <a:t>B</a:t>
            </a:r>
            <a:r>
              <a:rPr lang="zh-CN" altLang="en-US" sz="2400" b="0">
                <a:latin typeface="仿宋_GB2312" pitchFamily="49" charset="-122"/>
                <a:ea typeface="仿宋_GB2312" pitchFamily="49" charset="-122"/>
              </a:rPr>
              <a:t>的函数）</a:t>
            </a:r>
          </a:p>
        </p:txBody>
      </p:sp>
      <p:sp>
        <p:nvSpPr>
          <p:cNvPr id="95240" name="Text Box 1032"/>
          <p:cNvSpPr txBox="1">
            <a:spLocks noChangeArrowheads="1"/>
          </p:cNvSpPr>
          <p:nvPr/>
        </p:nvSpPr>
        <p:spPr bwMode="auto">
          <a:xfrm>
            <a:off x="793750" y="3427413"/>
            <a:ext cx="14335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真值表</a:t>
            </a:r>
          </a:p>
        </p:txBody>
      </p:sp>
      <p:graphicFrame>
        <p:nvGraphicFramePr>
          <p:cNvPr id="95241" name="Object 1033"/>
          <p:cNvGraphicFramePr>
            <a:graphicFrameLocks noChangeAspect="1"/>
          </p:cNvGraphicFramePr>
          <p:nvPr/>
        </p:nvGraphicFramePr>
        <p:xfrm>
          <a:off x="482600" y="3973513"/>
          <a:ext cx="2017713" cy="2884487"/>
        </p:xfrm>
        <a:graphic>
          <a:graphicData uri="http://schemas.openxmlformats.org/presentationml/2006/ole">
            <p:oleObj spid="_x0000_s9217" name="Document" r:id="rId3" imgW="2062480" imgH="2943860" progId="">
              <p:embed/>
            </p:oleObj>
          </a:graphicData>
        </a:graphic>
      </p:graphicFrame>
      <p:sp>
        <p:nvSpPr>
          <p:cNvPr id="95242" name="Text Box 1034"/>
          <p:cNvSpPr txBox="1">
            <a:spLocks noChangeArrowheads="1"/>
          </p:cNvSpPr>
          <p:nvPr/>
        </p:nvSpPr>
        <p:spPr bwMode="auto">
          <a:xfrm>
            <a:off x="2774950" y="3411538"/>
            <a:ext cx="16017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表达式</a:t>
            </a:r>
          </a:p>
        </p:txBody>
      </p:sp>
      <p:graphicFrame>
        <p:nvGraphicFramePr>
          <p:cNvPr id="95243" name="Object 1035"/>
          <p:cNvGraphicFramePr>
            <a:graphicFrameLocks noChangeAspect="1"/>
          </p:cNvGraphicFramePr>
          <p:nvPr/>
        </p:nvGraphicFramePr>
        <p:xfrm>
          <a:off x="2598738" y="4446588"/>
          <a:ext cx="1760537" cy="458787"/>
        </p:xfrm>
        <a:graphic>
          <a:graphicData uri="http://schemas.openxmlformats.org/presentationml/2006/ole">
            <p:oleObj spid="_x0000_s9218" name="Equation" r:id="rId4" imgW="634449" imgH="164957" progId="Equation.3">
              <p:embed/>
            </p:oleObj>
          </a:graphicData>
        </a:graphic>
      </p:graphicFrame>
      <p:sp>
        <p:nvSpPr>
          <p:cNvPr id="95244" name="Text Box 1036"/>
          <p:cNvSpPr txBox="1">
            <a:spLocks noChangeArrowheads="1"/>
          </p:cNvSpPr>
          <p:nvPr/>
        </p:nvSpPr>
        <p:spPr bwMode="auto">
          <a:xfrm>
            <a:off x="4675188" y="3424238"/>
            <a:ext cx="3003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运算规律</a:t>
            </a:r>
          </a:p>
        </p:txBody>
      </p:sp>
      <p:graphicFrame>
        <p:nvGraphicFramePr>
          <p:cNvPr id="95245" name="Object 1037"/>
          <p:cNvGraphicFramePr>
            <a:graphicFrameLocks noChangeAspect="1"/>
          </p:cNvGraphicFramePr>
          <p:nvPr/>
        </p:nvGraphicFramePr>
        <p:xfrm>
          <a:off x="5053013" y="4021138"/>
          <a:ext cx="1557337" cy="2406650"/>
        </p:xfrm>
        <a:graphic>
          <a:graphicData uri="http://schemas.openxmlformats.org/presentationml/2006/ole">
            <p:oleObj spid="_x0000_s9219" name="Equation" r:id="rId5" imgW="558558" imgH="863225" progId="Equation.3">
              <p:embed/>
            </p:oleObj>
          </a:graphicData>
        </a:graphic>
      </p:graphicFrame>
      <p:sp>
        <p:nvSpPr>
          <p:cNvPr id="95246" name="Text Box 1038"/>
          <p:cNvSpPr txBox="1">
            <a:spLocks noChangeArrowheads="1"/>
          </p:cNvSpPr>
          <p:nvPr/>
        </p:nvSpPr>
        <p:spPr bwMode="auto">
          <a:xfrm>
            <a:off x="7799388" y="3454400"/>
            <a:ext cx="13446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或门</a:t>
            </a:r>
          </a:p>
        </p:txBody>
      </p:sp>
      <p:grpSp>
        <p:nvGrpSpPr>
          <p:cNvPr id="2" name="Group 1039"/>
          <p:cNvGrpSpPr>
            <a:grpSpLocks/>
          </p:cNvGrpSpPr>
          <p:nvPr/>
        </p:nvGrpSpPr>
        <p:grpSpPr bwMode="auto">
          <a:xfrm>
            <a:off x="211138" y="1257300"/>
            <a:ext cx="3127375" cy="2171700"/>
            <a:chOff x="96" y="336"/>
            <a:chExt cx="1939" cy="1538"/>
          </a:xfrm>
        </p:grpSpPr>
        <p:sp>
          <p:nvSpPr>
            <p:cNvPr id="9252" name="Line 1040"/>
            <p:cNvSpPr>
              <a:spLocks noChangeShapeType="1"/>
            </p:cNvSpPr>
            <p:nvPr/>
          </p:nvSpPr>
          <p:spPr bwMode="auto">
            <a:xfrm>
              <a:off x="240" y="1344"/>
              <a:ext cx="1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3" name="Line 1041"/>
            <p:cNvSpPr>
              <a:spLocks noChangeShapeType="1"/>
            </p:cNvSpPr>
            <p:nvPr/>
          </p:nvSpPr>
          <p:spPr bwMode="auto">
            <a:xfrm>
              <a:off x="263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4" name="Text Box 1042"/>
            <p:cNvSpPr txBox="1">
              <a:spLocks noChangeArrowheads="1"/>
            </p:cNvSpPr>
            <p:nvPr/>
          </p:nvSpPr>
          <p:spPr bwMode="auto">
            <a:xfrm>
              <a:off x="96" y="1056"/>
              <a:ext cx="336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+</a:t>
              </a:r>
            </a:p>
          </p:txBody>
        </p:sp>
        <p:sp>
          <p:nvSpPr>
            <p:cNvPr id="9255" name="Text Box 1043"/>
            <p:cNvSpPr txBox="1">
              <a:spLocks noChangeArrowheads="1"/>
            </p:cNvSpPr>
            <p:nvPr/>
          </p:nvSpPr>
          <p:spPr bwMode="auto">
            <a:xfrm>
              <a:off x="96" y="1392"/>
              <a:ext cx="336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_</a:t>
              </a:r>
            </a:p>
          </p:txBody>
        </p:sp>
        <p:sp>
          <p:nvSpPr>
            <p:cNvPr id="9256" name="Line 1044"/>
            <p:cNvSpPr>
              <a:spLocks noChangeShapeType="1"/>
            </p:cNvSpPr>
            <p:nvPr/>
          </p:nvSpPr>
          <p:spPr bwMode="auto">
            <a:xfrm>
              <a:off x="334" y="8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7" name="Line 1045"/>
            <p:cNvSpPr>
              <a:spLocks noChangeShapeType="1"/>
            </p:cNvSpPr>
            <p:nvPr/>
          </p:nvSpPr>
          <p:spPr bwMode="auto">
            <a:xfrm>
              <a:off x="1266" y="816"/>
              <a:ext cx="3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8" name="Line 1046"/>
            <p:cNvSpPr>
              <a:spLocks noChangeShapeType="1"/>
            </p:cNvSpPr>
            <p:nvPr/>
          </p:nvSpPr>
          <p:spPr bwMode="auto">
            <a:xfrm>
              <a:off x="334" y="81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9" name="Line 1047"/>
            <p:cNvSpPr>
              <a:spLocks noChangeShapeType="1"/>
            </p:cNvSpPr>
            <p:nvPr/>
          </p:nvSpPr>
          <p:spPr bwMode="auto">
            <a:xfrm>
              <a:off x="1582" y="81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260" name="Group 1048"/>
            <p:cNvGrpSpPr>
              <a:grpSpLocks/>
            </p:cNvGrpSpPr>
            <p:nvPr/>
          </p:nvGrpSpPr>
          <p:grpSpPr bwMode="auto">
            <a:xfrm>
              <a:off x="1486" y="1351"/>
              <a:ext cx="181" cy="181"/>
              <a:chOff x="1584" y="1351"/>
              <a:chExt cx="181" cy="181"/>
            </a:xfrm>
          </p:grpSpPr>
          <p:sp>
            <p:nvSpPr>
              <p:cNvPr id="9277" name="Oval 1049"/>
              <p:cNvSpPr>
                <a:spLocks noChangeArrowheads="1"/>
              </p:cNvSpPr>
              <p:nvPr/>
            </p:nvSpPr>
            <p:spPr bwMode="auto">
              <a:xfrm>
                <a:off x="1584" y="1351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仿宋_GB2312" pitchFamily="49" charset="-122"/>
                </a:endParaRPr>
              </a:p>
            </p:txBody>
          </p:sp>
          <p:grpSp>
            <p:nvGrpSpPr>
              <p:cNvPr id="9278" name="Group 1050"/>
              <p:cNvGrpSpPr>
                <a:grpSpLocks/>
              </p:cNvGrpSpPr>
              <p:nvPr/>
            </p:nvGrpSpPr>
            <p:grpSpPr bwMode="auto">
              <a:xfrm>
                <a:off x="1601" y="1368"/>
                <a:ext cx="147" cy="147"/>
                <a:chOff x="2640" y="1392"/>
                <a:chExt cx="192" cy="192"/>
              </a:xfrm>
            </p:grpSpPr>
            <p:sp>
              <p:nvSpPr>
                <p:cNvPr id="9279" name="Line 1051"/>
                <p:cNvSpPr>
                  <a:spLocks noChangeShapeType="1"/>
                </p:cNvSpPr>
                <p:nvPr/>
              </p:nvSpPr>
              <p:spPr bwMode="auto">
                <a:xfrm>
                  <a:off x="2640" y="1392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80" name="Line 1052"/>
                <p:cNvSpPr>
                  <a:spLocks noChangeShapeType="1"/>
                </p:cNvSpPr>
                <p:nvPr/>
              </p:nvSpPr>
              <p:spPr bwMode="auto">
                <a:xfrm rot="-5400000">
                  <a:off x="2640" y="1392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9261" name="Line 1053"/>
            <p:cNvSpPr>
              <a:spLocks noChangeShapeType="1"/>
            </p:cNvSpPr>
            <p:nvPr/>
          </p:nvSpPr>
          <p:spPr bwMode="auto">
            <a:xfrm flipH="1">
              <a:off x="1582" y="1536"/>
              <a:ext cx="0" cy="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2" name="Line 1054"/>
            <p:cNvSpPr>
              <a:spLocks noChangeShapeType="1"/>
            </p:cNvSpPr>
            <p:nvPr/>
          </p:nvSpPr>
          <p:spPr bwMode="auto">
            <a:xfrm>
              <a:off x="334" y="187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3" name="Line 1055"/>
            <p:cNvSpPr>
              <a:spLocks noChangeShapeType="1"/>
            </p:cNvSpPr>
            <p:nvPr/>
          </p:nvSpPr>
          <p:spPr bwMode="auto">
            <a:xfrm>
              <a:off x="334" y="144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4" name="Line 1056"/>
            <p:cNvSpPr>
              <a:spLocks noChangeShapeType="1"/>
            </p:cNvSpPr>
            <p:nvPr/>
          </p:nvSpPr>
          <p:spPr bwMode="auto">
            <a:xfrm>
              <a:off x="670" y="57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5" name="Line 1057"/>
            <p:cNvSpPr>
              <a:spLocks noChangeShapeType="1"/>
            </p:cNvSpPr>
            <p:nvPr/>
          </p:nvSpPr>
          <p:spPr bwMode="auto">
            <a:xfrm>
              <a:off x="1262" y="57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266" name="Group 1058"/>
            <p:cNvGrpSpPr>
              <a:grpSpLocks/>
            </p:cNvGrpSpPr>
            <p:nvPr/>
          </p:nvGrpSpPr>
          <p:grpSpPr bwMode="auto">
            <a:xfrm>
              <a:off x="670" y="432"/>
              <a:ext cx="596" cy="144"/>
              <a:chOff x="2832" y="720"/>
              <a:chExt cx="528" cy="144"/>
            </a:xfrm>
          </p:grpSpPr>
          <p:sp>
            <p:nvSpPr>
              <p:cNvPr id="9274" name="Line 1059"/>
              <p:cNvSpPr>
                <a:spLocks noChangeShapeType="1"/>
              </p:cNvSpPr>
              <p:nvPr/>
            </p:nvSpPr>
            <p:spPr bwMode="auto">
              <a:xfrm>
                <a:off x="2832" y="86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75" name="Line 1060"/>
              <p:cNvSpPr>
                <a:spLocks noChangeShapeType="1"/>
              </p:cNvSpPr>
              <p:nvPr/>
            </p:nvSpPr>
            <p:spPr bwMode="auto">
              <a:xfrm flipV="1">
                <a:off x="2976" y="720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76" name="Line 1061"/>
              <p:cNvSpPr>
                <a:spLocks noChangeShapeType="1"/>
              </p:cNvSpPr>
              <p:nvPr/>
            </p:nvSpPr>
            <p:spPr bwMode="auto">
              <a:xfrm>
                <a:off x="3216" y="86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267" name="Group 1062"/>
            <p:cNvGrpSpPr>
              <a:grpSpLocks/>
            </p:cNvGrpSpPr>
            <p:nvPr/>
          </p:nvGrpSpPr>
          <p:grpSpPr bwMode="auto">
            <a:xfrm>
              <a:off x="672" y="864"/>
              <a:ext cx="596" cy="144"/>
              <a:chOff x="2832" y="720"/>
              <a:chExt cx="528" cy="144"/>
            </a:xfrm>
          </p:grpSpPr>
          <p:sp>
            <p:nvSpPr>
              <p:cNvPr id="9271" name="Line 1063"/>
              <p:cNvSpPr>
                <a:spLocks noChangeShapeType="1"/>
              </p:cNvSpPr>
              <p:nvPr/>
            </p:nvSpPr>
            <p:spPr bwMode="auto">
              <a:xfrm>
                <a:off x="2832" y="86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72" name="Line 1064"/>
              <p:cNvSpPr>
                <a:spLocks noChangeShapeType="1"/>
              </p:cNvSpPr>
              <p:nvPr/>
            </p:nvSpPr>
            <p:spPr bwMode="auto">
              <a:xfrm flipV="1">
                <a:off x="2976" y="720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73" name="Line 1065"/>
              <p:cNvSpPr>
                <a:spLocks noChangeShapeType="1"/>
              </p:cNvSpPr>
              <p:nvPr/>
            </p:nvSpPr>
            <p:spPr bwMode="auto">
              <a:xfrm>
                <a:off x="3216" y="86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68" name="Text Box 1066"/>
            <p:cNvSpPr txBox="1">
              <a:spLocks noChangeArrowheads="1"/>
            </p:cNvSpPr>
            <p:nvPr/>
          </p:nvSpPr>
          <p:spPr bwMode="auto">
            <a:xfrm>
              <a:off x="651" y="336"/>
              <a:ext cx="403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A</a:t>
              </a:r>
            </a:p>
          </p:txBody>
        </p:sp>
        <p:sp>
          <p:nvSpPr>
            <p:cNvPr id="9269" name="Text Box 1067"/>
            <p:cNvSpPr txBox="1">
              <a:spLocks noChangeArrowheads="1"/>
            </p:cNvSpPr>
            <p:nvPr/>
          </p:nvSpPr>
          <p:spPr bwMode="auto">
            <a:xfrm>
              <a:off x="651" y="768"/>
              <a:ext cx="403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B</a:t>
              </a:r>
            </a:p>
          </p:txBody>
        </p:sp>
        <p:sp>
          <p:nvSpPr>
            <p:cNvPr id="9270" name="Text Box 1068"/>
            <p:cNvSpPr txBox="1">
              <a:spLocks noChangeArrowheads="1"/>
            </p:cNvSpPr>
            <p:nvPr/>
          </p:nvSpPr>
          <p:spPr bwMode="auto">
            <a:xfrm>
              <a:off x="1632" y="1296"/>
              <a:ext cx="403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Y</a:t>
              </a:r>
            </a:p>
          </p:txBody>
        </p:sp>
      </p:grpSp>
      <p:grpSp>
        <p:nvGrpSpPr>
          <p:cNvPr id="7" name="Group 1086"/>
          <p:cNvGrpSpPr>
            <a:grpSpLocks/>
          </p:cNvGrpSpPr>
          <p:nvPr/>
        </p:nvGrpSpPr>
        <p:grpSpPr bwMode="auto">
          <a:xfrm>
            <a:off x="7089775" y="3881438"/>
            <a:ext cx="2255838" cy="1082675"/>
            <a:chOff x="4466" y="2445"/>
            <a:chExt cx="1421" cy="682"/>
          </a:xfrm>
        </p:grpSpPr>
        <p:sp>
          <p:nvSpPr>
            <p:cNvPr id="9243" name="Rectangle 1069"/>
            <p:cNvSpPr>
              <a:spLocks noChangeArrowheads="1"/>
            </p:cNvSpPr>
            <p:nvPr/>
          </p:nvSpPr>
          <p:spPr bwMode="auto">
            <a:xfrm>
              <a:off x="4945" y="2514"/>
              <a:ext cx="376" cy="5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  <p:sp>
          <p:nvSpPr>
            <p:cNvPr id="9244" name="Line 1070"/>
            <p:cNvSpPr>
              <a:spLocks noChangeShapeType="1"/>
            </p:cNvSpPr>
            <p:nvPr/>
          </p:nvSpPr>
          <p:spPr bwMode="auto">
            <a:xfrm>
              <a:off x="5321" y="2807"/>
              <a:ext cx="3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5" name="Line 1071"/>
            <p:cNvSpPr>
              <a:spLocks noChangeShapeType="1"/>
            </p:cNvSpPr>
            <p:nvPr/>
          </p:nvSpPr>
          <p:spPr bwMode="auto">
            <a:xfrm>
              <a:off x="4637" y="2710"/>
              <a:ext cx="3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6" name="Line 1072"/>
            <p:cNvSpPr>
              <a:spLocks noChangeShapeType="1"/>
            </p:cNvSpPr>
            <p:nvPr/>
          </p:nvSpPr>
          <p:spPr bwMode="auto">
            <a:xfrm>
              <a:off x="4637" y="2905"/>
              <a:ext cx="3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7" name="Text Box 1073"/>
            <p:cNvSpPr txBox="1">
              <a:spLocks noChangeArrowheads="1"/>
            </p:cNvSpPr>
            <p:nvPr/>
          </p:nvSpPr>
          <p:spPr bwMode="auto">
            <a:xfrm>
              <a:off x="4466" y="2579"/>
              <a:ext cx="2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A</a:t>
              </a:r>
            </a:p>
          </p:txBody>
        </p:sp>
        <p:sp>
          <p:nvSpPr>
            <p:cNvPr id="9248" name="Text Box 1074"/>
            <p:cNvSpPr txBox="1">
              <a:spLocks noChangeArrowheads="1"/>
            </p:cNvSpPr>
            <p:nvPr/>
          </p:nvSpPr>
          <p:spPr bwMode="auto">
            <a:xfrm>
              <a:off x="4466" y="2839"/>
              <a:ext cx="2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B</a:t>
              </a:r>
            </a:p>
          </p:txBody>
        </p:sp>
        <p:sp>
          <p:nvSpPr>
            <p:cNvPr id="9249" name="Text Box 1075"/>
            <p:cNvSpPr txBox="1">
              <a:spLocks noChangeArrowheads="1"/>
            </p:cNvSpPr>
            <p:nvPr/>
          </p:nvSpPr>
          <p:spPr bwMode="auto">
            <a:xfrm>
              <a:off x="5629" y="2709"/>
              <a:ext cx="2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Y</a:t>
              </a:r>
            </a:p>
          </p:txBody>
        </p:sp>
        <p:sp>
          <p:nvSpPr>
            <p:cNvPr id="9250" name="Text Box 1076"/>
            <p:cNvSpPr txBox="1">
              <a:spLocks noChangeArrowheads="1"/>
            </p:cNvSpPr>
            <p:nvPr/>
          </p:nvSpPr>
          <p:spPr bwMode="auto">
            <a:xfrm>
              <a:off x="5002" y="2500"/>
              <a:ext cx="3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  <a:sym typeface="Symbol" panose="05050102010706020507" pitchFamily="18" charset="2"/>
                </a:rPr>
                <a:t>1</a:t>
              </a:r>
              <a:endParaRPr lang="en-US" altLang="zh-CN" sz="2400" b="0">
                <a:ea typeface="仿宋_GB2312" pitchFamily="49" charset="-122"/>
              </a:endParaRPr>
            </a:p>
          </p:txBody>
        </p:sp>
        <p:sp>
          <p:nvSpPr>
            <p:cNvPr id="9251" name="Rectangle 1084"/>
            <p:cNvSpPr>
              <a:spLocks noChangeArrowheads="1"/>
            </p:cNvSpPr>
            <p:nvPr/>
          </p:nvSpPr>
          <p:spPr bwMode="auto">
            <a:xfrm>
              <a:off x="5449" y="2445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FF5008"/>
                  </a:solidFill>
                  <a:ea typeface="仿宋_GB2312" pitchFamily="49" charset="-122"/>
                </a:rPr>
                <a:t>国标</a:t>
              </a:r>
            </a:p>
          </p:txBody>
        </p:sp>
      </p:grpSp>
      <p:grpSp>
        <p:nvGrpSpPr>
          <p:cNvPr id="8" name="Group 1087"/>
          <p:cNvGrpSpPr>
            <a:grpSpLocks/>
          </p:cNvGrpSpPr>
          <p:nvPr/>
        </p:nvGrpSpPr>
        <p:grpSpPr bwMode="auto">
          <a:xfrm>
            <a:off x="7191375" y="5114925"/>
            <a:ext cx="2714625" cy="1041400"/>
            <a:chOff x="4530" y="3222"/>
            <a:chExt cx="1710" cy="656"/>
          </a:xfrm>
        </p:grpSpPr>
        <p:sp>
          <p:nvSpPr>
            <p:cNvPr id="9235" name="Line 1077"/>
            <p:cNvSpPr>
              <a:spLocks noChangeShapeType="1"/>
            </p:cNvSpPr>
            <p:nvPr/>
          </p:nvSpPr>
          <p:spPr bwMode="auto">
            <a:xfrm>
              <a:off x="5473" y="3558"/>
              <a:ext cx="3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Line 1078"/>
            <p:cNvSpPr>
              <a:spLocks noChangeShapeType="1"/>
            </p:cNvSpPr>
            <p:nvPr/>
          </p:nvSpPr>
          <p:spPr bwMode="auto">
            <a:xfrm>
              <a:off x="4768" y="3461"/>
              <a:ext cx="3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Line 1079"/>
            <p:cNvSpPr>
              <a:spLocks noChangeShapeType="1"/>
            </p:cNvSpPr>
            <p:nvPr/>
          </p:nvSpPr>
          <p:spPr bwMode="auto">
            <a:xfrm>
              <a:off x="4768" y="3656"/>
              <a:ext cx="3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Text Box 1080"/>
            <p:cNvSpPr txBox="1">
              <a:spLocks noChangeArrowheads="1"/>
            </p:cNvSpPr>
            <p:nvPr/>
          </p:nvSpPr>
          <p:spPr bwMode="auto">
            <a:xfrm>
              <a:off x="4530" y="3330"/>
              <a:ext cx="2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A</a:t>
              </a:r>
            </a:p>
          </p:txBody>
        </p:sp>
        <p:sp>
          <p:nvSpPr>
            <p:cNvPr id="9239" name="Text Box 1081"/>
            <p:cNvSpPr txBox="1">
              <a:spLocks noChangeArrowheads="1"/>
            </p:cNvSpPr>
            <p:nvPr/>
          </p:nvSpPr>
          <p:spPr bwMode="auto">
            <a:xfrm>
              <a:off x="4530" y="3590"/>
              <a:ext cx="2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B</a:t>
              </a:r>
            </a:p>
          </p:txBody>
        </p:sp>
        <p:sp>
          <p:nvSpPr>
            <p:cNvPr id="9240" name="Text Box 1082"/>
            <p:cNvSpPr txBox="1">
              <a:spLocks noChangeArrowheads="1"/>
            </p:cNvSpPr>
            <p:nvPr/>
          </p:nvSpPr>
          <p:spPr bwMode="auto">
            <a:xfrm>
              <a:off x="5781" y="3460"/>
              <a:ext cx="2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Y</a:t>
              </a:r>
            </a:p>
          </p:txBody>
        </p:sp>
        <p:sp>
          <p:nvSpPr>
            <p:cNvPr id="9241" name="AutoShape 1083"/>
            <p:cNvSpPr>
              <a:spLocks noChangeArrowheads="1"/>
            </p:cNvSpPr>
            <p:nvPr/>
          </p:nvSpPr>
          <p:spPr bwMode="auto">
            <a:xfrm rot="10800000">
              <a:off x="4908" y="3299"/>
              <a:ext cx="565" cy="540"/>
            </a:xfrm>
            <a:prstGeom prst="moon">
              <a:avLst>
                <a:gd name="adj" fmla="val 667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  <p:sp>
          <p:nvSpPr>
            <p:cNvPr id="9242" name="Rectangle 1085"/>
            <p:cNvSpPr>
              <a:spLocks noChangeArrowheads="1"/>
            </p:cNvSpPr>
            <p:nvPr/>
          </p:nvSpPr>
          <p:spPr bwMode="auto">
            <a:xfrm>
              <a:off x="5480" y="3222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FF5008"/>
                  </a:solidFill>
                  <a:ea typeface="仿宋_GB2312" pitchFamily="49" charset="-122"/>
                </a:rPr>
                <a:t>国外常用</a:t>
              </a:r>
            </a:p>
          </p:txBody>
        </p:sp>
      </p:grpSp>
      <p:sp>
        <p:nvSpPr>
          <p:cNvPr id="95296" name="Oval 1088"/>
          <p:cNvSpPr>
            <a:spLocks noChangeArrowheads="1"/>
          </p:cNvSpPr>
          <p:nvPr/>
        </p:nvSpPr>
        <p:spPr bwMode="auto">
          <a:xfrm>
            <a:off x="4738688" y="5791200"/>
            <a:ext cx="1939925" cy="831850"/>
          </a:xfrm>
          <a:prstGeom prst="ellipse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仿宋_GB2312" pitchFamily="49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5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5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5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5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5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5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5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5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5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5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5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5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5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5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 bldLvl="3" autoUpdateAnimBg="0"/>
      <p:bldP spid="95236" grpId="0" autoUpdateAnimBg="0"/>
      <p:bldP spid="95237" grpId="0" autoUpdateAnimBg="0"/>
      <p:bldP spid="95238" grpId="0" autoUpdateAnimBg="0"/>
      <p:bldP spid="95239" grpId="0" autoUpdateAnimBg="0"/>
      <p:bldP spid="95240" grpId="0" autoUpdateAnimBg="0"/>
      <p:bldP spid="95242" grpId="0" autoUpdateAnimBg="0"/>
      <p:bldP spid="95244" grpId="0" autoUpdateAnimBg="0"/>
      <p:bldP spid="95246" grpId="0" autoUpdateAnimBg="0"/>
      <p:bldP spid="9529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第</a:t>
            </a:r>
            <a:fld id="{8C8C4E2D-3695-4E9D-BBB7-DE5B6C9F467C}" type="slidenum"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pPr eaLnBrk="1" hangingPunct="1"/>
              <a:t>8</a:t>
            </a:fld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页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0"/>
            <a:ext cx="9504363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10000"/>
              </a:lnSpc>
            </a:pPr>
            <a:r>
              <a:rPr lang="en-US" altLang="zh-CN" sz="3200">
                <a:latin typeface="仿宋_GB2312" pitchFamily="49" charset="-122"/>
                <a:ea typeface="仿宋_GB2312" pitchFamily="49" charset="-122"/>
              </a:rPr>
              <a:t>3</a:t>
            </a:r>
            <a:r>
              <a:rPr lang="zh-CN" altLang="en-US" sz="3200">
                <a:latin typeface="仿宋_GB2312" pitchFamily="49" charset="-122"/>
                <a:ea typeface="仿宋_GB2312" pitchFamily="49" charset="-122"/>
              </a:rPr>
              <a:t>、逻辑非</a:t>
            </a:r>
          </a:p>
        </p:txBody>
      </p:sp>
      <p:sp>
        <p:nvSpPr>
          <p:cNvPr id="94236" name="Text Box 28"/>
          <p:cNvSpPr txBox="1">
            <a:spLocks noChangeArrowheads="1"/>
          </p:cNvSpPr>
          <p:nvPr/>
        </p:nvSpPr>
        <p:spPr bwMode="auto">
          <a:xfrm>
            <a:off x="385763" y="658813"/>
            <a:ext cx="1377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 b="0">
                <a:solidFill>
                  <a:schemeClr val="accent2"/>
                </a:solidFill>
                <a:latin typeface="宋体" panose="02010600030101010101" pitchFamily="2" charset="-122"/>
              </a:rPr>
              <a:t>定义</a:t>
            </a:r>
            <a:r>
              <a:rPr lang="zh-CN" altLang="en-US" sz="2400" b="0">
                <a:latin typeface="仿宋_GB2312" pitchFamily="49" charset="-122"/>
                <a:ea typeface="仿宋_GB2312" pitchFamily="49" charset="-122"/>
              </a:rPr>
              <a:t>：</a:t>
            </a:r>
          </a:p>
        </p:txBody>
      </p:sp>
      <p:sp>
        <p:nvSpPr>
          <p:cNvPr id="94237" name="Rectangle 29"/>
          <p:cNvSpPr>
            <a:spLocks noChangeArrowheads="1"/>
          </p:cNvSpPr>
          <p:nvPr/>
        </p:nvSpPr>
        <p:spPr bwMode="auto">
          <a:xfrm>
            <a:off x="3665538" y="1993900"/>
            <a:ext cx="57324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i="1">
                <a:solidFill>
                  <a:srgbClr val="FF5008"/>
                </a:solidFill>
                <a:latin typeface="宋体" panose="02010600030101010101" pitchFamily="2" charset="-122"/>
              </a:rPr>
              <a:t>定义：</a:t>
            </a:r>
            <a:r>
              <a:rPr lang="zh-CN" altLang="en-US" sz="240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只要条件具备了，结果便不会发生。而此条件不具备时，结果一定发生</a:t>
            </a:r>
          </a:p>
        </p:txBody>
      </p:sp>
      <p:sp>
        <p:nvSpPr>
          <p:cNvPr id="94238" name="Text Box 30"/>
          <p:cNvSpPr txBox="1">
            <a:spLocks noChangeArrowheads="1"/>
          </p:cNvSpPr>
          <p:nvPr/>
        </p:nvSpPr>
        <p:spPr bwMode="auto">
          <a:xfrm>
            <a:off x="3605213" y="901700"/>
            <a:ext cx="4137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i="1">
                <a:solidFill>
                  <a:srgbClr val="FF5008"/>
                </a:solidFill>
                <a:latin typeface="宋体" panose="02010600030101010101" pitchFamily="2" charset="-122"/>
              </a:rPr>
              <a:t>条件 ：</a:t>
            </a:r>
            <a:r>
              <a:rPr lang="zh-CN" altLang="en-US" sz="2400" b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开关</a:t>
            </a:r>
            <a:r>
              <a:rPr lang="en-US" altLang="zh-CN" sz="2400" b="0">
                <a:solidFill>
                  <a:schemeClr val="tx2"/>
                </a:solidFill>
                <a:ea typeface="仿宋_GB2312" pitchFamily="49" charset="-122"/>
              </a:rPr>
              <a:t>A</a:t>
            </a:r>
            <a:r>
              <a:rPr lang="zh-CN" altLang="en-US" sz="2400" b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合上（变量</a:t>
            </a:r>
            <a:r>
              <a:rPr lang="en-US" altLang="zh-CN" sz="2400" b="0">
                <a:solidFill>
                  <a:schemeClr val="tx2"/>
                </a:solidFill>
                <a:ea typeface="仿宋_GB2312" pitchFamily="49" charset="-122"/>
              </a:rPr>
              <a:t>A</a:t>
            </a:r>
            <a:r>
              <a:rPr lang="zh-CN" altLang="en-US" sz="2400" b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）</a:t>
            </a:r>
            <a:endParaRPr lang="zh-CN" altLang="en-US" b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94239" name="Text Box 31"/>
          <p:cNvSpPr txBox="1">
            <a:spLocks noChangeArrowheads="1"/>
          </p:cNvSpPr>
          <p:nvPr/>
        </p:nvSpPr>
        <p:spPr bwMode="auto">
          <a:xfrm>
            <a:off x="3649663" y="1347788"/>
            <a:ext cx="4202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i="1">
                <a:solidFill>
                  <a:srgbClr val="FF5008"/>
                </a:solidFill>
                <a:latin typeface="宋体" panose="02010600030101010101" pitchFamily="2" charset="-122"/>
              </a:rPr>
              <a:t>结果：</a:t>
            </a:r>
            <a:r>
              <a:rPr lang="zh-CN" altLang="en-US" sz="2400" b="0">
                <a:latin typeface="仿宋_GB2312" pitchFamily="49" charset="-122"/>
                <a:ea typeface="仿宋_GB2312" pitchFamily="49" charset="-122"/>
              </a:rPr>
              <a:t>灯</a:t>
            </a:r>
            <a:r>
              <a:rPr lang="en-US" altLang="zh-CN" sz="2400" b="0">
                <a:ea typeface="仿宋_GB2312" pitchFamily="49" charset="-122"/>
              </a:rPr>
              <a:t>Y</a:t>
            </a:r>
            <a:r>
              <a:rPr lang="zh-CN" altLang="en-US" sz="2400" b="0">
                <a:latin typeface="仿宋_GB2312" pitchFamily="49" charset="-122"/>
                <a:ea typeface="仿宋_GB2312" pitchFamily="49" charset="-122"/>
              </a:rPr>
              <a:t>亮（</a:t>
            </a:r>
            <a:r>
              <a:rPr lang="en-US" altLang="zh-CN" sz="2400" b="0">
                <a:ea typeface="仿宋_GB2312" pitchFamily="49" charset="-122"/>
              </a:rPr>
              <a:t>Y</a:t>
            </a:r>
            <a:r>
              <a:rPr lang="zh-CN" altLang="en-US" sz="2400" b="0">
                <a:latin typeface="仿宋_GB2312" pitchFamily="49" charset="-122"/>
                <a:ea typeface="仿宋_GB2312" pitchFamily="49" charset="-122"/>
              </a:rPr>
              <a:t>是</a:t>
            </a:r>
            <a:r>
              <a:rPr lang="en-US" altLang="zh-CN" sz="2400" b="0">
                <a:ea typeface="仿宋_GB2312" pitchFamily="49" charset="-122"/>
              </a:rPr>
              <a:t>A</a:t>
            </a:r>
            <a:r>
              <a:rPr lang="zh-CN" altLang="en-US" sz="2400" b="0">
                <a:latin typeface="仿宋_GB2312" pitchFamily="49" charset="-122"/>
                <a:ea typeface="仿宋_GB2312" pitchFamily="49" charset="-122"/>
              </a:rPr>
              <a:t>的函数）</a:t>
            </a:r>
          </a:p>
        </p:txBody>
      </p:sp>
      <p:sp>
        <p:nvSpPr>
          <p:cNvPr id="94240" name="Text Box 32"/>
          <p:cNvSpPr txBox="1">
            <a:spLocks noChangeArrowheads="1"/>
          </p:cNvSpPr>
          <p:nvPr/>
        </p:nvSpPr>
        <p:spPr bwMode="auto">
          <a:xfrm>
            <a:off x="261938" y="3425825"/>
            <a:ext cx="1681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 b="0">
                <a:solidFill>
                  <a:schemeClr val="accent2"/>
                </a:solidFill>
                <a:latin typeface="宋体" panose="02010600030101010101" pitchFamily="2" charset="-122"/>
              </a:rPr>
              <a:t>真值表</a:t>
            </a:r>
          </a:p>
        </p:txBody>
      </p:sp>
      <p:graphicFrame>
        <p:nvGraphicFramePr>
          <p:cNvPr id="94241" name="Object 33"/>
          <p:cNvGraphicFramePr>
            <a:graphicFrameLocks noChangeAspect="1"/>
          </p:cNvGraphicFramePr>
          <p:nvPr/>
        </p:nvGraphicFramePr>
        <p:xfrm>
          <a:off x="354013" y="3925888"/>
          <a:ext cx="2057400" cy="1781175"/>
        </p:xfrm>
        <a:graphic>
          <a:graphicData uri="http://schemas.openxmlformats.org/presentationml/2006/ole">
            <p:oleObj spid="_x0000_s10241" name="Document" r:id="rId3" imgW="2070100" imgH="1879600" progId="">
              <p:embed/>
            </p:oleObj>
          </a:graphicData>
        </a:graphic>
      </p:graphicFrame>
      <p:sp>
        <p:nvSpPr>
          <p:cNvPr id="94242" name="Text Box 34"/>
          <p:cNvSpPr txBox="1">
            <a:spLocks noChangeArrowheads="1"/>
          </p:cNvSpPr>
          <p:nvPr/>
        </p:nvSpPr>
        <p:spPr bwMode="auto">
          <a:xfrm>
            <a:off x="2379663" y="3454400"/>
            <a:ext cx="17097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 b="0">
                <a:solidFill>
                  <a:schemeClr val="accent2"/>
                </a:solidFill>
                <a:latin typeface="宋体" panose="02010600030101010101" pitchFamily="2" charset="-122"/>
              </a:rPr>
              <a:t>表达式</a:t>
            </a:r>
            <a:endParaRPr lang="zh-CN" altLang="en-US" sz="2400" b="0">
              <a:ea typeface="仿宋_GB2312" pitchFamily="49" charset="-122"/>
            </a:endParaRPr>
          </a:p>
        </p:txBody>
      </p:sp>
      <p:graphicFrame>
        <p:nvGraphicFramePr>
          <p:cNvPr id="94243" name="Object 35"/>
          <p:cNvGraphicFramePr>
            <a:graphicFrameLocks noChangeAspect="1"/>
          </p:cNvGraphicFramePr>
          <p:nvPr/>
        </p:nvGraphicFramePr>
        <p:xfrm>
          <a:off x="2762250" y="4332288"/>
          <a:ext cx="1231900" cy="458787"/>
        </p:xfrm>
        <a:graphic>
          <a:graphicData uri="http://schemas.openxmlformats.org/presentationml/2006/ole">
            <p:oleObj spid="_x0000_s10242" name="公式" r:id="rId4" imgW="444240" imgH="164880" progId="Equation.3">
              <p:embed/>
            </p:oleObj>
          </a:graphicData>
        </a:graphic>
      </p:graphicFrame>
      <p:sp>
        <p:nvSpPr>
          <p:cNvPr id="94244" name="Text Box 36"/>
          <p:cNvSpPr txBox="1">
            <a:spLocks noChangeArrowheads="1"/>
          </p:cNvSpPr>
          <p:nvPr/>
        </p:nvSpPr>
        <p:spPr bwMode="auto">
          <a:xfrm>
            <a:off x="4632325" y="3454400"/>
            <a:ext cx="1784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 b="0">
                <a:solidFill>
                  <a:schemeClr val="accent2"/>
                </a:solidFill>
                <a:latin typeface="宋体" panose="02010600030101010101" pitchFamily="2" charset="-122"/>
              </a:rPr>
              <a:t>运算规律</a:t>
            </a:r>
          </a:p>
        </p:txBody>
      </p:sp>
      <p:graphicFrame>
        <p:nvGraphicFramePr>
          <p:cNvPr id="94245" name="Object 37"/>
          <p:cNvGraphicFramePr>
            <a:graphicFrameLocks noChangeAspect="1"/>
          </p:cNvGraphicFramePr>
          <p:nvPr/>
        </p:nvGraphicFramePr>
        <p:xfrm>
          <a:off x="5164138" y="4273550"/>
          <a:ext cx="911225" cy="1128713"/>
        </p:xfrm>
        <a:graphic>
          <a:graphicData uri="http://schemas.openxmlformats.org/presentationml/2006/ole">
            <p:oleObj spid="_x0000_s10243" name="公式" r:id="rId5" imgW="330120" imgH="406080" progId="Equation.3">
              <p:embed/>
            </p:oleObj>
          </a:graphicData>
        </a:graphic>
      </p:graphicFrame>
      <p:sp>
        <p:nvSpPr>
          <p:cNvPr id="94246" name="Text Box 38"/>
          <p:cNvSpPr txBox="1">
            <a:spLocks noChangeArrowheads="1"/>
          </p:cNvSpPr>
          <p:nvPr/>
        </p:nvSpPr>
        <p:spPr bwMode="auto">
          <a:xfrm>
            <a:off x="7602538" y="3411538"/>
            <a:ext cx="1073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 b="0">
                <a:solidFill>
                  <a:schemeClr val="accent2"/>
                </a:solidFill>
                <a:latin typeface="宋体" panose="02010600030101010101" pitchFamily="2" charset="-122"/>
              </a:rPr>
              <a:t>非门</a:t>
            </a:r>
          </a:p>
        </p:txBody>
      </p:sp>
      <p:grpSp>
        <p:nvGrpSpPr>
          <p:cNvPr id="2" name="Group 155"/>
          <p:cNvGrpSpPr>
            <a:grpSpLocks/>
          </p:cNvGrpSpPr>
          <p:nvPr/>
        </p:nvGrpSpPr>
        <p:grpSpPr bwMode="auto">
          <a:xfrm>
            <a:off x="6854825" y="4021138"/>
            <a:ext cx="2360613" cy="987425"/>
            <a:chOff x="4318" y="2533"/>
            <a:chExt cx="1487" cy="622"/>
          </a:xfrm>
        </p:grpSpPr>
        <p:sp>
          <p:nvSpPr>
            <p:cNvPr id="10290" name="Rectangle 138"/>
            <p:cNvSpPr>
              <a:spLocks noChangeArrowheads="1"/>
            </p:cNvSpPr>
            <p:nvPr/>
          </p:nvSpPr>
          <p:spPr bwMode="auto">
            <a:xfrm>
              <a:off x="4797" y="2569"/>
              <a:ext cx="376" cy="58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  <p:sp>
          <p:nvSpPr>
            <p:cNvPr id="10291" name="Line 139"/>
            <p:cNvSpPr>
              <a:spLocks noChangeShapeType="1"/>
            </p:cNvSpPr>
            <p:nvPr/>
          </p:nvSpPr>
          <p:spPr bwMode="auto">
            <a:xfrm>
              <a:off x="5270" y="2862"/>
              <a:ext cx="27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2" name="Line 140"/>
            <p:cNvSpPr>
              <a:spLocks noChangeShapeType="1"/>
            </p:cNvSpPr>
            <p:nvPr/>
          </p:nvSpPr>
          <p:spPr bwMode="auto">
            <a:xfrm>
              <a:off x="4489" y="2862"/>
              <a:ext cx="30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3" name="Text Box 141"/>
            <p:cNvSpPr txBox="1">
              <a:spLocks noChangeArrowheads="1"/>
            </p:cNvSpPr>
            <p:nvPr/>
          </p:nvSpPr>
          <p:spPr bwMode="auto">
            <a:xfrm>
              <a:off x="4318" y="2764"/>
              <a:ext cx="2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A</a:t>
              </a:r>
            </a:p>
          </p:txBody>
        </p:sp>
        <p:sp>
          <p:nvSpPr>
            <p:cNvPr id="10294" name="Text Box 142"/>
            <p:cNvSpPr txBox="1">
              <a:spLocks noChangeArrowheads="1"/>
            </p:cNvSpPr>
            <p:nvPr/>
          </p:nvSpPr>
          <p:spPr bwMode="auto">
            <a:xfrm>
              <a:off x="5548" y="2764"/>
              <a:ext cx="2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Y</a:t>
              </a:r>
            </a:p>
          </p:txBody>
        </p:sp>
        <p:sp>
          <p:nvSpPr>
            <p:cNvPr id="10295" name="Oval 143"/>
            <p:cNvSpPr>
              <a:spLocks noChangeArrowheads="1"/>
            </p:cNvSpPr>
            <p:nvPr/>
          </p:nvSpPr>
          <p:spPr bwMode="auto">
            <a:xfrm>
              <a:off x="5188" y="2823"/>
              <a:ext cx="82" cy="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  <p:sp>
          <p:nvSpPr>
            <p:cNvPr id="10296" name="Text Box 144"/>
            <p:cNvSpPr txBox="1">
              <a:spLocks noChangeArrowheads="1"/>
            </p:cNvSpPr>
            <p:nvPr/>
          </p:nvSpPr>
          <p:spPr bwMode="auto">
            <a:xfrm>
              <a:off x="4882" y="2653"/>
              <a:ext cx="2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1</a:t>
              </a:r>
            </a:p>
          </p:txBody>
        </p:sp>
        <p:sp>
          <p:nvSpPr>
            <p:cNvPr id="10297" name="Rectangle 151"/>
            <p:cNvSpPr>
              <a:spLocks noChangeArrowheads="1"/>
            </p:cNvSpPr>
            <p:nvPr/>
          </p:nvSpPr>
          <p:spPr bwMode="auto">
            <a:xfrm>
              <a:off x="5257" y="2533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FF5008"/>
                  </a:solidFill>
                  <a:ea typeface="仿宋_GB2312" pitchFamily="49" charset="-122"/>
                </a:rPr>
                <a:t>国标</a:t>
              </a:r>
            </a:p>
          </p:txBody>
        </p:sp>
      </p:grpSp>
      <p:grpSp>
        <p:nvGrpSpPr>
          <p:cNvPr id="3" name="Group 156"/>
          <p:cNvGrpSpPr>
            <a:grpSpLocks/>
          </p:cNvGrpSpPr>
          <p:nvPr/>
        </p:nvGrpSpPr>
        <p:grpSpPr bwMode="auto">
          <a:xfrm>
            <a:off x="6905626" y="5156200"/>
            <a:ext cx="2281237" cy="865188"/>
            <a:chOff x="4269" y="3266"/>
            <a:chExt cx="1649" cy="545"/>
          </a:xfrm>
        </p:grpSpPr>
        <p:sp>
          <p:nvSpPr>
            <p:cNvPr id="10283" name="Line 145"/>
            <p:cNvSpPr>
              <a:spLocks noChangeShapeType="1"/>
            </p:cNvSpPr>
            <p:nvPr/>
          </p:nvSpPr>
          <p:spPr bwMode="auto">
            <a:xfrm>
              <a:off x="5293" y="3644"/>
              <a:ext cx="27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4" name="Line 146"/>
            <p:cNvSpPr>
              <a:spLocks noChangeShapeType="1"/>
            </p:cNvSpPr>
            <p:nvPr/>
          </p:nvSpPr>
          <p:spPr bwMode="auto">
            <a:xfrm>
              <a:off x="4477" y="3644"/>
              <a:ext cx="30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5" name="Text Box 147"/>
            <p:cNvSpPr txBox="1">
              <a:spLocks noChangeArrowheads="1"/>
            </p:cNvSpPr>
            <p:nvPr/>
          </p:nvSpPr>
          <p:spPr bwMode="auto">
            <a:xfrm>
              <a:off x="4269" y="3501"/>
              <a:ext cx="2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A</a:t>
              </a:r>
            </a:p>
          </p:txBody>
        </p:sp>
        <p:sp>
          <p:nvSpPr>
            <p:cNvPr id="10286" name="Text Box 148"/>
            <p:cNvSpPr txBox="1">
              <a:spLocks noChangeArrowheads="1"/>
            </p:cNvSpPr>
            <p:nvPr/>
          </p:nvSpPr>
          <p:spPr bwMode="auto">
            <a:xfrm>
              <a:off x="5587" y="3501"/>
              <a:ext cx="2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 dirty="0">
                  <a:ea typeface="仿宋_GB2312" pitchFamily="49" charset="-122"/>
                </a:rPr>
                <a:t>Y</a:t>
              </a:r>
            </a:p>
          </p:txBody>
        </p:sp>
        <p:sp>
          <p:nvSpPr>
            <p:cNvPr id="10287" name="Oval 149"/>
            <p:cNvSpPr>
              <a:spLocks noChangeArrowheads="1"/>
            </p:cNvSpPr>
            <p:nvPr/>
          </p:nvSpPr>
          <p:spPr bwMode="auto">
            <a:xfrm>
              <a:off x="5205" y="3606"/>
              <a:ext cx="82" cy="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  <p:sp>
          <p:nvSpPr>
            <p:cNvPr id="10288" name="AutoShape 150"/>
            <p:cNvSpPr>
              <a:spLocks noChangeArrowheads="1"/>
            </p:cNvSpPr>
            <p:nvPr/>
          </p:nvSpPr>
          <p:spPr bwMode="auto">
            <a:xfrm rot="5400000">
              <a:off x="4828" y="3435"/>
              <a:ext cx="333" cy="42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  <p:sp>
          <p:nvSpPr>
            <p:cNvPr id="10289" name="Rectangle 152"/>
            <p:cNvSpPr>
              <a:spLocks noChangeArrowheads="1"/>
            </p:cNvSpPr>
            <p:nvPr/>
          </p:nvSpPr>
          <p:spPr bwMode="auto">
            <a:xfrm>
              <a:off x="5158" y="3266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FF5008"/>
                  </a:solidFill>
                  <a:ea typeface="仿宋_GB2312" pitchFamily="49" charset="-122"/>
                </a:rPr>
                <a:t>国外常用</a:t>
              </a:r>
            </a:p>
          </p:txBody>
        </p:sp>
      </p:grpSp>
      <p:grpSp>
        <p:nvGrpSpPr>
          <p:cNvPr id="4" name="Group 157"/>
          <p:cNvGrpSpPr>
            <a:grpSpLocks/>
          </p:cNvGrpSpPr>
          <p:nvPr/>
        </p:nvGrpSpPr>
        <p:grpSpPr bwMode="auto">
          <a:xfrm>
            <a:off x="0" y="1011238"/>
            <a:ext cx="2708275" cy="2168525"/>
            <a:chOff x="0" y="637"/>
            <a:chExt cx="1706" cy="1366"/>
          </a:xfrm>
        </p:grpSpPr>
        <p:sp>
          <p:nvSpPr>
            <p:cNvPr id="10258" name="Text Box 114"/>
            <p:cNvSpPr txBox="1">
              <a:spLocks noChangeArrowheads="1"/>
            </p:cNvSpPr>
            <p:nvPr/>
          </p:nvSpPr>
          <p:spPr bwMode="auto">
            <a:xfrm>
              <a:off x="773" y="637"/>
              <a:ext cx="4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A</a:t>
              </a:r>
            </a:p>
          </p:txBody>
        </p:sp>
        <p:sp>
          <p:nvSpPr>
            <p:cNvPr id="10259" name="Line 107"/>
            <p:cNvSpPr>
              <a:spLocks noChangeShapeType="1"/>
            </p:cNvSpPr>
            <p:nvPr/>
          </p:nvSpPr>
          <p:spPr bwMode="auto">
            <a:xfrm>
              <a:off x="397" y="107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0" name="Line 108"/>
            <p:cNvSpPr>
              <a:spLocks noChangeShapeType="1"/>
            </p:cNvSpPr>
            <p:nvPr/>
          </p:nvSpPr>
          <p:spPr bwMode="auto">
            <a:xfrm flipH="1">
              <a:off x="1692" y="1078"/>
              <a:ext cx="5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1" name="Line 109"/>
            <p:cNvSpPr>
              <a:spLocks noChangeShapeType="1"/>
            </p:cNvSpPr>
            <p:nvPr/>
          </p:nvSpPr>
          <p:spPr bwMode="auto">
            <a:xfrm>
              <a:off x="397" y="2003"/>
              <a:ext cx="13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2" name="Line 110"/>
            <p:cNvSpPr>
              <a:spLocks noChangeShapeType="1"/>
            </p:cNvSpPr>
            <p:nvPr/>
          </p:nvSpPr>
          <p:spPr bwMode="auto">
            <a:xfrm>
              <a:off x="397" y="170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3" name="Line 111"/>
            <p:cNvSpPr>
              <a:spLocks noChangeShapeType="1"/>
            </p:cNvSpPr>
            <p:nvPr/>
          </p:nvSpPr>
          <p:spPr bwMode="auto">
            <a:xfrm>
              <a:off x="730" y="886"/>
              <a:ext cx="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4" name="Line 112"/>
            <p:cNvSpPr>
              <a:spLocks noChangeShapeType="1"/>
            </p:cNvSpPr>
            <p:nvPr/>
          </p:nvSpPr>
          <p:spPr bwMode="auto">
            <a:xfrm flipV="1">
              <a:off x="907" y="742"/>
              <a:ext cx="2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5" name="Line 113"/>
            <p:cNvSpPr>
              <a:spLocks noChangeShapeType="1"/>
            </p:cNvSpPr>
            <p:nvPr/>
          </p:nvSpPr>
          <p:spPr bwMode="auto">
            <a:xfrm>
              <a:off x="1199" y="886"/>
              <a:ext cx="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6" name="Line 115"/>
            <p:cNvSpPr>
              <a:spLocks noChangeShapeType="1"/>
            </p:cNvSpPr>
            <p:nvPr/>
          </p:nvSpPr>
          <p:spPr bwMode="auto">
            <a:xfrm flipV="1">
              <a:off x="235" y="1606"/>
              <a:ext cx="3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7" name="Line 116"/>
            <p:cNvSpPr>
              <a:spLocks noChangeShapeType="1"/>
            </p:cNvSpPr>
            <p:nvPr/>
          </p:nvSpPr>
          <p:spPr bwMode="auto">
            <a:xfrm>
              <a:off x="320" y="1702"/>
              <a:ext cx="1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8" name="Text Box 117"/>
            <p:cNvSpPr txBox="1">
              <a:spLocks noChangeArrowheads="1"/>
            </p:cNvSpPr>
            <p:nvPr/>
          </p:nvSpPr>
          <p:spPr bwMode="auto">
            <a:xfrm>
              <a:off x="146" y="1318"/>
              <a:ext cx="3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+</a:t>
              </a:r>
            </a:p>
          </p:txBody>
        </p:sp>
        <p:sp>
          <p:nvSpPr>
            <p:cNvPr id="10269" name="Text Box 118"/>
            <p:cNvSpPr txBox="1">
              <a:spLocks noChangeArrowheads="1"/>
            </p:cNvSpPr>
            <p:nvPr/>
          </p:nvSpPr>
          <p:spPr bwMode="auto">
            <a:xfrm>
              <a:off x="920" y="1318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Y</a:t>
              </a:r>
            </a:p>
          </p:txBody>
        </p:sp>
        <p:sp>
          <p:nvSpPr>
            <p:cNvPr id="10270" name="Line 119"/>
            <p:cNvSpPr>
              <a:spLocks noChangeShapeType="1"/>
            </p:cNvSpPr>
            <p:nvPr/>
          </p:nvSpPr>
          <p:spPr bwMode="auto">
            <a:xfrm>
              <a:off x="400" y="1078"/>
              <a:ext cx="3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1" name="Line 120"/>
            <p:cNvSpPr>
              <a:spLocks noChangeShapeType="1"/>
            </p:cNvSpPr>
            <p:nvPr/>
          </p:nvSpPr>
          <p:spPr bwMode="auto">
            <a:xfrm>
              <a:off x="1376" y="1078"/>
              <a:ext cx="3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2" name="Line 121"/>
            <p:cNvSpPr>
              <a:spLocks noChangeShapeType="1"/>
            </p:cNvSpPr>
            <p:nvPr/>
          </p:nvSpPr>
          <p:spPr bwMode="auto">
            <a:xfrm>
              <a:off x="730" y="88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3" name="Line 122"/>
            <p:cNvSpPr>
              <a:spLocks noChangeShapeType="1"/>
            </p:cNvSpPr>
            <p:nvPr/>
          </p:nvSpPr>
          <p:spPr bwMode="auto">
            <a:xfrm>
              <a:off x="1376" y="88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4" name="Line 123"/>
            <p:cNvSpPr>
              <a:spLocks noChangeShapeType="1"/>
            </p:cNvSpPr>
            <p:nvPr/>
          </p:nvSpPr>
          <p:spPr bwMode="auto">
            <a:xfrm>
              <a:off x="730" y="1270"/>
              <a:ext cx="2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5" name="Line 124"/>
            <p:cNvSpPr>
              <a:spLocks noChangeShapeType="1"/>
            </p:cNvSpPr>
            <p:nvPr/>
          </p:nvSpPr>
          <p:spPr bwMode="auto">
            <a:xfrm>
              <a:off x="1162" y="1270"/>
              <a:ext cx="2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6" name="Text Box 125"/>
            <p:cNvSpPr txBox="1">
              <a:spLocks noChangeArrowheads="1"/>
            </p:cNvSpPr>
            <p:nvPr/>
          </p:nvSpPr>
          <p:spPr bwMode="auto">
            <a:xfrm>
              <a:off x="131" y="1654"/>
              <a:ext cx="3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_</a:t>
              </a:r>
            </a:p>
          </p:txBody>
        </p:sp>
        <p:grpSp>
          <p:nvGrpSpPr>
            <p:cNvPr id="10277" name="Group 126"/>
            <p:cNvGrpSpPr>
              <a:grpSpLocks/>
            </p:cNvGrpSpPr>
            <p:nvPr/>
          </p:nvGrpSpPr>
          <p:grpSpPr bwMode="auto">
            <a:xfrm>
              <a:off x="943" y="1174"/>
              <a:ext cx="196" cy="181"/>
              <a:chOff x="1584" y="1351"/>
              <a:chExt cx="181" cy="181"/>
            </a:xfrm>
          </p:grpSpPr>
          <p:sp>
            <p:nvSpPr>
              <p:cNvPr id="10279" name="Oval 127"/>
              <p:cNvSpPr>
                <a:spLocks noChangeArrowheads="1"/>
              </p:cNvSpPr>
              <p:nvPr/>
            </p:nvSpPr>
            <p:spPr bwMode="auto">
              <a:xfrm>
                <a:off x="1584" y="1351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仿宋_GB2312" pitchFamily="49" charset="-122"/>
                </a:endParaRPr>
              </a:p>
            </p:txBody>
          </p:sp>
          <p:grpSp>
            <p:nvGrpSpPr>
              <p:cNvPr id="10280" name="Group 128"/>
              <p:cNvGrpSpPr>
                <a:grpSpLocks/>
              </p:cNvGrpSpPr>
              <p:nvPr/>
            </p:nvGrpSpPr>
            <p:grpSpPr bwMode="auto">
              <a:xfrm>
                <a:off x="1601" y="1368"/>
                <a:ext cx="147" cy="147"/>
                <a:chOff x="2640" y="1392"/>
                <a:chExt cx="192" cy="192"/>
              </a:xfrm>
            </p:grpSpPr>
            <p:sp>
              <p:nvSpPr>
                <p:cNvPr id="10281" name="Line 129"/>
                <p:cNvSpPr>
                  <a:spLocks noChangeShapeType="1"/>
                </p:cNvSpPr>
                <p:nvPr/>
              </p:nvSpPr>
              <p:spPr bwMode="auto">
                <a:xfrm>
                  <a:off x="2640" y="1392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82" name="Line 130"/>
                <p:cNvSpPr>
                  <a:spLocks noChangeShapeType="1"/>
                </p:cNvSpPr>
                <p:nvPr/>
              </p:nvSpPr>
              <p:spPr bwMode="auto">
                <a:xfrm rot="-5400000">
                  <a:off x="2640" y="1392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278" name="Text Box 153"/>
            <p:cNvSpPr txBox="1">
              <a:spLocks noChangeArrowheads="1"/>
            </p:cNvSpPr>
            <p:nvPr/>
          </p:nvSpPr>
          <p:spPr bwMode="auto">
            <a:xfrm>
              <a:off x="0" y="1527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5008"/>
                  </a:solidFill>
                  <a:ea typeface="仿宋_GB2312" pitchFamily="49" charset="-122"/>
                </a:rPr>
                <a:t>E</a:t>
              </a:r>
            </a:p>
          </p:txBody>
        </p:sp>
      </p:grpSp>
      <p:grpSp>
        <p:nvGrpSpPr>
          <p:cNvPr id="61" name="Group 14"/>
          <p:cNvGrpSpPr>
            <a:grpSpLocks/>
          </p:cNvGrpSpPr>
          <p:nvPr/>
        </p:nvGrpSpPr>
        <p:grpSpPr bwMode="auto">
          <a:xfrm>
            <a:off x="381000" y="5867400"/>
            <a:ext cx="6064250" cy="536575"/>
            <a:chOff x="240" y="3696"/>
            <a:chExt cx="3820" cy="338"/>
          </a:xfrm>
        </p:grpSpPr>
        <p:sp>
          <p:nvSpPr>
            <p:cNvPr id="62" name="Text Box 11"/>
            <p:cNvSpPr txBox="1">
              <a:spLocks noChangeArrowheads="1"/>
            </p:cNvSpPr>
            <p:nvPr/>
          </p:nvSpPr>
          <p:spPr bwMode="auto">
            <a:xfrm>
              <a:off x="240" y="3696"/>
              <a:ext cx="2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注：上式也可写成</a:t>
              </a:r>
            </a:p>
          </p:txBody>
        </p:sp>
        <p:graphicFrame>
          <p:nvGraphicFramePr>
            <p:cNvPr id="63" name="Object 12"/>
            <p:cNvGraphicFramePr>
              <a:graphicFrameLocks noChangeAspect="1"/>
            </p:cNvGraphicFramePr>
            <p:nvPr/>
          </p:nvGraphicFramePr>
          <p:xfrm>
            <a:off x="2228" y="3696"/>
            <a:ext cx="1832" cy="338"/>
          </p:xfrm>
          <a:graphic>
            <a:graphicData uri="http://schemas.openxmlformats.org/presentationml/2006/ole">
              <p:oleObj spid="_x0000_s10245" name="公式" r:id="rId6" imgW="1168200" imgH="215640" progId="Equation.3">
                <p:embed/>
              </p:oleObj>
            </a:graphicData>
          </a:graphic>
        </p:graphicFrame>
      </p:grpSp>
      <p:sp>
        <p:nvSpPr>
          <p:cNvPr id="64" name="下箭头 63"/>
          <p:cNvSpPr/>
          <p:nvPr/>
        </p:nvSpPr>
        <p:spPr bwMode="auto">
          <a:xfrm>
            <a:off x="3028950" y="4943475"/>
            <a:ext cx="485775" cy="728663"/>
          </a:xfrm>
          <a:prstGeom prst="downArrow">
            <a:avLst/>
          </a:prstGeom>
          <a:solidFill>
            <a:srgbClr val="FF0000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4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4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4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4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4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4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4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4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4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4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4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4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4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4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4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4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4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4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build="p" bldLvl="3" autoUpdateAnimBg="0"/>
      <p:bldP spid="94236" grpId="0" autoUpdateAnimBg="0"/>
      <p:bldP spid="94237" grpId="0" autoUpdateAnimBg="0"/>
      <p:bldP spid="94238" grpId="0" autoUpdateAnimBg="0"/>
      <p:bldP spid="94239" grpId="0" autoUpdateAnimBg="0"/>
      <p:bldP spid="94240" grpId="0" autoUpdateAnimBg="0"/>
      <p:bldP spid="94242" grpId="0" autoUpdateAnimBg="0"/>
      <p:bldP spid="94244" grpId="0" autoUpdateAnimBg="0"/>
      <p:bldP spid="94246" grpId="0" autoUpdateAnimBg="0"/>
      <p:bldP spid="6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第</a:t>
            </a:r>
            <a:fld id="{C4285B99-DB37-450A-A067-2F735F8A8D05}" type="slidenum"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pPr eaLnBrk="1" hangingPunct="1"/>
              <a:t>9</a:t>
            </a:fld>
            <a:r>
              <a:rPr lang="zh-CN" altLang="en-US" b="0">
                <a:solidFill>
                  <a:srgbClr val="FF0000"/>
                </a:solidFill>
                <a:ea typeface="仿宋_GB2312" pitchFamily="49" charset="-122"/>
              </a:rPr>
              <a:t>页</a:t>
            </a: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104188" cy="779463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、几种常用的复合逻辑运算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0" y="2778125"/>
            <a:ext cx="32972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90F36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>
                <a:solidFill>
                  <a:srgbClr val="F90F36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>
                <a:solidFill>
                  <a:srgbClr val="F90F36"/>
                </a:solidFill>
                <a:latin typeface="宋体" panose="02010600030101010101" pitchFamily="2" charset="-122"/>
              </a:rPr>
              <a:t>）“或非”运算</a:t>
            </a:r>
            <a:r>
              <a:rPr lang="zh-CN" altLang="en-US" sz="2400" b="0">
                <a:solidFill>
                  <a:schemeClr val="accent2"/>
                </a:solidFill>
                <a:ea typeface="仿宋_GB2312" pitchFamily="49" charset="-122"/>
              </a:rPr>
              <a:t> </a:t>
            </a:r>
          </a:p>
        </p:txBody>
      </p:sp>
      <p:graphicFrame>
        <p:nvGraphicFramePr>
          <p:cNvPr id="165888" name="Object 1024"/>
          <p:cNvGraphicFramePr>
            <a:graphicFrameLocks noChangeAspect="1"/>
          </p:cNvGraphicFramePr>
          <p:nvPr/>
        </p:nvGraphicFramePr>
        <p:xfrm>
          <a:off x="739775" y="5400675"/>
          <a:ext cx="2535238" cy="527050"/>
        </p:xfrm>
        <a:graphic>
          <a:graphicData uri="http://schemas.openxmlformats.org/presentationml/2006/ole">
            <p:oleObj spid="_x0000_s11265" name="公式" r:id="rId3" imgW="965160" imgH="203040" progId="Equation.3">
              <p:embed/>
            </p:oleObj>
          </a:graphicData>
        </a:graphic>
      </p:graphicFrame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0" y="922338"/>
            <a:ext cx="3470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90F36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>
                <a:solidFill>
                  <a:srgbClr val="F90F36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>
                <a:solidFill>
                  <a:srgbClr val="F90F36"/>
                </a:solidFill>
                <a:latin typeface="宋体" panose="02010600030101010101" pitchFamily="2" charset="-122"/>
              </a:rPr>
              <a:t>）“与非”运算</a:t>
            </a:r>
            <a:endParaRPr lang="zh-CN" altLang="en-US" sz="2800">
              <a:solidFill>
                <a:srgbClr val="F90F36"/>
              </a:solidFill>
              <a:ea typeface="仿宋_GB2312" pitchFamily="49" charset="-122"/>
            </a:endParaRPr>
          </a:p>
        </p:txBody>
      </p:sp>
      <p:graphicFrame>
        <p:nvGraphicFramePr>
          <p:cNvPr id="165889" name="Object 1025"/>
          <p:cNvGraphicFramePr>
            <a:graphicFrameLocks noChangeAspect="1"/>
          </p:cNvGraphicFramePr>
          <p:nvPr/>
        </p:nvGraphicFramePr>
        <p:xfrm>
          <a:off x="593725" y="1689100"/>
          <a:ext cx="1633538" cy="533400"/>
        </p:xfrm>
        <a:graphic>
          <a:graphicData uri="http://schemas.openxmlformats.org/presentationml/2006/ole">
            <p:oleObj spid="_x0000_s11266" name="公式" r:id="rId4" imgW="622080" imgH="203040" progId="Equation.3">
              <p:embed/>
            </p:oleObj>
          </a:graphicData>
        </a:graphic>
      </p:graphicFrame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0" y="4556125"/>
            <a:ext cx="3654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90F36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>
                <a:solidFill>
                  <a:srgbClr val="F90F36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800">
                <a:solidFill>
                  <a:srgbClr val="F90F36"/>
                </a:solidFill>
                <a:latin typeface="宋体" panose="02010600030101010101" pitchFamily="2" charset="-122"/>
              </a:rPr>
              <a:t>）“与或非”运算</a:t>
            </a:r>
            <a:r>
              <a:rPr lang="zh-CN" altLang="en-US" sz="2400" b="0">
                <a:solidFill>
                  <a:schemeClr val="accent2"/>
                </a:solidFill>
                <a:ea typeface="仿宋_GB2312" pitchFamily="49" charset="-122"/>
              </a:rPr>
              <a:t> 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6592888" y="2970213"/>
            <a:ext cx="2557462" cy="919162"/>
            <a:chOff x="4303" y="1591"/>
            <a:chExt cx="1611" cy="579"/>
          </a:xfrm>
        </p:grpSpPr>
        <p:sp>
          <p:nvSpPr>
            <p:cNvPr id="11323" name="Line 12"/>
            <p:cNvSpPr>
              <a:spLocks noChangeShapeType="1"/>
            </p:cNvSpPr>
            <p:nvPr/>
          </p:nvSpPr>
          <p:spPr bwMode="auto">
            <a:xfrm>
              <a:off x="5259" y="1831"/>
              <a:ext cx="3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4" name="Line 13"/>
            <p:cNvSpPr>
              <a:spLocks noChangeShapeType="1"/>
            </p:cNvSpPr>
            <p:nvPr/>
          </p:nvSpPr>
          <p:spPr bwMode="auto">
            <a:xfrm>
              <a:off x="4450" y="1753"/>
              <a:ext cx="3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" name="Line 14"/>
            <p:cNvSpPr>
              <a:spLocks noChangeShapeType="1"/>
            </p:cNvSpPr>
            <p:nvPr/>
          </p:nvSpPr>
          <p:spPr bwMode="auto">
            <a:xfrm>
              <a:off x="4450" y="1948"/>
              <a:ext cx="3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Text Box 15"/>
            <p:cNvSpPr txBox="1">
              <a:spLocks noChangeArrowheads="1"/>
            </p:cNvSpPr>
            <p:nvPr/>
          </p:nvSpPr>
          <p:spPr bwMode="auto">
            <a:xfrm>
              <a:off x="4303" y="1622"/>
              <a:ext cx="2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A</a:t>
              </a:r>
            </a:p>
          </p:txBody>
        </p:sp>
        <p:sp>
          <p:nvSpPr>
            <p:cNvPr id="11327" name="Text Box 16"/>
            <p:cNvSpPr txBox="1">
              <a:spLocks noChangeArrowheads="1"/>
            </p:cNvSpPr>
            <p:nvPr/>
          </p:nvSpPr>
          <p:spPr bwMode="auto">
            <a:xfrm>
              <a:off x="4303" y="1882"/>
              <a:ext cx="2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B</a:t>
              </a:r>
            </a:p>
          </p:txBody>
        </p:sp>
        <p:sp>
          <p:nvSpPr>
            <p:cNvPr id="11328" name="Text Box 17"/>
            <p:cNvSpPr txBox="1">
              <a:spLocks noChangeArrowheads="1"/>
            </p:cNvSpPr>
            <p:nvPr/>
          </p:nvSpPr>
          <p:spPr bwMode="auto">
            <a:xfrm>
              <a:off x="5658" y="1696"/>
              <a:ext cx="2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Y</a:t>
              </a:r>
            </a:p>
          </p:txBody>
        </p:sp>
        <p:sp>
          <p:nvSpPr>
            <p:cNvPr id="11329" name="AutoShape 18"/>
            <p:cNvSpPr>
              <a:spLocks noChangeArrowheads="1"/>
            </p:cNvSpPr>
            <p:nvPr/>
          </p:nvSpPr>
          <p:spPr bwMode="auto">
            <a:xfrm rot="10800000">
              <a:off x="4593" y="1591"/>
              <a:ext cx="565" cy="540"/>
            </a:xfrm>
            <a:prstGeom prst="moon">
              <a:avLst>
                <a:gd name="adj" fmla="val 667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  <p:sp>
          <p:nvSpPr>
            <p:cNvPr id="11330" name="Oval 27"/>
            <p:cNvSpPr>
              <a:spLocks noChangeArrowheads="1"/>
            </p:cNvSpPr>
            <p:nvPr/>
          </p:nvSpPr>
          <p:spPr bwMode="auto">
            <a:xfrm>
              <a:off x="5173" y="1801"/>
              <a:ext cx="82" cy="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</p:grp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3787775" y="2960688"/>
            <a:ext cx="2419350" cy="995362"/>
            <a:chOff x="2013" y="1559"/>
            <a:chExt cx="1524" cy="627"/>
          </a:xfrm>
        </p:grpSpPr>
        <p:sp>
          <p:nvSpPr>
            <p:cNvPr id="11314" name="Rectangle 19"/>
            <p:cNvSpPr>
              <a:spLocks noChangeArrowheads="1"/>
            </p:cNvSpPr>
            <p:nvPr/>
          </p:nvSpPr>
          <p:spPr bwMode="auto">
            <a:xfrm>
              <a:off x="2492" y="1573"/>
              <a:ext cx="376" cy="5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  <p:sp>
          <p:nvSpPr>
            <p:cNvPr id="11315" name="Line 20"/>
            <p:cNvSpPr>
              <a:spLocks noChangeShapeType="1"/>
            </p:cNvSpPr>
            <p:nvPr/>
          </p:nvSpPr>
          <p:spPr bwMode="auto">
            <a:xfrm>
              <a:off x="2965" y="1895"/>
              <a:ext cx="3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Line 21"/>
            <p:cNvSpPr>
              <a:spLocks noChangeShapeType="1"/>
            </p:cNvSpPr>
            <p:nvPr/>
          </p:nvSpPr>
          <p:spPr bwMode="auto">
            <a:xfrm>
              <a:off x="2184" y="1769"/>
              <a:ext cx="3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7" name="Line 22"/>
            <p:cNvSpPr>
              <a:spLocks noChangeShapeType="1"/>
            </p:cNvSpPr>
            <p:nvPr/>
          </p:nvSpPr>
          <p:spPr bwMode="auto">
            <a:xfrm>
              <a:off x="2184" y="1964"/>
              <a:ext cx="3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Text Box 23"/>
            <p:cNvSpPr txBox="1">
              <a:spLocks noChangeArrowheads="1"/>
            </p:cNvSpPr>
            <p:nvPr/>
          </p:nvSpPr>
          <p:spPr bwMode="auto">
            <a:xfrm>
              <a:off x="2013" y="1638"/>
              <a:ext cx="2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A</a:t>
              </a:r>
            </a:p>
          </p:txBody>
        </p:sp>
        <p:sp>
          <p:nvSpPr>
            <p:cNvPr id="11319" name="Text Box 24"/>
            <p:cNvSpPr txBox="1">
              <a:spLocks noChangeArrowheads="1"/>
            </p:cNvSpPr>
            <p:nvPr/>
          </p:nvSpPr>
          <p:spPr bwMode="auto">
            <a:xfrm>
              <a:off x="2013" y="1898"/>
              <a:ext cx="2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B</a:t>
              </a:r>
            </a:p>
          </p:txBody>
        </p:sp>
        <p:sp>
          <p:nvSpPr>
            <p:cNvPr id="11320" name="Text Box 25"/>
            <p:cNvSpPr txBox="1">
              <a:spLocks noChangeArrowheads="1"/>
            </p:cNvSpPr>
            <p:nvPr/>
          </p:nvSpPr>
          <p:spPr bwMode="auto">
            <a:xfrm>
              <a:off x="3281" y="1768"/>
              <a:ext cx="2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Y</a:t>
              </a:r>
            </a:p>
          </p:txBody>
        </p:sp>
        <p:sp>
          <p:nvSpPr>
            <p:cNvPr id="11321" name="Text Box 26"/>
            <p:cNvSpPr txBox="1">
              <a:spLocks noChangeArrowheads="1"/>
            </p:cNvSpPr>
            <p:nvPr/>
          </p:nvSpPr>
          <p:spPr bwMode="auto">
            <a:xfrm>
              <a:off x="2549" y="1559"/>
              <a:ext cx="3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  <a:sym typeface="Symbol" panose="05050102010706020507" pitchFamily="18" charset="2"/>
                </a:rPr>
                <a:t>1</a:t>
              </a:r>
              <a:endParaRPr lang="en-US" altLang="zh-CN" sz="2400" b="0">
                <a:ea typeface="仿宋_GB2312" pitchFamily="49" charset="-122"/>
              </a:endParaRPr>
            </a:p>
          </p:txBody>
        </p:sp>
        <p:sp>
          <p:nvSpPr>
            <p:cNvPr id="11322" name="Oval 28"/>
            <p:cNvSpPr>
              <a:spLocks noChangeArrowheads="1"/>
            </p:cNvSpPr>
            <p:nvPr/>
          </p:nvSpPr>
          <p:spPr bwMode="auto">
            <a:xfrm>
              <a:off x="2861" y="1847"/>
              <a:ext cx="82" cy="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3698875" y="4510087"/>
            <a:ext cx="2967038" cy="1760538"/>
            <a:chOff x="2798" y="2422"/>
            <a:chExt cx="1869" cy="1109"/>
          </a:xfrm>
        </p:grpSpPr>
        <p:sp>
          <p:nvSpPr>
            <p:cNvPr id="11298" name="Rectangle 46"/>
            <p:cNvSpPr>
              <a:spLocks noChangeArrowheads="1"/>
            </p:cNvSpPr>
            <p:nvPr/>
          </p:nvSpPr>
          <p:spPr bwMode="auto">
            <a:xfrm>
              <a:off x="3358" y="2422"/>
              <a:ext cx="376" cy="4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  <p:sp>
          <p:nvSpPr>
            <p:cNvPr id="11299" name="Line 47"/>
            <p:cNvSpPr>
              <a:spLocks noChangeShapeType="1"/>
            </p:cNvSpPr>
            <p:nvPr/>
          </p:nvSpPr>
          <p:spPr bwMode="auto">
            <a:xfrm>
              <a:off x="3058" y="2565"/>
              <a:ext cx="3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0" name="Line 48"/>
            <p:cNvSpPr>
              <a:spLocks noChangeShapeType="1"/>
            </p:cNvSpPr>
            <p:nvPr/>
          </p:nvSpPr>
          <p:spPr bwMode="auto">
            <a:xfrm>
              <a:off x="3062" y="2760"/>
              <a:ext cx="3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1" name="Text Box 49"/>
            <p:cNvSpPr txBox="1">
              <a:spLocks noChangeArrowheads="1"/>
            </p:cNvSpPr>
            <p:nvPr/>
          </p:nvSpPr>
          <p:spPr bwMode="auto">
            <a:xfrm>
              <a:off x="2798" y="2434"/>
              <a:ext cx="2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A</a:t>
              </a:r>
            </a:p>
          </p:txBody>
        </p:sp>
        <p:sp>
          <p:nvSpPr>
            <p:cNvPr id="11302" name="Text Box 50"/>
            <p:cNvSpPr txBox="1">
              <a:spLocks noChangeArrowheads="1"/>
            </p:cNvSpPr>
            <p:nvPr/>
          </p:nvSpPr>
          <p:spPr bwMode="auto">
            <a:xfrm>
              <a:off x="2798" y="2695"/>
              <a:ext cx="2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B</a:t>
              </a:r>
            </a:p>
          </p:txBody>
        </p:sp>
        <p:sp>
          <p:nvSpPr>
            <p:cNvPr id="11303" name="Text Box 51"/>
            <p:cNvSpPr txBox="1">
              <a:spLocks noChangeArrowheads="1"/>
            </p:cNvSpPr>
            <p:nvPr/>
          </p:nvSpPr>
          <p:spPr bwMode="auto">
            <a:xfrm>
              <a:off x="3358" y="2434"/>
              <a:ext cx="2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&amp;</a:t>
              </a:r>
            </a:p>
          </p:txBody>
        </p:sp>
        <p:sp>
          <p:nvSpPr>
            <p:cNvPr id="11304" name="Rectangle 52"/>
            <p:cNvSpPr>
              <a:spLocks noChangeArrowheads="1"/>
            </p:cNvSpPr>
            <p:nvPr/>
          </p:nvSpPr>
          <p:spPr bwMode="auto">
            <a:xfrm>
              <a:off x="3358" y="2916"/>
              <a:ext cx="376" cy="5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  <p:sp>
          <p:nvSpPr>
            <p:cNvPr id="11305" name="Line 53"/>
            <p:cNvSpPr>
              <a:spLocks noChangeShapeType="1"/>
            </p:cNvSpPr>
            <p:nvPr/>
          </p:nvSpPr>
          <p:spPr bwMode="auto">
            <a:xfrm>
              <a:off x="3062" y="3114"/>
              <a:ext cx="3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6" name="Line 54"/>
            <p:cNvSpPr>
              <a:spLocks noChangeShapeType="1"/>
            </p:cNvSpPr>
            <p:nvPr/>
          </p:nvSpPr>
          <p:spPr bwMode="auto">
            <a:xfrm>
              <a:off x="3062" y="3309"/>
              <a:ext cx="3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7" name="Text Box 55"/>
            <p:cNvSpPr txBox="1">
              <a:spLocks noChangeArrowheads="1"/>
            </p:cNvSpPr>
            <p:nvPr/>
          </p:nvSpPr>
          <p:spPr bwMode="auto">
            <a:xfrm>
              <a:off x="2798" y="2983"/>
              <a:ext cx="2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C</a:t>
              </a:r>
            </a:p>
          </p:txBody>
        </p:sp>
        <p:sp>
          <p:nvSpPr>
            <p:cNvPr id="11308" name="Text Box 56"/>
            <p:cNvSpPr txBox="1">
              <a:spLocks noChangeArrowheads="1"/>
            </p:cNvSpPr>
            <p:nvPr/>
          </p:nvSpPr>
          <p:spPr bwMode="auto">
            <a:xfrm>
              <a:off x="2798" y="3243"/>
              <a:ext cx="2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D</a:t>
              </a:r>
            </a:p>
          </p:txBody>
        </p:sp>
        <p:sp>
          <p:nvSpPr>
            <p:cNvPr id="11309" name="Rectangle 57"/>
            <p:cNvSpPr>
              <a:spLocks noChangeArrowheads="1"/>
            </p:cNvSpPr>
            <p:nvPr/>
          </p:nvSpPr>
          <p:spPr bwMode="auto">
            <a:xfrm>
              <a:off x="3732" y="2422"/>
              <a:ext cx="376" cy="10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  <p:sp>
          <p:nvSpPr>
            <p:cNvPr id="11310" name="Line 58"/>
            <p:cNvSpPr>
              <a:spLocks noChangeShapeType="1"/>
            </p:cNvSpPr>
            <p:nvPr/>
          </p:nvSpPr>
          <p:spPr bwMode="auto">
            <a:xfrm>
              <a:off x="4202" y="2962"/>
              <a:ext cx="27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1" name="Text Box 59"/>
            <p:cNvSpPr txBox="1">
              <a:spLocks noChangeArrowheads="1"/>
            </p:cNvSpPr>
            <p:nvPr/>
          </p:nvSpPr>
          <p:spPr bwMode="auto">
            <a:xfrm>
              <a:off x="4410" y="2819"/>
              <a:ext cx="2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Y</a:t>
              </a:r>
            </a:p>
          </p:txBody>
        </p:sp>
        <p:sp>
          <p:nvSpPr>
            <p:cNvPr id="11312" name="Oval 60"/>
            <p:cNvSpPr>
              <a:spLocks noChangeArrowheads="1"/>
            </p:cNvSpPr>
            <p:nvPr/>
          </p:nvSpPr>
          <p:spPr bwMode="auto">
            <a:xfrm>
              <a:off x="4120" y="2924"/>
              <a:ext cx="82" cy="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  <p:sp>
          <p:nvSpPr>
            <p:cNvPr id="11313" name="Text Box 61"/>
            <p:cNvSpPr txBox="1">
              <a:spLocks noChangeArrowheads="1"/>
            </p:cNvSpPr>
            <p:nvPr/>
          </p:nvSpPr>
          <p:spPr bwMode="auto">
            <a:xfrm>
              <a:off x="3760" y="2819"/>
              <a:ext cx="3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  <a:sym typeface="Symbol" panose="05050102010706020507" pitchFamily="18" charset="2"/>
                </a:rPr>
                <a:t>1</a:t>
              </a:r>
              <a:endParaRPr lang="en-US" altLang="zh-CN" sz="2400" b="0">
                <a:ea typeface="仿宋_GB2312" pitchFamily="49" charset="-122"/>
              </a:endParaRPr>
            </a:p>
          </p:txBody>
        </p:sp>
      </p:grpSp>
      <p:grpSp>
        <p:nvGrpSpPr>
          <p:cNvPr id="5" name="Group 64"/>
          <p:cNvGrpSpPr>
            <a:grpSpLocks/>
          </p:cNvGrpSpPr>
          <p:nvPr/>
        </p:nvGrpSpPr>
        <p:grpSpPr bwMode="auto">
          <a:xfrm>
            <a:off x="3538538" y="1222375"/>
            <a:ext cx="2417762" cy="1028700"/>
            <a:chOff x="1866" y="516"/>
            <a:chExt cx="1523" cy="648"/>
          </a:xfrm>
        </p:grpSpPr>
        <p:sp>
          <p:nvSpPr>
            <p:cNvPr id="11288" name="Rectangle 36"/>
            <p:cNvSpPr>
              <a:spLocks noChangeArrowheads="1"/>
            </p:cNvSpPr>
            <p:nvPr/>
          </p:nvSpPr>
          <p:spPr bwMode="auto">
            <a:xfrm>
              <a:off x="2345" y="550"/>
              <a:ext cx="376" cy="5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  <p:sp>
          <p:nvSpPr>
            <p:cNvPr id="11289" name="Line 37"/>
            <p:cNvSpPr>
              <a:spLocks noChangeShapeType="1"/>
            </p:cNvSpPr>
            <p:nvPr/>
          </p:nvSpPr>
          <p:spPr bwMode="auto">
            <a:xfrm>
              <a:off x="2817" y="843"/>
              <a:ext cx="3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Line 38"/>
            <p:cNvSpPr>
              <a:spLocks noChangeShapeType="1"/>
            </p:cNvSpPr>
            <p:nvPr/>
          </p:nvSpPr>
          <p:spPr bwMode="auto">
            <a:xfrm>
              <a:off x="2037" y="746"/>
              <a:ext cx="3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Line 39"/>
            <p:cNvSpPr>
              <a:spLocks noChangeShapeType="1"/>
            </p:cNvSpPr>
            <p:nvPr/>
          </p:nvSpPr>
          <p:spPr bwMode="auto">
            <a:xfrm>
              <a:off x="2037" y="941"/>
              <a:ext cx="3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Text Box 40"/>
            <p:cNvSpPr txBox="1">
              <a:spLocks noChangeArrowheads="1"/>
            </p:cNvSpPr>
            <p:nvPr/>
          </p:nvSpPr>
          <p:spPr bwMode="auto">
            <a:xfrm>
              <a:off x="1866" y="615"/>
              <a:ext cx="2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A</a:t>
              </a:r>
            </a:p>
          </p:txBody>
        </p:sp>
        <p:sp>
          <p:nvSpPr>
            <p:cNvPr id="11293" name="Text Box 41"/>
            <p:cNvSpPr txBox="1">
              <a:spLocks noChangeArrowheads="1"/>
            </p:cNvSpPr>
            <p:nvPr/>
          </p:nvSpPr>
          <p:spPr bwMode="auto">
            <a:xfrm>
              <a:off x="1866" y="876"/>
              <a:ext cx="2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B</a:t>
              </a:r>
            </a:p>
          </p:txBody>
        </p:sp>
        <p:sp>
          <p:nvSpPr>
            <p:cNvPr id="11294" name="Text Box 42"/>
            <p:cNvSpPr txBox="1">
              <a:spLocks noChangeArrowheads="1"/>
            </p:cNvSpPr>
            <p:nvPr/>
          </p:nvSpPr>
          <p:spPr bwMode="auto">
            <a:xfrm>
              <a:off x="3133" y="746"/>
              <a:ext cx="2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Y</a:t>
              </a:r>
            </a:p>
          </p:txBody>
        </p:sp>
        <p:sp>
          <p:nvSpPr>
            <p:cNvPr id="11295" name="Text Box 43"/>
            <p:cNvSpPr txBox="1">
              <a:spLocks noChangeArrowheads="1"/>
            </p:cNvSpPr>
            <p:nvPr/>
          </p:nvSpPr>
          <p:spPr bwMode="auto">
            <a:xfrm>
              <a:off x="2402" y="549"/>
              <a:ext cx="2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&amp;</a:t>
              </a:r>
            </a:p>
          </p:txBody>
        </p:sp>
        <p:sp>
          <p:nvSpPr>
            <p:cNvPr id="11296" name="Oval 45"/>
            <p:cNvSpPr>
              <a:spLocks noChangeArrowheads="1"/>
            </p:cNvSpPr>
            <p:nvPr/>
          </p:nvSpPr>
          <p:spPr bwMode="auto">
            <a:xfrm>
              <a:off x="2713" y="789"/>
              <a:ext cx="82" cy="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 b="0">
                <a:ea typeface="仿宋_GB2312" pitchFamily="49" charset="-122"/>
              </a:endParaRPr>
            </a:p>
          </p:txBody>
        </p:sp>
        <p:sp>
          <p:nvSpPr>
            <p:cNvPr id="11297" name="Rectangle 62"/>
            <p:cNvSpPr>
              <a:spLocks noChangeArrowheads="1"/>
            </p:cNvSpPr>
            <p:nvPr/>
          </p:nvSpPr>
          <p:spPr bwMode="auto">
            <a:xfrm>
              <a:off x="2746" y="516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5008"/>
                </a:solidFill>
                <a:ea typeface="仿宋_GB2312" pitchFamily="49" charset="-122"/>
              </a:endParaRPr>
            </a:p>
          </p:txBody>
        </p:sp>
      </p:grpSp>
      <p:grpSp>
        <p:nvGrpSpPr>
          <p:cNvPr id="6" name="Group 65"/>
          <p:cNvGrpSpPr>
            <a:grpSpLocks/>
          </p:cNvGrpSpPr>
          <p:nvPr/>
        </p:nvGrpSpPr>
        <p:grpSpPr bwMode="auto">
          <a:xfrm>
            <a:off x="6334125" y="1081088"/>
            <a:ext cx="2252663" cy="1231900"/>
            <a:chOff x="4165" y="333"/>
            <a:chExt cx="1419" cy="776"/>
          </a:xfrm>
        </p:grpSpPr>
        <p:sp>
          <p:nvSpPr>
            <p:cNvPr id="11279" name="Line 29"/>
            <p:cNvSpPr>
              <a:spLocks noChangeShapeType="1"/>
            </p:cNvSpPr>
            <p:nvPr/>
          </p:nvSpPr>
          <p:spPr bwMode="auto">
            <a:xfrm>
              <a:off x="5120" y="788"/>
              <a:ext cx="3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0" name="Line 30"/>
            <p:cNvSpPr>
              <a:spLocks noChangeShapeType="1"/>
            </p:cNvSpPr>
            <p:nvPr/>
          </p:nvSpPr>
          <p:spPr bwMode="auto">
            <a:xfrm>
              <a:off x="4336" y="691"/>
              <a:ext cx="3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1" name="Line 31"/>
            <p:cNvSpPr>
              <a:spLocks noChangeShapeType="1"/>
            </p:cNvSpPr>
            <p:nvPr/>
          </p:nvSpPr>
          <p:spPr bwMode="auto">
            <a:xfrm>
              <a:off x="4336" y="886"/>
              <a:ext cx="3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Text Box 32"/>
            <p:cNvSpPr txBox="1">
              <a:spLocks noChangeArrowheads="1"/>
            </p:cNvSpPr>
            <p:nvPr/>
          </p:nvSpPr>
          <p:spPr bwMode="auto">
            <a:xfrm>
              <a:off x="4165" y="560"/>
              <a:ext cx="2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A</a:t>
              </a:r>
            </a:p>
          </p:txBody>
        </p:sp>
        <p:sp>
          <p:nvSpPr>
            <p:cNvPr id="11283" name="Text Box 33"/>
            <p:cNvSpPr txBox="1">
              <a:spLocks noChangeArrowheads="1"/>
            </p:cNvSpPr>
            <p:nvPr/>
          </p:nvSpPr>
          <p:spPr bwMode="auto">
            <a:xfrm>
              <a:off x="4165" y="821"/>
              <a:ext cx="2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B</a:t>
              </a:r>
            </a:p>
          </p:txBody>
        </p:sp>
        <p:sp>
          <p:nvSpPr>
            <p:cNvPr id="11284" name="Text Box 34"/>
            <p:cNvSpPr txBox="1">
              <a:spLocks noChangeArrowheads="1"/>
            </p:cNvSpPr>
            <p:nvPr/>
          </p:nvSpPr>
          <p:spPr bwMode="auto">
            <a:xfrm>
              <a:off x="5328" y="691"/>
              <a:ext cx="2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ea typeface="仿宋_GB2312" pitchFamily="49" charset="-122"/>
                </a:rPr>
                <a:t>Y</a:t>
              </a:r>
            </a:p>
          </p:txBody>
        </p:sp>
        <p:sp>
          <p:nvSpPr>
            <p:cNvPr id="11285" name="AutoShape 35"/>
            <p:cNvSpPr>
              <a:spLocks noChangeArrowheads="1"/>
            </p:cNvSpPr>
            <p:nvPr/>
          </p:nvSpPr>
          <p:spPr bwMode="auto">
            <a:xfrm>
              <a:off x="4644" y="560"/>
              <a:ext cx="376" cy="419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  <p:sp>
          <p:nvSpPr>
            <p:cNvPr id="11286" name="Oval 44"/>
            <p:cNvSpPr>
              <a:spLocks noChangeArrowheads="1"/>
            </p:cNvSpPr>
            <p:nvPr/>
          </p:nvSpPr>
          <p:spPr bwMode="auto">
            <a:xfrm>
              <a:off x="5017" y="754"/>
              <a:ext cx="83" cy="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仿宋_GB2312" pitchFamily="49" charset="-122"/>
              </a:endParaRPr>
            </a:p>
          </p:txBody>
        </p:sp>
        <p:sp>
          <p:nvSpPr>
            <p:cNvPr id="11287" name="Rectangle 63"/>
            <p:cNvSpPr>
              <a:spLocks noChangeArrowheads="1"/>
            </p:cNvSpPr>
            <p:nvPr/>
          </p:nvSpPr>
          <p:spPr bwMode="auto">
            <a:xfrm>
              <a:off x="5009" y="333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5008"/>
                </a:solidFill>
                <a:ea typeface="仿宋_GB2312" pitchFamily="49" charset="-122"/>
              </a:endParaRPr>
            </a:p>
          </p:txBody>
        </p:sp>
      </p:grpSp>
      <p:graphicFrame>
        <p:nvGraphicFramePr>
          <p:cNvPr id="165890" name="Object 1026"/>
          <p:cNvGraphicFramePr>
            <a:graphicFrameLocks noChangeAspect="1"/>
          </p:cNvGraphicFramePr>
          <p:nvPr/>
        </p:nvGraphicFramePr>
        <p:xfrm>
          <a:off x="387350" y="3416300"/>
          <a:ext cx="2008188" cy="533400"/>
        </p:xfrm>
        <a:graphic>
          <a:graphicData uri="http://schemas.openxmlformats.org/presentationml/2006/ole">
            <p:oleObj spid="_x0000_s11267" name="公式" r:id="rId5" imgW="761760" imgH="203040" progId="Equation.3">
              <p:embed/>
            </p:oleObj>
          </a:graphicData>
        </a:graphic>
      </p:graphicFrame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09929" y="4700589"/>
            <a:ext cx="2996071" cy="142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5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5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6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6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5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5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 autoUpdateAnimBg="0"/>
      <p:bldP spid="96260" grpId="0" autoUpdateAnimBg="0"/>
      <p:bldP spid="96263" grpId="0" autoUpdateAnimBg="0"/>
      <p:bldP spid="96266" grpId="0" autoUpdateAnimBg="0"/>
    </p:bldLst>
  </p:timing>
</p:sld>
</file>

<file path=ppt/theme/theme1.xml><?xml version="1.0" encoding="utf-8"?>
<a:theme xmlns:a="http://schemas.openxmlformats.org/drawingml/2006/main" name="第二章">
  <a:themeElements>
    <a:clrScheme name="">
      <a:dk1>
        <a:srgbClr val="000000"/>
      </a:dk1>
      <a:lt1>
        <a:srgbClr val="000000"/>
      </a:lt1>
      <a:dk2>
        <a:srgbClr val="000000"/>
      </a:dk2>
      <a:lt2>
        <a:srgbClr val="808080"/>
      </a:lt2>
      <a:accent1>
        <a:srgbClr val="000000"/>
      </a:accent1>
      <a:accent2>
        <a:srgbClr val="3333CC"/>
      </a:accent2>
      <a:accent3>
        <a:srgbClr val="AAAAAA"/>
      </a:accent3>
      <a:accent4>
        <a:srgbClr val="000000"/>
      </a:accent4>
      <a:accent5>
        <a:srgbClr val="AAAAAA"/>
      </a:accent5>
      <a:accent6>
        <a:srgbClr val="2D2DB9"/>
      </a:accent6>
      <a:hlink>
        <a:srgbClr val="CCCCFF"/>
      </a:hlink>
      <a:folHlink>
        <a:srgbClr val="FF66CC"/>
      </a:folHlink>
    </a:clrScheme>
    <a:fontScheme name="第二章">
      <a:majorFont>
        <a:latin typeface="Times New Roman"/>
        <a:ea typeface="仿宋_GB2312"/>
        <a:cs typeface=""/>
      </a:majorFont>
      <a:minorFont>
        <a:latin typeface="Times New Roman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第二章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二章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第二章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二章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二章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二章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二章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二章 8">
        <a:dk1>
          <a:srgbClr val="000000"/>
        </a:dk1>
        <a:lt1>
          <a:srgbClr val="000000"/>
        </a:lt1>
        <a:dk2>
          <a:srgbClr val="FFFFFF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AAAAAA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Settings\user\My Documents\课程建设\数字电路课件\数字电路\第二章.ppt</Template>
  <TotalTime>7739</TotalTime>
  <Pages>3</Pages>
  <Words>4036</Words>
  <Application>Microsoft Office PowerPoint</Application>
  <PresentationFormat>A4 纸张(210x297 毫米)</PresentationFormat>
  <Paragraphs>998</Paragraphs>
  <Slides>59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59</vt:i4>
      </vt:variant>
    </vt:vector>
  </HeadingPairs>
  <TitlesOfParts>
    <vt:vector size="64" baseType="lpstr">
      <vt:lpstr>第二章</vt:lpstr>
      <vt:lpstr>Document</vt:lpstr>
      <vt:lpstr>Equation</vt:lpstr>
      <vt:lpstr>公式</vt:lpstr>
      <vt:lpstr>文档</vt:lpstr>
      <vt:lpstr>第二章 逻辑代数基础</vt:lpstr>
      <vt:lpstr>本章的内容</vt:lpstr>
      <vt:lpstr>幻灯片 3</vt:lpstr>
      <vt:lpstr>幻灯片 4</vt:lpstr>
      <vt:lpstr>幻灯片 5</vt:lpstr>
      <vt:lpstr>幻灯片 6</vt:lpstr>
      <vt:lpstr>幻灯片 7</vt:lpstr>
      <vt:lpstr>幻灯片 8</vt:lpstr>
      <vt:lpstr>4、几种常用的复合逻辑运算</vt:lpstr>
      <vt:lpstr>幻灯片 10</vt:lpstr>
      <vt:lpstr>幻灯片 11</vt:lpstr>
      <vt:lpstr>幻灯片 12</vt:lpstr>
      <vt:lpstr>1.关于变量与常数关系的定理</vt:lpstr>
      <vt:lpstr>3.逻辑函数独有的基本定理</vt:lpstr>
      <vt:lpstr>幻灯片 15</vt:lpstr>
      <vt:lpstr>2.3.2、若干常用公式</vt:lpstr>
      <vt:lpstr>幻灯片 17</vt:lpstr>
      <vt:lpstr>幻灯片 18</vt:lpstr>
      <vt:lpstr>幻灯片 19</vt:lpstr>
      <vt:lpstr>幻灯片 20</vt:lpstr>
      <vt:lpstr>幻灯片 21</vt:lpstr>
      <vt:lpstr>幻灯片 22</vt:lpstr>
      <vt:lpstr>四、波形图法:</vt:lpstr>
      <vt:lpstr>幻灯片 24</vt:lpstr>
      <vt:lpstr>2.5.3 逻辑函数的两种标准形式      -最小项之和与最大项之积</vt:lpstr>
      <vt:lpstr>幻灯片 26</vt:lpstr>
      <vt:lpstr>幻灯片 27</vt:lpstr>
      <vt:lpstr>（5）用最小项表示逻辑函数(逻辑函数的标准形式)</vt:lpstr>
      <vt:lpstr>2.最大项</vt:lpstr>
      <vt:lpstr>幻灯片 30</vt:lpstr>
      <vt:lpstr>幻灯片 31</vt:lpstr>
      <vt:lpstr>（5）用最大项表示逻辑函数         -逻辑函数的标准形式 </vt:lpstr>
      <vt:lpstr>4. 逻辑函数的两种标准形式的相互转换，例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2.卡诺图特点：</vt:lpstr>
      <vt:lpstr>幻灯片 42</vt:lpstr>
      <vt:lpstr>二、 用卡诺图化简逻辑函数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逻辑电路基础</dc:title>
  <dc:creator>屈民军</dc:creator>
  <cp:lastModifiedBy>Windows 用户</cp:lastModifiedBy>
  <cp:revision>430</cp:revision>
  <cp:lastPrinted>1999-03-01T02:29:14Z</cp:lastPrinted>
  <dcterms:created xsi:type="dcterms:W3CDTF">1998-12-02T02:49:38Z</dcterms:created>
  <dcterms:modified xsi:type="dcterms:W3CDTF">2019-09-12T06:11:40Z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D:\luor</vt:lpwstr>
  </property>
</Properties>
</file>