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8"/>
  </p:notesMasterIdLst>
  <p:sldIdLst>
    <p:sldId id="256" r:id="rId2"/>
    <p:sldId id="469" r:id="rId3"/>
    <p:sldId id="470" r:id="rId4"/>
    <p:sldId id="411" r:id="rId5"/>
    <p:sldId id="410" r:id="rId6"/>
    <p:sldId id="471" r:id="rId7"/>
    <p:sldId id="472" r:id="rId8"/>
    <p:sldId id="415" r:id="rId9"/>
    <p:sldId id="417" r:id="rId10"/>
    <p:sldId id="416" r:id="rId11"/>
    <p:sldId id="361" r:id="rId12"/>
    <p:sldId id="359" r:id="rId13"/>
    <p:sldId id="272" r:id="rId14"/>
    <p:sldId id="418" r:id="rId15"/>
    <p:sldId id="473" r:id="rId16"/>
    <p:sldId id="424" r:id="rId17"/>
    <p:sldId id="419" r:id="rId18"/>
    <p:sldId id="420" r:id="rId19"/>
    <p:sldId id="422" r:id="rId20"/>
    <p:sldId id="425" r:id="rId21"/>
    <p:sldId id="366" r:id="rId22"/>
    <p:sldId id="474" r:id="rId23"/>
    <p:sldId id="426" r:id="rId24"/>
    <p:sldId id="427" r:id="rId25"/>
    <p:sldId id="430" r:id="rId26"/>
    <p:sldId id="428" r:id="rId27"/>
    <p:sldId id="429" r:id="rId28"/>
    <p:sldId id="431" r:id="rId29"/>
    <p:sldId id="455" r:id="rId30"/>
    <p:sldId id="433" r:id="rId31"/>
    <p:sldId id="456" r:id="rId32"/>
    <p:sldId id="475" r:id="rId33"/>
    <p:sldId id="479" r:id="rId34"/>
    <p:sldId id="481" r:id="rId35"/>
    <p:sldId id="480" r:id="rId36"/>
    <p:sldId id="486" r:id="rId37"/>
    <p:sldId id="482" r:id="rId38"/>
    <p:sldId id="483" r:id="rId39"/>
    <p:sldId id="484" r:id="rId40"/>
    <p:sldId id="485" r:id="rId41"/>
    <p:sldId id="465" r:id="rId42"/>
    <p:sldId id="466" r:id="rId43"/>
    <p:sldId id="464" r:id="rId44"/>
    <p:sldId id="389" r:id="rId45"/>
    <p:sldId id="461" r:id="rId46"/>
    <p:sldId id="463" r:id="rId4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4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4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4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4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4400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ECFF"/>
    <a:srgbClr val="66FFFF"/>
    <a:srgbClr val="CCCC00"/>
    <a:srgbClr val="FF9933"/>
    <a:srgbClr val="FFFF00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89" autoAdjust="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31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9.emf"/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66.wmf"/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emf"/><Relationship Id="rId5" Type="http://schemas.openxmlformats.org/officeDocument/2006/relationships/image" Target="../media/image35.wmf"/><Relationship Id="rId10" Type="http://schemas.openxmlformats.org/officeDocument/2006/relationships/image" Target="../media/image39.wmf"/><Relationship Id="rId4" Type="http://schemas.openxmlformats.org/officeDocument/2006/relationships/image" Target="../media/image34.wmf"/><Relationship Id="rId9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AB0C-F59A-4EB7-8991-935D1FE35A16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38ACF-9AB0-4087-B570-E573888A4A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sz="2800" b="1" kern="1200" dirty="0" smtClean="0">
              <a:solidFill>
                <a:schemeClr val="accent2"/>
              </a:solidFill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8ACF-9AB0-4087-B570-E573888A4AC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9668-4EFA-480F-A1DA-FAFEC104F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AC9F7-567B-4F6A-8B32-8F1672C617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5AA5-8237-421D-BEE3-CE2037002C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5C051-AFC7-4580-BFD3-FDE07D8819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3EE5B-8C3E-4C8D-9E0D-7623BA9B4C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95F92-3189-4AB6-BD86-59009AFF2E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D5732-6141-4523-B53D-DACE8FDF63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CE153-6208-4A23-A931-3965E5D57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9A351-6A6D-42D1-A410-5F3EA0595F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0E89C-2D23-4C56-8562-A3689EE148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CB03D-3A64-4AD7-B47E-F7AA9E956C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555C2-3E29-4DA5-83F2-ABA618641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0BC6B-0D38-4417-8710-90E00A682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EB3C2-400C-4832-B5D7-91B4C05E7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120DD8-58DA-415B-8291-47F7139238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../../../&#21487;&#32534;&#31243;/&#25968;&#23383;&#36923;&#36753;&#19982;&#31995;&#32479;-&#20399;&#24314;&#20891;/&#23553;&#39029;1.pp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Word_97_-_2003___3.doc"/><Relationship Id="rId5" Type="http://schemas.openxmlformats.org/officeDocument/2006/relationships/oleObject" Target="../embeddings/Microsoft_Office_Word_97_-_2003___2.doc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4.doc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Office_Word_97_-_2003___5.doc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Microsoft_Office_Word_97_-_2003___6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Microsoft_Office_Word_97_-_2003___8.doc"/><Relationship Id="rId4" Type="http://schemas.openxmlformats.org/officeDocument/2006/relationships/oleObject" Target="../embeddings/oleObject7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7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Microsoft_Office_Word_97_-_2003___9.doc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8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0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Microsoft_Office_Word_97_-_2003___11.doc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104.bin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8.bin"/><Relationship Id="rId14" Type="http://schemas.openxmlformats.org/officeDocument/2006/relationships/oleObject" Target="../embeddings/oleObject10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章  半导体存储器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981825" cy="317599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5.1  </a:t>
            </a:r>
            <a:r>
              <a:rPr lang="zh-CN" altLang="en-US" sz="2800" b="1" dirty="0" smtClean="0"/>
              <a:t>概述</a:t>
            </a:r>
            <a:r>
              <a:rPr lang="en-US" altLang="zh-CN" sz="2800" b="1" dirty="0" smtClean="0"/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5.2  SR</a:t>
            </a:r>
            <a:r>
              <a:rPr lang="zh-CN" altLang="en-US" sz="2800" b="1" dirty="0" smtClean="0"/>
              <a:t>锁存器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5.3  </a:t>
            </a:r>
            <a:r>
              <a:rPr lang="zh-CN" altLang="en-US" sz="2800" b="1" dirty="0" smtClean="0"/>
              <a:t>触发器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5.4  </a:t>
            </a:r>
            <a:r>
              <a:rPr lang="zh-CN" altLang="en-US" sz="2800" b="1" dirty="0" smtClean="0"/>
              <a:t>寄存器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5.5  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存储器：留在后面讲</a:t>
            </a:r>
          </a:p>
          <a:p>
            <a:pPr eaLnBrk="1" hangingPunct="1"/>
            <a:endParaRPr lang="en-US" altLang="zh-CN" sz="2800" b="1" dirty="0" smtClean="0"/>
          </a:p>
        </p:txBody>
      </p:sp>
      <p:pic>
        <p:nvPicPr>
          <p:cNvPr id="46084" name="Picture 8" descr="MEETING">
            <a:hlinkClick r:id="rId2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588125" y="4941888"/>
            <a:ext cx="2300288" cy="1641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6279D7-8CE4-49AF-8C06-47A0039E7353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50825" y="188913"/>
            <a:ext cx="288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（</a:t>
            </a:r>
            <a:r>
              <a:rPr lang="en-US" altLang="zh-CN" sz="2800" b="1" dirty="0">
                <a:solidFill>
                  <a:schemeClr val="folHlink"/>
                </a:solidFill>
                <a:ea typeface="华文行楷" pitchFamily="2" charset="-122"/>
              </a:rPr>
              <a:t>7</a:t>
            </a:r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）特性方程</a:t>
            </a:r>
          </a:p>
        </p:txBody>
      </p:sp>
      <p:sp>
        <p:nvSpPr>
          <p:cNvPr id="259085" name="Oval 13"/>
          <p:cNvSpPr>
            <a:spLocks noChangeArrowheads="1"/>
          </p:cNvSpPr>
          <p:nvPr/>
        </p:nvSpPr>
        <p:spPr bwMode="auto">
          <a:xfrm>
            <a:off x="1583668" y="3140968"/>
            <a:ext cx="1055687" cy="550863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9087" name="Object 15"/>
          <p:cNvGraphicFramePr>
            <a:graphicFrameLocks noChangeAspect="1"/>
          </p:cNvGraphicFramePr>
          <p:nvPr/>
        </p:nvGraphicFramePr>
        <p:xfrm>
          <a:off x="2641600" y="5183188"/>
          <a:ext cx="2159000" cy="466725"/>
        </p:xfrm>
        <a:graphic>
          <a:graphicData uri="http://schemas.openxmlformats.org/presentationml/2006/ole">
            <p:oleObj spid="_x0000_s7170" name="公式" r:id="rId3" imgW="1079280" imgH="215640" progId="Equation.3">
              <p:embed/>
            </p:oleObj>
          </a:graphicData>
        </a:graphic>
      </p:graphicFrame>
      <p:graphicFrame>
        <p:nvGraphicFramePr>
          <p:cNvPr id="259089" name="Object 17"/>
          <p:cNvGraphicFramePr>
            <a:graphicFrameLocks noChangeAspect="1"/>
          </p:cNvGraphicFramePr>
          <p:nvPr/>
        </p:nvGraphicFramePr>
        <p:xfrm>
          <a:off x="2679700" y="5834063"/>
          <a:ext cx="1395413" cy="522287"/>
        </p:xfrm>
        <a:graphic>
          <a:graphicData uri="http://schemas.openxmlformats.org/presentationml/2006/ole">
            <p:oleObj spid="_x0000_s7171" name="公式" r:id="rId4" imgW="622080" imgH="215640" progId="Equation.3">
              <p:embed/>
            </p:oleObj>
          </a:graphicData>
        </a:graphic>
      </p:graphicFrame>
      <p:sp>
        <p:nvSpPr>
          <p:cNvPr id="259093" name="AutoShape 21"/>
          <p:cNvSpPr>
            <a:spLocks/>
          </p:cNvSpPr>
          <p:nvPr/>
        </p:nvSpPr>
        <p:spPr bwMode="auto">
          <a:xfrm>
            <a:off x="2197100" y="5375275"/>
            <a:ext cx="71438" cy="838200"/>
          </a:xfrm>
          <a:prstGeom prst="leftBrace">
            <a:avLst>
              <a:gd name="adj1" fmla="val 9777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00" name="Rectangle 28"/>
          <p:cNvSpPr>
            <a:spLocks noChangeArrowheads="1"/>
          </p:cNvSpPr>
          <p:nvPr/>
        </p:nvSpPr>
        <p:spPr bwMode="auto">
          <a:xfrm rot="10800000" flipV="1">
            <a:off x="323850" y="908050"/>
            <a:ext cx="4033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i="1" dirty="0">
                <a:solidFill>
                  <a:schemeClr val="tx1"/>
                </a:solidFill>
              </a:rPr>
              <a:t>        </a:t>
            </a:r>
            <a:r>
              <a:rPr lang="zh-CN" altLang="en-US" sz="2400" b="1" i="1" dirty="0">
                <a:solidFill>
                  <a:schemeClr val="tx1"/>
                </a:solidFill>
              </a:rPr>
              <a:t>用表达式描述电路状态转换的关系。</a:t>
            </a:r>
          </a:p>
        </p:txBody>
      </p:sp>
      <p:sp>
        <p:nvSpPr>
          <p:cNvPr id="259106" name="AutoShape 34"/>
          <p:cNvSpPr>
            <a:spLocks noChangeArrowheads="1"/>
          </p:cNvSpPr>
          <p:nvPr/>
        </p:nvSpPr>
        <p:spPr bwMode="auto">
          <a:xfrm rot="16200000" flipH="1">
            <a:off x="3779837" y="1196976"/>
            <a:ext cx="936625" cy="1511300"/>
          </a:xfrm>
          <a:custGeom>
            <a:avLst/>
            <a:gdLst>
              <a:gd name="T0" fmla="*/ 1233275546 w 21600"/>
              <a:gd name="T1" fmla="*/ 0 h 21600"/>
              <a:gd name="T2" fmla="*/ 1233275546 w 21600"/>
              <a:gd name="T3" fmla="*/ 2147483647 h 21600"/>
              <a:gd name="T4" fmla="*/ 263924439 w 21600"/>
              <a:gd name="T5" fmla="*/ 2147483647 h 21600"/>
              <a:gd name="T6" fmla="*/ 1761122862 w 21600"/>
              <a:gd name="T7" fmla="*/ 20822017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9900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endParaRPr lang="zh-CN" altLang="en-US"/>
          </a:p>
        </p:txBody>
      </p:sp>
      <p:sp>
        <p:nvSpPr>
          <p:cNvPr id="7187" name="Oval 14"/>
          <p:cNvSpPr>
            <a:spLocks noChangeArrowheads="1"/>
          </p:cNvSpPr>
          <p:nvPr/>
        </p:nvSpPr>
        <p:spPr bwMode="auto">
          <a:xfrm>
            <a:off x="2267744" y="2672917"/>
            <a:ext cx="1296144" cy="100811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111" name="AutoShape 39"/>
          <p:cNvSpPr>
            <a:spLocks noChangeArrowheads="1"/>
          </p:cNvSpPr>
          <p:nvPr/>
        </p:nvSpPr>
        <p:spPr bwMode="auto">
          <a:xfrm>
            <a:off x="2843213" y="4581525"/>
            <a:ext cx="865187" cy="5032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endParaRPr lang="zh-CN" altLang="en-US"/>
          </a:p>
        </p:txBody>
      </p:sp>
      <p:sp>
        <p:nvSpPr>
          <p:cNvPr id="259112" name="AutoShape 40"/>
          <p:cNvSpPr>
            <a:spLocks noChangeArrowheads="1"/>
          </p:cNvSpPr>
          <p:nvPr/>
        </p:nvSpPr>
        <p:spPr bwMode="auto">
          <a:xfrm>
            <a:off x="468313" y="4652963"/>
            <a:ext cx="1079500" cy="936625"/>
          </a:xfrm>
          <a:prstGeom prst="wedgeRoundRectCallout">
            <a:avLst>
              <a:gd name="adj1" fmla="val 100884"/>
              <a:gd name="adj2" fmla="val 5372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zh-CN" sz="2800" b="1">
                <a:solidFill>
                  <a:schemeClr val="hlink"/>
                </a:solidFill>
                <a:ea typeface="隶书" pitchFamily="49" charset="-122"/>
              </a:rPr>
              <a:t>特性方程</a:t>
            </a:r>
            <a:endParaRPr lang="zh-CN" altLang="en-US" sz="2800" b="1">
              <a:solidFill>
                <a:schemeClr val="hlink"/>
              </a:solidFill>
              <a:ea typeface="隶书" pitchFamily="49" charset="-122"/>
            </a:endParaRPr>
          </a:p>
        </p:txBody>
      </p:sp>
      <p:sp>
        <p:nvSpPr>
          <p:cNvPr id="259113" name="AutoShape 41"/>
          <p:cNvSpPr>
            <a:spLocks noChangeArrowheads="1"/>
          </p:cNvSpPr>
          <p:nvPr/>
        </p:nvSpPr>
        <p:spPr bwMode="auto">
          <a:xfrm>
            <a:off x="5940425" y="5300663"/>
            <a:ext cx="2952750" cy="936625"/>
          </a:xfrm>
          <a:prstGeom prst="wedgeRectCallout">
            <a:avLst>
              <a:gd name="adj1" fmla="val -100644"/>
              <a:gd name="adj2" fmla="val 37625"/>
            </a:avLst>
          </a:prstGeom>
          <a:solidFill>
            <a:srgbClr val="FFFF66"/>
          </a:solidFill>
          <a:ln w="5715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约束条件，输入不</a:t>
            </a:r>
          </a:p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能同时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005388" y="185738"/>
          <a:ext cx="4122737" cy="1906587"/>
        </p:xfrm>
        <a:graphic>
          <a:graphicData uri="http://schemas.openxmlformats.org/presentationml/2006/ole">
            <p:oleObj spid="_x0000_s7172" name="Document" r:id="rId5" imgW="3726278" imgH="1726262" progId="Word.Document.8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39700" y="1998663"/>
          <a:ext cx="4494213" cy="2309812"/>
        </p:xfrm>
        <a:graphic>
          <a:graphicData uri="http://schemas.openxmlformats.org/presentationml/2006/ole">
            <p:oleObj spid="_x0000_s7173" name="Document" r:id="rId6" imgW="4190713" imgH="215575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259085" grpId="0" animBg="1"/>
      <p:bldP spid="259093" grpId="0" animBg="1"/>
      <p:bldP spid="259100" grpId="0"/>
      <p:bldP spid="259106" grpId="0" animBg="1"/>
      <p:bldP spid="7187" grpId="0" animBg="1"/>
      <p:bldP spid="259111" grpId="0" animBg="1"/>
      <p:bldP spid="259112" grpId="0" animBg="1"/>
      <p:bldP spid="25911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1052736"/>
            <a:ext cx="6408204" cy="46805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锁存器的状态转换也可以用状态转换图来表示；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22575" y="4711700"/>
            <a:ext cx="838200" cy="762000"/>
            <a:chOff x="432" y="2832"/>
            <a:chExt cx="528" cy="480"/>
          </a:xfrm>
        </p:grpSpPr>
        <p:sp>
          <p:nvSpPr>
            <p:cNvPr id="8214" name="Text Box 10"/>
            <p:cNvSpPr txBox="1">
              <a:spLocks noChangeArrowheads="1"/>
            </p:cNvSpPr>
            <p:nvPr/>
          </p:nvSpPr>
          <p:spPr bwMode="auto">
            <a:xfrm>
              <a:off x="614" y="295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CC3300"/>
                  </a:solidFill>
                </a:rPr>
                <a:t>0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8215" name="Oval 11"/>
            <p:cNvSpPr>
              <a:spLocks noChangeArrowheads="1"/>
            </p:cNvSpPr>
            <p:nvPr/>
          </p:nvSpPr>
          <p:spPr bwMode="auto">
            <a:xfrm>
              <a:off x="432" y="2832"/>
              <a:ext cx="528" cy="48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27575" y="4787900"/>
            <a:ext cx="838200" cy="762000"/>
            <a:chOff x="2016" y="2832"/>
            <a:chExt cx="528" cy="480"/>
          </a:xfrm>
        </p:grpSpPr>
        <p:sp>
          <p:nvSpPr>
            <p:cNvPr id="8212" name="Text Box 13"/>
            <p:cNvSpPr txBox="1">
              <a:spLocks noChangeArrowheads="1"/>
            </p:cNvSpPr>
            <p:nvPr/>
          </p:nvSpPr>
          <p:spPr bwMode="auto">
            <a:xfrm>
              <a:off x="2198" y="290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8213" name="Oval 14"/>
            <p:cNvSpPr>
              <a:spLocks noChangeArrowheads="1"/>
            </p:cNvSpPr>
            <p:nvPr/>
          </p:nvSpPr>
          <p:spPr bwMode="auto">
            <a:xfrm>
              <a:off x="2016" y="2832"/>
              <a:ext cx="528" cy="48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9279" name="AutoShape 15"/>
          <p:cNvSpPr>
            <a:spLocks noChangeArrowheads="1"/>
          </p:cNvSpPr>
          <p:nvPr/>
        </p:nvSpPr>
        <p:spPr bwMode="auto">
          <a:xfrm>
            <a:off x="1727684" y="5805264"/>
            <a:ext cx="1108075" cy="498475"/>
          </a:xfrm>
          <a:prstGeom prst="wedgeRoundRectCallout">
            <a:avLst>
              <a:gd name="adj1" fmla="val 32856"/>
              <a:gd name="adj2" fmla="val -113193"/>
              <a:gd name="adj3" fmla="val 16667"/>
            </a:avLst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状态 </a:t>
            </a:r>
            <a:r>
              <a:rPr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9280" name="AutoShape 16"/>
          <p:cNvSpPr>
            <a:spLocks noChangeArrowheads="1"/>
          </p:cNvSpPr>
          <p:nvPr/>
        </p:nvSpPr>
        <p:spPr bwMode="auto">
          <a:xfrm>
            <a:off x="5392738" y="5872163"/>
            <a:ext cx="1108075" cy="498475"/>
          </a:xfrm>
          <a:prstGeom prst="wedgeRoundRectCallout">
            <a:avLst>
              <a:gd name="adj1" fmla="val -46545"/>
              <a:gd name="adj2" fmla="val -102391"/>
              <a:gd name="adj3" fmla="val 16667"/>
            </a:avLst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状态 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281" name="Arc 17"/>
          <p:cNvSpPr>
            <a:spLocks/>
          </p:cNvSpPr>
          <p:nvPr/>
        </p:nvSpPr>
        <p:spPr bwMode="auto">
          <a:xfrm flipH="1">
            <a:off x="2525713" y="4714875"/>
            <a:ext cx="461962" cy="758825"/>
          </a:xfrm>
          <a:custGeom>
            <a:avLst/>
            <a:gdLst>
              <a:gd name="T0" fmla="*/ 1466548 w 33515"/>
              <a:gd name="T1" fmla="*/ 17478337 h 43200"/>
              <a:gd name="T2" fmla="*/ 0 w 33515"/>
              <a:gd name="T3" fmla="*/ 214711353 h 43200"/>
              <a:gd name="T4" fmla="*/ 31202855 w 33515"/>
              <a:gd name="T5" fmla="*/ 117065190 h 43200"/>
              <a:gd name="T6" fmla="*/ 0 60000 65536"/>
              <a:gd name="T7" fmla="*/ 0 60000 65536"/>
              <a:gd name="T8" fmla="*/ 0 60000 65536"/>
              <a:gd name="T9" fmla="*/ 0 w 33515"/>
              <a:gd name="T10" fmla="*/ 0 h 43200"/>
              <a:gd name="T11" fmla="*/ 33515 w 3351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15" h="43200" fill="none" extrusionOk="0">
                <a:moveTo>
                  <a:pt x="560" y="3225"/>
                </a:moveTo>
                <a:cubicBezTo>
                  <a:pt x="3972" y="1116"/>
                  <a:pt x="7904" y="-1"/>
                  <a:pt x="11915" y="0"/>
                </a:cubicBezTo>
                <a:cubicBezTo>
                  <a:pt x="23844" y="0"/>
                  <a:pt x="33515" y="9670"/>
                  <a:pt x="33515" y="21600"/>
                </a:cubicBezTo>
                <a:cubicBezTo>
                  <a:pt x="33515" y="33529"/>
                  <a:pt x="23844" y="43200"/>
                  <a:pt x="11915" y="43200"/>
                </a:cubicBezTo>
                <a:cubicBezTo>
                  <a:pt x="7677" y="43200"/>
                  <a:pt x="3534" y="41953"/>
                  <a:pt x="0" y="39616"/>
                </a:cubicBezTo>
              </a:path>
              <a:path w="33515" h="43200" stroke="0" extrusionOk="0">
                <a:moveTo>
                  <a:pt x="560" y="3225"/>
                </a:moveTo>
                <a:cubicBezTo>
                  <a:pt x="3972" y="1116"/>
                  <a:pt x="7904" y="-1"/>
                  <a:pt x="11915" y="0"/>
                </a:cubicBezTo>
                <a:cubicBezTo>
                  <a:pt x="23844" y="0"/>
                  <a:pt x="33515" y="9670"/>
                  <a:pt x="33515" y="21600"/>
                </a:cubicBezTo>
                <a:cubicBezTo>
                  <a:pt x="33515" y="33529"/>
                  <a:pt x="23844" y="43200"/>
                  <a:pt x="11915" y="43200"/>
                </a:cubicBezTo>
                <a:cubicBezTo>
                  <a:pt x="7677" y="43200"/>
                  <a:pt x="3534" y="41953"/>
                  <a:pt x="0" y="39616"/>
                </a:cubicBezTo>
                <a:lnTo>
                  <a:pt x="1191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85" name="Arc 21"/>
          <p:cNvSpPr>
            <a:spLocks/>
          </p:cNvSpPr>
          <p:nvPr/>
        </p:nvSpPr>
        <p:spPr bwMode="auto">
          <a:xfrm>
            <a:off x="5408613" y="4787900"/>
            <a:ext cx="461962" cy="758825"/>
          </a:xfrm>
          <a:custGeom>
            <a:avLst/>
            <a:gdLst>
              <a:gd name="T0" fmla="*/ 1466548 w 33515"/>
              <a:gd name="T1" fmla="*/ 17478337 h 43200"/>
              <a:gd name="T2" fmla="*/ 0 w 33515"/>
              <a:gd name="T3" fmla="*/ 214711353 h 43200"/>
              <a:gd name="T4" fmla="*/ 31202855 w 33515"/>
              <a:gd name="T5" fmla="*/ 117065190 h 43200"/>
              <a:gd name="T6" fmla="*/ 0 60000 65536"/>
              <a:gd name="T7" fmla="*/ 0 60000 65536"/>
              <a:gd name="T8" fmla="*/ 0 60000 65536"/>
              <a:gd name="T9" fmla="*/ 0 w 33515"/>
              <a:gd name="T10" fmla="*/ 0 h 43200"/>
              <a:gd name="T11" fmla="*/ 33515 w 3351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15" h="43200" fill="none" extrusionOk="0">
                <a:moveTo>
                  <a:pt x="560" y="3225"/>
                </a:moveTo>
                <a:cubicBezTo>
                  <a:pt x="3972" y="1116"/>
                  <a:pt x="7904" y="-1"/>
                  <a:pt x="11915" y="0"/>
                </a:cubicBezTo>
                <a:cubicBezTo>
                  <a:pt x="23844" y="0"/>
                  <a:pt x="33515" y="9670"/>
                  <a:pt x="33515" y="21600"/>
                </a:cubicBezTo>
                <a:cubicBezTo>
                  <a:pt x="33515" y="33529"/>
                  <a:pt x="23844" y="43200"/>
                  <a:pt x="11915" y="43200"/>
                </a:cubicBezTo>
                <a:cubicBezTo>
                  <a:pt x="7677" y="43200"/>
                  <a:pt x="3534" y="41953"/>
                  <a:pt x="0" y="39616"/>
                </a:cubicBezTo>
              </a:path>
              <a:path w="33515" h="43200" stroke="0" extrusionOk="0">
                <a:moveTo>
                  <a:pt x="560" y="3225"/>
                </a:moveTo>
                <a:cubicBezTo>
                  <a:pt x="3972" y="1116"/>
                  <a:pt x="7904" y="-1"/>
                  <a:pt x="11915" y="0"/>
                </a:cubicBezTo>
                <a:cubicBezTo>
                  <a:pt x="23844" y="0"/>
                  <a:pt x="33515" y="9670"/>
                  <a:pt x="33515" y="21600"/>
                </a:cubicBezTo>
                <a:cubicBezTo>
                  <a:pt x="33515" y="33529"/>
                  <a:pt x="23844" y="43200"/>
                  <a:pt x="11915" y="43200"/>
                </a:cubicBezTo>
                <a:cubicBezTo>
                  <a:pt x="7677" y="43200"/>
                  <a:pt x="3534" y="41953"/>
                  <a:pt x="0" y="39616"/>
                </a:cubicBezTo>
                <a:lnTo>
                  <a:pt x="1191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89" name="Arc 25"/>
          <p:cNvSpPr>
            <a:spLocks/>
          </p:cNvSpPr>
          <p:nvPr/>
        </p:nvSpPr>
        <p:spPr bwMode="auto">
          <a:xfrm>
            <a:off x="3203575" y="4344988"/>
            <a:ext cx="2057400" cy="520700"/>
          </a:xfrm>
          <a:custGeom>
            <a:avLst/>
            <a:gdLst>
              <a:gd name="T0" fmla="*/ 2147483647 w 21600"/>
              <a:gd name="T1" fmla="*/ 0 h 21110"/>
              <a:gd name="T2" fmla="*/ 2147483647 w 21600"/>
              <a:gd name="T3" fmla="*/ 316800669 h 21110"/>
              <a:gd name="T4" fmla="*/ 0 w 21600"/>
              <a:gd name="T5" fmla="*/ 316800669 h 21110"/>
              <a:gd name="T6" fmla="*/ 0 60000 65536"/>
              <a:gd name="T7" fmla="*/ 0 60000 65536"/>
              <a:gd name="T8" fmla="*/ 0 60000 65536"/>
              <a:gd name="T9" fmla="*/ 0 w 21600"/>
              <a:gd name="T10" fmla="*/ 0 h 21110"/>
              <a:gd name="T11" fmla="*/ 21600 w 21600"/>
              <a:gd name="T12" fmla="*/ 21110 h 211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110" fill="none" extrusionOk="0">
                <a:moveTo>
                  <a:pt x="4575" y="0"/>
                </a:moveTo>
                <a:cubicBezTo>
                  <a:pt x="14511" y="2153"/>
                  <a:pt x="21600" y="10944"/>
                  <a:pt x="21600" y="21110"/>
                </a:cubicBezTo>
              </a:path>
              <a:path w="21600" h="21110" stroke="0" extrusionOk="0">
                <a:moveTo>
                  <a:pt x="4575" y="0"/>
                </a:moveTo>
                <a:cubicBezTo>
                  <a:pt x="14511" y="2153"/>
                  <a:pt x="21600" y="10944"/>
                  <a:pt x="21600" y="21110"/>
                </a:cubicBezTo>
                <a:lnTo>
                  <a:pt x="0" y="2111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90" name="Arc 26"/>
          <p:cNvSpPr>
            <a:spLocks/>
          </p:cNvSpPr>
          <p:nvPr/>
        </p:nvSpPr>
        <p:spPr bwMode="auto">
          <a:xfrm>
            <a:off x="3355975" y="4330700"/>
            <a:ext cx="1679575" cy="460375"/>
          </a:xfrm>
          <a:custGeom>
            <a:avLst/>
            <a:gdLst>
              <a:gd name="T0" fmla="*/ 0 w 42940"/>
              <a:gd name="T1" fmla="*/ 176758061 h 21600"/>
              <a:gd name="T2" fmla="*/ 2147483647 w 42940"/>
              <a:gd name="T3" fmla="*/ 209135413 h 21600"/>
              <a:gd name="T4" fmla="*/ 1277045729 w 42940"/>
              <a:gd name="T5" fmla="*/ 209135413 h 21600"/>
              <a:gd name="T6" fmla="*/ 0 60000 65536"/>
              <a:gd name="T7" fmla="*/ 0 60000 65536"/>
              <a:gd name="T8" fmla="*/ 0 60000 65536"/>
              <a:gd name="T9" fmla="*/ 0 w 42940"/>
              <a:gd name="T10" fmla="*/ 0 h 21600"/>
              <a:gd name="T11" fmla="*/ 42940 w 4294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940" h="21600" fill="none" extrusionOk="0">
                <a:moveTo>
                  <a:pt x="0" y="18256"/>
                </a:moveTo>
                <a:cubicBezTo>
                  <a:pt x="1647" y="7746"/>
                  <a:pt x="10701" y="-1"/>
                  <a:pt x="21340" y="0"/>
                </a:cubicBezTo>
                <a:cubicBezTo>
                  <a:pt x="33269" y="0"/>
                  <a:pt x="42940" y="9670"/>
                  <a:pt x="42940" y="21600"/>
                </a:cubicBezTo>
              </a:path>
              <a:path w="42940" h="21600" stroke="0" extrusionOk="0">
                <a:moveTo>
                  <a:pt x="0" y="18256"/>
                </a:moveTo>
                <a:cubicBezTo>
                  <a:pt x="1647" y="7746"/>
                  <a:pt x="10701" y="-1"/>
                  <a:pt x="21340" y="0"/>
                </a:cubicBezTo>
                <a:cubicBezTo>
                  <a:pt x="33269" y="0"/>
                  <a:pt x="42940" y="9670"/>
                  <a:pt x="42940" y="21600"/>
                </a:cubicBezTo>
                <a:lnTo>
                  <a:pt x="2134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291" name="Arc 27"/>
          <p:cNvSpPr>
            <a:spLocks/>
          </p:cNvSpPr>
          <p:nvPr/>
        </p:nvSpPr>
        <p:spPr bwMode="auto">
          <a:xfrm flipH="1" flipV="1">
            <a:off x="3355975" y="5473700"/>
            <a:ext cx="1679575" cy="460375"/>
          </a:xfrm>
          <a:custGeom>
            <a:avLst/>
            <a:gdLst>
              <a:gd name="T0" fmla="*/ 0 w 42940"/>
              <a:gd name="T1" fmla="*/ 176758061 h 21600"/>
              <a:gd name="T2" fmla="*/ 2147483647 w 42940"/>
              <a:gd name="T3" fmla="*/ 209135413 h 21600"/>
              <a:gd name="T4" fmla="*/ 1277045729 w 42940"/>
              <a:gd name="T5" fmla="*/ 209135413 h 21600"/>
              <a:gd name="T6" fmla="*/ 0 60000 65536"/>
              <a:gd name="T7" fmla="*/ 0 60000 65536"/>
              <a:gd name="T8" fmla="*/ 0 60000 65536"/>
              <a:gd name="T9" fmla="*/ 0 w 42940"/>
              <a:gd name="T10" fmla="*/ 0 h 21600"/>
              <a:gd name="T11" fmla="*/ 42940 w 4294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940" h="21600" fill="none" extrusionOk="0">
                <a:moveTo>
                  <a:pt x="0" y="18256"/>
                </a:moveTo>
                <a:cubicBezTo>
                  <a:pt x="1647" y="7746"/>
                  <a:pt x="10701" y="-1"/>
                  <a:pt x="21340" y="0"/>
                </a:cubicBezTo>
                <a:cubicBezTo>
                  <a:pt x="33269" y="0"/>
                  <a:pt x="42940" y="9670"/>
                  <a:pt x="42940" y="21600"/>
                </a:cubicBezTo>
              </a:path>
              <a:path w="42940" h="21600" stroke="0" extrusionOk="0">
                <a:moveTo>
                  <a:pt x="0" y="18256"/>
                </a:moveTo>
                <a:cubicBezTo>
                  <a:pt x="1647" y="7746"/>
                  <a:pt x="10701" y="-1"/>
                  <a:pt x="21340" y="0"/>
                </a:cubicBezTo>
                <a:cubicBezTo>
                  <a:pt x="33269" y="0"/>
                  <a:pt x="42940" y="9670"/>
                  <a:pt x="42940" y="21600"/>
                </a:cubicBezTo>
                <a:lnTo>
                  <a:pt x="2134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4" name="Rectangle 34"/>
          <p:cNvGraphicFramePr>
            <a:graphicFrameLocks/>
          </p:cNvGraphicFramePr>
          <p:nvPr/>
        </p:nvGraphicFramePr>
        <p:xfrm>
          <a:off x="1547813" y="1412875"/>
          <a:ext cx="6096000" cy="4064000"/>
        </p:xfrm>
        <a:graphic>
          <a:graphicData uri="http://schemas.openxmlformats.org/presentationml/2006/ole">
            <p:oleObj spid="_x0000_s8193" name="公式" r:id="rId3" imgW="0" imgH="0" progId="Equation.3">
              <p:embed/>
            </p:oleObj>
          </a:graphicData>
        </a:graphic>
      </p:graphicFrame>
      <p:graphicFrame>
        <p:nvGraphicFramePr>
          <p:cNvPr id="139301" name="Object 3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12900" y="4692650"/>
          <a:ext cx="774700" cy="774700"/>
        </p:xfrm>
        <a:graphic>
          <a:graphicData uri="http://schemas.openxmlformats.org/presentationml/2006/ole">
            <p:oleObj spid="_x0000_s8194" name="公式" r:id="rId4" imgW="457200" imgH="457200" progId="Equation.3">
              <p:embed/>
            </p:oleObj>
          </a:graphicData>
        </a:graphic>
      </p:graphicFrame>
      <p:graphicFrame>
        <p:nvGraphicFramePr>
          <p:cNvPr id="139304" name="Object 40"/>
          <p:cNvGraphicFramePr>
            <a:graphicFrameLocks noChangeAspect="1"/>
          </p:cNvGraphicFramePr>
          <p:nvPr/>
        </p:nvGraphicFramePr>
        <p:xfrm>
          <a:off x="3922713" y="3521075"/>
          <a:ext cx="801687" cy="793750"/>
        </p:xfrm>
        <a:graphic>
          <a:graphicData uri="http://schemas.openxmlformats.org/presentationml/2006/ole">
            <p:oleObj spid="_x0000_s8195" name="公式" r:id="rId5" imgW="457200" imgH="457200" progId="Equation.3">
              <p:embed/>
            </p:oleObj>
          </a:graphicData>
        </a:graphic>
      </p:graphicFrame>
      <p:graphicFrame>
        <p:nvGraphicFramePr>
          <p:cNvPr id="139305" name="Object 41"/>
          <p:cNvGraphicFramePr>
            <a:graphicFrameLocks noChangeAspect="1"/>
          </p:cNvGraphicFramePr>
          <p:nvPr/>
        </p:nvGraphicFramePr>
        <p:xfrm>
          <a:off x="6149975" y="4691063"/>
          <a:ext cx="769938" cy="777875"/>
        </p:xfrm>
        <a:graphic>
          <a:graphicData uri="http://schemas.openxmlformats.org/presentationml/2006/ole">
            <p:oleObj spid="_x0000_s8196" name="公式" r:id="rId6" imgW="457200" imgH="457200" progId="Equation.3">
              <p:embed/>
            </p:oleObj>
          </a:graphicData>
        </a:graphic>
      </p:graphicFrame>
      <p:graphicFrame>
        <p:nvGraphicFramePr>
          <p:cNvPr id="139307" name="Object 43"/>
          <p:cNvGraphicFramePr>
            <a:graphicFrameLocks noChangeAspect="1"/>
          </p:cNvGraphicFramePr>
          <p:nvPr/>
        </p:nvGraphicFramePr>
        <p:xfrm>
          <a:off x="3414713" y="6042025"/>
          <a:ext cx="1692275" cy="374650"/>
        </p:xfrm>
        <a:graphic>
          <a:graphicData uri="http://schemas.openxmlformats.org/presentationml/2006/ole">
            <p:oleObj spid="_x0000_s8197" name="公式" r:id="rId7" imgW="965160" imgH="215640" progId="Equation.3">
              <p:embed/>
            </p:oleObj>
          </a:graphicData>
        </a:graphic>
      </p:graphicFrame>
      <p:sp>
        <p:nvSpPr>
          <p:cNvPr id="139309" name="Rectangle 45"/>
          <p:cNvSpPr>
            <a:spLocks noChangeArrowheads="1"/>
          </p:cNvSpPr>
          <p:nvPr/>
        </p:nvSpPr>
        <p:spPr bwMode="auto">
          <a:xfrm>
            <a:off x="209277" y="1628800"/>
            <a:ext cx="5882037" cy="4330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altLang="zh-CN" sz="2200" b="1" dirty="0">
                <a:solidFill>
                  <a:schemeClr val="tx1"/>
                </a:solidFill>
              </a:rPr>
              <a:t>   </a:t>
            </a:r>
            <a:r>
              <a:rPr lang="zh-CN" altLang="en-US" sz="2200" b="1" dirty="0">
                <a:solidFill>
                  <a:schemeClr val="tx1"/>
                </a:solidFill>
              </a:rPr>
              <a:t>用两个圆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表示锁存器的</a:t>
            </a:r>
            <a:r>
              <a:rPr lang="zh-CN" altLang="en-US" sz="2200" b="1" dirty="0">
                <a:solidFill>
                  <a:schemeClr val="tx1"/>
                </a:solidFill>
              </a:rPr>
              <a:t>两个状态</a:t>
            </a:r>
            <a:r>
              <a:rPr lang="en-US" altLang="zh-CN" sz="2200" b="1" dirty="0">
                <a:solidFill>
                  <a:schemeClr val="tx1"/>
                </a:solidFill>
              </a:rPr>
              <a:t>0</a:t>
            </a:r>
            <a:r>
              <a:rPr lang="zh-CN" altLang="en-US" sz="2200" b="1" dirty="0">
                <a:solidFill>
                  <a:schemeClr val="tx1"/>
                </a:solidFill>
              </a:rPr>
              <a:t>态和</a:t>
            </a:r>
            <a:r>
              <a:rPr lang="en-US" altLang="zh-CN" sz="2200" b="1" dirty="0">
                <a:solidFill>
                  <a:schemeClr val="tx1"/>
                </a:solidFill>
              </a:rPr>
              <a:t>1</a:t>
            </a:r>
            <a:r>
              <a:rPr lang="zh-CN" altLang="en-US" sz="2200" b="1" dirty="0">
                <a:solidFill>
                  <a:schemeClr val="tx1"/>
                </a:solidFill>
              </a:rPr>
              <a:t>态；</a:t>
            </a:r>
          </a:p>
        </p:txBody>
      </p:sp>
      <p:sp>
        <p:nvSpPr>
          <p:cNvPr id="139311" name="Rectangle 47"/>
          <p:cNvSpPr>
            <a:spLocks noChangeArrowheads="1"/>
          </p:cNvSpPr>
          <p:nvPr/>
        </p:nvSpPr>
        <p:spPr bwMode="auto">
          <a:xfrm>
            <a:off x="287524" y="2132856"/>
            <a:ext cx="7632700" cy="11101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FontTx/>
              <a:buChar char="•"/>
            </a:pPr>
            <a:r>
              <a:rPr lang="zh-CN" altLang="en-US" sz="2200" b="1" dirty="0">
                <a:solidFill>
                  <a:schemeClr val="tx1"/>
                </a:solidFill>
              </a:rPr>
              <a:t>用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</a:rPr>
              <a:t>箭头</a:t>
            </a:r>
            <a:r>
              <a:rPr lang="zh-CN" altLang="en-US" sz="2200" b="1" dirty="0">
                <a:solidFill>
                  <a:schemeClr val="tx1"/>
                </a:solidFill>
              </a:rPr>
              <a:t>表示状态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</a:rPr>
              <a:t>转换方向</a:t>
            </a:r>
            <a:r>
              <a:rPr lang="zh-CN" altLang="en-US" sz="2200" b="1" dirty="0">
                <a:solidFill>
                  <a:schemeClr val="tx1"/>
                </a:solidFill>
              </a:rPr>
              <a:t>，而在箭头旁边标注出实现转换所需要的输入条件，它与状态转换真值表所反映的情况是完全相同的。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540500" y="0"/>
            <a:ext cx="2603500" cy="1173162"/>
            <a:chOff x="5783684" y="3104964"/>
            <a:chExt cx="2603500" cy="1173162"/>
          </a:xfrm>
        </p:grpSpPr>
        <p:graphicFrame>
          <p:nvGraphicFramePr>
            <p:cNvPr id="25" name="Object 15"/>
            <p:cNvGraphicFramePr>
              <a:graphicFrameLocks noChangeAspect="1"/>
            </p:cNvGraphicFramePr>
            <p:nvPr/>
          </p:nvGraphicFramePr>
          <p:xfrm>
            <a:off x="6228184" y="3104964"/>
            <a:ext cx="2159000" cy="466725"/>
          </p:xfrm>
          <a:graphic>
            <a:graphicData uri="http://schemas.openxmlformats.org/presentationml/2006/ole">
              <p:oleObj spid="_x0000_s8199" name="公式" r:id="rId8" imgW="1079280" imgH="215640" progId="Equation.3">
                <p:embed/>
              </p:oleObj>
            </a:graphicData>
          </a:graphic>
        </p:graphicFrame>
        <p:graphicFrame>
          <p:nvGraphicFramePr>
            <p:cNvPr id="26" name="Object 17"/>
            <p:cNvGraphicFramePr>
              <a:graphicFrameLocks noChangeAspect="1"/>
            </p:cNvGraphicFramePr>
            <p:nvPr/>
          </p:nvGraphicFramePr>
          <p:xfrm>
            <a:off x="6266284" y="3755839"/>
            <a:ext cx="1395413" cy="522287"/>
          </p:xfrm>
          <a:graphic>
            <a:graphicData uri="http://schemas.openxmlformats.org/presentationml/2006/ole">
              <p:oleObj spid="_x0000_s8200" name="公式" r:id="rId9" imgW="622080" imgH="215640" progId="Equation.3">
                <p:embed/>
              </p:oleObj>
            </a:graphicData>
          </a:graphic>
        </p:graphicFrame>
        <p:sp>
          <p:nvSpPr>
            <p:cNvPr id="27" name="AutoShape 21"/>
            <p:cNvSpPr>
              <a:spLocks/>
            </p:cNvSpPr>
            <p:nvPr/>
          </p:nvSpPr>
          <p:spPr bwMode="auto">
            <a:xfrm>
              <a:off x="5783684" y="3297051"/>
              <a:ext cx="71438" cy="838200"/>
            </a:xfrm>
            <a:prstGeom prst="leftBrace">
              <a:avLst>
                <a:gd name="adj1" fmla="val 9777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323528" y="404664"/>
            <a:ext cx="208262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kern="0" dirty="0" smtClean="0">
                <a:solidFill>
                  <a:srgbClr val="009900"/>
                </a:solidFill>
                <a:latin typeface="Times New Roman"/>
                <a:ea typeface="华文行楷" pitchFamily="2" charset="-122"/>
              </a:rPr>
              <a:t>(8)</a:t>
            </a:r>
            <a:r>
              <a:rPr lang="zh-CN" altLang="en-US" sz="2400" b="1" kern="0" dirty="0" smtClean="0">
                <a:solidFill>
                  <a:srgbClr val="009900"/>
                </a:solidFill>
                <a:latin typeface="Times New Roman"/>
                <a:ea typeface="华文行楷" pitchFamily="2" charset="-122"/>
              </a:rPr>
              <a:t>状态转换图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9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9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9279" grpId="0" animBg="1" autoUpdateAnimBg="0"/>
      <p:bldP spid="139280" grpId="0" animBg="1" autoUpdateAnimBg="0"/>
      <p:bldP spid="139281" grpId="0" animBg="1"/>
      <p:bldP spid="139285" grpId="0" animBg="1"/>
      <p:bldP spid="139289" grpId="0" animBg="1"/>
      <p:bldP spid="139290" grpId="0" animBg="1"/>
      <p:bldP spid="1392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9"/>
          <p:cNvSpPr>
            <a:spLocks noChangeArrowheads="1"/>
          </p:cNvSpPr>
          <p:nvPr/>
        </p:nvSpPr>
        <p:spPr bwMode="auto">
          <a:xfrm>
            <a:off x="316219" y="0"/>
            <a:ext cx="1678963" cy="5254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chemeClr val="folHlink"/>
                </a:solidFill>
                <a:ea typeface="华文行楷" pitchFamily="2" charset="-122"/>
              </a:rPr>
              <a:t>(9</a:t>
            </a:r>
            <a:r>
              <a:rPr lang="en-US" altLang="zh-CN" sz="2800" b="1" dirty="0" smtClean="0">
                <a:solidFill>
                  <a:schemeClr val="folHlink"/>
                </a:solidFill>
                <a:ea typeface="华文行楷" pitchFamily="2" charset="-122"/>
              </a:rPr>
              <a:t>)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驱动表</a:t>
            </a:r>
            <a:endParaRPr lang="zh-CN" altLang="en-US" sz="2800" b="1" dirty="0">
              <a:solidFill>
                <a:schemeClr val="folHlink"/>
              </a:solidFill>
              <a:ea typeface="华文行楷" pitchFamily="2" charset="-122"/>
            </a:endParaRPr>
          </a:p>
        </p:txBody>
      </p:sp>
      <p:sp>
        <p:nvSpPr>
          <p:cNvPr id="137289" name="Rectangle 73"/>
          <p:cNvSpPr>
            <a:spLocks noChangeArrowheads="1"/>
          </p:cNvSpPr>
          <p:nvPr/>
        </p:nvSpPr>
        <p:spPr bwMode="auto">
          <a:xfrm>
            <a:off x="179388" y="620713"/>
            <a:ext cx="8496300" cy="83317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</a:rPr>
              <a:t>          </a:t>
            </a:r>
            <a:r>
              <a:rPr lang="zh-CN" altLang="en-US" sz="2400" b="1" dirty="0">
                <a:solidFill>
                  <a:schemeClr val="tx1"/>
                </a:solidFill>
              </a:rPr>
              <a:t>如果已经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知道锁存器的</a:t>
            </a:r>
            <a:r>
              <a:rPr lang="zh-CN" altLang="en-US" sz="2400" b="1" dirty="0">
                <a:solidFill>
                  <a:schemeClr val="tx1"/>
                </a:solidFill>
              </a:rPr>
              <a:t>现态及其次态，则此时对输入信号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（驱动）</a:t>
            </a:r>
            <a:r>
              <a:rPr lang="zh-CN" altLang="en-US" sz="2400" b="1" dirty="0">
                <a:solidFill>
                  <a:schemeClr val="tx1"/>
                </a:solidFill>
              </a:rPr>
              <a:t>、必有一定的要求，列成表格可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得驱动表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835400" y="3861048"/>
            <a:ext cx="5307013" cy="2758827"/>
            <a:chOff x="1152" y="2488"/>
            <a:chExt cx="3343" cy="1684"/>
          </a:xfrm>
        </p:grpSpPr>
        <p:grpSp>
          <p:nvGrpSpPr>
            <p:cNvPr id="9234" name="Group 74"/>
            <p:cNvGrpSpPr>
              <a:grpSpLocks/>
            </p:cNvGrpSpPr>
            <p:nvPr/>
          </p:nvGrpSpPr>
          <p:grpSpPr bwMode="auto">
            <a:xfrm>
              <a:off x="1914" y="3104"/>
              <a:ext cx="528" cy="480"/>
              <a:chOff x="432" y="2832"/>
              <a:chExt cx="528" cy="480"/>
            </a:xfrm>
          </p:grpSpPr>
          <p:sp>
            <p:nvSpPr>
              <p:cNvPr id="9243" name="Text Box 75"/>
              <p:cNvSpPr txBox="1">
                <a:spLocks noChangeArrowheads="1"/>
              </p:cNvSpPr>
              <p:nvPr/>
            </p:nvSpPr>
            <p:spPr bwMode="auto">
              <a:xfrm>
                <a:off x="614" y="295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1">
                    <a:solidFill>
                      <a:srgbClr val="CC3300"/>
                    </a:solidFill>
                  </a:rPr>
                  <a:t>0</a:t>
                </a:r>
                <a:endParaRPr lang="en-US" altLang="zh-CN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44" name="Oval 76"/>
              <p:cNvSpPr>
                <a:spLocks noChangeArrowheads="1"/>
              </p:cNvSpPr>
              <p:nvPr/>
            </p:nvSpPr>
            <p:spPr bwMode="auto">
              <a:xfrm>
                <a:off x="432" y="2832"/>
                <a:ext cx="528" cy="48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235" name="Group 77"/>
            <p:cNvGrpSpPr>
              <a:grpSpLocks/>
            </p:cNvGrpSpPr>
            <p:nvPr/>
          </p:nvGrpSpPr>
          <p:grpSpPr bwMode="auto">
            <a:xfrm>
              <a:off x="3114" y="3152"/>
              <a:ext cx="528" cy="480"/>
              <a:chOff x="2016" y="2832"/>
              <a:chExt cx="528" cy="480"/>
            </a:xfrm>
          </p:grpSpPr>
          <p:sp>
            <p:nvSpPr>
              <p:cNvPr id="9241" name="Text Box 78"/>
              <p:cNvSpPr txBox="1">
                <a:spLocks noChangeArrowheads="1"/>
              </p:cNvSpPr>
              <p:nvPr/>
            </p:nvSpPr>
            <p:spPr bwMode="auto">
              <a:xfrm>
                <a:off x="2198" y="290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1">
                    <a:solidFill>
                      <a:srgbClr val="CC3300"/>
                    </a:solidFill>
                  </a:rPr>
                  <a:t>1</a:t>
                </a:r>
              </a:p>
            </p:txBody>
          </p:sp>
          <p:sp>
            <p:nvSpPr>
              <p:cNvPr id="3" name="Oval 79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528" cy="48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36" name="Arc 82"/>
            <p:cNvSpPr>
              <a:spLocks/>
            </p:cNvSpPr>
            <p:nvPr/>
          </p:nvSpPr>
          <p:spPr bwMode="auto">
            <a:xfrm flipH="1">
              <a:off x="1727" y="3106"/>
              <a:ext cx="291" cy="478"/>
            </a:xfrm>
            <a:custGeom>
              <a:avLst/>
              <a:gdLst>
                <a:gd name="T0" fmla="*/ 0 w 33515"/>
                <a:gd name="T1" fmla="*/ 0 h 43200"/>
                <a:gd name="T2" fmla="*/ 0 w 33515"/>
                <a:gd name="T3" fmla="*/ 0 h 43200"/>
                <a:gd name="T4" fmla="*/ 0 w 33515"/>
                <a:gd name="T5" fmla="*/ 0 h 43200"/>
                <a:gd name="T6" fmla="*/ 0 60000 65536"/>
                <a:gd name="T7" fmla="*/ 0 60000 65536"/>
                <a:gd name="T8" fmla="*/ 0 60000 65536"/>
                <a:gd name="T9" fmla="*/ 0 w 33515"/>
                <a:gd name="T10" fmla="*/ 0 h 43200"/>
                <a:gd name="T11" fmla="*/ 33515 w 3351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515" h="43200" fill="none" extrusionOk="0">
                  <a:moveTo>
                    <a:pt x="560" y="3225"/>
                  </a:moveTo>
                  <a:cubicBezTo>
                    <a:pt x="3972" y="1116"/>
                    <a:pt x="7904" y="-1"/>
                    <a:pt x="11915" y="0"/>
                  </a:cubicBezTo>
                  <a:cubicBezTo>
                    <a:pt x="23844" y="0"/>
                    <a:pt x="33515" y="9670"/>
                    <a:pt x="33515" y="21600"/>
                  </a:cubicBezTo>
                  <a:cubicBezTo>
                    <a:pt x="33515" y="33529"/>
                    <a:pt x="23844" y="43200"/>
                    <a:pt x="11915" y="43200"/>
                  </a:cubicBezTo>
                  <a:cubicBezTo>
                    <a:pt x="7677" y="43200"/>
                    <a:pt x="3534" y="41953"/>
                    <a:pt x="0" y="39616"/>
                  </a:cubicBezTo>
                </a:path>
                <a:path w="33515" h="43200" stroke="0" extrusionOk="0">
                  <a:moveTo>
                    <a:pt x="560" y="3225"/>
                  </a:moveTo>
                  <a:cubicBezTo>
                    <a:pt x="3972" y="1116"/>
                    <a:pt x="7904" y="-1"/>
                    <a:pt x="11915" y="0"/>
                  </a:cubicBezTo>
                  <a:cubicBezTo>
                    <a:pt x="23844" y="0"/>
                    <a:pt x="33515" y="9670"/>
                    <a:pt x="33515" y="21600"/>
                  </a:cubicBezTo>
                  <a:cubicBezTo>
                    <a:pt x="33515" y="33529"/>
                    <a:pt x="23844" y="43200"/>
                    <a:pt x="11915" y="43200"/>
                  </a:cubicBezTo>
                  <a:cubicBezTo>
                    <a:pt x="7677" y="43200"/>
                    <a:pt x="3534" y="41953"/>
                    <a:pt x="0" y="39616"/>
                  </a:cubicBezTo>
                  <a:lnTo>
                    <a:pt x="11915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7" name="Arc 83"/>
            <p:cNvSpPr>
              <a:spLocks/>
            </p:cNvSpPr>
            <p:nvPr/>
          </p:nvSpPr>
          <p:spPr bwMode="auto">
            <a:xfrm>
              <a:off x="3543" y="3152"/>
              <a:ext cx="291" cy="478"/>
            </a:xfrm>
            <a:custGeom>
              <a:avLst/>
              <a:gdLst>
                <a:gd name="T0" fmla="*/ 0 w 33515"/>
                <a:gd name="T1" fmla="*/ 0 h 43200"/>
                <a:gd name="T2" fmla="*/ 0 w 33515"/>
                <a:gd name="T3" fmla="*/ 0 h 43200"/>
                <a:gd name="T4" fmla="*/ 0 w 33515"/>
                <a:gd name="T5" fmla="*/ 0 h 43200"/>
                <a:gd name="T6" fmla="*/ 0 60000 65536"/>
                <a:gd name="T7" fmla="*/ 0 60000 65536"/>
                <a:gd name="T8" fmla="*/ 0 60000 65536"/>
                <a:gd name="T9" fmla="*/ 0 w 33515"/>
                <a:gd name="T10" fmla="*/ 0 h 43200"/>
                <a:gd name="T11" fmla="*/ 33515 w 3351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515" h="43200" fill="none" extrusionOk="0">
                  <a:moveTo>
                    <a:pt x="560" y="3225"/>
                  </a:moveTo>
                  <a:cubicBezTo>
                    <a:pt x="3972" y="1116"/>
                    <a:pt x="7904" y="-1"/>
                    <a:pt x="11915" y="0"/>
                  </a:cubicBezTo>
                  <a:cubicBezTo>
                    <a:pt x="23844" y="0"/>
                    <a:pt x="33515" y="9670"/>
                    <a:pt x="33515" y="21600"/>
                  </a:cubicBezTo>
                  <a:cubicBezTo>
                    <a:pt x="33515" y="33529"/>
                    <a:pt x="23844" y="43200"/>
                    <a:pt x="11915" y="43200"/>
                  </a:cubicBezTo>
                  <a:cubicBezTo>
                    <a:pt x="7677" y="43200"/>
                    <a:pt x="3534" y="41953"/>
                    <a:pt x="0" y="39616"/>
                  </a:cubicBezTo>
                </a:path>
                <a:path w="33515" h="43200" stroke="0" extrusionOk="0">
                  <a:moveTo>
                    <a:pt x="560" y="3225"/>
                  </a:moveTo>
                  <a:cubicBezTo>
                    <a:pt x="3972" y="1116"/>
                    <a:pt x="7904" y="-1"/>
                    <a:pt x="11915" y="0"/>
                  </a:cubicBezTo>
                  <a:cubicBezTo>
                    <a:pt x="23844" y="0"/>
                    <a:pt x="33515" y="9670"/>
                    <a:pt x="33515" y="21600"/>
                  </a:cubicBezTo>
                  <a:cubicBezTo>
                    <a:pt x="33515" y="33529"/>
                    <a:pt x="23844" y="43200"/>
                    <a:pt x="11915" y="43200"/>
                  </a:cubicBezTo>
                  <a:cubicBezTo>
                    <a:pt x="7677" y="43200"/>
                    <a:pt x="3534" y="41953"/>
                    <a:pt x="0" y="39616"/>
                  </a:cubicBezTo>
                  <a:lnTo>
                    <a:pt x="11915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8" name="Arc 84"/>
            <p:cNvSpPr>
              <a:spLocks/>
            </p:cNvSpPr>
            <p:nvPr/>
          </p:nvSpPr>
          <p:spPr bwMode="auto">
            <a:xfrm>
              <a:off x="2154" y="2873"/>
              <a:ext cx="1296" cy="328"/>
            </a:xfrm>
            <a:custGeom>
              <a:avLst/>
              <a:gdLst>
                <a:gd name="T0" fmla="*/ 1 w 21600"/>
                <a:gd name="T1" fmla="*/ 0 h 21110"/>
                <a:gd name="T2" fmla="*/ 5 w 21600"/>
                <a:gd name="T3" fmla="*/ 0 h 21110"/>
                <a:gd name="T4" fmla="*/ 0 w 21600"/>
                <a:gd name="T5" fmla="*/ 0 h 211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110"/>
                <a:gd name="T11" fmla="*/ 21600 w 21600"/>
                <a:gd name="T12" fmla="*/ 21110 h 211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110" fill="none" extrusionOk="0">
                  <a:moveTo>
                    <a:pt x="4575" y="0"/>
                  </a:moveTo>
                  <a:cubicBezTo>
                    <a:pt x="14511" y="2153"/>
                    <a:pt x="21600" y="10944"/>
                    <a:pt x="21600" y="21110"/>
                  </a:cubicBezTo>
                </a:path>
                <a:path w="21600" h="21110" stroke="0" extrusionOk="0">
                  <a:moveTo>
                    <a:pt x="4575" y="0"/>
                  </a:moveTo>
                  <a:cubicBezTo>
                    <a:pt x="14511" y="2153"/>
                    <a:pt x="21600" y="10944"/>
                    <a:pt x="21600" y="21110"/>
                  </a:cubicBezTo>
                  <a:lnTo>
                    <a:pt x="0" y="2111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9" name="Arc 85"/>
            <p:cNvSpPr>
              <a:spLocks/>
            </p:cNvSpPr>
            <p:nvPr/>
          </p:nvSpPr>
          <p:spPr bwMode="auto">
            <a:xfrm>
              <a:off x="2250" y="2864"/>
              <a:ext cx="1058" cy="290"/>
            </a:xfrm>
            <a:custGeom>
              <a:avLst/>
              <a:gdLst>
                <a:gd name="T0" fmla="*/ 0 w 42940"/>
                <a:gd name="T1" fmla="*/ 0 h 21600"/>
                <a:gd name="T2" fmla="*/ 1 w 42940"/>
                <a:gd name="T3" fmla="*/ 0 h 21600"/>
                <a:gd name="T4" fmla="*/ 0 w 4294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940"/>
                <a:gd name="T10" fmla="*/ 0 h 21600"/>
                <a:gd name="T11" fmla="*/ 42940 w 429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40" h="21600" fill="none" extrusionOk="0">
                  <a:moveTo>
                    <a:pt x="0" y="18256"/>
                  </a:moveTo>
                  <a:cubicBezTo>
                    <a:pt x="1647" y="7746"/>
                    <a:pt x="10701" y="-1"/>
                    <a:pt x="21340" y="0"/>
                  </a:cubicBezTo>
                  <a:cubicBezTo>
                    <a:pt x="33269" y="0"/>
                    <a:pt x="42940" y="9670"/>
                    <a:pt x="42940" y="21600"/>
                  </a:cubicBezTo>
                </a:path>
                <a:path w="42940" h="21600" stroke="0" extrusionOk="0">
                  <a:moveTo>
                    <a:pt x="0" y="18256"/>
                  </a:moveTo>
                  <a:cubicBezTo>
                    <a:pt x="1647" y="7746"/>
                    <a:pt x="10701" y="-1"/>
                    <a:pt x="21340" y="0"/>
                  </a:cubicBezTo>
                  <a:cubicBezTo>
                    <a:pt x="33269" y="0"/>
                    <a:pt x="42940" y="9670"/>
                    <a:pt x="42940" y="21600"/>
                  </a:cubicBezTo>
                  <a:lnTo>
                    <a:pt x="2134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0" name="Arc 86"/>
            <p:cNvSpPr>
              <a:spLocks/>
            </p:cNvSpPr>
            <p:nvPr/>
          </p:nvSpPr>
          <p:spPr bwMode="auto">
            <a:xfrm flipH="1" flipV="1">
              <a:off x="2250" y="3584"/>
              <a:ext cx="1058" cy="290"/>
            </a:xfrm>
            <a:custGeom>
              <a:avLst/>
              <a:gdLst>
                <a:gd name="T0" fmla="*/ 0 w 42940"/>
                <a:gd name="T1" fmla="*/ 0 h 21600"/>
                <a:gd name="T2" fmla="*/ 1 w 42940"/>
                <a:gd name="T3" fmla="*/ 0 h 21600"/>
                <a:gd name="T4" fmla="*/ 0 w 4294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940"/>
                <a:gd name="T10" fmla="*/ 0 h 21600"/>
                <a:gd name="T11" fmla="*/ 42940 w 429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40" h="21600" fill="none" extrusionOk="0">
                  <a:moveTo>
                    <a:pt x="0" y="18256"/>
                  </a:moveTo>
                  <a:cubicBezTo>
                    <a:pt x="1647" y="7746"/>
                    <a:pt x="10701" y="-1"/>
                    <a:pt x="21340" y="0"/>
                  </a:cubicBezTo>
                  <a:cubicBezTo>
                    <a:pt x="33269" y="0"/>
                    <a:pt x="42940" y="9670"/>
                    <a:pt x="42940" y="21600"/>
                  </a:cubicBezTo>
                </a:path>
                <a:path w="42940" h="21600" stroke="0" extrusionOk="0">
                  <a:moveTo>
                    <a:pt x="0" y="18256"/>
                  </a:moveTo>
                  <a:cubicBezTo>
                    <a:pt x="1647" y="7746"/>
                    <a:pt x="10701" y="-1"/>
                    <a:pt x="21340" y="0"/>
                  </a:cubicBezTo>
                  <a:cubicBezTo>
                    <a:pt x="33269" y="0"/>
                    <a:pt x="42940" y="9670"/>
                    <a:pt x="42940" y="21600"/>
                  </a:cubicBezTo>
                  <a:lnTo>
                    <a:pt x="2134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9242" name="Picture 26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88871"/>
            <a:ext cx="4953000" cy="233725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37311" name="AutoShape 95"/>
          <p:cNvSpPr>
            <a:spLocks noChangeArrowheads="1"/>
          </p:cNvSpPr>
          <p:nvPr/>
        </p:nvSpPr>
        <p:spPr bwMode="auto">
          <a:xfrm rot="-2926414">
            <a:off x="4856956" y="3904457"/>
            <a:ext cx="720725" cy="893762"/>
          </a:xfrm>
          <a:prstGeom prst="upDownArrow">
            <a:avLst>
              <a:gd name="adj1" fmla="val 50000"/>
              <a:gd name="adj2" fmla="val 24802"/>
            </a:avLst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714625" y="2286000"/>
            <a:ext cx="2014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×       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0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714625" y="2714625"/>
            <a:ext cx="2014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</a:rPr>
              <a:t>0         1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2714625" y="3071813"/>
            <a:ext cx="2014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</a:rPr>
              <a:t>1         0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771800" y="3573016"/>
            <a:ext cx="2014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</a:rPr>
              <a:t>0       </a:t>
            </a:r>
            <a:r>
              <a:rPr lang="en-US" altLang="zh-CN" sz="2400" b="1" dirty="0">
                <a:solidFill>
                  <a:srgbClr val="0000CC"/>
                </a:solidFill>
              </a:rPr>
              <a:t>×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137312" name="AutoShape 96"/>
          <p:cNvSpPr>
            <a:spLocks noChangeArrowheads="1"/>
          </p:cNvSpPr>
          <p:nvPr/>
        </p:nvSpPr>
        <p:spPr bwMode="auto">
          <a:xfrm>
            <a:off x="5572125" y="1928813"/>
            <a:ext cx="1857375" cy="782637"/>
          </a:xfrm>
          <a:prstGeom prst="wedgeRoundRectCallout">
            <a:avLst>
              <a:gd name="adj1" fmla="val -99884"/>
              <a:gd name="adj2" fmla="val 25120"/>
              <a:gd name="adj3" fmla="val 16667"/>
            </a:avLst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</a:rPr>
              <a:t>包含保持、清</a:t>
            </a:r>
            <a:r>
              <a:rPr lang="en-US" altLang="zh-CN" sz="2000" b="1">
                <a:solidFill>
                  <a:srgbClr val="0000CC"/>
                </a:solidFill>
              </a:rPr>
              <a:t>0</a:t>
            </a:r>
            <a:r>
              <a:rPr lang="zh-CN" altLang="en-US" sz="2000" b="1">
                <a:solidFill>
                  <a:srgbClr val="0000CC"/>
                </a:solidFill>
              </a:rPr>
              <a:t>两种 情况</a:t>
            </a:r>
          </a:p>
        </p:txBody>
      </p:sp>
      <p:sp>
        <p:nvSpPr>
          <p:cNvPr id="31" name="AutoShape 96"/>
          <p:cNvSpPr>
            <a:spLocks noChangeArrowheads="1"/>
          </p:cNvSpPr>
          <p:nvPr/>
        </p:nvSpPr>
        <p:spPr bwMode="auto">
          <a:xfrm>
            <a:off x="5544108" y="2816932"/>
            <a:ext cx="1857375" cy="782638"/>
          </a:xfrm>
          <a:prstGeom prst="wedgeRoundRectCallout">
            <a:avLst>
              <a:gd name="adj1" fmla="val -120334"/>
              <a:gd name="adj2" fmla="val 77247"/>
              <a:gd name="adj3" fmla="val 16667"/>
            </a:avLst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</a:rPr>
              <a:t>包含保持、置</a:t>
            </a:r>
            <a:r>
              <a:rPr lang="en-US" altLang="zh-CN" sz="2000" b="1">
                <a:solidFill>
                  <a:srgbClr val="0000CC"/>
                </a:solidFill>
              </a:rPr>
              <a:t>1</a:t>
            </a:r>
            <a:r>
              <a:rPr lang="zh-CN" altLang="en-US" sz="2000" b="1">
                <a:solidFill>
                  <a:srgbClr val="0000CC"/>
                </a:solidFill>
              </a:rPr>
              <a:t>两种 情况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rot="10800000">
            <a:off x="1643063" y="2571750"/>
            <a:ext cx="3214687" cy="2428875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91680" y="1664804"/>
            <a:ext cx="623889" cy="52322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Q*</a:t>
            </a:r>
            <a:endParaRPr lang="zh-CN" altLang="en-US" sz="28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5400" y="4852988"/>
            <a:ext cx="774700" cy="800100"/>
          </a:xfrm>
          <a:prstGeom prst="rect">
            <a:avLst/>
          </a:prstGeom>
          <a:noFill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8500" y="3860800"/>
            <a:ext cx="1536700" cy="387350"/>
          </a:xfrm>
          <a:prstGeom prst="rect">
            <a:avLst/>
          </a:prstGeom>
          <a:noFill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72475" y="4852988"/>
            <a:ext cx="769938" cy="800100"/>
          </a:xfrm>
          <a:prstGeom prst="rect">
            <a:avLst/>
          </a:prstGeom>
          <a:noFill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7213" y="6230938"/>
            <a:ext cx="1692275" cy="3889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89" grpId="0"/>
      <p:bldP spid="137311" grpId="0" animBg="1"/>
      <p:bldP spid="27" grpId="0"/>
      <p:bldP spid="28" grpId="0"/>
      <p:bldP spid="29" grpId="0"/>
      <p:bldP spid="30" grpId="0"/>
      <p:bldP spid="137312" grpId="0" animBg="1" autoUpdateAnimBg="0"/>
      <p:bldP spid="31" grpId="0" animBg="1" autoUpdateAnimBg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395288" y="188913"/>
            <a:ext cx="421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二、与</a:t>
            </a:r>
            <a:r>
              <a:rPr lang="zh-CN" altLang="en-US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非门</a:t>
            </a:r>
            <a:r>
              <a:rPr lang="zh-CN" altLang="en-US" sz="24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构成</a:t>
            </a:r>
            <a:r>
              <a:rPr lang="zh-CN" altLang="en-US" sz="24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lang="en-US" altLang="zh-CN" sz="24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SR</a:t>
            </a:r>
            <a:r>
              <a:rPr lang="zh-CN" altLang="en-US" sz="24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锁存器</a:t>
            </a:r>
            <a:endParaRPr lang="zh-CN" altLang="en-US" sz="24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50825" y="765175"/>
            <a:ext cx="4465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folHlink"/>
                </a:solidFill>
                <a:ea typeface="华文行楷" pitchFamily="2" charset="-122"/>
              </a:rPr>
              <a:t>(1)</a:t>
            </a:r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电路结构和逻辑符号</a:t>
            </a:r>
            <a:r>
              <a:rPr lang="zh-CN" altLang="en-US" sz="2400" dirty="0">
                <a:solidFill>
                  <a:schemeClr val="tx1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29718" name="AutoShape 22"/>
          <p:cNvSpPr>
            <a:spLocks noChangeArrowheads="1"/>
          </p:cNvSpPr>
          <p:nvPr/>
        </p:nvSpPr>
        <p:spPr bwMode="auto">
          <a:xfrm>
            <a:off x="5435600" y="549275"/>
            <a:ext cx="1944688" cy="765175"/>
          </a:xfrm>
          <a:prstGeom prst="wedgeRoundRectCallout">
            <a:avLst>
              <a:gd name="adj1" fmla="val -77834"/>
              <a:gd name="adj2" fmla="val 106916"/>
              <a:gd name="adj3" fmla="val 16667"/>
            </a:avLst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lIns="90000" tIns="46800" rIns="90000" bIns="46800" anchor="ctr">
            <a:flatTx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低电平</a:t>
            </a:r>
            <a:r>
              <a:rPr lang="zh-CN" altLang="en-US" sz="2400" dirty="0">
                <a:solidFill>
                  <a:srgbClr val="FF0000"/>
                </a:solidFill>
              </a:rPr>
              <a:t>有效</a:t>
            </a:r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4644008" y="1736812"/>
            <a:ext cx="431800" cy="1055687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39750" y="3357563"/>
            <a:ext cx="4465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folHlink"/>
                </a:solidFill>
                <a:ea typeface="华文行楷" pitchFamily="2" charset="-122"/>
              </a:rPr>
              <a:t>(2) </a:t>
            </a:r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功能表和特性方程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4535996" y="5229200"/>
            <a:ext cx="3203575" cy="936625"/>
          </a:xfrm>
          <a:prstGeom prst="wedgeRectCallout">
            <a:avLst>
              <a:gd name="adj1" fmla="val -2081"/>
              <a:gd name="adj2" fmla="val -73727"/>
            </a:avLst>
          </a:prstGeom>
          <a:solidFill>
            <a:srgbClr val="FFFF66"/>
          </a:solidFill>
          <a:ln w="5715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约束条件，输入不</a:t>
            </a:r>
          </a:p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能同时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0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grpSp>
        <p:nvGrpSpPr>
          <p:cNvPr id="77" name="Group 145"/>
          <p:cNvGrpSpPr>
            <a:grpSpLocks/>
          </p:cNvGrpSpPr>
          <p:nvPr/>
        </p:nvGrpSpPr>
        <p:grpSpPr bwMode="auto">
          <a:xfrm>
            <a:off x="647564" y="1412776"/>
            <a:ext cx="2895600" cy="2082800"/>
            <a:chOff x="0" y="960"/>
            <a:chExt cx="1872" cy="1402"/>
          </a:xfrm>
        </p:grpSpPr>
        <p:sp>
          <p:nvSpPr>
            <p:cNvPr id="78" name="Rectangle 5"/>
            <p:cNvSpPr>
              <a:spLocks noChangeArrowheads="1"/>
            </p:cNvSpPr>
            <p:nvPr/>
          </p:nvSpPr>
          <p:spPr bwMode="auto">
            <a:xfrm>
              <a:off x="0" y="1375"/>
              <a:ext cx="53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置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</a:t>
              </a: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端</a:t>
              </a: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0" y="2095"/>
              <a:ext cx="53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置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端</a:t>
              </a: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auto">
            <a:xfrm>
              <a:off x="835" y="1046"/>
              <a:ext cx="216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Oval 113"/>
            <p:cNvSpPr>
              <a:spLocks noChangeArrowheads="1"/>
            </p:cNvSpPr>
            <p:nvPr/>
          </p:nvSpPr>
          <p:spPr bwMode="auto">
            <a:xfrm>
              <a:off x="1051" y="1199"/>
              <a:ext cx="58" cy="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Text Box 114"/>
            <p:cNvSpPr txBox="1">
              <a:spLocks noChangeArrowheads="1"/>
            </p:cNvSpPr>
            <p:nvPr/>
          </p:nvSpPr>
          <p:spPr bwMode="auto">
            <a:xfrm>
              <a:off x="835" y="1045"/>
              <a:ext cx="28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&amp;</a:t>
              </a: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3" name="Group 115"/>
            <p:cNvGrpSpPr>
              <a:grpSpLocks/>
            </p:cNvGrpSpPr>
            <p:nvPr/>
          </p:nvGrpSpPr>
          <p:grpSpPr bwMode="auto">
            <a:xfrm>
              <a:off x="835" y="1776"/>
              <a:ext cx="287" cy="384"/>
              <a:chOff x="816" y="1584"/>
              <a:chExt cx="383" cy="480"/>
            </a:xfrm>
          </p:grpSpPr>
          <p:sp>
            <p:nvSpPr>
              <p:cNvPr id="107" name="Rectangle 116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288" cy="4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Oval 117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77" cy="7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Text Box 118"/>
              <p:cNvSpPr txBox="1">
                <a:spLocks noChangeArrowheads="1"/>
              </p:cNvSpPr>
              <p:nvPr/>
            </p:nvSpPr>
            <p:spPr bwMode="auto">
              <a:xfrm>
                <a:off x="816" y="1586"/>
                <a:ext cx="383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sym typeface="Symbol" pitchFamily="18" charset="2"/>
                  </a:rPr>
                  <a:t>&amp;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4" name="Line 119"/>
            <p:cNvSpPr>
              <a:spLocks noChangeShapeType="1"/>
            </p:cNvSpPr>
            <p:nvPr/>
          </p:nvSpPr>
          <p:spPr bwMode="auto">
            <a:xfrm>
              <a:off x="403" y="1161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120"/>
            <p:cNvSpPr>
              <a:spLocks noChangeShapeType="1"/>
            </p:cNvSpPr>
            <p:nvPr/>
          </p:nvSpPr>
          <p:spPr bwMode="auto">
            <a:xfrm>
              <a:off x="403" y="2007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121"/>
            <p:cNvSpPr>
              <a:spLocks noChangeShapeType="1"/>
            </p:cNvSpPr>
            <p:nvPr/>
          </p:nvSpPr>
          <p:spPr bwMode="auto">
            <a:xfrm>
              <a:off x="691" y="1315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122"/>
            <p:cNvSpPr>
              <a:spLocks noChangeShapeType="1"/>
            </p:cNvSpPr>
            <p:nvPr/>
          </p:nvSpPr>
          <p:spPr bwMode="auto">
            <a:xfrm>
              <a:off x="691" y="1852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123"/>
            <p:cNvSpPr>
              <a:spLocks noChangeShapeType="1"/>
            </p:cNvSpPr>
            <p:nvPr/>
          </p:nvSpPr>
          <p:spPr bwMode="auto">
            <a:xfrm>
              <a:off x="1122" y="123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124"/>
            <p:cNvSpPr>
              <a:spLocks noChangeShapeType="1"/>
            </p:cNvSpPr>
            <p:nvPr/>
          </p:nvSpPr>
          <p:spPr bwMode="auto">
            <a:xfrm>
              <a:off x="1122" y="1968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125"/>
            <p:cNvSpPr>
              <a:spLocks noChangeShapeType="1"/>
            </p:cNvSpPr>
            <p:nvPr/>
          </p:nvSpPr>
          <p:spPr bwMode="auto">
            <a:xfrm flipV="1">
              <a:off x="691" y="166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126"/>
            <p:cNvSpPr>
              <a:spLocks noChangeShapeType="1"/>
            </p:cNvSpPr>
            <p:nvPr/>
          </p:nvSpPr>
          <p:spPr bwMode="auto">
            <a:xfrm flipV="1">
              <a:off x="691" y="1315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127"/>
            <p:cNvSpPr>
              <a:spLocks noChangeShapeType="1"/>
            </p:cNvSpPr>
            <p:nvPr/>
          </p:nvSpPr>
          <p:spPr bwMode="auto">
            <a:xfrm flipV="1">
              <a:off x="691" y="1430"/>
              <a:ext cx="683" cy="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Line 128"/>
            <p:cNvSpPr>
              <a:spLocks noChangeShapeType="1"/>
            </p:cNvSpPr>
            <p:nvPr/>
          </p:nvSpPr>
          <p:spPr bwMode="auto">
            <a:xfrm flipH="1" flipV="1">
              <a:off x="691" y="1507"/>
              <a:ext cx="683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Line 129"/>
            <p:cNvSpPr>
              <a:spLocks noChangeShapeType="1"/>
            </p:cNvSpPr>
            <p:nvPr/>
          </p:nvSpPr>
          <p:spPr bwMode="auto">
            <a:xfrm flipV="1">
              <a:off x="1374" y="123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130"/>
            <p:cNvSpPr>
              <a:spLocks noChangeShapeType="1"/>
            </p:cNvSpPr>
            <p:nvPr/>
          </p:nvSpPr>
          <p:spPr bwMode="auto">
            <a:xfrm flipV="1">
              <a:off x="1374" y="1776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val 131"/>
            <p:cNvSpPr>
              <a:spLocks noChangeArrowheads="1"/>
            </p:cNvSpPr>
            <p:nvPr/>
          </p:nvSpPr>
          <p:spPr bwMode="auto">
            <a:xfrm>
              <a:off x="1355" y="1221"/>
              <a:ext cx="36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Oval 132"/>
            <p:cNvSpPr>
              <a:spLocks noChangeArrowheads="1"/>
            </p:cNvSpPr>
            <p:nvPr/>
          </p:nvSpPr>
          <p:spPr bwMode="auto">
            <a:xfrm>
              <a:off x="1358" y="1948"/>
              <a:ext cx="36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Text Box 133"/>
            <p:cNvSpPr txBox="1">
              <a:spLocks noChangeArrowheads="1"/>
            </p:cNvSpPr>
            <p:nvPr/>
          </p:nvSpPr>
          <p:spPr bwMode="auto">
            <a:xfrm>
              <a:off x="274" y="1191"/>
              <a:ext cx="1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 Box 134"/>
            <p:cNvSpPr txBox="1">
              <a:spLocks noChangeArrowheads="1"/>
            </p:cNvSpPr>
            <p:nvPr/>
          </p:nvSpPr>
          <p:spPr bwMode="auto">
            <a:xfrm>
              <a:off x="274" y="1997"/>
              <a:ext cx="18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Text Box 135"/>
            <p:cNvSpPr txBox="1">
              <a:spLocks noChangeArrowheads="1"/>
            </p:cNvSpPr>
            <p:nvPr/>
          </p:nvSpPr>
          <p:spPr bwMode="auto">
            <a:xfrm>
              <a:off x="1677" y="1113"/>
              <a:ext cx="18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Q</a:t>
              </a:r>
            </a:p>
          </p:txBody>
        </p:sp>
        <p:sp>
          <p:nvSpPr>
            <p:cNvPr id="101" name="Text Box 136"/>
            <p:cNvSpPr txBox="1">
              <a:spLocks noChangeArrowheads="1"/>
            </p:cNvSpPr>
            <p:nvPr/>
          </p:nvSpPr>
          <p:spPr bwMode="auto">
            <a:xfrm>
              <a:off x="1677" y="1806"/>
              <a:ext cx="18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02" name="Object 137"/>
            <p:cNvGraphicFramePr>
              <a:graphicFrameLocks noChangeAspect="1"/>
            </p:cNvGraphicFramePr>
            <p:nvPr/>
          </p:nvGraphicFramePr>
          <p:xfrm>
            <a:off x="1719" y="1844"/>
            <a:ext cx="153" cy="230"/>
          </p:xfrm>
          <a:graphic>
            <a:graphicData uri="http://schemas.openxmlformats.org/presentationml/2006/ole">
              <p:oleObj spid="_x0000_s10249" name="公式" r:id="rId3" imgW="215640" imgH="279360" progId="Equation.3">
                <p:embed/>
              </p:oleObj>
            </a:graphicData>
          </a:graphic>
        </p:graphicFrame>
        <p:sp>
          <p:nvSpPr>
            <p:cNvPr id="103" name="Text Box 138"/>
            <p:cNvSpPr txBox="1">
              <a:spLocks noChangeArrowheads="1"/>
            </p:cNvSpPr>
            <p:nvPr/>
          </p:nvSpPr>
          <p:spPr bwMode="auto">
            <a:xfrm>
              <a:off x="1035" y="960"/>
              <a:ext cx="28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Text Box 139"/>
            <p:cNvSpPr txBox="1">
              <a:spLocks noChangeArrowheads="1"/>
            </p:cNvSpPr>
            <p:nvPr/>
          </p:nvSpPr>
          <p:spPr bwMode="auto">
            <a:xfrm>
              <a:off x="1035" y="1690"/>
              <a:ext cx="28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05" name="Object 143"/>
            <p:cNvGraphicFramePr>
              <a:graphicFrameLocks noChangeAspect="1"/>
            </p:cNvGraphicFramePr>
            <p:nvPr/>
          </p:nvGraphicFramePr>
          <p:xfrm>
            <a:off x="147" y="1008"/>
            <a:ext cx="429" cy="384"/>
          </p:xfrm>
          <a:graphic>
            <a:graphicData uri="http://schemas.openxmlformats.org/presentationml/2006/ole">
              <p:oleObj spid="_x0000_s10250" name="公式" r:id="rId4" imgW="241200" imgH="215640" progId="Equation.3">
                <p:embed/>
              </p:oleObj>
            </a:graphicData>
          </a:graphic>
        </p:graphicFrame>
        <p:graphicFrame>
          <p:nvGraphicFramePr>
            <p:cNvPr id="106" name="Object 144"/>
            <p:cNvGraphicFramePr>
              <a:graphicFrameLocks noChangeAspect="1"/>
            </p:cNvGraphicFramePr>
            <p:nvPr/>
          </p:nvGraphicFramePr>
          <p:xfrm>
            <a:off x="87" y="1728"/>
            <a:ext cx="453" cy="384"/>
          </p:xfrm>
          <a:graphic>
            <a:graphicData uri="http://schemas.openxmlformats.org/presentationml/2006/ole">
              <p:oleObj spid="_x0000_s10251" name="公式" r:id="rId5" imgW="253800" imgH="215640" progId="Equation.3">
                <p:embed/>
              </p:oleObj>
            </a:graphicData>
          </a:graphic>
        </p:graphicFrame>
      </p:grpSp>
      <p:grpSp>
        <p:nvGrpSpPr>
          <p:cNvPr id="110" name="Group 150"/>
          <p:cNvGrpSpPr>
            <a:grpSpLocks/>
          </p:cNvGrpSpPr>
          <p:nvPr/>
        </p:nvGrpSpPr>
        <p:grpSpPr bwMode="auto">
          <a:xfrm>
            <a:off x="3898528" y="1762212"/>
            <a:ext cx="2668588" cy="1076325"/>
            <a:chOff x="128" y="2896"/>
            <a:chExt cx="1681" cy="678"/>
          </a:xfrm>
        </p:grpSpPr>
        <p:sp>
          <p:nvSpPr>
            <p:cNvPr id="111" name="Rectangle 11"/>
            <p:cNvSpPr>
              <a:spLocks noChangeArrowheads="1"/>
            </p:cNvSpPr>
            <p:nvPr/>
          </p:nvSpPr>
          <p:spPr bwMode="auto">
            <a:xfrm>
              <a:off x="776" y="2928"/>
              <a:ext cx="488" cy="64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2"/>
            <p:cNvSpPr>
              <a:spLocks noChangeShapeType="1"/>
            </p:cNvSpPr>
            <p:nvPr/>
          </p:nvSpPr>
          <p:spPr bwMode="auto">
            <a:xfrm>
              <a:off x="384" y="3072"/>
              <a:ext cx="2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384" y="3408"/>
              <a:ext cx="2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4"/>
            <p:cNvSpPr>
              <a:spLocks noChangeShapeType="1"/>
            </p:cNvSpPr>
            <p:nvPr/>
          </p:nvSpPr>
          <p:spPr bwMode="auto">
            <a:xfrm>
              <a:off x="1263" y="3113"/>
              <a:ext cx="2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Oval 15"/>
            <p:cNvSpPr>
              <a:spLocks noChangeArrowheads="1"/>
            </p:cNvSpPr>
            <p:nvPr/>
          </p:nvSpPr>
          <p:spPr bwMode="auto">
            <a:xfrm>
              <a:off x="1263" y="3344"/>
              <a:ext cx="97" cy="9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16"/>
            <p:cNvSpPr>
              <a:spLocks noChangeShapeType="1"/>
            </p:cNvSpPr>
            <p:nvPr/>
          </p:nvSpPr>
          <p:spPr bwMode="auto">
            <a:xfrm>
              <a:off x="1360" y="3390"/>
              <a:ext cx="19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7"/>
            <p:cNvSpPr txBox="1">
              <a:spLocks noChangeArrowheads="1"/>
            </p:cNvSpPr>
            <p:nvPr/>
          </p:nvSpPr>
          <p:spPr bwMode="auto">
            <a:xfrm>
              <a:off x="776" y="292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S</a:t>
              </a:r>
            </a:p>
          </p:txBody>
        </p:sp>
        <p:sp>
          <p:nvSpPr>
            <p:cNvPr id="118" name="Text Box 18"/>
            <p:cNvSpPr txBox="1">
              <a:spLocks noChangeArrowheads="1"/>
            </p:cNvSpPr>
            <p:nvPr/>
          </p:nvSpPr>
          <p:spPr bwMode="auto">
            <a:xfrm>
              <a:off x="776" y="3251"/>
              <a:ext cx="2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R</a:t>
              </a:r>
            </a:p>
          </p:txBody>
        </p:sp>
        <p:sp>
          <p:nvSpPr>
            <p:cNvPr id="119" name="Rectangle 21"/>
            <p:cNvSpPr>
              <a:spLocks noChangeArrowheads="1"/>
            </p:cNvSpPr>
            <p:nvPr/>
          </p:nvSpPr>
          <p:spPr bwMode="auto">
            <a:xfrm>
              <a:off x="1555" y="2974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Q</a:t>
              </a:r>
            </a:p>
          </p:txBody>
        </p:sp>
        <p:graphicFrame>
          <p:nvGraphicFramePr>
            <p:cNvPr id="120" name="Object 22"/>
            <p:cNvGraphicFramePr>
              <a:graphicFrameLocks noChangeAspect="1"/>
            </p:cNvGraphicFramePr>
            <p:nvPr/>
          </p:nvGraphicFramePr>
          <p:xfrm>
            <a:off x="1603" y="3251"/>
            <a:ext cx="185" cy="278"/>
          </p:xfrm>
          <a:graphic>
            <a:graphicData uri="http://schemas.openxmlformats.org/presentationml/2006/ole">
              <p:oleObj spid="_x0000_s10252" name="Equation" r:id="rId6" imgW="152280" imgH="241200" progId="Equation.3">
                <p:embed/>
              </p:oleObj>
            </a:graphicData>
          </a:graphic>
        </p:graphicFrame>
        <p:sp>
          <p:nvSpPr>
            <p:cNvPr id="121" name="Oval 146"/>
            <p:cNvSpPr>
              <a:spLocks noChangeArrowheads="1"/>
            </p:cNvSpPr>
            <p:nvPr/>
          </p:nvSpPr>
          <p:spPr bwMode="auto">
            <a:xfrm>
              <a:off x="672" y="3024"/>
              <a:ext cx="97" cy="9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Oval 147"/>
            <p:cNvSpPr>
              <a:spLocks noChangeArrowheads="1"/>
            </p:cNvSpPr>
            <p:nvPr/>
          </p:nvSpPr>
          <p:spPr bwMode="auto">
            <a:xfrm>
              <a:off x="672" y="3360"/>
              <a:ext cx="97" cy="9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" name="Object 149"/>
            <p:cNvGraphicFramePr>
              <a:graphicFrameLocks noChangeAspect="1"/>
            </p:cNvGraphicFramePr>
            <p:nvPr/>
          </p:nvGraphicFramePr>
          <p:xfrm>
            <a:off x="128" y="2896"/>
            <a:ext cx="337" cy="609"/>
          </p:xfrm>
          <a:graphic>
            <a:graphicData uri="http://schemas.openxmlformats.org/presentationml/2006/ole">
              <p:oleObj spid="_x0000_s10253" name="公式" r:id="rId7" imgW="253800" imgH="457200" progId="Equation.3">
                <p:embed/>
              </p:oleObj>
            </a:graphicData>
          </a:graphic>
        </p:graphicFrame>
      </p:grpSp>
      <p:grpSp>
        <p:nvGrpSpPr>
          <p:cNvPr id="62" name="组合 61"/>
          <p:cNvGrpSpPr/>
          <p:nvPr/>
        </p:nvGrpSpPr>
        <p:grpSpPr>
          <a:xfrm>
            <a:off x="511175" y="4076700"/>
            <a:ext cx="4044950" cy="2246313"/>
            <a:chOff x="511175" y="4076700"/>
            <a:chExt cx="4044950" cy="2246313"/>
          </a:xfrm>
        </p:grpSpPr>
        <p:graphicFrame>
          <p:nvGraphicFramePr>
            <p:cNvPr id="10254" name="Object 14"/>
            <p:cNvGraphicFramePr>
              <a:graphicFrameLocks noChangeAspect="1"/>
            </p:cNvGraphicFramePr>
            <p:nvPr/>
          </p:nvGraphicFramePr>
          <p:xfrm>
            <a:off x="511175" y="4076700"/>
            <a:ext cx="4044950" cy="2246313"/>
          </p:xfrm>
          <a:graphic>
            <a:graphicData uri="http://schemas.openxmlformats.org/presentationml/2006/ole">
              <p:oleObj spid="_x0000_s10254" name="Document" r:id="rId8" imgW="4144269" imgH="2311643" progId="Word.Document.8">
                <p:embed/>
              </p:oleObj>
            </a:graphicData>
          </a:graphic>
        </p:graphicFrame>
        <p:graphicFrame>
          <p:nvGraphicFramePr>
            <p:cNvPr id="10255" name="Object 15"/>
            <p:cNvGraphicFramePr>
              <a:graphicFrameLocks noChangeAspect="1"/>
            </p:cNvGraphicFramePr>
            <p:nvPr/>
          </p:nvGraphicFramePr>
          <p:xfrm>
            <a:off x="931863" y="4079875"/>
            <a:ext cx="577850" cy="561975"/>
          </p:xfrm>
          <a:graphic>
            <a:graphicData uri="http://schemas.openxmlformats.org/presentationml/2006/ole">
              <p:oleObj spid="_x0000_s10255" name="公式" r:id="rId9" imgW="241200" imgH="215640" progId="Equation.3">
                <p:embed/>
              </p:oleObj>
            </a:graphicData>
          </a:graphic>
        </p:graphicFrame>
        <p:graphicFrame>
          <p:nvGraphicFramePr>
            <p:cNvPr id="10256" name="Object 16"/>
            <p:cNvGraphicFramePr>
              <a:graphicFrameLocks noChangeAspect="1"/>
            </p:cNvGraphicFramePr>
            <p:nvPr/>
          </p:nvGraphicFramePr>
          <p:xfrm>
            <a:off x="2087563" y="4079875"/>
            <a:ext cx="581025" cy="492125"/>
          </p:xfrm>
          <a:graphic>
            <a:graphicData uri="http://schemas.openxmlformats.org/presentationml/2006/ole">
              <p:oleObj spid="_x0000_s10256" name="公式" r:id="rId10" imgW="253800" imgH="215640" progId="Equation.3">
                <p:embed/>
              </p:oleObj>
            </a:graphicData>
          </a:graphic>
        </p:graphicFrame>
      </p:grpSp>
      <p:graphicFrame>
        <p:nvGraphicFramePr>
          <p:cNvPr id="127" name="Object 15"/>
          <p:cNvGraphicFramePr>
            <a:graphicFrameLocks noChangeAspect="1"/>
          </p:cNvGraphicFramePr>
          <p:nvPr/>
        </p:nvGraphicFramePr>
        <p:xfrm>
          <a:off x="5904148" y="3897052"/>
          <a:ext cx="2159000" cy="466725"/>
        </p:xfrm>
        <a:graphic>
          <a:graphicData uri="http://schemas.openxmlformats.org/presentationml/2006/ole">
            <p:oleObj spid="_x0000_s10257" name="公式" r:id="rId11" imgW="1079280" imgH="215640" progId="Equation.3">
              <p:embed/>
            </p:oleObj>
          </a:graphicData>
        </a:graphic>
      </p:graphicFrame>
      <p:graphicFrame>
        <p:nvGraphicFramePr>
          <p:cNvPr id="128" name="Object 17"/>
          <p:cNvGraphicFramePr>
            <a:graphicFrameLocks noChangeAspect="1"/>
          </p:cNvGraphicFramePr>
          <p:nvPr/>
        </p:nvGraphicFramePr>
        <p:xfrm>
          <a:off x="5800725" y="4548188"/>
          <a:ext cx="1679575" cy="522287"/>
        </p:xfrm>
        <a:graphic>
          <a:graphicData uri="http://schemas.openxmlformats.org/presentationml/2006/ole">
            <p:oleObj spid="_x0000_s10258" name="公式" r:id="rId12" imgW="749160" imgH="215640" progId="Equation.3">
              <p:embed/>
            </p:oleObj>
          </a:graphicData>
        </a:graphic>
      </p:graphicFrame>
      <p:sp>
        <p:nvSpPr>
          <p:cNvPr id="129" name="AutoShape 21"/>
          <p:cNvSpPr>
            <a:spLocks/>
          </p:cNvSpPr>
          <p:nvPr/>
        </p:nvSpPr>
        <p:spPr bwMode="auto">
          <a:xfrm>
            <a:off x="5616116" y="4041068"/>
            <a:ext cx="71438" cy="838200"/>
          </a:xfrm>
          <a:prstGeom prst="leftBrace">
            <a:avLst>
              <a:gd name="adj1" fmla="val 9777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AutoShape 22"/>
          <p:cNvSpPr>
            <a:spLocks noChangeArrowheads="1"/>
          </p:cNvSpPr>
          <p:nvPr/>
        </p:nvSpPr>
        <p:spPr bwMode="auto">
          <a:xfrm>
            <a:off x="4139952" y="3032956"/>
            <a:ext cx="2772308" cy="765175"/>
          </a:xfrm>
          <a:prstGeom prst="wedgeRoundRectCallout">
            <a:avLst>
              <a:gd name="adj1" fmla="val -2443"/>
              <a:gd name="adj2" fmla="val 88137"/>
              <a:gd name="adj3" fmla="val 16667"/>
            </a:avLst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lIns="90000" tIns="46800" rIns="90000" bIns="46800" anchor="ctr">
            <a:flatTx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与“或非门”组成的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SR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锁存器相同</a:t>
            </a:r>
          </a:p>
        </p:txBody>
      </p:sp>
      <p:sp>
        <p:nvSpPr>
          <p:cNvPr id="63" name="AutoShape 95"/>
          <p:cNvSpPr>
            <a:spLocks noChangeArrowheads="1"/>
          </p:cNvSpPr>
          <p:nvPr/>
        </p:nvSpPr>
        <p:spPr bwMode="auto">
          <a:xfrm rot="5400000">
            <a:off x="4425194" y="4123728"/>
            <a:ext cx="720725" cy="893762"/>
          </a:xfrm>
          <a:prstGeom prst="upDownArrow">
            <a:avLst>
              <a:gd name="adj1" fmla="val 50000"/>
              <a:gd name="adj2" fmla="val 24802"/>
            </a:avLst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7" grpId="0" autoUpdateAnimBg="0"/>
      <p:bldP spid="29718" grpId="0" animBg="1"/>
      <p:bldP spid="29720" grpId="0" animBg="1"/>
      <p:bldP spid="29721" grpId="0" autoUpdateAnimBg="0"/>
      <p:bldP spid="29723" grpId="0" animBg="1" autoUpdateAnimBg="0"/>
      <p:bldP spid="129" grpId="0" animBg="1"/>
      <p:bldP spid="131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323528" y="1034733"/>
            <a:ext cx="2995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同步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的概念</a:t>
            </a:r>
            <a:endParaRPr lang="zh-CN" altLang="en-US" sz="2800" b="1" dirty="0">
              <a:solidFill>
                <a:schemeClr val="folHlink"/>
              </a:solidFill>
              <a:ea typeface="华文行楷" pitchFamily="2" charset="-122"/>
            </a:endParaRP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467544" y="1574793"/>
            <a:ext cx="77946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ea typeface="仿宋_GB2312" charset="-122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数字系统中，为了协调各部分电路的动作，要求</a:t>
            </a:r>
            <a:r>
              <a:rPr lang="zh-CN" altLang="en-US" sz="2400" b="1" dirty="0" smtClean="0">
                <a:solidFill>
                  <a:schemeClr val="tx1"/>
                </a:solidFill>
                <a:ea typeface="仿宋_GB2312" charset="-122"/>
              </a:rPr>
              <a:t>某些存储单元在</a:t>
            </a:r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同一时刻</a:t>
            </a:r>
            <a:r>
              <a:rPr lang="zh-CN" altLang="en-US" sz="2400" b="1" dirty="0" smtClean="0">
                <a:solidFill>
                  <a:schemeClr val="tx1"/>
                </a:solidFill>
                <a:ea typeface="仿宋_GB2312" charset="-122"/>
              </a:rPr>
              <a:t>动作（进行状态转换）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----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同步</a:t>
            </a:r>
            <a:endParaRPr lang="zh-CN" altLang="en-US" sz="2400" b="1" dirty="0">
              <a:solidFill>
                <a:schemeClr val="tx1"/>
              </a:solidFill>
              <a:ea typeface="仿宋_GB2312" charset="-122"/>
            </a:endParaRPr>
          </a:p>
        </p:txBody>
      </p:sp>
      <p:sp>
        <p:nvSpPr>
          <p:cNvPr id="105" name="Rectangle 65"/>
          <p:cNvSpPr>
            <a:spLocks noChangeArrowheads="1"/>
          </p:cNvSpPr>
          <p:nvPr/>
        </p:nvSpPr>
        <p:spPr bwMode="auto">
          <a:xfrm>
            <a:off x="0" y="296652"/>
            <a:ext cx="2699792" cy="549275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flatTx/>
          </a:bodyPr>
          <a:lstStyle/>
          <a:p>
            <a:pPr algn="l"/>
            <a:r>
              <a:rPr lang="en-US" altLang="en-US" sz="3200" dirty="0" smtClean="0">
                <a:solidFill>
                  <a:schemeClr val="tx2"/>
                </a:solidFill>
              </a:rPr>
              <a:t>5.3 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触发器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20996" y="408345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锁存器</a:t>
            </a:r>
            <a:endParaRPr lang="zh-CN" altLang="en-US" sz="2800" b="1" dirty="0">
              <a:solidFill>
                <a:schemeClr val="folHlink"/>
              </a:solidFill>
              <a:ea typeface="华文行楷" pitchFamily="2" charset="-122"/>
            </a:endParaRPr>
          </a:p>
        </p:txBody>
      </p:sp>
      <p:sp>
        <p:nvSpPr>
          <p:cNvPr id="108" name="右箭头 107"/>
          <p:cNvSpPr/>
          <p:nvPr/>
        </p:nvSpPr>
        <p:spPr bwMode="auto">
          <a:xfrm>
            <a:off x="2015716" y="4047455"/>
            <a:ext cx="4284476" cy="57606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441676" y="4047455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触发器</a:t>
            </a:r>
          </a:p>
        </p:txBody>
      </p:sp>
      <p:sp>
        <p:nvSpPr>
          <p:cNvPr id="110" name="矩形 109"/>
          <p:cNvSpPr/>
          <p:nvPr/>
        </p:nvSpPr>
        <p:spPr>
          <a:xfrm>
            <a:off x="359532" y="537960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触发工作方法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771800" y="4911551"/>
            <a:ext cx="2592288" cy="1433773"/>
            <a:chOff x="2771800" y="3320988"/>
            <a:chExt cx="2592288" cy="1433773"/>
          </a:xfrm>
        </p:grpSpPr>
        <p:sp>
          <p:nvSpPr>
            <p:cNvPr id="112" name="AutoShape 6"/>
            <p:cNvSpPr>
              <a:spLocks/>
            </p:cNvSpPr>
            <p:nvPr/>
          </p:nvSpPr>
          <p:spPr bwMode="auto">
            <a:xfrm>
              <a:off x="2771800" y="3429000"/>
              <a:ext cx="466014" cy="108012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6"/>
            <p:cNvSpPr txBox="1">
              <a:spLocks noChangeArrowheads="1"/>
            </p:cNvSpPr>
            <p:nvPr/>
          </p:nvSpPr>
          <p:spPr bwMode="auto">
            <a:xfrm>
              <a:off x="3095836" y="3320988"/>
              <a:ext cx="22322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chemeClr val="tx1"/>
                  </a:solidFill>
                  <a:ea typeface="仿宋_GB2312" charset="-122"/>
                </a:rPr>
                <a:t>        </a:t>
              </a:r>
              <a:r>
                <a:rPr lang="zh-CN" altLang="en-US" sz="2400" b="1" dirty="0" smtClean="0">
                  <a:solidFill>
                    <a:schemeClr val="tx1"/>
                  </a:solidFill>
                  <a:ea typeface="仿宋_GB2312" charset="-122"/>
                </a:rPr>
                <a:t>电平触发</a:t>
              </a:r>
              <a:endParaRPr lang="zh-CN" altLang="en-US" sz="24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14" name="Text Box 6"/>
            <p:cNvSpPr txBox="1">
              <a:spLocks noChangeArrowheads="1"/>
            </p:cNvSpPr>
            <p:nvPr/>
          </p:nvSpPr>
          <p:spPr bwMode="auto">
            <a:xfrm>
              <a:off x="3095836" y="3825044"/>
              <a:ext cx="22322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chemeClr val="tx1"/>
                  </a:solidFill>
                  <a:ea typeface="仿宋_GB2312" charset="-122"/>
                </a:rPr>
                <a:t>        </a:t>
              </a:r>
              <a:r>
                <a:rPr lang="zh-CN" altLang="en-US" sz="2400" b="1" dirty="0" smtClean="0">
                  <a:solidFill>
                    <a:schemeClr val="tx1"/>
                  </a:solidFill>
                  <a:ea typeface="仿宋_GB2312" charset="-122"/>
                </a:rPr>
                <a:t>脉冲触发</a:t>
              </a:r>
              <a:endParaRPr lang="zh-CN" altLang="en-US" sz="24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15" name="Text Box 6"/>
            <p:cNvSpPr txBox="1">
              <a:spLocks noChangeArrowheads="1"/>
            </p:cNvSpPr>
            <p:nvPr/>
          </p:nvSpPr>
          <p:spPr bwMode="auto">
            <a:xfrm>
              <a:off x="3131840" y="4293096"/>
              <a:ext cx="22322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b="1" dirty="0" smtClean="0">
                  <a:solidFill>
                    <a:schemeClr val="tx1"/>
                  </a:solidFill>
                  <a:ea typeface="仿宋_GB2312" charset="-122"/>
                </a:rPr>
                <a:t>       边沿触发</a:t>
              </a:r>
              <a:endParaRPr lang="zh-CN" altLang="en-US" sz="2400" dirty="0">
                <a:solidFill>
                  <a:schemeClr val="tx1"/>
                </a:solidFill>
                <a:ea typeface="仿宋_GB2312" charset="-122"/>
              </a:endParaRPr>
            </a:p>
          </p:txBody>
        </p:sp>
      </p:grp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23528" y="2510897"/>
            <a:ext cx="83529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同步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的实现：</a:t>
            </a:r>
            <a:r>
              <a:rPr lang="en-US" altLang="zh-CN" sz="2800" b="1" dirty="0" smtClean="0">
                <a:solidFill>
                  <a:schemeClr val="tx1"/>
                </a:solidFill>
                <a:ea typeface="仿宋_GB2312" charset="-12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ea typeface="仿宋_GB2312" charset="-122"/>
              </a:rPr>
              <a:t>引入</a:t>
            </a:r>
            <a:r>
              <a:rPr lang="en-US" altLang="zh-CN" sz="2800" b="1" dirty="0" smtClean="0">
                <a:solidFill>
                  <a:schemeClr val="tx1"/>
                </a:solidFill>
                <a:ea typeface="仿宋_GB2312" charset="-122"/>
              </a:rPr>
              <a:t>CLK</a:t>
            </a:r>
            <a:r>
              <a:rPr lang="zh-CN" altLang="en-US" sz="2800" b="1" dirty="0" smtClean="0">
                <a:solidFill>
                  <a:schemeClr val="tx1"/>
                </a:solidFill>
                <a:ea typeface="仿宋_GB2312" charset="-122"/>
              </a:rPr>
              <a:t>信号（时钟信号、周期性矩形波），控制电路的状态转换</a:t>
            </a:r>
            <a:r>
              <a:rPr lang="zh-CN" altLang="en-US" sz="2800" dirty="0" smtClean="0">
                <a:solidFill>
                  <a:schemeClr val="tx1"/>
                </a:solidFill>
                <a:ea typeface="仿宋_GB2312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ea typeface="华文行楷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27784" y="3717032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ea typeface="仿宋_GB2312" charset="-122"/>
              </a:rPr>
              <a:t>引入</a:t>
            </a:r>
            <a:r>
              <a:rPr lang="en-US" altLang="zh-CN" sz="2800" b="1" dirty="0" smtClean="0">
                <a:ea typeface="仿宋_GB2312" charset="-122"/>
              </a:rPr>
              <a:t>CLK</a:t>
            </a:r>
            <a:r>
              <a:rPr lang="zh-CN" altLang="en-US" sz="2800" b="1" dirty="0" smtClean="0">
                <a:ea typeface="仿宋_GB2312" charset="-122"/>
              </a:rPr>
              <a:t>信号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  <p:bldP spid="107" grpId="0"/>
      <p:bldP spid="108" grpId="0" animBg="1"/>
      <p:bldP spid="109" grpId="0"/>
      <p:bldP spid="110" grpId="0"/>
      <p:bldP spid="15" grpId="0" autoUpdateAnimBg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CDA36B-0A8B-4B87-8EE7-AA55916D0732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261175" name="Text Box 55"/>
          <p:cNvSpPr txBox="1">
            <a:spLocks noChangeArrowheads="1"/>
          </p:cNvSpPr>
          <p:nvPr/>
        </p:nvSpPr>
        <p:spPr bwMode="auto">
          <a:xfrm>
            <a:off x="287524" y="1053195"/>
            <a:ext cx="43199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一、电路结构和工作原理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1206" name="AutoShape 86"/>
          <p:cNvSpPr>
            <a:spLocks noChangeArrowheads="1"/>
          </p:cNvSpPr>
          <p:nvPr/>
        </p:nvSpPr>
        <p:spPr bwMode="auto">
          <a:xfrm>
            <a:off x="6013401" y="1810296"/>
            <a:ext cx="2447925" cy="863600"/>
          </a:xfrm>
          <a:prstGeom prst="wedgeRoundRectCallout">
            <a:avLst>
              <a:gd name="adj1" fmla="val -31340"/>
              <a:gd name="adj2" fmla="val 124491"/>
              <a:gd name="adj3" fmla="val 16667"/>
            </a:avLst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基本</a:t>
            </a:r>
            <a:r>
              <a:rPr lang="en-US" altLang="zh-CN" sz="2400" dirty="0" smtClean="0">
                <a:solidFill>
                  <a:srgbClr val="FF0000"/>
                </a:solidFill>
              </a:rPr>
              <a:t>SR</a:t>
            </a:r>
            <a:r>
              <a:rPr lang="zh-CN" altLang="en-US" sz="2400" dirty="0" smtClean="0">
                <a:solidFill>
                  <a:srgbClr val="FF0000"/>
                </a:solidFill>
              </a:rPr>
              <a:t>锁存器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61207" name="AutoShape 87"/>
          <p:cNvSpPr>
            <a:spLocks noChangeArrowheads="1"/>
          </p:cNvSpPr>
          <p:nvPr/>
        </p:nvSpPr>
        <p:spPr bwMode="auto">
          <a:xfrm>
            <a:off x="3563888" y="1737271"/>
            <a:ext cx="1944688" cy="647700"/>
          </a:xfrm>
          <a:prstGeom prst="wedgeRoundRectCallout">
            <a:avLst>
              <a:gd name="adj1" fmla="val 27114"/>
              <a:gd name="adj2" fmla="val 147850"/>
              <a:gd name="adj3" fmla="val 16667"/>
            </a:avLst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门控电路</a:t>
            </a:r>
          </a:p>
        </p:txBody>
      </p:sp>
      <p:sp>
        <p:nvSpPr>
          <p:cNvPr id="261208" name="AutoShape 88"/>
          <p:cNvSpPr>
            <a:spLocks noChangeArrowheads="1"/>
          </p:cNvSpPr>
          <p:nvPr/>
        </p:nvSpPr>
        <p:spPr bwMode="auto">
          <a:xfrm>
            <a:off x="338030" y="3156510"/>
            <a:ext cx="2505777" cy="1808163"/>
          </a:xfrm>
          <a:prstGeom prst="wedgeRoundRectCallout">
            <a:avLst>
              <a:gd name="adj1" fmla="val 77661"/>
              <a:gd name="adj2" fmla="val 92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800" b="1" dirty="0">
                <a:solidFill>
                  <a:schemeClr val="hlink"/>
                </a:solidFill>
                <a:ea typeface="隶书" pitchFamily="49" charset="-122"/>
              </a:rPr>
              <a:t>时钟信号：</a:t>
            </a:r>
          </a:p>
          <a:p>
            <a:pPr algn="l" eaLnBrk="0" hangingPunct="0"/>
            <a:r>
              <a:rPr lang="zh-CN" altLang="en-US" sz="2800" b="1" dirty="0">
                <a:solidFill>
                  <a:schemeClr val="tx1"/>
                </a:solidFill>
                <a:ea typeface="隶书" pitchFamily="49" charset="-122"/>
              </a:rPr>
              <a:t>高电平允许基本</a:t>
            </a:r>
            <a:r>
              <a:rPr lang="en-US" altLang="zh-CN" sz="2800" b="1" dirty="0">
                <a:solidFill>
                  <a:schemeClr val="tx1"/>
                </a:solidFill>
                <a:ea typeface="隶书" pitchFamily="49" charset="-122"/>
              </a:rPr>
              <a:t>RS</a:t>
            </a:r>
            <a:r>
              <a:rPr lang="zh-CN" altLang="en-US" sz="2800" b="1" dirty="0">
                <a:solidFill>
                  <a:schemeClr val="tx1"/>
                </a:solidFill>
                <a:ea typeface="隶书" pitchFamily="49" charset="-122"/>
              </a:rPr>
              <a:t>接信号收</a:t>
            </a:r>
            <a:r>
              <a:rPr lang="zh-CN" altLang="en-US" sz="2800" b="1" dirty="0" smtClean="0">
                <a:solidFill>
                  <a:schemeClr val="tx1"/>
                </a:solidFill>
                <a:ea typeface="隶书" pitchFamily="49" charset="-122"/>
              </a:rPr>
              <a:t>输入信号</a:t>
            </a:r>
            <a:endParaRPr lang="zh-CN" altLang="en-US" sz="2800" b="1" dirty="0">
              <a:solidFill>
                <a:schemeClr val="tx1"/>
              </a:solidFill>
              <a:ea typeface="隶书" pitchFamily="49" charset="-122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3455876" y="2900919"/>
            <a:ext cx="4221268" cy="2409858"/>
            <a:chOff x="-11603" y="692150"/>
            <a:chExt cx="3935903" cy="2232025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2292745" y="939498"/>
              <a:ext cx="340820" cy="62131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2633565" y="1188319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6"/>
            <p:cNvSpPr txBox="1">
              <a:spLocks noChangeArrowheads="1"/>
            </p:cNvSpPr>
            <p:nvPr/>
          </p:nvSpPr>
          <p:spPr bwMode="auto">
            <a:xfrm>
              <a:off x="2294114" y="939498"/>
              <a:ext cx="453058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  <a:sym typeface="Symbol" pitchFamily="18" charset="2"/>
                </a:rPr>
                <a:t>&amp;</a:t>
              </a: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292745" y="2118820"/>
              <a:ext cx="454426" cy="619843"/>
              <a:chOff x="816" y="1584"/>
              <a:chExt cx="383" cy="480"/>
            </a:xfrm>
          </p:grpSpPr>
          <p:sp>
            <p:nvSpPr>
              <p:cNvPr id="102" name="Rectangle 8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Oval 9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77" cy="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Text Box 10"/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383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63" name="Line 11"/>
            <p:cNvSpPr>
              <a:spLocks noChangeShapeType="1"/>
            </p:cNvSpPr>
            <p:nvPr/>
          </p:nvSpPr>
          <p:spPr bwMode="auto">
            <a:xfrm>
              <a:off x="1728000" y="1126482"/>
              <a:ext cx="54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12"/>
            <p:cNvSpPr>
              <a:spLocks noChangeShapeType="1"/>
            </p:cNvSpPr>
            <p:nvPr/>
          </p:nvSpPr>
          <p:spPr bwMode="auto">
            <a:xfrm>
              <a:off x="1728000" y="2489843"/>
              <a:ext cx="54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2064163" y="1373830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>
              <a:off x="2064163" y="2242495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>
              <a:off x="2748540" y="1250156"/>
              <a:ext cx="856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>
              <a:off x="2748540" y="2428006"/>
              <a:ext cx="856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17"/>
            <p:cNvSpPr>
              <a:spLocks noChangeShapeType="1"/>
            </p:cNvSpPr>
            <p:nvPr/>
          </p:nvSpPr>
          <p:spPr bwMode="auto">
            <a:xfrm flipV="1">
              <a:off x="2064163" y="1931837"/>
              <a:ext cx="0" cy="310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 flipV="1">
              <a:off x="2064163" y="1373830"/>
              <a:ext cx="0" cy="310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19"/>
            <p:cNvSpPr>
              <a:spLocks noChangeShapeType="1"/>
            </p:cNvSpPr>
            <p:nvPr/>
          </p:nvSpPr>
          <p:spPr bwMode="auto">
            <a:xfrm flipV="1">
              <a:off x="2064163" y="1560814"/>
              <a:ext cx="1084053" cy="371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20"/>
            <p:cNvSpPr>
              <a:spLocks noChangeShapeType="1"/>
            </p:cNvSpPr>
            <p:nvPr/>
          </p:nvSpPr>
          <p:spPr bwMode="auto">
            <a:xfrm flipH="1" flipV="1">
              <a:off x="2064163" y="1684488"/>
              <a:ext cx="1084053" cy="434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21"/>
            <p:cNvSpPr>
              <a:spLocks noChangeShapeType="1"/>
            </p:cNvSpPr>
            <p:nvPr/>
          </p:nvSpPr>
          <p:spPr bwMode="auto">
            <a:xfrm flipV="1">
              <a:off x="3148216" y="1250156"/>
              <a:ext cx="0" cy="310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22"/>
            <p:cNvSpPr>
              <a:spLocks noChangeShapeType="1"/>
            </p:cNvSpPr>
            <p:nvPr/>
          </p:nvSpPr>
          <p:spPr bwMode="auto">
            <a:xfrm flipV="1">
              <a:off x="3148216" y="2118820"/>
              <a:ext cx="0" cy="309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Oval 23"/>
            <p:cNvSpPr>
              <a:spLocks noChangeArrowheads="1"/>
            </p:cNvSpPr>
            <p:nvPr/>
          </p:nvSpPr>
          <p:spPr bwMode="auto">
            <a:xfrm>
              <a:off x="3115366" y="1222182"/>
              <a:ext cx="57488" cy="618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24"/>
            <p:cNvSpPr>
              <a:spLocks noChangeArrowheads="1"/>
            </p:cNvSpPr>
            <p:nvPr/>
          </p:nvSpPr>
          <p:spPr bwMode="auto">
            <a:xfrm>
              <a:off x="3120841" y="2395615"/>
              <a:ext cx="57488" cy="618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380595" y="2329361"/>
              <a:ext cx="286070" cy="456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R</a:t>
              </a:r>
            </a:p>
          </p:txBody>
        </p:sp>
        <p:sp>
          <p:nvSpPr>
            <p:cNvPr id="78" name="Text Box 26"/>
            <p:cNvSpPr txBox="1">
              <a:spLocks noChangeArrowheads="1"/>
            </p:cNvSpPr>
            <p:nvPr/>
          </p:nvSpPr>
          <p:spPr bwMode="auto">
            <a:xfrm>
              <a:off x="247826" y="842326"/>
              <a:ext cx="284701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  <p:sp>
          <p:nvSpPr>
            <p:cNvPr id="79" name="Text Box 27"/>
            <p:cNvSpPr txBox="1">
              <a:spLocks noChangeArrowheads="1"/>
            </p:cNvSpPr>
            <p:nvPr/>
          </p:nvSpPr>
          <p:spPr bwMode="auto">
            <a:xfrm>
              <a:off x="3605380" y="1064645"/>
              <a:ext cx="286070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sp>
          <p:nvSpPr>
            <p:cNvPr id="80" name="Text Box 28"/>
            <p:cNvSpPr txBox="1">
              <a:spLocks noChangeArrowheads="1"/>
            </p:cNvSpPr>
            <p:nvPr/>
          </p:nvSpPr>
          <p:spPr bwMode="auto">
            <a:xfrm>
              <a:off x="1675437" y="1870000"/>
              <a:ext cx="279226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aphicFrame>
          <p:nvGraphicFramePr>
            <p:cNvPr id="81" name="Object 29"/>
            <p:cNvGraphicFramePr>
              <a:graphicFrameLocks noChangeAspect="1"/>
            </p:cNvGraphicFramePr>
            <p:nvPr/>
          </p:nvGraphicFramePr>
          <p:xfrm>
            <a:off x="3662868" y="2242495"/>
            <a:ext cx="261432" cy="371023"/>
          </p:xfrm>
          <a:graphic>
            <a:graphicData uri="http://schemas.openxmlformats.org/presentationml/2006/ole">
              <p:oleObj spid="_x0000_s73730" name="公式" r:id="rId3" imgW="215640" imgH="279360" progId="Equation.3">
                <p:embed/>
              </p:oleObj>
            </a:graphicData>
          </a:graphic>
        </p:graphicFrame>
        <p:sp>
          <p:nvSpPr>
            <p:cNvPr id="82" name="Text Box 30"/>
            <p:cNvSpPr txBox="1">
              <a:spLocks noChangeArrowheads="1"/>
            </p:cNvSpPr>
            <p:nvPr/>
          </p:nvSpPr>
          <p:spPr bwMode="auto">
            <a:xfrm>
              <a:off x="2633565" y="814352"/>
              <a:ext cx="699433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83" name="Text Box 31"/>
            <p:cNvSpPr txBox="1">
              <a:spLocks noChangeArrowheads="1"/>
            </p:cNvSpPr>
            <p:nvPr/>
          </p:nvSpPr>
          <p:spPr bwMode="auto">
            <a:xfrm>
              <a:off x="2633565" y="1993674"/>
              <a:ext cx="699433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1263441" y="753987"/>
              <a:ext cx="343557" cy="619843"/>
              <a:chOff x="1104" y="1200"/>
              <a:chExt cx="288" cy="480"/>
            </a:xfrm>
          </p:grpSpPr>
          <p:sp>
            <p:nvSpPr>
              <p:cNvPr id="100" name="Rectangle 33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Text Box 34"/>
              <p:cNvSpPr txBox="1">
                <a:spLocks noChangeArrowheads="1"/>
              </p:cNvSpPr>
              <p:nvPr/>
            </p:nvSpPr>
            <p:spPr bwMode="auto">
              <a:xfrm>
                <a:off x="1105" y="1200"/>
                <a:ext cx="241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85" name="Line 35"/>
            <p:cNvSpPr>
              <a:spLocks noChangeShapeType="1"/>
            </p:cNvSpPr>
            <p:nvPr/>
          </p:nvSpPr>
          <p:spPr bwMode="auto">
            <a:xfrm>
              <a:off x="579064" y="939498"/>
              <a:ext cx="684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Oval 36"/>
            <p:cNvSpPr>
              <a:spLocks noChangeArrowheads="1"/>
            </p:cNvSpPr>
            <p:nvPr/>
          </p:nvSpPr>
          <p:spPr bwMode="auto">
            <a:xfrm>
              <a:off x="1004747" y="1774299"/>
              <a:ext cx="57488" cy="618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263441" y="2180657"/>
              <a:ext cx="343557" cy="619843"/>
              <a:chOff x="1104" y="1200"/>
              <a:chExt cx="288" cy="480"/>
            </a:xfrm>
          </p:grpSpPr>
          <p:sp>
            <p:nvSpPr>
              <p:cNvPr id="98" name="Rectangle 38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Text Box 39"/>
              <p:cNvSpPr txBox="1">
                <a:spLocks noChangeArrowheads="1"/>
              </p:cNvSpPr>
              <p:nvPr/>
            </p:nvSpPr>
            <p:spPr bwMode="auto">
              <a:xfrm>
                <a:off x="1105" y="1200"/>
                <a:ext cx="241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>
              <a:off x="1034859" y="1188319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41"/>
            <p:cNvSpPr>
              <a:spLocks noChangeShapeType="1"/>
            </p:cNvSpPr>
            <p:nvPr/>
          </p:nvSpPr>
          <p:spPr bwMode="auto">
            <a:xfrm>
              <a:off x="1034859" y="2366169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42"/>
            <p:cNvSpPr>
              <a:spLocks noChangeShapeType="1"/>
            </p:cNvSpPr>
            <p:nvPr/>
          </p:nvSpPr>
          <p:spPr bwMode="auto">
            <a:xfrm>
              <a:off x="579064" y="2613517"/>
              <a:ext cx="684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43"/>
            <p:cNvSpPr>
              <a:spLocks noChangeShapeType="1"/>
            </p:cNvSpPr>
            <p:nvPr/>
          </p:nvSpPr>
          <p:spPr bwMode="auto">
            <a:xfrm>
              <a:off x="1034859" y="1188319"/>
              <a:ext cx="0" cy="117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44"/>
            <p:cNvSpPr>
              <a:spLocks noChangeShapeType="1"/>
            </p:cNvSpPr>
            <p:nvPr/>
          </p:nvSpPr>
          <p:spPr bwMode="auto">
            <a:xfrm flipH="1">
              <a:off x="579064" y="1808163"/>
              <a:ext cx="455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46"/>
            <p:cNvSpPr txBox="1">
              <a:spLocks noChangeArrowheads="1"/>
            </p:cNvSpPr>
            <p:nvPr/>
          </p:nvSpPr>
          <p:spPr bwMode="auto">
            <a:xfrm>
              <a:off x="1550880" y="2118820"/>
              <a:ext cx="663846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94" name="Text Box 47"/>
            <p:cNvSpPr txBox="1">
              <a:spLocks noChangeArrowheads="1"/>
            </p:cNvSpPr>
            <p:nvPr/>
          </p:nvSpPr>
          <p:spPr bwMode="auto">
            <a:xfrm>
              <a:off x="-11603" y="1622651"/>
              <a:ext cx="861681" cy="370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 dirty="0" smtClean="0">
                  <a:solidFill>
                    <a:srgbClr val="FF0000"/>
                  </a:solidFill>
                  <a:ea typeface="仿宋_GB2312" charset="-122"/>
                </a:rPr>
                <a:t>CLK</a:t>
              </a:r>
              <a:endParaRPr lang="en-US" altLang="zh-CN" sz="2000" b="1" i="1" dirty="0">
                <a:solidFill>
                  <a:srgbClr val="FF0000"/>
                </a:solidFill>
                <a:ea typeface="仿宋_GB2312" charset="-122"/>
              </a:endParaRPr>
            </a:p>
          </p:txBody>
        </p:sp>
        <p:sp>
          <p:nvSpPr>
            <p:cNvPr id="95" name="Line 48"/>
            <p:cNvSpPr>
              <a:spLocks noChangeShapeType="1"/>
            </p:cNvSpPr>
            <p:nvPr/>
          </p:nvSpPr>
          <p:spPr bwMode="auto">
            <a:xfrm>
              <a:off x="1949187" y="692150"/>
              <a:ext cx="0" cy="22320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Oval 5"/>
            <p:cNvSpPr>
              <a:spLocks noChangeArrowheads="1"/>
            </p:cNvSpPr>
            <p:nvPr/>
          </p:nvSpPr>
          <p:spPr bwMode="auto">
            <a:xfrm>
              <a:off x="1614447" y="2443149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Oval 5"/>
            <p:cNvSpPr>
              <a:spLocks noChangeArrowheads="1"/>
            </p:cNvSpPr>
            <p:nvPr/>
          </p:nvSpPr>
          <p:spPr bwMode="auto">
            <a:xfrm>
              <a:off x="1614447" y="1080000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251520" y="1845283"/>
            <a:ext cx="2305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lang="zh-CN" altLang="en-US" sz="28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电路组成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0" y="296652"/>
            <a:ext cx="4175956" cy="504056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r>
              <a:rPr lang="en-US" altLang="zh-CN" sz="3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5.3.1  </a:t>
            </a:r>
            <a:r>
              <a:rPr lang="zh-CN" altLang="en-US" sz="3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电平触发器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75" grpId="0" autoUpdateAnimBg="0"/>
      <p:bldP spid="261206" grpId="0" animBg="1"/>
      <p:bldP spid="261207" grpId="0" animBg="1"/>
      <p:bldP spid="261208" grpId="0" animBg="1"/>
      <p:bldP spid="6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034088"/>
            <a:ext cx="1905000" cy="457200"/>
          </a:xfrm>
          <a:noFill/>
        </p:spPr>
        <p:txBody>
          <a:bodyPr/>
          <a:lstStyle/>
          <a:p>
            <a:fld id="{B76F11F7-19D4-4978-84DB-B996E62910F0}" type="slidenum">
              <a:rPr lang="en-US" altLang="zh-CN" smtClean="0"/>
              <a:pPr/>
              <a:t>16</a:t>
            </a:fld>
            <a:endParaRPr lang="en-US" altLang="zh-CN" dirty="0" smtClean="0"/>
          </a:p>
        </p:txBody>
      </p:sp>
      <p:sp>
        <p:nvSpPr>
          <p:cNvPr id="267318" name="Text Box 54"/>
          <p:cNvSpPr txBox="1">
            <a:spLocks noChangeArrowheads="1"/>
          </p:cNvSpPr>
          <p:nvPr/>
        </p:nvSpPr>
        <p:spPr bwMode="auto">
          <a:xfrm>
            <a:off x="539750" y="260350"/>
            <a:ext cx="1971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2.</a:t>
            </a:r>
            <a:r>
              <a:rPr lang="zh-CN" altLang="en-US" sz="28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逻辑符号</a:t>
            </a:r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539788" y="1916113"/>
            <a:ext cx="2854286" cy="1295400"/>
            <a:chOff x="2473" y="2352"/>
            <a:chExt cx="2136" cy="912"/>
          </a:xfrm>
        </p:grpSpPr>
        <p:sp>
          <p:nvSpPr>
            <p:cNvPr id="12302" name="Rectangle 57"/>
            <p:cNvSpPr>
              <a:spLocks noChangeArrowheads="1"/>
            </p:cNvSpPr>
            <p:nvPr/>
          </p:nvSpPr>
          <p:spPr bwMode="auto">
            <a:xfrm>
              <a:off x="3381" y="2352"/>
              <a:ext cx="579" cy="91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Line 58"/>
            <p:cNvSpPr>
              <a:spLocks noChangeShapeType="1"/>
            </p:cNvSpPr>
            <p:nvPr/>
          </p:nvSpPr>
          <p:spPr bwMode="auto">
            <a:xfrm>
              <a:off x="3035" y="2548"/>
              <a:ext cx="34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59"/>
            <p:cNvSpPr>
              <a:spLocks noChangeShapeType="1"/>
            </p:cNvSpPr>
            <p:nvPr/>
          </p:nvSpPr>
          <p:spPr bwMode="auto">
            <a:xfrm>
              <a:off x="3024" y="3072"/>
              <a:ext cx="34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60"/>
            <p:cNvSpPr>
              <a:spLocks noChangeShapeType="1"/>
            </p:cNvSpPr>
            <p:nvPr/>
          </p:nvSpPr>
          <p:spPr bwMode="auto">
            <a:xfrm>
              <a:off x="3959" y="2613"/>
              <a:ext cx="34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Oval 61"/>
            <p:cNvSpPr>
              <a:spLocks noChangeArrowheads="1"/>
            </p:cNvSpPr>
            <p:nvPr/>
          </p:nvSpPr>
          <p:spPr bwMode="auto">
            <a:xfrm>
              <a:off x="3959" y="2939"/>
              <a:ext cx="116" cy="13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Line 62"/>
            <p:cNvSpPr>
              <a:spLocks noChangeShapeType="1"/>
            </p:cNvSpPr>
            <p:nvPr/>
          </p:nvSpPr>
          <p:spPr bwMode="auto">
            <a:xfrm>
              <a:off x="4075" y="3004"/>
              <a:ext cx="23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Text Box 63"/>
            <p:cNvSpPr txBox="1">
              <a:spLocks noChangeArrowheads="1"/>
            </p:cNvSpPr>
            <p:nvPr/>
          </p:nvSpPr>
          <p:spPr bwMode="auto">
            <a:xfrm>
              <a:off x="3408" y="2352"/>
              <a:ext cx="379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1S</a:t>
              </a:r>
            </a:p>
          </p:txBody>
        </p:sp>
        <p:sp>
          <p:nvSpPr>
            <p:cNvPr id="12309" name="Text Box 64"/>
            <p:cNvSpPr txBox="1">
              <a:spLocks noChangeArrowheads="1"/>
            </p:cNvSpPr>
            <p:nvPr/>
          </p:nvSpPr>
          <p:spPr bwMode="auto">
            <a:xfrm>
              <a:off x="3360" y="2928"/>
              <a:ext cx="404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1R</a:t>
              </a:r>
            </a:p>
          </p:txBody>
        </p:sp>
        <p:sp>
          <p:nvSpPr>
            <p:cNvPr id="12310" name="Text Box 65"/>
            <p:cNvSpPr txBox="1">
              <a:spLocks noChangeArrowheads="1"/>
            </p:cNvSpPr>
            <p:nvPr/>
          </p:nvSpPr>
          <p:spPr bwMode="auto">
            <a:xfrm>
              <a:off x="2688" y="2352"/>
              <a:ext cx="406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S</a:t>
              </a:r>
              <a:endParaRPr lang="en-US" altLang="zh-CN" sz="24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2311" name="Text Box 66"/>
            <p:cNvSpPr txBox="1">
              <a:spLocks noChangeArrowheads="1"/>
            </p:cNvSpPr>
            <p:nvPr/>
          </p:nvSpPr>
          <p:spPr bwMode="auto">
            <a:xfrm>
              <a:off x="2688" y="2880"/>
              <a:ext cx="406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R</a:t>
              </a:r>
            </a:p>
          </p:txBody>
        </p:sp>
        <p:sp>
          <p:nvSpPr>
            <p:cNvPr id="12312" name="Rectangle 67"/>
            <p:cNvSpPr>
              <a:spLocks noChangeArrowheads="1"/>
            </p:cNvSpPr>
            <p:nvPr/>
          </p:nvSpPr>
          <p:spPr bwMode="auto">
            <a:xfrm>
              <a:off x="4306" y="2417"/>
              <a:ext cx="30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12290" name="Object 68"/>
            <p:cNvGraphicFramePr>
              <a:graphicFrameLocks noChangeAspect="1"/>
            </p:cNvGraphicFramePr>
            <p:nvPr/>
          </p:nvGraphicFramePr>
          <p:xfrm>
            <a:off x="4364" y="2809"/>
            <a:ext cx="219" cy="391"/>
          </p:xfrm>
          <a:graphic>
            <a:graphicData uri="http://schemas.openxmlformats.org/presentationml/2006/ole">
              <p:oleObj spid="_x0000_s12290" name="Equation" r:id="rId3" imgW="152280" imgH="241200" progId="Equation.3">
                <p:embed/>
              </p:oleObj>
            </a:graphicData>
          </a:graphic>
        </p:graphicFrame>
        <p:sp>
          <p:nvSpPr>
            <p:cNvPr id="12313" name="Line 69"/>
            <p:cNvSpPr>
              <a:spLocks noChangeShapeType="1"/>
            </p:cNvSpPr>
            <p:nvPr/>
          </p:nvSpPr>
          <p:spPr bwMode="auto">
            <a:xfrm>
              <a:off x="3024" y="2832"/>
              <a:ext cx="34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Text Box 70"/>
            <p:cNvSpPr txBox="1">
              <a:spLocks noChangeArrowheads="1"/>
            </p:cNvSpPr>
            <p:nvPr/>
          </p:nvSpPr>
          <p:spPr bwMode="auto">
            <a:xfrm>
              <a:off x="3408" y="2640"/>
              <a:ext cx="406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12315" name="Text Box 71"/>
            <p:cNvSpPr txBox="1">
              <a:spLocks noChangeArrowheads="1"/>
            </p:cNvSpPr>
            <p:nvPr/>
          </p:nvSpPr>
          <p:spPr bwMode="auto">
            <a:xfrm>
              <a:off x="2473" y="2640"/>
              <a:ext cx="621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i="1" dirty="0" smtClean="0">
                  <a:solidFill>
                    <a:srgbClr val="FF0000"/>
                  </a:solidFill>
                  <a:ea typeface="仿宋_GB2312" charset="-122"/>
                </a:rPr>
                <a:t>CLK</a:t>
              </a:r>
              <a:endParaRPr lang="en-US" altLang="zh-CN" sz="2000" i="1" dirty="0">
                <a:solidFill>
                  <a:srgbClr val="FF0000"/>
                </a:solidFill>
                <a:ea typeface="仿宋_GB2312" charset="-122"/>
              </a:endParaRPr>
            </a:p>
          </p:txBody>
        </p:sp>
      </p:grpSp>
      <p:sp>
        <p:nvSpPr>
          <p:cNvPr id="267336" name="Text Box 72"/>
          <p:cNvSpPr txBox="1">
            <a:spLocks noChangeArrowheads="1"/>
          </p:cNvSpPr>
          <p:nvPr/>
        </p:nvSpPr>
        <p:spPr bwMode="auto">
          <a:xfrm>
            <a:off x="0" y="4071938"/>
            <a:ext cx="1436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28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特点</a:t>
            </a:r>
          </a:p>
        </p:txBody>
      </p:sp>
      <p:sp>
        <p:nvSpPr>
          <p:cNvPr id="267337" name="Text Box 73"/>
          <p:cNvSpPr txBox="1">
            <a:spLocks noChangeArrowheads="1"/>
          </p:cNvSpPr>
          <p:nvPr/>
        </p:nvSpPr>
        <p:spPr bwMode="auto">
          <a:xfrm>
            <a:off x="571500" y="4500563"/>
            <a:ext cx="81041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  <a:latin typeface="宋体" pitchFamily="2" charset="-122"/>
              </a:rPr>
              <a:t>CLK=0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时，状态保持不变；</a:t>
            </a:r>
          </a:p>
          <a:p>
            <a:pPr algn="l">
              <a:buFont typeface="Arial" charset="0"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  <a:latin typeface="宋体" pitchFamily="2" charset="-122"/>
              </a:rPr>
              <a:t>CLK=1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时，</a:t>
            </a:r>
            <a:r>
              <a:rPr lang="zh-CN" altLang="en-US" sz="2400" dirty="0"/>
              <a:t>控制输入端</a:t>
            </a:r>
            <a:r>
              <a:rPr lang="en-US" altLang="zh-CN" sz="2400" dirty="0"/>
              <a:t>R</a:t>
            </a:r>
            <a:r>
              <a:rPr lang="zh-CN" altLang="en-US" sz="2400" dirty="0"/>
              <a:t>、</a:t>
            </a:r>
            <a:r>
              <a:rPr lang="en-US" altLang="zh-CN" sz="2400" dirty="0"/>
              <a:t>S</a:t>
            </a:r>
            <a:r>
              <a:rPr lang="zh-CN" altLang="en-US" sz="2400" dirty="0"/>
              <a:t>通过“非”门</a:t>
            </a:r>
            <a:r>
              <a:rPr lang="zh-CN" altLang="en-US" sz="2400" dirty="0" smtClean="0"/>
              <a:t>作用于  </a:t>
            </a:r>
            <a:r>
              <a:rPr lang="en-US" altLang="zh-CN" sz="2400" dirty="0" smtClean="0"/>
              <a:t>SR</a:t>
            </a:r>
            <a:r>
              <a:rPr lang="zh-CN" altLang="en-US" sz="2400" dirty="0" smtClean="0"/>
              <a:t>锁存器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267338" name="Text Box 74"/>
          <p:cNvSpPr txBox="1">
            <a:spLocks noChangeArrowheads="1"/>
          </p:cNvSpPr>
          <p:nvPr/>
        </p:nvSpPr>
        <p:spPr bwMode="auto">
          <a:xfrm>
            <a:off x="642938" y="5929313"/>
            <a:ext cx="2532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</a:rPr>
              <a:t>时间离散化。</a:t>
            </a:r>
          </a:p>
        </p:txBody>
      </p:sp>
      <p:sp>
        <p:nvSpPr>
          <p:cNvPr id="267351" name="AutoShape 87"/>
          <p:cNvSpPr>
            <a:spLocks noChangeArrowheads="1"/>
          </p:cNvSpPr>
          <p:nvPr/>
        </p:nvSpPr>
        <p:spPr bwMode="auto">
          <a:xfrm>
            <a:off x="2843213" y="188913"/>
            <a:ext cx="2374900" cy="1584325"/>
          </a:xfrm>
          <a:prstGeom prst="wedgeRoundRectCallout">
            <a:avLst>
              <a:gd name="adj1" fmla="val -83556"/>
              <a:gd name="adj2" fmla="val 9178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en-US" altLang="zh-CN" sz="2400" b="1">
                <a:solidFill>
                  <a:schemeClr val="folHlink"/>
                </a:solidFill>
                <a:latin typeface="宋体" pitchFamily="2" charset="-122"/>
              </a:rPr>
              <a:t>“C”</a:t>
            </a:r>
            <a:r>
              <a:rPr lang="zh-CN" altLang="en-US" sz="2400" b="1">
                <a:solidFill>
                  <a:schemeClr val="folHlink"/>
                </a:solidFill>
                <a:latin typeface="宋体" pitchFamily="2" charset="-122"/>
              </a:rPr>
              <a:t>表示：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输入为控制信号</a:t>
            </a:r>
          </a:p>
        </p:txBody>
      </p:sp>
      <p:sp>
        <p:nvSpPr>
          <p:cNvPr id="267352" name="AutoShape 88"/>
          <p:cNvSpPr>
            <a:spLocks noChangeArrowheads="1"/>
          </p:cNvSpPr>
          <p:nvPr/>
        </p:nvSpPr>
        <p:spPr bwMode="auto">
          <a:xfrm>
            <a:off x="3779838" y="2060575"/>
            <a:ext cx="2447925" cy="1439863"/>
          </a:xfrm>
          <a:prstGeom prst="wedgeRoundRectCallout">
            <a:avLst>
              <a:gd name="adj1" fmla="val -113750"/>
              <a:gd name="adj2" fmla="val -1086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en-US" altLang="zh-CN" sz="2400" b="1" dirty="0">
                <a:solidFill>
                  <a:schemeClr val="folHlink"/>
                </a:solidFill>
                <a:latin typeface="宋体" pitchFamily="2" charset="-122"/>
              </a:rPr>
              <a:t>“1”</a:t>
            </a:r>
            <a:r>
              <a:rPr lang="en-US" altLang="en-US" sz="2400" b="1" dirty="0">
                <a:solidFill>
                  <a:schemeClr val="folHlink"/>
                </a:solidFill>
                <a:latin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宋体" pitchFamily="2" charset="-122"/>
              </a:rPr>
              <a:t>为</a:t>
            </a:r>
            <a:r>
              <a:rPr lang="en-US" altLang="en-US" sz="2400" b="1" dirty="0" err="1">
                <a:solidFill>
                  <a:schemeClr val="folHlink"/>
                </a:solidFill>
                <a:latin typeface="宋体" pitchFamily="2" charset="-122"/>
              </a:rPr>
              <a:t>标记</a:t>
            </a:r>
            <a:r>
              <a:rPr lang="en-US" altLang="en-US" sz="2400" b="1" dirty="0">
                <a:solidFill>
                  <a:schemeClr val="folHlink"/>
                </a:solidFill>
                <a:latin typeface="宋体" pitchFamily="2" charset="-122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宋体" pitchFamily="2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此处表示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itchFamily="2" charset="-122"/>
              </a:rPr>
              <a:t>CLK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高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电平</a:t>
            </a:r>
          </a:p>
        </p:txBody>
      </p:sp>
      <p:sp>
        <p:nvSpPr>
          <p:cNvPr id="267353" name="AutoShape 89"/>
          <p:cNvSpPr>
            <a:spLocks noChangeArrowheads="1"/>
          </p:cNvSpPr>
          <p:nvPr/>
        </p:nvSpPr>
        <p:spPr bwMode="auto">
          <a:xfrm>
            <a:off x="1476375" y="3573463"/>
            <a:ext cx="2381250" cy="855662"/>
          </a:xfrm>
          <a:prstGeom prst="wedgeRoundRectCallout">
            <a:avLst>
              <a:gd name="adj1" fmla="val -31685"/>
              <a:gd name="adj2" fmla="val -9691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表示输入受标记“</a:t>
            </a:r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</a:rPr>
              <a:t>1”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控制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5364088" y="0"/>
            <a:ext cx="3756100" cy="2232025"/>
            <a:chOff x="144388" y="692150"/>
            <a:chExt cx="3756100" cy="2232025"/>
          </a:xfrm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2292745" y="939498"/>
              <a:ext cx="340820" cy="62131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2633565" y="1188319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2294114" y="939498"/>
              <a:ext cx="453058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  <a:sym typeface="Symbol" pitchFamily="18" charset="2"/>
                </a:rPr>
                <a:t>&amp;</a:t>
              </a: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pSp>
          <p:nvGrpSpPr>
            <p:cNvPr id="76" name="Group 7"/>
            <p:cNvGrpSpPr>
              <a:grpSpLocks/>
            </p:cNvGrpSpPr>
            <p:nvPr/>
          </p:nvGrpSpPr>
          <p:grpSpPr bwMode="auto">
            <a:xfrm>
              <a:off x="2292745" y="2118820"/>
              <a:ext cx="454426" cy="619843"/>
              <a:chOff x="816" y="1584"/>
              <a:chExt cx="383" cy="480"/>
            </a:xfrm>
          </p:grpSpPr>
          <p:sp>
            <p:nvSpPr>
              <p:cNvPr id="116" name="Rectangle 8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Oval 9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77" cy="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Text Box 10"/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383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>
              <a:off x="1728000" y="1126482"/>
              <a:ext cx="54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12"/>
            <p:cNvSpPr>
              <a:spLocks noChangeShapeType="1"/>
            </p:cNvSpPr>
            <p:nvPr/>
          </p:nvSpPr>
          <p:spPr bwMode="auto">
            <a:xfrm>
              <a:off x="1728000" y="2489843"/>
              <a:ext cx="54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2064163" y="1373830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2064163" y="2242495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15"/>
            <p:cNvSpPr>
              <a:spLocks noChangeShapeType="1"/>
            </p:cNvSpPr>
            <p:nvPr/>
          </p:nvSpPr>
          <p:spPr bwMode="auto">
            <a:xfrm>
              <a:off x="2748540" y="1250156"/>
              <a:ext cx="856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16"/>
            <p:cNvSpPr>
              <a:spLocks noChangeShapeType="1"/>
            </p:cNvSpPr>
            <p:nvPr/>
          </p:nvSpPr>
          <p:spPr bwMode="auto">
            <a:xfrm>
              <a:off x="2748540" y="2428006"/>
              <a:ext cx="856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17"/>
            <p:cNvSpPr>
              <a:spLocks noChangeShapeType="1"/>
            </p:cNvSpPr>
            <p:nvPr/>
          </p:nvSpPr>
          <p:spPr bwMode="auto">
            <a:xfrm flipV="1">
              <a:off x="2064163" y="1931837"/>
              <a:ext cx="0" cy="310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18"/>
            <p:cNvSpPr>
              <a:spLocks noChangeShapeType="1"/>
            </p:cNvSpPr>
            <p:nvPr/>
          </p:nvSpPr>
          <p:spPr bwMode="auto">
            <a:xfrm flipV="1">
              <a:off x="2064163" y="1373830"/>
              <a:ext cx="0" cy="310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19"/>
            <p:cNvSpPr>
              <a:spLocks noChangeShapeType="1"/>
            </p:cNvSpPr>
            <p:nvPr/>
          </p:nvSpPr>
          <p:spPr bwMode="auto">
            <a:xfrm flipV="1">
              <a:off x="2064163" y="1560814"/>
              <a:ext cx="1084053" cy="371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20"/>
            <p:cNvSpPr>
              <a:spLocks noChangeShapeType="1"/>
            </p:cNvSpPr>
            <p:nvPr/>
          </p:nvSpPr>
          <p:spPr bwMode="auto">
            <a:xfrm flipH="1" flipV="1">
              <a:off x="2064163" y="1684488"/>
              <a:ext cx="1084053" cy="434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21"/>
            <p:cNvSpPr>
              <a:spLocks noChangeShapeType="1"/>
            </p:cNvSpPr>
            <p:nvPr/>
          </p:nvSpPr>
          <p:spPr bwMode="auto">
            <a:xfrm flipV="1">
              <a:off x="3148216" y="1250156"/>
              <a:ext cx="0" cy="310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22"/>
            <p:cNvSpPr>
              <a:spLocks noChangeShapeType="1"/>
            </p:cNvSpPr>
            <p:nvPr/>
          </p:nvSpPr>
          <p:spPr bwMode="auto">
            <a:xfrm flipV="1">
              <a:off x="3148216" y="2118820"/>
              <a:ext cx="0" cy="309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Oval 23"/>
            <p:cNvSpPr>
              <a:spLocks noChangeArrowheads="1"/>
            </p:cNvSpPr>
            <p:nvPr/>
          </p:nvSpPr>
          <p:spPr bwMode="auto">
            <a:xfrm>
              <a:off x="3115366" y="1222182"/>
              <a:ext cx="57488" cy="618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24"/>
            <p:cNvSpPr>
              <a:spLocks noChangeArrowheads="1"/>
            </p:cNvSpPr>
            <p:nvPr/>
          </p:nvSpPr>
          <p:spPr bwMode="auto">
            <a:xfrm>
              <a:off x="3120841" y="2395615"/>
              <a:ext cx="57488" cy="618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25"/>
            <p:cNvSpPr txBox="1">
              <a:spLocks noChangeArrowheads="1"/>
            </p:cNvSpPr>
            <p:nvPr/>
          </p:nvSpPr>
          <p:spPr bwMode="auto">
            <a:xfrm>
              <a:off x="380595" y="2329361"/>
              <a:ext cx="286070" cy="456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R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247826" y="842326"/>
              <a:ext cx="284701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  <p:sp>
          <p:nvSpPr>
            <p:cNvPr id="93" name="Text Box 27"/>
            <p:cNvSpPr txBox="1">
              <a:spLocks noChangeArrowheads="1"/>
            </p:cNvSpPr>
            <p:nvPr/>
          </p:nvSpPr>
          <p:spPr bwMode="auto">
            <a:xfrm>
              <a:off x="3564768" y="1024806"/>
              <a:ext cx="286070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sp>
          <p:nvSpPr>
            <p:cNvPr id="94" name="Text Box 28"/>
            <p:cNvSpPr txBox="1">
              <a:spLocks noChangeArrowheads="1"/>
            </p:cNvSpPr>
            <p:nvPr/>
          </p:nvSpPr>
          <p:spPr bwMode="auto">
            <a:xfrm>
              <a:off x="1675437" y="1870000"/>
              <a:ext cx="279226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aphicFrame>
          <p:nvGraphicFramePr>
            <p:cNvPr id="95" name="Object 29"/>
            <p:cNvGraphicFramePr>
              <a:graphicFrameLocks noChangeAspect="1"/>
            </p:cNvGraphicFramePr>
            <p:nvPr/>
          </p:nvGraphicFramePr>
          <p:xfrm>
            <a:off x="3564768" y="2292350"/>
            <a:ext cx="335720" cy="352636"/>
          </p:xfrm>
          <a:graphic>
            <a:graphicData uri="http://schemas.openxmlformats.org/presentationml/2006/ole">
              <p:oleObj spid="_x0000_s12291" name="公式" r:id="rId4" imgW="177480" imgH="203040" progId="Equation.3">
                <p:embed/>
              </p:oleObj>
            </a:graphicData>
          </a:graphic>
        </p:graphicFrame>
        <p:sp>
          <p:nvSpPr>
            <p:cNvPr id="96" name="Text Box 30"/>
            <p:cNvSpPr txBox="1">
              <a:spLocks noChangeArrowheads="1"/>
            </p:cNvSpPr>
            <p:nvPr/>
          </p:nvSpPr>
          <p:spPr bwMode="auto">
            <a:xfrm>
              <a:off x="2633565" y="814352"/>
              <a:ext cx="699433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97" name="Text Box 31"/>
            <p:cNvSpPr txBox="1">
              <a:spLocks noChangeArrowheads="1"/>
            </p:cNvSpPr>
            <p:nvPr/>
          </p:nvSpPr>
          <p:spPr bwMode="auto">
            <a:xfrm>
              <a:off x="2633565" y="1993674"/>
              <a:ext cx="699433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pSp>
          <p:nvGrpSpPr>
            <p:cNvPr id="98" name="Group 32"/>
            <p:cNvGrpSpPr>
              <a:grpSpLocks/>
            </p:cNvGrpSpPr>
            <p:nvPr/>
          </p:nvGrpSpPr>
          <p:grpSpPr bwMode="auto">
            <a:xfrm>
              <a:off x="1263441" y="753987"/>
              <a:ext cx="343557" cy="619843"/>
              <a:chOff x="1104" y="1200"/>
              <a:chExt cx="288" cy="480"/>
            </a:xfrm>
          </p:grpSpPr>
          <p:sp>
            <p:nvSpPr>
              <p:cNvPr id="114" name="Rectangle 33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Text Box 34"/>
              <p:cNvSpPr txBox="1">
                <a:spLocks noChangeArrowheads="1"/>
              </p:cNvSpPr>
              <p:nvPr/>
            </p:nvSpPr>
            <p:spPr bwMode="auto">
              <a:xfrm>
                <a:off x="1105" y="1200"/>
                <a:ext cx="241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99" name="Line 35"/>
            <p:cNvSpPr>
              <a:spLocks noChangeShapeType="1"/>
            </p:cNvSpPr>
            <p:nvPr/>
          </p:nvSpPr>
          <p:spPr bwMode="auto">
            <a:xfrm>
              <a:off x="579064" y="939498"/>
              <a:ext cx="684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Oval 36"/>
            <p:cNvSpPr>
              <a:spLocks noChangeArrowheads="1"/>
            </p:cNvSpPr>
            <p:nvPr/>
          </p:nvSpPr>
          <p:spPr bwMode="auto">
            <a:xfrm>
              <a:off x="1004747" y="1774299"/>
              <a:ext cx="57488" cy="618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1" name="Group 37"/>
            <p:cNvGrpSpPr>
              <a:grpSpLocks/>
            </p:cNvGrpSpPr>
            <p:nvPr/>
          </p:nvGrpSpPr>
          <p:grpSpPr bwMode="auto">
            <a:xfrm>
              <a:off x="1263441" y="2180657"/>
              <a:ext cx="343557" cy="619843"/>
              <a:chOff x="1104" y="1200"/>
              <a:chExt cx="288" cy="480"/>
            </a:xfrm>
          </p:grpSpPr>
          <p:sp>
            <p:nvSpPr>
              <p:cNvPr id="112" name="Rectangle 38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Text Box 39"/>
              <p:cNvSpPr txBox="1">
                <a:spLocks noChangeArrowheads="1"/>
              </p:cNvSpPr>
              <p:nvPr/>
            </p:nvSpPr>
            <p:spPr bwMode="auto">
              <a:xfrm>
                <a:off x="1105" y="1200"/>
                <a:ext cx="241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102" name="Line 40"/>
            <p:cNvSpPr>
              <a:spLocks noChangeShapeType="1"/>
            </p:cNvSpPr>
            <p:nvPr/>
          </p:nvSpPr>
          <p:spPr bwMode="auto">
            <a:xfrm>
              <a:off x="1034859" y="1188319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41"/>
            <p:cNvSpPr>
              <a:spLocks noChangeShapeType="1"/>
            </p:cNvSpPr>
            <p:nvPr/>
          </p:nvSpPr>
          <p:spPr bwMode="auto">
            <a:xfrm>
              <a:off x="1034859" y="2366169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42"/>
            <p:cNvSpPr>
              <a:spLocks noChangeShapeType="1"/>
            </p:cNvSpPr>
            <p:nvPr/>
          </p:nvSpPr>
          <p:spPr bwMode="auto">
            <a:xfrm>
              <a:off x="579064" y="2613517"/>
              <a:ext cx="684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43"/>
            <p:cNvSpPr>
              <a:spLocks noChangeShapeType="1"/>
            </p:cNvSpPr>
            <p:nvPr/>
          </p:nvSpPr>
          <p:spPr bwMode="auto">
            <a:xfrm>
              <a:off x="1034859" y="1188319"/>
              <a:ext cx="0" cy="117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44"/>
            <p:cNvSpPr>
              <a:spLocks noChangeShapeType="1"/>
            </p:cNvSpPr>
            <p:nvPr/>
          </p:nvSpPr>
          <p:spPr bwMode="auto">
            <a:xfrm flipH="1">
              <a:off x="579064" y="1808163"/>
              <a:ext cx="455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Text Box 46"/>
            <p:cNvSpPr txBox="1">
              <a:spLocks noChangeArrowheads="1"/>
            </p:cNvSpPr>
            <p:nvPr/>
          </p:nvSpPr>
          <p:spPr bwMode="auto">
            <a:xfrm>
              <a:off x="1550880" y="2118820"/>
              <a:ext cx="663846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08" name="Text Box 47"/>
            <p:cNvSpPr txBox="1">
              <a:spLocks noChangeArrowheads="1"/>
            </p:cNvSpPr>
            <p:nvPr/>
          </p:nvSpPr>
          <p:spPr bwMode="auto">
            <a:xfrm>
              <a:off x="144388" y="1492858"/>
              <a:ext cx="8651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rgbClr val="FF0000"/>
                  </a:solidFill>
                  <a:ea typeface="仿宋_GB2312" charset="-122"/>
                </a:rPr>
                <a:t>CLK</a:t>
              </a:r>
              <a:endParaRPr lang="en-US" altLang="zh-CN" sz="2000" i="1" dirty="0">
                <a:solidFill>
                  <a:srgbClr val="FF0000"/>
                </a:solidFill>
                <a:ea typeface="仿宋_GB2312" charset="-122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1949187" y="692150"/>
              <a:ext cx="0" cy="2232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Oval 5"/>
            <p:cNvSpPr>
              <a:spLocks noChangeArrowheads="1"/>
            </p:cNvSpPr>
            <p:nvPr/>
          </p:nvSpPr>
          <p:spPr bwMode="auto">
            <a:xfrm>
              <a:off x="1614447" y="2443149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Oval 5"/>
            <p:cNvSpPr>
              <a:spLocks noChangeArrowheads="1"/>
            </p:cNvSpPr>
            <p:nvPr/>
          </p:nvSpPr>
          <p:spPr bwMode="auto">
            <a:xfrm>
              <a:off x="1614447" y="1080000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7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7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7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7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18" grpId="0" autoUpdateAnimBg="0"/>
      <p:bldP spid="267336" grpId="0" autoUpdateAnimBg="0"/>
      <p:bldP spid="267338" grpId="0" autoUpdateAnimBg="0"/>
      <p:bldP spid="267351" grpId="0" animBg="1"/>
      <p:bldP spid="267352" grpId="0" animBg="1"/>
      <p:bldP spid="2673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71499" y="836613"/>
            <a:ext cx="5241161" cy="5199062"/>
            <a:chOff x="71499" y="836613"/>
            <a:chExt cx="5241161" cy="5199062"/>
          </a:xfrm>
        </p:grpSpPr>
        <p:pic>
          <p:nvPicPr>
            <p:cNvPr id="72" name="Picture 2" descr="RS0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247" y="836613"/>
              <a:ext cx="5205413" cy="519906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60" descr="RS0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247" y="836613"/>
              <a:ext cx="5205413" cy="519906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74" name="Text Box 47"/>
            <p:cNvSpPr txBox="1">
              <a:spLocks noChangeArrowheads="1"/>
            </p:cNvSpPr>
            <p:nvPr/>
          </p:nvSpPr>
          <p:spPr bwMode="auto">
            <a:xfrm>
              <a:off x="107504" y="836712"/>
              <a:ext cx="575555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1200" b="1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75" name="Text Box 47"/>
            <p:cNvSpPr txBox="1">
              <a:spLocks noChangeArrowheads="1"/>
            </p:cNvSpPr>
            <p:nvPr/>
          </p:nvSpPr>
          <p:spPr bwMode="auto">
            <a:xfrm>
              <a:off x="71499" y="4365104"/>
              <a:ext cx="432049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R’</a:t>
              </a:r>
              <a:r>
                <a:rPr lang="en-US" altLang="zh-CN" sz="1200" b="1" i="1" baseline="-25000" dirty="0" smtClean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  <a:endParaRPr lang="en-US" altLang="zh-CN" sz="1200" b="1" i="1" baseline="-25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143508" y="2492896"/>
              <a:ext cx="432049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S’</a:t>
              </a:r>
              <a:r>
                <a:rPr lang="en-US" altLang="zh-CN" sz="1200" b="1" i="1" baseline="-25000" dirty="0" smtClean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  <a:endParaRPr lang="en-US" altLang="zh-CN" sz="1200" b="1" i="1" baseline="-25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58072" y="188913"/>
            <a:ext cx="1971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4.</a:t>
            </a:r>
            <a:r>
              <a:rPr lang="zh-CN" altLang="en-US" sz="28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波形分析</a:t>
            </a:r>
          </a:p>
        </p:txBody>
      </p:sp>
      <p:sp>
        <p:nvSpPr>
          <p:cNvPr id="262198" name="Rectangle 54"/>
          <p:cNvSpPr>
            <a:spLocks noChangeArrowheads="1"/>
          </p:cNvSpPr>
          <p:nvPr/>
        </p:nvSpPr>
        <p:spPr bwMode="auto">
          <a:xfrm>
            <a:off x="5874635" y="3657600"/>
            <a:ext cx="30241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zh-CN" altLang="zh-CN" sz="2400" b="1" dirty="0">
                <a:solidFill>
                  <a:schemeClr val="folHlink"/>
                </a:solidFill>
                <a:ea typeface="仿宋_GB2312" charset="-122"/>
              </a:rPr>
              <a:t>只有在</a:t>
            </a:r>
            <a:r>
              <a:rPr lang="zh-CN" altLang="zh-CN" sz="2400" b="1" dirty="0" smtClean="0">
                <a:solidFill>
                  <a:schemeClr val="folHlink"/>
                </a:solidFill>
                <a:ea typeface="仿宋_GB2312" charset="-122"/>
              </a:rPr>
              <a:t>同步信号</a:t>
            </a:r>
            <a:r>
              <a:rPr lang="en-US" altLang="zh-CN" sz="2400" b="1" dirty="0" smtClean="0">
                <a:solidFill>
                  <a:schemeClr val="folHlink"/>
                </a:solidFill>
                <a:ea typeface="仿宋_GB2312" charset="-122"/>
              </a:rPr>
              <a:t>CLK</a:t>
            </a:r>
            <a:r>
              <a:rPr lang="zh-CN" altLang="en-US" sz="2400" b="1" dirty="0" smtClean="0">
                <a:solidFill>
                  <a:schemeClr val="folHlink"/>
                </a:solidFill>
                <a:ea typeface="仿宋_GB2312" charset="-122"/>
              </a:rPr>
              <a:t>高电平</a:t>
            </a:r>
            <a:r>
              <a:rPr lang="zh-CN" altLang="zh-CN" sz="2400" b="1" dirty="0" smtClean="0">
                <a:solidFill>
                  <a:schemeClr val="folHlink"/>
                </a:solidFill>
                <a:ea typeface="仿宋_GB2312" charset="-122"/>
              </a:rPr>
              <a:t>时</a:t>
            </a:r>
            <a:r>
              <a:rPr lang="zh-CN" altLang="zh-CN" sz="2400" b="1" dirty="0">
                <a:solidFill>
                  <a:schemeClr val="folHlink"/>
                </a:solidFill>
                <a:ea typeface="仿宋_GB2312" charset="-122"/>
              </a:rPr>
              <a:t>才按输入信号改变状态</a:t>
            </a:r>
            <a:endParaRPr lang="zh-CN" altLang="en-US" sz="2400" b="1" dirty="0">
              <a:solidFill>
                <a:schemeClr val="folHlink"/>
              </a:solidFill>
              <a:ea typeface="仿宋_GB2312" charset="-122"/>
            </a:endParaRPr>
          </a:p>
        </p:txBody>
      </p:sp>
      <p:sp>
        <p:nvSpPr>
          <p:cNvPr id="262200" name="Oval 56"/>
          <p:cNvSpPr>
            <a:spLocks noChangeArrowheads="1"/>
          </p:cNvSpPr>
          <p:nvPr/>
        </p:nvSpPr>
        <p:spPr bwMode="auto">
          <a:xfrm>
            <a:off x="1726497" y="981075"/>
            <a:ext cx="504825" cy="51117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01" name="Oval 57"/>
          <p:cNvSpPr>
            <a:spLocks noChangeArrowheads="1"/>
          </p:cNvSpPr>
          <p:nvPr/>
        </p:nvSpPr>
        <p:spPr bwMode="auto">
          <a:xfrm>
            <a:off x="2591685" y="981075"/>
            <a:ext cx="504825" cy="511175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02" name="Oval 58"/>
          <p:cNvSpPr>
            <a:spLocks noChangeArrowheads="1"/>
          </p:cNvSpPr>
          <p:nvPr/>
        </p:nvSpPr>
        <p:spPr bwMode="auto">
          <a:xfrm>
            <a:off x="3383847" y="908050"/>
            <a:ext cx="504825" cy="51117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03" name="Oval 59"/>
          <p:cNvSpPr>
            <a:spLocks noChangeArrowheads="1"/>
          </p:cNvSpPr>
          <p:nvPr/>
        </p:nvSpPr>
        <p:spPr bwMode="auto">
          <a:xfrm>
            <a:off x="4174422" y="908050"/>
            <a:ext cx="504825" cy="511175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06" name="Oval 62"/>
          <p:cNvSpPr>
            <a:spLocks noChangeArrowheads="1"/>
          </p:cNvSpPr>
          <p:nvPr/>
        </p:nvSpPr>
        <p:spPr bwMode="auto">
          <a:xfrm>
            <a:off x="934335" y="908050"/>
            <a:ext cx="504825" cy="511175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07" name="AutoShape 63"/>
          <p:cNvSpPr>
            <a:spLocks noChangeArrowheads="1"/>
          </p:cNvSpPr>
          <p:nvPr/>
        </p:nvSpPr>
        <p:spPr bwMode="auto">
          <a:xfrm>
            <a:off x="2950460" y="0"/>
            <a:ext cx="2376487" cy="908050"/>
          </a:xfrm>
          <a:prstGeom prst="wedgeRoundRectCallout">
            <a:avLst>
              <a:gd name="adj1" fmla="val -106315"/>
              <a:gd name="adj2" fmla="val 16153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en-US" altLang="zh-CN" sz="2000" b="1" dirty="0">
                <a:solidFill>
                  <a:schemeClr val="folHlink"/>
                </a:solidFill>
                <a:latin typeface="宋体" pitchFamily="2" charset="-122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有效，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但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CLK=0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封锁了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262208" name="AutoShape 64"/>
          <p:cNvSpPr>
            <a:spLocks noChangeArrowheads="1"/>
          </p:cNvSpPr>
          <p:nvPr/>
        </p:nvSpPr>
        <p:spPr bwMode="auto">
          <a:xfrm>
            <a:off x="2807585" y="2708275"/>
            <a:ext cx="2376487" cy="908050"/>
          </a:xfrm>
          <a:prstGeom prst="wedgeRoundRectCallout">
            <a:avLst>
              <a:gd name="adj1" fmla="val -85114"/>
              <a:gd name="adj2" fmla="val -12779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en-US" altLang="zh-CN" sz="2000" b="1" dirty="0">
                <a:solidFill>
                  <a:schemeClr val="folHlink"/>
                </a:solidFill>
                <a:latin typeface="宋体" pitchFamily="2" charset="-122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有效，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当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CLK=1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时，置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262209" name="AutoShape 65"/>
          <p:cNvSpPr>
            <a:spLocks noChangeArrowheads="1"/>
          </p:cNvSpPr>
          <p:nvPr/>
        </p:nvSpPr>
        <p:spPr bwMode="auto">
          <a:xfrm>
            <a:off x="3455285" y="981075"/>
            <a:ext cx="2376487" cy="908050"/>
          </a:xfrm>
          <a:prstGeom prst="wedgeRoundRectCallout">
            <a:avLst>
              <a:gd name="adj1" fmla="val -98231"/>
              <a:gd name="adj2" fmla="val 24947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en-US" altLang="zh-CN" sz="2000" b="1" dirty="0">
                <a:solidFill>
                  <a:schemeClr val="folHlink"/>
                </a:solidFill>
                <a:latin typeface="宋体" pitchFamily="2" charset="-122"/>
              </a:rPr>
              <a:t>R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有效，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但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CLK=0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封锁了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262210" name="AutoShape 66"/>
          <p:cNvSpPr>
            <a:spLocks noChangeArrowheads="1"/>
          </p:cNvSpPr>
          <p:nvPr/>
        </p:nvSpPr>
        <p:spPr bwMode="auto">
          <a:xfrm>
            <a:off x="3599747" y="4437063"/>
            <a:ext cx="2376488" cy="908050"/>
          </a:xfrm>
          <a:prstGeom prst="wedgeRoundRectCallout">
            <a:avLst>
              <a:gd name="adj1" fmla="val -88412"/>
              <a:gd name="adj2" fmla="val -12779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en-US" altLang="zh-CN" sz="2000" b="1" dirty="0">
                <a:solidFill>
                  <a:schemeClr val="folHlink"/>
                </a:solidFill>
                <a:latin typeface="宋体" pitchFamily="2" charset="-122"/>
              </a:rPr>
              <a:t>R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有效，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当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CLK=1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时，清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262211" name="AutoShape 67"/>
          <p:cNvSpPr>
            <a:spLocks noChangeArrowheads="1"/>
          </p:cNvSpPr>
          <p:nvPr/>
        </p:nvSpPr>
        <p:spPr bwMode="auto">
          <a:xfrm>
            <a:off x="4966585" y="5157788"/>
            <a:ext cx="3241675" cy="1439862"/>
          </a:xfrm>
          <a:prstGeom prst="wedgeRoundRectCallout">
            <a:avLst>
              <a:gd name="adj1" fmla="val -89227"/>
              <a:gd name="adj2" fmla="val -1251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000" b="1" dirty="0">
                <a:solidFill>
                  <a:schemeClr val="folHlink"/>
                </a:solidFill>
                <a:latin typeface="宋体" pitchFamily="2" charset="-122"/>
              </a:rPr>
              <a:t>虽然</a:t>
            </a:r>
            <a:r>
              <a:rPr lang="en-US" altLang="zh-CN" sz="2000" b="1" dirty="0">
                <a:solidFill>
                  <a:schemeClr val="folHlink"/>
                </a:solidFill>
                <a:latin typeface="宋体" pitchFamily="2" charset="-122"/>
              </a:rPr>
              <a:t>S</a:t>
            </a:r>
            <a:r>
              <a:rPr lang="zh-CN" altLang="en-US" sz="2000" b="1" dirty="0">
                <a:solidFill>
                  <a:schemeClr val="folHlink"/>
                </a:solidFill>
                <a:latin typeface="宋体" pitchFamily="2" charset="-122"/>
              </a:rPr>
              <a:t>、</a:t>
            </a:r>
            <a:r>
              <a:rPr lang="en-US" altLang="zh-CN" sz="2000" b="1" dirty="0">
                <a:solidFill>
                  <a:schemeClr val="folHlink"/>
                </a:solidFill>
                <a:latin typeface="宋体" pitchFamily="2" charset="-122"/>
              </a:rPr>
              <a:t>R</a:t>
            </a:r>
            <a:r>
              <a:rPr lang="zh-CN" altLang="en-US" sz="2000" b="1" dirty="0">
                <a:solidFill>
                  <a:schemeClr val="folHlink"/>
                </a:solidFill>
                <a:latin typeface="宋体" pitchFamily="2" charset="-122"/>
              </a:rPr>
              <a:t>不是同时撤消，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但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由于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CLK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使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其作用期同时结束。</a:t>
            </a:r>
          </a:p>
        </p:txBody>
      </p:sp>
      <p:grpSp>
        <p:nvGrpSpPr>
          <p:cNvPr id="159" name="组合 158"/>
          <p:cNvGrpSpPr/>
          <p:nvPr/>
        </p:nvGrpSpPr>
        <p:grpSpPr>
          <a:xfrm>
            <a:off x="5615352" y="215900"/>
            <a:ext cx="3385140" cy="2219869"/>
            <a:chOff x="5508105" y="215900"/>
            <a:chExt cx="3385140" cy="2219869"/>
          </a:xfrm>
        </p:grpSpPr>
        <p:graphicFrame>
          <p:nvGraphicFramePr>
            <p:cNvPr id="13314" name="Object 52"/>
            <p:cNvGraphicFramePr>
              <a:graphicFrameLocks noChangeAspect="1"/>
            </p:cNvGraphicFramePr>
            <p:nvPr/>
          </p:nvGraphicFramePr>
          <p:xfrm>
            <a:off x="6924675" y="215900"/>
            <a:ext cx="549275" cy="533400"/>
          </p:xfrm>
          <a:graphic>
            <a:graphicData uri="http://schemas.openxmlformats.org/presentationml/2006/ole">
              <p:oleObj spid="_x0000_s13314" name="公式" r:id="rId4" imgW="241200" imgH="215640" progId="Equation.3">
                <p:embed/>
              </p:oleObj>
            </a:graphicData>
          </a:graphic>
        </p:graphicFrame>
        <p:graphicFrame>
          <p:nvGraphicFramePr>
            <p:cNvPr id="13315" name="Object 53"/>
            <p:cNvGraphicFramePr>
              <a:graphicFrameLocks noChangeAspect="1"/>
            </p:cNvGraphicFramePr>
            <p:nvPr/>
          </p:nvGraphicFramePr>
          <p:xfrm>
            <a:off x="7229475" y="2333625"/>
            <a:ext cx="23813" cy="22225"/>
          </p:xfrm>
          <a:graphic>
            <a:graphicData uri="http://schemas.openxmlformats.org/presentationml/2006/ole">
              <p:oleObj spid="_x0000_s13315" name="公式" r:id="rId5" imgW="253800" imgH="215640" progId="Equation.3">
                <p:embed/>
              </p:oleObj>
            </a:graphicData>
          </a:graphic>
        </p:graphicFrame>
        <p:grpSp>
          <p:nvGrpSpPr>
            <p:cNvPr id="112" name="组合 111"/>
            <p:cNvGrpSpPr/>
            <p:nvPr/>
          </p:nvGrpSpPr>
          <p:grpSpPr>
            <a:xfrm>
              <a:off x="5508105" y="422734"/>
              <a:ext cx="3385140" cy="2013035"/>
              <a:chOff x="38457" y="753987"/>
              <a:chExt cx="3885843" cy="2046513"/>
            </a:xfrm>
          </p:grpSpPr>
          <p:sp>
            <p:nvSpPr>
              <p:cNvPr id="113" name="Rectangle 4"/>
              <p:cNvSpPr>
                <a:spLocks noChangeArrowheads="1"/>
              </p:cNvSpPr>
              <p:nvPr/>
            </p:nvSpPr>
            <p:spPr bwMode="auto">
              <a:xfrm>
                <a:off x="2292745" y="939498"/>
                <a:ext cx="340820" cy="62131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Oval 5"/>
              <p:cNvSpPr>
                <a:spLocks noChangeArrowheads="1"/>
              </p:cNvSpPr>
              <p:nvPr/>
            </p:nvSpPr>
            <p:spPr bwMode="auto">
              <a:xfrm>
                <a:off x="2633565" y="1188319"/>
                <a:ext cx="91707" cy="986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Text Box 6"/>
              <p:cNvSpPr txBox="1">
                <a:spLocks noChangeArrowheads="1"/>
              </p:cNvSpPr>
              <p:nvPr/>
            </p:nvSpPr>
            <p:spPr bwMode="auto">
              <a:xfrm>
                <a:off x="2294114" y="939498"/>
                <a:ext cx="453058" cy="457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  <p:grpSp>
            <p:nvGrpSpPr>
              <p:cNvPr id="116" name="Group 7"/>
              <p:cNvGrpSpPr>
                <a:grpSpLocks/>
              </p:cNvGrpSpPr>
              <p:nvPr/>
            </p:nvGrpSpPr>
            <p:grpSpPr bwMode="auto">
              <a:xfrm>
                <a:off x="2292745" y="2118820"/>
                <a:ext cx="454426" cy="619843"/>
                <a:chOff x="816" y="1584"/>
                <a:chExt cx="383" cy="480"/>
              </a:xfrm>
            </p:grpSpPr>
            <p:sp>
              <p:nvSpPr>
                <p:cNvPr id="156" name="Rectangle 8"/>
                <p:cNvSpPr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Oval 9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77" cy="7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16" y="1584"/>
                  <a:ext cx="383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chemeClr val="tx1"/>
                      </a:solidFill>
                      <a:ea typeface="仿宋_GB2312" charset="-122"/>
                      <a:sym typeface="Symbol" pitchFamily="18" charset="2"/>
                    </a:rPr>
                    <a:t>&amp;</a:t>
                  </a:r>
                  <a:endParaRPr lang="en-US" altLang="zh-CN" sz="2400">
                    <a:solidFill>
                      <a:schemeClr val="tx1"/>
                    </a:solidFill>
                    <a:ea typeface="仿宋_GB2312" charset="-122"/>
                  </a:endParaRPr>
                </a:p>
              </p:txBody>
            </p:sp>
          </p:grpSp>
          <p:sp>
            <p:nvSpPr>
              <p:cNvPr id="117" name="Line 11"/>
              <p:cNvSpPr>
                <a:spLocks noChangeShapeType="1"/>
              </p:cNvSpPr>
              <p:nvPr/>
            </p:nvSpPr>
            <p:spPr bwMode="auto">
              <a:xfrm>
                <a:off x="1728000" y="1126482"/>
                <a:ext cx="540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Line 12"/>
              <p:cNvSpPr>
                <a:spLocks noChangeShapeType="1"/>
              </p:cNvSpPr>
              <p:nvPr/>
            </p:nvSpPr>
            <p:spPr bwMode="auto">
              <a:xfrm>
                <a:off x="1728000" y="2489843"/>
                <a:ext cx="540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Line 13"/>
              <p:cNvSpPr>
                <a:spLocks noChangeShapeType="1"/>
              </p:cNvSpPr>
              <p:nvPr/>
            </p:nvSpPr>
            <p:spPr bwMode="auto">
              <a:xfrm>
                <a:off x="2064163" y="1373830"/>
                <a:ext cx="2285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Line 14"/>
              <p:cNvSpPr>
                <a:spLocks noChangeShapeType="1"/>
              </p:cNvSpPr>
              <p:nvPr/>
            </p:nvSpPr>
            <p:spPr bwMode="auto">
              <a:xfrm>
                <a:off x="2064163" y="2242495"/>
                <a:ext cx="2285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15"/>
              <p:cNvSpPr>
                <a:spLocks noChangeShapeType="1"/>
              </p:cNvSpPr>
              <p:nvPr/>
            </p:nvSpPr>
            <p:spPr bwMode="auto">
              <a:xfrm>
                <a:off x="2748540" y="1250156"/>
                <a:ext cx="856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Line 16"/>
              <p:cNvSpPr>
                <a:spLocks noChangeShapeType="1"/>
              </p:cNvSpPr>
              <p:nvPr/>
            </p:nvSpPr>
            <p:spPr bwMode="auto">
              <a:xfrm>
                <a:off x="2748540" y="2428006"/>
                <a:ext cx="856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Line 17"/>
              <p:cNvSpPr>
                <a:spLocks noChangeShapeType="1"/>
              </p:cNvSpPr>
              <p:nvPr/>
            </p:nvSpPr>
            <p:spPr bwMode="auto">
              <a:xfrm flipV="1">
                <a:off x="2064163" y="1931837"/>
                <a:ext cx="0" cy="3106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Line 18"/>
              <p:cNvSpPr>
                <a:spLocks noChangeShapeType="1"/>
              </p:cNvSpPr>
              <p:nvPr/>
            </p:nvSpPr>
            <p:spPr bwMode="auto">
              <a:xfrm flipV="1">
                <a:off x="2064163" y="1373830"/>
                <a:ext cx="0" cy="3106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Line 19"/>
              <p:cNvSpPr>
                <a:spLocks noChangeShapeType="1"/>
              </p:cNvSpPr>
              <p:nvPr/>
            </p:nvSpPr>
            <p:spPr bwMode="auto">
              <a:xfrm flipV="1">
                <a:off x="2064163" y="1560814"/>
                <a:ext cx="1084053" cy="371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Line 20"/>
              <p:cNvSpPr>
                <a:spLocks noChangeShapeType="1"/>
              </p:cNvSpPr>
              <p:nvPr/>
            </p:nvSpPr>
            <p:spPr bwMode="auto">
              <a:xfrm flipH="1" flipV="1">
                <a:off x="2064163" y="1684488"/>
                <a:ext cx="1084053" cy="434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" name="Line 21"/>
              <p:cNvSpPr>
                <a:spLocks noChangeShapeType="1"/>
              </p:cNvSpPr>
              <p:nvPr/>
            </p:nvSpPr>
            <p:spPr bwMode="auto">
              <a:xfrm flipV="1">
                <a:off x="3148216" y="1250156"/>
                <a:ext cx="0" cy="3106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" name="Line 22"/>
              <p:cNvSpPr>
                <a:spLocks noChangeShapeType="1"/>
              </p:cNvSpPr>
              <p:nvPr/>
            </p:nvSpPr>
            <p:spPr bwMode="auto">
              <a:xfrm flipV="1">
                <a:off x="3148216" y="2118820"/>
                <a:ext cx="0" cy="309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" name="Oval 23"/>
              <p:cNvSpPr>
                <a:spLocks noChangeArrowheads="1"/>
              </p:cNvSpPr>
              <p:nvPr/>
            </p:nvSpPr>
            <p:spPr bwMode="auto">
              <a:xfrm>
                <a:off x="3115366" y="1222182"/>
                <a:ext cx="57488" cy="6183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" name="Oval 24"/>
              <p:cNvSpPr>
                <a:spLocks noChangeArrowheads="1"/>
              </p:cNvSpPr>
              <p:nvPr/>
            </p:nvSpPr>
            <p:spPr bwMode="auto">
              <a:xfrm>
                <a:off x="3120841" y="2395615"/>
                <a:ext cx="57488" cy="6183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Text Box 25"/>
              <p:cNvSpPr txBox="1">
                <a:spLocks noChangeArrowheads="1"/>
              </p:cNvSpPr>
              <p:nvPr/>
            </p:nvSpPr>
            <p:spPr bwMode="auto">
              <a:xfrm>
                <a:off x="380595" y="2329361"/>
                <a:ext cx="286070" cy="456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</a:rPr>
                  <a:t>R</a:t>
                </a:r>
              </a:p>
            </p:txBody>
          </p:sp>
          <p:sp>
            <p:nvSpPr>
              <p:cNvPr id="132" name="Text Box 26"/>
              <p:cNvSpPr txBox="1">
                <a:spLocks noChangeArrowheads="1"/>
              </p:cNvSpPr>
              <p:nvPr/>
            </p:nvSpPr>
            <p:spPr bwMode="auto">
              <a:xfrm>
                <a:off x="247826" y="842326"/>
                <a:ext cx="284701" cy="457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</a:rPr>
                  <a:t>S</a:t>
                </a:r>
              </a:p>
            </p:txBody>
          </p:sp>
          <p:sp>
            <p:nvSpPr>
              <p:cNvPr id="133" name="Text Box 27"/>
              <p:cNvSpPr txBox="1">
                <a:spLocks noChangeArrowheads="1"/>
              </p:cNvSpPr>
              <p:nvPr/>
            </p:nvSpPr>
            <p:spPr bwMode="auto">
              <a:xfrm>
                <a:off x="3605380" y="1064645"/>
                <a:ext cx="286070" cy="457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</a:rPr>
                  <a:t>Q</a:t>
                </a:r>
              </a:p>
            </p:txBody>
          </p:sp>
          <p:sp>
            <p:nvSpPr>
              <p:cNvPr id="134" name="Text Box 28"/>
              <p:cNvSpPr txBox="1">
                <a:spLocks noChangeArrowheads="1"/>
              </p:cNvSpPr>
              <p:nvPr/>
            </p:nvSpPr>
            <p:spPr bwMode="auto">
              <a:xfrm>
                <a:off x="1675437" y="1870000"/>
                <a:ext cx="279226" cy="457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  <p:graphicFrame>
            <p:nvGraphicFramePr>
              <p:cNvPr id="135" name="Object 29"/>
              <p:cNvGraphicFramePr>
                <a:graphicFrameLocks noChangeAspect="1"/>
              </p:cNvGraphicFramePr>
              <p:nvPr/>
            </p:nvGraphicFramePr>
            <p:xfrm>
              <a:off x="3662868" y="2242495"/>
              <a:ext cx="261432" cy="371023"/>
            </p:xfrm>
            <a:graphic>
              <a:graphicData uri="http://schemas.openxmlformats.org/presentationml/2006/ole">
                <p:oleObj spid="_x0000_s13317" name="公式" r:id="rId6" imgW="215640" imgH="279360" progId="Equation.3">
                  <p:embed/>
                </p:oleObj>
              </a:graphicData>
            </a:graphic>
          </p:graphicFrame>
          <p:sp>
            <p:nvSpPr>
              <p:cNvPr id="136" name="Text Box 30"/>
              <p:cNvSpPr txBox="1">
                <a:spLocks noChangeArrowheads="1"/>
              </p:cNvSpPr>
              <p:nvPr/>
            </p:nvSpPr>
            <p:spPr bwMode="auto">
              <a:xfrm>
                <a:off x="2633565" y="814352"/>
                <a:ext cx="699433" cy="457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endParaRPr lang="zh-CN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  <p:sp>
            <p:nvSpPr>
              <p:cNvPr id="137" name="Text Box 31"/>
              <p:cNvSpPr txBox="1">
                <a:spLocks noChangeArrowheads="1"/>
              </p:cNvSpPr>
              <p:nvPr/>
            </p:nvSpPr>
            <p:spPr bwMode="auto">
              <a:xfrm>
                <a:off x="2633565" y="1993674"/>
                <a:ext cx="699433" cy="457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endParaRPr lang="zh-CN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  <p:grpSp>
            <p:nvGrpSpPr>
              <p:cNvPr id="138" name="Group 32"/>
              <p:cNvGrpSpPr>
                <a:grpSpLocks/>
              </p:cNvGrpSpPr>
              <p:nvPr/>
            </p:nvGrpSpPr>
            <p:grpSpPr bwMode="auto">
              <a:xfrm>
                <a:off x="1263441" y="753987"/>
                <a:ext cx="343557" cy="619843"/>
                <a:chOff x="1104" y="1200"/>
                <a:chExt cx="288" cy="480"/>
              </a:xfrm>
            </p:grpSpPr>
            <p:sp>
              <p:nvSpPr>
                <p:cNvPr id="154" name="Rectangle 33"/>
                <p:cNvSpPr>
                  <a:spLocks noChangeArrowheads="1"/>
                </p:cNvSpPr>
                <p:nvPr/>
              </p:nvSpPr>
              <p:spPr bwMode="auto">
                <a:xfrm>
                  <a:off x="1104" y="1200"/>
                  <a:ext cx="28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105" y="1200"/>
                  <a:ext cx="241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chemeClr val="tx1"/>
                      </a:solidFill>
                      <a:ea typeface="仿宋_GB2312" charset="-122"/>
                      <a:sym typeface="Symbol" pitchFamily="18" charset="2"/>
                    </a:rPr>
                    <a:t>&amp;</a:t>
                  </a:r>
                  <a:endParaRPr lang="en-US" altLang="zh-CN" sz="2400">
                    <a:solidFill>
                      <a:schemeClr val="tx1"/>
                    </a:solidFill>
                    <a:ea typeface="仿宋_GB2312" charset="-122"/>
                  </a:endParaRPr>
                </a:p>
              </p:txBody>
            </p:sp>
          </p:grpSp>
          <p:sp>
            <p:nvSpPr>
              <p:cNvPr id="139" name="Line 35"/>
              <p:cNvSpPr>
                <a:spLocks noChangeShapeType="1"/>
              </p:cNvSpPr>
              <p:nvPr/>
            </p:nvSpPr>
            <p:spPr bwMode="auto">
              <a:xfrm>
                <a:off x="579064" y="939498"/>
                <a:ext cx="6843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Oval 36"/>
              <p:cNvSpPr>
                <a:spLocks noChangeArrowheads="1"/>
              </p:cNvSpPr>
              <p:nvPr/>
            </p:nvSpPr>
            <p:spPr bwMode="auto">
              <a:xfrm>
                <a:off x="1004747" y="1774299"/>
                <a:ext cx="57488" cy="6183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1" name="Group 37"/>
              <p:cNvGrpSpPr>
                <a:grpSpLocks/>
              </p:cNvGrpSpPr>
              <p:nvPr/>
            </p:nvGrpSpPr>
            <p:grpSpPr bwMode="auto">
              <a:xfrm>
                <a:off x="1263441" y="2180657"/>
                <a:ext cx="343557" cy="619843"/>
                <a:chOff x="1104" y="1200"/>
                <a:chExt cx="288" cy="480"/>
              </a:xfrm>
            </p:grpSpPr>
            <p:sp>
              <p:nvSpPr>
                <p:cNvPr id="152" name="Rectangle 38"/>
                <p:cNvSpPr>
                  <a:spLocks noChangeArrowheads="1"/>
                </p:cNvSpPr>
                <p:nvPr/>
              </p:nvSpPr>
              <p:spPr bwMode="auto">
                <a:xfrm>
                  <a:off x="1104" y="1200"/>
                  <a:ext cx="28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105" y="1200"/>
                  <a:ext cx="241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chemeClr val="tx1"/>
                      </a:solidFill>
                      <a:ea typeface="仿宋_GB2312" charset="-122"/>
                      <a:sym typeface="Symbol" pitchFamily="18" charset="2"/>
                    </a:rPr>
                    <a:t>&amp;</a:t>
                  </a:r>
                  <a:endParaRPr lang="en-US" altLang="zh-CN" sz="2400">
                    <a:solidFill>
                      <a:schemeClr val="tx1"/>
                    </a:solidFill>
                    <a:ea typeface="仿宋_GB2312" charset="-122"/>
                  </a:endParaRPr>
                </a:p>
              </p:txBody>
            </p:sp>
          </p:grpSp>
          <p:sp>
            <p:nvSpPr>
              <p:cNvPr id="142" name="Line 40"/>
              <p:cNvSpPr>
                <a:spLocks noChangeShapeType="1"/>
              </p:cNvSpPr>
              <p:nvPr/>
            </p:nvSpPr>
            <p:spPr bwMode="auto">
              <a:xfrm>
                <a:off x="1034859" y="1188319"/>
                <a:ext cx="2285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41"/>
              <p:cNvSpPr>
                <a:spLocks noChangeShapeType="1"/>
              </p:cNvSpPr>
              <p:nvPr/>
            </p:nvSpPr>
            <p:spPr bwMode="auto">
              <a:xfrm>
                <a:off x="1034859" y="2366169"/>
                <a:ext cx="2285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Line 42"/>
              <p:cNvSpPr>
                <a:spLocks noChangeShapeType="1"/>
              </p:cNvSpPr>
              <p:nvPr/>
            </p:nvSpPr>
            <p:spPr bwMode="auto">
              <a:xfrm>
                <a:off x="579064" y="2613517"/>
                <a:ext cx="6843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Line 43"/>
              <p:cNvSpPr>
                <a:spLocks noChangeShapeType="1"/>
              </p:cNvSpPr>
              <p:nvPr/>
            </p:nvSpPr>
            <p:spPr bwMode="auto">
              <a:xfrm>
                <a:off x="1034859" y="1188319"/>
                <a:ext cx="0" cy="1177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Line 44"/>
              <p:cNvSpPr>
                <a:spLocks noChangeShapeType="1"/>
              </p:cNvSpPr>
              <p:nvPr/>
            </p:nvSpPr>
            <p:spPr bwMode="auto">
              <a:xfrm flipH="1">
                <a:off x="579064" y="1808163"/>
                <a:ext cx="455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Text Box 46"/>
              <p:cNvSpPr txBox="1">
                <a:spLocks noChangeArrowheads="1"/>
              </p:cNvSpPr>
              <p:nvPr/>
            </p:nvSpPr>
            <p:spPr bwMode="auto">
              <a:xfrm>
                <a:off x="1550880" y="2118820"/>
                <a:ext cx="663846" cy="457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endParaRPr lang="zh-CN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  <p:sp>
            <p:nvSpPr>
              <p:cNvPr id="148" name="Text Box 47"/>
              <p:cNvSpPr txBox="1">
                <a:spLocks noChangeArrowheads="1"/>
              </p:cNvSpPr>
              <p:nvPr/>
            </p:nvSpPr>
            <p:spPr bwMode="auto">
              <a:xfrm>
                <a:off x="38457" y="1622651"/>
                <a:ext cx="1074565" cy="406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i="1" dirty="0" smtClean="0">
                    <a:solidFill>
                      <a:schemeClr val="tx1"/>
                    </a:solidFill>
                    <a:ea typeface="仿宋_GB2312" charset="-122"/>
                  </a:rPr>
                  <a:t>CLK</a:t>
                </a:r>
                <a:endParaRPr lang="en-US" altLang="zh-CN" sz="2000" i="1" dirty="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  <p:sp>
            <p:nvSpPr>
              <p:cNvPr id="150" name="Oval 5"/>
              <p:cNvSpPr>
                <a:spLocks noChangeArrowheads="1"/>
              </p:cNvSpPr>
              <p:nvPr/>
            </p:nvSpPr>
            <p:spPr bwMode="auto">
              <a:xfrm>
                <a:off x="1614447" y="2443149"/>
                <a:ext cx="91707" cy="986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Oval 5"/>
              <p:cNvSpPr>
                <a:spLocks noChangeArrowheads="1"/>
              </p:cNvSpPr>
              <p:nvPr/>
            </p:nvSpPr>
            <p:spPr bwMode="auto">
              <a:xfrm>
                <a:off x="1614447" y="1080000"/>
                <a:ext cx="91707" cy="986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2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2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2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2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98" grpId="0" autoUpdateAnimBg="0"/>
      <p:bldP spid="262200" grpId="0" animBg="1"/>
      <p:bldP spid="262201" grpId="0" animBg="1"/>
      <p:bldP spid="262202" grpId="0" animBg="1"/>
      <p:bldP spid="262203" grpId="0" animBg="1"/>
      <p:bldP spid="262206" grpId="0" animBg="1"/>
      <p:bldP spid="262207" grpId="0" animBg="1"/>
      <p:bldP spid="262208" grpId="0" animBg="1"/>
      <p:bldP spid="262209" grpId="0" animBg="1"/>
      <p:bldP spid="262210" grpId="0" animBg="1"/>
      <p:bldP spid="2622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17" name="Rectangle 49"/>
          <p:cNvSpPr>
            <a:spLocks noChangeArrowheads="1"/>
          </p:cNvSpPr>
          <p:nvPr/>
        </p:nvSpPr>
        <p:spPr bwMode="auto">
          <a:xfrm>
            <a:off x="0" y="188913"/>
            <a:ext cx="3492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5.</a:t>
            </a:r>
            <a:r>
              <a:rPr lang="zh-CN" altLang="en-US" sz="28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特性表和特性方程</a:t>
            </a:r>
            <a:endParaRPr lang="zh-CN" altLang="en-US" sz="2400" b="1">
              <a:solidFill>
                <a:schemeClr val="tx1"/>
              </a:solidFill>
              <a:ea typeface="仿宋_GB2312" charset="-122"/>
            </a:endParaRPr>
          </a:p>
        </p:txBody>
      </p:sp>
      <p:sp>
        <p:nvSpPr>
          <p:cNvPr id="263218" name="Rectangle 50"/>
          <p:cNvSpPr>
            <a:spLocks noChangeArrowheads="1"/>
          </p:cNvSpPr>
          <p:nvPr/>
        </p:nvSpPr>
        <p:spPr bwMode="auto">
          <a:xfrm>
            <a:off x="492125" y="685800"/>
            <a:ext cx="415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ea typeface="仿宋_GB231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）</a:t>
            </a:r>
            <a:r>
              <a:rPr lang="zh-CN" altLang="en-US" sz="2400" b="1" dirty="0" smtClean="0">
                <a:solidFill>
                  <a:schemeClr val="tx1"/>
                </a:solidFill>
                <a:ea typeface="仿宋_GB2312" charset="-122"/>
              </a:rPr>
              <a:t>同步</a:t>
            </a:r>
            <a:r>
              <a:rPr lang="en-US" altLang="zh-CN" sz="2400" b="1" dirty="0" smtClean="0">
                <a:solidFill>
                  <a:schemeClr val="tx1"/>
                </a:solidFill>
                <a:ea typeface="仿宋_GB2312" charset="-122"/>
              </a:rPr>
              <a:t>SR</a:t>
            </a:r>
            <a:r>
              <a:rPr lang="zh-CN" altLang="en-US" sz="2400" b="1" dirty="0" smtClean="0">
                <a:solidFill>
                  <a:schemeClr val="tx1"/>
                </a:solidFill>
                <a:ea typeface="仿宋_GB2312" charset="-122"/>
              </a:rPr>
              <a:t>锁存器特性</a:t>
            </a:r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表</a:t>
            </a:r>
          </a:p>
        </p:txBody>
      </p:sp>
      <p:sp>
        <p:nvSpPr>
          <p:cNvPr id="263219" name="Rectangle 51"/>
          <p:cNvSpPr>
            <a:spLocks noChangeArrowheads="1"/>
          </p:cNvSpPr>
          <p:nvPr/>
        </p:nvSpPr>
        <p:spPr bwMode="auto">
          <a:xfrm>
            <a:off x="179512" y="3645024"/>
            <a:ext cx="544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ea typeface="仿宋_GB231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）</a:t>
            </a:r>
            <a:r>
              <a:rPr lang="zh-CN" altLang="en-US" sz="2400" b="1" dirty="0" smtClean="0">
                <a:solidFill>
                  <a:schemeClr val="tx1"/>
                </a:solidFill>
                <a:ea typeface="仿宋_GB2312" charset="-122"/>
              </a:rPr>
              <a:t>同步</a:t>
            </a:r>
            <a:r>
              <a:rPr lang="en-US" altLang="zh-CN" sz="2400" b="1" dirty="0" smtClean="0">
                <a:solidFill>
                  <a:schemeClr val="tx1"/>
                </a:solidFill>
                <a:ea typeface="仿宋_GB2312" charset="-122"/>
              </a:rPr>
              <a:t>SR</a:t>
            </a:r>
            <a:r>
              <a:rPr lang="zh-CN" altLang="en-US" sz="2400" b="1" dirty="0" smtClean="0">
                <a:solidFill>
                  <a:schemeClr val="tx1"/>
                </a:solidFill>
                <a:ea typeface="仿宋_GB2312" charset="-122"/>
              </a:rPr>
              <a:t>锁存器特性</a:t>
            </a:r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方程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539552" y="4509120"/>
            <a:ext cx="4278801" cy="1044575"/>
            <a:chOff x="625" y="2652"/>
            <a:chExt cx="2920" cy="658"/>
          </a:xfrm>
        </p:grpSpPr>
        <p:graphicFrame>
          <p:nvGraphicFramePr>
            <p:cNvPr id="14340" name="Object 53"/>
            <p:cNvGraphicFramePr>
              <a:graphicFrameLocks noChangeAspect="1"/>
            </p:cNvGraphicFramePr>
            <p:nvPr/>
          </p:nvGraphicFramePr>
          <p:xfrm>
            <a:off x="625" y="2652"/>
            <a:ext cx="1335" cy="658"/>
          </p:xfrm>
          <a:graphic>
            <a:graphicData uri="http://schemas.openxmlformats.org/presentationml/2006/ole">
              <p:oleObj spid="_x0000_s14339" name="公式" r:id="rId3" imgW="977760" imgH="482400" progId="Equation.3">
                <p:embed/>
              </p:oleObj>
            </a:graphicData>
          </a:graphic>
        </p:graphicFrame>
        <p:sp>
          <p:nvSpPr>
            <p:cNvPr id="14372" name="Text Box 54"/>
            <p:cNvSpPr txBox="1">
              <a:spLocks noChangeArrowheads="1"/>
            </p:cNvSpPr>
            <p:nvPr/>
          </p:nvSpPr>
          <p:spPr bwMode="auto">
            <a:xfrm>
              <a:off x="1910" y="2989"/>
              <a:ext cx="9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folHlink"/>
                  </a:solidFill>
                  <a:ea typeface="隶书" pitchFamily="49" charset="-122"/>
                </a:rPr>
                <a:t>约束条件</a:t>
              </a:r>
            </a:p>
          </p:txBody>
        </p:sp>
        <p:sp>
          <p:nvSpPr>
            <p:cNvPr id="14373" name="Text Box 55"/>
            <p:cNvSpPr txBox="1">
              <a:spLocks noChangeArrowheads="1"/>
            </p:cNvSpPr>
            <p:nvPr/>
          </p:nvSpPr>
          <p:spPr bwMode="auto">
            <a:xfrm>
              <a:off x="2255" y="2688"/>
              <a:ext cx="12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 i="1" dirty="0" smtClean="0">
                  <a:solidFill>
                    <a:schemeClr val="folHlink"/>
                  </a:solidFill>
                  <a:latin typeface="隶书" pitchFamily="49" charset="-122"/>
                  <a:ea typeface="隶书" pitchFamily="49" charset="-122"/>
                </a:rPr>
                <a:t>CLK=1</a:t>
              </a:r>
              <a:r>
                <a:rPr lang="zh-CN" altLang="en-US" sz="2400" b="1" i="1" dirty="0">
                  <a:solidFill>
                    <a:schemeClr val="folHlink"/>
                  </a:solidFill>
                  <a:latin typeface="隶书" pitchFamily="49" charset="-122"/>
                  <a:ea typeface="隶书" pitchFamily="49" charset="-122"/>
                </a:rPr>
                <a:t>时有效</a:t>
              </a:r>
            </a:p>
          </p:txBody>
        </p:sp>
      </p:grpSp>
      <p:sp>
        <p:nvSpPr>
          <p:cNvPr id="263249" name="Rectangle 81"/>
          <p:cNvSpPr>
            <a:spLocks noChangeArrowheads="1"/>
          </p:cNvSpPr>
          <p:nvPr/>
        </p:nvSpPr>
        <p:spPr bwMode="auto">
          <a:xfrm>
            <a:off x="5519738" y="2360613"/>
            <a:ext cx="1614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en-US" altLang="zh-CN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.</a:t>
            </a:r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驱动表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5602288" y="2844801"/>
            <a:ext cx="3055937" cy="850830"/>
            <a:chOff x="3398" y="1824"/>
            <a:chExt cx="1775" cy="533"/>
          </a:xfrm>
        </p:grpSpPr>
        <p:sp>
          <p:nvSpPr>
            <p:cNvPr id="14370" name="Text Box 83"/>
            <p:cNvSpPr txBox="1">
              <a:spLocks noChangeArrowheads="1"/>
            </p:cNvSpPr>
            <p:nvPr/>
          </p:nvSpPr>
          <p:spPr bwMode="auto">
            <a:xfrm>
              <a:off x="3398" y="1837"/>
              <a:ext cx="6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tx1"/>
                  </a:solidFill>
                  <a:ea typeface="仿宋_GB2312" charset="-122"/>
                </a:rPr>
                <a:t>触发器</a:t>
              </a:r>
            </a:p>
          </p:txBody>
        </p:sp>
        <p:graphicFrame>
          <p:nvGraphicFramePr>
            <p:cNvPr id="14339" name="Object 84"/>
            <p:cNvGraphicFramePr>
              <a:graphicFrameLocks noChangeAspect="1"/>
            </p:cNvGraphicFramePr>
            <p:nvPr/>
          </p:nvGraphicFramePr>
          <p:xfrm>
            <a:off x="3973" y="1872"/>
            <a:ext cx="781" cy="485"/>
          </p:xfrm>
          <a:graphic>
            <a:graphicData uri="http://schemas.openxmlformats.org/presentationml/2006/ole">
              <p:oleObj spid="_x0000_s14340" name="公式" r:id="rId4" imgW="723600" imgH="457200" progId="Equation.3">
                <p:embed/>
              </p:oleObj>
            </a:graphicData>
          </a:graphic>
        </p:graphicFrame>
        <p:sp>
          <p:nvSpPr>
            <p:cNvPr id="14371" name="Text Box 85"/>
            <p:cNvSpPr txBox="1">
              <a:spLocks noChangeArrowheads="1"/>
            </p:cNvSpPr>
            <p:nvPr/>
          </p:nvSpPr>
          <p:spPr bwMode="auto">
            <a:xfrm>
              <a:off x="4800" y="1824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>
                  <a:solidFill>
                    <a:schemeClr val="tx1"/>
                  </a:solidFill>
                  <a:ea typeface="仿宋_GB2312" charset="-122"/>
                </a:rPr>
                <a:t>时，</a:t>
              </a:r>
            </a:p>
          </p:txBody>
        </p:sp>
      </p:grpSp>
      <p:graphicFrame>
        <p:nvGraphicFramePr>
          <p:cNvPr id="263254" name="Group 86"/>
          <p:cNvGraphicFramePr>
            <a:graphicFrameLocks noGrp="1"/>
          </p:cNvGraphicFramePr>
          <p:nvPr/>
        </p:nvGraphicFramePr>
        <p:xfrm>
          <a:off x="6011863" y="3860800"/>
          <a:ext cx="2390775" cy="2286000"/>
        </p:xfrm>
        <a:graphic>
          <a:graphicData uri="http://schemas.openxmlformats.org/drawingml/2006/table">
            <a:tbl>
              <a:tblPr/>
              <a:tblGrid>
                <a:gridCol w="1400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  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   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3274" name="AutoShape 106"/>
          <p:cNvSpPr>
            <a:spLocks noChangeArrowheads="1"/>
          </p:cNvSpPr>
          <p:nvPr/>
        </p:nvSpPr>
        <p:spPr bwMode="auto">
          <a:xfrm>
            <a:off x="5076825" y="2420938"/>
            <a:ext cx="4067175" cy="40322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5040052" y="215856"/>
            <a:ext cx="3816424" cy="2232025"/>
            <a:chOff x="172771" y="692150"/>
            <a:chExt cx="3816424" cy="2232025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2292745" y="939498"/>
              <a:ext cx="340820" cy="62131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5"/>
            <p:cNvSpPr>
              <a:spLocks noChangeArrowheads="1"/>
            </p:cNvSpPr>
            <p:nvPr/>
          </p:nvSpPr>
          <p:spPr bwMode="auto">
            <a:xfrm>
              <a:off x="2633565" y="1188319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2294114" y="939498"/>
              <a:ext cx="453058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  <a:sym typeface="Symbol" pitchFamily="18" charset="2"/>
                </a:rPr>
                <a:t>&amp;</a:t>
              </a: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2292745" y="2118820"/>
              <a:ext cx="454426" cy="619843"/>
              <a:chOff x="816" y="1584"/>
              <a:chExt cx="383" cy="480"/>
            </a:xfrm>
          </p:grpSpPr>
          <p:sp>
            <p:nvSpPr>
              <p:cNvPr id="107" name="Rectangle 8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Oval 9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77" cy="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Text Box 10"/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383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1728000" y="1126482"/>
              <a:ext cx="54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1728000" y="2489843"/>
              <a:ext cx="54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13"/>
            <p:cNvSpPr>
              <a:spLocks noChangeShapeType="1"/>
            </p:cNvSpPr>
            <p:nvPr/>
          </p:nvSpPr>
          <p:spPr bwMode="auto">
            <a:xfrm>
              <a:off x="2064163" y="1373830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14"/>
            <p:cNvSpPr>
              <a:spLocks noChangeShapeType="1"/>
            </p:cNvSpPr>
            <p:nvPr/>
          </p:nvSpPr>
          <p:spPr bwMode="auto">
            <a:xfrm>
              <a:off x="2064163" y="2242495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15"/>
            <p:cNvSpPr>
              <a:spLocks noChangeShapeType="1"/>
            </p:cNvSpPr>
            <p:nvPr/>
          </p:nvSpPr>
          <p:spPr bwMode="auto">
            <a:xfrm>
              <a:off x="2748540" y="1250156"/>
              <a:ext cx="856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>
              <a:off x="2748540" y="2428006"/>
              <a:ext cx="856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17"/>
            <p:cNvSpPr>
              <a:spLocks noChangeShapeType="1"/>
            </p:cNvSpPr>
            <p:nvPr/>
          </p:nvSpPr>
          <p:spPr bwMode="auto">
            <a:xfrm flipV="1">
              <a:off x="2064163" y="1931837"/>
              <a:ext cx="0" cy="310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 flipV="1">
              <a:off x="2064163" y="1373830"/>
              <a:ext cx="0" cy="310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 flipV="1">
              <a:off x="2064163" y="1560814"/>
              <a:ext cx="1084053" cy="371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 flipH="1" flipV="1">
              <a:off x="2064163" y="1684488"/>
              <a:ext cx="1084053" cy="434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 flipV="1">
              <a:off x="3148216" y="1250156"/>
              <a:ext cx="0" cy="310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22"/>
            <p:cNvSpPr>
              <a:spLocks noChangeShapeType="1"/>
            </p:cNvSpPr>
            <p:nvPr/>
          </p:nvSpPr>
          <p:spPr bwMode="auto">
            <a:xfrm flipV="1">
              <a:off x="3148216" y="2118820"/>
              <a:ext cx="0" cy="309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23"/>
            <p:cNvSpPr>
              <a:spLocks noChangeArrowheads="1"/>
            </p:cNvSpPr>
            <p:nvPr/>
          </p:nvSpPr>
          <p:spPr bwMode="auto">
            <a:xfrm>
              <a:off x="3115366" y="1222182"/>
              <a:ext cx="57488" cy="618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Oval 24"/>
            <p:cNvSpPr>
              <a:spLocks noChangeArrowheads="1"/>
            </p:cNvSpPr>
            <p:nvPr/>
          </p:nvSpPr>
          <p:spPr bwMode="auto">
            <a:xfrm>
              <a:off x="3120841" y="2395615"/>
              <a:ext cx="57488" cy="618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380595" y="2329361"/>
              <a:ext cx="286070" cy="456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R</a:t>
              </a:r>
            </a:p>
          </p:txBody>
        </p:sp>
        <p:sp>
          <p:nvSpPr>
            <p:cNvPr id="83" name="Text Box 26"/>
            <p:cNvSpPr txBox="1">
              <a:spLocks noChangeArrowheads="1"/>
            </p:cNvSpPr>
            <p:nvPr/>
          </p:nvSpPr>
          <p:spPr bwMode="auto">
            <a:xfrm>
              <a:off x="247826" y="842326"/>
              <a:ext cx="284701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3605380" y="1064645"/>
              <a:ext cx="286070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sp>
          <p:nvSpPr>
            <p:cNvPr id="85" name="Text Box 28"/>
            <p:cNvSpPr txBox="1">
              <a:spLocks noChangeArrowheads="1"/>
            </p:cNvSpPr>
            <p:nvPr/>
          </p:nvSpPr>
          <p:spPr bwMode="auto">
            <a:xfrm>
              <a:off x="1675437" y="1870000"/>
              <a:ext cx="279226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aphicFrame>
          <p:nvGraphicFramePr>
            <p:cNvPr id="86" name="Object 29"/>
            <p:cNvGraphicFramePr>
              <a:graphicFrameLocks noChangeAspect="1"/>
            </p:cNvGraphicFramePr>
            <p:nvPr/>
          </p:nvGraphicFramePr>
          <p:xfrm>
            <a:off x="3629155" y="2213106"/>
            <a:ext cx="360040" cy="349163"/>
          </p:xfrm>
          <a:graphic>
            <a:graphicData uri="http://schemas.openxmlformats.org/presentationml/2006/ole">
              <p:oleObj spid="_x0000_s14341" name="公式" r:id="rId5" imgW="177480" imgH="203040" progId="Equation.3">
                <p:embed/>
              </p:oleObj>
            </a:graphicData>
          </a:graphic>
        </p:graphicFrame>
        <p:sp>
          <p:nvSpPr>
            <p:cNvPr id="87" name="Text Box 30"/>
            <p:cNvSpPr txBox="1">
              <a:spLocks noChangeArrowheads="1"/>
            </p:cNvSpPr>
            <p:nvPr/>
          </p:nvSpPr>
          <p:spPr bwMode="auto">
            <a:xfrm>
              <a:off x="2633565" y="814352"/>
              <a:ext cx="699433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88" name="Text Box 31"/>
            <p:cNvSpPr txBox="1">
              <a:spLocks noChangeArrowheads="1"/>
            </p:cNvSpPr>
            <p:nvPr/>
          </p:nvSpPr>
          <p:spPr bwMode="auto">
            <a:xfrm>
              <a:off x="2633565" y="1993674"/>
              <a:ext cx="699433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pSp>
          <p:nvGrpSpPr>
            <p:cNvPr id="89" name="Group 32"/>
            <p:cNvGrpSpPr>
              <a:grpSpLocks/>
            </p:cNvGrpSpPr>
            <p:nvPr/>
          </p:nvGrpSpPr>
          <p:grpSpPr bwMode="auto">
            <a:xfrm>
              <a:off x="1263441" y="753987"/>
              <a:ext cx="343557" cy="619843"/>
              <a:chOff x="1104" y="1200"/>
              <a:chExt cx="288" cy="480"/>
            </a:xfrm>
          </p:grpSpPr>
          <p:sp>
            <p:nvSpPr>
              <p:cNvPr id="105" name="Rectangle 33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Text Box 34"/>
              <p:cNvSpPr txBox="1">
                <a:spLocks noChangeArrowheads="1"/>
              </p:cNvSpPr>
              <p:nvPr/>
            </p:nvSpPr>
            <p:spPr bwMode="auto">
              <a:xfrm>
                <a:off x="1105" y="1200"/>
                <a:ext cx="241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90" name="Line 35"/>
            <p:cNvSpPr>
              <a:spLocks noChangeShapeType="1"/>
            </p:cNvSpPr>
            <p:nvPr/>
          </p:nvSpPr>
          <p:spPr bwMode="auto">
            <a:xfrm>
              <a:off x="579064" y="939498"/>
              <a:ext cx="684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Oval 36"/>
            <p:cNvSpPr>
              <a:spLocks noChangeArrowheads="1"/>
            </p:cNvSpPr>
            <p:nvPr/>
          </p:nvSpPr>
          <p:spPr bwMode="auto">
            <a:xfrm>
              <a:off x="1004747" y="1774299"/>
              <a:ext cx="57488" cy="618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" name="Group 37"/>
            <p:cNvGrpSpPr>
              <a:grpSpLocks/>
            </p:cNvGrpSpPr>
            <p:nvPr/>
          </p:nvGrpSpPr>
          <p:grpSpPr bwMode="auto">
            <a:xfrm>
              <a:off x="1263441" y="2180657"/>
              <a:ext cx="343557" cy="619843"/>
              <a:chOff x="1104" y="1200"/>
              <a:chExt cx="288" cy="480"/>
            </a:xfrm>
          </p:grpSpPr>
          <p:sp>
            <p:nvSpPr>
              <p:cNvPr id="103" name="Rectangle 38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Text Box 39"/>
              <p:cNvSpPr txBox="1">
                <a:spLocks noChangeArrowheads="1"/>
              </p:cNvSpPr>
              <p:nvPr/>
            </p:nvSpPr>
            <p:spPr bwMode="auto">
              <a:xfrm>
                <a:off x="1105" y="1200"/>
                <a:ext cx="241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93" name="Line 40"/>
            <p:cNvSpPr>
              <a:spLocks noChangeShapeType="1"/>
            </p:cNvSpPr>
            <p:nvPr/>
          </p:nvSpPr>
          <p:spPr bwMode="auto">
            <a:xfrm>
              <a:off x="1034859" y="1188319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41"/>
            <p:cNvSpPr>
              <a:spLocks noChangeShapeType="1"/>
            </p:cNvSpPr>
            <p:nvPr/>
          </p:nvSpPr>
          <p:spPr bwMode="auto">
            <a:xfrm>
              <a:off x="1034859" y="2366169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42"/>
            <p:cNvSpPr>
              <a:spLocks noChangeShapeType="1"/>
            </p:cNvSpPr>
            <p:nvPr/>
          </p:nvSpPr>
          <p:spPr bwMode="auto">
            <a:xfrm>
              <a:off x="579064" y="2613517"/>
              <a:ext cx="684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43"/>
            <p:cNvSpPr>
              <a:spLocks noChangeShapeType="1"/>
            </p:cNvSpPr>
            <p:nvPr/>
          </p:nvSpPr>
          <p:spPr bwMode="auto">
            <a:xfrm>
              <a:off x="1034859" y="1188319"/>
              <a:ext cx="0" cy="117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44"/>
            <p:cNvSpPr>
              <a:spLocks noChangeShapeType="1"/>
            </p:cNvSpPr>
            <p:nvPr/>
          </p:nvSpPr>
          <p:spPr bwMode="auto">
            <a:xfrm flipH="1">
              <a:off x="579064" y="1808163"/>
              <a:ext cx="455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46"/>
            <p:cNvSpPr txBox="1">
              <a:spLocks noChangeArrowheads="1"/>
            </p:cNvSpPr>
            <p:nvPr/>
          </p:nvSpPr>
          <p:spPr bwMode="auto">
            <a:xfrm>
              <a:off x="1550880" y="2118820"/>
              <a:ext cx="663846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99" name="Text Box 47"/>
            <p:cNvSpPr txBox="1">
              <a:spLocks noChangeArrowheads="1"/>
            </p:cNvSpPr>
            <p:nvPr/>
          </p:nvSpPr>
          <p:spPr bwMode="auto">
            <a:xfrm>
              <a:off x="172771" y="1493026"/>
              <a:ext cx="6706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1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1800" b="1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1949187" y="692150"/>
              <a:ext cx="0" cy="2232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Oval 5"/>
            <p:cNvSpPr>
              <a:spLocks noChangeArrowheads="1"/>
            </p:cNvSpPr>
            <p:nvPr/>
          </p:nvSpPr>
          <p:spPr bwMode="auto">
            <a:xfrm>
              <a:off x="1614447" y="2443149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Oval 5"/>
            <p:cNvSpPr>
              <a:spLocks noChangeArrowheads="1"/>
            </p:cNvSpPr>
            <p:nvPr/>
          </p:nvSpPr>
          <p:spPr bwMode="auto">
            <a:xfrm>
              <a:off x="1614447" y="1080000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542925" y="1379538"/>
          <a:ext cx="3703638" cy="2076450"/>
        </p:xfrm>
        <a:graphic>
          <a:graphicData uri="http://schemas.openxmlformats.org/presentationml/2006/ole">
            <p:oleObj spid="_x0000_s14342" name="Document" r:id="rId6" imgW="3938694" imgH="220831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17" grpId="0" autoUpdateAnimBg="0"/>
      <p:bldP spid="263218" grpId="0" autoUpdateAnimBg="0"/>
      <p:bldP spid="263219" grpId="0" autoUpdateAnimBg="0"/>
      <p:bldP spid="263249" grpId="0" autoUpdateAnimBg="0"/>
      <p:bldP spid="2632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3850" y="836613"/>
            <a:ext cx="3962400" cy="4892675"/>
            <a:chOff x="192" y="960"/>
            <a:chExt cx="2496" cy="3082"/>
          </a:xfrm>
        </p:grpSpPr>
        <p:sp>
          <p:nvSpPr>
            <p:cNvPr id="15372" name="Line 3"/>
            <p:cNvSpPr>
              <a:spLocks noChangeShapeType="1"/>
            </p:cNvSpPr>
            <p:nvPr/>
          </p:nvSpPr>
          <p:spPr bwMode="auto">
            <a:xfrm>
              <a:off x="1152" y="201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4"/>
            <p:cNvSpPr>
              <a:spLocks noChangeShapeType="1"/>
            </p:cNvSpPr>
            <p:nvPr/>
          </p:nvSpPr>
          <p:spPr bwMode="auto">
            <a:xfrm>
              <a:off x="1248" y="201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5"/>
            <p:cNvSpPr>
              <a:spLocks noChangeShapeType="1"/>
            </p:cNvSpPr>
            <p:nvPr/>
          </p:nvSpPr>
          <p:spPr bwMode="auto">
            <a:xfrm>
              <a:off x="960" y="201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75" name="Group 6"/>
            <p:cNvGrpSpPr>
              <a:grpSpLocks/>
            </p:cNvGrpSpPr>
            <p:nvPr/>
          </p:nvGrpSpPr>
          <p:grpSpPr bwMode="auto">
            <a:xfrm>
              <a:off x="192" y="960"/>
              <a:ext cx="2448" cy="686"/>
              <a:chOff x="192" y="960"/>
              <a:chExt cx="2448" cy="686"/>
            </a:xfrm>
          </p:grpSpPr>
          <p:sp>
            <p:nvSpPr>
              <p:cNvPr id="15439" name="Line 7"/>
              <p:cNvSpPr>
                <a:spLocks noChangeShapeType="1"/>
              </p:cNvSpPr>
              <p:nvPr/>
            </p:nvSpPr>
            <p:spPr bwMode="auto">
              <a:xfrm flipV="1">
                <a:off x="505" y="1069"/>
                <a:ext cx="1" cy="5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40" name="Line 8"/>
              <p:cNvSpPr>
                <a:spLocks noChangeShapeType="1"/>
              </p:cNvSpPr>
              <p:nvPr/>
            </p:nvSpPr>
            <p:spPr bwMode="auto">
              <a:xfrm>
                <a:off x="353" y="1451"/>
                <a:ext cx="228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41" name="Line 9"/>
              <p:cNvSpPr>
                <a:spLocks noChangeShapeType="1"/>
              </p:cNvSpPr>
              <p:nvPr/>
            </p:nvSpPr>
            <p:spPr bwMode="auto">
              <a:xfrm>
                <a:off x="505" y="1396"/>
                <a:ext cx="38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42" name="Line 10"/>
              <p:cNvSpPr>
                <a:spLocks noChangeShapeType="1"/>
              </p:cNvSpPr>
              <p:nvPr/>
            </p:nvSpPr>
            <p:spPr bwMode="auto">
              <a:xfrm flipV="1">
                <a:off x="887" y="1178"/>
                <a:ext cx="1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43" name="Line 11"/>
              <p:cNvSpPr>
                <a:spLocks noChangeShapeType="1"/>
              </p:cNvSpPr>
              <p:nvPr/>
            </p:nvSpPr>
            <p:spPr bwMode="auto">
              <a:xfrm>
                <a:off x="887" y="1178"/>
                <a:ext cx="106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44" name="Line 12"/>
              <p:cNvSpPr>
                <a:spLocks noChangeShapeType="1"/>
              </p:cNvSpPr>
              <p:nvPr/>
            </p:nvSpPr>
            <p:spPr bwMode="auto">
              <a:xfrm flipV="1">
                <a:off x="1954" y="1178"/>
                <a:ext cx="1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45" name="Line 13"/>
              <p:cNvSpPr>
                <a:spLocks noChangeShapeType="1"/>
              </p:cNvSpPr>
              <p:nvPr/>
            </p:nvSpPr>
            <p:spPr bwMode="auto">
              <a:xfrm>
                <a:off x="1954" y="1396"/>
                <a:ext cx="38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46" name="Text Box 14"/>
              <p:cNvSpPr txBox="1">
                <a:spLocks noChangeArrowheads="1"/>
              </p:cNvSpPr>
              <p:nvPr/>
            </p:nvSpPr>
            <p:spPr bwMode="auto">
              <a:xfrm>
                <a:off x="261" y="1396"/>
                <a:ext cx="1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0</a:t>
                </a:r>
              </a:p>
            </p:txBody>
          </p:sp>
          <p:sp>
            <p:nvSpPr>
              <p:cNvPr id="15447" name="Text Box 15"/>
              <p:cNvSpPr txBox="1">
                <a:spLocks noChangeArrowheads="1"/>
              </p:cNvSpPr>
              <p:nvPr/>
            </p:nvSpPr>
            <p:spPr bwMode="auto">
              <a:xfrm>
                <a:off x="192" y="960"/>
                <a:ext cx="384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dirty="0" smtClean="0">
                    <a:solidFill>
                      <a:schemeClr val="tx1"/>
                    </a:solidFill>
                    <a:ea typeface="仿宋_GB2312" charset="-122"/>
                  </a:rPr>
                  <a:t>CLK</a:t>
                </a:r>
                <a:endParaRPr lang="en-US" altLang="zh-CN" sz="2000" dirty="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grpSp>
          <p:nvGrpSpPr>
            <p:cNvPr id="15376" name="Group 16"/>
            <p:cNvGrpSpPr>
              <a:grpSpLocks/>
            </p:cNvGrpSpPr>
            <p:nvPr/>
          </p:nvGrpSpPr>
          <p:grpSpPr bwMode="auto">
            <a:xfrm>
              <a:off x="288" y="1622"/>
              <a:ext cx="2400" cy="634"/>
              <a:chOff x="288" y="1622"/>
              <a:chExt cx="2400" cy="634"/>
            </a:xfrm>
          </p:grpSpPr>
          <p:sp>
            <p:nvSpPr>
              <p:cNvPr id="15426" name="Line 17"/>
              <p:cNvSpPr>
                <a:spLocks noChangeShapeType="1"/>
              </p:cNvSpPr>
              <p:nvPr/>
            </p:nvSpPr>
            <p:spPr bwMode="auto">
              <a:xfrm flipV="1">
                <a:off x="504" y="171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7" name="Line 18"/>
              <p:cNvSpPr>
                <a:spLocks noChangeShapeType="1"/>
              </p:cNvSpPr>
              <p:nvPr/>
            </p:nvSpPr>
            <p:spPr bwMode="auto">
              <a:xfrm>
                <a:off x="348" y="2054"/>
                <a:ext cx="23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8" name="Line 19"/>
              <p:cNvSpPr>
                <a:spLocks noChangeShapeType="1"/>
              </p:cNvSpPr>
              <p:nvPr/>
            </p:nvSpPr>
            <p:spPr bwMode="auto">
              <a:xfrm>
                <a:off x="504" y="2016"/>
                <a:ext cx="4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9" name="Line 20"/>
              <p:cNvSpPr>
                <a:spLocks noChangeShapeType="1"/>
              </p:cNvSpPr>
              <p:nvPr/>
            </p:nvSpPr>
            <p:spPr bwMode="auto">
              <a:xfrm flipV="1">
                <a:off x="960" y="18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0" name="Line 21"/>
              <p:cNvSpPr>
                <a:spLocks noChangeShapeType="1"/>
              </p:cNvSpPr>
              <p:nvPr/>
            </p:nvSpPr>
            <p:spPr bwMode="auto">
              <a:xfrm flipV="1">
                <a:off x="1104" y="18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1" name="Line 22"/>
              <p:cNvSpPr>
                <a:spLocks noChangeShapeType="1"/>
              </p:cNvSpPr>
              <p:nvPr/>
            </p:nvSpPr>
            <p:spPr bwMode="auto">
              <a:xfrm flipV="1">
                <a:off x="1248" y="18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2" name="Line 23"/>
              <p:cNvSpPr>
                <a:spLocks noChangeShapeType="1"/>
              </p:cNvSpPr>
              <p:nvPr/>
            </p:nvSpPr>
            <p:spPr bwMode="auto">
              <a:xfrm flipV="1">
                <a:off x="1560" y="18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3" name="Line 24"/>
              <p:cNvSpPr>
                <a:spLocks noChangeShapeType="1"/>
              </p:cNvSpPr>
              <p:nvPr/>
            </p:nvSpPr>
            <p:spPr bwMode="auto">
              <a:xfrm>
                <a:off x="1248" y="1824"/>
                <a:ext cx="3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4" name="Line 25"/>
              <p:cNvSpPr>
                <a:spLocks noChangeShapeType="1"/>
              </p:cNvSpPr>
              <p:nvPr/>
            </p:nvSpPr>
            <p:spPr bwMode="auto">
              <a:xfrm>
                <a:off x="1560" y="2016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5" name="Text Box 26"/>
              <p:cNvSpPr txBox="1">
                <a:spLocks noChangeArrowheads="1"/>
              </p:cNvSpPr>
              <p:nvPr/>
            </p:nvSpPr>
            <p:spPr bwMode="auto">
              <a:xfrm>
                <a:off x="340" y="2006"/>
                <a:ext cx="1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0</a:t>
                </a:r>
              </a:p>
            </p:txBody>
          </p:sp>
          <p:sp>
            <p:nvSpPr>
              <p:cNvPr id="15436" name="Text Box 27"/>
              <p:cNvSpPr txBox="1">
                <a:spLocks noChangeArrowheads="1"/>
              </p:cNvSpPr>
              <p:nvPr/>
            </p:nvSpPr>
            <p:spPr bwMode="auto">
              <a:xfrm>
                <a:off x="288" y="1622"/>
                <a:ext cx="23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S</a:t>
                </a:r>
              </a:p>
            </p:txBody>
          </p:sp>
          <p:sp>
            <p:nvSpPr>
              <p:cNvPr id="15437" name="Line 28"/>
              <p:cNvSpPr>
                <a:spLocks noChangeShapeType="1"/>
              </p:cNvSpPr>
              <p:nvPr/>
            </p:nvSpPr>
            <p:spPr bwMode="auto">
              <a:xfrm>
                <a:off x="960" y="182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8" name="Line 29"/>
              <p:cNvSpPr>
                <a:spLocks noChangeShapeType="1"/>
              </p:cNvSpPr>
              <p:nvPr/>
            </p:nvSpPr>
            <p:spPr bwMode="auto">
              <a:xfrm>
                <a:off x="1104" y="20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77" name="Line 30"/>
            <p:cNvSpPr>
              <a:spLocks noChangeShapeType="1"/>
            </p:cNvSpPr>
            <p:nvPr/>
          </p:nvSpPr>
          <p:spPr bwMode="auto">
            <a:xfrm flipV="1">
              <a:off x="504" y="229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31"/>
            <p:cNvSpPr>
              <a:spLocks noChangeShapeType="1"/>
            </p:cNvSpPr>
            <p:nvPr/>
          </p:nvSpPr>
          <p:spPr bwMode="auto">
            <a:xfrm>
              <a:off x="348" y="2630"/>
              <a:ext cx="2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32"/>
            <p:cNvSpPr>
              <a:spLocks noChangeShapeType="1"/>
            </p:cNvSpPr>
            <p:nvPr/>
          </p:nvSpPr>
          <p:spPr bwMode="auto">
            <a:xfrm>
              <a:off x="504" y="2592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33"/>
            <p:cNvSpPr>
              <a:spLocks noChangeShapeType="1"/>
            </p:cNvSpPr>
            <p:nvPr/>
          </p:nvSpPr>
          <p:spPr bwMode="auto">
            <a:xfrm flipV="1">
              <a:off x="115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34"/>
            <p:cNvSpPr>
              <a:spLocks noChangeShapeType="1"/>
            </p:cNvSpPr>
            <p:nvPr/>
          </p:nvSpPr>
          <p:spPr bwMode="auto">
            <a:xfrm flipV="1">
              <a:off x="163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35"/>
            <p:cNvSpPr>
              <a:spLocks noChangeShapeType="1"/>
            </p:cNvSpPr>
            <p:nvPr/>
          </p:nvSpPr>
          <p:spPr bwMode="auto">
            <a:xfrm flipV="1">
              <a:off x="144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Line 36"/>
            <p:cNvSpPr>
              <a:spLocks noChangeShapeType="1"/>
            </p:cNvSpPr>
            <p:nvPr/>
          </p:nvSpPr>
          <p:spPr bwMode="auto">
            <a:xfrm>
              <a:off x="1152" y="2400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Text Box 37"/>
            <p:cNvSpPr txBox="1">
              <a:spLocks noChangeArrowheads="1"/>
            </p:cNvSpPr>
            <p:nvPr/>
          </p:nvSpPr>
          <p:spPr bwMode="auto">
            <a:xfrm>
              <a:off x="340" y="2582"/>
              <a:ext cx="1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15385" name="Text Box 38"/>
            <p:cNvSpPr txBox="1">
              <a:spLocks noChangeArrowheads="1"/>
            </p:cNvSpPr>
            <p:nvPr/>
          </p:nvSpPr>
          <p:spPr bwMode="auto">
            <a:xfrm>
              <a:off x="288" y="2198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R</a:t>
              </a:r>
            </a:p>
          </p:txBody>
        </p:sp>
        <p:sp>
          <p:nvSpPr>
            <p:cNvPr id="15386" name="Line 39"/>
            <p:cNvSpPr>
              <a:spLocks noChangeShapeType="1"/>
            </p:cNvSpPr>
            <p:nvPr/>
          </p:nvSpPr>
          <p:spPr bwMode="auto">
            <a:xfrm flipV="1">
              <a:off x="504" y="287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Line 40"/>
            <p:cNvSpPr>
              <a:spLocks noChangeShapeType="1"/>
            </p:cNvSpPr>
            <p:nvPr/>
          </p:nvSpPr>
          <p:spPr bwMode="auto">
            <a:xfrm>
              <a:off x="348" y="3206"/>
              <a:ext cx="2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41"/>
            <p:cNvSpPr>
              <a:spLocks noChangeShapeType="1"/>
            </p:cNvSpPr>
            <p:nvPr/>
          </p:nvSpPr>
          <p:spPr bwMode="auto">
            <a:xfrm>
              <a:off x="504" y="3168"/>
              <a:ext cx="4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Line 42"/>
            <p:cNvSpPr>
              <a:spLocks noChangeShapeType="1"/>
            </p:cNvSpPr>
            <p:nvPr/>
          </p:nvSpPr>
          <p:spPr bwMode="auto">
            <a:xfrm flipV="1">
              <a:off x="960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43"/>
            <p:cNvSpPr>
              <a:spLocks noChangeShapeType="1"/>
            </p:cNvSpPr>
            <p:nvPr/>
          </p:nvSpPr>
          <p:spPr bwMode="auto">
            <a:xfrm flipV="1">
              <a:off x="115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Line 44"/>
            <p:cNvSpPr>
              <a:spLocks noChangeShapeType="1"/>
            </p:cNvSpPr>
            <p:nvPr/>
          </p:nvSpPr>
          <p:spPr bwMode="auto">
            <a:xfrm flipV="1">
              <a:off x="1440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Line 45"/>
            <p:cNvSpPr>
              <a:spLocks noChangeShapeType="1"/>
            </p:cNvSpPr>
            <p:nvPr/>
          </p:nvSpPr>
          <p:spPr bwMode="auto">
            <a:xfrm flipV="1">
              <a:off x="163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Text Box 46"/>
            <p:cNvSpPr txBox="1">
              <a:spLocks noChangeArrowheads="1"/>
            </p:cNvSpPr>
            <p:nvPr/>
          </p:nvSpPr>
          <p:spPr bwMode="auto">
            <a:xfrm>
              <a:off x="340" y="3158"/>
              <a:ext cx="1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15394" name="Text Box 47"/>
            <p:cNvSpPr txBox="1">
              <a:spLocks noChangeArrowheads="1"/>
            </p:cNvSpPr>
            <p:nvPr/>
          </p:nvSpPr>
          <p:spPr bwMode="auto">
            <a:xfrm>
              <a:off x="288" y="277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sp>
          <p:nvSpPr>
            <p:cNvPr id="15395" name="Line 48"/>
            <p:cNvSpPr>
              <a:spLocks noChangeShapeType="1"/>
            </p:cNvSpPr>
            <p:nvPr/>
          </p:nvSpPr>
          <p:spPr bwMode="auto">
            <a:xfrm>
              <a:off x="960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Line 49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Line 50"/>
            <p:cNvSpPr>
              <a:spLocks noChangeShapeType="1"/>
            </p:cNvSpPr>
            <p:nvPr/>
          </p:nvSpPr>
          <p:spPr bwMode="auto">
            <a:xfrm>
              <a:off x="1440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Line 51"/>
            <p:cNvSpPr>
              <a:spLocks noChangeShapeType="1"/>
            </p:cNvSpPr>
            <p:nvPr/>
          </p:nvSpPr>
          <p:spPr bwMode="auto">
            <a:xfrm>
              <a:off x="1632" y="24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Line 52"/>
            <p:cNvSpPr>
              <a:spLocks noChangeShapeType="1"/>
            </p:cNvSpPr>
            <p:nvPr/>
          </p:nvSpPr>
          <p:spPr bwMode="auto">
            <a:xfrm>
              <a:off x="172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0" name="Line 53"/>
            <p:cNvSpPr>
              <a:spLocks noChangeShapeType="1"/>
            </p:cNvSpPr>
            <p:nvPr/>
          </p:nvSpPr>
          <p:spPr bwMode="auto">
            <a:xfrm>
              <a:off x="1728" y="25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1" name="Line 54"/>
            <p:cNvSpPr>
              <a:spLocks noChangeShapeType="1"/>
            </p:cNvSpPr>
            <p:nvPr/>
          </p:nvSpPr>
          <p:spPr bwMode="auto">
            <a:xfrm>
              <a:off x="1632" y="201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Line 55"/>
            <p:cNvSpPr>
              <a:spLocks noChangeShapeType="1"/>
            </p:cNvSpPr>
            <p:nvPr/>
          </p:nvSpPr>
          <p:spPr bwMode="auto">
            <a:xfrm>
              <a:off x="1440" y="1824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Line 56"/>
            <p:cNvSpPr>
              <a:spLocks noChangeShapeType="1"/>
            </p:cNvSpPr>
            <p:nvPr/>
          </p:nvSpPr>
          <p:spPr bwMode="auto">
            <a:xfrm>
              <a:off x="1440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Line 57"/>
            <p:cNvSpPr>
              <a:spLocks noChangeShapeType="1"/>
            </p:cNvSpPr>
            <p:nvPr/>
          </p:nvSpPr>
          <p:spPr bwMode="auto">
            <a:xfrm>
              <a:off x="1632" y="31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5" name="Line 58"/>
            <p:cNvSpPr>
              <a:spLocks noChangeShapeType="1"/>
            </p:cNvSpPr>
            <p:nvPr/>
          </p:nvSpPr>
          <p:spPr bwMode="auto">
            <a:xfrm flipV="1">
              <a:off x="504" y="350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Line 59"/>
            <p:cNvSpPr>
              <a:spLocks noChangeShapeType="1"/>
            </p:cNvSpPr>
            <p:nvPr/>
          </p:nvSpPr>
          <p:spPr bwMode="auto">
            <a:xfrm>
              <a:off x="348" y="3840"/>
              <a:ext cx="2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Line 60"/>
            <p:cNvSpPr>
              <a:spLocks noChangeShapeType="1"/>
            </p:cNvSpPr>
            <p:nvPr/>
          </p:nvSpPr>
          <p:spPr bwMode="auto">
            <a:xfrm>
              <a:off x="504" y="3600"/>
              <a:ext cx="4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8" name="Line 61"/>
            <p:cNvSpPr>
              <a:spLocks noChangeShapeType="1"/>
            </p:cNvSpPr>
            <p:nvPr/>
          </p:nvSpPr>
          <p:spPr bwMode="auto">
            <a:xfrm flipV="1">
              <a:off x="960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9" name="Line 62"/>
            <p:cNvSpPr>
              <a:spLocks noChangeShapeType="1"/>
            </p:cNvSpPr>
            <p:nvPr/>
          </p:nvSpPr>
          <p:spPr bwMode="auto">
            <a:xfrm flipV="1">
              <a:off x="115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0" name="Line 63"/>
            <p:cNvSpPr>
              <a:spLocks noChangeShapeType="1"/>
            </p:cNvSpPr>
            <p:nvPr/>
          </p:nvSpPr>
          <p:spPr bwMode="auto">
            <a:xfrm flipV="1"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1" name="Text Box 64"/>
            <p:cNvSpPr txBox="1">
              <a:spLocks noChangeArrowheads="1"/>
            </p:cNvSpPr>
            <p:nvPr/>
          </p:nvSpPr>
          <p:spPr bwMode="auto">
            <a:xfrm>
              <a:off x="340" y="3792"/>
              <a:ext cx="1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15412" name="Line 65"/>
            <p:cNvSpPr>
              <a:spLocks noChangeShapeType="1"/>
            </p:cNvSpPr>
            <p:nvPr/>
          </p:nvSpPr>
          <p:spPr bwMode="auto">
            <a:xfrm>
              <a:off x="960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2" name="Object 66"/>
            <p:cNvGraphicFramePr>
              <a:graphicFrameLocks noChangeAspect="1"/>
            </p:cNvGraphicFramePr>
            <p:nvPr/>
          </p:nvGraphicFramePr>
          <p:xfrm>
            <a:off x="296" y="3408"/>
            <a:ext cx="184" cy="240"/>
          </p:xfrm>
          <a:graphic>
            <a:graphicData uri="http://schemas.openxmlformats.org/presentationml/2006/ole">
              <p:oleObj spid="_x0000_s15361" name="公式" r:id="rId3" imgW="215640" imgH="279360" progId="Equation.3">
                <p:embed/>
              </p:oleObj>
            </a:graphicData>
          </a:graphic>
        </p:graphicFrame>
        <p:sp>
          <p:nvSpPr>
            <p:cNvPr id="15413" name="Line 67"/>
            <p:cNvSpPr>
              <a:spLocks noChangeShapeType="1"/>
            </p:cNvSpPr>
            <p:nvPr/>
          </p:nvSpPr>
          <p:spPr bwMode="auto">
            <a:xfrm>
              <a:off x="1152" y="36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4" name="Line 68"/>
            <p:cNvSpPr>
              <a:spLocks noChangeShapeType="1"/>
            </p:cNvSpPr>
            <p:nvPr/>
          </p:nvSpPr>
          <p:spPr bwMode="auto">
            <a:xfrm>
              <a:off x="1248" y="37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5" name="Line 69"/>
            <p:cNvSpPr>
              <a:spLocks noChangeShapeType="1"/>
            </p:cNvSpPr>
            <p:nvPr/>
          </p:nvSpPr>
          <p:spPr bwMode="auto">
            <a:xfrm flipV="1"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6" name="Line 70"/>
            <p:cNvSpPr>
              <a:spLocks noChangeShapeType="1"/>
            </p:cNvSpPr>
            <p:nvPr/>
          </p:nvSpPr>
          <p:spPr bwMode="auto">
            <a:xfrm>
              <a:off x="1632" y="36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17" name="Group 71"/>
            <p:cNvGrpSpPr>
              <a:grpSpLocks/>
            </p:cNvGrpSpPr>
            <p:nvPr/>
          </p:nvGrpSpPr>
          <p:grpSpPr bwMode="auto">
            <a:xfrm>
              <a:off x="1824" y="1824"/>
              <a:ext cx="48" cy="192"/>
              <a:chOff x="1824" y="1824"/>
              <a:chExt cx="48" cy="192"/>
            </a:xfrm>
          </p:grpSpPr>
          <p:sp>
            <p:nvSpPr>
              <p:cNvPr id="15423" name="Line 72"/>
              <p:cNvSpPr>
                <a:spLocks noChangeShapeType="1"/>
              </p:cNvSpPr>
              <p:nvPr/>
            </p:nvSpPr>
            <p:spPr bwMode="auto">
              <a:xfrm flipV="1">
                <a:off x="1824" y="18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4" name="Line 73"/>
              <p:cNvSpPr>
                <a:spLocks noChangeShapeType="1"/>
              </p:cNvSpPr>
              <p:nvPr/>
            </p:nvSpPr>
            <p:spPr bwMode="auto">
              <a:xfrm>
                <a:off x="1824" y="182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5" name="Line 74"/>
              <p:cNvSpPr>
                <a:spLocks noChangeShapeType="1"/>
              </p:cNvSpPr>
              <p:nvPr/>
            </p:nvSpPr>
            <p:spPr bwMode="auto">
              <a:xfrm>
                <a:off x="1872" y="18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418" name="Line 75"/>
            <p:cNvSpPr>
              <a:spLocks noChangeShapeType="1"/>
            </p:cNvSpPr>
            <p:nvPr/>
          </p:nvSpPr>
          <p:spPr bwMode="auto">
            <a:xfrm flipV="1">
              <a:off x="1824" y="297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9" name="Line 76"/>
            <p:cNvSpPr>
              <a:spLocks noChangeShapeType="1"/>
            </p:cNvSpPr>
            <p:nvPr/>
          </p:nvSpPr>
          <p:spPr bwMode="auto">
            <a:xfrm>
              <a:off x="1824" y="201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0" name="Line 77"/>
            <p:cNvSpPr>
              <a:spLocks noChangeShapeType="1"/>
            </p:cNvSpPr>
            <p:nvPr/>
          </p:nvSpPr>
          <p:spPr bwMode="auto">
            <a:xfrm>
              <a:off x="1824" y="297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1" name="Line 78"/>
            <p:cNvSpPr>
              <a:spLocks noChangeShapeType="1"/>
            </p:cNvSpPr>
            <p:nvPr/>
          </p:nvSpPr>
          <p:spPr bwMode="auto">
            <a:xfrm>
              <a:off x="1824" y="37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2" name="Line 79"/>
            <p:cNvSpPr>
              <a:spLocks noChangeShapeType="1"/>
            </p:cNvSpPr>
            <p:nvPr/>
          </p:nvSpPr>
          <p:spPr bwMode="auto">
            <a:xfrm flipV="1">
              <a:off x="1824" y="360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4" name="Rectangle 80"/>
          <p:cNvSpPr>
            <a:spLocks noChangeArrowheads="1"/>
          </p:cNvSpPr>
          <p:nvPr/>
        </p:nvSpPr>
        <p:spPr bwMode="auto">
          <a:xfrm>
            <a:off x="280988" y="20638"/>
            <a:ext cx="198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7.</a:t>
            </a:r>
            <a:r>
              <a:rPr lang="zh-CN" altLang="en-US" sz="28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动作特点</a:t>
            </a:r>
          </a:p>
        </p:txBody>
      </p:sp>
      <p:sp>
        <p:nvSpPr>
          <p:cNvPr id="265297" name="Rectangle 81"/>
          <p:cNvSpPr>
            <a:spLocks noChangeArrowheads="1"/>
          </p:cNvSpPr>
          <p:nvPr/>
        </p:nvSpPr>
        <p:spPr bwMode="auto">
          <a:xfrm>
            <a:off x="4572000" y="381000"/>
            <a:ext cx="401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chemeClr val="accent2"/>
                </a:solidFill>
                <a:ea typeface="仿宋_GB2312" charset="-122"/>
              </a:rPr>
              <a:t>（</a:t>
            </a:r>
            <a:r>
              <a:rPr lang="en-US" altLang="zh-CN" sz="2400" b="1">
                <a:solidFill>
                  <a:schemeClr val="accent2"/>
                </a:solidFill>
                <a:ea typeface="仿宋_GB2312" charset="-122"/>
              </a:rPr>
              <a:t>1</a:t>
            </a:r>
            <a:r>
              <a:rPr lang="zh-CN" altLang="en-US" sz="2400" b="1">
                <a:solidFill>
                  <a:schemeClr val="accent2"/>
                </a:solidFill>
                <a:ea typeface="仿宋_GB2312" charset="-122"/>
              </a:rPr>
              <a:t>）动作特点：</a:t>
            </a:r>
            <a:endParaRPr lang="zh-CN" altLang="zh-CN" sz="2000" b="1">
              <a:solidFill>
                <a:schemeClr val="accent2"/>
              </a:solidFill>
              <a:ea typeface="仿宋_GB2312" charset="-122"/>
            </a:endParaRPr>
          </a:p>
        </p:txBody>
      </p:sp>
      <p:sp>
        <p:nvSpPr>
          <p:cNvPr id="265298" name="Rectangle 82"/>
          <p:cNvSpPr>
            <a:spLocks noChangeArrowheads="1"/>
          </p:cNvSpPr>
          <p:nvPr/>
        </p:nvSpPr>
        <p:spPr bwMode="auto">
          <a:xfrm>
            <a:off x="4572000" y="242093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chemeClr val="accent2"/>
                </a:solidFill>
                <a:ea typeface="仿宋_GB2312" charset="-122"/>
              </a:rPr>
              <a:t>（</a:t>
            </a:r>
            <a:r>
              <a:rPr lang="en-US" altLang="zh-CN" sz="2400" b="1">
                <a:solidFill>
                  <a:schemeClr val="accent2"/>
                </a:solidFill>
                <a:ea typeface="仿宋_GB2312" charset="-122"/>
              </a:rPr>
              <a:t>2</a:t>
            </a:r>
            <a:r>
              <a:rPr lang="zh-CN" altLang="en-US" sz="2400" b="1">
                <a:solidFill>
                  <a:schemeClr val="accent2"/>
                </a:solidFill>
                <a:ea typeface="仿宋_GB2312" charset="-122"/>
              </a:rPr>
              <a:t>）缺点：</a:t>
            </a:r>
          </a:p>
        </p:txBody>
      </p:sp>
      <p:sp>
        <p:nvSpPr>
          <p:cNvPr id="265299" name="Rectangle 83"/>
          <p:cNvSpPr>
            <a:spLocks noChangeArrowheads="1"/>
          </p:cNvSpPr>
          <p:nvPr/>
        </p:nvSpPr>
        <p:spPr bwMode="auto">
          <a:xfrm>
            <a:off x="4783138" y="2819400"/>
            <a:ext cx="4079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zh-CN" altLang="zh-CN" sz="2400" b="1" dirty="0">
                <a:solidFill>
                  <a:schemeClr val="hlink"/>
                </a:solidFill>
                <a:ea typeface="仿宋_GB2312" charset="-122"/>
              </a:rPr>
              <a:t>空翻</a:t>
            </a:r>
            <a:r>
              <a:rPr lang="zh-CN" altLang="en-US" sz="2400" b="1" dirty="0">
                <a:solidFill>
                  <a:schemeClr val="hlink"/>
                </a:solidFill>
                <a:ea typeface="仿宋_GB2312" charset="-122"/>
              </a:rPr>
              <a:t>现象</a:t>
            </a:r>
            <a:r>
              <a:rPr lang="zh-CN" altLang="en-US" sz="2000" b="1" dirty="0">
                <a:solidFill>
                  <a:schemeClr val="hlink"/>
                </a:solidFill>
                <a:ea typeface="仿宋_GB2312" charset="-122"/>
              </a:rPr>
              <a:t>：</a:t>
            </a: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ea typeface="仿宋_GB2312" charset="-122"/>
              </a:rPr>
              <a:t>      </a:t>
            </a:r>
            <a:r>
              <a:rPr lang="zh-CN" altLang="zh-CN" sz="2400" dirty="0">
                <a:solidFill>
                  <a:schemeClr val="tx1"/>
                </a:solidFill>
                <a:ea typeface="仿宋_GB2312" charset="-122"/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一</a:t>
            </a:r>
            <a:r>
              <a:rPr lang="zh-CN" altLang="en-US" sz="2400" dirty="0" smtClean="0">
                <a:solidFill>
                  <a:schemeClr val="tx1"/>
                </a:solidFill>
                <a:ea typeface="仿宋_GB2312" charset="-122"/>
              </a:rPr>
              <a:t>个</a:t>
            </a:r>
            <a:r>
              <a:rPr lang="en-US" altLang="zh-CN" sz="2400" dirty="0" smtClean="0">
                <a:solidFill>
                  <a:schemeClr val="tx1"/>
                </a:solidFill>
                <a:ea typeface="仿宋_GB2312" charset="-122"/>
              </a:rPr>
              <a:t>CLK</a:t>
            </a:r>
            <a:r>
              <a:rPr lang="zh-CN" altLang="en-US" sz="2400" dirty="0" smtClean="0">
                <a:solidFill>
                  <a:schemeClr val="tx1"/>
                </a:solidFill>
                <a:ea typeface="仿宋_GB2312" charset="-122"/>
              </a:rPr>
              <a:t>同</a:t>
            </a:r>
            <a:r>
              <a:rPr lang="zh-CN" altLang="zh-CN" sz="2400" dirty="0" smtClean="0">
                <a:solidFill>
                  <a:schemeClr val="tx1"/>
                </a:solidFill>
                <a:ea typeface="仿宋_GB2312" charset="-122"/>
              </a:rPr>
              <a:t>期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内，触发器</a:t>
            </a:r>
            <a:r>
              <a:rPr lang="zh-CN" altLang="zh-CN" sz="2400" dirty="0">
                <a:solidFill>
                  <a:schemeClr val="tx1"/>
                </a:solidFill>
                <a:ea typeface="仿宋_GB2312" charset="-122"/>
              </a:rPr>
              <a:t>出现的多次翻转现象</a:t>
            </a:r>
            <a:endParaRPr lang="zh-CN" altLang="en-US" sz="2400" dirty="0">
              <a:solidFill>
                <a:schemeClr val="tx1"/>
              </a:solidFill>
              <a:ea typeface="仿宋_GB2312" charset="-122"/>
            </a:endParaRPr>
          </a:p>
        </p:txBody>
      </p:sp>
      <p:sp>
        <p:nvSpPr>
          <p:cNvPr id="265300" name="Rectangle 84"/>
          <p:cNvSpPr>
            <a:spLocks noChangeArrowheads="1"/>
          </p:cNvSpPr>
          <p:nvPr/>
        </p:nvSpPr>
        <p:spPr bwMode="auto">
          <a:xfrm>
            <a:off x="4852988" y="40767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zh-CN" altLang="zh-CN" sz="2400" b="1">
                <a:solidFill>
                  <a:schemeClr val="hlink"/>
                </a:solidFill>
                <a:ea typeface="仿宋_GB2312" charset="-122"/>
              </a:rPr>
              <a:t>抗干扰能力差</a:t>
            </a:r>
            <a:endParaRPr lang="zh-CN" altLang="en-US" sz="2400" b="1">
              <a:solidFill>
                <a:schemeClr val="hlink"/>
              </a:solidFill>
              <a:ea typeface="仿宋_GB2312" charset="-122"/>
            </a:endParaRPr>
          </a:p>
        </p:txBody>
      </p:sp>
      <p:sp>
        <p:nvSpPr>
          <p:cNvPr id="265301" name="Rectangle 85"/>
          <p:cNvSpPr>
            <a:spLocks noChangeArrowheads="1"/>
          </p:cNvSpPr>
          <p:nvPr/>
        </p:nvSpPr>
        <p:spPr bwMode="auto">
          <a:xfrm>
            <a:off x="4572000" y="908050"/>
            <a:ext cx="4291013" cy="1200329"/>
          </a:xfrm>
          <a:prstGeom prst="rect">
            <a:avLst/>
          </a:prstGeom>
          <a:noFill/>
          <a:ln w="1587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       </a:t>
            </a:r>
            <a:r>
              <a:rPr lang="zh-CN" altLang="zh-CN" sz="2400" dirty="0" smtClean="0">
                <a:solidFill>
                  <a:schemeClr val="tx1"/>
                </a:solidFill>
                <a:ea typeface="仿宋_GB2312" charset="-122"/>
              </a:rPr>
              <a:t>在</a:t>
            </a:r>
            <a:r>
              <a:rPr lang="en-US" altLang="zh-CN" sz="2400" dirty="0" smtClean="0">
                <a:solidFill>
                  <a:schemeClr val="tx1"/>
                </a:solidFill>
                <a:ea typeface="仿宋_GB2312" charset="-122"/>
              </a:rPr>
              <a:t>CLK</a:t>
            </a:r>
            <a:r>
              <a:rPr lang="zh-CN" altLang="en-US" sz="2400" dirty="0" smtClean="0">
                <a:solidFill>
                  <a:schemeClr val="tx1"/>
                </a:solidFill>
                <a:ea typeface="仿宋_GB2312" charset="-122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1</a:t>
            </a:r>
            <a:r>
              <a:rPr lang="zh-CN" altLang="zh-CN" sz="2400" dirty="0">
                <a:solidFill>
                  <a:schemeClr val="tx1"/>
                </a:solidFill>
                <a:ea typeface="仿宋_GB2312" charset="-122"/>
              </a:rPr>
              <a:t>的时间里，</a:t>
            </a:r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S</a:t>
            </a:r>
            <a:r>
              <a:rPr lang="zh-CN" altLang="zh-CN" sz="2400" dirty="0">
                <a:solidFill>
                  <a:schemeClr val="tx1"/>
                </a:solidFill>
                <a:ea typeface="仿宋_GB2312" charset="-122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R</a:t>
            </a:r>
            <a:r>
              <a:rPr lang="zh-CN" altLang="zh-CN" sz="2400" dirty="0">
                <a:solidFill>
                  <a:schemeClr val="tx1"/>
                </a:solidFill>
                <a:ea typeface="仿宋_GB2312" charset="-122"/>
              </a:rPr>
              <a:t>的变化都能引起触发器输出端状态的改变</a:t>
            </a:r>
          </a:p>
        </p:txBody>
      </p:sp>
      <p:sp>
        <p:nvSpPr>
          <p:cNvPr id="265302" name="Text Box 86"/>
          <p:cNvSpPr txBox="1">
            <a:spLocks noChangeArrowheads="1"/>
          </p:cNvSpPr>
          <p:nvPr/>
        </p:nvSpPr>
        <p:spPr bwMode="auto">
          <a:xfrm>
            <a:off x="4783138" y="4724400"/>
            <a:ext cx="3970337" cy="1200329"/>
          </a:xfrm>
          <a:prstGeom prst="rect">
            <a:avLst/>
          </a:prstGeom>
          <a:noFill/>
          <a:ln w="1587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在</a:t>
            </a:r>
            <a:r>
              <a:rPr lang="zh-CN" altLang="en-US" sz="2400" dirty="0" smtClean="0">
                <a:solidFill>
                  <a:schemeClr val="tx1"/>
                </a:solidFill>
                <a:ea typeface="仿宋_GB2312" charset="-122"/>
              </a:rPr>
              <a:t>整个</a:t>
            </a:r>
            <a:r>
              <a:rPr lang="en-US" altLang="zh-CN" sz="2400" dirty="0" smtClean="0">
                <a:solidFill>
                  <a:schemeClr val="tx1"/>
                </a:solidFill>
                <a:ea typeface="仿宋_GB2312" charset="-122"/>
              </a:rPr>
              <a:t>CLK=1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期间内，</a:t>
            </a:r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的干扰信号都会使触发器误动作。</a:t>
            </a:r>
          </a:p>
        </p:txBody>
      </p:sp>
      <p:sp>
        <p:nvSpPr>
          <p:cNvPr id="265303" name="AutoShape 87"/>
          <p:cNvSpPr>
            <a:spLocks noChangeArrowheads="1"/>
          </p:cNvSpPr>
          <p:nvPr/>
        </p:nvSpPr>
        <p:spPr bwMode="auto">
          <a:xfrm>
            <a:off x="6732588" y="1773238"/>
            <a:ext cx="1008062" cy="792162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97" grpId="0" autoUpdateAnimBg="0"/>
      <p:bldP spid="265298" grpId="0" autoUpdateAnimBg="0"/>
      <p:bldP spid="265299" grpId="0" autoUpdateAnimBg="0"/>
      <p:bldP spid="265300" grpId="0" autoUpdateAnimBg="0"/>
      <p:bldP spid="265301" grpId="0" autoUpdateAnimBg="0"/>
      <p:bldP spid="265302" grpId="0" autoUpdateAnimBg="0"/>
      <p:bldP spid="2653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4967288" y="1647056"/>
            <a:ext cx="417671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i="1">
                <a:solidFill>
                  <a:schemeClr val="tx1"/>
                </a:solidFill>
                <a:ea typeface="仿宋_GB2312" charset="-122"/>
              </a:rPr>
              <a:t>Y</a:t>
            </a:r>
            <a:r>
              <a:rPr lang="zh-CN" altLang="en-US" sz="2800" b="1" i="1">
                <a:solidFill>
                  <a:schemeClr val="tx1"/>
                </a:solidFill>
                <a:ea typeface="仿宋_GB2312" charset="-122"/>
              </a:rPr>
              <a:t>（</a:t>
            </a:r>
            <a:r>
              <a:rPr lang="en-US" altLang="zh-CN" sz="2800" b="1" i="1">
                <a:solidFill>
                  <a:schemeClr val="tx1"/>
                </a:solidFill>
                <a:ea typeface="仿宋_GB2312" charset="-122"/>
              </a:rPr>
              <a:t>t</a:t>
            </a:r>
            <a:r>
              <a:rPr lang="zh-CN" altLang="en-US" sz="2800" b="1" i="1">
                <a:solidFill>
                  <a:schemeClr val="tx1"/>
                </a:solidFill>
                <a:ea typeface="仿宋_GB2312" charset="-122"/>
              </a:rPr>
              <a:t>）</a:t>
            </a:r>
            <a:r>
              <a:rPr lang="en-US" altLang="zh-CN" sz="2800" b="1" i="1">
                <a:solidFill>
                  <a:schemeClr val="tx1"/>
                </a:solidFill>
                <a:ea typeface="仿宋_GB2312" charset="-122"/>
              </a:rPr>
              <a:t>=F[I(-∞</a:t>
            </a:r>
            <a:r>
              <a:rPr lang="zh-CN" altLang="en-US" sz="2800" b="1" i="1">
                <a:solidFill>
                  <a:schemeClr val="tx1"/>
                </a:solidFill>
                <a:ea typeface="仿宋_GB2312" charset="-122"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ea typeface="仿宋_GB2312" charset="-122"/>
              </a:rPr>
              <a:t>t</a:t>
            </a:r>
            <a:r>
              <a:rPr lang="zh-CN" altLang="en-US" sz="2800" b="1" i="1">
                <a:solidFill>
                  <a:schemeClr val="tx1"/>
                </a:solidFill>
                <a:ea typeface="仿宋_GB2312" charset="-122"/>
              </a:rPr>
              <a:t>）</a:t>
            </a:r>
            <a:r>
              <a:rPr lang="en-US" altLang="zh-CN" sz="2800" b="1" i="1">
                <a:solidFill>
                  <a:schemeClr val="tx1"/>
                </a:solidFill>
                <a:ea typeface="仿宋_GB2312" charset="-122"/>
              </a:rPr>
              <a:t>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43125" y="1218431"/>
            <a:ext cx="2849563" cy="1125538"/>
            <a:chOff x="1344" y="528"/>
            <a:chExt cx="1536" cy="574"/>
          </a:xfrm>
        </p:grpSpPr>
        <p:sp>
          <p:nvSpPr>
            <p:cNvPr id="48145" name="Rectangle 5"/>
            <p:cNvSpPr>
              <a:spLocks noChangeArrowheads="1"/>
            </p:cNvSpPr>
            <p:nvPr/>
          </p:nvSpPr>
          <p:spPr bwMode="auto">
            <a:xfrm>
              <a:off x="1392" y="837"/>
              <a:ext cx="144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仿宋_GB2312" charset="-122"/>
                  <a:ea typeface="仿宋_GB2312" charset="-122"/>
                </a:rPr>
                <a:t>时序逻辑电路：</a:t>
              </a:r>
            </a:p>
          </p:txBody>
        </p:sp>
        <p:sp>
          <p:nvSpPr>
            <p:cNvPr id="48146" name="AutoShape 6"/>
            <p:cNvSpPr>
              <a:spLocks/>
            </p:cNvSpPr>
            <p:nvPr/>
          </p:nvSpPr>
          <p:spPr bwMode="auto">
            <a:xfrm>
              <a:off x="1344" y="67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Rectangle 7"/>
            <p:cNvSpPr>
              <a:spLocks noChangeArrowheads="1"/>
            </p:cNvSpPr>
            <p:nvPr/>
          </p:nvSpPr>
          <p:spPr bwMode="auto">
            <a:xfrm>
              <a:off x="1392" y="528"/>
              <a:ext cx="148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宋体" pitchFamily="2" charset="-122"/>
                </a:rPr>
                <a:t>组合逻辑电路</a:t>
              </a:r>
              <a:r>
                <a:rPr lang="en-US" altLang="zh-CN" sz="2800" dirty="0">
                  <a:solidFill>
                    <a:schemeClr val="tx1"/>
                  </a:solidFill>
                  <a:latin typeface="宋体" pitchFamily="2" charset="-122"/>
                </a:rPr>
                <a:t>:</a:t>
              </a:r>
            </a:p>
          </p:txBody>
        </p:sp>
      </p:grp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5000625" y="1075556"/>
            <a:ext cx="2874963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chemeClr val="tx1"/>
                </a:solidFill>
                <a:ea typeface="仿宋_GB2312" charset="-122"/>
              </a:rPr>
              <a:t>Y</a:t>
            </a:r>
            <a:r>
              <a:rPr lang="zh-CN" altLang="en-US" sz="2800" b="1">
                <a:solidFill>
                  <a:schemeClr val="tx1"/>
                </a:solidFill>
                <a:ea typeface="仿宋_GB2312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ea typeface="仿宋_GB2312" charset="-122"/>
              </a:rPr>
              <a:t>t</a:t>
            </a:r>
            <a:r>
              <a:rPr lang="zh-CN" altLang="en-US" sz="2800" b="1">
                <a:solidFill>
                  <a:schemeClr val="tx1"/>
                </a:solidFill>
                <a:ea typeface="仿宋_GB2312" charset="-122"/>
              </a:rPr>
              <a:t>）</a:t>
            </a:r>
            <a:r>
              <a:rPr lang="en-US" altLang="zh-CN" sz="2800" b="1">
                <a:solidFill>
                  <a:schemeClr val="tx1"/>
                </a:solidFill>
                <a:ea typeface="仿宋_GB2312" charset="-122"/>
              </a:rPr>
              <a:t>=F[I(t</a:t>
            </a:r>
            <a:r>
              <a:rPr lang="zh-CN" altLang="en-US" sz="2800" b="1">
                <a:solidFill>
                  <a:schemeClr val="tx1"/>
                </a:solidFill>
                <a:ea typeface="仿宋_GB2312" charset="-122"/>
              </a:rPr>
              <a:t>）</a:t>
            </a:r>
            <a:r>
              <a:rPr lang="en-US" altLang="zh-CN" sz="2800" b="1">
                <a:solidFill>
                  <a:schemeClr val="tx1"/>
                </a:solidFill>
                <a:ea typeface="仿宋_GB2312" charset="-122"/>
              </a:rPr>
              <a:t>]</a:t>
            </a:r>
          </a:p>
        </p:txBody>
      </p:sp>
      <p:sp>
        <p:nvSpPr>
          <p:cNvPr id="249893" name="Text Box 37"/>
          <p:cNvSpPr txBox="1">
            <a:spLocks noChangeArrowheads="1"/>
          </p:cNvSpPr>
          <p:nvPr/>
        </p:nvSpPr>
        <p:spPr bwMode="auto">
          <a:xfrm>
            <a:off x="357188" y="1361306"/>
            <a:ext cx="1763712" cy="9461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数字电路</a:t>
            </a:r>
          </a:p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 分类</a:t>
            </a:r>
          </a:p>
        </p:txBody>
      </p:sp>
      <p:sp>
        <p:nvSpPr>
          <p:cNvPr id="249895" name="AutoShape 39"/>
          <p:cNvSpPr>
            <a:spLocks noChangeArrowheads="1"/>
          </p:cNvSpPr>
          <p:nvPr/>
        </p:nvSpPr>
        <p:spPr bwMode="auto">
          <a:xfrm>
            <a:off x="3527884" y="2528900"/>
            <a:ext cx="4680520" cy="1152525"/>
          </a:xfrm>
          <a:prstGeom prst="wedgeRoundRectCallout">
            <a:avLst>
              <a:gd name="adj1" fmla="val 30782"/>
              <a:gd name="adj2" fmla="val -75766"/>
              <a:gd name="adj3" fmla="val 16667"/>
            </a:avLst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要求电路有</a:t>
            </a:r>
            <a:r>
              <a:rPr lang="zh-CN" altLang="en-US" sz="2400" b="1" dirty="0">
                <a:solidFill>
                  <a:srgbClr val="FF0000"/>
                </a:solidFill>
                <a:ea typeface="仿宋_GB2312" charset="-122"/>
              </a:rPr>
              <a:t>记忆能力</a:t>
            </a:r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，记忆</a:t>
            </a:r>
            <a:r>
              <a:rPr lang="en-US" altLang="zh-CN" sz="2400" b="1" dirty="0">
                <a:solidFill>
                  <a:schemeClr val="tx1"/>
                </a:solidFill>
                <a:ea typeface="仿宋_GB2312" charset="-122"/>
              </a:rPr>
              <a:t>t</a:t>
            </a:r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时刻以前的输入</a:t>
            </a:r>
          </a:p>
        </p:txBody>
      </p:sp>
      <p:sp>
        <p:nvSpPr>
          <p:cNvPr id="29" name="矩形 28"/>
          <p:cNvSpPr/>
          <p:nvPr/>
        </p:nvSpPr>
        <p:spPr>
          <a:xfrm>
            <a:off x="500235" y="5318048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存储器：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存储大量数据</a:t>
            </a:r>
          </a:p>
        </p:txBody>
      </p:sp>
      <p:sp>
        <p:nvSpPr>
          <p:cNvPr id="30" name="矩形 29"/>
          <p:cNvSpPr/>
          <p:nvPr/>
        </p:nvSpPr>
        <p:spPr>
          <a:xfrm>
            <a:off x="428227" y="4725144"/>
            <a:ext cx="7600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寄存器：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存储一组二进制数据（通常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位或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位以上）</a:t>
            </a:r>
          </a:p>
        </p:txBody>
      </p:sp>
      <p:sp>
        <p:nvSpPr>
          <p:cNvPr id="31" name="矩形 30"/>
          <p:cNvSpPr/>
          <p:nvPr/>
        </p:nvSpPr>
        <p:spPr>
          <a:xfrm>
            <a:off x="453850" y="4185084"/>
            <a:ext cx="4883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存储单元：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存储一位二进制数据</a:t>
            </a:r>
          </a:p>
        </p:txBody>
      </p:sp>
      <p:sp>
        <p:nvSpPr>
          <p:cNvPr id="32" name="AutoShape 6"/>
          <p:cNvSpPr>
            <a:spLocks/>
          </p:cNvSpPr>
          <p:nvPr/>
        </p:nvSpPr>
        <p:spPr bwMode="auto">
          <a:xfrm>
            <a:off x="323528" y="4437112"/>
            <a:ext cx="288032" cy="1296144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65"/>
          <p:cNvSpPr>
            <a:spLocks noChangeArrowheads="1"/>
          </p:cNvSpPr>
          <p:nvPr/>
        </p:nvSpPr>
        <p:spPr bwMode="auto">
          <a:xfrm>
            <a:off x="503548" y="296652"/>
            <a:ext cx="1836204" cy="549275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flatTx/>
          </a:bodyPr>
          <a:lstStyle/>
          <a:p>
            <a:pPr algn="l"/>
            <a:r>
              <a:rPr lang="en-US" altLang="zh-CN" sz="3200" b="1" dirty="0" smtClean="0">
                <a:solidFill>
                  <a:schemeClr val="tx1"/>
                </a:solidFill>
                <a:ea typeface="隶书" pitchFamily="49" charset="-122"/>
              </a:rPr>
              <a:t>5.1</a:t>
            </a:r>
            <a:r>
              <a:rPr lang="zh-CN" altLang="en-US" sz="3200" b="1" dirty="0" smtClean="0">
                <a:solidFill>
                  <a:schemeClr val="tx1"/>
                </a:solidFill>
                <a:ea typeface="隶书" pitchFamily="49" charset="-122"/>
              </a:rPr>
              <a:t>绪论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323528" y="3645024"/>
            <a:ext cx="1763712" cy="52322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几个概念</a:t>
            </a:r>
            <a:endParaRPr lang="zh-CN" altLang="en-US" sz="2800" b="1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autoUpdateAnimBg="0"/>
      <p:bldP spid="249864" grpId="0" autoUpdateAnimBg="0"/>
      <p:bldP spid="249893" grpId="0" autoUpdateAnimBg="0"/>
      <p:bldP spid="249895" grpId="0" animBg="1"/>
      <p:bldP spid="29" grpId="0"/>
      <p:bldP spid="30" grpId="0"/>
      <p:bldP spid="31" grpId="0"/>
      <p:bldP spid="32" grpId="0" animBg="1"/>
      <p:bldP spid="1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A2A570-5C05-4B57-BBF9-DFA938901FC0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>
          <a:xfrm>
            <a:off x="280988" y="0"/>
            <a:ext cx="77724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三、电平触发</a:t>
            </a:r>
            <a:r>
              <a:rPr lang="en-US" altLang="zh-CN" sz="32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D</a:t>
            </a:r>
            <a:r>
              <a:rPr lang="zh-CN" altLang="en-US" sz="32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触发器（</a:t>
            </a:r>
            <a:r>
              <a:rPr lang="en-US" altLang="zh-CN" sz="32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D</a:t>
            </a:r>
            <a:r>
              <a:rPr lang="zh-CN" altLang="en-US" sz="32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型锁存器）</a:t>
            </a:r>
          </a:p>
        </p:txBody>
      </p:sp>
      <p:sp>
        <p:nvSpPr>
          <p:cNvPr id="269411" name="Rectangle 99"/>
          <p:cNvSpPr>
            <a:spLocks noChangeArrowheads="1"/>
          </p:cNvSpPr>
          <p:nvPr/>
        </p:nvSpPr>
        <p:spPr bwMode="auto">
          <a:xfrm>
            <a:off x="7235825" y="2516188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FF0000"/>
                </a:solidFill>
                <a:ea typeface="仿宋_GB2312" charset="-122"/>
              </a:rPr>
              <a:t>D</a:t>
            </a:r>
            <a:r>
              <a:rPr lang="zh-CN" altLang="en-US" sz="2400">
                <a:solidFill>
                  <a:srgbClr val="FF0000"/>
                </a:solidFill>
                <a:ea typeface="仿宋_GB2312" charset="-122"/>
              </a:rPr>
              <a:t>型锁存器</a:t>
            </a:r>
          </a:p>
        </p:txBody>
      </p:sp>
      <p:sp>
        <p:nvSpPr>
          <p:cNvPr id="269412" name="Text Box 100"/>
          <p:cNvSpPr txBox="1">
            <a:spLocks noChangeArrowheads="1"/>
          </p:cNvSpPr>
          <p:nvPr/>
        </p:nvSpPr>
        <p:spPr bwMode="auto">
          <a:xfrm>
            <a:off x="477838" y="3136900"/>
            <a:ext cx="213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（</a:t>
            </a:r>
            <a:r>
              <a:rPr lang="en-US" altLang="zh-CN" sz="2800" b="1" dirty="0">
                <a:solidFill>
                  <a:schemeClr val="folHlink"/>
                </a:solidFill>
                <a:ea typeface="华文行楷" pitchFamily="2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）原理：</a:t>
            </a:r>
          </a:p>
        </p:txBody>
      </p:sp>
      <p:sp>
        <p:nvSpPr>
          <p:cNvPr id="269413" name="Text Box 101"/>
          <p:cNvSpPr txBox="1">
            <a:spLocks noChangeArrowheads="1"/>
          </p:cNvSpPr>
          <p:nvPr/>
        </p:nvSpPr>
        <p:spPr bwMode="auto">
          <a:xfrm>
            <a:off x="611188" y="3913188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CLK=1</a:t>
            </a:r>
            <a:r>
              <a:rPr lang="zh-CN" altLang="en-US" sz="2400" dirty="0">
                <a:solidFill>
                  <a:schemeClr val="tx1"/>
                </a:solidFill>
                <a:latin typeface="宋体" pitchFamily="2" charset="-122"/>
              </a:rPr>
              <a:t>时，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Q</a:t>
            </a:r>
            <a:r>
              <a:rPr lang="zh-CN" altLang="en-US" sz="2400" baseline="30000" dirty="0" smtClean="0">
                <a:solidFill>
                  <a:schemeClr val="tx1"/>
                </a:solidFill>
                <a:latin typeface="宋体" pitchFamily="2" charset="-122"/>
              </a:rPr>
              <a:t>*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=D</a:t>
            </a:r>
            <a:r>
              <a:rPr lang="zh-CN" altLang="en-US" sz="2400" dirty="0">
                <a:solidFill>
                  <a:schemeClr val="tx1"/>
                </a:solidFill>
                <a:latin typeface="宋体" pitchFamily="2" charset="-122"/>
              </a:rPr>
              <a:t>：将输入</a:t>
            </a:r>
            <a:r>
              <a:rPr lang="zh-CN" altLang="en-US" sz="2400" dirty="0">
                <a:solidFill>
                  <a:schemeClr val="hlink"/>
                </a:solidFill>
                <a:latin typeface="宋体" pitchFamily="2" charset="-122"/>
              </a:rPr>
              <a:t>数据存入</a:t>
            </a:r>
            <a:r>
              <a:rPr lang="zh-CN" altLang="en-US" sz="2400" dirty="0">
                <a:solidFill>
                  <a:schemeClr val="tx1"/>
                </a:solidFill>
                <a:latin typeface="宋体" pitchFamily="2" charset="-122"/>
              </a:rPr>
              <a:t>触发器中</a:t>
            </a:r>
          </a:p>
        </p:txBody>
      </p:sp>
      <p:sp>
        <p:nvSpPr>
          <p:cNvPr id="269414" name="Text Box 102"/>
          <p:cNvSpPr txBox="1">
            <a:spLocks noChangeArrowheads="1"/>
          </p:cNvSpPr>
          <p:nvPr/>
        </p:nvSpPr>
        <p:spPr bwMode="auto">
          <a:xfrm>
            <a:off x="611188" y="4652963"/>
            <a:ext cx="6619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  <a:ea typeface="仿宋_GB2312" charset="-122"/>
              </a:rPr>
              <a:t>CLK=0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时，</a:t>
            </a:r>
            <a:r>
              <a:rPr lang="en-US" altLang="zh-CN" sz="2400" dirty="0" smtClean="0">
                <a:solidFill>
                  <a:schemeClr val="tx1"/>
                </a:solidFill>
                <a:ea typeface="仿宋_GB2312" charset="-122"/>
              </a:rPr>
              <a:t>Q</a:t>
            </a:r>
            <a:r>
              <a:rPr lang="zh-CN" altLang="en-US" sz="2400" dirty="0" smtClean="0">
                <a:solidFill>
                  <a:schemeClr val="tx1"/>
                </a:solidFill>
                <a:ea typeface="仿宋_GB2312" charset="-122"/>
              </a:rPr>
              <a:t>*</a:t>
            </a:r>
            <a:r>
              <a:rPr lang="en-US" altLang="zh-CN" sz="2400" dirty="0" smtClean="0">
                <a:solidFill>
                  <a:schemeClr val="tx1"/>
                </a:solidFill>
                <a:ea typeface="仿宋_GB2312" charset="-122"/>
              </a:rPr>
              <a:t>=Q</a:t>
            </a:r>
            <a:r>
              <a:rPr lang="zh-CN" altLang="en-US" sz="2400" dirty="0" smtClean="0">
                <a:solidFill>
                  <a:schemeClr val="tx1"/>
                </a:solidFill>
                <a:ea typeface="仿宋_GB2312" charset="-122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存入触发器的</a:t>
            </a:r>
            <a:r>
              <a:rPr lang="zh-CN" altLang="en-US" sz="2400" dirty="0">
                <a:solidFill>
                  <a:schemeClr val="hlink"/>
                </a:solidFill>
                <a:ea typeface="仿宋_GB2312" charset="-122"/>
              </a:rPr>
              <a:t>数据保持不变</a:t>
            </a:r>
          </a:p>
        </p:txBody>
      </p:sp>
      <p:grpSp>
        <p:nvGrpSpPr>
          <p:cNvPr id="11" name="Group 103"/>
          <p:cNvGrpSpPr>
            <a:grpSpLocks/>
          </p:cNvGrpSpPr>
          <p:nvPr/>
        </p:nvGrpSpPr>
        <p:grpSpPr bwMode="auto">
          <a:xfrm>
            <a:off x="3779838" y="5516563"/>
            <a:ext cx="2039937" cy="1143000"/>
            <a:chOff x="4416" y="2784"/>
            <a:chExt cx="1128" cy="528"/>
          </a:xfrm>
        </p:grpSpPr>
        <p:sp>
          <p:nvSpPr>
            <p:cNvPr id="16406" name="Rectangle 104"/>
            <p:cNvSpPr>
              <a:spLocks noChangeArrowheads="1"/>
            </p:cNvSpPr>
            <p:nvPr/>
          </p:nvSpPr>
          <p:spPr bwMode="auto">
            <a:xfrm>
              <a:off x="4832" y="2784"/>
              <a:ext cx="308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Line 105"/>
            <p:cNvSpPr>
              <a:spLocks noChangeShapeType="1"/>
            </p:cNvSpPr>
            <p:nvPr/>
          </p:nvSpPr>
          <p:spPr bwMode="auto">
            <a:xfrm>
              <a:off x="4648" y="2897"/>
              <a:ext cx="1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106"/>
            <p:cNvSpPr>
              <a:spLocks noChangeShapeType="1"/>
            </p:cNvSpPr>
            <p:nvPr/>
          </p:nvSpPr>
          <p:spPr bwMode="auto">
            <a:xfrm>
              <a:off x="5139" y="2935"/>
              <a:ext cx="18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Oval 107"/>
            <p:cNvSpPr>
              <a:spLocks noChangeArrowheads="1"/>
            </p:cNvSpPr>
            <p:nvPr/>
          </p:nvSpPr>
          <p:spPr bwMode="auto">
            <a:xfrm>
              <a:off x="5139" y="3124"/>
              <a:ext cx="62" cy="75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Line 108"/>
            <p:cNvSpPr>
              <a:spLocks noChangeShapeType="1"/>
            </p:cNvSpPr>
            <p:nvPr/>
          </p:nvSpPr>
          <p:spPr bwMode="auto">
            <a:xfrm>
              <a:off x="5201" y="3161"/>
              <a:ext cx="1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Text Box 109"/>
            <p:cNvSpPr txBox="1">
              <a:spLocks noChangeArrowheads="1"/>
            </p:cNvSpPr>
            <p:nvPr/>
          </p:nvSpPr>
          <p:spPr bwMode="auto">
            <a:xfrm>
              <a:off x="4800" y="2784"/>
              <a:ext cx="404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1D</a:t>
              </a:r>
            </a:p>
          </p:txBody>
        </p:sp>
        <p:sp>
          <p:nvSpPr>
            <p:cNvPr id="16412" name="Text Box 110"/>
            <p:cNvSpPr txBox="1">
              <a:spLocks noChangeArrowheads="1"/>
            </p:cNvSpPr>
            <p:nvPr/>
          </p:nvSpPr>
          <p:spPr bwMode="auto">
            <a:xfrm>
              <a:off x="4416" y="2784"/>
              <a:ext cx="216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D</a:t>
              </a:r>
              <a:endParaRPr lang="en-US" altLang="zh-CN" sz="18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graphicFrame>
          <p:nvGraphicFramePr>
            <p:cNvPr id="16387" name="Object 111"/>
            <p:cNvGraphicFramePr>
              <a:graphicFrameLocks noChangeAspect="1"/>
            </p:cNvGraphicFramePr>
            <p:nvPr/>
          </p:nvGraphicFramePr>
          <p:xfrm>
            <a:off x="5344" y="3067"/>
            <a:ext cx="187" cy="184"/>
          </p:xfrm>
          <a:graphic>
            <a:graphicData uri="http://schemas.openxmlformats.org/presentationml/2006/ole">
              <p:oleObj spid="_x0000_s16387" name="公式" r:id="rId3" imgW="177480" imgH="203040" progId="Equation.3">
                <p:embed/>
              </p:oleObj>
            </a:graphicData>
          </a:graphic>
        </p:graphicFrame>
        <p:sp>
          <p:nvSpPr>
            <p:cNvPr id="16413" name="Line 112"/>
            <p:cNvSpPr>
              <a:spLocks noChangeShapeType="1"/>
            </p:cNvSpPr>
            <p:nvPr/>
          </p:nvSpPr>
          <p:spPr bwMode="auto">
            <a:xfrm>
              <a:off x="4642" y="3112"/>
              <a:ext cx="1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Text Box 113"/>
            <p:cNvSpPr txBox="1">
              <a:spLocks noChangeArrowheads="1"/>
            </p:cNvSpPr>
            <p:nvPr/>
          </p:nvSpPr>
          <p:spPr bwMode="auto">
            <a:xfrm>
              <a:off x="4800" y="3024"/>
              <a:ext cx="71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16415" name="Text Box 114"/>
            <p:cNvSpPr txBox="1">
              <a:spLocks noChangeArrowheads="1"/>
            </p:cNvSpPr>
            <p:nvPr/>
          </p:nvSpPr>
          <p:spPr bwMode="auto">
            <a:xfrm>
              <a:off x="4416" y="2976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 i="1" dirty="0" smtClean="0">
                  <a:solidFill>
                    <a:srgbClr val="FF0000"/>
                  </a:solidFill>
                  <a:ea typeface="仿宋_GB2312" charset="-122"/>
                </a:rPr>
                <a:t>CLK</a:t>
              </a:r>
              <a:endParaRPr lang="en-US" altLang="zh-CN" sz="1800" i="1" dirty="0">
                <a:solidFill>
                  <a:srgbClr val="FF0000"/>
                </a:solidFill>
                <a:ea typeface="仿宋_GB2312" charset="-122"/>
              </a:endParaRPr>
            </a:p>
          </p:txBody>
        </p:sp>
        <p:sp>
          <p:nvSpPr>
            <p:cNvPr id="16416" name="Text Box 115"/>
            <p:cNvSpPr txBox="1">
              <a:spLocks noChangeArrowheads="1"/>
            </p:cNvSpPr>
            <p:nvPr/>
          </p:nvSpPr>
          <p:spPr bwMode="auto">
            <a:xfrm>
              <a:off x="5328" y="2784"/>
              <a:ext cx="216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Q</a:t>
              </a:r>
              <a:endParaRPr lang="en-US" altLang="zh-CN" sz="18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</p:grpSp>
      <p:sp>
        <p:nvSpPr>
          <p:cNvPr id="269428" name="Rectangle 116"/>
          <p:cNvSpPr>
            <a:spLocks noChangeArrowheads="1"/>
          </p:cNvSpPr>
          <p:nvPr/>
        </p:nvSpPr>
        <p:spPr bwMode="auto">
          <a:xfrm>
            <a:off x="539750" y="5589588"/>
            <a:ext cx="2851150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华文行楷" pitchFamily="2" charset="-122"/>
              </a:rPr>
              <a:t>（</a:t>
            </a:r>
            <a:r>
              <a:rPr lang="en-US" altLang="zh-CN" sz="2800" b="1">
                <a:solidFill>
                  <a:schemeClr val="folHlink"/>
                </a:solidFill>
                <a:ea typeface="华文行楷" pitchFamily="2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ea typeface="华文行楷" pitchFamily="2" charset="-122"/>
              </a:rPr>
              <a:t>）逻辑符号：</a:t>
            </a:r>
          </a:p>
        </p:txBody>
      </p: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611188" y="3644900"/>
            <a:ext cx="2743200" cy="914400"/>
            <a:chOff x="480" y="1872"/>
            <a:chExt cx="1872" cy="576"/>
          </a:xfrm>
        </p:grpSpPr>
        <p:sp>
          <p:nvSpPr>
            <p:cNvPr id="16404" name="Oval 118"/>
            <p:cNvSpPr>
              <a:spLocks noChangeArrowheads="1"/>
            </p:cNvSpPr>
            <p:nvPr/>
          </p:nvSpPr>
          <p:spPr bwMode="auto">
            <a:xfrm>
              <a:off x="480" y="1968"/>
              <a:ext cx="1584" cy="48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Line 119"/>
            <p:cNvSpPr>
              <a:spLocks noChangeShapeType="1"/>
            </p:cNvSpPr>
            <p:nvPr/>
          </p:nvSpPr>
          <p:spPr bwMode="auto">
            <a:xfrm flipV="1">
              <a:off x="2016" y="1872"/>
              <a:ext cx="336" cy="24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9432" name="Text Box 120"/>
          <p:cNvSpPr txBox="1">
            <a:spLocks noChangeArrowheads="1"/>
          </p:cNvSpPr>
          <p:nvPr/>
        </p:nvSpPr>
        <p:spPr bwMode="auto">
          <a:xfrm>
            <a:off x="3419475" y="2924175"/>
            <a:ext cx="5329238" cy="8223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accent2"/>
                </a:solidFill>
                <a:ea typeface="仿宋_GB2312" charset="-122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从输入到输出的通道是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透明</a:t>
            </a:r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也称</a:t>
            </a:r>
            <a:r>
              <a:rPr lang="zh-CN" altLang="en-US" sz="2400" b="1" dirty="0">
                <a:solidFill>
                  <a:schemeClr val="accent2"/>
                </a:solidFill>
                <a:ea typeface="仿宋_GB2312" charset="-122"/>
              </a:rPr>
              <a:t>透明寄存器</a:t>
            </a:r>
          </a:p>
        </p:txBody>
      </p:sp>
      <p:grpSp>
        <p:nvGrpSpPr>
          <p:cNvPr id="13" name="Group 123"/>
          <p:cNvGrpSpPr>
            <a:grpSpLocks/>
          </p:cNvGrpSpPr>
          <p:nvPr/>
        </p:nvGrpSpPr>
        <p:grpSpPr bwMode="auto">
          <a:xfrm>
            <a:off x="4067175" y="765175"/>
            <a:ext cx="1296913" cy="2160588"/>
            <a:chOff x="4377" y="2069"/>
            <a:chExt cx="862" cy="1361"/>
          </a:xfrm>
        </p:grpSpPr>
        <p:graphicFrame>
          <p:nvGraphicFramePr>
            <p:cNvPr id="16386" name="Object 49"/>
            <p:cNvGraphicFramePr>
              <a:graphicFrameLocks noChangeAspect="1"/>
            </p:cNvGraphicFramePr>
            <p:nvPr/>
          </p:nvGraphicFramePr>
          <p:xfrm>
            <a:off x="4422" y="2432"/>
            <a:ext cx="516" cy="576"/>
          </p:xfrm>
          <a:graphic>
            <a:graphicData uri="http://schemas.openxmlformats.org/presentationml/2006/ole">
              <p:oleObj spid="_x0000_s16388" name="Equation" r:id="rId4" imgW="419040" imgH="431640" progId="Equation.3">
                <p:embed/>
              </p:oleObj>
            </a:graphicData>
          </a:graphic>
        </p:graphicFrame>
        <p:sp>
          <p:nvSpPr>
            <p:cNvPr id="16403" name="AutoShape 122"/>
            <p:cNvSpPr>
              <a:spLocks noChangeArrowheads="1"/>
            </p:cNvSpPr>
            <p:nvPr/>
          </p:nvSpPr>
          <p:spPr bwMode="auto">
            <a:xfrm rot="-5400000">
              <a:off x="4127" y="2319"/>
              <a:ext cx="1361" cy="862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215516" y="692150"/>
            <a:ext cx="3708784" cy="2232025"/>
            <a:chOff x="215516" y="692150"/>
            <a:chExt cx="3708784" cy="2232025"/>
          </a:xfrm>
        </p:grpSpPr>
        <p:sp>
          <p:nvSpPr>
            <p:cNvPr id="16463" name="Rectangle 4"/>
            <p:cNvSpPr>
              <a:spLocks noChangeArrowheads="1"/>
            </p:cNvSpPr>
            <p:nvPr/>
          </p:nvSpPr>
          <p:spPr bwMode="auto">
            <a:xfrm>
              <a:off x="2292745" y="939498"/>
              <a:ext cx="340820" cy="62131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4" name="Oval 5"/>
            <p:cNvSpPr>
              <a:spLocks noChangeArrowheads="1"/>
            </p:cNvSpPr>
            <p:nvPr/>
          </p:nvSpPr>
          <p:spPr bwMode="auto">
            <a:xfrm>
              <a:off x="2633565" y="1188319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5" name="Text Box 6"/>
            <p:cNvSpPr txBox="1">
              <a:spLocks noChangeArrowheads="1"/>
            </p:cNvSpPr>
            <p:nvPr/>
          </p:nvSpPr>
          <p:spPr bwMode="auto">
            <a:xfrm>
              <a:off x="2294114" y="939498"/>
              <a:ext cx="453058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  <a:sym typeface="Symbol" pitchFamily="18" charset="2"/>
                </a:rPr>
                <a:t>&amp;</a:t>
              </a: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pSp>
          <p:nvGrpSpPr>
            <p:cNvPr id="16466" name="Group 7"/>
            <p:cNvGrpSpPr>
              <a:grpSpLocks/>
            </p:cNvGrpSpPr>
            <p:nvPr/>
          </p:nvGrpSpPr>
          <p:grpSpPr bwMode="auto">
            <a:xfrm>
              <a:off x="2292745" y="2118820"/>
              <a:ext cx="454426" cy="619843"/>
              <a:chOff x="816" y="1584"/>
              <a:chExt cx="383" cy="480"/>
            </a:xfrm>
          </p:grpSpPr>
          <p:sp>
            <p:nvSpPr>
              <p:cNvPr id="16504" name="Rectangle 8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05" name="Oval 9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77" cy="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06" name="Text Box 10"/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383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16467" name="Line 11"/>
            <p:cNvSpPr>
              <a:spLocks noChangeShapeType="1"/>
            </p:cNvSpPr>
            <p:nvPr/>
          </p:nvSpPr>
          <p:spPr bwMode="auto">
            <a:xfrm>
              <a:off x="1728000" y="1126482"/>
              <a:ext cx="54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Line 12"/>
            <p:cNvSpPr>
              <a:spLocks noChangeShapeType="1"/>
            </p:cNvSpPr>
            <p:nvPr/>
          </p:nvSpPr>
          <p:spPr bwMode="auto">
            <a:xfrm>
              <a:off x="1728000" y="2489843"/>
              <a:ext cx="54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Line 13"/>
            <p:cNvSpPr>
              <a:spLocks noChangeShapeType="1"/>
            </p:cNvSpPr>
            <p:nvPr/>
          </p:nvSpPr>
          <p:spPr bwMode="auto">
            <a:xfrm>
              <a:off x="2064163" y="1373830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Line 14"/>
            <p:cNvSpPr>
              <a:spLocks noChangeShapeType="1"/>
            </p:cNvSpPr>
            <p:nvPr/>
          </p:nvSpPr>
          <p:spPr bwMode="auto">
            <a:xfrm>
              <a:off x="2064163" y="2242495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Line 15"/>
            <p:cNvSpPr>
              <a:spLocks noChangeShapeType="1"/>
            </p:cNvSpPr>
            <p:nvPr/>
          </p:nvSpPr>
          <p:spPr bwMode="auto">
            <a:xfrm>
              <a:off x="2748540" y="1250156"/>
              <a:ext cx="856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Line 16"/>
            <p:cNvSpPr>
              <a:spLocks noChangeShapeType="1"/>
            </p:cNvSpPr>
            <p:nvPr/>
          </p:nvSpPr>
          <p:spPr bwMode="auto">
            <a:xfrm>
              <a:off x="2748540" y="2428006"/>
              <a:ext cx="856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Line 17"/>
            <p:cNvSpPr>
              <a:spLocks noChangeShapeType="1"/>
            </p:cNvSpPr>
            <p:nvPr/>
          </p:nvSpPr>
          <p:spPr bwMode="auto">
            <a:xfrm flipV="1">
              <a:off x="2064163" y="1931837"/>
              <a:ext cx="0" cy="310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Line 18"/>
            <p:cNvSpPr>
              <a:spLocks noChangeShapeType="1"/>
            </p:cNvSpPr>
            <p:nvPr/>
          </p:nvSpPr>
          <p:spPr bwMode="auto">
            <a:xfrm flipV="1">
              <a:off x="2064163" y="1373830"/>
              <a:ext cx="0" cy="310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5" name="Line 19"/>
            <p:cNvSpPr>
              <a:spLocks noChangeShapeType="1"/>
            </p:cNvSpPr>
            <p:nvPr/>
          </p:nvSpPr>
          <p:spPr bwMode="auto">
            <a:xfrm flipV="1">
              <a:off x="2064163" y="1560814"/>
              <a:ext cx="1084053" cy="371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6" name="Line 20"/>
            <p:cNvSpPr>
              <a:spLocks noChangeShapeType="1"/>
            </p:cNvSpPr>
            <p:nvPr/>
          </p:nvSpPr>
          <p:spPr bwMode="auto">
            <a:xfrm flipH="1" flipV="1">
              <a:off x="2064163" y="1684488"/>
              <a:ext cx="1084053" cy="434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7" name="Line 21"/>
            <p:cNvSpPr>
              <a:spLocks noChangeShapeType="1"/>
            </p:cNvSpPr>
            <p:nvPr/>
          </p:nvSpPr>
          <p:spPr bwMode="auto">
            <a:xfrm flipV="1">
              <a:off x="3148216" y="1250156"/>
              <a:ext cx="0" cy="310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8" name="Line 22"/>
            <p:cNvSpPr>
              <a:spLocks noChangeShapeType="1"/>
            </p:cNvSpPr>
            <p:nvPr/>
          </p:nvSpPr>
          <p:spPr bwMode="auto">
            <a:xfrm flipV="1">
              <a:off x="3148216" y="2118820"/>
              <a:ext cx="0" cy="309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9" name="Oval 23"/>
            <p:cNvSpPr>
              <a:spLocks noChangeArrowheads="1"/>
            </p:cNvSpPr>
            <p:nvPr/>
          </p:nvSpPr>
          <p:spPr bwMode="auto">
            <a:xfrm>
              <a:off x="3115366" y="1222182"/>
              <a:ext cx="57488" cy="618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0" name="Oval 24"/>
            <p:cNvSpPr>
              <a:spLocks noChangeArrowheads="1"/>
            </p:cNvSpPr>
            <p:nvPr/>
          </p:nvSpPr>
          <p:spPr bwMode="auto">
            <a:xfrm>
              <a:off x="3120841" y="2395615"/>
              <a:ext cx="57488" cy="618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1" name="Text Box 25"/>
            <p:cNvSpPr txBox="1">
              <a:spLocks noChangeArrowheads="1"/>
            </p:cNvSpPr>
            <p:nvPr/>
          </p:nvSpPr>
          <p:spPr bwMode="auto">
            <a:xfrm>
              <a:off x="380595" y="2329361"/>
              <a:ext cx="286070" cy="456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R</a:t>
              </a:r>
            </a:p>
          </p:txBody>
        </p:sp>
        <p:sp>
          <p:nvSpPr>
            <p:cNvPr id="16482" name="Text Box 26"/>
            <p:cNvSpPr txBox="1">
              <a:spLocks noChangeArrowheads="1"/>
            </p:cNvSpPr>
            <p:nvPr/>
          </p:nvSpPr>
          <p:spPr bwMode="auto">
            <a:xfrm>
              <a:off x="247826" y="842326"/>
              <a:ext cx="284701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  <p:sp>
          <p:nvSpPr>
            <p:cNvPr id="16483" name="Text Box 27"/>
            <p:cNvSpPr txBox="1">
              <a:spLocks noChangeArrowheads="1"/>
            </p:cNvSpPr>
            <p:nvPr/>
          </p:nvSpPr>
          <p:spPr bwMode="auto">
            <a:xfrm>
              <a:off x="3605380" y="1064645"/>
              <a:ext cx="286070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sp>
          <p:nvSpPr>
            <p:cNvPr id="16484" name="Text Box 28"/>
            <p:cNvSpPr txBox="1">
              <a:spLocks noChangeArrowheads="1"/>
            </p:cNvSpPr>
            <p:nvPr/>
          </p:nvSpPr>
          <p:spPr bwMode="auto">
            <a:xfrm>
              <a:off x="1675437" y="1870000"/>
              <a:ext cx="279226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aphicFrame>
          <p:nvGraphicFramePr>
            <p:cNvPr id="16389" name="Object 29"/>
            <p:cNvGraphicFramePr>
              <a:graphicFrameLocks noChangeAspect="1"/>
            </p:cNvGraphicFramePr>
            <p:nvPr/>
          </p:nvGraphicFramePr>
          <p:xfrm>
            <a:off x="3662868" y="2242495"/>
            <a:ext cx="261432" cy="371023"/>
          </p:xfrm>
          <a:graphic>
            <a:graphicData uri="http://schemas.openxmlformats.org/presentationml/2006/ole">
              <p:oleObj spid="_x0000_s16385" name="公式" r:id="rId5" imgW="215640" imgH="279360" progId="Equation.3">
                <p:embed/>
              </p:oleObj>
            </a:graphicData>
          </a:graphic>
        </p:graphicFrame>
        <p:sp>
          <p:nvSpPr>
            <p:cNvPr id="16485" name="Text Box 30"/>
            <p:cNvSpPr txBox="1">
              <a:spLocks noChangeArrowheads="1"/>
            </p:cNvSpPr>
            <p:nvPr/>
          </p:nvSpPr>
          <p:spPr bwMode="auto">
            <a:xfrm>
              <a:off x="2633565" y="814352"/>
              <a:ext cx="699433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6486" name="Text Box 31"/>
            <p:cNvSpPr txBox="1">
              <a:spLocks noChangeArrowheads="1"/>
            </p:cNvSpPr>
            <p:nvPr/>
          </p:nvSpPr>
          <p:spPr bwMode="auto">
            <a:xfrm>
              <a:off x="2633565" y="1993674"/>
              <a:ext cx="699433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pSp>
          <p:nvGrpSpPr>
            <p:cNvPr id="16487" name="Group 32"/>
            <p:cNvGrpSpPr>
              <a:grpSpLocks/>
            </p:cNvGrpSpPr>
            <p:nvPr/>
          </p:nvGrpSpPr>
          <p:grpSpPr bwMode="auto">
            <a:xfrm>
              <a:off x="1263441" y="753987"/>
              <a:ext cx="343557" cy="619843"/>
              <a:chOff x="1104" y="1200"/>
              <a:chExt cx="288" cy="480"/>
            </a:xfrm>
          </p:grpSpPr>
          <p:sp>
            <p:nvSpPr>
              <p:cNvPr id="16502" name="Rectangle 33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03" name="Text Box 34"/>
              <p:cNvSpPr txBox="1">
                <a:spLocks noChangeArrowheads="1"/>
              </p:cNvSpPr>
              <p:nvPr/>
            </p:nvSpPr>
            <p:spPr bwMode="auto">
              <a:xfrm>
                <a:off x="1105" y="1200"/>
                <a:ext cx="241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16488" name="Line 35"/>
            <p:cNvSpPr>
              <a:spLocks noChangeShapeType="1"/>
            </p:cNvSpPr>
            <p:nvPr/>
          </p:nvSpPr>
          <p:spPr bwMode="auto">
            <a:xfrm>
              <a:off x="579064" y="939498"/>
              <a:ext cx="684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9" name="Oval 36"/>
            <p:cNvSpPr>
              <a:spLocks noChangeArrowheads="1"/>
            </p:cNvSpPr>
            <p:nvPr/>
          </p:nvSpPr>
          <p:spPr bwMode="auto">
            <a:xfrm>
              <a:off x="1004747" y="1774299"/>
              <a:ext cx="57488" cy="618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90" name="Group 37"/>
            <p:cNvGrpSpPr>
              <a:grpSpLocks/>
            </p:cNvGrpSpPr>
            <p:nvPr/>
          </p:nvGrpSpPr>
          <p:grpSpPr bwMode="auto">
            <a:xfrm>
              <a:off x="1263441" y="2180657"/>
              <a:ext cx="343557" cy="619843"/>
              <a:chOff x="1104" y="1200"/>
              <a:chExt cx="288" cy="480"/>
            </a:xfrm>
          </p:grpSpPr>
          <p:sp>
            <p:nvSpPr>
              <p:cNvPr id="16500" name="Rectangle 38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01" name="Text Box 39"/>
              <p:cNvSpPr txBox="1">
                <a:spLocks noChangeArrowheads="1"/>
              </p:cNvSpPr>
              <p:nvPr/>
            </p:nvSpPr>
            <p:spPr bwMode="auto">
              <a:xfrm>
                <a:off x="1105" y="1200"/>
                <a:ext cx="241" cy="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16491" name="Line 40"/>
            <p:cNvSpPr>
              <a:spLocks noChangeShapeType="1"/>
            </p:cNvSpPr>
            <p:nvPr/>
          </p:nvSpPr>
          <p:spPr bwMode="auto">
            <a:xfrm>
              <a:off x="1034859" y="1188319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2" name="Line 41"/>
            <p:cNvSpPr>
              <a:spLocks noChangeShapeType="1"/>
            </p:cNvSpPr>
            <p:nvPr/>
          </p:nvSpPr>
          <p:spPr bwMode="auto">
            <a:xfrm>
              <a:off x="1034859" y="2366169"/>
              <a:ext cx="228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3" name="Line 42"/>
            <p:cNvSpPr>
              <a:spLocks noChangeShapeType="1"/>
            </p:cNvSpPr>
            <p:nvPr/>
          </p:nvSpPr>
          <p:spPr bwMode="auto">
            <a:xfrm>
              <a:off x="579064" y="2613517"/>
              <a:ext cx="684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4" name="Line 43"/>
            <p:cNvSpPr>
              <a:spLocks noChangeShapeType="1"/>
            </p:cNvSpPr>
            <p:nvPr/>
          </p:nvSpPr>
          <p:spPr bwMode="auto">
            <a:xfrm>
              <a:off x="1034859" y="1188319"/>
              <a:ext cx="0" cy="117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5" name="Line 44"/>
            <p:cNvSpPr>
              <a:spLocks noChangeShapeType="1"/>
            </p:cNvSpPr>
            <p:nvPr/>
          </p:nvSpPr>
          <p:spPr bwMode="auto">
            <a:xfrm flipH="1">
              <a:off x="579064" y="1808163"/>
              <a:ext cx="455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7" name="Text Box 46"/>
            <p:cNvSpPr txBox="1">
              <a:spLocks noChangeArrowheads="1"/>
            </p:cNvSpPr>
            <p:nvPr/>
          </p:nvSpPr>
          <p:spPr bwMode="auto">
            <a:xfrm>
              <a:off x="1550880" y="2118820"/>
              <a:ext cx="663846" cy="457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6498" name="Text Box 47"/>
            <p:cNvSpPr txBox="1">
              <a:spLocks noChangeArrowheads="1"/>
            </p:cNvSpPr>
            <p:nvPr/>
          </p:nvSpPr>
          <p:spPr bwMode="auto">
            <a:xfrm>
              <a:off x="215516" y="1412776"/>
              <a:ext cx="8642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rgbClr val="FF0000"/>
                  </a:solidFill>
                  <a:ea typeface="仿宋_GB2312" charset="-122"/>
                </a:rPr>
                <a:t>CLK</a:t>
              </a:r>
              <a:endParaRPr lang="en-US" altLang="zh-CN" sz="2000" i="1" dirty="0">
                <a:solidFill>
                  <a:srgbClr val="FF0000"/>
                </a:solidFill>
                <a:ea typeface="仿宋_GB2312" charset="-122"/>
              </a:endParaRPr>
            </a:p>
          </p:txBody>
        </p:sp>
        <p:sp>
          <p:nvSpPr>
            <p:cNvPr id="16499" name="Line 48"/>
            <p:cNvSpPr>
              <a:spLocks noChangeShapeType="1"/>
            </p:cNvSpPr>
            <p:nvPr/>
          </p:nvSpPr>
          <p:spPr bwMode="auto">
            <a:xfrm>
              <a:off x="1949187" y="692150"/>
              <a:ext cx="0" cy="2232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Oval 5"/>
            <p:cNvSpPr>
              <a:spLocks noChangeArrowheads="1"/>
            </p:cNvSpPr>
            <p:nvPr/>
          </p:nvSpPr>
          <p:spPr bwMode="auto">
            <a:xfrm>
              <a:off x="1614447" y="2443149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Oval 5"/>
            <p:cNvSpPr>
              <a:spLocks noChangeArrowheads="1"/>
            </p:cNvSpPr>
            <p:nvPr/>
          </p:nvSpPr>
          <p:spPr bwMode="auto">
            <a:xfrm>
              <a:off x="1614447" y="1080000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256076" y="404664"/>
            <a:ext cx="3636403" cy="2160587"/>
            <a:chOff x="5580063" y="404813"/>
            <a:chExt cx="3636403" cy="2160587"/>
          </a:xfrm>
        </p:grpSpPr>
        <p:sp>
          <p:nvSpPr>
            <p:cNvPr id="16417" name="Rectangle 52"/>
            <p:cNvSpPr>
              <a:spLocks noChangeArrowheads="1"/>
            </p:cNvSpPr>
            <p:nvPr/>
          </p:nvSpPr>
          <p:spPr bwMode="auto">
            <a:xfrm>
              <a:off x="7785868" y="637925"/>
              <a:ext cx="283073" cy="58512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Oval 53"/>
            <p:cNvSpPr>
              <a:spLocks noChangeArrowheads="1"/>
            </p:cNvSpPr>
            <p:nvPr/>
          </p:nvSpPr>
          <p:spPr bwMode="auto">
            <a:xfrm>
              <a:off x="8068941" y="872601"/>
              <a:ext cx="77342" cy="923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9" name="Text Box 54"/>
            <p:cNvSpPr txBox="1">
              <a:spLocks noChangeArrowheads="1"/>
            </p:cNvSpPr>
            <p:nvPr/>
          </p:nvSpPr>
          <p:spPr bwMode="auto">
            <a:xfrm>
              <a:off x="7785868" y="637925"/>
              <a:ext cx="377431" cy="456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  <a:sym typeface="Symbol" pitchFamily="18" charset="2"/>
                </a:rPr>
                <a:t>&amp;</a:t>
              </a: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pSp>
          <p:nvGrpSpPr>
            <p:cNvPr id="16420" name="Group 55"/>
            <p:cNvGrpSpPr>
              <a:grpSpLocks/>
            </p:cNvGrpSpPr>
            <p:nvPr/>
          </p:nvGrpSpPr>
          <p:grpSpPr bwMode="auto">
            <a:xfrm>
              <a:off x="7785868" y="1748726"/>
              <a:ext cx="377431" cy="583562"/>
              <a:chOff x="816" y="1584"/>
              <a:chExt cx="383" cy="480"/>
            </a:xfrm>
          </p:grpSpPr>
          <p:sp>
            <p:nvSpPr>
              <p:cNvPr id="16460" name="Rectangle 56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1" name="Oval 57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77" cy="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2" name="Text Box 58"/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383" cy="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16421" name="Line 59"/>
            <p:cNvSpPr>
              <a:spLocks noChangeShapeType="1"/>
            </p:cNvSpPr>
            <p:nvPr/>
          </p:nvSpPr>
          <p:spPr bwMode="auto">
            <a:xfrm>
              <a:off x="7308000" y="814714"/>
              <a:ext cx="48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2" name="Line 60"/>
            <p:cNvSpPr>
              <a:spLocks noChangeShapeType="1"/>
            </p:cNvSpPr>
            <p:nvPr/>
          </p:nvSpPr>
          <p:spPr bwMode="auto">
            <a:xfrm>
              <a:off x="7308000" y="2097612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3" name="Line 61"/>
            <p:cNvSpPr>
              <a:spLocks noChangeShapeType="1"/>
            </p:cNvSpPr>
            <p:nvPr/>
          </p:nvSpPr>
          <p:spPr bwMode="auto">
            <a:xfrm>
              <a:off x="7595605" y="1046262"/>
              <a:ext cx="190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Line 62"/>
            <p:cNvSpPr>
              <a:spLocks noChangeShapeType="1"/>
            </p:cNvSpPr>
            <p:nvPr/>
          </p:nvSpPr>
          <p:spPr bwMode="auto">
            <a:xfrm>
              <a:off x="7595605" y="1866064"/>
              <a:ext cx="190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" name="Line 63"/>
            <p:cNvSpPr>
              <a:spLocks noChangeShapeType="1"/>
            </p:cNvSpPr>
            <p:nvPr/>
          </p:nvSpPr>
          <p:spPr bwMode="auto">
            <a:xfrm>
              <a:off x="8164845" y="930488"/>
              <a:ext cx="7130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6" name="Line 64"/>
            <p:cNvSpPr>
              <a:spLocks noChangeShapeType="1"/>
            </p:cNvSpPr>
            <p:nvPr/>
          </p:nvSpPr>
          <p:spPr bwMode="auto">
            <a:xfrm>
              <a:off x="8164845" y="2039725"/>
              <a:ext cx="7130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Line 65"/>
            <p:cNvSpPr>
              <a:spLocks noChangeShapeType="1"/>
            </p:cNvSpPr>
            <p:nvPr/>
          </p:nvSpPr>
          <p:spPr bwMode="auto">
            <a:xfrm flipV="1">
              <a:off x="7595605" y="1571937"/>
              <a:ext cx="0" cy="294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8" name="Line 66"/>
            <p:cNvSpPr>
              <a:spLocks noChangeShapeType="1"/>
            </p:cNvSpPr>
            <p:nvPr/>
          </p:nvSpPr>
          <p:spPr bwMode="auto">
            <a:xfrm flipV="1">
              <a:off x="7595605" y="1046262"/>
              <a:ext cx="0" cy="294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9" name="Line 67"/>
            <p:cNvSpPr>
              <a:spLocks noChangeShapeType="1"/>
            </p:cNvSpPr>
            <p:nvPr/>
          </p:nvSpPr>
          <p:spPr bwMode="auto">
            <a:xfrm flipV="1">
              <a:off x="7595605" y="1223051"/>
              <a:ext cx="901812" cy="3488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0" name="Line 68"/>
            <p:cNvSpPr>
              <a:spLocks noChangeShapeType="1"/>
            </p:cNvSpPr>
            <p:nvPr/>
          </p:nvSpPr>
          <p:spPr bwMode="auto">
            <a:xfrm flipH="1" flipV="1">
              <a:off x="7595605" y="1340389"/>
              <a:ext cx="901812" cy="408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1" name="Line 69"/>
            <p:cNvSpPr>
              <a:spLocks noChangeShapeType="1"/>
            </p:cNvSpPr>
            <p:nvPr/>
          </p:nvSpPr>
          <p:spPr bwMode="auto">
            <a:xfrm flipV="1">
              <a:off x="8497418" y="930488"/>
              <a:ext cx="0" cy="292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2" name="Line 70"/>
            <p:cNvSpPr>
              <a:spLocks noChangeShapeType="1"/>
            </p:cNvSpPr>
            <p:nvPr/>
          </p:nvSpPr>
          <p:spPr bwMode="auto">
            <a:xfrm flipV="1">
              <a:off x="8497418" y="1748726"/>
              <a:ext cx="0" cy="290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3" name="Oval 71"/>
            <p:cNvSpPr>
              <a:spLocks noChangeArrowheads="1"/>
            </p:cNvSpPr>
            <p:nvPr/>
          </p:nvSpPr>
          <p:spPr bwMode="auto">
            <a:xfrm>
              <a:off x="8471121" y="903891"/>
              <a:ext cx="46405" cy="578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4" name="Oval 72"/>
            <p:cNvSpPr>
              <a:spLocks noChangeArrowheads="1"/>
            </p:cNvSpPr>
            <p:nvPr/>
          </p:nvSpPr>
          <p:spPr bwMode="auto">
            <a:xfrm>
              <a:off x="8474215" y="2009999"/>
              <a:ext cx="47952" cy="578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5" name="Text Box 73"/>
            <p:cNvSpPr txBox="1">
              <a:spLocks noChangeArrowheads="1"/>
            </p:cNvSpPr>
            <p:nvPr/>
          </p:nvSpPr>
          <p:spPr bwMode="auto">
            <a:xfrm>
              <a:off x="5580063" y="555006"/>
              <a:ext cx="371243" cy="45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D</a:t>
              </a:r>
            </a:p>
          </p:txBody>
        </p:sp>
        <p:sp>
          <p:nvSpPr>
            <p:cNvPr id="16436" name="Text Box 74"/>
            <p:cNvSpPr txBox="1">
              <a:spLocks noChangeArrowheads="1"/>
            </p:cNvSpPr>
            <p:nvPr/>
          </p:nvSpPr>
          <p:spPr bwMode="auto">
            <a:xfrm>
              <a:off x="8877942" y="755263"/>
              <a:ext cx="238215" cy="456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sp>
          <p:nvSpPr>
            <p:cNvPr id="16437" name="Text Box 75"/>
            <p:cNvSpPr txBox="1">
              <a:spLocks noChangeArrowheads="1"/>
            </p:cNvSpPr>
            <p:nvPr/>
          </p:nvSpPr>
          <p:spPr bwMode="auto">
            <a:xfrm>
              <a:off x="7270767" y="1514050"/>
              <a:ext cx="233574" cy="45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graphicFrame>
          <p:nvGraphicFramePr>
            <p:cNvPr id="16388" name="Object 76"/>
            <p:cNvGraphicFramePr>
              <a:graphicFrameLocks noChangeAspect="1"/>
            </p:cNvGraphicFramePr>
            <p:nvPr/>
          </p:nvGraphicFramePr>
          <p:xfrm>
            <a:off x="8856427" y="1808969"/>
            <a:ext cx="360039" cy="358118"/>
          </p:xfrm>
          <a:graphic>
            <a:graphicData uri="http://schemas.openxmlformats.org/presentationml/2006/ole">
              <p:oleObj spid="_x0000_s16386" name="公式" r:id="rId6" imgW="177480" imgH="203040" progId="Equation.3">
                <p:embed/>
              </p:oleObj>
            </a:graphicData>
          </a:graphic>
        </p:graphicFrame>
        <p:grpSp>
          <p:nvGrpSpPr>
            <p:cNvPr id="16438" name="Group 77"/>
            <p:cNvGrpSpPr>
              <a:grpSpLocks/>
            </p:cNvGrpSpPr>
            <p:nvPr/>
          </p:nvGrpSpPr>
          <p:grpSpPr bwMode="auto">
            <a:xfrm>
              <a:off x="6916539" y="479909"/>
              <a:ext cx="286167" cy="583562"/>
              <a:chOff x="1104" y="1200"/>
              <a:chExt cx="288" cy="480"/>
            </a:xfrm>
          </p:grpSpPr>
          <p:sp>
            <p:nvSpPr>
              <p:cNvPr id="16458" name="Rectangle 78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9" name="Text Box 79"/>
              <p:cNvSpPr txBox="1">
                <a:spLocks noChangeArrowheads="1"/>
              </p:cNvSpPr>
              <p:nvPr/>
            </p:nvSpPr>
            <p:spPr bwMode="auto">
              <a:xfrm>
                <a:off x="1106" y="1200"/>
                <a:ext cx="240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16439" name="Line 80"/>
            <p:cNvSpPr>
              <a:spLocks noChangeShapeType="1"/>
            </p:cNvSpPr>
            <p:nvPr/>
          </p:nvSpPr>
          <p:spPr bwMode="auto">
            <a:xfrm>
              <a:off x="5877058" y="630102"/>
              <a:ext cx="1039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0" name="Oval 81"/>
            <p:cNvSpPr>
              <a:spLocks noChangeArrowheads="1"/>
            </p:cNvSpPr>
            <p:nvPr/>
          </p:nvSpPr>
          <p:spPr bwMode="auto">
            <a:xfrm>
              <a:off x="6712355" y="1424873"/>
              <a:ext cx="47952" cy="578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41" name="Group 82"/>
            <p:cNvGrpSpPr>
              <a:grpSpLocks/>
            </p:cNvGrpSpPr>
            <p:nvPr/>
          </p:nvGrpSpPr>
          <p:grpSpPr bwMode="auto">
            <a:xfrm>
              <a:off x="6928914" y="1806613"/>
              <a:ext cx="286167" cy="585126"/>
              <a:chOff x="1104" y="1200"/>
              <a:chExt cx="288" cy="480"/>
            </a:xfrm>
          </p:grpSpPr>
          <p:sp>
            <p:nvSpPr>
              <p:cNvPr id="16456" name="Rectangle 83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7" name="Text Box 84"/>
              <p:cNvSpPr txBox="1">
                <a:spLocks noChangeArrowheads="1"/>
              </p:cNvSpPr>
              <p:nvPr/>
            </p:nvSpPr>
            <p:spPr bwMode="auto">
              <a:xfrm>
                <a:off x="1106" y="1200"/>
                <a:ext cx="240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&amp;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16442" name="Line 85"/>
            <p:cNvSpPr>
              <a:spLocks noChangeShapeType="1"/>
            </p:cNvSpPr>
            <p:nvPr/>
          </p:nvSpPr>
          <p:spPr bwMode="auto">
            <a:xfrm>
              <a:off x="6738652" y="872601"/>
              <a:ext cx="190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3" name="Line 86"/>
            <p:cNvSpPr>
              <a:spLocks noChangeShapeType="1"/>
            </p:cNvSpPr>
            <p:nvPr/>
          </p:nvSpPr>
          <p:spPr bwMode="auto">
            <a:xfrm>
              <a:off x="6738652" y="1981838"/>
              <a:ext cx="190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4" name="Line 87"/>
            <p:cNvSpPr>
              <a:spLocks noChangeShapeType="1"/>
            </p:cNvSpPr>
            <p:nvPr/>
          </p:nvSpPr>
          <p:spPr bwMode="auto">
            <a:xfrm>
              <a:off x="6768042" y="2282224"/>
              <a:ext cx="148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5" name="Line 88"/>
            <p:cNvSpPr>
              <a:spLocks noChangeShapeType="1"/>
            </p:cNvSpPr>
            <p:nvPr/>
          </p:nvSpPr>
          <p:spPr bwMode="auto">
            <a:xfrm>
              <a:off x="6738652" y="872601"/>
              <a:ext cx="0" cy="110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6" name="Line 89"/>
            <p:cNvSpPr>
              <a:spLocks noChangeShapeType="1"/>
            </p:cNvSpPr>
            <p:nvPr/>
          </p:nvSpPr>
          <p:spPr bwMode="auto">
            <a:xfrm flipH="1">
              <a:off x="5951306" y="1456163"/>
              <a:ext cx="816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7" name="Text Box 90"/>
            <p:cNvSpPr txBox="1">
              <a:spLocks noChangeArrowheads="1"/>
            </p:cNvSpPr>
            <p:nvPr/>
          </p:nvSpPr>
          <p:spPr bwMode="auto">
            <a:xfrm>
              <a:off x="5580112" y="1196752"/>
              <a:ext cx="9361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>
                  <a:solidFill>
                    <a:srgbClr val="FF0000"/>
                  </a:solidFill>
                  <a:ea typeface="仿宋_GB2312" charset="-122"/>
                </a:rPr>
                <a:t>CLK</a:t>
              </a:r>
              <a:endParaRPr lang="en-US" altLang="zh-CN" sz="1800" i="1" dirty="0">
                <a:solidFill>
                  <a:srgbClr val="FF0000"/>
                </a:solidFill>
                <a:ea typeface="仿宋_GB2312" charset="-122"/>
              </a:endParaRPr>
            </a:p>
          </p:txBody>
        </p:sp>
        <p:sp>
          <p:nvSpPr>
            <p:cNvPr id="16448" name="Line 91"/>
            <p:cNvSpPr>
              <a:spLocks noChangeShapeType="1"/>
            </p:cNvSpPr>
            <p:nvPr/>
          </p:nvSpPr>
          <p:spPr bwMode="auto">
            <a:xfrm>
              <a:off x="7499701" y="404813"/>
              <a:ext cx="0" cy="210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49" name="Group 92"/>
            <p:cNvGrpSpPr>
              <a:grpSpLocks/>
            </p:cNvGrpSpPr>
            <p:nvPr/>
          </p:nvGrpSpPr>
          <p:grpSpPr bwMode="auto">
            <a:xfrm>
              <a:off x="6396799" y="1981838"/>
              <a:ext cx="377431" cy="583562"/>
              <a:chOff x="816" y="1584"/>
              <a:chExt cx="383" cy="480"/>
            </a:xfrm>
          </p:grpSpPr>
          <p:sp>
            <p:nvSpPr>
              <p:cNvPr id="16453" name="Rectangle 93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4" name="Oval 94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77" cy="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5" name="Text Box 95"/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383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  <a:sym typeface="Symbol" pitchFamily="18" charset="2"/>
                  </a:rPr>
                  <a:t>1</a:t>
                </a:r>
                <a:endParaRPr lang="en-US" altLang="zh-CN" sz="24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  <p:sp>
          <p:nvSpPr>
            <p:cNvPr id="16450" name="Line 96"/>
            <p:cNvSpPr>
              <a:spLocks noChangeShapeType="1"/>
            </p:cNvSpPr>
            <p:nvPr/>
          </p:nvSpPr>
          <p:spPr bwMode="auto">
            <a:xfrm flipH="1">
              <a:off x="6174053" y="2282224"/>
              <a:ext cx="22274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Line 97"/>
            <p:cNvSpPr>
              <a:spLocks noChangeShapeType="1"/>
            </p:cNvSpPr>
            <p:nvPr/>
          </p:nvSpPr>
          <p:spPr bwMode="auto">
            <a:xfrm flipV="1">
              <a:off x="6174053" y="630102"/>
              <a:ext cx="0" cy="165212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Oval 98"/>
            <p:cNvSpPr>
              <a:spLocks noChangeArrowheads="1"/>
            </p:cNvSpPr>
            <p:nvPr/>
          </p:nvSpPr>
          <p:spPr bwMode="auto">
            <a:xfrm>
              <a:off x="6099804" y="555006"/>
              <a:ext cx="148497" cy="15019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Oval 5"/>
            <p:cNvSpPr>
              <a:spLocks noChangeArrowheads="1"/>
            </p:cNvSpPr>
            <p:nvPr/>
          </p:nvSpPr>
          <p:spPr bwMode="auto">
            <a:xfrm>
              <a:off x="7200000" y="756000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Oval 5"/>
            <p:cNvSpPr>
              <a:spLocks noChangeArrowheads="1"/>
            </p:cNvSpPr>
            <p:nvPr/>
          </p:nvSpPr>
          <p:spPr bwMode="auto">
            <a:xfrm>
              <a:off x="7236000" y="2041506"/>
              <a:ext cx="91707" cy="986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9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9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9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9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411" grpId="0" autoUpdateAnimBg="0"/>
      <p:bldP spid="269412" grpId="0" autoUpdateAnimBg="0"/>
      <p:bldP spid="269413" grpId="0" autoUpdateAnimBg="0"/>
      <p:bldP spid="269414" grpId="0" autoUpdateAnimBg="0"/>
      <p:bldP spid="269428" grpId="0" autoUpdateAnimBg="0"/>
      <p:bldP spid="26943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0" y="620688"/>
            <a:ext cx="3348372" cy="612067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5.3.3</a:t>
            </a:r>
            <a:r>
              <a:rPr lang="zh-CN" altLang="en-US" sz="2400" dirty="0" smtClean="0">
                <a:solidFill>
                  <a:schemeClr val="tx2"/>
                </a:solidFill>
              </a:rPr>
              <a:t>脉冲触发的脉冲器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1620" y="4617132"/>
            <a:ext cx="4248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FontTx/>
              <a:buChar char="•"/>
            </a:pPr>
            <a:r>
              <a:rPr lang="zh-CN" altLang="en-US" sz="2800" dirty="0" smtClean="0"/>
              <a:t>解决触发器空翻问题</a:t>
            </a:r>
            <a:endParaRPr lang="en-US" altLang="zh-CN" sz="2800" dirty="0" smtClean="0"/>
          </a:p>
          <a:p>
            <a:pPr lvl="0" algn="l">
              <a:buFontTx/>
              <a:buChar char="•"/>
            </a:pPr>
            <a:r>
              <a:rPr lang="zh-CN" altLang="en-US" sz="2800" dirty="0" smtClean="0"/>
              <a:t>解决输入约束问题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367644" y="1557288"/>
            <a:ext cx="6085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脉冲触发的</a:t>
            </a:r>
            <a:r>
              <a:rPr lang="en-US" altLang="zh-CN" sz="28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SR</a:t>
            </a:r>
            <a:r>
              <a:rPr lang="zh-CN" altLang="en-US" sz="28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触发器</a:t>
            </a:r>
            <a:r>
              <a:rPr lang="en-US" altLang="zh-CN" sz="28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8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主从</a:t>
            </a:r>
            <a:r>
              <a:rPr lang="en-US" altLang="zh-CN" sz="28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SR</a:t>
            </a:r>
            <a:r>
              <a:rPr lang="zh-CN" altLang="en-US" sz="28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触发器</a:t>
            </a:r>
            <a:r>
              <a:rPr lang="en-US" altLang="zh-CN" sz="28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)</a:t>
            </a:r>
            <a:endParaRPr lang="zh-CN" altLang="en-US" sz="2400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1079612" y="1917328"/>
            <a:ext cx="360040" cy="648072"/>
          </a:xfrm>
          <a:prstGeom prst="leftBrace">
            <a:avLst>
              <a:gd name="adj1" fmla="val 33333"/>
              <a:gd name="adj2" fmla="val 5434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03648" y="2313372"/>
            <a:ext cx="6085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脉冲触发的</a:t>
            </a:r>
            <a:r>
              <a:rPr lang="en-US" altLang="zh-CN" sz="28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JK</a:t>
            </a:r>
            <a:r>
              <a:rPr lang="zh-CN" altLang="en-US" sz="28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触发器</a:t>
            </a:r>
            <a:r>
              <a:rPr lang="en-US" altLang="zh-CN" sz="28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8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主从</a:t>
            </a:r>
            <a:r>
              <a:rPr lang="en-US" altLang="zh-CN" sz="28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JK</a:t>
            </a:r>
            <a:r>
              <a:rPr lang="zh-CN" altLang="en-US" sz="28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触发器</a:t>
            </a:r>
            <a:r>
              <a:rPr lang="en-US" altLang="zh-CN" sz="28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)</a:t>
            </a:r>
            <a:endParaRPr lang="zh-CN" altLang="en-US" sz="2400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0" name="AutoShape 86"/>
          <p:cNvSpPr>
            <a:spLocks noChangeArrowheads="1"/>
          </p:cNvSpPr>
          <p:nvPr/>
        </p:nvSpPr>
        <p:spPr bwMode="auto">
          <a:xfrm>
            <a:off x="4211960" y="3033452"/>
            <a:ext cx="2447925" cy="863600"/>
          </a:xfrm>
          <a:prstGeom prst="wedgeRoundRectCallout">
            <a:avLst>
              <a:gd name="adj1" fmla="val -36143"/>
              <a:gd name="adj2" fmla="val -79711"/>
              <a:gd name="adj3" fmla="val 16667"/>
            </a:avLst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只介绍</a:t>
            </a:r>
            <a:r>
              <a:rPr lang="zh-CN" altLang="en-US" sz="24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脉冲触发的</a:t>
            </a:r>
            <a:r>
              <a:rPr lang="en-US" altLang="zh-CN" sz="24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JK</a:t>
            </a:r>
            <a:r>
              <a:rPr lang="zh-CN" altLang="en-US" sz="24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触发器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532" y="4077072"/>
            <a:ext cx="3439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脉冲触发的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JK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触发器</a:t>
            </a:r>
            <a:endParaRPr lang="zh-CN" altLang="en-US" dirty="0"/>
          </a:p>
        </p:txBody>
      </p:sp>
      <p:sp>
        <p:nvSpPr>
          <p:cNvPr id="12" name="Text Box 100"/>
          <p:cNvSpPr txBox="1">
            <a:spLocks noChangeArrowheads="1"/>
          </p:cNvSpPr>
          <p:nvPr/>
        </p:nvSpPr>
        <p:spPr bwMode="auto">
          <a:xfrm>
            <a:off x="287524" y="198933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分类</a:t>
            </a:r>
            <a:endParaRPr lang="zh-CN" altLang="en-US" sz="2800" b="1" dirty="0">
              <a:solidFill>
                <a:schemeClr val="folHlink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  <p:bldP spid="10" grpId="0" animBg="1"/>
      <p:bldP spid="11" grpId="0"/>
      <p:bldP spid="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1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1225" y="620688"/>
            <a:ext cx="6962775" cy="265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" name="Text Box 5"/>
          <p:cNvSpPr txBox="1">
            <a:spLocks noChangeArrowheads="1"/>
          </p:cNvSpPr>
          <p:nvPr/>
        </p:nvSpPr>
        <p:spPr bwMode="auto">
          <a:xfrm>
            <a:off x="0" y="0"/>
            <a:ext cx="60481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  <a:cs typeface="+mj-cs"/>
              </a:rPr>
              <a:t>一</a:t>
            </a:r>
            <a:r>
              <a:rPr lang="en-US" altLang="zh-CN" sz="32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  <a:cs typeface="+mj-cs"/>
              </a:rPr>
              <a:t>.</a:t>
            </a:r>
            <a:r>
              <a:rPr lang="zh-CN" altLang="en-US" sz="32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  <a:cs typeface="+mj-cs"/>
              </a:rPr>
              <a:t>主从</a:t>
            </a:r>
            <a:r>
              <a:rPr lang="en-US" altLang="zh-CN" sz="32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  <a:cs typeface="+mj-cs"/>
              </a:rPr>
              <a:t>JK</a:t>
            </a:r>
            <a:r>
              <a:rPr lang="zh-CN" altLang="en-US" sz="32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  <a:cs typeface="+mj-cs"/>
              </a:rPr>
              <a:t>电路结构和工作原理 </a:t>
            </a:r>
          </a:p>
        </p:txBody>
      </p:sp>
      <p:sp>
        <p:nvSpPr>
          <p:cNvPr id="268" name="Text Box 53"/>
          <p:cNvSpPr txBox="1">
            <a:spLocks noChangeArrowheads="1"/>
          </p:cNvSpPr>
          <p:nvPr/>
        </p:nvSpPr>
        <p:spPr bwMode="auto">
          <a:xfrm>
            <a:off x="6408204" y="2816932"/>
            <a:ext cx="13486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图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5.32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pSp>
        <p:nvGrpSpPr>
          <p:cNvPr id="360" name="Group 253"/>
          <p:cNvGrpSpPr>
            <a:grpSpLocks/>
          </p:cNvGrpSpPr>
          <p:nvPr/>
        </p:nvGrpSpPr>
        <p:grpSpPr bwMode="auto">
          <a:xfrm>
            <a:off x="228600" y="3657600"/>
            <a:ext cx="7835900" cy="2643188"/>
            <a:chOff x="576" y="2400"/>
            <a:chExt cx="4936" cy="1665"/>
          </a:xfrm>
        </p:grpSpPr>
        <p:grpSp>
          <p:nvGrpSpPr>
            <p:cNvPr id="361" name="Group 121"/>
            <p:cNvGrpSpPr>
              <a:grpSpLocks/>
            </p:cNvGrpSpPr>
            <p:nvPr/>
          </p:nvGrpSpPr>
          <p:grpSpPr bwMode="auto">
            <a:xfrm>
              <a:off x="2223" y="2584"/>
              <a:ext cx="325" cy="341"/>
              <a:chOff x="816" y="1584"/>
              <a:chExt cx="385" cy="480"/>
            </a:xfrm>
          </p:grpSpPr>
          <p:sp>
            <p:nvSpPr>
              <p:cNvPr id="479" name="Rectangle 122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288" cy="4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0" name="Oval 123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77" cy="7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1" name="Text Box 124"/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385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sym typeface="Symbol" pitchFamily="18" charset="2"/>
                  </a:rPr>
                  <a:t>&amp;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62" name="Group 125"/>
            <p:cNvGrpSpPr>
              <a:grpSpLocks/>
            </p:cNvGrpSpPr>
            <p:nvPr/>
          </p:nvGrpSpPr>
          <p:grpSpPr bwMode="auto">
            <a:xfrm>
              <a:off x="2223" y="3232"/>
              <a:ext cx="325" cy="341"/>
              <a:chOff x="816" y="1584"/>
              <a:chExt cx="385" cy="480"/>
            </a:xfrm>
          </p:grpSpPr>
          <p:sp>
            <p:nvSpPr>
              <p:cNvPr id="476" name="Rectangle 126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288" cy="4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7" name="Oval 127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77" cy="7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8" name="Text Box 128"/>
              <p:cNvSpPr txBox="1">
                <a:spLocks noChangeArrowheads="1"/>
              </p:cNvSpPr>
              <p:nvPr/>
            </p:nvSpPr>
            <p:spPr bwMode="auto">
              <a:xfrm>
                <a:off x="816" y="1586"/>
                <a:ext cx="385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sym typeface="Symbol" pitchFamily="18" charset="2"/>
                  </a:rPr>
                  <a:t>&amp;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63" name="Line 131"/>
            <p:cNvSpPr>
              <a:spLocks noChangeShapeType="1"/>
            </p:cNvSpPr>
            <p:nvPr/>
          </p:nvSpPr>
          <p:spPr bwMode="auto">
            <a:xfrm>
              <a:off x="2061" y="2823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Line 132"/>
            <p:cNvSpPr>
              <a:spLocks noChangeShapeType="1"/>
            </p:cNvSpPr>
            <p:nvPr/>
          </p:nvSpPr>
          <p:spPr bwMode="auto">
            <a:xfrm>
              <a:off x="2061" y="3300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Line 133"/>
            <p:cNvSpPr>
              <a:spLocks noChangeShapeType="1"/>
            </p:cNvSpPr>
            <p:nvPr/>
          </p:nvSpPr>
          <p:spPr bwMode="auto">
            <a:xfrm>
              <a:off x="2547" y="2755"/>
              <a:ext cx="6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Line 134"/>
            <p:cNvSpPr>
              <a:spLocks noChangeShapeType="1"/>
            </p:cNvSpPr>
            <p:nvPr/>
          </p:nvSpPr>
          <p:spPr bwMode="auto">
            <a:xfrm>
              <a:off x="2547" y="3402"/>
              <a:ext cx="6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Line 135"/>
            <p:cNvSpPr>
              <a:spLocks noChangeShapeType="1"/>
            </p:cNvSpPr>
            <p:nvPr/>
          </p:nvSpPr>
          <p:spPr bwMode="auto">
            <a:xfrm flipV="1">
              <a:off x="2064" y="3120"/>
              <a:ext cx="0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Line 136"/>
            <p:cNvSpPr>
              <a:spLocks noChangeShapeType="1"/>
            </p:cNvSpPr>
            <p:nvPr/>
          </p:nvSpPr>
          <p:spPr bwMode="auto">
            <a:xfrm flipV="1">
              <a:off x="2064" y="2832"/>
              <a:ext cx="0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Line 137"/>
            <p:cNvSpPr>
              <a:spLocks noChangeShapeType="1"/>
            </p:cNvSpPr>
            <p:nvPr/>
          </p:nvSpPr>
          <p:spPr bwMode="auto">
            <a:xfrm flipV="1">
              <a:off x="2061" y="2925"/>
              <a:ext cx="769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Line 138"/>
            <p:cNvSpPr>
              <a:spLocks noChangeShapeType="1"/>
            </p:cNvSpPr>
            <p:nvPr/>
          </p:nvSpPr>
          <p:spPr bwMode="auto">
            <a:xfrm flipH="1" flipV="1">
              <a:off x="2061" y="2993"/>
              <a:ext cx="769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Line 139"/>
            <p:cNvSpPr>
              <a:spLocks noChangeShapeType="1"/>
            </p:cNvSpPr>
            <p:nvPr/>
          </p:nvSpPr>
          <p:spPr bwMode="auto">
            <a:xfrm flipV="1">
              <a:off x="2830" y="2755"/>
              <a:ext cx="0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Line 140"/>
            <p:cNvSpPr>
              <a:spLocks noChangeShapeType="1"/>
            </p:cNvSpPr>
            <p:nvPr/>
          </p:nvSpPr>
          <p:spPr bwMode="auto">
            <a:xfrm flipV="1">
              <a:off x="2830" y="3232"/>
              <a:ext cx="0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3" name="Oval 141"/>
            <p:cNvSpPr>
              <a:spLocks noChangeArrowheads="1"/>
            </p:cNvSpPr>
            <p:nvPr/>
          </p:nvSpPr>
          <p:spPr bwMode="auto">
            <a:xfrm>
              <a:off x="2807" y="2739"/>
              <a:ext cx="40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Oval 142"/>
            <p:cNvSpPr>
              <a:spLocks noChangeArrowheads="1"/>
            </p:cNvSpPr>
            <p:nvPr/>
          </p:nvSpPr>
          <p:spPr bwMode="auto">
            <a:xfrm>
              <a:off x="2811" y="3385"/>
              <a:ext cx="41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Text Box 143"/>
            <p:cNvSpPr txBox="1">
              <a:spLocks noChangeArrowheads="1"/>
            </p:cNvSpPr>
            <p:nvPr/>
          </p:nvSpPr>
          <p:spPr bwMode="auto">
            <a:xfrm>
              <a:off x="672" y="3264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</a:t>
              </a:r>
            </a:p>
          </p:txBody>
        </p:sp>
        <p:sp>
          <p:nvSpPr>
            <p:cNvPr id="376" name="Text Box 144"/>
            <p:cNvSpPr txBox="1">
              <a:spLocks noChangeArrowheads="1"/>
            </p:cNvSpPr>
            <p:nvPr/>
          </p:nvSpPr>
          <p:spPr bwMode="auto">
            <a:xfrm>
              <a:off x="720" y="2592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377" name="Text Box 145"/>
            <p:cNvSpPr txBox="1">
              <a:spLocks noChangeArrowheads="1"/>
            </p:cNvSpPr>
            <p:nvPr/>
          </p:nvSpPr>
          <p:spPr bwMode="auto">
            <a:xfrm>
              <a:off x="1870" y="3148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80" name="Group 148"/>
            <p:cNvGrpSpPr>
              <a:grpSpLocks/>
            </p:cNvGrpSpPr>
            <p:nvPr/>
          </p:nvGrpSpPr>
          <p:grpSpPr bwMode="auto">
            <a:xfrm>
              <a:off x="1344" y="2496"/>
              <a:ext cx="253" cy="342"/>
              <a:chOff x="1104" y="1198"/>
              <a:chExt cx="288" cy="482"/>
            </a:xfrm>
          </p:grpSpPr>
          <p:sp>
            <p:nvSpPr>
              <p:cNvPr id="474" name="Rectangle 149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5" name="Text Box 150"/>
              <p:cNvSpPr txBox="1">
                <a:spLocks noChangeArrowheads="1"/>
              </p:cNvSpPr>
              <p:nvPr/>
            </p:nvSpPr>
            <p:spPr bwMode="auto">
              <a:xfrm>
                <a:off x="1106" y="1198"/>
                <a:ext cx="240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sym typeface="Symbol" pitchFamily="18" charset="2"/>
                  </a:rPr>
                  <a:t>&amp;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81" name="Line 151"/>
            <p:cNvSpPr>
              <a:spLocks noChangeShapeType="1"/>
            </p:cNvSpPr>
            <p:nvPr/>
          </p:nvSpPr>
          <p:spPr bwMode="auto">
            <a:xfrm>
              <a:off x="864" y="2736"/>
              <a:ext cx="5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Oval 152"/>
            <p:cNvSpPr>
              <a:spLocks noChangeArrowheads="1"/>
            </p:cNvSpPr>
            <p:nvPr/>
          </p:nvSpPr>
          <p:spPr bwMode="auto">
            <a:xfrm flipV="1">
              <a:off x="1680" y="30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3" name="Line 156"/>
            <p:cNvSpPr>
              <a:spLocks noChangeShapeType="1"/>
            </p:cNvSpPr>
            <p:nvPr/>
          </p:nvSpPr>
          <p:spPr bwMode="auto">
            <a:xfrm flipV="1">
              <a:off x="1728" y="2784"/>
              <a:ext cx="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4" name="Line 157"/>
            <p:cNvSpPr>
              <a:spLocks noChangeShapeType="1"/>
            </p:cNvSpPr>
            <p:nvPr/>
          </p:nvSpPr>
          <p:spPr bwMode="auto">
            <a:xfrm>
              <a:off x="1584" y="3504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Line 158"/>
            <p:cNvSpPr>
              <a:spLocks noChangeShapeType="1"/>
            </p:cNvSpPr>
            <p:nvPr/>
          </p:nvSpPr>
          <p:spPr bwMode="auto">
            <a:xfrm>
              <a:off x="864" y="3408"/>
              <a:ext cx="5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Line 159"/>
            <p:cNvSpPr>
              <a:spLocks noChangeShapeType="1"/>
            </p:cNvSpPr>
            <p:nvPr/>
          </p:nvSpPr>
          <p:spPr bwMode="auto">
            <a:xfrm>
              <a:off x="1200" y="3072"/>
              <a:ext cx="0" cy="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" name="Line 160"/>
            <p:cNvSpPr>
              <a:spLocks noChangeShapeType="1"/>
            </p:cNvSpPr>
            <p:nvPr/>
          </p:nvSpPr>
          <p:spPr bwMode="auto">
            <a:xfrm flipH="1">
              <a:off x="919" y="3777"/>
              <a:ext cx="9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Text Box 163"/>
            <p:cNvSpPr txBox="1">
              <a:spLocks noChangeArrowheads="1"/>
            </p:cNvSpPr>
            <p:nvPr/>
          </p:nvSpPr>
          <p:spPr bwMode="auto">
            <a:xfrm>
              <a:off x="576" y="364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CP</a:t>
              </a:r>
            </a:p>
          </p:txBody>
        </p:sp>
        <p:sp>
          <p:nvSpPr>
            <p:cNvPr id="389" name="Line 164"/>
            <p:cNvSpPr>
              <a:spLocks noChangeShapeType="1"/>
            </p:cNvSpPr>
            <p:nvPr/>
          </p:nvSpPr>
          <p:spPr bwMode="auto">
            <a:xfrm>
              <a:off x="2984" y="2448"/>
              <a:ext cx="0" cy="1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Text Box 165"/>
            <p:cNvSpPr txBox="1">
              <a:spLocks noChangeArrowheads="1"/>
            </p:cNvSpPr>
            <p:nvPr/>
          </p:nvSpPr>
          <p:spPr bwMode="auto">
            <a:xfrm>
              <a:off x="2183" y="3573"/>
              <a:ext cx="10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Text Box 166"/>
            <p:cNvSpPr txBox="1">
              <a:spLocks noChangeArrowheads="1"/>
            </p:cNvSpPr>
            <p:nvPr/>
          </p:nvSpPr>
          <p:spPr bwMode="auto">
            <a:xfrm>
              <a:off x="3785" y="3573"/>
              <a:ext cx="8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92" name="Group 167"/>
            <p:cNvGrpSpPr>
              <a:grpSpLocks/>
            </p:cNvGrpSpPr>
            <p:nvPr/>
          </p:nvGrpSpPr>
          <p:grpSpPr bwMode="auto">
            <a:xfrm>
              <a:off x="3887" y="2584"/>
              <a:ext cx="1415" cy="989"/>
              <a:chOff x="4130" y="192"/>
              <a:chExt cx="1746" cy="1392"/>
            </a:xfrm>
          </p:grpSpPr>
          <p:grpSp>
            <p:nvGrpSpPr>
              <p:cNvPr id="452" name="Group 168"/>
              <p:cNvGrpSpPr>
                <a:grpSpLocks/>
              </p:cNvGrpSpPr>
              <p:nvPr/>
            </p:nvGrpSpPr>
            <p:grpSpPr bwMode="auto">
              <a:xfrm>
                <a:off x="4729" y="192"/>
                <a:ext cx="399" cy="480"/>
                <a:chOff x="816" y="1584"/>
                <a:chExt cx="384" cy="480"/>
              </a:xfrm>
            </p:grpSpPr>
            <p:sp>
              <p:nvSpPr>
                <p:cNvPr id="471" name="Rectangle 169"/>
                <p:cNvSpPr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4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2" name="Oval 170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77" cy="7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3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816" y="1584"/>
                  <a:ext cx="384" cy="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sym typeface="Symbol" pitchFamily="18" charset="2"/>
                    </a:rPr>
                    <a:t>&amp;</a:t>
                  </a:r>
                  <a:endPara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53" name="Group 172"/>
              <p:cNvGrpSpPr>
                <a:grpSpLocks/>
              </p:cNvGrpSpPr>
              <p:nvPr/>
            </p:nvGrpSpPr>
            <p:grpSpPr bwMode="auto">
              <a:xfrm>
                <a:off x="4729" y="1104"/>
                <a:ext cx="399" cy="480"/>
                <a:chOff x="816" y="1584"/>
                <a:chExt cx="384" cy="480"/>
              </a:xfrm>
            </p:grpSpPr>
            <p:sp>
              <p:nvSpPr>
                <p:cNvPr id="468" name="Rectangle 173"/>
                <p:cNvSpPr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4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9" name="Oval 174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77" cy="7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0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16" y="1586"/>
                  <a:ext cx="384" cy="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sym typeface="Symbol" pitchFamily="18" charset="2"/>
                    </a:rPr>
                    <a:t>&amp;</a:t>
                  </a:r>
                  <a:endPara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54" name="Line 176"/>
              <p:cNvSpPr>
                <a:spLocks noChangeShapeType="1"/>
              </p:cNvSpPr>
              <p:nvPr/>
            </p:nvSpPr>
            <p:spPr bwMode="auto">
              <a:xfrm>
                <a:off x="4130" y="336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5" name="Line 177"/>
              <p:cNvSpPr>
                <a:spLocks noChangeShapeType="1"/>
              </p:cNvSpPr>
              <p:nvPr/>
            </p:nvSpPr>
            <p:spPr bwMode="auto">
              <a:xfrm>
                <a:off x="4130" y="1392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6" name="Line 178"/>
              <p:cNvSpPr>
                <a:spLocks noChangeShapeType="1"/>
              </p:cNvSpPr>
              <p:nvPr/>
            </p:nvSpPr>
            <p:spPr bwMode="auto">
              <a:xfrm>
                <a:off x="4529" y="528"/>
                <a:ext cx="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7" name="Line 179"/>
              <p:cNvSpPr>
                <a:spLocks noChangeShapeType="1"/>
              </p:cNvSpPr>
              <p:nvPr/>
            </p:nvSpPr>
            <p:spPr bwMode="auto">
              <a:xfrm>
                <a:off x="4529" y="1200"/>
                <a:ext cx="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8" name="Line 180"/>
              <p:cNvSpPr>
                <a:spLocks noChangeShapeType="1"/>
              </p:cNvSpPr>
              <p:nvPr/>
            </p:nvSpPr>
            <p:spPr bwMode="auto">
              <a:xfrm>
                <a:off x="5128" y="432"/>
                <a:ext cx="7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9" name="Line 181"/>
              <p:cNvSpPr>
                <a:spLocks noChangeShapeType="1"/>
              </p:cNvSpPr>
              <p:nvPr/>
            </p:nvSpPr>
            <p:spPr bwMode="auto">
              <a:xfrm>
                <a:off x="5128" y="1344"/>
                <a:ext cx="7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0" name="Line 182"/>
              <p:cNvSpPr>
                <a:spLocks noChangeShapeType="1"/>
              </p:cNvSpPr>
              <p:nvPr/>
            </p:nvSpPr>
            <p:spPr bwMode="auto">
              <a:xfrm flipV="1">
                <a:off x="4529" y="960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1" name="Line 183"/>
              <p:cNvSpPr>
                <a:spLocks noChangeShapeType="1"/>
              </p:cNvSpPr>
              <p:nvPr/>
            </p:nvSpPr>
            <p:spPr bwMode="auto">
              <a:xfrm flipV="1">
                <a:off x="4529" y="5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2" name="Line 184"/>
              <p:cNvSpPr>
                <a:spLocks noChangeShapeType="1"/>
              </p:cNvSpPr>
              <p:nvPr/>
            </p:nvSpPr>
            <p:spPr bwMode="auto">
              <a:xfrm flipV="1">
                <a:off x="4529" y="672"/>
                <a:ext cx="94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3" name="Line 185"/>
              <p:cNvSpPr>
                <a:spLocks noChangeShapeType="1"/>
              </p:cNvSpPr>
              <p:nvPr/>
            </p:nvSpPr>
            <p:spPr bwMode="auto">
              <a:xfrm flipH="1" flipV="1">
                <a:off x="4529" y="768"/>
                <a:ext cx="948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4" name="Line 186"/>
              <p:cNvSpPr>
                <a:spLocks noChangeShapeType="1"/>
              </p:cNvSpPr>
              <p:nvPr/>
            </p:nvSpPr>
            <p:spPr bwMode="auto">
              <a:xfrm flipV="1">
                <a:off x="5477" y="43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Line 187"/>
              <p:cNvSpPr>
                <a:spLocks noChangeShapeType="1"/>
              </p:cNvSpPr>
              <p:nvPr/>
            </p:nvSpPr>
            <p:spPr bwMode="auto">
              <a:xfrm flipV="1">
                <a:off x="5477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6" name="Oval 188"/>
              <p:cNvSpPr>
                <a:spLocks noChangeArrowheads="1"/>
              </p:cNvSpPr>
              <p:nvPr/>
            </p:nvSpPr>
            <p:spPr bwMode="auto">
              <a:xfrm>
                <a:off x="5449" y="410"/>
                <a:ext cx="50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7" name="Oval 189"/>
              <p:cNvSpPr>
                <a:spLocks noChangeArrowheads="1"/>
              </p:cNvSpPr>
              <p:nvPr/>
            </p:nvSpPr>
            <p:spPr bwMode="auto">
              <a:xfrm>
                <a:off x="5454" y="1319"/>
                <a:ext cx="50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3" name="Text Box 190"/>
            <p:cNvSpPr txBox="1">
              <a:spLocks noChangeArrowheads="1"/>
            </p:cNvSpPr>
            <p:nvPr/>
          </p:nvSpPr>
          <p:spPr bwMode="auto">
            <a:xfrm>
              <a:off x="5284" y="2652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Q</a:t>
              </a:r>
            </a:p>
          </p:txBody>
        </p:sp>
        <p:sp>
          <p:nvSpPr>
            <p:cNvPr id="394" name="Text Box 191"/>
            <p:cNvSpPr txBox="1">
              <a:spLocks noChangeArrowheads="1"/>
            </p:cNvSpPr>
            <p:nvPr/>
          </p:nvSpPr>
          <p:spPr bwMode="auto">
            <a:xfrm>
              <a:off x="3857" y="3095"/>
              <a:ext cx="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395" name="Object 192"/>
            <p:cNvGraphicFramePr>
              <a:graphicFrameLocks noChangeAspect="1"/>
            </p:cNvGraphicFramePr>
            <p:nvPr/>
          </p:nvGraphicFramePr>
          <p:xfrm>
            <a:off x="5289" y="3277"/>
            <a:ext cx="223" cy="249"/>
          </p:xfrm>
          <a:graphic>
            <a:graphicData uri="http://schemas.openxmlformats.org/presentationml/2006/ole">
              <p:oleObj spid="_x0000_s98312" name="公式" r:id="rId4" imgW="177480" imgH="203040" progId="Equation.3">
                <p:embed/>
              </p:oleObj>
            </a:graphicData>
          </a:graphic>
        </p:graphicFrame>
        <p:grpSp>
          <p:nvGrpSpPr>
            <p:cNvPr id="398" name="Group 195"/>
            <p:cNvGrpSpPr>
              <a:grpSpLocks/>
            </p:cNvGrpSpPr>
            <p:nvPr/>
          </p:nvGrpSpPr>
          <p:grpSpPr bwMode="auto">
            <a:xfrm>
              <a:off x="3552" y="2496"/>
              <a:ext cx="253" cy="341"/>
              <a:chOff x="1103" y="1200"/>
              <a:chExt cx="289" cy="480"/>
            </a:xfrm>
          </p:grpSpPr>
          <p:sp>
            <p:nvSpPr>
              <p:cNvPr id="450" name="Rectangle 196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1" name="Text Box 197"/>
              <p:cNvSpPr txBox="1">
                <a:spLocks noChangeArrowheads="1"/>
              </p:cNvSpPr>
              <p:nvPr/>
            </p:nvSpPr>
            <p:spPr bwMode="auto">
              <a:xfrm>
                <a:off x="1103" y="1200"/>
                <a:ext cx="241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sym typeface="Symbol" pitchFamily="18" charset="2"/>
                  </a:rPr>
                  <a:t>&amp;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9" name="Oval 198"/>
            <p:cNvSpPr>
              <a:spLocks noChangeArrowheads="1"/>
            </p:cNvSpPr>
            <p:nvPr/>
          </p:nvSpPr>
          <p:spPr bwMode="auto">
            <a:xfrm>
              <a:off x="3344" y="3350"/>
              <a:ext cx="42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00" name="Group 199"/>
            <p:cNvGrpSpPr>
              <a:grpSpLocks/>
            </p:cNvGrpSpPr>
            <p:nvPr/>
          </p:nvGrpSpPr>
          <p:grpSpPr bwMode="auto">
            <a:xfrm>
              <a:off x="3555" y="3266"/>
              <a:ext cx="253" cy="341"/>
              <a:chOff x="1103" y="1200"/>
              <a:chExt cx="289" cy="480"/>
            </a:xfrm>
          </p:grpSpPr>
          <p:sp>
            <p:nvSpPr>
              <p:cNvPr id="448" name="Rectangle 200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Text Box 201"/>
              <p:cNvSpPr txBox="1">
                <a:spLocks noChangeArrowheads="1"/>
              </p:cNvSpPr>
              <p:nvPr/>
            </p:nvSpPr>
            <p:spPr bwMode="auto">
              <a:xfrm>
                <a:off x="1103" y="1200"/>
                <a:ext cx="241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sym typeface="Symbol" pitchFamily="18" charset="2"/>
                  </a:rPr>
                  <a:t>&amp;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1" name="Line 202"/>
            <p:cNvSpPr>
              <a:spLocks noChangeShapeType="1"/>
            </p:cNvSpPr>
            <p:nvPr/>
          </p:nvSpPr>
          <p:spPr bwMode="auto">
            <a:xfrm>
              <a:off x="3363" y="2721"/>
              <a:ext cx="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Line 203"/>
            <p:cNvSpPr>
              <a:spLocks noChangeShapeType="1"/>
            </p:cNvSpPr>
            <p:nvPr/>
          </p:nvSpPr>
          <p:spPr bwMode="auto">
            <a:xfrm>
              <a:off x="3387" y="3368"/>
              <a:ext cx="1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5" name="Rectangle 206"/>
            <p:cNvSpPr>
              <a:spLocks noChangeArrowheads="1"/>
            </p:cNvSpPr>
            <p:nvPr/>
          </p:nvSpPr>
          <p:spPr bwMode="auto">
            <a:xfrm>
              <a:off x="1846" y="3607"/>
              <a:ext cx="253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Oval 207"/>
            <p:cNvSpPr>
              <a:spLocks noChangeArrowheads="1"/>
            </p:cNvSpPr>
            <p:nvPr/>
          </p:nvSpPr>
          <p:spPr bwMode="auto">
            <a:xfrm>
              <a:off x="2099" y="3759"/>
              <a:ext cx="64" cy="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Oval 208"/>
            <p:cNvSpPr>
              <a:spLocks noChangeArrowheads="1"/>
            </p:cNvSpPr>
            <p:nvPr/>
          </p:nvSpPr>
          <p:spPr bwMode="auto">
            <a:xfrm>
              <a:off x="1152" y="374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Line 209"/>
            <p:cNvSpPr>
              <a:spLocks noChangeShapeType="1"/>
            </p:cNvSpPr>
            <p:nvPr/>
          </p:nvSpPr>
          <p:spPr bwMode="auto">
            <a:xfrm>
              <a:off x="2183" y="3777"/>
              <a:ext cx="1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Line 210"/>
            <p:cNvSpPr>
              <a:spLocks noChangeShapeType="1"/>
            </p:cNvSpPr>
            <p:nvPr/>
          </p:nvSpPr>
          <p:spPr bwMode="auto">
            <a:xfrm>
              <a:off x="3153" y="3402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Line 211"/>
            <p:cNvSpPr>
              <a:spLocks noChangeShapeType="1"/>
            </p:cNvSpPr>
            <p:nvPr/>
          </p:nvSpPr>
          <p:spPr bwMode="auto">
            <a:xfrm>
              <a:off x="3153" y="3538"/>
              <a:ext cx="3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Line 212"/>
            <p:cNvSpPr>
              <a:spLocks noChangeShapeType="1"/>
            </p:cNvSpPr>
            <p:nvPr/>
          </p:nvSpPr>
          <p:spPr bwMode="auto">
            <a:xfrm>
              <a:off x="3153" y="2584"/>
              <a:ext cx="3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Line 213"/>
            <p:cNvSpPr>
              <a:spLocks noChangeShapeType="1"/>
            </p:cNvSpPr>
            <p:nvPr/>
          </p:nvSpPr>
          <p:spPr bwMode="auto">
            <a:xfrm flipV="1">
              <a:off x="3153" y="2584"/>
              <a:ext cx="0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Oval 216"/>
            <p:cNvSpPr>
              <a:spLocks noChangeArrowheads="1"/>
            </p:cNvSpPr>
            <p:nvPr/>
          </p:nvSpPr>
          <p:spPr bwMode="auto">
            <a:xfrm>
              <a:off x="3805" y="3418"/>
              <a:ext cx="64" cy="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Oval 217"/>
            <p:cNvSpPr>
              <a:spLocks noChangeArrowheads="1"/>
            </p:cNvSpPr>
            <p:nvPr/>
          </p:nvSpPr>
          <p:spPr bwMode="auto">
            <a:xfrm>
              <a:off x="3827" y="2669"/>
              <a:ext cx="64" cy="5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Text Box 218"/>
            <p:cNvSpPr txBox="1">
              <a:spLocks noChangeArrowheads="1"/>
            </p:cNvSpPr>
            <p:nvPr/>
          </p:nvSpPr>
          <p:spPr bwMode="auto">
            <a:xfrm>
              <a:off x="2100" y="3777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</a:t>
              </a:r>
              <a:r>
                <a:rPr kumimoji="0" lang="en-US" altLang="zh-CN" sz="2400" b="0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</a:t>
              </a: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Line 219"/>
            <p:cNvSpPr>
              <a:spLocks noChangeShapeType="1"/>
            </p:cNvSpPr>
            <p:nvPr/>
          </p:nvSpPr>
          <p:spPr bwMode="auto">
            <a:xfrm>
              <a:off x="5091" y="2755"/>
              <a:ext cx="0" cy="1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Line 220"/>
            <p:cNvSpPr>
              <a:spLocks noChangeShapeType="1"/>
            </p:cNvSpPr>
            <p:nvPr/>
          </p:nvSpPr>
          <p:spPr bwMode="auto">
            <a:xfrm flipH="1">
              <a:off x="1056" y="3984"/>
              <a:ext cx="4035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Line 221"/>
            <p:cNvSpPr>
              <a:spLocks noChangeShapeType="1"/>
            </p:cNvSpPr>
            <p:nvPr/>
          </p:nvSpPr>
          <p:spPr bwMode="auto">
            <a:xfrm flipV="1">
              <a:off x="1056" y="3600"/>
              <a:ext cx="0" cy="4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Line 222"/>
            <p:cNvSpPr>
              <a:spLocks noChangeShapeType="1"/>
            </p:cNvSpPr>
            <p:nvPr/>
          </p:nvSpPr>
          <p:spPr bwMode="auto">
            <a:xfrm>
              <a:off x="1056" y="3600"/>
              <a:ext cx="29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Line 223"/>
            <p:cNvSpPr>
              <a:spLocks noChangeShapeType="1"/>
            </p:cNvSpPr>
            <p:nvPr/>
          </p:nvSpPr>
          <p:spPr bwMode="auto">
            <a:xfrm>
              <a:off x="5184" y="2400"/>
              <a:ext cx="0" cy="10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Line 224"/>
            <p:cNvSpPr>
              <a:spLocks noChangeShapeType="1"/>
            </p:cNvSpPr>
            <p:nvPr/>
          </p:nvSpPr>
          <p:spPr bwMode="auto">
            <a:xfrm flipH="1">
              <a:off x="1104" y="2400"/>
              <a:ext cx="4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Line 225"/>
            <p:cNvSpPr>
              <a:spLocks noChangeShapeType="1"/>
            </p:cNvSpPr>
            <p:nvPr/>
          </p:nvSpPr>
          <p:spPr bwMode="auto">
            <a:xfrm>
              <a:off x="1104" y="240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Line 226"/>
            <p:cNvSpPr>
              <a:spLocks noChangeShapeType="1"/>
            </p:cNvSpPr>
            <p:nvPr/>
          </p:nvSpPr>
          <p:spPr bwMode="auto">
            <a:xfrm>
              <a:off x="1104" y="2592"/>
              <a:ext cx="25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Oval 227"/>
            <p:cNvSpPr>
              <a:spLocks noChangeArrowheads="1"/>
            </p:cNvSpPr>
            <p:nvPr/>
          </p:nvSpPr>
          <p:spPr bwMode="auto">
            <a:xfrm>
              <a:off x="5155" y="3383"/>
              <a:ext cx="62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Oval 228"/>
            <p:cNvSpPr>
              <a:spLocks noChangeArrowheads="1"/>
            </p:cNvSpPr>
            <p:nvPr/>
          </p:nvSpPr>
          <p:spPr bwMode="auto">
            <a:xfrm>
              <a:off x="5049" y="2721"/>
              <a:ext cx="62" cy="4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Line 229"/>
            <p:cNvSpPr>
              <a:spLocks noChangeShapeType="1"/>
            </p:cNvSpPr>
            <p:nvPr/>
          </p:nvSpPr>
          <p:spPr bwMode="auto">
            <a:xfrm>
              <a:off x="3363" y="2721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Text Box 230"/>
            <p:cNvSpPr txBox="1">
              <a:spLocks noChangeArrowheads="1"/>
            </p:cNvSpPr>
            <p:nvPr/>
          </p:nvSpPr>
          <p:spPr bwMode="auto">
            <a:xfrm>
              <a:off x="2926" y="2721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Q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</a:t>
              </a:r>
            </a:p>
          </p:txBody>
        </p:sp>
        <p:graphicFrame>
          <p:nvGraphicFramePr>
            <p:cNvPr id="428" name="Object 231"/>
            <p:cNvGraphicFramePr>
              <a:graphicFrameLocks noChangeAspect="1"/>
            </p:cNvGraphicFramePr>
            <p:nvPr/>
          </p:nvGraphicFramePr>
          <p:xfrm>
            <a:off x="2909" y="3170"/>
            <a:ext cx="367" cy="229"/>
          </p:xfrm>
          <a:graphic>
            <a:graphicData uri="http://schemas.openxmlformats.org/presentationml/2006/ole">
              <p:oleObj spid="_x0000_s98313" name="公式" r:id="rId5" imgW="279360" imgH="215640" progId="Equation.3">
                <p:embed/>
              </p:oleObj>
            </a:graphicData>
          </a:graphic>
        </p:graphicFrame>
        <p:grpSp>
          <p:nvGrpSpPr>
            <p:cNvPr id="429" name="Group 232"/>
            <p:cNvGrpSpPr>
              <a:grpSpLocks/>
            </p:cNvGrpSpPr>
            <p:nvPr/>
          </p:nvGrpSpPr>
          <p:grpSpPr bwMode="auto">
            <a:xfrm>
              <a:off x="1776" y="2544"/>
              <a:ext cx="253" cy="342"/>
              <a:chOff x="1104" y="1198"/>
              <a:chExt cx="288" cy="482"/>
            </a:xfrm>
          </p:grpSpPr>
          <p:sp>
            <p:nvSpPr>
              <p:cNvPr id="446" name="Rectangle 233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7" name="Text Box 234"/>
              <p:cNvSpPr txBox="1">
                <a:spLocks noChangeArrowheads="1"/>
              </p:cNvSpPr>
              <p:nvPr/>
            </p:nvSpPr>
            <p:spPr bwMode="auto">
              <a:xfrm>
                <a:off x="1106" y="1198"/>
                <a:ext cx="240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sym typeface="Symbol" pitchFamily="18" charset="2"/>
                  </a:rPr>
                  <a:t>&amp;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30" name="Oval 235"/>
            <p:cNvSpPr>
              <a:spLocks noChangeArrowheads="1"/>
            </p:cNvSpPr>
            <p:nvPr/>
          </p:nvSpPr>
          <p:spPr bwMode="auto">
            <a:xfrm>
              <a:off x="2029" y="2662"/>
              <a:ext cx="83" cy="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Line 236"/>
            <p:cNvSpPr>
              <a:spLocks noChangeShapeType="1"/>
            </p:cNvSpPr>
            <p:nvPr/>
          </p:nvSpPr>
          <p:spPr bwMode="auto">
            <a:xfrm>
              <a:off x="1584" y="264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Line 237"/>
            <p:cNvSpPr>
              <a:spLocks noChangeShapeType="1"/>
            </p:cNvSpPr>
            <p:nvPr/>
          </p:nvSpPr>
          <p:spPr bwMode="auto">
            <a:xfrm>
              <a:off x="2112" y="2688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33" name="Group 240"/>
            <p:cNvGrpSpPr>
              <a:grpSpLocks/>
            </p:cNvGrpSpPr>
            <p:nvPr/>
          </p:nvGrpSpPr>
          <p:grpSpPr bwMode="auto">
            <a:xfrm>
              <a:off x="1344" y="3312"/>
              <a:ext cx="253" cy="342"/>
              <a:chOff x="1104" y="1198"/>
              <a:chExt cx="288" cy="482"/>
            </a:xfrm>
          </p:grpSpPr>
          <p:sp>
            <p:nvSpPr>
              <p:cNvPr id="444" name="Rectangle 241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5" name="Text Box 242"/>
              <p:cNvSpPr txBox="1">
                <a:spLocks noChangeArrowheads="1"/>
              </p:cNvSpPr>
              <p:nvPr/>
            </p:nvSpPr>
            <p:spPr bwMode="auto">
              <a:xfrm>
                <a:off x="1106" y="1198"/>
                <a:ext cx="240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sym typeface="Symbol" pitchFamily="18" charset="2"/>
                  </a:rPr>
                  <a:t>&amp;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34" name="Line 243"/>
            <p:cNvSpPr>
              <a:spLocks noChangeShapeType="1"/>
            </p:cNvSpPr>
            <p:nvPr/>
          </p:nvSpPr>
          <p:spPr bwMode="auto">
            <a:xfrm flipV="1">
              <a:off x="1728" y="3360"/>
              <a:ext cx="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35" name="Group 244"/>
            <p:cNvGrpSpPr>
              <a:grpSpLocks/>
            </p:cNvGrpSpPr>
            <p:nvPr/>
          </p:nvGrpSpPr>
          <p:grpSpPr bwMode="auto">
            <a:xfrm>
              <a:off x="1776" y="3264"/>
              <a:ext cx="253" cy="342"/>
              <a:chOff x="1104" y="1198"/>
              <a:chExt cx="288" cy="482"/>
            </a:xfrm>
          </p:grpSpPr>
          <p:sp>
            <p:nvSpPr>
              <p:cNvPr id="442" name="Rectangle 245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288" cy="4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3" name="Text Box 246"/>
              <p:cNvSpPr txBox="1">
                <a:spLocks noChangeArrowheads="1"/>
              </p:cNvSpPr>
              <p:nvPr/>
            </p:nvSpPr>
            <p:spPr bwMode="auto">
              <a:xfrm>
                <a:off x="1106" y="1198"/>
                <a:ext cx="240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sym typeface="Symbol" pitchFamily="18" charset="2"/>
                  </a:rPr>
                  <a:t>&amp;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36" name="Oval 247"/>
            <p:cNvSpPr>
              <a:spLocks noChangeArrowheads="1"/>
            </p:cNvSpPr>
            <p:nvPr/>
          </p:nvSpPr>
          <p:spPr bwMode="auto">
            <a:xfrm>
              <a:off x="2029" y="3382"/>
              <a:ext cx="83" cy="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Line 248"/>
            <p:cNvSpPr>
              <a:spLocks noChangeShapeType="1"/>
            </p:cNvSpPr>
            <p:nvPr/>
          </p:nvSpPr>
          <p:spPr bwMode="auto">
            <a:xfrm>
              <a:off x="1440" y="331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Line 249"/>
            <p:cNvSpPr>
              <a:spLocks noChangeShapeType="1"/>
            </p:cNvSpPr>
            <p:nvPr/>
          </p:nvSpPr>
          <p:spPr bwMode="auto">
            <a:xfrm>
              <a:off x="2112" y="3408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Line 250"/>
            <p:cNvSpPr>
              <a:spLocks noChangeShapeType="1"/>
            </p:cNvSpPr>
            <p:nvPr/>
          </p:nvSpPr>
          <p:spPr bwMode="auto">
            <a:xfrm flipV="1">
              <a:off x="1728" y="2784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Line 251"/>
            <p:cNvSpPr>
              <a:spLocks noChangeShapeType="1"/>
            </p:cNvSpPr>
            <p:nvPr/>
          </p:nvSpPr>
          <p:spPr bwMode="auto">
            <a:xfrm flipH="1">
              <a:off x="1200" y="3072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1" name="Oval 252"/>
            <p:cNvSpPr>
              <a:spLocks noChangeArrowheads="1"/>
            </p:cNvSpPr>
            <p:nvPr/>
          </p:nvSpPr>
          <p:spPr bwMode="auto">
            <a:xfrm>
              <a:off x="1200" y="2400"/>
              <a:ext cx="912" cy="624"/>
            </a:xfrm>
            <a:prstGeom prst="ellips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Oval 252"/>
            <p:cNvSpPr>
              <a:spLocks noChangeArrowheads="1"/>
            </p:cNvSpPr>
            <p:nvPr/>
          </p:nvSpPr>
          <p:spPr bwMode="auto">
            <a:xfrm>
              <a:off x="1225" y="3141"/>
              <a:ext cx="912" cy="624"/>
            </a:xfrm>
            <a:prstGeom prst="ellips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82" name="Line 254"/>
          <p:cNvSpPr>
            <a:spLocks noChangeShapeType="1"/>
          </p:cNvSpPr>
          <p:nvPr/>
        </p:nvSpPr>
        <p:spPr bwMode="auto">
          <a:xfrm flipH="1">
            <a:off x="2133600" y="1160748"/>
            <a:ext cx="1286272" cy="257305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3" name="Oval 255"/>
          <p:cNvSpPr>
            <a:spLocks noChangeArrowheads="1"/>
          </p:cNvSpPr>
          <p:nvPr/>
        </p:nvSpPr>
        <p:spPr bwMode="auto">
          <a:xfrm>
            <a:off x="2057400" y="3733800"/>
            <a:ext cx="2362200" cy="2209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4" name="Oval 256"/>
          <p:cNvSpPr>
            <a:spLocks noChangeArrowheads="1"/>
          </p:cNvSpPr>
          <p:nvPr/>
        </p:nvSpPr>
        <p:spPr bwMode="auto">
          <a:xfrm>
            <a:off x="4724400" y="3733800"/>
            <a:ext cx="2590800" cy="2209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85" name="Group 262"/>
          <p:cNvGrpSpPr>
            <a:grpSpLocks/>
          </p:cNvGrpSpPr>
          <p:nvPr/>
        </p:nvGrpSpPr>
        <p:grpSpPr bwMode="auto">
          <a:xfrm>
            <a:off x="3886200" y="4800600"/>
            <a:ext cx="4724400" cy="838200"/>
            <a:chOff x="2784" y="2832"/>
            <a:chExt cx="2976" cy="528"/>
          </a:xfrm>
        </p:grpSpPr>
        <p:sp>
          <p:nvSpPr>
            <p:cNvPr id="486" name="Line 257"/>
            <p:cNvSpPr>
              <a:spLocks noChangeShapeType="1"/>
            </p:cNvSpPr>
            <p:nvPr/>
          </p:nvSpPr>
          <p:spPr bwMode="auto">
            <a:xfrm flipV="1">
              <a:off x="2784" y="3120"/>
              <a:ext cx="2880" cy="240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Line 258"/>
            <p:cNvSpPr>
              <a:spLocks noChangeShapeType="1"/>
            </p:cNvSpPr>
            <p:nvPr/>
          </p:nvSpPr>
          <p:spPr bwMode="auto">
            <a:xfrm>
              <a:off x="4800" y="2832"/>
              <a:ext cx="960" cy="192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88" name="Rectangle 259"/>
          <p:cNvSpPr>
            <a:spLocks noChangeArrowheads="1"/>
          </p:cNvSpPr>
          <p:nvPr/>
        </p:nvSpPr>
        <p:spPr bwMode="auto">
          <a:xfrm>
            <a:off x="8458200" y="3645024"/>
            <a:ext cx="685800" cy="3046988"/>
          </a:xfrm>
          <a:prstGeom prst="rect">
            <a:avLst/>
          </a:prstGeom>
          <a:noFill/>
          <a:ln w="19050">
            <a:noFill/>
            <a:prstDash val="lg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电平触发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触发器</a:t>
            </a:r>
          </a:p>
        </p:txBody>
      </p:sp>
      <p:sp>
        <p:nvSpPr>
          <p:cNvPr id="493" name="Line 254"/>
          <p:cNvSpPr>
            <a:spLocks noChangeShapeType="1"/>
          </p:cNvSpPr>
          <p:nvPr/>
        </p:nvSpPr>
        <p:spPr bwMode="auto">
          <a:xfrm flipH="1">
            <a:off x="2267744" y="2276872"/>
            <a:ext cx="1250268" cy="27003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4" name="Text Box 5"/>
          <p:cNvSpPr txBox="1">
            <a:spLocks noChangeArrowheads="1"/>
          </p:cNvSpPr>
          <p:nvPr/>
        </p:nvSpPr>
        <p:spPr bwMode="auto">
          <a:xfrm>
            <a:off x="0" y="692696"/>
            <a:ext cx="23757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folHlink"/>
                </a:solidFill>
                <a:ea typeface="华文行楷" pitchFamily="2" charset="-122"/>
              </a:rPr>
              <a:t>1.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 电路组成</a:t>
            </a:r>
          </a:p>
        </p:txBody>
      </p:sp>
      <p:sp>
        <p:nvSpPr>
          <p:cNvPr id="131" name="AutoShape 77"/>
          <p:cNvSpPr>
            <a:spLocks noChangeArrowheads="1"/>
          </p:cNvSpPr>
          <p:nvPr/>
        </p:nvSpPr>
        <p:spPr bwMode="auto">
          <a:xfrm>
            <a:off x="0" y="1124744"/>
            <a:ext cx="2159732" cy="1080120"/>
          </a:xfrm>
          <a:prstGeom prst="wedgeRoundRectCallout">
            <a:avLst>
              <a:gd name="adj1" fmla="val 59105"/>
              <a:gd name="adj2" fmla="val -4553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>
              <a:buFontTx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置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端</a:t>
            </a:r>
            <a:r>
              <a:rPr lang="en-US" altLang="zh-CN" sz="2400" b="1" dirty="0" smtClean="0">
                <a:solidFill>
                  <a:srgbClr val="0000CC"/>
                </a:solidFill>
                <a:latin typeface="宋体" pitchFamily="2" charset="-122"/>
              </a:rPr>
              <a:t>,</a:t>
            </a:r>
            <a:r>
              <a:rPr lang="zh-CN" altLang="en-US" sz="2400" b="1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高电平有效</a:t>
            </a:r>
            <a:endParaRPr lang="zh-CN" altLang="en-US" sz="2400" b="1" dirty="0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132" name="AutoShape 77"/>
          <p:cNvSpPr>
            <a:spLocks noChangeArrowheads="1"/>
          </p:cNvSpPr>
          <p:nvPr/>
        </p:nvSpPr>
        <p:spPr bwMode="auto">
          <a:xfrm>
            <a:off x="0" y="2312876"/>
            <a:ext cx="2123728" cy="1080120"/>
          </a:xfrm>
          <a:prstGeom prst="wedgeRoundRectCallout">
            <a:avLst>
              <a:gd name="adj1" fmla="val 61986"/>
              <a:gd name="adj2" fmla="val -4195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>
              <a:buFontTx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清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端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,</a:t>
            </a:r>
            <a:r>
              <a:rPr lang="zh-CN" altLang="en-US" sz="2400" b="1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高电平有效</a:t>
            </a:r>
            <a:endParaRPr lang="zh-CN" altLang="en-US" sz="2400" b="1" dirty="0">
              <a:solidFill>
                <a:srgbClr val="0000CC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utoUpdateAnimBg="0"/>
      <p:bldP spid="268" grpId="0"/>
      <p:bldP spid="482" grpId="0" animBg="1"/>
      <p:bldP spid="483" grpId="0" animBg="1"/>
      <p:bldP spid="484" grpId="0" animBg="1"/>
      <p:bldP spid="488" grpId="0" autoUpdateAnimBg="0"/>
      <p:bldP spid="493" grpId="0" animBg="1"/>
      <p:bldP spid="494" grpId="0" autoUpdateAnimBg="0"/>
      <p:bldP spid="131" grpId="0" animBg="1"/>
      <p:bldP spid="1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E0883C-150B-43B3-B77F-EBEE9BE07882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270641" name="AutoShape 305"/>
          <p:cNvSpPr>
            <a:spLocks noChangeArrowheads="1"/>
          </p:cNvSpPr>
          <p:nvPr/>
        </p:nvSpPr>
        <p:spPr bwMode="auto">
          <a:xfrm>
            <a:off x="1187451" y="463401"/>
            <a:ext cx="2700474" cy="913371"/>
          </a:xfrm>
          <a:prstGeom prst="wedgeRoundRectCallout">
            <a:avLst>
              <a:gd name="adj1" fmla="val -5923"/>
              <a:gd name="adj2" fmla="val 12750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000" b="1" dirty="0">
                <a:solidFill>
                  <a:schemeClr val="hlink"/>
                </a:solidFill>
                <a:ea typeface="隶书" pitchFamily="49" charset="-122"/>
              </a:rPr>
              <a:t>主触发器</a:t>
            </a:r>
            <a:r>
              <a:rPr lang="zh-CN" altLang="en-US" sz="2000" b="1" dirty="0" smtClean="0">
                <a:solidFill>
                  <a:schemeClr val="hlink"/>
                </a:solidFill>
                <a:ea typeface="隶书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CLK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高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电平时接收输入信号</a:t>
            </a:r>
          </a:p>
        </p:txBody>
      </p:sp>
      <p:sp>
        <p:nvSpPr>
          <p:cNvPr id="270642" name="AutoShape 306"/>
          <p:cNvSpPr>
            <a:spLocks noChangeArrowheads="1"/>
          </p:cNvSpPr>
          <p:nvPr/>
        </p:nvSpPr>
        <p:spPr bwMode="auto">
          <a:xfrm>
            <a:off x="4572000" y="404664"/>
            <a:ext cx="3276364" cy="864096"/>
          </a:xfrm>
          <a:prstGeom prst="wedgeRoundRectCallout">
            <a:avLst>
              <a:gd name="adj1" fmla="val -39890"/>
              <a:gd name="adj2" fmla="val 13357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000" b="1" dirty="0">
                <a:solidFill>
                  <a:schemeClr val="hlink"/>
                </a:solidFill>
                <a:ea typeface="隶书" pitchFamily="49" charset="-122"/>
              </a:rPr>
              <a:t>从触发器： 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CLK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低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</a:rPr>
              <a:t>电平时，接收主触发器状态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转换结果并输出。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2" name="Group 249"/>
          <p:cNvGrpSpPr>
            <a:grpSpLocks/>
          </p:cNvGrpSpPr>
          <p:nvPr/>
        </p:nvGrpSpPr>
        <p:grpSpPr bwMode="auto">
          <a:xfrm>
            <a:off x="179388" y="1687363"/>
            <a:ext cx="6059230" cy="2160588"/>
            <a:chOff x="192" y="432"/>
            <a:chExt cx="3741" cy="1248"/>
          </a:xfrm>
        </p:grpSpPr>
        <p:sp>
          <p:nvSpPr>
            <p:cNvPr id="17447" name="Rectangle 250"/>
            <p:cNvSpPr>
              <a:spLocks noChangeArrowheads="1"/>
            </p:cNvSpPr>
            <p:nvPr/>
          </p:nvSpPr>
          <p:spPr bwMode="auto">
            <a:xfrm>
              <a:off x="1304" y="588"/>
              <a:ext cx="451" cy="66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448" name="Line 251"/>
            <p:cNvSpPr>
              <a:spLocks noChangeShapeType="1"/>
            </p:cNvSpPr>
            <p:nvPr/>
          </p:nvSpPr>
          <p:spPr bwMode="auto">
            <a:xfrm>
              <a:off x="888" y="705"/>
              <a:ext cx="41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49" name="Line 252"/>
            <p:cNvSpPr>
              <a:spLocks noChangeShapeType="1"/>
            </p:cNvSpPr>
            <p:nvPr/>
          </p:nvSpPr>
          <p:spPr bwMode="auto">
            <a:xfrm flipV="1">
              <a:off x="888" y="1095"/>
              <a:ext cx="41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50" name="Line 253"/>
            <p:cNvSpPr>
              <a:spLocks noChangeShapeType="1"/>
            </p:cNvSpPr>
            <p:nvPr/>
          </p:nvSpPr>
          <p:spPr bwMode="auto">
            <a:xfrm>
              <a:off x="1748" y="744"/>
              <a:ext cx="114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51" name="Oval 254"/>
            <p:cNvSpPr>
              <a:spLocks noChangeArrowheads="1"/>
            </p:cNvSpPr>
            <p:nvPr/>
          </p:nvSpPr>
          <p:spPr bwMode="auto">
            <a:xfrm>
              <a:off x="1754" y="1014"/>
              <a:ext cx="91" cy="95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452" name="Line 255"/>
            <p:cNvSpPr>
              <a:spLocks noChangeShapeType="1"/>
            </p:cNvSpPr>
            <p:nvPr/>
          </p:nvSpPr>
          <p:spPr bwMode="auto">
            <a:xfrm>
              <a:off x="1845" y="1062"/>
              <a:ext cx="18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53" name="Text Box 256"/>
            <p:cNvSpPr txBox="1">
              <a:spLocks noChangeArrowheads="1"/>
            </p:cNvSpPr>
            <p:nvPr/>
          </p:nvSpPr>
          <p:spPr bwMode="auto">
            <a:xfrm>
              <a:off x="1327" y="619"/>
              <a:ext cx="2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1S</a:t>
              </a:r>
            </a:p>
          </p:txBody>
        </p:sp>
        <p:sp>
          <p:nvSpPr>
            <p:cNvPr id="17454" name="Text Box 257"/>
            <p:cNvSpPr txBox="1">
              <a:spLocks noChangeArrowheads="1"/>
            </p:cNvSpPr>
            <p:nvPr/>
          </p:nvSpPr>
          <p:spPr bwMode="auto">
            <a:xfrm>
              <a:off x="1287" y="1037"/>
              <a:ext cx="2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1R</a:t>
              </a:r>
            </a:p>
          </p:txBody>
        </p:sp>
        <p:sp>
          <p:nvSpPr>
            <p:cNvPr id="17455" name="Text Box 258"/>
            <p:cNvSpPr txBox="1">
              <a:spLocks noChangeArrowheads="1"/>
            </p:cNvSpPr>
            <p:nvPr/>
          </p:nvSpPr>
          <p:spPr bwMode="auto">
            <a:xfrm>
              <a:off x="273" y="666"/>
              <a:ext cx="3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J</a:t>
              </a:r>
              <a:endParaRPr lang="en-US" altLang="zh-CN" sz="18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7456" name="Text Box 259"/>
            <p:cNvSpPr txBox="1">
              <a:spLocks noChangeArrowheads="1"/>
            </p:cNvSpPr>
            <p:nvPr/>
          </p:nvSpPr>
          <p:spPr bwMode="auto">
            <a:xfrm>
              <a:off x="288" y="960"/>
              <a:ext cx="31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chemeClr val="tx1"/>
                  </a:solidFill>
                  <a:ea typeface="仿宋_GB2312" charset="-122"/>
                </a:rPr>
                <a:t>K</a:t>
              </a:r>
            </a:p>
          </p:txBody>
        </p:sp>
        <p:sp>
          <p:nvSpPr>
            <p:cNvPr id="17457" name="Rectangle 260"/>
            <p:cNvSpPr>
              <a:spLocks noChangeArrowheads="1"/>
            </p:cNvSpPr>
            <p:nvPr/>
          </p:nvSpPr>
          <p:spPr bwMode="auto">
            <a:xfrm>
              <a:off x="1831" y="517"/>
              <a:ext cx="2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Q</a:t>
              </a:r>
              <a:r>
                <a:rPr lang="en-US" altLang="zh-CN" sz="1800" baseline="-25000">
                  <a:solidFill>
                    <a:schemeClr val="tx1"/>
                  </a:solidFill>
                  <a:ea typeface="仿宋_GB2312" charset="-122"/>
                </a:rPr>
                <a:t>M</a:t>
              </a:r>
            </a:p>
          </p:txBody>
        </p:sp>
        <p:graphicFrame>
          <p:nvGraphicFramePr>
            <p:cNvPr id="17412" name="Object 261"/>
            <p:cNvGraphicFramePr>
              <a:graphicFrameLocks noChangeAspect="1"/>
            </p:cNvGraphicFramePr>
            <p:nvPr/>
          </p:nvGraphicFramePr>
          <p:xfrm>
            <a:off x="1816" y="814"/>
            <a:ext cx="304" cy="248"/>
          </p:xfrm>
          <a:graphic>
            <a:graphicData uri="http://schemas.openxmlformats.org/presentationml/2006/ole">
              <p:oleObj spid="_x0000_s17409" name="公式" r:id="rId3" imgW="279360" imgH="215640" progId="Equation.3">
                <p:embed/>
              </p:oleObj>
            </a:graphicData>
          </a:graphic>
        </p:graphicFrame>
        <p:sp>
          <p:nvSpPr>
            <p:cNvPr id="17458" name="Line 262"/>
            <p:cNvSpPr>
              <a:spLocks noChangeShapeType="1"/>
            </p:cNvSpPr>
            <p:nvPr/>
          </p:nvSpPr>
          <p:spPr bwMode="auto">
            <a:xfrm flipV="1">
              <a:off x="1134" y="939"/>
              <a:ext cx="1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59" name="Text Box 263"/>
            <p:cNvSpPr txBox="1">
              <a:spLocks noChangeArrowheads="1"/>
            </p:cNvSpPr>
            <p:nvPr/>
          </p:nvSpPr>
          <p:spPr bwMode="auto">
            <a:xfrm>
              <a:off x="1326" y="798"/>
              <a:ext cx="4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17460" name="Text Box 264"/>
            <p:cNvSpPr txBox="1">
              <a:spLocks noChangeArrowheads="1"/>
            </p:cNvSpPr>
            <p:nvPr/>
          </p:nvSpPr>
          <p:spPr bwMode="auto">
            <a:xfrm>
              <a:off x="192" y="1290"/>
              <a:ext cx="44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1800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7461" name="Rectangle 265"/>
            <p:cNvSpPr>
              <a:spLocks noChangeArrowheads="1"/>
            </p:cNvSpPr>
            <p:nvPr/>
          </p:nvSpPr>
          <p:spPr bwMode="auto">
            <a:xfrm>
              <a:off x="2905" y="588"/>
              <a:ext cx="420" cy="60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462" name="Line 266"/>
            <p:cNvSpPr>
              <a:spLocks noChangeShapeType="1"/>
            </p:cNvSpPr>
            <p:nvPr/>
          </p:nvSpPr>
          <p:spPr bwMode="auto">
            <a:xfrm>
              <a:off x="1871" y="1056"/>
              <a:ext cx="10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63" name="Line 267"/>
            <p:cNvSpPr>
              <a:spLocks noChangeShapeType="1"/>
            </p:cNvSpPr>
            <p:nvPr/>
          </p:nvSpPr>
          <p:spPr bwMode="auto">
            <a:xfrm>
              <a:off x="3304" y="744"/>
              <a:ext cx="41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64" name="Oval 268"/>
            <p:cNvSpPr>
              <a:spLocks noChangeArrowheads="1"/>
            </p:cNvSpPr>
            <p:nvPr/>
          </p:nvSpPr>
          <p:spPr bwMode="auto">
            <a:xfrm>
              <a:off x="3324" y="980"/>
              <a:ext cx="83" cy="88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465" name="Line 269"/>
            <p:cNvSpPr>
              <a:spLocks noChangeShapeType="1"/>
            </p:cNvSpPr>
            <p:nvPr/>
          </p:nvSpPr>
          <p:spPr bwMode="auto">
            <a:xfrm flipV="1">
              <a:off x="3386" y="1017"/>
              <a:ext cx="36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66" name="Text Box 270"/>
            <p:cNvSpPr txBox="1">
              <a:spLocks noChangeArrowheads="1"/>
            </p:cNvSpPr>
            <p:nvPr/>
          </p:nvSpPr>
          <p:spPr bwMode="auto">
            <a:xfrm>
              <a:off x="2924" y="619"/>
              <a:ext cx="2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1S</a:t>
              </a:r>
            </a:p>
          </p:txBody>
        </p:sp>
        <p:sp>
          <p:nvSpPr>
            <p:cNvPr id="17467" name="Text Box 271"/>
            <p:cNvSpPr txBox="1">
              <a:spLocks noChangeArrowheads="1"/>
            </p:cNvSpPr>
            <p:nvPr/>
          </p:nvSpPr>
          <p:spPr bwMode="auto">
            <a:xfrm>
              <a:off x="2890" y="1004"/>
              <a:ext cx="2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1R</a:t>
              </a:r>
            </a:p>
          </p:txBody>
        </p:sp>
        <p:sp>
          <p:nvSpPr>
            <p:cNvPr id="17468" name="Text Box 272"/>
            <p:cNvSpPr txBox="1">
              <a:spLocks noChangeArrowheads="1"/>
            </p:cNvSpPr>
            <p:nvPr/>
          </p:nvSpPr>
          <p:spPr bwMode="auto">
            <a:xfrm>
              <a:off x="2583" y="471"/>
              <a:ext cx="29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S</a:t>
              </a:r>
              <a:r>
                <a:rPr lang="en-US" altLang="zh-CN" sz="1800" baseline="-2500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  <p:sp>
          <p:nvSpPr>
            <p:cNvPr id="17469" name="Text Box 273"/>
            <p:cNvSpPr txBox="1">
              <a:spLocks noChangeArrowheads="1"/>
            </p:cNvSpPr>
            <p:nvPr/>
          </p:nvSpPr>
          <p:spPr bwMode="auto">
            <a:xfrm>
              <a:off x="2506" y="1017"/>
              <a:ext cx="45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R</a:t>
              </a:r>
              <a:r>
                <a:rPr lang="en-US" altLang="zh-CN" sz="1800" baseline="-2500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  <p:sp>
          <p:nvSpPr>
            <p:cNvPr id="17470" name="Rectangle 274"/>
            <p:cNvSpPr>
              <a:spLocks noChangeArrowheads="1"/>
            </p:cNvSpPr>
            <p:nvPr/>
          </p:nvSpPr>
          <p:spPr bwMode="auto">
            <a:xfrm>
              <a:off x="3713" y="658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17413" name="Object 275"/>
            <p:cNvGraphicFramePr>
              <a:graphicFrameLocks noChangeAspect="1"/>
            </p:cNvGraphicFramePr>
            <p:nvPr/>
          </p:nvGraphicFramePr>
          <p:xfrm>
            <a:off x="3741" y="920"/>
            <a:ext cx="192" cy="220"/>
          </p:xfrm>
          <a:graphic>
            <a:graphicData uri="http://schemas.openxmlformats.org/presentationml/2006/ole">
              <p:oleObj spid="_x0000_s17410" name="公式" r:id="rId4" imgW="177480" imgH="203040" progId="Equation.3">
                <p:embed/>
              </p:oleObj>
            </a:graphicData>
          </a:graphic>
        </p:graphicFrame>
        <p:sp>
          <p:nvSpPr>
            <p:cNvPr id="17471" name="Line 276"/>
            <p:cNvSpPr>
              <a:spLocks noChangeShapeType="1"/>
            </p:cNvSpPr>
            <p:nvPr/>
          </p:nvSpPr>
          <p:spPr bwMode="auto">
            <a:xfrm>
              <a:off x="2362" y="900"/>
              <a:ext cx="53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72" name="Text Box 277"/>
            <p:cNvSpPr txBox="1">
              <a:spLocks noChangeArrowheads="1"/>
            </p:cNvSpPr>
            <p:nvPr/>
          </p:nvSpPr>
          <p:spPr bwMode="auto">
            <a:xfrm>
              <a:off x="2830" y="816"/>
              <a:ext cx="5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17473" name="Rectangle 278"/>
            <p:cNvSpPr>
              <a:spLocks noChangeArrowheads="1"/>
            </p:cNvSpPr>
            <p:nvPr/>
          </p:nvSpPr>
          <p:spPr bwMode="auto">
            <a:xfrm>
              <a:off x="1871" y="1212"/>
              <a:ext cx="246" cy="3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474" name="Oval 279"/>
            <p:cNvSpPr>
              <a:spLocks noChangeArrowheads="1"/>
            </p:cNvSpPr>
            <p:nvPr/>
          </p:nvSpPr>
          <p:spPr bwMode="auto">
            <a:xfrm>
              <a:off x="2117" y="1329"/>
              <a:ext cx="90" cy="95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475" name="Text Box 280"/>
            <p:cNvSpPr txBox="1">
              <a:spLocks noChangeArrowheads="1"/>
            </p:cNvSpPr>
            <p:nvPr/>
          </p:nvSpPr>
          <p:spPr bwMode="auto">
            <a:xfrm>
              <a:off x="1912" y="1290"/>
              <a:ext cx="164" cy="213"/>
            </a:xfrm>
            <a:prstGeom prst="rect">
              <a:avLst/>
            </a:prstGeom>
            <a:noFill/>
            <a:ln w="19050">
              <a:noFill/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</a:t>
              </a:r>
            </a:p>
          </p:txBody>
        </p:sp>
        <p:sp>
          <p:nvSpPr>
            <p:cNvPr id="17476" name="Line 281"/>
            <p:cNvSpPr>
              <a:spLocks noChangeShapeType="1"/>
            </p:cNvSpPr>
            <p:nvPr/>
          </p:nvSpPr>
          <p:spPr bwMode="auto">
            <a:xfrm>
              <a:off x="2362" y="900"/>
              <a:ext cx="0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77" name="Line 282"/>
            <p:cNvSpPr>
              <a:spLocks noChangeShapeType="1"/>
            </p:cNvSpPr>
            <p:nvPr/>
          </p:nvSpPr>
          <p:spPr bwMode="auto">
            <a:xfrm>
              <a:off x="2199" y="1368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78" name="Line 283"/>
            <p:cNvSpPr>
              <a:spLocks noChangeShapeType="1"/>
            </p:cNvSpPr>
            <p:nvPr/>
          </p:nvSpPr>
          <p:spPr bwMode="auto">
            <a:xfrm flipH="1">
              <a:off x="479" y="1407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79" name="Line 284"/>
            <p:cNvSpPr>
              <a:spLocks noChangeShapeType="1"/>
            </p:cNvSpPr>
            <p:nvPr/>
          </p:nvSpPr>
          <p:spPr bwMode="auto">
            <a:xfrm>
              <a:off x="1134" y="939"/>
              <a:ext cx="0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80" name="Oval 285"/>
            <p:cNvSpPr>
              <a:spLocks noChangeArrowheads="1"/>
            </p:cNvSpPr>
            <p:nvPr/>
          </p:nvSpPr>
          <p:spPr bwMode="auto">
            <a:xfrm>
              <a:off x="1093" y="1368"/>
              <a:ext cx="82" cy="7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481" name="Rectangle 286"/>
            <p:cNvSpPr>
              <a:spLocks noChangeArrowheads="1"/>
            </p:cNvSpPr>
            <p:nvPr/>
          </p:nvSpPr>
          <p:spPr bwMode="auto">
            <a:xfrm flipV="1">
              <a:off x="683" y="588"/>
              <a:ext cx="20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482" name="Rectangle 287"/>
            <p:cNvSpPr>
              <a:spLocks noChangeArrowheads="1"/>
            </p:cNvSpPr>
            <p:nvPr/>
          </p:nvSpPr>
          <p:spPr bwMode="auto">
            <a:xfrm flipV="1">
              <a:off x="683" y="939"/>
              <a:ext cx="20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483" name="Text Box 288"/>
            <p:cNvSpPr txBox="1">
              <a:spLocks noChangeArrowheads="1"/>
            </p:cNvSpPr>
            <p:nvPr/>
          </p:nvSpPr>
          <p:spPr bwMode="auto">
            <a:xfrm>
              <a:off x="888" y="471"/>
              <a:ext cx="50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S</a:t>
              </a:r>
              <a:r>
                <a:rPr lang="en-US" altLang="zh-CN" sz="1800" baseline="-25000">
                  <a:solidFill>
                    <a:schemeClr val="tx1"/>
                  </a:solidFill>
                  <a:ea typeface="仿宋_GB2312" charset="-122"/>
                </a:rPr>
                <a:t>M</a:t>
              </a:r>
            </a:p>
          </p:txBody>
        </p:sp>
        <p:sp>
          <p:nvSpPr>
            <p:cNvPr id="17484" name="Text Box 289"/>
            <p:cNvSpPr txBox="1">
              <a:spLocks noChangeArrowheads="1"/>
            </p:cNvSpPr>
            <p:nvPr/>
          </p:nvSpPr>
          <p:spPr bwMode="auto">
            <a:xfrm>
              <a:off x="888" y="1095"/>
              <a:ext cx="45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R</a:t>
              </a:r>
              <a:r>
                <a:rPr lang="en-US" altLang="zh-CN" sz="1800" baseline="-25000">
                  <a:solidFill>
                    <a:schemeClr val="tx1"/>
                  </a:solidFill>
                  <a:ea typeface="仿宋_GB2312" charset="-122"/>
                </a:rPr>
                <a:t>M</a:t>
              </a:r>
            </a:p>
          </p:txBody>
        </p:sp>
        <p:sp>
          <p:nvSpPr>
            <p:cNvPr id="17485" name="Text Box 290"/>
            <p:cNvSpPr txBox="1">
              <a:spLocks noChangeArrowheads="1"/>
            </p:cNvSpPr>
            <p:nvPr/>
          </p:nvSpPr>
          <p:spPr bwMode="auto">
            <a:xfrm>
              <a:off x="672" y="624"/>
              <a:ext cx="225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&amp;</a:t>
              </a:r>
            </a:p>
          </p:txBody>
        </p:sp>
        <p:sp>
          <p:nvSpPr>
            <p:cNvPr id="17486" name="Text Box 291"/>
            <p:cNvSpPr txBox="1">
              <a:spLocks noChangeArrowheads="1"/>
            </p:cNvSpPr>
            <p:nvPr/>
          </p:nvSpPr>
          <p:spPr bwMode="auto">
            <a:xfrm>
              <a:off x="683" y="970"/>
              <a:ext cx="225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chemeClr val="tx1"/>
                  </a:solidFill>
                  <a:ea typeface="仿宋_GB2312" charset="-122"/>
                </a:rPr>
                <a:t>&amp;</a:t>
              </a:r>
            </a:p>
          </p:txBody>
        </p:sp>
        <p:sp>
          <p:nvSpPr>
            <p:cNvPr id="17487" name="Line 292"/>
            <p:cNvSpPr>
              <a:spLocks noChangeShapeType="1"/>
            </p:cNvSpPr>
            <p:nvPr/>
          </p:nvSpPr>
          <p:spPr bwMode="auto">
            <a:xfrm flipV="1">
              <a:off x="3468" y="432"/>
              <a:ext cx="0" cy="5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88" name="Line 293"/>
            <p:cNvSpPr>
              <a:spLocks noChangeShapeType="1"/>
            </p:cNvSpPr>
            <p:nvPr/>
          </p:nvSpPr>
          <p:spPr bwMode="auto">
            <a:xfrm flipH="1">
              <a:off x="602" y="432"/>
              <a:ext cx="28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89" name="Line 294"/>
            <p:cNvSpPr>
              <a:spLocks noChangeShapeType="1"/>
            </p:cNvSpPr>
            <p:nvPr/>
          </p:nvSpPr>
          <p:spPr bwMode="auto">
            <a:xfrm>
              <a:off x="602" y="432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90" name="Line 295"/>
            <p:cNvSpPr>
              <a:spLocks noChangeShapeType="1"/>
            </p:cNvSpPr>
            <p:nvPr/>
          </p:nvSpPr>
          <p:spPr bwMode="auto">
            <a:xfrm>
              <a:off x="602" y="666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91" name="Oval 296"/>
            <p:cNvSpPr>
              <a:spLocks noChangeArrowheads="1"/>
            </p:cNvSpPr>
            <p:nvPr/>
          </p:nvSpPr>
          <p:spPr bwMode="auto">
            <a:xfrm>
              <a:off x="3427" y="978"/>
              <a:ext cx="82" cy="7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492" name="Oval 297"/>
            <p:cNvSpPr>
              <a:spLocks noChangeArrowheads="1"/>
            </p:cNvSpPr>
            <p:nvPr/>
          </p:nvSpPr>
          <p:spPr bwMode="auto">
            <a:xfrm>
              <a:off x="3509" y="705"/>
              <a:ext cx="82" cy="7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493" name="Line 298"/>
            <p:cNvSpPr>
              <a:spLocks noChangeShapeType="1"/>
            </p:cNvSpPr>
            <p:nvPr/>
          </p:nvSpPr>
          <p:spPr bwMode="auto">
            <a:xfrm>
              <a:off x="3550" y="744"/>
              <a:ext cx="0" cy="9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94" name="Line 299"/>
            <p:cNvSpPr>
              <a:spLocks noChangeShapeType="1"/>
            </p:cNvSpPr>
            <p:nvPr/>
          </p:nvSpPr>
          <p:spPr bwMode="auto">
            <a:xfrm flipH="1" flipV="1">
              <a:off x="602" y="1680"/>
              <a:ext cx="29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95" name="Line 300"/>
            <p:cNvSpPr>
              <a:spLocks noChangeShapeType="1"/>
            </p:cNvSpPr>
            <p:nvPr/>
          </p:nvSpPr>
          <p:spPr bwMode="auto">
            <a:xfrm flipH="1">
              <a:off x="602" y="1134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96" name="Line 301"/>
            <p:cNvSpPr>
              <a:spLocks noChangeShapeType="1"/>
            </p:cNvSpPr>
            <p:nvPr/>
          </p:nvSpPr>
          <p:spPr bwMode="auto">
            <a:xfrm>
              <a:off x="602" y="1134"/>
              <a:ext cx="0" cy="5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97" name="Line 302"/>
            <p:cNvSpPr>
              <a:spLocks noChangeShapeType="1"/>
            </p:cNvSpPr>
            <p:nvPr/>
          </p:nvSpPr>
          <p:spPr bwMode="auto">
            <a:xfrm>
              <a:off x="397" y="783"/>
              <a:ext cx="2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98" name="Line 303"/>
            <p:cNvSpPr>
              <a:spLocks noChangeShapeType="1"/>
            </p:cNvSpPr>
            <p:nvPr/>
          </p:nvSpPr>
          <p:spPr bwMode="auto">
            <a:xfrm>
              <a:off x="397" y="1017"/>
              <a:ext cx="2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70640" name="Text Box 304"/>
          <p:cNvSpPr txBox="1">
            <a:spLocks noChangeArrowheads="1"/>
          </p:cNvSpPr>
          <p:nvPr/>
        </p:nvSpPr>
        <p:spPr bwMode="auto">
          <a:xfrm>
            <a:off x="323850" y="4041068"/>
            <a:ext cx="231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accent2"/>
                </a:solidFill>
                <a:ea typeface="仿宋_GB2312" charset="-122"/>
              </a:rPr>
              <a:t>电路结构特点</a:t>
            </a:r>
            <a:endParaRPr lang="zh-CN" altLang="en-US" sz="2000" b="1">
              <a:solidFill>
                <a:schemeClr val="accent2"/>
              </a:solidFill>
              <a:ea typeface="仿宋_GB2312" charset="-122"/>
            </a:endParaRPr>
          </a:p>
        </p:txBody>
      </p:sp>
      <p:sp>
        <p:nvSpPr>
          <p:cNvPr id="270643" name="Rectangle 307"/>
          <p:cNvSpPr>
            <a:spLocks noChangeArrowheads="1"/>
          </p:cNvSpPr>
          <p:nvPr/>
        </p:nvSpPr>
        <p:spPr bwMode="auto">
          <a:xfrm>
            <a:off x="395288" y="4689140"/>
            <a:ext cx="8748712" cy="4619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zh-CN" altLang="zh-CN" sz="2400" b="1" dirty="0">
                <a:solidFill>
                  <a:schemeClr val="tx1"/>
                </a:solidFill>
                <a:ea typeface="仿宋_GB2312" charset="-122"/>
              </a:rPr>
              <a:t>主、从触发器的时钟信号相位相反</a:t>
            </a:r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，解决</a:t>
            </a:r>
            <a:r>
              <a:rPr lang="zh-CN" altLang="en-US" sz="2400" b="1" dirty="0">
                <a:solidFill>
                  <a:srgbClr val="FF0000"/>
                </a:solidFill>
                <a:ea typeface="仿宋_GB2312" charset="-122"/>
              </a:rPr>
              <a:t>“空翻”</a:t>
            </a:r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问题</a:t>
            </a:r>
          </a:p>
        </p:txBody>
      </p:sp>
      <p:grpSp>
        <p:nvGrpSpPr>
          <p:cNvPr id="3" name="Group 312"/>
          <p:cNvGrpSpPr>
            <a:grpSpLocks/>
          </p:cNvGrpSpPr>
          <p:nvPr/>
        </p:nvGrpSpPr>
        <p:grpSpPr bwMode="auto">
          <a:xfrm>
            <a:off x="431540" y="5251319"/>
            <a:ext cx="7461250" cy="485775"/>
            <a:chOff x="285" y="3322"/>
            <a:chExt cx="3538" cy="306"/>
          </a:xfrm>
        </p:grpSpPr>
        <p:sp>
          <p:nvSpPr>
            <p:cNvPr id="17445" name="Rectangle 309"/>
            <p:cNvSpPr>
              <a:spLocks noChangeArrowheads="1"/>
            </p:cNvSpPr>
            <p:nvPr/>
          </p:nvSpPr>
          <p:spPr bwMode="auto">
            <a:xfrm>
              <a:off x="285" y="3339"/>
              <a:ext cx="67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zh-CN" sz="2400" b="1">
                  <a:solidFill>
                    <a:schemeClr val="tx1"/>
                  </a:solidFill>
                  <a:ea typeface="仿宋_GB2312" charset="-122"/>
                </a:rPr>
                <a:t>Q</a:t>
              </a:r>
              <a:r>
                <a:rPr lang="zh-CN" altLang="en-US" sz="2400" b="1">
                  <a:solidFill>
                    <a:schemeClr val="tx1"/>
                  </a:solidFill>
                  <a:ea typeface="仿宋_GB2312" charset="-122"/>
                </a:rPr>
                <a:t>和</a:t>
              </a:r>
            </a:p>
          </p:txBody>
        </p:sp>
        <p:sp>
          <p:nvSpPr>
            <p:cNvPr id="17446" name="Rectangle 310"/>
            <p:cNvSpPr>
              <a:spLocks noChangeArrowheads="1"/>
            </p:cNvSpPr>
            <p:nvPr/>
          </p:nvSpPr>
          <p:spPr bwMode="auto">
            <a:xfrm>
              <a:off x="1020" y="3339"/>
              <a:ext cx="280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tx1"/>
                  </a:solidFill>
                  <a:ea typeface="仿宋_GB2312" charset="-122"/>
                </a:rPr>
                <a:t>反馈加输入，解决输入</a:t>
              </a:r>
              <a:r>
                <a:rPr lang="zh-CN" altLang="en-US" sz="2400" b="1" dirty="0">
                  <a:solidFill>
                    <a:srgbClr val="FF0000"/>
                  </a:solidFill>
                  <a:ea typeface="仿宋_GB2312" charset="-122"/>
                </a:rPr>
                <a:t>“约束”</a:t>
              </a:r>
              <a:r>
                <a:rPr lang="zh-CN" altLang="en-US" sz="2400" b="1" dirty="0">
                  <a:solidFill>
                    <a:schemeClr val="tx1"/>
                  </a:solidFill>
                  <a:ea typeface="仿宋_GB2312" charset="-122"/>
                </a:rPr>
                <a:t>问题</a:t>
              </a:r>
            </a:p>
          </p:txBody>
        </p:sp>
        <p:graphicFrame>
          <p:nvGraphicFramePr>
            <p:cNvPr id="17411" name="Object 311"/>
            <p:cNvGraphicFramePr>
              <a:graphicFrameLocks noChangeAspect="1"/>
            </p:cNvGraphicFramePr>
            <p:nvPr/>
          </p:nvGraphicFramePr>
          <p:xfrm>
            <a:off x="816" y="3322"/>
            <a:ext cx="202" cy="306"/>
          </p:xfrm>
          <a:graphic>
            <a:graphicData uri="http://schemas.openxmlformats.org/presentationml/2006/ole">
              <p:oleObj spid="_x0000_s17411" name="公式" r:id="rId5" imgW="177480" imgH="203040" progId="Equation.3">
                <p:embed/>
              </p:oleObj>
            </a:graphicData>
          </a:graphic>
        </p:graphicFrame>
      </p:grpSp>
      <p:grpSp>
        <p:nvGrpSpPr>
          <p:cNvPr id="4" name="Group 313"/>
          <p:cNvGrpSpPr>
            <a:grpSpLocks/>
          </p:cNvGrpSpPr>
          <p:nvPr/>
        </p:nvGrpSpPr>
        <p:grpSpPr bwMode="auto">
          <a:xfrm>
            <a:off x="6264444" y="2132856"/>
            <a:ext cx="2603597" cy="1295400"/>
            <a:chOff x="3935" y="288"/>
            <a:chExt cx="1778" cy="816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7427" name="Rectangle 314"/>
            <p:cNvSpPr>
              <a:spLocks noChangeArrowheads="1"/>
            </p:cNvSpPr>
            <p:nvPr/>
          </p:nvSpPr>
          <p:spPr bwMode="auto">
            <a:xfrm>
              <a:off x="4616" y="288"/>
              <a:ext cx="528" cy="816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15"/>
            <p:cNvSpPr>
              <a:spLocks noChangeShapeType="1"/>
            </p:cNvSpPr>
            <p:nvPr/>
          </p:nvSpPr>
          <p:spPr bwMode="auto">
            <a:xfrm>
              <a:off x="4300" y="463"/>
              <a:ext cx="316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316"/>
            <p:cNvSpPr>
              <a:spLocks noChangeShapeType="1"/>
            </p:cNvSpPr>
            <p:nvPr/>
          </p:nvSpPr>
          <p:spPr bwMode="auto">
            <a:xfrm>
              <a:off x="4290" y="932"/>
              <a:ext cx="316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317"/>
            <p:cNvSpPr>
              <a:spLocks noChangeShapeType="1"/>
            </p:cNvSpPr>
            <p:nvPr/>
          </p:nvSpPr>
          <p:spPr bwMode="auto">
            <a:xfrm>
              <a:off x="5143" y="522"/>
              <a:ext cx="317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Oval 318"/>
            <p:cNvSpPr>
              <a:spLocks noChangeArrowheads="1"/>
            </p:cNvSpPr>
            <p:nvPr/>
          </p:nvSpPr>
          <p:spPr bwMode="auto">
            <a:xfrm>
              <a:off x="5143" y="813"/>
              <a:ext cx="106" cy="117"/>
            </a:xfrm>
            <a:prstGeom prst="ellips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319"/>
            <p:cNvSpPr>
              <a:spLocks noChangeShapeType="1"/>
            </p:cNvSpPr>
            <p:nvPr/>
          </p:nvSpPr>
          <p:spPr bwMode="auto">
            <a:xfrm>
              <a:off x="5249" y="871"/>
              <a:ext cx="211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Text Box 320"/>
            <p:cNvSpPr txBox="1">
              <a:spLocks noChangeArrowheads="1"/>
            </p:cNvSpPr>
            <p:nvPr/>
          </p:nvSpPr>
          <p:spPr bwMode="auto">
            <a:xfrm>
              <a:off x="4641" y="288"/>
              <a:ext cx="282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/>
                  </a:solidFill>
                  <a:ea typeface="仿宋_GB2312" charset="-122"/>
                </a:rPr>
                <a:t>1J</a:t>
              </a:r>
            </a:p>
          </p:txBody>
        </p:sp>
        <p:sp>
          <p:nvSpPr>
            <p:cNvPr id="17434" name="Text Box 321"/>
            <p:cNvSpPr txBox="1">
              <a:spLocks noChangeArrowheads="1"/>
            </p:cNvSpPr>
            <p:nvPr/>
          </p:nvSpPr>
          <p:spPr bwMode="auto">
            <a:xfrm>
              <a:off x="4597" y="803"/>
              <a:ext cx="341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/>
                  </a:solidFill>
                  <a:ea typeface="仿宋_GB2312" charset="-122"/>
                </a:rPr>
                <a:t>1K</a:t>
              </a:r>
            </a:p>
          </p:txBody>
        </p:sp>
        <p:sp>
          <p:nvSpPr>
            <p:cNvPr id="17435" name="Text Box 322"/>
            <p:cNvSpPr txBox="1">
              <a:spLocks noChangeArrowheads="1"/>
            </p:cNvSpPr>
            <p:nvPr/>
          </p:nvSpPr>
          <p:spPr bwMode="auto">
            <a:xfrm>
              <a:off x="3984" y="288"/>
              <a:ext cx="370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/>
                  </a:solidFill>
                  <a:ea typeface="仿宋_GB2312" charset="-122"/>
                </a:rPr>
                <a:t>J</a:t>
              </a:r>
            </a:p>
          </p:txBody>
        </p:sp>
        <p:sp>
          <p:nvSpPr>
            <p:cNvPr id="17436" name="Text Box 323"/>
            <p:cNvSpPr txBox="1">
              <a:spLocks noChangeArrowheads="1"/>
            </p:cNvSpPr>
            <p:nvPr/>
          </p:nvSpPr>
          <p:spPr bwMode="auto">
            <a:xfrm>
              <a:off x="3984" y="760"/>
              <a:ext cx="370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/>
                  </a:solidFill>
                  <a:ea typeface="仿宋_GB2312" charset="-122"/>
                </a:rPr>
                <a:t>K</a:t>
              </a:r>
            </a:p>
          </p:txBody>
        </p:sp>
        <p:sp>
          <p:nvSpPr>
            <p:cNvPr id="17437" name="Rectangle 324"/>
            <p:cNvSpPr>
              <a:spLocks noChangeArrowheads="1"/>
            </p:cNvSpPr>
            <p:nvPr/>
          </p:nvSpPr>
          <p:spPr bwMode="auto">
            <a:xfrm>
              <a:off x="5460" y="346"/>
              <a:ext cx="253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17410" name="Object 325"/>
            <p:cNvGraphicFramePr>
              <a:graphicFrameLocks noChangeAspect="1"/>
            </p:cNvGraphicFramePr>
            <p:nvPr/>
          </p:nvGraphicFramePr>
          <p:xfrm>
            <a:off x="5435" y="724"/>
            <a:ext cx="243" cy="244"/>
          </p:xfrm>
          <a:graphic>
            <a:graphicData uri="http://schemas.openxmlformats.org/presentationml/2006/ole">
              <p:oleObj spid="_x0000_s17412" name="公式" r:id="rId6" imgW="177480" imgH="203040" progId="Equation.3">
                <p:embed/>
              </p:oleObj>
            </a:graphicData>
          </a:graphic>
        </p:graphicFrame>
        <p:sp>
          <p:nvSpPr>
            <p:cNvPr id="17438" name="Line 326"/>
            <p:cNvSpPr>
              <a:spLocks noChangeShapeType="1"/>
            </p:cNvSpPr>
            <p:nvPr/>
          </p:nvSpPr>
          <p:spPr bwMode="auto">
            <a:xfrm>
              <a:off x="4320" y="720"/>
              <a:ext cx="288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Text Box 327"/>
            <p:cNvSpPr txBox="1">
              <a:spLocks noChangeArrowheads="1"/>
            </p:cNvSpPr>
            <p:nvPr/>
          </p:nvSpPr>
          <p:spPr bwMode="auto">
            <a:xfrm>
              <a:off x="4641" y="546"/>
              <a:ext cx="370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17440" name="Text Box 328"/>
            <p:cNvSpPr txBox="1">
              <a:spLocks noChangeArrowheads="1"/>
            </p:cNvSpPr>
            <p:nvPr/>
          </p:nvSpPr>
          <p:spPr bwMode="auto">
            <a:xfrm>
              <a:off x="3935" y="560"/>
              <a:ext cx="516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7441" name="Line 329"/>
            <p:cNvSpPr>
              <a:spLocks noChangeShapeType="1"/>
            </p:cNvSpPr>
            <p:nvPr/>
          </p:nvSpPr>
          <p:spPr bwMode="auto">
            <a:xfrm>
              <a:off x="4992" y="480"/>
              <a:ext cx="96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330"/>
            <p:cNvSpPr>
              <a:spLocks noChangeShapeType="1"/>
            </p:cNvSpPr>
            <p:nvPr/>
          </p:nvSpPr>
          <p:spPr bwMode="auto">
            <a:xfrm>
              <a:off x="5088" y="480"/>
              <a:ext cx="0" cy="144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331"/>
            <p:cNvSpPr>
              <a:spLocks noChangeShapeType="1"/>
            </p:cNvSpPr>
            <p:nvPr/>
          </p:nvSpPr>
          <p:spPr bwMode="auto">
            <a:xfrm>
              <a:off x="4992" y="816"/>
              <a:ext cx="96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332"/>
            <p:cNvSpPr>
              <a:spLocks noChangeShapeType="1"/>
            </p:cNvSpPr>
            <p:nvPr/>
          </p:nvSpPr>
          <p:spPr bwMode="auto">
            <a:xfrm>
              <a:off x="5088" y="816"/>
              <a:ext cx="0" cy="144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0669" name="Text Box 333"/>
          <p:cNvSpPr txBox="1">
            <a:spLocks noChangeArrowheads="1"/>
          </p:cNvSpPr>
          <p:nvPr/>
        </p:nvSpPr>
        <p:spPr bwMode="auto">
          <a:xfrm>
            <a:off x="6588224" y="1592796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folHlink"/>
                </a:solidFill>
                <a:ea typeface="华文行楷" pitchFamily="2" charset="-122"/>
              </a:rPr>
              <a:t>2.</a:t>
            </a:r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逻辑符号</a:t>
            </a:r>
          </a:p>
        </p:txBody>
      </p:sp>
      <p:sp>
        <p:nvSpPr>
          <p:cNvPr id="270670" name="AutoShape 334"/>
          <p:cNvSpPr>
            <a:spLocks noChangeArrowheads="1"/>
          </p:cNvSpPr>
          <p:nvPr/>
        </p:nvSpPr>
        <p:spPr bwMode="auto">
          <a:xfrm>
            <a:off x="4211960" y="3933056"/>
            <a:ext cx="4932040" cy="612068"/>
          </a:xfrm>
          <a:prstGeom prst="wedgeRoundRectCallout">
            <a:avLst>
              <a:gd name="adj1" fmla="val -43537"/>
              <a:gd name="adj2" fmla="val 9247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en-US" altLang="zh-CN" sz="2400" b="1" dirty="0" smtClean="0">
                <a:solidFill>
                  <a:schemeClr val="tx1"/>
                </a:solidFill>
                <a:latin typeface="宋体" pitchFamily="2" charset="-122"/>
              </a:rPr>
              <a:t>CLK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低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电平时，</a:t>
            </a:r>
            <a:r>
              <a:rPr lang="en-US" altLang="zh-CN" sz="2400" b="1" dirty="0">
                <a:solidFill>
                  <a:schemeClr val="tx1"/>
                </a:solidFill>
                <a:latin typeface="+mn-lt"/>
              </a:rPr>
              <a:t>Q</a:t>
            </a:r>
            <a:r>
              <a:rPr lang="en-US" altLang="zh-CN" sz="2400" b="1" baseline="-25000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不再发生变化。</a:t>
            </a:r>
          </a:p>
        </p:txBody>
      </p:sp>
      <p:sp>
        <p:nvSpPr>
          <p:cNvPr id="270671" name="AutoShape 335"/>
          <p:cNvSpPr>
            <a:spLocks noChangeArrowheads="1"/>
          </p:cNvSpPr>
          <p:nvPr/>
        </p:nvSpPr>
        <p:spPr bwMode="auto">
          <a:xfrm>
            <a:off x="5256076" y="5949280"/>
            <a:ext cx="2881313" cy="719138"/>
          </a:xfrm>
          <a:prstGeom prst="wedgeRoundRectCallout">
            <a:avLst>
              <a:gd name="adj1" fmla="val -65379"/>
              <a:gd name="adj2" fmla="val -7357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en-US" altLang="zh-CN" sz="2400" b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b="1" baseline="-25000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sz="2400" b="1" baseline="-25000" dirty="0">
                <a:solidFill>
                  <a:schemeClr val="tx1"/>
                </a:solidFill>
                <a:latin typeface="+mn-lt"/>
              </a:rPr>
              <a:t>、 </a:t>
            </a:r>
            <a:r>
              <a:rPr lang="en-US" altLang="zh-CN" sz="2400" b="1" dirty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不可能为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0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0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641" grpId="0" animBg="1"/>
      <p:bldP spid="270642" grpId="0" animBg="1"/>
      <p:bldP spid="270640" grpId="0" autoUpdateAnimBg="0"/>
      <p:bldP spid="270643" grpId="0" autoUpdateAnimBg="0"/>
      <p:bldP spid="270669" grpId="0" autoUpdateAnimBg="0"/>
      <p:bldP spid="270670" grpId="0" animBg="1"/>
      <p:bldP spid="2706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5A4ECD-2C25-4337-9CA9-ABD69C72726A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271444" name="Text Box 84"/>
          <p:cNvSpPr txBox="1">
            <a:spLocks noChangeArrowheads="1"/>
          </p:cNvSpPr>
          <p:nvPr/>
        </p:nvSpPr>
        <p:spPr bwMode="auto">
          <a:xfrm>
            <a:off x="250825" y="476250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chemeClr val="folHlink"/>
                </a:solidFill>
                <a:ea typeface="华文行楷" pitchFamily="2" charset="-122"/>
              </a:rPr>
              <a:t>3.</a:t>
            </a:r>
            <a:r>
              <a:rPr lang="zh-CN" altLang="en-US" sz="2800" b="1">
                <a:solidFill>
                  <a:schemeClr val="folHlink"/>
                </a:solidFill>
                <a:ea typeface="华文行楷" pitchFamily="2" charset="-122"/>
              </a:rPr>
              <a:t>特性方程</a:t>
            </a:r>
          </a:p>
        </p:txBody>
      </p:sp>
      <p:sp>
        <p:nvSpPr>
          <p:cNvPr id="271446" name="Line 86"/>
          <p:cNvSpPr>
            <a:spLocks noChangeShapeType="1"/>
          </p:cNvSpPr>
          <p:nvPr/>
        </p:nvSpPr>
        <p:spPr bwMode="auto">
          <a:xfrm>
            <a:off x="2673350" y="1819275"/>
            <a:ext cx="0" cy="990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1897063" y="1819275"/>
            <a:ext cx="1338262" cy="608013"/>
            <a:chOff x="1295" y="3504"/>
            <a:chExt cx="913" cy="383"/>
          </a:xfrm>
        </p:grpSpPr>
        <p:sp>
          <p:nvSpPr>
            <p:cNvPr id="18526" name="Line 88"/>
            <p:cNvSpPr>
              <a:spLocks noChangeShapeType="1"/>
            </p:cNvSpPr>
            <p:nvPr/>
          </p:nvSpPr>
          <p:spPr bwMode="auto">
            <a:xfrm>
              <a:off x="1295" y="3504"/>
              <a:ext cx="0" cy="3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7" name="Line 89"/>
            <p:cNvSpPr>
              <a:spLocks noChangeShapeType="1"/>
            </p:cNvSpPr>
            <p:nvPr/>
          </p:nvSpPr>
          <p:spPr bwMode="auto">
            <a:xfrm>
              <a:off x="2208" y="3504"/>
              <a:ext cx="0" cy="3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71450" name="Object 90"/>
          <p:cNvGraphicFramePr>
            <a:graphicFrameLocks noChangeAspect="1"/>
          </p:cNvGraphicFramePr>
          <p:nvPr/>
        </p:nvGraphicFramePr>
        <p:xfrm>
          <a:off x="1408113" y="1803400"/>
          <a:ext cx="433387" cy="495300"/>
        </p:xfrm>
        <a:graphic>
          <a:graphicData uri="http://schemas.openxmlformats.org/presentationml/2006/ole">
            <p:oleObj spid="_x0000_s18433" name="公式" r:id="rId3" imgW="228600" imgH="241200" progId="Equation.3">
              <p:embed/>
            </p:oleObj>
          </a:graphicData>
        </a:graphic>
      </p:graphicFrame>
      <p:sp>
        <p:nvSpPr>
          <p:cNvPr id="271451" name="Line 91"/>
          <p:cNvSpPr>
            <a:spLocks noChangeShapeType="1"/>
          </p:cNvSpPr>
          <p:nvPr/>
        </p:nvSpPr>
        <p:spPr bwMode="auto">
          <a:xfrm>
            <a:off x="1898650" y="2124075"/>
            <a:ext cx="13366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1452" name="Object 92"/>
          <p:cNvGraphicFramePr>
            <a:graphicFrameLocks noChangeAspect="1"/>
          </p:cNvGraphicFramePr>
          <p:nvPr/>
        </p:nvGraphicFramePr>
        <p:xfrm>
          <a:off x="2105025" y="1651000"/>
          <a:ext cx="438150" cy="496888"/>
        </p:xfrm>
        <a:graphic>
          <a:graphicData uri="http://schemas.openxmlformats.org/presentationml/2006/ole">
            <p:oleObj spid="_x0000_s18434" name="公式" r:id="rId4" imgW="228600" imgH="241200" progId="Equation.3">
              <p:embed/>
            </p:oleObj>
          </a:graphicData>
        </a:graphic>
      </p:graphicFrame>
      <p:sp>
        <p:nvSpPr>
          <p:cNvPr id="271453" name="Line 93"/>
          <p:cNvSpPr>
            <a:spLocks noChangeShapeType="1"/>
          </p:cNvSpPr>
          <p:nvPr/>
        </p:nvSpPr>
        <p:spPr bwMode="auto">
          <a:xfrm>
            <a:off x="1619250" y="2657475"/>
            <a:ext cx="10541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1454" name="Object 94"/>
          <p:cNvGraphicFramePr>
            <a:graphicFrameLocks noChangeAspect="1"/>
          </p:cNvGraphicFramePr>
          <p:nvPr/>
        </p:nvGraphicFramePr>
        <p:xfrm>
          <a:off x="2103438" y="2247900"/>
          <a:ext cx="287337" cy="417513"/>
        </p:xfrm>
        <a:graphic>
          <a:graphicData uri="http://schemas.openxmlformats.org/presentationml/2006/ole">
            <p:oleObj spid="_x0000_s18435" name="公式" r:id="rId5" imgW="152280" imgH="203040" progId="Equation.3">
              <p:embed/>
            </p:oleObj>
          </a:graphicData>
        </a:graphic>
      </p:graphicFrame>
      <p:graphicFrame>
        <p:nvGraphicFramePr>
          <p:cNvPr id="271455" name="Object 95"/>
          <p:cNvGraphicFramePr>
            <a:graphicFrameLocks noChangeAspect="1"/>
          </p:cNvGraphicFramePr>
          <p:nvPr/>
        </p:nvGraphicFramePr>
        <p:xfrm>
          <a:off x="2840038" y="2197100"/>
          <a:ext cx="388937" cy="520700"/>
        </p:xfrm>
        <a:graphic>
          <a:graphicData uri="http://schemas.openxmlformats.org/presentationml/2006/ole">
            <p:oleObj spid="_x0000_s18436" name="公式" r:id="rId6" imgW="203040" imgH="253800" progId="Equation.3">
              <p:embed/>
            </p:oleObj>
          </a:graphicData>
        </a:graphic>
      </p:graphicFrame>
      <p:sp>
        <p:nvSpPr>
          <p:cNvPr id="271456" name="Line 96"/>
          <p:cNvSpPr>
            <a:spLocks noChangeShapeType="1"/>
          </p:cNvSpPr>
          <p:nvPr/>
        </p:nvSpPr>
        <p:spPr bwMode="auto">
          <a:xfrm flipH="1">
            <a:off x="2673350" y="2657475"/>
            <a:ext cx="9842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1459" name="Text Box 99"/>
          <p:cNvSpPr txBox="1">
            <a:spLocks noChangeArrowheads="1"/>
          </p:cNvSpPr>
          <p:nvPr/>
        </p:nvSpPr>
        <p:spPr bwMode="auto">
          <a:xfrm>
            <a:off x="323850" y="3141663"/>
            <a:ext cx="3188693" cy="461665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ea typeface="仿宋_GB2312" charset="-122"/>
              </a:rPr>
              <a:t>从</a:t>
            </a:r>
            <a:r>
              <a:rPr lang="zh-CN" altLang="zh-CN" sz="2400" b="1" dirty="0">
                <a:solidFill>
                  <a:srgbClr val="FF0000"/>
                </a:solidFill>
                <a:ea typeface="仿宋_GB2312" charset="-122"/>
              </a:rPr>
              <a:t>触发器</a:t>
            </a:r>
            <a:r>
              <a:rPr lang="zh-CN" altLang="en-US" sz="2400" b="1" dirty="0" smtClean="0">
                <a:solidFill>
                  <a:srgbClr val="FF0000"/>
                </a:solidFill>
                <a:ea typeface="仿宋_GB2312" charset="-122"/>
              </a:rPr>
              <a:t>：电平触发</a:t>
            </a:r>
            <a:r>
              <a:rPr lang="en-US" altLang="zh-CN" sz="2400" b="1" dirty="0" smtClean="0">
                <a:solidFill>
                  <a:schemeClr val="tx1"/>
                </a:solidFill>
                <a:ea typeface="仿宋_GB2312" charset="-122"/>
              </a:rPr>
              <a:t>D</a:t>
            </a:r>
            <a:endParaRPr lang="en-US" altLang="zh-CN" sz="2400" b="1" dirty="0">
              <a:solidFill>
                <a:schemeClr val="tx1"/>
              </a:solidFill>
              <a:ea typeface="仿宋_GB2312" charset="-122"/>
            </a:endParaRPr>
          </a:p>
        </p:txBody>
      </p:sp>
      <p:graphicFrame>
        <p:nvGraphicFramePr>
          <p:cNvPr id="271460" name="Object 100"/>
          <p:cNvGraphicFramePr>
            <a:graphicFrameLocks noChangeAspect="1"/>
          </p:cNvGraphicFramePr>
          <p:nvPr/>
        </p:nvGraphicFramePr>
        <p:xfrm>
          <a:off x="412750" y="3695700"/>
          <a:ext cx="3543300" cy="533400"/>
        </p:xfrm>
        <a:graphic>
          <a:graphicData uri="http://schemas.openxmlformats.org/presentationml/2006/ole">
            <p:oleObj spid="_x0000_s18437" name="公式" r:id="rId7" imgW="1714320" imgH="241200" progId="Equation.3">
              <p:embed/>
            </p:oleObj>
          </a:graphicData>
        </a:graphic>
      </p:graphicFrame>
      <p:sp>
        <p:nvSpPr>
          <p:cNvPr id="271461" name="Text Box 101"/>
          <p:cNvSpPr txBox="1">
            <a:spLocks noChangeArrowheads="1"/>
          </p:cNvSpPr>
          <p:nvPr/>
        </p:nvSpPr>
        <p:spPr bwMode="auto">
          <a:xfrm>
            <a:off x="323850" y="4387850"/>
            <a:ext cx="3050835" cy="461665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ea typeface="仿宋_GB2312" charset="-122"/>
              </a:rPr>
              <a:t>主</a:t>
            </a:r>
            <a:r>
              <a:rPr lang="zh-CN" altLang="zh-CN" sz="2400" b="1" dirty="0">
                <a:solidFill>
                  <a:srgbClr val="FF0000"/>
                </a:solidFill>
                <a:ea typeface="仿宋_GB2312" charset="-122"/>
              </a:rPr>
              <a:t>触发器</a:t>
            </a:r>
            <a:r>
              <a:rPr lang="zh-CN" altLang="en-US" sz="2400" b="1" dirty="0" smtClean="0">
                <a:solidFill>
                  <a:srgbClr val="FF0000"/>
                </a:solidFill>
                <a:ea typeface="仿宋_GB2312" charset="-122"/>
              </a:rPr>
              <a:t>：平触发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ea typeface="仿宋_GB2312" charset="-122"/>
              </a:rPr>
              <a:t>S</a:t>
            </a:r>
            <a:r>
              <a:rPr lang="en-US" altLang="zh-CN" sz="2400" b="1" dirty="0" smtClean="0">
                <a:solidFill>
                  <a:schemeClr val="tx1"/>
                </a:solidFill>
                <a:ea typeface="仿宋_GB2312" charset="-122"/>
              </a:rPr>
              <a:t>R</a:t>
            </a:r>
            <a:endParaRPr lang="en-US" altLang="zh-CN" sz="2400" b="1" dirty="0">
              <a:solidFill>
                <a:schemeClr val="tx1"/>
              </a:solidFill>
              <a:ea typeface="仿宋_GB2312" charset="-122"/>
            </a:endParaRPr>
          </a:p>
        </p:txBody>
      </p:sp>
      <p:graphicFrame>
        <p:nvGraphicFramePr>
          <p:cNvPr id="271462" name="Object 102"/>
          <p:cNvGraphicFramePr>
            <a:graphicFrameLocks noChangeAspect="1"/>
          </p:cNvGraphicFramePr>
          <p:nvPr/>
        </p:nvGraphicFramePr>
        <p:xfrm>
          <a:off x="298450" y="5029200"/>
          <a:ext cx="4354513" cy="1052513"/>
        </p:xfrm>
        <a:graphic>
          <a:graphicData uri="http://schemas.openxmlformats.org/presentationml/2006/ole">
            <p:oleObj spid="_x0000_s18438" name="公式" r:id="rId8" imgW="2273040" imgH="507960" progId="Equation.3">
              <p:embed/>
            </p:oleObj>
          </a:graphicData>
        </a:graphic>
      </p:graphicFrame>
      <p:graphicFrame>
        <p:nvGraphicFramePr>
          <p:cNvPr id="271463" name="Object 103"/>
          <p:cNvGraphicFramePr>
            <a:graphicFrameLocks noChangeAspect="1"/>
          </p:cNvGraphicFramePr>
          <p:nvPr/>
        </p:nvGraphicFramePr>
        <p:xfrm>
          <a:off x="5734050" y="3632200"/>
          <a:ext cx="2133600" cy="647700"/>
        </p:xfrm>
        <a:graphic>
          <a:graphicData uri="http://schemas.openxmlformats.org/presentationml/2006/ole">
            <p:oleObj spid="_x0000_s18439" name="公式" r:id="rId9" imgW="863280" imgH="241200" progId="Equation.3">
              <p:embed/>
            </p:oleObj>
          </a:graphicData>
        </a:graphic>
      </p:graphicFrame>
      <p:sp>
        <p:nvSpPr>
          <p:cNvPr id="271464" name="Text Box 104"/>
          <p:cNvSpPr txBox="1">
            <a:spLocks noChangeArrowheads="1"/>
          </p:cNvSpPr>
          <p:nvPr/>
        </p:nvSpPr>
        <p:spPr bwMode="auto">
          <a:xfrm>
            <a:off x="7596188" y="2997200"/>
            <a:ext cx="1239837" cy="457200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FF0000"/>
                </a:solidFill>
                <a:ea typeface="仿宋_GB2312" charset="-122"/>
              </a:rPr>
              <a:t>无约束</a:t>
            </a:r>
          </a:p>
        </p:txBody>
      </p:sp>
      <p:graphicFrame>
        <p:nvGraphicFramePr>
          <p:cNvPr id="271465" name="Object 105"/>
          <p:cNvGraphicFramePr>
            <a:graphicFrameLocks noChangeAspect="1"/>
          </p:cNvGraphicFramePr>
          <p:nvPr/>
        </p:nvGraphicFramePr>
        <p:xfrm>
          <a:off x="5102225" y="4684713"/>
          <a:ext cx="3433763" cy="788987"/>
        </p:xfrm>
        <a:graphic>
          <a:graphicData uri="http://schemas.openxmlformats.org/presentationml/2006/ole">
            <p:oleObj spid="_x0000_s18440" name="公式" r:id="rId10" imgW="1244520" imgH="266400" progId="Equation.3">
              <p:embed/>
            </p:oleObj>
          </a:graphicData>
        </a:graphic>
      </p:graphicFrame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1258888" y="1341438"/>
            <a:ext cx="2743200" cy="457200"/>
            <a:chOff x="432" y="3216"/>
            <a:chExt cx="1872" cy="288"/>
          </a:xfrm>
        </p:grpSpPr>
        <p:sp>
          <p:nvSpPr>
            <p:cNvPr id="18518" name="Line 111"/>
            <p:cNvSpPr>
              <a:spLocks noChangeShapeType="1"/>
            </p:cNvSpPr>
            <p:nvPr/>
          </p:nvSpPr>
          <p:spPr bwMode="auto">
            <a:xfrm>
              <a:off x="528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Line 112"/>
            <p:cNvSpPr>
              <a:spLocks noChangeShapeType="1"/>
            </p:cNvSpPr>
            <p:nvPr/>
          </p:nvSpPr>
          <p:spPr bwMode="auto">
            <a:xfrm flipV="1">
              <a:off x="864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Line 113"/>
            <p:cNvSpPr>
              <a:spLocks noChangeShapeType="1"/>
            </p:cNvSpPr>
            <p:nvPr/>
          </p:nvSpPr>
          <p:spPr bwMode="auto">
            <a:xfrm>
              <a:off x="864" y="33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1" name="Line 114"/>
            <p:cNvSpPr>
              <a:spLocks noChangeShapeType="1"/>
            </p:cNvSpPr>
            <p:nvPr/>
          </p:nvSpPr>
          <p:spPr bwMode="auto">
            <a:xfrm>
              <a:off x="1392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Line 115"/>
            <p:cNvSpPr>
              <a:spLocks noChangeShapeType="1"/>
            </p:cNvSpPr>
            <p:nvPr/>
          </p:nvSpPr>
          <p:spPr bwMode="auto">
            <a:xfrm>
              <a:off x="1392" y="350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Line 116"/>
            <p:cNvSpPr>
              <a:spLocks noChangeShapeType="1"/>
            </p:cNvSpPr>
            <p:nvPr/>
          </p:nvSpPr>
          <p:spPr bwMode="auto">
            <a:xfrm flipV="1">
              <a:off x="1776" y="33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Line 117"/>
            <p:cNvSpPr>
              <a:spLocks noChangeShapeType="1"/>
            </p:cNvSpPr>
            <p:nvPr/>
          </p:nvSpPr>
          <p:spPr bwMode="auto">
            <a:xfrm>
              <a:off x="1776" y="331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Text Box 118"/>
            <p:cNvSpPr txBox="1">
              <a:spLocks noChangeArrowheads="1"/>
            </p:cNvSpPr>
            <p:nvPr/>
          </p:nvSpPr>
          <p:spPr bwMode="auto">
            <a:xfrm>
              <a:off x="432" y="3216"/>
              <a:ext cx="47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chemeClr val="accent2"/>
                  </a:solidFill>
                  <a:ea typeface="仿宋_GB2312" charset="-122"/>
                </a:rPr>
                <a:t>CLK</a:t>
              </a:r>
              <a:endParaRPr lang="en-US" altLang="zh-CN" sz="2000" dirty="0">
                <a:solidFill>
                  <a:schemeClr val="accent2"/>
                </a:solidFill>
                <a:ea typeface="仿宋_GB2312" charset="-122"/>
              </a:endParaRPr>
            </a:p>
          </p:txBody>
        </p:sp>
      </p:grpSp>
      <p:sp>
        <p:nvSpPr>
          <p:cNvPr id="271479" name="Rectangle 119"/>
          <p:cNvSpPr>
            <a:spLocks noChangeArrowheads="1"/>
          </p:cNvSpPr>
          <p:nvPr/>
        </p:nvSpPr>
        <p:spPr bwMode="auto">
          <a:xfrm>
            <a:off x="0" y="1895475"/>
            <a:ext cx="1200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zh-CN" sz="2000" b="1">
                <a:solidFill>
                  <a:schemeClr val="accent2"/>
                </a:solidFill>
                <a:ea typeface="仿宋_GB2312" charset="-122"/>
              </a:rPr>
              <a:t>主触发器</a:t>
            </a:r>
            <a:endParaRPr lang="zh-CN" altLang="en-US" sz="2000" b="1">
              <a:solidFill>
                <a:schemeClr val="accent2"/>
              </a:solidFill>
              <a:ea typeface="仿宋_GB2312" charset="-122"/>
            </a:endParaRPr>
          </a:p>
        </p:txBody>
      </p:sp>
      <p:sp>
        <p:nvSpPr>
          <p:cNvPr id="271480" name="Rectangle 120"/>
          <p:cNvSpPr>
            <a:spLocks noChangeArrowheads="1"/>
          </p:cNvSpPr>
          <p:nvPr/>
        </p:nvSpPr>
        <p:spPr bwMode="auto">
          <a:xfrm>
            <a:off x="0" y="2420938"/>
            <a:ext cx="1200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zh-CN" sz="2000" b="1">
                <a:solidFill>
                  <a:schemeClr val="accent2"/>
                </a:solidFill>
                <a:ea typeface="仿宋_GB2312" charset="-122"/>
              </a:rPr>
              <a:t>从触发器</a:t>
            </a:r>
            <a:endParaRPr lang="zh-CN" altLang="en-US" sz="2000" b="1">
              <a:solidFill>
                <a:schemeClr val="accent2"/>
              </a:solidFill>
              <a:ea typeface="仿宋_GB2312" charset="-122"/>
            </a:endParaRPr>
          </a:p>
        </p:txBody>
      </p:sp>
      <p:sp>
        <p:nvSpPr>
          <p:cNvPr id="271481" name="Line 121"/>
          <p:cNvSpPr>
            <a:spLocks noChangeShapeType="1"/>
          </p:cNvSpPr>
          <p:nvPr/>
        </p:nvSpPr>
        <p:spPr bwMode="auto">
          <a:xfrm>
            <a:off x="1266825" y="2276475"/>
            <a:ext cx="6318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2124075" y="4365625"/>
            <a:ext cx="1008063" cy="1800225"/>
            <a:chOff x="4608" y="2256"/>
            <a:chExt cx="528" cy="913"/>
          </a:xfrm>
        </p:grpSpPr>
        <p:sp>
          <p:nvSpPr>
            <p:cNvPr id="18516" name="Oval 123"/>
            <p:cNvSpPr>
              <a:spLocks noChangeArrowheads="1"/>
            </p:cNvSpPr>
            <p:nvPr/>
          </p:nvSpPr>
          <p:spPr bwMode="auto">
            <a:xfrm>
              <a:off x="4608" y="2641"/>
              <a:ext cx="288" cy="52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124"/>
            <p:cNvSpPr>
              <a:spLocks noChangeShapeType="1"/>
            </p:cNvSpPr>
            <p:nvPr/>
          </p:nvSpPr>
          <p:spPr bwMode="auto">
            <a:xfrm flipH="1">
              <a:off x="4896" y="2256"/>
              <a:ext cx="240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60" name="Group 125"/>
          <p:cNvGrpSpPr>
            <a:grpSpLocks/>
          </p:cNvGrpSpPr>
          <p:nvPr/>
        </p:nvGrpSpPr>
        <p:grpSpPr bwMode="auto">
          <a:xfrm>
            <a:off x="3830638" y="260350"/>
            <a:ext cx="5313362" cy="1807126"/>
            <a:chOff x="192" y="432"/>
            <a:chExt cx="3784" cy="1248"/>
          </a:xfrm>
        </p:grpSpPr>
        <p:sp>
          <p:nvSpPr>
            <p:cNvPr id="18464" name="Rectangle 126"/>
            <p:cNvSpPr>
              <a:spLocks noChangeArrowheads="1"/>
            </p:cNvSpPr>
            <p:nvPr/>
          </p:nvSpPr>
          <p:spPr bwMode="auto">
            <a:xfrm>
              <a:off x="1304" y="588"/>
              <a:ext cx="451" cy="66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127"/>
            <p:cNvSpPr>
              <a:spLocks noChangeShapeType="1"/>
            </p:cNvSpPr>
            <p:nvPr/>
          </p:nvSpPr>
          <p:spPr bwMode="auto">
            <a:xfrm>
              <a:off x="888" y="705"/>
              <a:ext cx="41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128"/>
            <p:cNvSpPr>
              <a:spLocks noChangeShapeType="1"/>
            </p:cNvSpPr>
            <p:nvPr/>
          </p:nvSpPr>
          <p:spPr bwMode="auto">
            <a:xfrm flipV="1">
              <a:off x="888" y="1095"/>
              <a:ext cx="41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129"/>
            <p:cNvSpPr>
              <a:spLocks noChangeShapeType="1"/>
            </p:cNvSpPr>
            <p:nvPr/>
          </p:nvSpPr>
          <p:spPr bwMode="auto">
            <a:xfrm>
              <a:off x="1748" y="744"/>
              <a:ext cx="114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Oval 130"/>
            <p:cNvSpPr>
              <a:spLocks noChangeArrowheads="1"/>
            </p:cNvSpPr>
            <p:nvPr/>
          </p:nvSpPr>
          <p:spPr bwMode="auto">
            <a:xfrm>
              <a:off x="1754" y="1014"/>
              <a:ext cx="91" cy="95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Line 131"/>
            <p:cNvSpPr>
              <a:spLocks noChangeShapeType="1"/>
            </p:cNvSpPr>
            <p:nvPr/>
          </p:nvSpPr>
          <p:spPr bwMode="auto">
            <a:xfrm>
              <a:off x="1845" y="1062"/>
              <a:ext cx="18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Text Box 132"/>
            <p:cNvSpPr txBox="1">
              <a:spLocks noChangeArrowheads="1"/>
            </p:cNvSpPr>
            <p:nvPr/>
          </p:nvSpPr>
          <p:spPr bwMode="auto">
            <a:xfrm>
              <a:off x="1327" y="619"/>
              <a:ext cx="322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1S</a:t>
              </a:r>
            </a:p>
          </p:txBody>
        </p:sp>
        <p:sp>
          <p:nvSpPr>
            <p:cNvPr id="18471" name="Text Box 133"/>
            <p:cNvSpPr txBox="1">
              <a:spLocks noChangeArrowheads="1"/>
            </p:cNvSpPr>
            <p:nvPr/>
          </p:nvSpPr>
          <p:spPr bwMode="auto">
            <a:xfrm>
              <a:off x="1288" y="1037"/>
              <a:ext cx="34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1R</a:t>
              </a:r>
            </a:p>
          </p:txBody>
        </p:sp>
        <p:sp>
          <p:nvSpPr>
            <p:cNvPr id="18472" name="Text Box 134"/>
            <p:cNvSpPr txBox="1">
              <a:spLocks noChangeArrowheads="1"/>
            </p:cNvSpPr>
            <p:nvPr/>
          </p:nvSpPr>
          <p:spPr bwMode="auto">
            <a:xfrm>
              <a:off x="273" y="666"/>
              <a:ext cx="31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J</a:t>
              </a:r>
              <a:endParaRPr lang="en-US" altLang="zh-CN" sz="20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8473" name="Text Box 135"/>
            <p:cNvSpPr txBox="1">
              <a:spLocks noChangeArrowheads="1"/>
            </p:cNvSpPr>
            <p:nvPr/>
          </p:nvSpPr>
          <p:spPr bwMode="auto">
            <a:xfrm>
              <a:off x="288" y="960"/>
              <a:ext cx="31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K</a:t>
              </a:r>
            </a:p>
          </p:txBody>
        </p:sp>
        <p:sp>
          <p:nvSpPr>
            <p:cNvPr id="18474" name="Rectangle 136"/>
            <p:cNvSpPr>
              <a:spLocks noChangeArrowheads="1"/>
            </p:cNvSpPr>
            <p:nvPr/>
          </p:nvSpPr>
          <p:spPr bwMode="auto">
            <a:xfrm>
              <a:off x="1832" y="518"/>
              <a:ext cx="34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Q</a:t>
              </a:r>
              <a:r>
                <a:rPr lang="en-US" altLang="zh-CN" sz="1800" baseline="-25000">
                  <a:solidFill>
                    <a:schemeClr val="tx1"/>
                  </a:solidFill>
                  <a:ea typeface="仿宋_GB2312" charset="-122"/>
                </a:rPr>
                <a:t>M</a:t>
              </a:r>
            </a:p>
          </p:txBody>
        </p:sp>
        <p:graphicFrame>
          <p:nvGraphicFramePr>
            <p:cNvPr id="18443" name="Object 137"/>
            <p:cNvGraphicFramePr>
              <a:graphicFrameLocks noChangeAspect="1"/>
            </p:cNvGraphicFramePr>
            <p:nvPr/>
          </p:nvGraphicFramePr>
          <p:xfrm>
            <a:off x="1810" y="828"/>
            <a:ext cx="308" cy="251"/>
          </p:xfrm>
          <a:graphic>
            <a:graphicData uri="http://schemas.openxmlformats.org/presentationml/2006/ole">
              <p:oleObj spid="_x0000_s18441" name="公式" r:id="rId11" imgW="279360" imgH="215640" progId="Equation.3">
                <p:embed/>
              </p:oleObj>
            </a:graphicData>
          </a:graphic>
        </p:graphicFrame>
        <p:sp>
          <p:nvSpPr>
            <p:cNvPr id="18475" name="Line 138"/>
            <p:cNvSpPr>
              <a:spLocks noChangeShapeType="1"/>
            </p:cNvSpPr>
            <p:nvPr/>
          </p:nvSpPr>
          <p:spPr bwMode="auto">
            <a:xfrm flipV="1">
              <a:off x="1134" y="939"/>
              <a:ext cx="1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Text Box 139"/>
            <p:cNvSpPr txBox="1">
              <a:spLocks noChangeArrowheads="1"/>
            </p:cNvSpPr>
            <p:nvPr/>
          </p:nvSpPr>
          <p:spPr bwMode="auto">
            <a:xfrm>
              <a:off x="1326" y="799"/>
              <a:ext cx="49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18477" name="Text Box 140"/>
            <p:cNvSpPr txBox="1">
              <a:spLocks noChangeArrowheads="1"/>
            </p:cNvSpPr>
            <p:nvPr/>
          </p:nvSpPr>
          <p:spPr bwMode="auto">
            <a:xfrm>
              <a:off x="192" y="1290"/>
              <a:ext cx="554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1800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8478" name="Rectangle 141"/>
            <p:cNvSpPr>
              <a:spLocks noChangeArrowheads="1"/>
            </p:cNvSpPr>
            <p:nvPr/>
          </p:nvSpPr>
          <p:spPr bwMode="auto">
            <a:xfrm>
              <a:off x="2905" y="588"/>
              <a:ext cx="420" cy="60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9" name="Line 142"/>
            <p:cNvSpPr>
              <a:spLocks noChangeShapeType="1"/>
            </p:cNvSpPr>
            <p:nvPr/>
          </p:nvSpPr>
          <p:spPr bwMode="auto">
            <a:xfrm>
              <a:off x="1871" y="1056"/>
              <a:ext cx="10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143"/>
            <p:cNvSpPr>
              <a:spLocks noChangeShapeType="1"/>
            </p:cNvSpPr>
            <p:nvPr/>
          </p:nvSpPr>
          <p:spPr bwMode="auto">
            <a:xfrm>
              <a:off x="3304" y="744"/>
              <a:ext cx="41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Oval 144"/>
            <p:cNvSpPr>
              <a:spLocks noChangeArrowheads="1"/>
            </p:cNvSpPr>
            <p:nvPr/>
          </p:nvSpPr>
          <p:spPr bwMode="auto">
            <a:xfrm>
              <a:off x="3324" y="980"/>
              <a:ext cx="83" cy="88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2" name="Line 145"/>
            <p:cNvSpPr>
              <a:spLocks noChangeShapeType="1"/>
            </p:cNvSpPr>
            <p:nvPr/>
          </p:nvSpPr>
          <p:spPr bwMode="auto">
            <a:xfrm flipV="1">
              <a:off x="3386" y="1017"/>
              <a:ext cx="36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Text Box 146"/>
            <p:cNvSpPr txBox="1">
              <a:spLocks noChangeArrowheads="1"/>
            </p:cNvSpPr>
            <p:nvPr/>
          </p:nvSpPr>
          <p:spPr bwMode="auto">
            <a:xfrm>
              <a:off x="2923" y="619"/>
              <a:ext cx="323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1S</a:t>
              </a:r>
            </a:p>
          </p:txBody>
        </p:sp>
        <p:sp>
          <p:nvSpPr>
            <p:cNvPr id="18484" name="Text Box 147"/>
            <p:cNvSpPr txBox="1">
              <a:spLocks noChangeArrowheads="1"/>
            </p:cNvSpPr>
            <p:nvPr/>
          </p:nvSpPr>
          <p:spPr bwMode="auto">
            <a:xfrm>
              <a:off x="2890" y="1004"/>
              <a:ext cx="34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1R</a:t>
              </a:r>
            </a:p>
          </p:txBody>
        </p:sp>
        <p:sp>
          <p:nvSpPr>
            <p:cNvPr id="18485" name="Text Box 148"/>
            <p:cNvSpPr txBox="1">
              <a:spLocks noChangeArrowheads="1"/>
            </p:cNvSpPr>
            <p:nvPr/>
          </p:nvSpPr>
          <p:spPr bwMode="auto">
            <a:xfrm>
              <a:off x="2489" y="471"/>
              <a:ext cx="39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/>
                  </a:solidFill>
                  <a:ea typeface="仿宋_GB2312" charset="-122"/>
                </a:rPr>
                <a:t>S</a:t>
              </a:r>
              <a:r>
                <a:rPr lang="en-US" altLang="zh-CN" sz="2000" baseline="-25000" dirty="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  <p:sp>
          <p:nvSpPr>
            <p:cNvPr id="18486" name="Text Box 149"/>
            <p:cNvSpPr txBox="1">
              <a:spLocks noChangeArrowheads="1"/>
            </p:cNvSpPr>
            <p:nvPr/>
          </p:nvSpPr>
          <p:spPr bwMode="auto">
            <a:xfrm>
              <a:off x="2506" y="1017"/>
              <a:ext cx="451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R</a:t>
              </a:r>
              <a:r>
                <a:rPr lang="en-US" altLang="zh-CN" sz="2000" baseline="-2500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  <p:sp>
          <p:nvSpPr>
            <p:cNvPr id="18487" name="Rectangle 150"/>
            <p:cNvSpPr>
              <a:spLocks noChangeArrowheads="1"/>
            </p:cNvSpPr>
            <p:nvPr/>
          </p:nvSpPr>
          <p:spPr bwMode="auto">
            <a:xfrm>
              <a:off x="3714" y="658"/>
              <a:ext cx="2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18444" name="Object 151"/>
            <p:cNvGraphicFramePr>
              <a:graphicFrameLocks noChangeAspect="1"/>
            </p:cNvGraphicFramePr>
            <p:nvPr/>
          </p:nvGraphicFramePr>
          <p:xfrm>
            <a:off x="3691" y="1004"/>
            <a:ext cx="285" cy="214"/>
          </p:xfrm>
          <a:graphic>
            <a:graphicData uri="http://schemas.openxmlformats.org/presentationml/2006/ole">
              <p:oleObj spid="_x0000_s18442" name="公式" r:id="rId12" imgW="177480" imgH="203040" progId="Equation.3">
                <p:embed/>
              </p:oleObj>
            </a:graphicData>
          </a:graphic>
        </p:graphicFrame>
        <p:sp>
          <p:nvSpPr>
            <p:cNvPr id="18488" name="Line 152"/>
            <p:cNvSpPr>
              <a:spLocks noChangeShapeType="1"/>
            </p:cNvSpPr>
            <p:nvPr/>
          </p:nvSpPr>
          <p:spPr bwMode="auto">
            <a:xfrm>
              <a:off x="2362" y="900"/>
              <a:ext cx="53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Text Box 153"/>
            <p:cNvSpPr txBox="1">
              <a:spLocks noChangeArrowheads="1"/>
            </p:cNvSpPr>
            <p:nvPr/>
          </p:nvSpPr>
          <p:spPr bwMode="auto">
            <a:xfrm>
              <a:off x="2830" y="816"/>
              <a:ext cx="580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18490" name="Rectangle 154"/>
            <p:cNvSpPr>
              <a:spLocks noChangeArrowheads="1"/>
            </p:cNvSpPr>
            <p:nvPr/>
          </p:nvSpPr>
          <p:spPr bwMode="auto">
            <a:xfrm>
              <a:off x="1871" y="1212"/>
              <a:ext cx="246" cy="3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1" name="Oval 155"/>
            <p:cNvSpPr>
              <a:spLocks noChangeArrowheads="1"/>
            </p:cNvSpPr>
            <p:nvPr/>
          </p:nvSpPr>
          <p:spPr bwMode="auto">
            <a:xfrm>
              <a:off x="2117" y="1329"/>
              <a:ext cx="90" cy="95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2" name="Text Box 156"/>
            <p:cNvSpPr txBox="1">
              <a:spLocks noChangeArrowheads="1"/>
            </p:cNvSpPr>
            <p:nvPr/>
          </p:nvSpPr>
          <p:spPr bwMode="auto">
            <a:xfrm>
              <a:off x="1912" y="1290"/>
              <a:ext cx="164" cy="317"/>
            </a:xfrm>
            <a:prstGeom prst="rect">
              <a:avLst/>
            </a:prstGeom>
            <a:noFill/>
            <a:ln w="19050">
              <a:noFill/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1</a:t>
              </a:r>
            </a:p>
          </p:txBody>
        </p:sp>
        <p:sp>
          <p:nvSpPr>
            <p:cNvPr id="18493" name="Line 157"/>
            <p:cNvSpPr>
              <a:spLocks noChangeShapeType="1"/>
            </p:cNvSpPr>
            <p:nvPr/>
          </p:nvSpPr>
          <p:spPr bwMode="auto">
            <a:xfrm>
              <a:off x="2362" y="900"/>
              <a:ext cx="0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Line 158"/>
            <p:cNvSpPr>
              <a:spLocks noChangeShapeType="1"/>
            </p:cNvSpPr>
            <p:nvPr/>
          </p:nvSpPr>
          <p:spPr bwMode="auto">
            <a:xfrm>
              <a:off x="2199" y="1368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Line 159"/>
            <p:cNvSpPr>
              <a:spLocks noChangeShapeType="1"/>
            </p:cNvSpPr>
            <p:nvPr/>
          </p:nvSpPr>
          <p:spPr bwMode="auto">
            <a:xfrm flipH="1">
              <a:off x="479" y="1407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Line 160"/>
            <p:cNvSpPr>
              <a:spLocks noChangeShapeType="1"/>
            </p:cNvSpPr>
            <p:nvPr/>
          </p:nvSpPr>
          <p:spPr bwMode="auto">
            <a:xfrm>
              <a:off x="1134" y="939"/>
              <a:ext cx="0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7" name="Oval 161"/>
            <p:cNvSpPr>
              <a:spLocks noChangeArrowheads="1"/>
            </p:cNvSpPr>
            <p:nvPr/>
          </p:nvSpPr>
          <p:spPr bwMode="auto">
            <a:xfrm>
              <a:off x="1093" y="1368"/>
              <a:ext cx="82" cy="7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8" name="Rectangle 162"/>
            <p:cNvSpPr>
              <a:spLocks noChangeArrowheads="1"/>
            </p:cNvSpPr>
            <p:nvPr/>
          </p:nvSpPr>
          <p:spPr bwMode="auto">
            <a:xfrm flipV="1">
              <a:off x="683" y="588"/>
              <a:ext cx="20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9" name="Rectangle 163"/>
            <p:cNvSpPr>
              <a:spLocks noChangeArrowheads="1"/>
            </p:cNvSpPr>
            <p:nvPr/>
          </p:nvSpPr>
          <p:spPr bwMode="auto">
            <a:xfrm flipV="1">
              <a:off x="683" y="939"/>
              <a:ext cx="20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0" name="Text Box 164"/>
            <p:cNvSpPr txBox="1">
              <a:spLocks noChangeArrowheads="1"/>
            </p:cNvSpPr>
            <p:nvPr/>
          </p:nvSpPr>
          <p:spPr bwMode="auto">
            <a:xfrm>
              <a:off x="888" y="471"/>
              <a:ext cx="50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S</a:t>
              </a:r>
              <a:r>
                <a:rPr lang="en-US" altLang="zh-CN" sz="2000" baseline="-25000">
                  <a:solidFill>
                    <a:schemeClr val="tx1"/>
                  </a:solidFill>
                  <a:ea typeface="仿宋_GB2312" charset="-122"/>
                </a:rPr>
                <a:t>M</a:t>
              </a:r>
            </a:p>
          </p:txBody>
        </p:sp>
        <p:sp>
          <p:nvSpPr>
            <p:cNvPr id="18501" name="Text Box 165"/>
            <p:cNvSpPr txBox="1">
              <a:spLocks noChangeArrowheads="1"/>
            </p:cNvSpPr>
            <p:nvPr/>
          </p:nvSpPr>
          <p:spPr bwMode="auto">
            <a:xfrm>
              <a:off x="888" y="1095"/>
              <a:ext cx="452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R</a:t>
              </a:r>
              <a:r>
                <a:rPr lang="en-US" altLang="zh-CN" sz="2000" baseline="-25000">
                  <a:solidFill>
                    <a:schemeClr val="tx1"/>
                  </a:solidFill>
                  <a:ea typeface="仿宋_GB2312" charset="-122"/>
                </a:rPr>
                <a:t>M</a:t>
              </a:r>
            </a:p>
          </p:txBody>
        </p:sp>
        <p:sp>
          <p:nvSpPr>
            <p:cNvPr id="18502" name="Text Box 166"/>
            <p:cNvSpPr txBox="1">
              <a:spLocks noChangeArrowheads="1"/>
            </p:cNvSpPr>
            <p:nvPr/>
          </p:nvSpPr>
          <p:spPr bwMode="auto">
            <a:xfrm>
              <a:off x="672" y="623"/>
              <a:ext cx="272" cy="2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&amp;</a:t>
              </a:r>
            </a:p>
          </p:txBody>
        </p:sp>
        <p:sp>
          <p:nvSpPr>
            <p:cNvPr id="18503" name="Text Box 167"/>
            <p:cNvSpPr txBox="1">
              <a:spLocks noChangeArrowheads="1"/>
            </p:cNvSpPr>
            <p:nvPr/>
          </p:nvSpPr>
          <p:spPr bwMode="auto">
            <a:xfrm>
              <a:off x="684" y="970"/>
              <a:ext cx="271" cy="2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&amp;</a:t>
              </a:r>
            </a:p>
          </p:txBody>
        </p:sp>
        <p:sp>
          <p:nvSpPr>
            <p:cNvPr id="18504" name="Line 168"/>
            <p:cNvSpPr>
              <a:spLocks noChangeShapeType="1"/>
            </p:cNvSpPr>
            <p:nvPr/>
          </p:nvSpPr>
          <p:spPr bwMode="auto">
            <a:xfrm flipV="1">
              <a:off x="3468" y="432"/>
              <a:ext cx="0" cy="5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5" name="Line 169"/>
            <p:cNvSpPr>
              <a:spLocks noChangeShapeType="1"/>
            </p:cNvSpPr>
            <p:nvPr/>
          </p:nvSpPr>
          <p:spPr bwMode="auto">
            <a:xfrm flipH="1">
              <a:off x="602" y="432"/>
              <a:ext cx="28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Line 170"/>
            <p:cNvSpPr>
              <a:spLocks noChangeShapeType="1"/>
            </p:cNvSpPr>
            <p:nvPr/>
          </p:nvSpPr>
          <p:spPr bwMode="auto">
            <a:xfrm>
              <a:off x="602" y="432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Line 171"/>
            <p:cNvSpPr>
              <a:spLocks noChangeShapeType="1"/>
            </p:cNvSpPr>
            <p:nvPr/>
          </p:nvSpPr>
          <p:spPr bwMode="auto">
            <a:xfrm>
              <a:off x="602" y="666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Oval 172"/>
            <p:cNvSpPr>
              <a:spLocks noChangeArrowheads="1"/>
            </p:cNvSpPr>
            <p:nvPr/>
          </p:nvSpPr>
          <p:spPr bwMode="auto">
            <a:xfrm>
              <a:off x="3427" y="978"/>
              <a:ext cx="82" cy="7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9" name="Oval 173"/>
            <p:cNvSpPr>
              <a:spLocks noChangeArrowheads="1"/>
            </p:cNvSpPr>
            <p:nvPr/>
          </p:nvSpPr>
          <p:spPr bwMode="auto">
            <a:xfrm>
              <a:off x="3509" y="705"/>
              <a:ext cx="82" cy="7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0" name="Line 174"/>
            <p:cNvSpPr>
              <a:spLocks noChangeShapeType="1"/>
            </p:cNvSpPr>
            <p:nvPr/>
          </p:nvSpPr>
          <p:spPr bwMode="auto">
            <a:xfrm>
              <a:off x="3550" y="744"/>
              <a:ext cx="0" cy="9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Line 175"/>
            <p:cNvSpPr>
              <a:spLocks noChangeShapeType="1"/>
            </p:cNvSpPr>
            <p:nvPr/>
          </p:nvSpPr>
          <p:spPr bwMode="auto">
            <a:xfrm flipH="1" flipV="1">
              <a:off x="602" y="1680"/>
              <a:ext cx="29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Line 176"/>
            <p:cNvSpPr>
              <a:spLocks noChangeShapeType="1"/>
            </p:cNvSpPr>
            <p:nvPr/>
          </p:nvSpPr>
          <p:spPr bwMode="auto">
            <a:xfrm flipH="1">
              <a:off x="602" y="1134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Line 177"/>
            <p:cNvSpPr>
              <a:spLocks noChangeShapeType="1"/>
            </p:cNvSpPr>
            <p:nvPr/>
          </p:nvSpPr>
          <p:spPr bwMode="auto">
            <a:xfrm>
              <a:off x="602" y="1134"/>
              <a:ext cx="0" cy="5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Line 178"/>
            <p:cNvSpPr>
              <a:spLocks noChangeShapeType="1"/>
            </p:cNvSpPr>
            <p:nvPr/>
          </p:nvSpPr>
          <p:spPr bwMode="auto">
            <a:xfrm>
              <a:off x="397" y="783"/>
              <a:ext cx="2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Line 179"/>
            <p:cNvSpPr>
              <a:spLocks noChangeShapeType="1"/>
            </p:cNvSpPr>
            <p:nvPr/>
          </p:nvSpPr>
          <p:spPr bwMode="auto">
            <a:xfrm>
              <a:off x="397" y="1017"/>
              <a:ext cx="2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71540" name="Object 180"/>
          <p:cNvGraphicFramePr>
            <a:graphicFrameLocks noChangeAspect="1"/>
          </p:cNvGraphicFramePr>
          <p:nvPr/>
        </p:nvGraphicFramePr>
        <p:xfrm>
          <a:off x="4859338" y="2852738"/>
          <a:ext cx="1728787" cy="638175"/>
        </p:xfrm>
        <a:graphic>
          <a:graphicData uri="http://schemas.openxmlformats.org/presentationml/2006/ole">
            <p:oleObj spid="_x0000_s18443" name="Equation" r:id="rId13" imgW="634680" imgH="215640" progId="Equation.3">
              <p:embed/>
            </p:oleObj>
          </a:graphicData>
        </a:graphic>
      </p:graphicFrame>
      <p:sp>
        <p:nvSpPr>
          <p:cNvPr id="271541" name="AutoShape 181"/>
          <p:cNvSpPr>
            <a:spLocks noChangeArrowheads="1"/>
          </p:cNvSpPr>
          <p:nvPr/>
        </p:nvSpPr>
        <p:spPr bwMode="auto">
          <a:xfrm>
            <a:off x="4356100" y="3789363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endParaRPr lang="zh-CN" altLang="en-US"/>
          </a:p>
        </p:txBody>
      </p:sp>
      <p:sp>
        <p:nvSpPr>
          <p:cNvPr id="271542" name="AutoShape 182"/>
          <p:cNvSpPr>
            <a:spLocks noChangeArrowheads="1"/>
          </p:cNvSpPr>
          <p:nvPr/>
        </p:nvSpPr>
        <p:spPr bwMode="auto">
          <a:xfrm>
            <a:off x="6227763" y="5589588"/>
            <a:ext cx="2089150" cy="935037"/>
          </a:xfrm>
          <a:prstGeom prst="wedgeRoundRectCallout">
            <a:avLst>
              <a:gd name="adj1" fmla="val -3343"/>
              <a:gd name="adj2" fmla="val -83444"/>
              <a:gd name="adj3" fmla="val 16667"/>
            </a:avLst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r>
              <a:rPr lang="zh-CN" altLang="en-US" sz="3200" dirty="0">
                <a:solidFill>
                  <a:srgbClr val="FF0000"/>
                </a:solidFill>
                <a:ea typeface="隶书" pitchFamily="49" charset="-122"/>
              </a:rPr>
              <a:t>特性方程</a:t>
            </a:r>
          </a:p>
        </p:txBody>
      </p:sp>
      <p:sp>
        <p:nvSpPr>
          <p:cNvPr id="271543" name="AutoShape 183"/>
          <p:cNvSpPr>
            <a:spLocks noChangeArrowheads="1"/>
          </p:cNvSpPr>
          <p:nvPr/>
        </p:nvSpPr>
        <p:spPr bwMode="auto">
          <a:xfrm>
            <a:off x="6732588" y="2997200"/>
            <a:ext cx="647700" cy="288925"/>
          </a:xfrm>
          <a:prstGeom prst="rightArrow">
            <a:avLst>
              <a:gd name="adj1" fmla="val 50000"/>
              <a:gd name="adj2" fmla="val 56044"/>
            </a:avLst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7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7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7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7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7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7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44" grpId="0" autoUpdateAnimBg="0"/>
      <p:bldP spid="271446" grpId="0" animBg="1"/>
      <p:bldP spid="271451" grpId="0" animBg="1"/>
      <p:bldP spid="271453" grpId="0" animBg="1"/>
      <p:bldP spid="271456" grpId="0" animBg="1"/>
      <p:bldP spid="271459" grpId="0" autoUpdateAnimBg="0"/>
      <p:bldP spid="271461" grpId="0" autoUpdateAnimBg="0"/>
      <p:bldP spid="271464" grpId="0" autoUpdateAnimBg="0"/>
      <p:bldP spid="271479" grpId="0" autoUpdateAnimBg="0"/>
      <p:bldP spid="271480" grpId="0" autoUpdateAnimBg="0"/>
      <p:bldP spid="271481" grpId="0" animBg="1"/>
      <p:bldP spid="271541" grpId="0" animBg="1"/>
      <p:bldP spid="271542" grpId="0" animBg="1"/>
      <p:bldP spid="2715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77FB91-CED5-4DAC-93BC-57636029988C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78363" y="1916113"/>
            <a:ext cx="4465637" cy="4011612"/>
            <a:chOff x="480" y="1384"/>
            <a:chExt cx="2444" cy="2555"/>
          </a:xfrm>
        </p:grpSpPr>
        <p:sp>
          <p:nvSpPr>
            <p:cNvPr id="19476" name="Line 4"/>
            <p:cNvSpPr>
              <a:spLocks noChangeShapeType="1"/>
            </p:cNvSpPr>
            <p:nvPr/>
          </p:nvSpPr>
          <p:spPr bwMode="auto">
            <a:xfrm>
              <a:off x="1468" y="1584"/>
              <a:ext cx="0" cy="20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5"/>
            <p:cNvSpPr>
              <a:spLocks noChangeShapeType="1"/>
            </p:cNvSpPr>
            <p:nvPr/>
          </p:nvSpPr>
          <p:spPr bwMode="auto">
            <a:xfrm>
              <a:off x="1780" y="1580"/>
              <a:ext cx="0" cy="20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Line 6"/>
            <p:cNvSpPr>
              <a:spLocks noChangeShapeType="1"/>
            </p:cNvSpPr>
            <p:nvPr/>
          </p:nvSpPr>
          <p:spPr bwMode="auto">
            <a:xfrm>
              <a:off x="1156" y="1584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7"/>
            <p:cNvSpPr>
              <a:spLocks noChangeShapeType="1"/>
            </p:cNvSpPr>
            <p:nvPr/>
          </p:nvSpPr>
          <p:spPr bwMode="auto">
            <a:xfrm flipV="1">
              <a:off x="818" y="2006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Line 8"/>
            <p:cNvSpPr>
              <a:spLocks noChangeShapeType="1"/>
            </p:cNvSpPr>
            <p:nvPr/>
          </p:nvSpPr>
          <p:spPr bwMode="auto">
            <a:xfrm>
              <a:off x="649" y="2294"/>
              <a:ext cx="2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Text Box 9"/>
            <p:cNvSpPr txBox="1">
              <a:spLocks noChangeArrowheads="1"/>
            </p:cNvSpPr>
            <p:nvPr/>
          </p:nvSpPr>
          <p:spPr bwMode="auto">
            <a:xfrm>
              <a:off x="640" y="2246"/>
              <a:ext cx="20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19482" name="Text Box 10"/>
            <p:cNvSpPr txBox="1">
              <a:spLocks noChangeArrowheads="1"/>
            </p:cNvSpPr>
            <p:nvPr/>
          </p:nvSpPr>
          <p:spPr bwMode="auto">
            <a:xfrm>
              <a:off x="584" y="2006"/>
              <a:ext cx="25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J</a:t>
              </a:r>
            </a:p>
          </p:txBody>
        </p:sp>
        <p:sp>
          <p:nvSpPr>
            <p:cNvPr id="19483" name="Line 11"/>
            <p:cNvSpPr>
              <a:spLocks noChangeShapeType="1"/>
            </p:cNvSpPr>
            <p:nvPr/>
          </p:nvSpPr>
          <p:spPr bwMode="auto">
            <a:xfrm flipV="1">
              <a:off x="818" y="2516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12"/>
            <p:cNvSpPr>
              <a:spLocks noChangeShapeType="1"/>
            </p:cNvSpPr>
            <p:nvPr/>
          </p:nvSpPr>
          <p:spPr bwMode="auto">
            <a:xfrm>
              <a:off x="649" y="2804"/>
              <a:ext cx="2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Text Box 13"/>
            <p:cNvSpPr txBox="1">
              <a:spLocks noChangeArrowheads="1"/>
            </p:cNvSpPr>
            <p:nvPr/>
          </p:nvSpPr>
          <p:spPr bwMode="auto">
            <a:xfrm>
              <a:off x="640" y="2774"/>
              <a:ext cx="20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19486" name="Text Box 14"/>
            <p:cNvSpPr txBox="1">
              <a:spLocks noChangeArrowheads="1"/>
            </p:cNvSpPr>
            <p:nvPr/>
          </p:nvSpPr>
          <p:spPr bwMode="auto">
            <a:xfrm>
              <a:off x="584" y="2496"/>
              <a:ext cx="25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K</a:t>
              </a:r>
            </a:p>
          </p:txBody>
        </p:sp>
        <p:sp>
          <p:nvSpPr>
            <p:cNvPr id="19487" name="Line 15"/>
            <p:cNvSpPr>
              <a:spLocks noChangeShapeType="1"/>
            </p:cNvSpPr>
            <p:nvPr/>
          </p:nvSpPr>
          <p:spPr bwMode="auto">
            <a:xfrm flipV="1">
              <a:off x="818" y="301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16"/>
            <p:cNvSpPr>
              <a:spLocks noChangeShapeType="1"/>
            </p:cNvSpPr>
            <p:nvPr/>
          </p:nvSpPr>
          <p:spPr bwMode="auto">
            <a:xfrm>
              <a:off x="649" y="3254"/>
              <a:ext cx="2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Text Box 17"/>
            <p:cNvSpPr txBox="1">
              <a:spLocks noChangeArrowheads="1"/>
            </p:cNvSpPr>
            <p:nvPr/>
          </p:nvSpPr>
          <p:spPr bwMode="auto">
            <a:xfrm>
              <a:off x="640" y="3206"/>
              <a:ext cx="20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19490" name="Text Box 18"/>
            <p:cNvSpPr txBox="1">
              <a:spLocks noChangeArrowheads="1"/>
            </p:cNvSpPr>
            <p:nvPr/>
          </p:nvSpPr>
          <p:spPr bwMode="auto">
            <a:xfrm>
              <a:off x="584" y="3003"/>
              <a:ext cx="25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sp>
          <p:nvSpPr>
            <p:cNvPr id="19491" name="Line 19"/>
            <p:cNvSpPr>
              <a:spLocks noChangeShapeType="1"/>
            </p:cNvSpPr>
            <p:nvPr/>
          </p:nvSpPr>
          <p:spPr bwMode="auto">
            <a:xfrm>
              <a:off x="2404" y="1617"/>
              <a:ext cx="0" cy="2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2" name="Line 20"/>
            <p:cNvSpPr>
              <a:spLocks noChangeShapeType="1"/>
            </p:cNvSpPr>
            <p:nvPr/>
          </p:nvSpPr>
          <p:spPr bwMode="auto">
            <a:xfrm>
              <a:off x="2092" y="1584"/>
              <a:ext cx="0" cy="2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3" name="Line 21"/>
            <p:cNvSpPr>
              <a:spLocks noChangeShapeType="1"/>
            </p:cNvSpPr>
            <p:nvPr/>
          </p:nvSpPr>
          <p:spPr bwMode="auto">
            <a:xfrm flipV="1">
              <a:off x="818" y="3398"/>
              <a:ext cx="0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4" name="Line 22"/>
            <p:cNvSpPr>
              <a:spLocks noChangeShapeType="1"/>
            </p:cNvSpPr>
            <p:nvPr/>
          </p:nvSpPr>
          <p:spPr bwMode="auto">
            <a:xfrm>
              <a:off x="649" y="3734"/>
              <a:ext cx="2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5" name="Text Box 23"/>
            <p:cNvSpPr txBox="1">
              <a:spLocks noChangeArrowheads="1"/>
            </p:cNvSpPr>
            <p:nvPr/>
          </p:nvSpPr>
          <p:spPr bwMode="auto">
            <a:xfrm>
              <a:off x="640" y="3686"/>
              <a:ext cx="204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0</a:t>
              </a:r>
            </a:p>
          </p:txBody>
        </p:sp>
        <p:graphicFrame>
          <p:nvGraphicFramePr>
            <p:cNvPr id="19460" name="Object 24"/>
            <p:cNvGraphicFramePr>
              <a:graphicFrameLocks noChangeAspect="1"/>
            </p:cNvGraphicFramePr>
            <p:nvPr/>
          </p:nvGraphicFramePr>
          <p:xfrm>
            <a:off x="669" y="3476"/>
            <a:ext cx="199" cy="210"/>
          </p:xfrm>
          <a:graphic>
            <a:graphicData uri="http://schemas.openxmlformats.org/presentationml/2006/ole">
              <p:oleObj spid="_x0000_s19458" name="公式" r:id="rId3" imgW="215640" imgH="279360" progId="Equation.3">
                <p:embed/>
              </p:oleObj>
            </a:graphicData>
          </a:graphic>
        </p:graphicFrame>
        <p:sp>
          <p:nvSpPr>
            <p:cNvPr id="19496" name="Line 25"/>
            <p:cNvSpPr>
              <a:spLocks noChangeShapeType="1"/>
            </p:cNvSpPr>
            <p:nvPr/>
          </p:nvSpPr>
          <p:spPr bwMode="auto">
            <a:xfrm>
              <a:off x="2716" y="1584"/>
              <a:ext cx="0" cy="20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7" name="Line 26"/>
            <p:cNvSpPr>
              <a:spLocks noChangeShapeType="1"/>
            </p:cNvSpPr>
            <p:nvPr/>
          </p:nvSpPr>
          <p:spPr bwMode="auto">
            <a:xfrm flipV="1">
              <a:off x="819" y="1479"/>
              <a:ext cx="1" cy="3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Line 27"/>
            <p:cNvSpPr>
              <a:spLocks noChangeShapeType="1"/>
            </p:cNvSpPr>
            <p:nvPr/>
          </p:nvSpPr>
          <p:spPr bwMode="auto">
            <a:xfrm>
              <a:off x="654" y="1814"/>
              <a:ext cx="227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9" name="Text Box 28"/>
            <p:cNvSpPr txBox="1">
              <a:spLocks noChangeArrowheads="1"/>
            </p:cNvSpPr>
            <p:nvPr/>
          </p:nvSpPr>
          <p:spPr bwMode="auto">
            <a:xfrm>
              <a:off x="636" y="1766"/>
              <a:ext cx="199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19500" name="Text Box 29"/>
            <p:cNvSpPr txBox="1">
              <a:spLocks noChangeArrowheads="1"/>
            </p:cNvSpPr>
            <p:nvPr/>
          </p:nvSpPr>
          <p:spPr bwMode="auto">
            <a:xfrm>
              <a:off x="480" y="1384"/>
              <a:ext cx="41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9501" name="Line 30"/>
            <p:cNvSpPr>
              <a:spLocks noChangeShapeType="1"/>
            </p:cNvSpPr>
            <p:nvPr/>
          </p:nvSpPr>
          <p:spPr bwMode="auto">
            <a:xfrm flipV="1">
              <a:off x="999" y="1575"/>
              <a:ext cx="1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2" name="Line 31"/>
            <p:cNvSpPr>
              <a:spLocks noChangeShapeType="1"/>
            </p:cNvSpPr>
            <p:nvPr/>
          </p:nvSpPr>
          <p:spPr bwMode="auto">
            <a:xfrm flipV="1">
              <a:off x="1155" y="1576"/>
              <a:ext cx="1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3" name="Line 32"/>
            <p:cNvSpPr>
              <a:spLocks noChangeShapeType="1"/>
            </p:cNvSpPr>
            <p:nvPr/>
          </p:nvSpPr>
          <p:spPr bwMode="auto">
            <a:xfrm>
              <a:off x="843" y="17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Line 33"/>
            <p:cNvSpPr>
              <a:spLocks noChangeShapeType="1"/>
            </p:cNvSpPr>
            <p:nvPr/>
          </p:nvSpPr>
          <p:spPr bwMode="auto">
            <a:xfrm>
              <a:off x="996" y="15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5" name="Line 34"/>
            <p:cNvSpPr>
              <a:spLocks noChangeShapeType="1"/>
            </p:cNvSpPr>
            <p:nvPr/>
          </p:nvSpPr>
          <p:spPr bwMode="auto">
            <a:xfrm flipV="1">
              <a:off x="1312" y="1576"/>
              <a:ext cx="1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6" name="Line 35"/>
            <p:cNvSpPr>
              <a:spLocks noChangeShapeType="1"/>
            </p:cNvSpPr>
            <p:nvPr/>
          </p:nvSpPr>
          <p:spPr bwMode="auto">
            <a:xfrm flipV="1">
              <a:off x="1468" y="1577"/>
              <a:ext cx="1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7" name="Line 36"/>
            <p:cNvSpPr>
              <a:spLocks noChangeShapeType="1"/>
            </p:cNvSpPr>
            <p:nvPr/>
          </p:nvSpPr>
          <p:spPr bwMode="auto">
            <a:xfrm>
              <a:off x="1156" y="176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Line 37"/>
            <p:cNvSpPr>
              <a:spLocks noChangeShapeType="1"/>
            </p:cNvSpPr>
            <p:nvPr/>
          </p:nvSpPr>
          <p:spPr bwMode="auto">
            <a:xfrm>
              <a:off x="1309" y="157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9" name="Line 38"/>
            <p:cNvSpPr>
              <a:spLocks noChangeShapeType="1"/>
            </p:cNvSpPr>
            <p:nvPr/>
          </p:nvSpPr>
          <p:spPr bwMode="auto">
            <a:xfrm flipV="1">
              <a:off x="1624" y="1576"/>
              <a:ext cx="1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0" name="Line 39"/>
            <p:cNvSpPr>
              <a:spLocks noChangeShapeType="1"/>
            </p:cNvSpPr>
            <p:nvPr/>
          </p:nvSpPr>
          <p:spPr bwMode="auto">
            <a:xfrm flipV="1">
              <a:off x="1780" y="1577"/>
              <a:ext cx="1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1" name="Line 40"/>
            <p:cNvSpPr>
              <a:spLocks noChangeShapeType="1"/>
            </p:cNvSpPr>
            <p:nvPr/>
          </p:nvSpPr>
          <p:spPr bwMode="auto">
            <a:xfrm>
              <a:off x="1468" y="176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2" name="Line 41"/>
            <p:cNvSpPr>
              <a:spLocks noChangeShapeType="1"/>
            </p:cNvSpPr>
            <p:nvPr/>
          </p:nvSpPr>
          <p:spPr bwMode="auto">
            <a:xfrm>
              <a:off x="1621" y="157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3" name="Line 42"/>
            <p:cNvSpPr>
              <a:spLocks noChangeShapeType="1"/>
            </p:cNvSpPr>
            <p:nvPr/>
          </p:nvSpPr>
          <p:spPr bwMode="auto">
            <a:xfrm flipV="1">
              <a:off x="1936" y="1576"/>
              <a:ext cx="1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4" name="Line 43"/>
            <p:cNvSpPr>
              <a:spLocks noChangeShapeType="1"/>
            </p:cNvSpPr>
            <p:nvPr/>
          </p:nvSpPr>
          <p:spPr bwMode="auto">
            <a:xfrm flipV="1">
              <a:off x="2092" y="1577"/>
              <a:ext cx="1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5" name="Line 44"/>
            <p:cNvSpPr>
              <a:spLocks noChangeShapeType="1"/>
            </p:cNvSpPr>
            <p:nvPr/>
          </p:nvSpPr>
          <p:spPr bwMode="auto">
            <a:xfrm>
              <a:off x="1780" y="176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6" name="Line 45"/>
            <p:cNvSpPr>
              <a:spLocks noChangeShapeType="1"/>
            </p:cNvSpPr>
            <p:nvPr/>
          </p:nvSpPr>
          <p:spPr bwMode="auto">
            <a:xfrm>
              <a:off x="1933" y="157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7" name="Line 46"/>
            <p:cNvSpPr>
              <a:spLocks noChangeShapeType="1"/>
            </p:cNvSpPr>
            <p:nvPr/>
          </p:nvSpPr>
          <p:spPr bwMode="auto">
            <a:xfrm flipV="1">
              <a:off x="2248" y="1576"/>
              <a:ext cx="1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8" name="Line 47"/>
            <p:cNvSpPr>
              <a:spLocks noChangeShapeType="1"/>
            </p:cNvSpPr>
            <p:nvPr/>
          </p:nvSpPr>
          <p:spPr bwMode="auto">
            <a:xfrm flipV="1">
              <a:off x="2404" y="1577"/>
              <a:ext cx="1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9" name="Line 48"/>
            <p:cNvSpPr>
              <a:spLocks noChangeShapeType="1"/>
            </p:cNvSpPr>
            <p:nvPr/>
          </p:nvSpPr>
          <p:spPr bwMode="auto">
            <a:xfrm>
              <a:off x="2092" y="176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0" name="Line 49"/>
            <p:cNvSpPr>
              <a:spLocks noChangeShapeType="1"/>
            </p:cNvSpPr>
            <p:nvPr/>
          </p:nvSpPr>
          <p:spPr bwMode="auto">
            <a:xfrm>
              <a:off x="2245" y="157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1" name="Line 50"/>
            <p:cNvSpPr>
              <a:spLocks noChangeShapeType="1"/>
            </p:cNvSpPr>
            <p:nvPr/>
          </p:nvSpPr>
          <p:spPr bwMode="auto">
            <a:xfrm flipV="1">
              <a:off x="2560" y="1576"/>
              <a:ext cx="1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2" name="Line 51"/>
            <p:cNvSpPr>
              <a:spLocks noChangeShapeType="1"/>
            </p:cNvSpPr>
            <p:nvPr/>
          </p:nvSpPr>
          <p:spPr bwMode="auto">
            <a:xfrm flipV="1">
              <a:off x="2716" y="1577"/>
              <a:ext cx="1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3" name="Line 52"/>
            <p:cNvSpPr>
              <a:spLocks noChangeShapeType="1"/>
            </p:cNvSpPr>
            <p:nvPr/>
          </p:nvSpPr>
          <p:spPr bwMode="auto">
            <a:xfrm>
              <a:off x="2404" y="176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4" name="Line 53"/>
            <p:cNvSpPr>
              <a:spLocks noChangeShapeType="1"/>
            </p:cNvSpPr>
            <p:nvPr/>
          </p:nvSpPr>
          <p:spPr bwMode="auto">
            <a:xfrm>
              <a:off x="2557" y="157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5" name="Line 54"/>
            <p:cNvSpPr>
              <a:spLocks noChangeShapeType="1"/>
            </p:cNvSpPr>
            <p:nvPr/>
          </p:nvSpPr>
          <p:spPr bwMode="auto">
            <a:xfrm>
              <a:off x="948" y="2054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6" name="Line 55"/>
            <p:cNvSpPr>
              <a:spLocks noChangeShapeType="1"/>
            </p:cNvSpPr>
            <p:nvPr/>
          </p:nvSpPr>
          <p:spPr bwMode="auto">
            <a:xfrm>
              <a:off x="948" y="205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7" name="Line 56"/>
            <p:cNvSpPr>
              <a:spLocks noChangeShapeType="1"/>
            </p:cNvSpPr>
            <p:nvPr/>
          </p:nvSpPr>
          <p:spPr bwMode="auto">
            <a:xfrm flipH="1">
              <a:off x="826" y="2246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8" name="Line 57"/>
            <p:cNvSpPr>
              <a:spLocks noChangeShapeType="1"/>
            </p:cNvSpPr>
            <p:nvPr/>
          </p:nvSpPr>
          <p:spPr bwMode="auto">
            <a:xfrm>
              <a:off x="1208" y="205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9" name="Line 58"/>
            <p:cNvSpPr>
              <a:spLocks noChangeShapeType="1"/>
            </p:cNvSpPr>
            <p:nvPr/>
          </p:nvSpPr>
          <p:spPr bwMode="auto">
            <a:xfrm>
              <a:off x="1520" y="205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0" name="Line 59"/>
            <p:cNvSpPr>
              <a:spLocks noChangeShapeType="1"/>
            </p:cNvSpPr>
            <p:nvPr/>
          </p:nvSpPr>
          <p:spPr bwMode="auto">
            <a:xfrm>
              <a:off x="1208" y="224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1" name="Line 60"/>
            <p:cNvSpPr>
              <a:spLocks noChangeShapeType="1"/>
            </p:cNvSpPr>
            <p:nvPr/>
          </p:nvSpPr>
          <p:spPr bwMode="auto">
            <a:xfrm>
              <a:off x="1884" y="205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2" name="Line 61"/>
            <p:cNvSpPr>
              <a:spLocks noChangeShapeType="1"/>
            </p:cNvSpPr>
            <p:nvPr/>
          </p:nvSpPr>
          <p:spPr bwMode="auto">
            <a:xfrm>
              <a:off x="1520" y="2054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3" name="Line 62"/>
            <p:cNvSpPr>
              <a:spLocks noChangeShapeType="1"/>
            </p:cNvSpPr>
            <p:nvPr/>
          </p:nvSpPr>
          <p:spPr bwMode="auto">
            <a:xfrm>
              <a:off x="1884" y="2246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4" name="Line 63"/>
            <p:cNvSpPr>
              <a:spLocks noChangeShapeType="1"/>
            </p:cNvSpPr>
            <p:nvPr/>
          </p:nvSpPr>
          <p:spPr bwMode="auto">
            <a:xfrm>
              <a:off x="948" y="25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5" name="Line 64"/>
            <p:cNvSpPr>
              <a:spLocks noChangeShapeType="1"/>
            </p:cNvSpPr>
            <p:nvPr/>
          </p:nvSpPr>
          <p:spPr bwMode="auto">
            <a:xfrm>
              <a:off x="1260" y="25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6" name="Line 65"/>
            <p:cNvSpPr>
              <a:spLocks noChangeShapeType="1"/>
            </p:cNvSpPr>
            <p:nvPr/>
          </p:nvSpPr>
          <p:spPr bwMode="auto">
            <a:xfrm>
              <a:off x="1260" y="25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7" name="Line 66"/>
            <p:cNvSpPr>
              <a:spLocks noChangeShapeType="1"/>
            </p:cNvSpPr>
            <p:nvPr/>
          </p:nvSpPr>
          <p:spPr bwMode="auto">
            <a:xfrm>
              <a:off x="1884" y="25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8" name="Line 67"/>
            <p:cNvSpPr>
              <a:spLocks noChangeShapeType="1"/>
            </p:cNvSpPr>
            <p:nvPr/>
          </p:nvSpPr>
          <p:spPr bwMode="auto">
            <a:xfrm>
              <a:off x="2196" y="25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9" name="Line 68"/>
            <p:cNvSpPr>
              <a:spLocks noChangeShapeType="1"/>
            </p:cNvSpPr>
            <p:nvPr/>
          </p:nvSpPr>
          <p:spPr bwMode="auto">
            <a:xfrm flipH="1">
              <a:off x="836" y="3206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Line 69"/>
            <p:cNvSpPr>
              <a:spLocks noChangeShapeType="1"/>
            </p:cNvSpPr>
            <p:nvPr/>
          </p:nvSpPr>
          <p:spPr bwMode="auto">
            <a:xfrm>
              <a:off x="1156" y="301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1" name="Line 70"/>
            <p:cNvSpPr>
              <a:spLocks noChangeShapeType="1"/>
            </p:cNvSpPr>
            <p:nvPr/>
          </p:nvSpPr>
          <p:spPr bwMode="auto">
            <a:xfrm>
              <a:off x="1156" y="3014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2" name="Line 71"/>
            <p:cNvSpPr>
              <a:spLocks noChangeShapeType="1"/>
            </p:cNvSpPr>
            <p:nvPr/>
          </p:nvSpPr>
          <p:spPr bwMode="auto">
            <a:xfrm>
              <a:off x="1468" y="301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3" name="Line 72"/>
            <p:cNvSpPr>
              <a:spLocks noChangeShapeType="1"/>
            </p:cNvSpPr>
            <p:nvPr/>
          </p:nvSpPr>
          <p:spPr bwMode="auto">
            <a:xfrm>
              <a:off x="1780" y="301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4" name="Line 73"/>
            <p:cNvSpPr>
              <a:spLocks noChangeShapeType="1"/>
            </p:cNvSpPr>
            <p:nvPr/>
          </p:nvSpPr>
          <p:spPr bwMode="auto">
            <a:xfrm>
              <a:off x="1468" y="320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5" name="Line 74"/>
            <p:cNvSpPr>
              <a:spLocks noChangeShapeType="1"/>
            </p:cNvSpPr>
            <p:nvPr/>
          </p:nvSpPr>
          <p:spPr bwMode="auto">
            <a:xfrm>
              <a:off x="2404" y="301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6" name="Line 75"/>
            <p:cNvSpPr>
              <a:spLocks noChangeShapeType="1"/>
            </p:cNvSpPr>
            <p:nvPr/>
          </p:nvSpPr>
          <p:spPr bwMode="auto">
            <a:xfrm>
              <a:off x="1780" y="301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7" name="Line 76"/>
            <p:cNvSpPr>
              <a:spLocks noChangeShapeType="1"/>
            </p:cNvSpPr>
            <p:nvPr/>
          </p:nvSpPr>
          <p:spPr bwMode="auto">
            <a:xfrm>
              <a:off x="2404" y="3206"/>
              <a:ext cx="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8" name="Line 77"/>
            <p:cNvSpPr>
              <a:spLocks noChangeShapeType="1"/>
            </p:cNvSpPr>
            <p:nvPr/>
          </p:nvSpPr>
          <p:spPr bwMode="auto">
            <a:xfrm flipV="1">
              <a:off x="1156" y="349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9" name="Line 78"/>
            <p:cNvSpPr>
              <a:spLocks noChangeShapeType="1"/>
            </p:cNvSpPr>
            <p:nvPr/>
          </p:nvSpPr>
          <p:spPr bwMode="auto">
            <a:xfrm flipV="1">
              <a:off x="1156" y="368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0" name="Line 79"/>
            <p:cNvSpPr>
              <a:spLocks noChangeShapeType="1"/>
            </p:cNvSpPr>
            <p:nvPr/>
          </p:nvSpPr>
          <p:spPr bwMode="auto">
            <a:xfrm flipV="1">
              <a:off x="1468" y="349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1" name="Line 80"/>
            <p:cNvSpPr>
              <a:spLocks noChangeShapeType="1"/>
            </p:cNvSpPr>
            <p:nvPr/>
          </p:nvSpPr>
          <p:spPr bwMode="auto">
            <a:xfrm flipV="1">
              <a:off x="1780" y="349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2" name="Line 81"/>
            <p:cNvSpPr>
              <a:spLocks noChangeShapeType="1"/>
            </p:cNvSpPr>
            <p:nvPr/>
          </p:nvSpPr>
          <p:spPr bwMode="auto">
            <a:xfrm flipV="1">
              <a:off x="1468" y="3494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3" name="Line 82"/>
            <p:cNvSpPr>
              <a:spLocks noChangeShapeType="1"/>
            </p:cNvSpPr>
            <p:nvPr/>
          </p:nvSpPr>
          <p:spPr bwMode="auto">
            <a:xfrm flipV="1">
              <a:off x="2404" y="349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4" name="Line 83"/>
            <p:cNvSpPr>
              <a:spLocks noChangeShapeType="1"/>
            </p:cNvSpPr>
            <p:nvPr/>
          </p:nvSpPr>
          <p:spPr bwMode="auto">
            <a:xfrm flipV="1">
              <a:off x="1780" y="368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5" name="Line 84"/>
            <p:cNvSpPr>
              <a:spLocks noChangeShapeType="1"/>
            </p:cNvSpPr>
            <p:nvPr/>
          </p:nvSpPr>
          <p:spPr bwMode="auto">
            <a:xfrm flipV="1">
              <a:off x="2404" y="3494"/>
              <a:ext cx="4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6" name="Line 85"/>
            <p:cNvSpPr>
              <a:spLocks noChangeShapeType="1"/>
            </p:cNvSpPr>
            <p:nvPr/>
          </p:nvSpPr>
          <p:spPr bwMode="auto">
            <a:xfrm flipH="1">
              <a:off x="836" y="3494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7" name="Line 86"/>
            <p:cNvSpPr>
              <a:spLocks noChangeShapeType="1"/>
            </p:cNvSpPr>
            <p:nvPr/>
          </p:nvSpPr>
          <p:spPr bwMode="auto">
            <a:xfrm>
              <a:off x="2716" y="205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8" name="Line 87"/>
            <p:cNvSpPr>
              <a:spLocks noChangeShapeType="1"/>
            </p:cNvSpPr>
            <p:nvPr/>
          </p:nvSpPr>
          <p:spPr bwMode="auto">
            <a:xfrm>
              <a:off x="2716" y="2054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" name="Line 88"/>
            <p:cNvSpPr>
              <a:spLocks noChangeShapeType="1"/>
            </p:cNvSpPr>
            <p:nvPr/>
          </p:nvSpPr>
          <p:spPr bwMode="auto">
            <a:xfrm>
              <a:off x="2716" y="1768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" name="Line 89"/>
            <p:cNvSpPr>
              <a:spLocks noChangeShapeType="1"/>
            </p:cNvSpPr>
            <p:nvPr/>
          </p:nvSpPr>
          <p:spPr bwMode="auto">
            <a:xfrm flipH="1">
              <a:off x="844" y="2564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" name="Line 90"/>
            <p:cNvSpPr>
              <a:spLocks noChangeShapeType="1"/>
            </p:cNvSpPr>
            <p:nvPr/>
          </p:nvSpPr>
          <p:spPr bwMode="auto">
            <a:xfrm>
              <a:off x="948" y="275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2" name="Line 91"/>
            <p:cNvSpPr>
              <a:spLocks noChangeShapeType="1"/>
            </p:cNvSpPr>
            <p:nvPr/>
          </p:nvSpPr>
          <p:spPr bwMode="auto">
            <a:xfrm>
              <a:off x="2196" y="25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3" name="Line 92"/>
            <p:cNvSpPr>
              <a:spLocks noChangeShapeType="1"/>
            </p:cNvSpPr>
            <p:nvPr/>
          </p:nvSpPr>
          <p:spPr bwMode="auto">
            <a:xfrm>
              <a:off x="1884" y="2756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3" name="Rectangle 93"/>
          <p:cNvSpPr>
            <a:spLocks noChangeArrowheads="1"/>
          </p:cNvSpPr>
          <p:nvPr/>
        </p:nvSpPr>
        <p:spPr bwMode="auto">
          <a:xfrm>
            <a:off x="0" y="152400"/>
            <a:ext cx="3165475" cy="519113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chemeClr val="folHlink"/>
                </a:solidFill>
                <a:ea typeface="华文行楷" pitchFamily="2" charset="-122"/>
              </a:rPr>
              <a:t>4.</a:t>
            </a:r>
            <a:r>
              <a:rPr lang="zh-CN" altLang="en-US" sz="2800" b="1">
                <a:solidFill>
                  <a:schemeClr val="folHlink"/>
                </a:solidFill>
                <a:ea typeface="华文行楷" pitchFamily="2" charset="-122"/>
              </a:rPr>
              <a:t>主从</a:t>
            </a:r>
            <a:r>
              <a:rPr lang="en-US" altLang="zh-CN" sz="2800" b="1">
                <a:solidFill>
                  <a:schemeClr val="folHlink"/>
                </a:solidFill>
                <a:ea typeface="华文行楷" pitchFamily="2" charset="-122"/>
              </a:rPr>
              <a:t>JK</a:t>
            </a:r>
            <a:r>
              <a:rPr lang="zh-CN" altLang="en-US" sz="2800" b="1">
                <a:solidFill>
                  <a:schemeClr val="folHlink"/>
                </a:solidFill>
                <a:ea typeface="华文行楷" pitchFamily="2" charset="-122"/>
              </a:rPr>
              <a:t>功能表</a:t>
            </a:r>
          </a:p>
        </p:txBody>
      </p:sp>
      <p:sp>
        <p:nvSpPr>
          <p:cNvPr id="274526" name="Text Box 94"/>
          <p:cNvSpPr txBox="1">
            <a:spLocks noChangeArrowheads="1"/>
          </p:cNvSpPr>
          <p:nvPr/>
        </p:nvSpPr>
        <p:spPr bwMode="auto">
          <a:xfrm>
            <a:off x="5508625" y="1341438"/>
            <a:ext cx="1970088" cy="519112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ea typeface="隶书" pitchFamily="49" charset="-122"/>
              </a:rPr>
              <a:t>波形说明：</a:t>
            </a:r>
          </a:p>
        </p:txBody>
      </p:sp>
      <p:sp>
        <p:nvSpPr>
          <p:cNvPr id="274566" name="AutoShape 134"/>
          <p:cNvSpPr>
            <a:spLocks noChangeArrowheads="1"/>
          </p:cNvSpPr>
          <p:nvPr/>
        </p:nvSpPr>
        <p:spPr bwMode="auto">
          <a:xfrm flipH="1" flipV="1">
            <a:off x="2987675" y="260350"/>
            <a:ext cx="1223963" cy="792163"/>
          </a:xfrm>
          <a:custGeom>
            <a:avLst/>
            <a:gdLst>
              <a:gd name="T0" fmla="*/ 2147483647 w 21600"/>
              <a:gd name="T1" fmla="*/ 0 h 21600"/>
              <a:gd name="T2" fmla="*/ 1684279916 w 21600"/>
              <a:gd name="T3" fmla="*/ 355151923 h 21600"/>
              <a:gd name="T4" fmla="*/ 0 w 21600"/>
              <a:gd name="T5" fmla="*/ 887930785 h 21600"/>
              <a:gd name="T6" fmla="*/ 1684279916 w 21600"/>
              <a:gd name="T7" fmla="*/ 1065457383 h 21600"/>
              <a:gd name="T8" fmla="*/ 2147483647 w 21600"/>
              <a:gd name="T9" fmla="*/ 739900805 h 21600"/>
              <a:gd name="T10" fmla="*/ 2147483647 w 21600"/>
              <a:gd name="T11" fmla="*/ 35515192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567" name="Rectangle 135"/>
          <p:cNvSpPr>
            <a:spLocks noChangeArrowheads="1"/>
          </p:cNvSpPr>
          <p:nvPr/>
        </p:nvSpPr>
        <p:spPr bwMode="auto">
          <a:xfrm>
            <a:off x="5364163" y="4149725"/>
            <a:ext cx="779462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kumimoji="0" lang="zh-CN" altLang="en-US" sz="24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置</a:t>
            </a:r>
            <a:r>
              <a:rPr kumimoji="0" lang="en-US" altLang="zh-CN" sz="24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0" lang="en-US" altLang="zh-CN"/>
              <a:t> </a:t>
            </a:r>
          </a:p>
        </p:txBody>
      </p:sp>
      <p:sp>
        <p:nvSpPr>
          <p:cNvPr id="274568" name="Rectangle 136"/>
          <p:cNvSpPr>
            <a:spLocks noChangeArrowheads="1"/>
          </p:cNvSpPr>
          <p:nvPr/>
        </p:nvSpPr>
        <p:spPr bwMode="auto">
          <a:xfrm>
            <a:off x="5867400" y="4149725"/>
            <a:ext cx="779463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kumimoji="0" lang="zh-CN" altLang="en-US" sz="2400" b="1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置</a:t>
            </a:r>
            <a:r>
              <a:rPr kumimoji="0" lang="en-US" altLang="zh-CN" sz="2400" b="1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kumimoji="0" lang="en-US" altLang="zh-CN"/>
              <a:t> </a:t>
            </a:r>
          </a:p>
        </p:txBody>
      </p:sp>
      <p:sp>
        <p:nvSpPr>
          <p:cNvPr id="274569" name="Rectangle 137"/>
          <p:cNvSpPr>
            <a:spLocks noChangeArrowheads="1"/>
          </p:cNvSpPr>
          <p:nvPr/>
        </p:nvSpPr>
        <p:spPr bwMode="auto">
          <a:xfrm>
            <a:off x="6372225" y="4149725"/>
            <a:ext cx="93345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kumimoji="0" lang="zh-CN" altLang="en-US" sz="24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翻转</a:t>
            </a:r>
            <a:r>
              <a:rPr kumimoji="0" lang="zh-CN" altLang="en-US"/>
              <a:t> </a:t>
            </a:r>
          </a:p>
        </p:txBody>
      </p:sp>
      <p:sp>
        <p:nvSpPr>
          <p:cNvPr id="274570" name="Rectangle 138"/>
          <p:cNvSpPr>
            <a:spLocks noChangeArrowheads="1"/>
          </p:cNvSpPr>
          <p:nvPr/>
        </p:nvSpPr>
        <p:spPr bwMode="auto">
          <a:xfrm>
            <a:off x="6948488" y="4149725"/>
            <a:ext cx="93345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kumimoji="0" lang="zh-CN" altLang="en-US" sz="2400" b="1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保持</a:t>
            </a:r>
            <a:r>
              <a:rPr kumimoji="0" lang="zh-CN" altLang="en-US"/>
              <a:t> </a:t>
            </a:r>
          </a:p>
        </p:txBody>
      </p:sp>
      <p:sp>
        <p:nvSpPr>
          <p:cNvPr id="274571" name="Rectangle 139"/>
          <p:cNvSpPr>
            <a:spLocks noChangeArrowheads="1"/>
          </p:cNvSpPr>
          <p:nvPr/>
        </p:nvSpPr>
        <p:spPr bwMode="auto">
          <a:xfrm>
            <a:off x="7596188" y="4149725"/>
            <a:ext cx="779462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kumimoji="0" lang="zh-CN" altLang="en-US" sz="24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置</a:t>
            </a:r>
            <a:r>
              <a:rPr kumimoji="0" lang="en-US" altLang="zh-CN" sz="24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kumimoji="0" lang="en-US" altLang="zh-CN"/>
              <a:t> </a:t>
            </a:r>
          </a:p>
        </p:txBody>
      </p:sp>
      <p:sp>
        <p:nvSpPr>
          <p:cNvPr id="274572" name="Rectangle 140"/>
          <p:cNvSpPr>
            <a:spLocks noChangeArrowheads="1"/>
          </p:cNvSpPr>
          <p:nvPr/>
        </p:nvSpPr>
        <p:spPr bwMode="auto">
          <a:xfrm>
            <a:off x="8172450" y="4149725"/>
            <a:ext cx="779463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kumimoji="0" lang="zh-CN" altLang="en-US" sz="2400" b="1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置</a:t>
            </a:r>
            <a:r>
              <a:rPr kumimoji="0" lang="en-US" altLang="zh-CN" sz="2400" b="1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kumimoji="0" lang="en-US" altLang="zh-CN"/>
              <a:t> </a:t>
            </a:r>
          </a:p>
        </p:txBody>
      </p:sp>
      <p:sp>
        <p:nvSpPr>
          <p:cNvPr id="274573" name="AutoShape 141"/>
          <p:cNvSpPr>
            <a:spLocks noChangeArrowheads="1"/>
          </p:cNvSpPr>
          <p:nvPr/>
        </p:nvSpPr>
        <p:spPr bwMode="auto">
          <a:xfrm>
            <a:off x="4716463" y="692150"/>
            <a:ext cx="1079500" cy="836613"/>
          </a:xfrm>
          <a:prstGeom prst="wedgeRoundRectCallout">
            <a:avLst>
              <a:gd name="adj1" fmla="val 47352"/>
              <a:gd name="adj2" fmla="val 21850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en-US" altLang="zh-CN" sz="2400" b="1">
                <a:solidFill>
                  <a:schemeClr val="folHlink"/>
                </a:solidFill>
                <a:latin typeface="宋体" pitchFamily="2" charset="-122"/>
              </a:rPr>
              <a:t>J=1</a:t>
            </a:r>
          </a:p>
          <a:p>
            <a:pPr algn="l" eaLnBrk="0" hangingPunct="0"/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</a:rPr>
              <a:t>K=0</a:t>
            </a:r>
          </a:p>
        </p:txBody>
      </p:sp>
      <p:sp>
        <p:nvSpPr>
          <p:cNvPr id="274574" name="AutoShape 142"/>
          <p:cNvSpPr>
            <a:spLocks noChangeArrowheads="1"/>
          </p:cNvSpPr>
          <p:nvPr/>
        </p:nvSpPr>
        <p:spPr bwMode="auto">
          <a:xfrm>
            <a:off x="5219700" y="692150"/>
            <a:ext cx="1079500" cy="836613"/>
          </a:xfrm>
          <a:prstGeom prst="wedgeRoundRectCallout">
            <a:avLst>
              <a:gd name="adj1" fmla="val 47352"/>
              <a:gd name="adj2" fmla="val 21850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en-US" altLang="zh-CN" sz="2400" b="1">
                <a:solidFill>
                  <a:schemeClr val="folHlink"/>
                </a:solidFill>
                <a:latin typeface="宋体" pitchFamily="2" charset="-122"/>
              </a:rPr>
              <a:t>J=0</a:t>
            </a:r>
          </a:p>
          <a:p>
            <a:pPr algn="l" eaLnBrk="0" hangingPunct="0"/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</a:rPr>
              <a:t>K=1</a:t>
            </a:r>
          </a:p>
        </p:txBody>
      </p:sp>
      <p:sp>
        <p:nvSpPr>
          <p:cNvPr id="274575" name="AutoShape 143"/>
          <p:cNvSpPr>
            <a:spLocks noChangeArrowheads="1"/>
          </p:cNvSpPr>
          <p:nvPr/>
        </p:nvSpPr>
        <p:spPr bwMode="auto">
          <a:xfrm>
            <a:off x="5724525" y="692150"/>
            <a:ext cx="1079500" cy="836613"/>
          </a:xfrm>
          <a:prstGeom prst="wedgeRoundRectCallout">
            <a:avLst>
              <a:gd name="adj1" fmla="val 47352"/>
              <a:gd name="adj2" fmla="val 21850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en-US" altLang="zh-CN" sz="2400" b="1">
                <a:solidFill>
                  <a:schemeClr val="folHlink"/>
                </a:solidFill>
                <a:latin typeface="宋体" pitchFamily="2" charset="-122"/>
              </a:rPr>
              <a:t>J=1</a:t>
            </a:r>
          </a:p>
          <a:p>
            <a:pPr algn="l" eaLnBrk="0" hangingPunct="0"/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</a:rPr>
              <a:t>K=1</a:t>
            </a:r>
          </a:p>
        </p:txBody>
      </p:sp>
      <p:sp>
        <p:nvSpPr>
          <p:cNvPr id="274576" name="AutoShape 144"/>
          <p:cNvSpPr>
            <a:spLocks noChangeArrowheads="1"/>
          </p:cNvSpPr>
          <p:nvPr/>
        </p:nvSpPr>
        <p:spPr bwMode="auto">
          <a:xfrm>
            <a:off x="6372225" y="765175"/>
            <a:ext cx="1079500" cy="836613"/>
          </a:xfrm>
          <a:prstGeom prst="wedgeRoundRectCallout">
            <a:avLst>
              <a:gd name="adj1" fmla="val 47352"/>
              <a:gd name="adj2" fmla="val 21850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en-US" altLang="zh-CN" sz="2400" b="1">
                <a:solidFill>
                  <a:schemeClr val="folHlink"/>
                </a:solidFill>
                <a:latin typeface="宋体" pitchFamily="2" charset="-122"/>
              </a:rPr>
              <a:t>J=0</a:t>
            </a:r>
          </a:p>
          <a:p>
            <a:pPr algn="l" eaLnBrk="0" hangingPunct="0"/>
            <a:r>
              <a:rPr lang="en-US" altLang="zh-CN" sz="2400" b="1">
                <a:solidFill>
                  <a:schemeClr val="tx1"/>
                </a:solidFill>
                <a:latin typeface="宋体" pitchFamily="2" charset="-122"/>
              </a:rPr>
              <a:t>K=0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34950" y="836613"/>
          <a:ext cx="4349750" cy="2728912"/>
        </p:xfrm>
        <a:graphic>
          <a:graphicData uri="http://schemas.openxmlformats.org/presentationml/2006/ole">
            <p:oleObj spid="_x0000_s19460" name="Document" r:id="rId4" imgW="4120867" imgH="2587773" progId="Word.Document.8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644008" y="0"/>
          <a:ext cx="3433763" cy="788987"/>
        </p:xfrm>
        <a:graphic>
          <a:graphicData uri="http://schemas.openxmlformats.org/presentationml/2006/ole">
            <p:oleObj spid="_x0000_s19461" name="公式" r:id="rId5" imgW="124452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4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4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4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4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4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4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4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4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566" grpId="0" animBg="1"/>
      <p:bldP spid="274567" grpId="0"/>
      <p:bldP spid="274568" grpId="0"/>
      <p:bldP spid="274569" grpId="0"/>
      <p:bldP spid="274570" grpId="0"/>
      <p:bldP spid="274572" grpId="0"/>
      <p:bldP spid="274573" grpId="0" animBg="1"/>
      <p:bldP spid="274574" grpId="0" animBg="1"/>
      <p:bldP spid="274575" grpId="0" animBg="1"/>
      <p:bldP spid="2745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3C253-05A9-4C2B-98E3-B081BC1278F7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272479" name="Rectangle 95"/>
          <p:cNvSpPr>
            <a:spLocks noChangeArrowheads="1"/>
          </p:cNvSpPr>
          <p:nvPr/>
        </p:nvSpPr>
        <p:spPr bwMode="auto">
          <a:xfrm>
            <a:off x="395288" y="188913"/>
            <a:ext cx="151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folHlink"/>
                </a:solidFill>
                <a:ea typeface="华文行楷" pitchFamily="2" charset="-122"/>
              </a:rPr>
              <a:t>5</a:t>
            </a:r>
            <a:r>
              <a:rPr lang="en-US" altLang="zh-CN" sz="2800" b="1" dirty="0" smtClean="0">
                <a:solidFill>
                  <a:schemeClr val="folHlink"/>
                </a:solidFill>
                <a:ea typeface="华文行楷" pitchFamily="2" charset="-122"/>
              </a:rPr>
              <a:t>.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驱动表</a:t>
            </a:r>
            <a:endParaRPr lang="zh-CN" altLang="en-US" sz="2800" b="1" dirty="0">
              <a:solidFill>
                <a:schemeClr val="folHlink"/>
              </a:solidFill>
              <a:ea typeface="华文行楷" pitchFamily="2" charset="-122"/>
            </a:endParaRPr>
          </a:p>
        </p:txBody>
      </p:sp>
      <p:graphicFrame>
        <p:nvGraphicFramePr>
          <p:cNvPr id="272519" name="Group 135"/>
          <p:cNvGraphicFramePr>
            <a:graphicFrameLocks noGrp="1"/>
          </p:cNvGraphicFramePr>
          <p:nvPr/>
        </p:nvGraphicFramePr>
        <p:xfrm>
          <a:off x="611188" y="981075"/>
          <a:ext cx="2736850" cy="2447926"/>
        </p:xfrm>
        <a:graphic>
          <a:graphicData uri="http://schemas.openxmlformats.org/drawingml/2006/table">
            <a:tbl>
              <a:tblPr/>
              <a:tblGrid>
                <a:gridCol w="1603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   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  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2500" name="Rectangle 116"/>
          <p:cNvSpPr>
            <a:spLocks noChangeArrowheads="1"/>
          </p:cNvSpPr>
          <p:nvPr/>
        </p:nvSpPr>
        <p:spPr bwMode="auto">
          <a:xfrm>
            <a:off x="611188" y="3644900"/>
            <a:ext cx="1517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chemeClr val="folHlink"/>
                </a:solidFill>
                <a:ea typeface="华文行楷" pitchFamily="2" charset="-122"/>
              </a:rPr>
              <a:t>6.</a:t>
            </a:r>
            <a:r>
              <a:rPr lang="zh-CN" altLang="en-US" sz="2800" b="1">
                <a:solidFill>
                  <a:schemeClr val="folHlink"/>
                </a:solidFill>
                <a:ea typeface="华文行楷" pitchFamily="2" charset="-122"/>
              </a:rPr>
              <a:t>状态图</a:t>
            </a:r>
          </a:p>
        </p:txBody>
      </p:sp>
      <p:sp>
        <p:nvSpPr>
          <p:cNvPr id="272520" name="AutoShape 136"/>
          <p:cNvSpPr>
            <a:spLocks noChangeArrowheads="1"/>
          </p:cNvSpPr>
          <p:nvPr/>
        </p:nvSpPr>
        <p:spPr bwMode="auto">
          <a:xfrm>
            <a:off x="3492500" y="981075"/>
            <a:ext cx="2016125" cy="719138"/>
          </a:xfrm>
          <a:prstGeom prst="wedgeRoundRectCallout">
            <a:avLst>
              <a:gd name="adj1" fmla="val -66301"/>
              <a:gd name="adj2" fmla="val 3432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800" b="1">
                <a:solidFill>
                  <a:schemeClr val="hlink"/>
                </a:solidFill>
                <a:ea typeface="隶书" pitchFamily="49" charset="-122"/>
              </a:rPr>
              <a:t>保持、清</a:t>
            </a:r>
            <a:r>
              <a:rPr lang="en-US" altLang="zh-CN" sz="2800" b="1">
                <a:solidFill>
                  <a:schemeClr val="hlink"/>
                </a:solidFill>
                <a:ea typeface="隶书" pitchFamily="49" charset="-122"/>
              </a:rPr>
              <a:t>0</a:t>
            </a:r>
            <a:endParaRPr lang="en-US" altLang="zh-CN" sz="2400" b="1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272521" name="AutoShape 137"/>
          <p:cNvSpPr>
            <a:spLocks noChangeArrowheads="1"/>
          </p:cNvSpPr>
          <p:nvPr/>
        </p:nvSpPr>
        <p:spPr bwMode="auto">
          <a:xfrm>
            <a:off x="3527884" y="2348880"/>
            <a:ext cx="1943100" cy="576262"/>
          </a:xfrm>
          <a:prstGeom prst="wedgeRoundRectCallout">
            <a:avLst>
              <a:gd name="adj1" fmla="val -66912"/>
              <a:gd name="adj2" fmla="val 3044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800" b="1" dirty="0">
                <a:solidFill>
                  <a:schemeClr val="hlink"/>
                </a:solidFill>
                <a:ea typeface="隶书" pitchFamily="49" charset="-122"/>
              </a:rPr>
              <a:t>清</a:t>
            </a:r>
            <a:r>
              <a:rPr lang="en-US" altLang="zh-CN" sz="2800" b="1" dirty="0">
                <a:solidFill>
                  <a:schemeClr val="hlink"/>
                </a:solidFill>
                <a:ea typeface="隶书" pitchFamily="49" charset="-122"/>
              </a:rPr>
              <a:t>0</a:t>
            </a:r>
            <a:r>
              <a:rPr lang="zh-CN" altLang="en-US" sz="2800" b="1" dirty="0">
                <a:solidFill>
                  <a:schemeClr val="hlink"/>
                </a:solidFill>
                <a:ea typeface="隶书" pitchFamily="49" charset="-122"/>
              </a:rPr>
              <a:t>、翻转</a:t>
            </a:r>
            <a:endParaRPr lang="zh-CN" altLang="en-US" sz="24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272522" name="AutoShape 138"/>
          <p:cNvSpPr>
            <a:spLocks noChangeArrowheads="1"/>
          </p:cNvSpPr>
          <p:nvPr/>
        </p:nvSpPr>
        <p:spPr bwMode="auto">
          <a:xfrm>
            <a:off x="3527884" y="1808820"/>
            <a:ext cx="1943100" cy="576263"/>
          </a:xfrm>
          <a:prstGeom prst="wedgeRoundRectCallout">
            <a:avLst>
              <a:gd name="adj1" fmla="val -66912"/>
              <a:gd name="adj2" fmla="val 3044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800" b="1" dirty="0">
                <a:solidFill>
                  <a:schemeClr val="hlink"/>
                </a:solidFill>
                <a:ea typeface="隶书" pitchFamily="49" charset="-122"/>
              </a:rPr>
              <a:t>置</a:t>
            </a:r>
            <a:r>
              <a:rPr lang="en-US" altLang="zh-CN" sz="2800" b="1" dirty="0">
                <a:solidFill>
                  <a:schemeClr val="hlink"/>
                </a:solidFill>
                <a:ea typeface="隶书" pitchFamily="49" charset="-122"/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  <a:ea typeface="隶书" pitchFamily="49" charset="-122"/>
              </a:rPr>
              <a:t>、翻转</a:t>
            </a:r>
            <a:endParaRPr lang="zh-CN" altLang="en-US" sz="24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272523" name="AutoShape 139"/>
          <p:cNvSpPr>
            <a:spLocks noChangeArrowheads="1"/>
          </p:cNvSpPr>
          <p:nvPr/>
        </p:nvSpPr>
        <p:spPr bwMode="auto">
          <a:xfrm>
            <a:off x="3492500" y="2852738"/>
            <a:ext cx="1943100" cy="576262"/>
          </a:xfrm>
          <a:prstGeom prst="wedgeRoundRectCallout">
            <a:avLst>
              <a:gd name="adj1" fmla="val -66912"/>
              <a:gd name="adj2" fmla="val 3044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800" b="1">
                <a:solidFill>
                  <a:schemeClr val="hlink"/>
                </a:solidFill>
                <a:ea typeface="隶书" pitchFamily="49" charset="-122"/>
              </a:rPr>
              <a:t>置</a:t>
            </a:r>
            <a:r>
              <a:rPr lang="en-US" altLang="zh-CN" sz="2800" b="1">
                <a:solidFill>
                  <a:schemeClr val="hlink"/>
                </a:solidFill>
                <a:ea typeface="隶书" pitchFamily="49" charset="-122"/>
              </a:rPr>
              <a:t>1</a:t>
            </a:r>
            <a:r>
              <a:rPr lang="zh-CN" altLang="en-US" sz="2800" b="1">
                <a:solidFill>
                  <a:schemeClr val="hlink"/>
                </a:solidFill>
                <a:ea typeface="隶书" pitchFamily="49" charset="-122"/>
              </a:rPr>
              <a:t>、保持</a:t>
            </a:r>
            <a:endParaRPr lang="zh-CN" altLang="en-US" sz="2400" b="1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272525" name="AutoShape 141"/>
          <p:cNvSpPr>
            <a:spLocks noChangeArrowheads="1"/>
          </p:cNvSpPr>
          <p:nvPr/>
        </p:nvSpPr>
        <p:spPr bwMode="auto">
          <a:xfrm>
            <a:off x="2627313" y="3573463"/>
            <a:ext cx="649287" cy="792162"/>
          </a:xfrm>
          <a:prstGeom prst="downArrow">
            <a:avLst>
              <a:gd name="adj1" fmla="val 50000"/>
              <a:gd name="adj2" fmla="val 30501"/>
            </a:avLst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endParaRPr lang="zh-CN" altLang="en-US"/>
          </a:p>
        </p:txBody>
      </p:sp>
      <p:sp>
        <p:nvSpPr>
          <p:cNvPr id="272526" name="AutoShape 142"/>
          <p:cNvSpPr>
            <a:spLocks noChangeArrowheads="1"/>
          </p:cNvSpPr>
          <p:nvPr/>
        </p:nvSpPr>
        <p:spPr bwMode="auto">
          <a:xfrm rot="5400000" flipV="1">
            <a:off x="3169444" y="-829469"/>
            <a:ext cx="933450" cy="2592388"/>
          </a:xfrm>
          <a:custGeom>
            <a:avLst/>
            <a:gdLst>
              <a:gd name="T0" fmla="*/ 1220775494 w 21600"/>
              <a:gd name="T1" fmla="*/ 0 h 21600"/>
              <a:gd name="T2" fmla="*/ 1220775494 w 21600"/>
              <a:gd name="T3" fmla="*/ 2147483647 h 21600"/>
              <a:gd name="T4" fmla="*/ 261249138 w 21600"/>
              <a:gd name="T5" fmla="*/ 2147483647 h 21600"/>
              <a:gd name="T6" fmla="*/ 1743273943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ECFF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endParaRPr lang="zh-CN" altLang="en-US"/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2822575" y="4711700"/>
            <a:ext cx="838200" cy="762000"/>
            <a:chOff x="432" y="2832"/>
            <a:chExt cx="528" cy="480"/>
          </a:xfrm>
        </p:grpSpPr>
        <p:sp>
          <p:nvSpPr>
            <p:cNvPr id="20540" name="Text Box 144"/>
            <p:cNvSpPr txBox="1">
              <a:spLocks noChangeArrowheads="1"/>
            </p:cNvSpPr>
            <p:nvPr/>
          </p:nvSpPr>
          <p:spPr bwMode="auto">
            <a:xfrm>
              <a:off x="614" y="295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CC3300"/>
                  </a:solidFill>
                </a:rPr>
                <a:t>0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20541" name="Oval 145"/>
            <p:cNvSpPr>
              <a:spLocks noChangeArrowheads="1"/>
            </p:cNvSpPr>
            <p:nvPr/>
          </p:nvSpPr>
          <p:spPr bwMode="auto">
            <a:xfrm>
              <a:off x="432" y="2832"/>
              <a:ext cx="528" cy="48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4727575" y="4787900"/>
            <a:ext cx="838200" cy="762000"/>
            <a:chOff x="2016" y="2832"/>
            <a:chExt cx="528" cy="480"/>
          </a:xfrm>
        </p:grpSpPr>
        <p:sp>
          <p:nvSpPr>
            <p:cNvPr id="20538" name="Text Box 147"/>
            <p:cNvSpPr txBox="1">
              <a:spLocks noChangeArrowheads="1"/>
            </p:cNvSpPr>
            <p:nvPr/>
          </p:nvSpPr>
          <p:spPr bwMode="auto">
            <a:xfrm>
              <a:off x="2198" y="290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20539" name="Oval 148"/>
            <p:cNvSpPr>
              <a:spLocks noChangeArrowheads="1"/>
            </p:cNvSpPr>
            <p:nvPr/>
          </p:nvSpPr>
          <p:spPr bwMode="auto">
            <a:xfrm>
              <a:off x="2016" y="2832"/>
              <a:ext cx="528" cy="48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2533" name="AutoShape 149"/>
          <p:cNvSpPr>
            <a:spLocks noChangeArrowheads="1"/>
          </p:cNvSpPr>
          <p:nvPr/>
        </p:nvSpPr>
        <p:spPr bwMode="auto">
          <a:xfrm>
            <a:off x="2195513" y="5951538"/>
            <a:ext cx="1320800" cy="495300"/>
          </a:xfrm>
          <a:prstGeom prst="wedgeRoundRectCallout">
            <a:avLst>
              <a:gd name="adj1" fmla="val 22838"/>
              <a:gd name="adj2" fmla="val -136537"/>
              <a:gd name="adj3" fmla="val 16667"/>
            </a:avLst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状态 </a:t>
            </a:r>
            <a:r>
              <a:rPr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2534" name="AutoShape 150"/>
          <p:cNvSpPr>
            <a:spLocks noChangeArrowheads="1"/>
          </p:cNvSpPr>
          <p:nvPr/>
        </p:nvSpPr>
        <p:spPr bwMode="auto">
          <a:xfrm>
            <a:off x="5392738" y="5872163"/>
            <a:ext cx="1484312" cy="498475"/>
          </a:xfrm>
          <a:prstGeom prst="wedgeRoundRectCallout">
            <a:avLst>
              <a:gd name="adj1" fmla="val -49037"/>
              <a:gd name="adj2" fmla="val -138218"/>
              <a:gd name="adj3" fmla="val 16667"/>
            </a:avLst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状态 </a:t>
            </a:r>
            <a:r>
              <a:rPr lang="en-US" altLang="zh-CN" sz="2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2535" name="Arc 151"/>
          <p:cNvSpPr>
            <a:spLocks/>
          </p:cNvSpPr>
          <p:nvPr/>
        </p:nvSpPr>
        <p:spPr bwMode="auto">
          <a:xfrm flipH="1">
            <a:off x="2525713" y="4714875"/>
            <a:ext cx="461962" cy="758825"/>
          </a:xfrm>
          <a:custGeom>
            <a:avLst/>
            <a:gdLst>
              <a:gd name="T0" fmla="*/ 1466548 w 33515"/>
              <a:gd name="T1" fmla="*/ 17478337 h 43200"/>
              <a:gd name="T2" fmla="*/ 0 w 33515"/>
              <a:gd name="T3" fmla="*/ 214711353 h 43200"/>
              <a:gd name="T4" fmla="*/ 31202855 w 33515"/>
              <a:gd name="T5" fmla="*/ 117065190 h 43200"/>
              <a:gd name="T6" fmla="*/ 0 60000 65536"/>
              <a:gd name="T7" fmla="*/ 0 60000 65536"/>
              <a:gd name="T8" fmla="*/ 0 60000 65536"/>
              <a:gd name="T9" fmla="*/ 0 w 33515"/>
              <a:gd name="T10" fmla="*/ 0 h 43200"/>
              <a:gd name="T11" fmla="*/ 33515 w 3351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15" h="43200" fill="none" extrusionOk="0">
                <a:moveTo>
                  <a:pt x="560" y="3225"/>
                </a:moveTo>
                <a:cubicBezTo>
                  <a:pt x="3972" y="1116"/>
                  <a:pt x="7904" y="-1"/>
                  <a:pt x="11915" y="0"/>
                </a:cubicBezTo>
                <a:cubicBezTo>
                  <a:pt x="23844" y="0"/>
                  <a:pt x="33515" y="9670"/>
                  <a:pt x="33515" y="21600"/>
                </a:cubicBezTo>
                <a:cubicBezTo>
                  <a:pt x="33515" y="33529"/>
                  <a:pt x="23844" y="43200"/>
                  <a:pt x="11915" y="43200"/>
                </a:cubicBezTo>
                <a:cubicBezTo>
                  <a:pt x="7677" y="43200"/>
                  <a:pt x="3534" y="41953"/>
                  <a:pt x="0" y="39616"/>
                </a:cubicBezTo>
              </a:path>
              <a:path w="33515" h="43200" stroke="0" extrusionOk="0">
                <a:moveTo>
                  <a:pt x="560" y="3225"/>
                </a:moveTo>
                <a:cubicBezTo>
                  <a:pt x="3972" y="1116"/>
                  <a:pt x="7904" y="-1"/>
                  <a:pt x="11915" y="0"/>
                </a:cubicBezTo>
                <a:cubicBezTo>
                  <a:pt x="23844" y="0"/>
                  <a:pt x="33515" y="9670"/>
                  <a:pt x="33515" y="21600"/>
                </a:cubicBezTo>
                <a:cubicBezTo>
                  <a:pt x="33515" y="33529"/>
                  <a:pt x="23844" y="43200"/>
                  <a:pt x="11915" y="43200"/>
                </a:cubicBezTo>
                <a:cubicBezTo>
                  <a:pt x="7677" y="43200"/>
                  <a:pt x="3534" y="41953"/>
                  <a:pt x="0" y="39616"/>
                </a:cubicBezTo>
                <a:lnTo>
                  <a:pt x="1191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152"/>
          <p:cNvGrpSpPr>
            <a:grpSpLocks/>
          </p:cNvGrpSpPr>
          <p:nvPr/>
        </p:nvGrpSpPr>
        <p:grpSpPr bwMode="auto">
          <a:xfrm>
            <a:off x="1476375" y="4711700"/>
            <a:ext cx="1173163" cy="768350"/>
            <a:chOff x="967" y="2832"/>
            <a:chExt cx="566" cy="484"/>
          </a:xfrm>
        </p:grpSpPr>
        <p:sp>
          <p:nvSpPr>
            <p:cNvPr id="20536" name="Text Box 153"/>
            <p:cNvSpPr txBox="1">
              <a:spLocks noChangeArrowheads="1"/>
            </p:cNvSpPr>
            <p:nvPr/>
          </p:nvSpPr>
          <p:spPr bwMode="auto">
            <a:xfrm>
              <a:off x="1018" y="2832"/>
              <a:ext cx="3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/>
                  </a:solidFill>
                </a:rPr>
                <a:t>J=0</a:t>
              </a:r>
            </a:p>
          </p:txBody>
        </p:sp>
        <p:sp>
          <p:nvSpPr>
            <p:cNvPr id="20537" name="Text Box 154"/>
            <p:cNvSpPr txBox="1">
              <a:spLocks noChangeArrowheads="1"/>
            </p:cNvSpPr>
            <p:nvPr/>
          </p:nvSpPr>
          <p:spPr bwMode="auto">
            <a:xfrm>
              <a:off x="967" y="3028"/>
              <a:ext cx="5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/>
                  </a:solidFill>
                </a:rPr>
                <a:t>K=</a:t>
              </a:r>
              <a:r>
                <a:rPr lang="en-US" altLang="zh-CN" sz="2400" b="1">
                  <a:solidFill>
                    <a:schemeClr val="tx1"/>
                  </a:solidFill>
                  <a:sym typeface="Symbol" pitchFamily="18" charset="2"/>
                </a:rPr>
                <a:t>×</a:t>
              </a:r>
            </a:p>
          </p:txBody>
        </p:sp>
      </p:grpSp>
      <p:sp>
        <p:nvSpPr>
          <p:cNvPr id="272539" name="Arc 155"/>
          <p:cNvSpPr>
            <a:spLocks/>
          </p:cNvSpPr>
          <p:nvPr/>
        </p:nvSpPr>
        <p:spPr bwMode="auto">
          <a:xfrm>
            <a:off x="5408613" y="4787900"/>
            <a:ext cx="461962" cy="758825"/>
          </a:xfrm>
          <a:custGeom>
            <a:avLst/>
            <a:gdLst>
              <a:gd name="T0" fmla="*/ 1466548 w 33515"/>
              <a:gd name="T1" fmla="*/ 17478337 h 43200"/>
              <a:gd name="T2" fmla="*/ 0 w 33515"/>
              <a:gd name="T3" fmla="*/ 214711353 h 43200"/>
              <a:gd name="T4" fmla="*/ 31202855 w 33515"/>
              <a:gd name="T5" fmla="*/ 117065190 h 43200"/>
              <a:gd name="T6" fmla="*/ 0 60000 65536"/>
              <a:gd name="T7" fmla="*/ 0 60000 65536"/>
              <a:gd name="T8" fmla="*/ 0 60000 65536"/>
              <a:gd name="T9" fmla="*/ 0 w 33515"/>
              <a:gd name="T10" fmla="*/ 0 h 43200"/>
              <a:gd name="T11" fmla="*/ 33515 w 3351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15" h="43200" fill="none" extrusionOk="0">
                <a:moveTo>
                  <a:pt x="560" y="3225"/>
                </a:moveTo>
                <a:cubicBezTo>
                  <a:pt x="3972" y="1116"/>
                  <a:pt x="7904" y="-1"/>
                  <a:pt x="11915" y="0"/>
                </a:cubicBezTo>
                <a:cubicBezTo>
                  <a:pt x="23844" y="0"/>
                  <a:pt x="33515" y="9670"/>
                  <a:pt x="33515" y="21600"/>
                </a:cubicBezTo>
                <a:cubicBezTo>
                  <a:pt x="33515" y="33529"/>
                  <a:pt x="23844" y="43200"/>
                  <a:pt x="11915" y="43200"/>
                </a:cubicBezTo>
                <a:cubicBezTo>
                  <a:pt x="7677" y="43200"/>
                  <a:pt x="3534" y="41953"/>
                  <a:pt x="0" y="39616"/>
                </a:cubicBezTo>
              </a:path>
              <a:path w="33515" h="43200" stroke="0" extrusionOk="0">
                <a:moveTo>
                  <a:pt x="560" y="3225"/>
                </a:moveTo>
                <a:cubicBezTo>
                  <a:pt x="3972" y="1116"/>
                  <a:pt x="7904" y="-1"/>
                  <a:pt x="11915" y="0"/>
                </a:cubicBezTo>
                <a:cubicBezTo>
                  <a:pt x="23844" y="0"/>
                  <a:pt x="33515" y="9670"/>
                  <a:pt x="33515" y="21600"/>
                </a:cubicBezTo>
                <a:cubicBezTo>
                  <a:pt x="33515" y="33529"/>
                  <a:pt x="23844" y="43200"/>
                  <a:pt x="11915" y="43200"/>
                </a:cubicBezTo>
                <a:cubicBezTo>
                  <a:pt x="7677" y="43200"/>
                  <a:pt x="3534" y="41953"/>
                  <a:pt x="0" y="39616"/>
                </a:cubicBezTo>
                <a:lnTo>
                  <a:pt x="1191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156"/>
          <p:cNvGrpSpPr>
            <a:grpSpLocks/>
          </p:cNvGrpSpPr>
          <p:nvPr/>
        </p:nvGrpSpPr>
        <p:grpSpPr bwMode="auto">
          <a:xfrm>
            <a:off x="5870575" y="4794250"/>
            <a:ext cx="1293813" cy="771525"/>
            <a:chOff x="3562" y="2884"/>
            <a:chExt cx="513" cy="462"/>
          </a:xfrm>
        </p:grpSpPr>
        <p:sp>
          <p:nvSpPr>
            <p:cNvPr id="20534" name="Text Box 157"/>
            <p:cNvSpPr txBox="1">
              <a:spLocks noChangeArrowheads="1"/>
            </p:cNvSpPr>
            <p:nvPr/>
          </p:nvSpPr>
          <p:spPr bwMode="auto">
            <a:xfrm>
              <a:off x="3562" y="3072"/>
              <a:ext cx="296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/>
                  </a:solidFill>
                </a:rPr>
                <a:t>K=0</a:t>
              </a:r>
            </a:p>
          </p:txBody>
        </p:sp>
        <p:sp>
          <p:nvSpPr>
            <p:cNvPr id="20535" name="Text Box 158"/>
            <p:cNvSpPr txBox="1">
              <a:spLocks noChangeArrowheads="1"/>
            </p:cNvSpPr>
            <p:nvPr/>
          </p:nvSpPr>
          <p:spPr bwMode="auto">
            <a:xfrm>
              <a:off x="3562" y="2884"/>
              <a:ext cx="513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tx1"/>
                  </a:solidFill>
                </a:rPr>
                <a:t>J=</a:t>
              </a:r>
              <a:r>
                <a:rPr lang="en-US" altLang="zh-CN" sz="2400" b="1">
                  <a:solidFill>
                    <a:schemeClr val="tx1"/>
                  </a:solidFill>
                  <a:sym typeface="Symbol" pitchFamily="18" charset="2"/>
                </a:rPr>
                <a:t>×</a:t>
              </a:r>
            </a:p>
          </p:txBody>
        </p:sp>
      </p:grpSp>
      <p:sp>
        <p:nvSpPr>
          <p:cNvPr id="272543" name="Arc 159"/>
          <p:cNvSpPr>
            <a:spLocks/>
          </p:cNvSpPr>
          <p:nvPr/>
        </p:nvSpPr>
        <p:spPr bwMode="auto">
          <a:xfrm>
            <a:off x="3203575" y="4344988"/>
            <a:ext cx="2057400" cy="520700"/>
          </a:xfrm>
          <a:custGeom>
            <a:avLst/>
            <a:gdLst>
              <a:gd name="T0" fmla="*/ 2147483647 w 21600"/>
              <a:gd name="T1" fmla="*/ 0 h 21110"/>
              <a:gd name="T2" fmla="*/ 2147483647 w 21600"/>
              <a:gd name="T3" fmla="*/ 316800669 h 21110"/>
              <a:gd name="T4" fmla="*/ 0 w 21600"/>
              <a:gd name="T5" fmla="*/ 316800669 h 21110"/>
              <a:gd name="T6" fmla="*/ 0 60000 65536"/>
              <a:gd name="T7" fmla="*/ 0 60000 65536"/>
              <a:gd name="T8" fmla="*/ 0 60000 65536"/>
              <a:gd name="T9" fmla="*/ 0 w 21600"/>
              <a:gd name="T10" fmla="*/ 0 h 21110"/>
              <a:gd name="T11" fmla="*/ 21600 w 21600"/>
              <a:gd name="T12" fmla="*/ 21110 h 211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110" fill="none" extrusionOk="0">
                <a:moveTo>
                  <a:pt x="4575" y="0"/>
                </a:moveTo>
                <a:cubicBezTo>
                  <a:pt x="14511" y="2153"/>
                  <a:pt x="21600" y="10944"/>
                  <a:pt x="21600" y="21110"/>
                </a:cubicBezTo>
              </a:path>
              <a:path w="21600" h="21110" stroke="0" extrusionOk="0">
                <a:moveTo>
                  <a:pt x="4575" y="0"/>
                </a:moveTo>
                <a:cubicBezTo>
                  <a:pt x="14511" y="2153"/>
                  <a:pt x="21600" y="10944"/>
                  <a:pt x="21600" y="21110"/>
                </a:cubicBezTo>
                <a:lnTo>
                  <a:pt x="0" y="2111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544" name="Arc 160"/>
          <p:cNvSpPr>
            <a:spLocks/>
          </p:cNvSpPr>
          <p:nvPr/>
        </p:nvSpPr>
        <p:spPr bwMode="auto">
          <a:xfrm>
            <a:off x="3355975" y="4330700"/>
            <a:ext cx="1679575" cy="460375"/>
          </a:xfrm>
          <a:custGeom>
            <a:avLst/>
            <a:gdLst>
              <a:gd name="T0" fmla="*/ 0 w 42940"/>
              <a:gd name="T1" fmla="*/ 176758061 h 21600"/>
              <a:gd name="T2" fmla="*/ 2147483647 w 42940"/>
              <a:gd name="T3" fmla="*/ 209135413 h 21600"/>
              <a:gd name="T4" fmla="*/ 1277045729 w 42940"/>
              <a:gd name="T5" fmla="*/ 209135413 h 21600"/>
              <a:gd name="T6" fmla="*/ 0 60000 65536"/>
              <a:gd name="T7" fmla="*/ 0 60000 65536"/>
              <a:gd name="T8" fmla="*/ 0 60000 65536"/>
              <a:gd name="T9" fmla="*/ 0 w 42940"/>
              <a:gd name="T10" fmla="*/ 0 h 21600"/>
              <a:gd name="T11" fmla="*/ 42940 w 4294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940" h="21600" fill="none" extrusionOk="0">
                <a:moveTo>
                  <a:pt x="0" y="18256"/>
                </a:moveTo>
                <a:cubicBezTo>
                  <a:pt x="1647" y="7746"/>
                  <a:pt x="10701" y="-1"/>
                  <a:pt x="21340" y="0"/>
                </a:cubicBezTo>
                <a:cubicBezTo>
                  <a:pt x="33269" y="0"/>
                  <a:pt x="42940" y="9670"/>
                  <a:pt x="42940" y="21600"/>
                </a:cubicBezTo>
              </a:path>
              <a:path w="42940" h="21600" stroke="0" extrusionOk="0">
                <a:moveTo>
                  <a:pt x="0" y="18256"/>
                </a:moveTo>
                <a:cubicBezTo>
                  <a:pt x="1647" y="7746"/>
                  <a:pt x="10701" y="-1"/>
                  <a:pt x="21340" y="0"/>
                </a:cubicBezTo>
                <a:cubicBezTo>
                  <a:pt x="33269" y="0"/>
                  <a:pt x="42940" y="9670"/>
                  <a:pt x="42940" y="21600"/>
                </a:cubicBezTo>
                <a:lnTo>
                  <a:pt x="2134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545" name="Arc 161"/>
          <p:cNvSpPr>
            <a:spLocks/>
          </p:cNvSpPr>
          <p:nvPr/>
        </p:nvSpPr>
        <p:spPr bwMode="auto">
          <a:xfrm flipH="1" flipV="1">
            <a:off x="3355975" y="5473700"/>
            <a:ext cx="1679575" cy="460375"/>
          </a:xfrm>
          <a:custGeom>
            <a:avLst/>
            <a:gdLst>
              <a:gd name="T0" fmla="*/ 0 w 42940"/>
              <a:gd name="T1" fmla="*/ 176758061 h 21600"/>
              <a:gd name="T2" fmla="*/ 2147483647 w 42940"/>
              <a:gd name="T3" fmla="*/ 209135413 h 21600"/>
              <a:gd name="T4" fmla="*/ 1277045729 w 42940"/>
              <a:gd name="T5" fmla="*/ 209135413 h 21600"/>
              <a:gd name="T6" fmla="*/ 0 60000 65536"/>
              <a:gd name="T7" fmla="*/ 0 60000 65536"/>
              <a:gd name="T8" fmla="*/ 0 60000 65536"/>
              <a:gd name="T9" fmla="*/ 0 w 42940"/>
              <a:gd name="T10" fmla="*/ 0 h 21600"/>
              <a:gd name="T11" fmla="*/ 42940 w 4294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940" h="21600" fill="none" extrusionOk="0">
                <a:moveTo>
                  <a:pt x="0" y="18256"/>
                </a:moveTo>
                <a:cubicBezTo>
                  <a:pt x="1647" y="7746"/>
                  <a:pt x="10701" y="-1"/>
                  <a:pt x="21340" y="0"/>
                </a:cubicBezTo>
                <a:cubicBezTo>
                  <a:pt x="33269" y="0"/>
                  <a:pt x="42940" y="9670"/>
                  <a:pt x="42940" y="21600"/>
                </a:cubicBezTo>
              </a:path>
              <a:path w="42940" h="21600" stroke="0" extrusionOk="0">
                <a:moveTo>
                  <a:pt x="0" y="18256"/>
                </a:moveTo>
                <a:cubicBezTo>
                  <a:pt x="1647" y="7746"/>
                  <a:pt x="10701" y="-1"/>
                  <a:pt x="21340" y="0"/>
                </a:cubicBezTo>
                <a:cubicBezTo>
                  <a:pt x="33269" y="0"/>
                  <a:pt x="42940" y="9670"/>
                  <a:pt x="42940" y="21600"/>
                </a:cubicBezTo>
                <a:lnTo>
                  <a:pt x="2134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Group 162"/>
          <p:cNvGrpSpPr>
            <a:grpSpLocks/>
          </p:cNvGrpSpPr>
          <p:nvPr/>
        </p:nvGrpSpPr>
        <p:grpSpPr bwMode="auto">
          <a:xfrm>
            <a:off x="3563938" y="5876925"/>
            <a:ext cx="1517650" cy="452438"/>
            <a:chOff x="2122" y="3565"/>
            <a:chExt cx="956" cy="285"/>
          </a:xfrm>
        </p:grpSpPr>
        <p:sp>
          <p:nvSpPr>
            <p:cNvPr id="20532" name="Text Box 163"/>
            <p:cNvSpPr txBox="1">
              <a:spLocks noChangeArrowheads="1"/>
            </p:cNvSpPr>
            <p:nvPr/>
          </p:nvSpPr>
          <p:spPr bwMode="auto">
            <a:xfrm>
              <a:off x="2667" y="3600"/>
              <a:ext cx="4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solidFill>
                    <a:schemeClr val="tx1"/>
                  </a:solidFill>
                </a:rPr>
                <a:t>K=1</a:t>
              </a:r>
              <a:endParaRPr lang="en-US" altLang="zh-CN" sz="2400" b="1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533" name="Text Box 164"/>
            <p:cNvSpPr txBox="1">
              <a:spLocks noChangeArrowheads="1"/>
            </p:cNvSpPr>
            <p:nvPr/>
          </p:nvSpPr>
          <p:spPr bwMode="auto">
            <a:xfrm>
              <a:off x="2122" y="3565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>
                  <a:solidFill>
                    <a:schemeClr val="tx1"/>
                  </a:solidFill>
                  <a:latin typeface="宋体" pitchFamily="2" charset="-122"/>
                </a:rPr>
                <a:t>J= </a:t>
              </a:r>
              <a:r>
                <a:rPr lang="en-US" altLang="zh-CN" sz="2000" b="1">
                  <a:solidFill>
                    <a:schemeClr val="tx1"/>
                  </a:solidFill>
                  <a:sym typeface="Symbol" pitchFamily="18" charset="2"/>
                </a:rPr>
                <a:t>×</a:t>
              </a:r>
            </a:p>
          </p:txBody>
        </p:sp>
      </p:grpSp>
      <p:sp>
        <p:nvSpPr>
          <p:cNvPr id="272549" name="Text Box 165"/>
          <p:cNvSpPr txBox="1">
            <a:spLocks noChangeArrowheads="1"/>
          </p:cNvSpPr>
          <p:nvPr/>
        </p:nvSpPr>
        <p:spPr bwMode="auto">
          <a:xfrm>
            <a:off x="3035300" y="6359525"/>
            <a:ext cx="2232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solidFill>
                  <a:srgbClr val="FF3300"/>
                </a:solidFill>
                <a:ea typeface="隶书" pitchFamily="49" charset="-122"/>
              </a:rPr>
              <a:t>状态转换图</a:t>
            </a:r>
          </a:p>
        </p:txBody>
      </p:sp>
      <p:sp>
        <p:nvSpPr>
          <p:cNvPr id="272551" name="Line 167"/>
          <p:cNvSpPr>
            <a:spLocks noChangeShapeType="1"/>
          </p:cNvSpPr>
          <p:nvPr/>
        </p:nvSpPr>
        <p:spPr bwMode="auto">
          <a:xfrm>
            <a:off x="395288" y="1844675"/>
            <a:ext cx="3429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553" name="Line 169"/>
          <p:cNvSpPr>
            <a:spLocks noChangeShapeType="1"/>
          </p:cNvSpPr>
          <p:nvPr/>
        </p:nvSpPr>
        <p:spPr bwMode="auto">
          <a:xfrm>
            <a:off x="323850" y="2349500"/>
            <a:ext cx="34290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554" name="Line 170"/>
          <p:cNvSpPr>
            <a:spLocks noChangeShapeType="1"/>
          </p:cNvSpPr>
          <p:nvPr/>
        </p:nvSpPr>
        <p:spPr bwMode="auto">
          <a:xfrm>
            <a:off x="323850" y="3357563"/>
            <a:ext cx="3429000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555" name="Line 171"/>
          <p:cNvSpPr>
            <a:spLocks noChangeShapeType="1"/>
          </p:cNvSpPr>
          <p:nvPr/>
        </p:nvSpPr>
        <p:spPr bwMode="auto">
          <a:xfrm>
            <a:off x="179388" y="2852738"/>
            <a:ext cx="3429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Group 172"/>
          <p:cNvGrpSpPr>
            <a:grpSpLocks/>
          </p:cNvGrpSpPr>
          <p:nvPr/>
        </p:nvGrpSpPr>
        <p:grpSpPr bwMode="auto">
          <a:xfrm>
            <a:off x="3348038" y="3716338"/>
            <a:ext cx="1800225" cy="457200"/>
            <a:chOff x="2122" y="2325"/>
            <a:chExt cx="947" cy="288"/>
          </a:xfrm>
        </p:grpSpPr>
        <p:sp>
          <p:nvSpPr>
            <p:cNvPr id="20530" name="Text Box 173"/>
            <p:cNvSpPr txBox="1">
              <a:spLocks noChangeArrowheads="1"/>
            </p:cNvSpPr>
            <p:nvPr/>
          </p:nvSpPr>
          <p:spPr bwMode="auto">
            <a:xfrm>
              <a:off x="2122" y="2341"/>
              <a:ext cx="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solidFill>
                    <a:schemeClr val="tx1"/>
                  </a:solidFill>
                  <a:latin typeface="宋体" pitchFamily="2" charset="-122"/>
                </a:rPr>
                <a:t>J=1</a:t>
              </a:r>
              <a:endParaRPr lang="en-US" altLang="zh-CN" sz="2400" b="1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20531" name="Text Box 174"/>
            <p:cNvSpPr txBox="1">
              <a:spLocks noChangeArrowheads="1"/>
            </p:cNvSpPr>
            <p:nvPr/>
          </p:nvSpPr>
          <p:spPr bwMode="auto">
            <a:xfrm>
              <a:off x="2506" y="2325"/>
              <a:ext cx="5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>
                  <a:solidFill>
                    <a:schemeClr val="tx1"/>
                  </a:solidFill>
                </a:rPr>
                <a:t>K= </a:t>
              </a:r>
              <a:r>
                <a:rPr lang="en-US" altLang="zh-CN" sz="2400" b="1">
                  <a:solidFill>
                    <a:schemeClr val="tx1"/>
                  </a:solidFill>
                  <a:sym typeface="Symbol" pitchFamily="18" charset="2"/>
                </a:rPr>
                <a:t>×</a:t>
              </a:r>
            </a:p>
          </p:txBody>
        </p:sp>
      </p:grp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580063" y="185738"/>
          <a:ext cx="3548062" cy="2216150"/>
        </p:xfrm>
        <a:graphic>
          <a:graphicData uri="http://schemas.openxmlformats.org/presentationml/2006/ole">
            <p:oleObj spid="_x0000_s20482" name="Document" r:id="rId3" imgW="4120867" imgH="258777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2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2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2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2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7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72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2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2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2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7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7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79" grpId="0" autoUpdateAnimBg="0"/>
      <p:bldP spid="272500" grpId="0" autoUpdateAnimBg="0"/>
      <p:bldP spid="272520" grpId="0" animBg="1"/>
      <p:bldP spid="272521" grpId="0" animBg="1"/>
      <p:bldP spid="272522" grpId="0" animBg="1"/>
      <p:bldP spid="272523" grpId="0" animBg="1"/>
      <p:bldP spid="272525" grpId="0" animBg="1"/>
      <p:bldP spid="272526" grpId="0" animBg="1"/>
      <p:bldP spid="272533" grpId="0" animBg="1" autoUpdateAnimBg="0"/>
      <p:bldP spid="272534" grpId="0" animBg="1" autoUpdateAnimBg="0"/>
      <p:bldP spid="272535" grpId="0" animBg="1"/>
      <p:bldP spid="272539" grpId="0" animBg="1"/>
      <p:bldP spid="272543" grpId="0" animBg="1"/>
      <p:bldP spid="272544" grpId="0" animBg="1"/>
      <p:bldP spid="272545" grpId="0" animBg="1"/>
      <p:bldP spid="272549" grpId="0" autoUpdateAnimBg="0"/>
      <p:bldP spid="272551" grpId="0" animBg="1"/>
      <p:bldP spid="272553" grpId="0" animBg="1"/>
      <p:bldP spid="272554" grpId="0" animBg="1"/>
      <p:bldP spid="2725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737923-7C14-481E-9C8A-51E83DA05866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2656496" cy="5847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  <a:cs typeface="+mj-cs"/>
              </a:rPr>
              <a:t>二、动作特点</a:t>
            </a:r>
            <a:endParaRPr lang="zh-CN" altLang="en-US" sz="3200" b="1" dirty="0">
              <a:solidFill>
                <a:srgbClr val="0000CC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273468" name="Text Box 60"/>
          <p:cNvSpPr txBox="1">
            <a:spLocks noChangeArrowheads="1"/>
          </p:cNvSpPr>
          <p:nvPr/>
        </p:nvSpPr>
        <p:spPr bwMode="auto">
          <a:xfrm>
            <a:off x="287524" y="5301208"/>
            <a:ext cx="42947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解决方法</a:t>
            </a:r>
            <a:r>
              <a:rPr lang="zh-CN" altLang="en-US" sz="2400" dirty="0" smtClean="0">
                <a:solidFill>
                  <a:schemeClr val="tx1"/>
                </a:solidFill>
                <a:ea typeface="仿宋_GB2312" charset="-122"/>
              </a:rPr>
              <a:t>：</a:t>
            </a:r>
            <a:endParaRPr lang="en-US" altLang="zh-CN" sz="2400" dirty="0" smtClean="0">
              <a:solidFill>
                <a:schemeClr val="tx1"/>
              </a:solidFill>
              <a:ea typeface="仿宋_GB2312" charset="-122"/>
            </a:endParaRPr>
          </a:p>
          <a:p>
            <a:pPr algn="l"/>
            <a:r>
              <a:rPr lang="zh-CN" altLang="en-US" sz="2400" dirty="0" smtClean="0">
                <a:solidFill>
                  <a:schemeClr val="tx1"/>
                </a:solidFill>
                <a:ea typeface="仿宋_GB2312" charset="-122"/>
              </a:rPr>
              <a:t>缩短驱动的有效时间</a:t>
            </a:r>
            <a:r>
              <a:rPr lang="en-US" altLang="zh-CN" sz="2400" dirty="0" smtClean="0">
                <a:solidFill>
                  <a:schemeClr val="tx1"/>
                </a:solidFill>
                <a:ea typeface="仿宋_GB2312" charset="-122"/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  <a:ea typeface="隶书" pitchFamily="49" charset="-122"/>
              </a:rPr>
              <a:t>边沿</a:t>
            </a:r>
            <a:r>
              <a:rPr lang="zh-CN" altLang="en-US" sz="2400" b="1" dirty="0">
                <a:solidFill>
                  <a:srgbClr val="FF0000"/>
                </a:solidFill>
                <a:ea typeface="隶书" pitchFamily="49" charset="-122"/>
              </a:rPr>
              <a:t>触发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292080" y="908720"/>
            <a:ext cx="3384550" cy="5176838"/>
            <a:chOff x="3600" y="768"/>
            <a:chExt cx="2256" cy="3221"/>
          </a:xfrm>
        </p:grpSpPr>
        <p:sp>
          <p:nvSpPr>
            <p:cNvPr id="21573" name="Line 62"/>
            <p:cNvSpPr>
              <a:spLocks noChangeShapeType="1"/>
            </p:cNvSpPr>
            <p:nvPr/>
          </p:nvSpPr>
          <p:spPr bwMode="auto">
            <a:xfrm>
              <a:off x="4512" y="1020"/>
              <a:ext cx="0" cy="2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4" name="Line 63"/>
            <p:cNvSpPr>
              <a:spLocks noChangeShapeType="1"/>
            </p:cNvSpPr>
            <p:nvPr/>
          </p:nvSpPr>
          <p:spPr bwMode="auto">
            <a:xfrm flipV="1">
              <a:off x="3998" y="1393"/>
              <a:ext cx="0" cy="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5" name="Line 64"/>
            <p:cNvSpPr>
              <a:spLocks noChangeShapeType="1"/>
            </p:cNvSpPr>
            <p:nvPr/>
          </p:nvSpPr>
          <p:spPr bwMode="auto">
            <a:xfrm>
              <a:off x="3840" y="1728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6" name="Text Box 65"/>
            <p:cNvSpPr txBox="1">
              <a:spLocks noChangeArrowheads="1"/>
            </p:cNvSpPr>
            <p:nvPr/>
          </p:nvSpPr>
          <p:spPr bwMode="auto">
            <a:xfrm>
              <a:off x="3792" y="1680"/>
              <a:ext cx="142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21577" name="Text Box 66"/>
            <p:cNvSpPr txBox="1">
              <a:spLocks noChangeArrowheads="1"/>
            </p:cNvSpPr>
            <p:nvPr/>
          </p:nvSpPr>
          <p:spPr bwMode="auto">
            <a:xfrm>
              <a:off x="3696" y="1344"/>
              <a:ext cx="177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J</a:t>
              </a:r>
            </a:p>
          </p:txBody>
        </p:sp>
        <p:sp>
          <p:nvSpPr>
            <p:cNvPr id="21578" name="Line 67"/>
            <p:cNvSpPr>
              <a:spLocks noChangeShapeType="1"/>
            </p:cNvSpPr>
            <p:nvPr/>
          </p:nvSpPr>
          <p:spPr bwMode="auto">
            <a:xfrm flipV="1">
              <a:off x="3980" y="1948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9" name="Line 68"/>
            <p:cNvSpPr>
              <a:spLocks noChangeShapeType="1"/>
            </p:cNvSpPr>
            <p:nvPr/>
          </p:nvSpPr>
          <p:spPr bwMode="auto">
            <a:xfrm>
              <a:off x="3840" y="2304"/>
              <a:ext cx="19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0" name="Text Box 69"/>
            <p:cNvSpPr txBox="1">
              <a:spLocks noChangeArrowheads="1"/>
            </p:cNvSpPr>
            <p:nvPr/>
          </p:nvSpPr>
          <p:spPr bwMode="auto">
            <a:xfrm>
              <a:off x="3792" y="2256"/>
              <a:ext cx="142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21581" name="Text Box 70"/>
            <p:cNvSpPr txBox="1">
              <a:spLocks noChangeArrowheads="1"/>
            </p:cNvSpPr>
            <p:nvPr/>
          </p:nvSpPr>
          <p:spPr bwMode="auto">
            <a:xfrm>
              <a:off x="3648" y="1891"/>
              <a:ext cx="177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K</a:t>
              </a:r>
            </a:p>
          </p:txBody>
        </p:sp>
        <p:sp>
          <p:nvSpPr>
            <p:cNvPr id="21582" name="Line 71"/>
            <p:cNvSpPr>
              <a:spLocks noChangeShapeType="1"/>
            </p:cNvSpPr>
            <p:nvPr/>
          </p:nvSpPr>
          <p:spPr bwMode="auto">
            <a:xfrm flipV="1">
              <a:off x="3980" y="2503"/>
              <a:ext cx="0" cy="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3" name="Line 72"/>
            <p:cNvSpPr>
              <a:spLocks noChangeShapeType="1"/>
            </p:cNvSpPr>
            <p:nvPr/>
          </p:nvSpPr>
          <p:spPr bwMode="auto">
            <a:xfrm flipV="1">
              <a:off x="3840" y="2832"/>
              <a:ext cx="1946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4" name="Text Box 73"/>
            <p:cNvSpPr txBox="1">
              <a:spLocks noChangeArrowheads="1"/>
            </p:cNvSpPr>
            <p:nvPr/>
          </p:nvSpPr>
          <p:spPr bwMode="auto">
            <a:xfrm>
              <a:off x="3792" y="2832"/>
              <a:ext cx="142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21585" name="Text Box 74"/>
            <p:cNvSpPr txBox="1">
              <a:spLocks noChangeArrowheads="1"/>
            </p:cNvSpPr>
            <p:nvPr/>
          </p:nvSpPr>
          <p:spPr bwMode="auto">
            <a:xfrm>
              <a:off x="3648" y="3024"/>
              <a:ext cx="177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sp>
          <p:nvSpPr>
            <p:cNvPr id="21586" name="Line 75"/>
            <p:cNvSpPr>
              <a:spLocks noChangeShapeType="1"/>
            </p:cNvSpPr>
            <p:nvPr/>
          </p:nvSpPr>
          <p:spPr bwMode="auto">
            <a:xfrm>
              <a:off x="4944" y="1680"/>
              <a:ext cx="0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7" name="Line 76"/>
            <p:cNvSpPr>
              <a:spLocks noChangeShapeType="1"/>
            </p:cNvSpPr>
            <p:nvPr/>
          </p:nvSpPr>
          <p:spPr bwMode="auto">
            <a:xfrm>
              <a:off x="4128" y="1007"/>
              <a:ext cx="0" cy="2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8" name="Line 77"/>
            <p:cNvSpPr>
              <a:spLocks noChangeShapeType="1"/>
            </p:cNvSpPr>
            <p:nvPr/>
          </p:nvSpPr>
          <p:spPr bwMode="auto">
            <a:xfrm flipV="1">
              <a:off x="3980" y="3003"/>
              <a:ext cx="0" cy="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9" name="Line 78"/>
            <p:cNvSpPr>
              <a:spLocks noChangeShapeType="1"/>
            </p:cNvSpPr>
            <p:nvPr/>
          </p:nvSpPr>
          <p:spPr bwMode="auto">
            <a:xfrm flipV="1">
              <a:off x="3840" y="3312"/>
              <a:ext cx="196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0" name="Text Box 79"/>
            <p:cNvSpPr txBox="1">
              <a:spLocks noChangeArrowheads="1"/>
            </p:cNvSpPr>
            <p:nvPr/>
          </p:nvSpPr>
          <p:spPr bwMode="auto">
            <a:xfrm>
              <a:off x="3792" y="3312"/>
              <a:ext cx="142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21591" name="Line 80"/>
            <p:cNvSpPr>
              <a:spLocks noChangeShapeType="1"/>
            </p:cNvSpPr>
            <p:nvPr/>
          </p:nvSpPr>
          <p:spPr bwMode="auto">
            <a:xfrm>
              <a:off x="5414" y="1049"/>
              <a:ext cx="0" cy="2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2" name="Line 81"/>
            <p:cNvSpPr>
              <a:spLocks noChangeShapeType="1"/>
            </p:cNvSpPr>
            <p:nvPr/>
          </p:nvSpPr>
          <p:spPr bwMode="auto">
            <a:xfrm flipV="1">
              <a:off x="3997" y="782"/>
              <a:ext cx="1" cy="5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3" name="Line 82"/>
            <p:cNvSpPr>
              <a:spLocks noChangeShapeType="1"/>
            </p:cNvSpPr>
            <p:nvPr/>
          </p:nvSpPr>
          <p:spPr bwMode="auto">
            <a:xfrm flipV="1">
              <a:off x="3866" y="1152"/>
              <a:ext cx="1990" cy="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4" name="Text Box 83"/>
            <p:cNvSpPr txBox="1">
              <a:spLocks noChangeArrowheads="1"/>
            </p:cNvSpPr>
            <p:nvPr/>
          </p:nvSpPr>
          <p:spPr bwMode="auto">
            <a:xfrm>
              <a:off x="3792" y="1152"/>
              <a:ext cx="13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21595" name="Text Box 84"/>
            <p:cNvSpPr txBox="1">
              <a:spLocks noChangeArrowheads="1"/>
            </p:cNvSpPr>
            <p:nvPr/>
          </p:nvSpPr>
          <p:spPr bwMode="auto">
            <a:xfrm>
              <a:off x="3600" y="768"/>
              <a:ext cx="531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1596" name="Line 85"/>
            <p:cNvSpPr>
              <a:spLocks noChangeShapeType="1"/>
            </p:cNvSpPr>
            <p:nvPr/>
          </p:nvSpPr>
          <p:spPr bwMode="auto">
            <a:xfrm flipH="1" flipV="1">
              <a:off x="4128" y="8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7" name="Line 86"/>
            <p:cNvSpPr>
              <a:spLocks noChangeShapeType="1"/>
            </p:cNvSpPr>
            <p:nvPr/>
          </p:nvSpPr>
          <p:spPr bwMode="auto">
            <a:xfrm>
              <a:off x="3984" y="11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8" name="Line 87"/>
            <p:cNvSpPr>
              <a:spLocks noChangeShapeType="1"/>
            </p:cNvSpPr>
            <p:nvPr/>
          </p:nvSpPr>
          <p:spPr bwMode="auto">
            <a:xfrm flipV="1">
              <a:off x="4368" y="864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9" name="Line 88"/>
            <p:cNvSpPr>
              <a:spLocks noChangeShapeType="1"/>
            </p:cNvSpPr>
            <p:nvPr/>
          </p:nvSpPr>
          <p:spPr bwMode="auto">
            <a:xfrm flipV="1">
              <a:off x="4512" y="864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0" name="Line 89"/>
            <p:cNvSpPr>
              <a:spLocks noChangeShapeType="1"/>
            </p:cNvSpPr>
            <p:nvPr/>
          </p:nvSpPr>
          <p:spPr bwMode="auto">
            <a:xfrm>
              <a:off x="4128" y="1440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1" name="Line 90"/>
            <p:cNvSpPr>
              <a:spLocks noChangeShapeType="1"/>
            </p:cNvSpPr>
            <p:nvPr/>
          </p:nvSpPr>
          <p:spPr bwMode="auto">
            <a:xfrm flipH="1" flipV="1">
              <a:off x="3998" y="1678"/>
              <a:ext cx="13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2" name="Line 91"/>
            <p:cNvSpPr>
              <a:spLocks noChangeShapeType="1"/>
            </p:cNvSpPr>
            <p:nvPr/>
          </p:nvSpPr>
          <p:spPr bwMode="auto">
            <a:xfrm>
              <a:off x="4800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3" name="Line 92"/>
            <p:cNvSpPr>
              <a:spLocks noChangeShapeType="1"/>
            </p:cNvSpPr>
            <p:nvPr/>
          </p:nvSpPr>
          <p:spPr bwMode="auto">
            <a:xfrm flipH="1" flipV="1">
              <a:off x="3984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4" name="Line 93"/>
            <p:cNvSpPr>
              <a:spLocks noChangeShapeType="1"/>
            </p:cNvSpPr>
            <p:nvPr/>
          </p:nvSpPr>
          <p:spPr bwMode="auto">
            <a:xfrm>
              <a:off x="4128" y="254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5" name="Line 94"/>
            <p:cNvSpPr>
              <a:spLocks noChangeShapeType="1"/>
            </p:cNvSpPr>
            <p:nvPr/>
          </p:nvSpPr>
          <p:spPr bwMode="auto">
            <a:xfrm>
              <a:off x="4128" y="25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6" name="Line 95"/>
            <p:cNvSpPr>
              <a:spLocks noChangeShapeType="1"/>
            </p:cNvSpPr>
            <p:nvPr/>
          </p:nvSpPr>
          <p:spPr bwMode="auto">
            <a:xfrm flipV="1">
              <a:off x="436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" name="Line 96"/>
            <p:cNvSpPr>
              <a:spLocks noChangeShapeType="1"/>
            </p:cNvSpPr>
            <p:nvPr/>
          </p:nvSpPr>
          <p:spPr bwMode="auto">
            <a:xfrm flipV="1">
              <a:off x="4368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" name="Line 97"/>
            <p:cNvSpPr>
              <a:spLocks noChangeShapeType="1"/>
            </p:cNvSpPr>
            <p:nvPr/>
          </p:nvSpPr>
          <p:spPr bwMode="auto">
            <a:xfrm>
              <a:off x="4944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9" name="Line 98"/>
            <p:cNvSpPr>
              <a:spLocks noChangeShapeType="1"/>
            </p:cNvSpPr>
            <p:nvPr/>
          </p:nvSpPr>
          <p:spPr bwMode="auto">
            <a:xfrm>
              <a:off x="4896" y="2016"/>
              <a:ext cx="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0" name="Text Box 99"/>
            <p:cNvSpPr txBox="1">
              <a:spLocks noChangeArrowheads="1"/>
            </p:cNvSpPr>
            <p:nvPr/>
          </p:nvSpPr>
          <p:spPr bwMode="auto">
            <a:xfrm>
              <a:off x="3600" y="2496"/>
              <a:ext cx="399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Q</a:t>
              </a:r>
              <a:r>
                <a:rPr lang="en-US" altLang="zh-CN" sz="2000" baseline="-25000">
                  <a:solidFill>
                    <a:schemeClr val="tx1"/>
                  </a:solidFill>
                  <a:ea typeface="仿宋_GB2312" charset="-122"/>
                </a:rPr>
                <a:t>M</a:t>
              </a:r>
            </a:p>
          </p:txBody>
        </p:sp>
        <p:sp>
          <p:nvSpPr>
            <p:cNvPr id="21611" name="Line 100"/>
            <p:cNvSpPr>
              <a:spLocks noChangeShapeType="1"/>
            </p:cNvSpPr>
            <p:nvPr/>
          </p:nvSpPr>
          <p:spPr bwMode="auto">
            <a:xfrm>
              <a:off x="4128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2" name="Line 101"/>
            <p:cNvSpPr>
              <a:spLocks noChangeShapeType="1"/>
            </p:cNvSpPr>
            <p:nvPr/>
          </p:nvSpPr>
          <p:spPr bwMode="auto">
            <a:xfrm>
              <a:off x="4368" y="11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3" name="Line 102"/>
            <p:cNvSpPr>
              <a:spLocks noChangeShapeType="1"/>
            </p:cNvSpPr>
            <p:nvPr/>
          </p:nvSpPr>
          <p:spPr bwMode="auto">
            <a:xfrm>
              <a:off x="4992" y="168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4" name="Line 103"/>
            <p:cNvSpPr>
              <a:spLocks noChangeShapeType="1"/>
            </p:cNvSpPr>
            <p:nvPr/>
          </p:nvSpPr>
          <p:spPr bwMode="auto">
            <a:xfrm>
              <a:off x="4128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5" name="Line 104"/>
            <p:cNvSpPr>
              <a:spLocks noChangeShapeType="1"/>
            </p:cNvSpPr>
            <p:nvPr/>
          </p:nvSpPr>
          <p:spPr bwMode="auto">
            <a:xfrm>
              <a:off x="460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6" name="Line 105"/>
            <p:cNvSpPr>
              <a:spLocks noChangeShapeType="1"/>
            </p:cNvSpPr>
            <p:nvPr/>
          </p:nvSpPr>
          <p:spPr bwMode="auto">
            <a:xfrm flipV="1">
              <a:off x="4608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7" name="Line 106"/>
            <p:cNvSpPr>
              <a:spLocks noChangeShapeType="1"/>
            </p:cNvSpPr>
            <p:nvPr/>
          </p:nvSpPr>
          <p:spPr bwMode="auto">
            <a:xfrm flipV="1">
              <a:off x="4944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8" name="Line 107"/>
            <p:cNvSpPr>
              <a:spLocks noChangeShapeType="1"/>
            </p:cNvSpPr>
            <p:nvPr/>
          </p:nvSpPr>
          <p:spPr bwMode="auto">
            <a:xfrm>
              <a:off x="4944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" name="Line 108"/>
            <p:cNvSpPr>
              <a:spLocks noChangeShapeType="1"/>
            </p:cNvSpPr>
            <p:nvPr/>
          </p:nvSpPr>
          <p:spPr bwMode="auto">
            <a:xfrm flipH="1">
              <a:off x="3984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0" name="Line 109"/>
            <p:cNvSpPr>
              <a:spLocks noChangeShapeType="1"/>
            </p:cNvSpPr>
            <p:nvPr/>
          </p:nvSpPr>
          <p:spPr bwMode="auto">
            <a:xfrm>
              <a:off x="4944" y="144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1" name="Line 110"/>
            <p:cNvSpPr>
              <a:spLocks noChangeShapeType="1"/>
            </p:cNvSpPr>
            <p:nvPr/>
          </p:nvSpPr>
          <p:spPr bwMode="auto">
            <a:xfrm>
              <a:off x="5280" y="924"/>
              <a:ext cx="0" cy="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2" name="Line 111"/>
            <p:cNvSpPr>
              <a:spLocks noChangeShapeType="1"/>
            </p:cNvSpPr>
            <p:nvPr/>
          </p:nvSpPr>
          <p:spPr bwMode="auto">
            <a:xfrm>
              <a:off x="4656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3" name="Line 112"/>
            <p:cNvSpPr>
              <a:spLocks noChangeShapeType="1"/>
            </p:cNvSpPr>
            <p:nvPr/>
          </p:nvSpPr>
          <p:spPr bwMode="auto">
            <a:xfrm>
              <a:off x="4800" y="16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4" name="Line 113"/>
            <p:cNvSpPr>
              <a:spLocks noChangeShapeType="1"/>
            </p:cNvSpPr>
            <p:nvPr/>
          </p:nvSpPr>
          <p:spPr bwMode="auto">
            <a:xfrm>
              <a:off x="5420" y="1552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5" name="Line 114"/>
            <p:cNvSpPr>
              <a:spLocks noChangeShapeType="1"/>
            </p:cNvSpPr>
            <p:nvPr/>
          </p:nvSpPr>
          <p:spPr bwMode="auto">
            <a:xfrm flipH="1" flipV="1">
              <a:off x="4512" y="8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6" name="Line 115"/>
            <p:cNvSpPr>
              <a:spLocks noChangeShapeType="1"/>
            </p:cNvSpPr>
            <p:nvPr/>
          </p:nvSpPr>
          <p:spPr bwMode="auto">
            <a:xfrm flipV="1">
              <a:off x="4752" y="864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7" name="Line 116"/>
            <p:cNvSpPr>
              <a:spLocks noChangeShapeType="1"/>
            </p:cNvSpPr>
            <p:nvPr/>
          </p:nvSpPr>
          <p:spPr bwMode="auto">
            <a:xfrm flipV="1">
              <a:off x="4896" y="864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8" name="Line 117"/>
            <p:cNvSpPr>
              <a:spLocks noChangeShapeType="1"/>
            </p:cNvSpPr>
            <p:nvPr/>
          </p:nvSpPr>
          <p:spPr bwMode="auto">
            <a:xfrm>
              <a:off x="4512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9" name="Line 118"/>
            <p:cNvSpPr>
              <a:spLocks noChangeShapeType="1"/>
            </p:cNvSpPr>
            <p:nvPr/>
          </p:nvSpPr>
          <p:spPr bwMode="auto">
            <a:xfrm>
              <a:off x="4752" y="11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0" name="Line 119"/>
            <p:cNvSpPr>
              <a:spLocks noChangeShapeType="1"/>
            </p:cNvSpPr>
            <p:nvPr/>
          </p:nvSpPr>
          <p:spPr bwMode="auto">
            <a:xfrm flipH="1" flipV="1">
              <a:off x="4896" y="8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1" name="Line 120"/>
            <p:cNvSpPr>
              <a:spLocks noChangeShapeType="1"/>
            </p:cNvSpPr>
            <p:nvPr/>
          </p:nvSpPr>
          <p:spPr bwMode="auto">
            <a:xfrm flipV="1">
              <a:off x="5136" y="864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2" name="Line 121"/>
            <p:cNvSpPr>
              <a:spLocks noChangeShapeType="1"/>
            </p:cNvSpPr>
            <p:nvPr/>
          </p:nvSpPr>
          <p:spPr bwMode="auto">
            <a:xfrm flipV="1">
              <a:off x="5280" y="864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3" name="Line 122"/>
            <p:cNvSpPr>
              <a:spLocks noChangeShapeType="1"/>
            </p:cNvSpPr>
            <p:nvPr/>
          </p:nvSpPr>
          <p:spPr bwMode="auto">
            <a:xfrm>
              <a:off x="4896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4" name="Line 123"/>
            <p:cNvSpPr>
              <a:spLocks noChangeShapeType="1"/>
            </p:cNvSpPr>
            <p:nvPr/>
          </p:nvSpPr>
          <p:spPr bwMode="auto">
            <a:xfrm>
              <a:off x="5136" y="11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5" name="Line 124"/>
            <p:cNvSpPr>
              <a:spLocks noChangeShapeType="1"/>
            </p:cNvSpPr>
            <p:nvPr/>
          </p:nvSpPr>
          <p:spPr bwMode="auto">
            <a:xfrm flipH="1" flipV="1">
              <a:off x="5280" y="8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6" name="Line 125"/>
            <p:cNvSpPr>
              <a:spLocks noChangeShapeType="1"/>
            </p:cNvSpPr>
            <p:nvPr/>
          </p:nvSpPr>
          <p:spPr bwMode="auto">
            <a:xfrm flipV="1">
              <a:off x="5520" y="864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7" name="Line 126"/>
            <p:cNvSpPr>
              <a:spLocks noChangeShapeType="1"/>
            </p:cNvSpPr>
            <p:nvPr/>
          </p:nvSpPr>
          <p:spPr bwMode="auto">
            <a:xfrm flipV="1">
              <a:off x="5664" y="864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8" name="Line 127"/>
            <p:cNvSpPr>
              <a:spLocks noChangeShapeType="1"/>
            </p:cNvSpPr>
            <p:nvPr/>
          </p:nvSpPr>
          <p:spPr bwMode="auto">
            <a:xfrm>
              <a:off x="528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9" name="Line 128"/>
            <p:cNvSpPr>
              <a:spLocks noChangeShapeType="1"/>
            </p:cNvSpPr>
            <p:nvPr/>
          </p:nvSpPr>
          <p:spPr bwMode="auto">
            <a:xfrm>
              <a:off x="5520" y="11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0" name="Line 129"/>
            <p:cNvSpPr>
              <a:spLocks noChangeShapeType="1"/>
            </p:cNvSpPr>
            <p:nvPr/>
          </p:nvSpPr>
          <p:spPr bwMode="auto">
            <a:xfrm>
              <a:off x="4991" y="143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1" name="Line 130"/>
            <p:cNvSpPr>
              <a:spLocks noChangeShapeType="1"/>
            </p:cNvSpPr>
            <p:nvPr/>
          </p:nvSpPr>
          <p:spPr bwMode="auto">
            <a:xfrm>
              <a:off x="4608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2" name="Line 131"/>
            <p:cNvSpPr>
              <a:spLocks noChangeShapeType="1"/>
            </p:cNvSpPr>
            <p:nvPr/>
          </p:nvSpPr>
          <p:spPr bwMode="auto">
            <a:xfrm>
              <a:off x="4608" y="20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3" name="Line 132"/>
            <p:cNvSpPr>
              <a:spLocks noChangeShapeType="1"/>
            </p:cNvSpPr>
            <p:nvPr/>
          </p:nvSpPr>
          <p:spPr bwMode="auto">
            <a:xfrm>
              <a:off x="465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4" name="Line 133"/>
            <p:cNvSpPr>
              <a:spLocks noChangeShapeType="1"/>
            </p:cNvSpPr>
            <p:nvPr/>
          </p:nvSpPr>
          <p:spPr bwMode="auto">
            <a:xfrm>
              <a:off x="3984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5" name="Line 134"/>
            <p:cNvSpPr>
              <a:spLocks noChangeShapeType="1"/>
            </p:cNvSpPr>
            <p:nvPr/>
          </p:nvSpPr>
          <p:spPr bwMode="auto">
            <a:xfrm>
              <a:off x="4896" y="1062"/>
              <a:ext cx="0" cy="2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6" name="Line 135"/>
            <p:cNvSpPr>
              <a:spLocks noChangeShapeType="1"/>
            </p:cNvSpPr>
            <p:nvPr/>
          </p:nvSpPr>
          <p:spPr bwMode="auto">
            <a:xfrm>
              <a:off x="4896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7" name="Line 136"/>
            <p:cNvSpPr>
              <a:spLocks noChangeShapeType="1"/>
            </p:cNvSpPr>
            <p:nvPr/>
          </p:nvSpPr>
          <p:spPr bwMode="auto">
            <a:xfrm>
              <a:off x="5184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8" name="Line 137"/>
            <p:cNvSpPr>
              <a:spLocks noChangeShapeType="1"/>
            </p:cNvSpPr>
            <p:nvPr/>
          </p:nvSpPr>
          <p:spPr bwMode="auto">
            <a:xfrm>
              <a:off x="5184" y="22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9" name="Line 138"/>
            <p:cNvSpPr>
              <a:spLocks noChangeShapeType="1"/>
            </p:cNvSpPr>
            <p:nvPr/>
          </p:nvSpPr>
          <p:spPr bwMode="auto">
            <a:xfrm>
              <a:off x="5664" y="86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0" name="Line 139"/>
            <p:cNvSpPr>
              <a:spLocks noChangeShapeType="1"/>
            </p:cNvSpPr>
            <p:nvPr/>
          </p:nvSpPr>
          <p:spPr bwMode="auto">
            <a:xfrm>
              <a:off x="4368" y="972"/>
              <a:ext cx="0" cy="2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1" name="Line 140"/>
            <p:cNvSpPr>
              <a:spLocks noChangeShapeType="1"/>
            </p:cNvSpPr>
            <p:nvPr/>
          </p:nvSpPr>
          <p:spPr bwMode="auto">
            <a:xfrm>
              <a:off x="5136" y="960"/>
              <a:ext cx="0" cy="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2" name="Line 141"/>
            <p:cNvSpPr>
              <a:spLocks noChangeShapeType="1"/>
            </p:cNvSpPr>
            <p:nvPr/>
          </p:nvSpPr>
          <p:spPr bwMode="auto">
            <a:xfrm>
              <a:off x="5520" y="1008"/>
              <a:ext cx="0" cy="2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3" name="Line 142"/>
            <p:cNvSpPr>
              <a:spLocks noChangeShapeType="1"/>
            </p:cNvSpPr>
            <p:nvPr/>
          </p:nvSpPr>
          <p:spPr bwMode="auto">
            <a:xfrm>
              <a:off x="4608" y="2256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4" name="Line 143"/>
            <p:cNvSpPr>
              <a:spLocks noChangeShapeType="1"/>
            </p:cNvSpPr>
            <p:nvPr/>
          </p:nvSpPr>
          <p:spPr bwMode="auto">
            <a:xfrm>
              <a:off x="4752" y="876"/>
              <a:ext cx="0" cy="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5" name="Line 144"/>
            <p:cNvSpPr>
              <a:spLocks noChangeShapeType="1"/>
            </p:cNvSpPr>
            <p:nvPr/>
          </p:nvSpPr>
          <p:spPr bwMode="auto">
            <a:xfrm>
              <a:off x="4752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6" name="Line 145"/>
            <p:cNvSpPr>
              <a:spLocks noChangeShapeType="1"/>
            </p:cNvSpPr>
            <p:nvPr/>
          </p:nvSpPr>
          <p:spPr bwMode="auto">
            <a:xfrm>
              <a:off x="4752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7" name="Line 146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8" name="Line 147"/>
            <p:cNvSpPr>
              <a:spLocks noChangeShapeType="1"/>
            </p:cNvSpPr>
            <p:nvPr/>
          </p:nvSpPr>
          <p:spPr bwMode="auto">
            <a:xfrm>
              <a:off x="5136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659" name="Group 148"/>
            <p:cNvGrpSpPr>
              <a:grpSpLocks/>
            </p:cNvGrpSpPr>
            <p:nvPr/>
          </p:nvGrpSpPr>
          <p:grpSpPr bwMode="auto">
            <a:xfrm>
              <a:off x="4224" y="3552"/>
              <a:ext cx="546" cy="437"/>
              <a:chOff x="4416" y="3408"/>
              <a:chExt cx="546" cy="437"/>
            </a:xfrm>
          </p:grpSpPr>
          <p:sp>
            <p:nvSpPr>
              <p:cNvPr id="21665" name="Text Box 149"/>
              <p:cNvSpPr txBox="1">
                <a:spLocks noChangeArrowheads="1"/>
              </p:cNvSpPr>
              <p:nvPr/>
            </p:nvSpPr>
            <p:spPr bwMode="auto">
              <a:xfrm>
                <a:off x="4416" y="3408"/>
                <a:ext cx="546" cy="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000" dirty="0">
                    <a:solidFill>
                      <a:schemeClr val="tx1"/>
                    </a:solidFill>
                    <a:ea typeface="仿宋_GB2312" charset="-122"/>
                  </a:rPr>
                  <a:t>    =0</a:t>
                </a:r>
              </a:p>
              <a:p>
                <a:pPr algn="l"/>
                <a:r>
                  <a:rPr lang="zh-CN" altLang="en-US" sz="2000" b="1" dirty="0">
                    <a:solidFill>
                      <a:srgbClr val="FF0000"/>
                    </a:solidFill>
                    <a:ea typeface="仿宋_GB2312" charset="-122"/>
                  </a:rPr>
                  <a:t>封锁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仿宋_GB2312" charset="-122"/>
                  </a:rPr>
                  <a:t>J</a:t>
                </a:r>
              </a:p>
            </p:txBody>
          </p:sp>
          <p:graphicFrame>
            <p:nvGraphicFramePr>
              <p:cNvPr id="21508" name="Object 150"/>
              <p:cNvGraphicFramePr>
                <a:graphicFrameLocks noChangeAspect="1"/>
              </p:cNvGraphicFramePr>
              <p:nvPr/>
            </p:nvGraphicFramePr>
            <p:xfrm>
              <a:off x="4453" y="3473"/>
              <a:ext cx="163" cy="186"/>
            </p:xfrm>
            <a:graphic>
              <a:graphicData uri="http://schemas.openxmlformats.org/presentationml/2006/ole">
                <p:oleObj spid="_x0000_s21505" name="公式" r:id="rId3" imgW="177480" imgH="203040" progId="Equation.3">
                  <p:embed/>
                </p:oleObj>
              </a:graphicData>
            </a:graphic>
          </p:graphicFrame>
        </p:grpSp>
        <p:sp>
          <p:nvSpPr>
            <p:cNvPr id="21660" name="Text Box 151"/>
            <p:cNvSpPr txBox="1">
              <a:spLocks noChangeArrowheads="1"/>
            </p:cNvSpPr>
            <p:nvPr/>
          </p:nvSpPr>
          <p:spPr bwMode="auto">
            <a:xfrm>
              <a:off x="5088" y="3504"/>
              <a:ext cx="592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Q =0</a:t>
              </a:r>
            </a:p>
            <a:p>
              <a:pPr algn="l"/>
              <a:r>
                <a:rPr lang="zh-CN" altLang="en-US" sz="2000" b="1">
                  <a:solidFill>
                    <a:srgbClr val="FF0000"/>
                  </a:solidFill>
                  <a:ea typeface="仿宋_GB2312" charset="-122"/>
                </a:rPr>
                <a:t>封锁</a:t>
              </a:r>
              <a:r>
                <a:rPr lang="en-US" altLang="zh-CN" sz="2000" b="1">
                  <a:solidFill>
                    <a:srgbClr val="FF0000"/>
                  </a:solidFill>
                  <a:ea typeface="仿宋_GB2312" charset="-122"/>
                </a:rPr>
                <a:t>K</a:t>
              </a:r>
            </a:p>
          </p:txBody>
        </p:sp>
        <p:sp>
          <p:nvSpPr>
            <p:cNvPr id="21661" name="Line 152"/>
            <p:cNvSpPr>
              <a:spLocks noChangeShapeType="1"/>
            </p:cNvSpPr>
            <p:nvPr/>
          </p:nvSpPr>
          <p:spPr bwMode="auto">
            <a:xfrm flipV="1">
              <a:off x="4512" y="3264"/>
              <a:ext cx="144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2" name="Line 153"/>
            <p:cNvSpPr>
              <a:spLocks noChangeShapeType="1"/>
            </p:cNvSpPr>
            <p:nvPr/>
          </p:nvSpPr>
          <p:spPr bwMode="auto">
            <a:xfrm flipH="1" flipV="1">
              <a:off x="4992" y="3264"/>
              <a:ext cx="192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3" name="Line 154"/>
            <p:cNvSpPr>
              <a:spLocks noChangeShapeType="1"/>
            </p:cNvSpPr>
            <p:nvPr/>
          </p:nvSpPr>
          <p:spPr bwMode="auto">
            <a:xfrm>
              <a:off x="4512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4" name="Line 155"/>
            <p:cNvSpPr>
              <a:spLocks noChangeShapeType="1"/>
            </p:cNvSpPr>
            <p:nvPr/>
          </p:nvSpPr>
          <p:spPr bwMode="auto">
            <a:xfrm>
              <a:off x="4896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6"/>
          <p:cNvGrpSpPr>
            <a:grpSpLocks/>
          </p:cNvGrpSpPr>
          <p:nvPr/>
        </p:nvGrpSpPr>
        <p:grpSpPr bwMode="auto">
          <a:xfrm>
            <a:off x="6588125" y="1916113"/>
            <a:ext cx="2016125" cy="1450975"/>
            <a:chOff x="4560" y="1150"/>
            <a:chExt cx="1098" cy="914"/>
          </a:xfrm>
        </p:grpSpPr>
        <p:sp>
          <p:nvSpPr>
            <p:cNvPr id="21568" name="Oval 157"/>
            <p:cNvSpPr>
              <a:spLocks noChangeArrowheads="1"/>
            </p:cNvSpPr>
            <p:nvPr/>
          </p:nvSpPr>
          <p:spPr bwMode="auto">
            <a:xfrm>
              <a:off x="4896" y="1150"/>
              <a:ext cx="288" cy="383"/>
            </a:xfrm>
            <a:prstGeom prst="ellipse">
              <a:avLst/>
            </a:prstGeom>
            <a:noFill/>
            <a:ln w="2222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9" name="Oval 158"/>
            <p:cNvSpPr>
              <a:spLocks noChangeArrowheads="1"/>
            </p:cNvSpPr>
            <p:nvPr/>
          </p:nvSpPr>
          <p:spPr bwMode="auto">
            <a:xfrm>
              <a:off x="4560" y="1680"/>
              <a:ext cx="288" cy="384"/>
            </a:xfrm>
            <a:prstGeom prst="ellipse">
              <a:avLst/>
            </a:prstGeom>
            <a:noFill/>
            <a:ln w="2222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0" name="Rectangle 159"/>
            <p:cNvSpPr>
              <a:spLocks noChangeArrowheads="1"/>
            </p:cNvSpPr>
            <p:nvPr/>
          </p:nvSpPr>
          <p:spPr bwMode="auto">
            <a:xfrm>
              <a:off x="5184" y="1536"/>
              <a:ext cx="474" cy="250"/>
            </a:xfrm>
            <a:prstGeom prst="rect">
              <a:avLst/>
            </a:prstGeom>
            <a:noFill/>
            <a:ln w="222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zh-CN" sz="2000" b="1" dirty="0">
                  <a:solidFill>
                    <a:srgbClr val="FF0000"/>
                  </a:solidFill>
                  <a:ea typeface="隶书" pitchFamily="49" charset="-122"/>
                </a:rPr>
                <a:t>干扰</a:t>
              </a:r>
              <a:endParaRPr lang="zh-CN" altLang="en-US" sz="2000" b="1" dirty="0">
                <a:solidFill>
                  <a:srgbClr val="FF0000"/>
                </a:solidFill>
                <a:ea typeface="隶书" pitchFamily="49" charset="-122"/>
              </a:endParaRPr>
            </a:p>
          </p:txBody>
        </p:sp>
        <p:sp>
          <p:nvSpPr>
            <p:cNvPr id="21571" name="Line 160"/>
            <p:cNvSpPr>
              <a:spLocks noChangeShapeType="1"/>
            </p:cNvSpPr>
            <p:nvPr/>
          </p:nvSpPr>
          <p:spPr bwMode="auto">
            <a:xfrm flipH="1" flipV="1">
              <a:off x="5184" y="1440"/>
              <a:ext cx="96" cy="144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2" name="Line 161"/>
            <p:cNvSpPr>
              <a:spLocks noChangeShapeType="1"/>
            </p:cNvSpPr>
            <p:nvPr/>
          </p:nvSpPr>
          <p:spPr bwMode="auto">
            <a:xfrm flipH="1">
              <a:off x="4795" y="1604"/>
              <a:ext cx="480" cy="9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3572" name="Rectangle 164"/>
          <p:cNvSpPr>
            <a:spLocks noChangeArrowheads="1"/>
          </p:cNvSpPr>
          <p:nvPr/>
        </p:nvSpPr>
        <p:spPr bwMode="auto">
          <a:xfrm>
            <a:off x="1151620" y="4617132"/>
            <a:ext cx="2483768" cy="461665"/>
          </a:xfrm>
          <a:prstGeom prst="rect">
            <a:avLst/>
          </a:prstGeom>
          <a:noFill/>
          <a:ln w="1587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ea typeface="隶书" pitchFamily="49" charset="-122"/>
              </a:rPr>
              <a:t>抗</a:t>
            </a:r>
            <a:r>
              <a:rPr lang="zh-CN" altLang="zh-CN" sz="2400" b="1" dirty="0" smtClean="0">
                <a:solidFill>
                  <a:srgbClr val="FF0000"/>
                </a:solidFill>
                <a:ea typeface="隶书" pitchFamily="49" charset="-122"/>
              </a:rPr>
              <a:t>干扰</a:t>
            </a:r>
            <a:r>
              <a:rPr lang="zh-CN" altLang="en-US" sz="2400" b="1" dirty="0" smtClean="0">
                <a:solidFill>
                  <a:srgbClr val="FF0000"/>
                </a:solidFill>
                <a:ea typeface="隶书" pitchFamily="49" charset="-122"/>
              </a:rPr>
              <a:t>能力差</a:t>
            </a:r>
            <a:endParaRPr lang="zh-CN" altLang="en-US" sz="2400" b="1" dirty="0">
              <a:solidFill>
                <a:srgbClr val="FF0000"/>
              </a:solidFill>
              <a:ea typeface="隶书" pitchFamily="49" charset="-122"/>
            </a:endParaRPr>
          </a:p>
        </p:txBody>
      </p:sp>
      <p:grpSp>
        <p:nvGrpSpPr>
          <p:cNvPr id="162" name="Group 125"/>
          <p:cNvGrpSpPr>
            <a:grpSpLocks/>
          </p:cNvGrpSpPr>
          <p:nvPr/>
        </p:nvGrpSpPr>
        <p:grpSpPr bwMode="auto">
          <a:xfrm>
            <a:off x="0" y="2672916"/>
            <a:ext cx="5313362" cy="1807126"/>
            <a:chOff x="192" y="432"/>
            <a:chExt cx="3784" cy="1248"/>
          </a:xfrm>
        </p:grpSpPr>
        <p:sp>
          <p:nvSpPr>
            <p:cNvPr id="163" name="Rectangle 126"/>
            <p:cNvSpPr>
              <a:spLocks noChangeArrowheads="1"/>
            </p:cNvSpPr>
            <p:nvPr/>
          </p:nvSpPr>
          <p:spPr bwMode="auto">
            <a:xfrm>
              <a:off x="1304" y="588"/>
              <a:ext cx="451" cy="66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127"/>
            <p:cNvSpPr>
              <a:spLocks noChangeShapeType="1"/>
            </p:cNvSpPr>
            <p:nvPr/>
          </p:nvSpPr>
          <p:spPr bwMode="auto">
            <a:xfrm>
              <a:off x="888" y="705"/>
              <a:ext cx="41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28"/>
            <p:cNvSpPr>
              <a:spLocks noChangeShapeType="1"/>
            </p:cNvSpPr>
            <p:nvPr/>
          </p:nvSpPr>
          <p:spPr bwMode="auto">
            <a:xfrm flipV="1">
              <a:off x="888" y="1095"/>
              <a:ext cx="41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129"/>
            <p:cNvSpPr>
              <a:spLocks noChangeShapeType="1"/>
            </p:cNvSpPr>
            <p:nvPr/>
          </p:nvSpPr>
          <p:spPr bwMode="auto">
            <a:xfrm>
              <a:off x="1748" y="744"/>
              <a:ext cx="114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Oval 130"/>
            <p:cNvSpPr>
              <a:spLocks noChangeArrowheads="1"/>
            </p:cNvSpPr>
            <p:nvPr/>
          </p:nvSpPr>
          <p:spPr bwMode="auto">
            <a:xfrm>
              <a:off x="1754" y="1014"/>
              <a:ext cx="91" cy="95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Line 131"/>
            <p:cNvSpPr>
              <a:spLocks noChangeShapeType="1"/>
            </p:cNvSpPr>
            <p:nvPr/>
          </p:nvSpPr>
          <p:spPr bwMode="auto">
            <a:xfrm>
              <a:off x="1845" y="1062"/>
              <a:ext cx="18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132"/>
            <p:cNvSpPr txBox="1">
              <a:spLocks noChangeArrowheads="1"/>
            </p:cNvSpPr>
            <p:nvPr/>
          </p:nvSpPr>
          <p:spPr bwMode="auto">
            <a:xfrm>
              <a:off x="1327" y="619"/>
              <a:ext cx="322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1S</a:t>
              </a:r>
            </a:p>
          </p:txBody>
        </p:sp>
        <p:sp>
          <p:nvSpPr>
            <p:cNvPr id="170" name="Text Box 133"/>
            <p:cNvSpPr txBox="1">
              <a:spLocks noChangeArrowheads="1"/>
            </p:cNvSpPr>
            <p:nvPr/>
          </p:nvSpPr>
          <p:spPr bwMode="auto">
            <a:xfrm>
              <a:off x="1288" y="1037"/>
              <a:ext cx="34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/>
                  </a:solidFill>
                  <a:ea typeface="仿宋_GB2312" charset="-122"/>
                </a:rPr>
                <a:t>1R</a:t>
              </a:r>
            </a:p>
          </p:txBody>
        </p:sp>
        <p:sp>
          <p:nvSpPr>
            <p:cNvPr id="171" name="Text Box 134"/>
            <p:cNvSpPr txBox="1">
              <a:spLocks noChangeArrowheads="1"/>
            </p:cNvSpPr>
            <p:nvPr/>
          </p:nvSpPr>
          <p:spPr bwMode="auto">
            <a:xfrm>
              <a:off x="273" y="666"/>
              <a:ext cx="31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J</a:t>
              </a:r>
              <a:endParaRPr lang="en-US" altLang="zh-CN" sz="20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72" name="Text Box 135"/>
            <p:cNvSpPr txBox="1">
              <a:spLocks noChangeArrowheads="1"/>
            </p:cNvSpPr>
            <p:nvPr/>
          </p:nvSpPr>
          <p:spPr bwMode="auto">
            <a:xfrm>
              <a:off x="288" y="960"/>
              <a:ext cx="31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K</a:t>
              </a:r>
            </a:p>
          </p:txBody>
        </p:sp>
        <p:sp>
          <p:nvSpPr>
            <p:cNvPr id="173" name="Rectangle 136"/>
            <p:cNvSpPr>
              <a:spLocks noChangeArrowheads="1"/>
            </p:cNvSpPr>
            <p:nvPr/>
          </p:nvSpPr>
          <p:spPr bwMode="auto">
            <a:xfrm>
              <a:off x="1832" y="518"/>
              <a:ext cx="34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Q</a:t>
              </a:r>
              <a:r>
                <a:rPr lang="en-US" altLang="zh-CN" sz="1800" baseline="-25000">
                  <a:solidFill>
                    <a:schemeClr val="tx1"/>
                  </a:solidFill>
                  <a:ea typeface="仿宋_GB2312" charset="-122"/>
                </a:rPr>
                <a:t>M</a:t>
              </a:r>
            </a:p>
          </p:txBody>
        </p:sp>
        <p:graphicFrame>
          <p:nvGraphicFramePr>
            <p:cNvPr id="174" name="Object 137"/>
            <p:cNvGraphicFramePr>
              <a:graphicFrameLocks noChangeAspect="1"/>
            </p:cNvGraphicFramePr>
            <p:nvPr/>
          </p:nvGraphicFramePr>
          <p:xfrm>
            <a:off x="1810" y="828"/>
            <a:ext cx="308" cy="251"/>
          </p:xfrm>
          <a:graphic>
            <a:graphicData uri="http://schemas.openxmlformats.org/presentationml/2006/ole">
              <p:oleObj spid="_x0000_s21508" name="公式" r:id="rId4" imgW="279360" imgH="215640" progId="Equation.3">
                <p:embed/>
              </p:oleObj>
            </a:graphicData>
          </a:graphic>
        </p:graphicFrame>
        <p:sp>
          <p:nvSpPr>
            <p:cNvPr id="175" name="Line 138"/>
            <p:cNvSpPr>
              <a:spLocks noChangeShapeType="1"/>
            </p:cNvSpPr>
            <p:nvPr/>
          </p:nvSpPr>
          <p:spPr bwMode="auto">
            <a:xfrm flipV="1">
              <a:off x="1134" y="939"/>
              <a:ext cx="1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Text Box 139"/>
            <p:cNvSpPr txBox="1">
              <a:spLocks noChangeArrowheads="1"/>
            </p:cNvSpPr>
            <p:nvPr/>
          </p:nvSpPr>
          <p:spPr bwMode="auto">
            <a:xfrm>
              <a:off x="1326" y="799"/>
              <a:ext cx="49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177" name="Text Box 140"/>
            <p:cNvSpPr txBox="1">
              <a:spLocks noChangeArrowheads="1"/>
            </p:cNvSpPr>
            <p:nvPr/>
          </p:nvSpPr>
          <p:spPr bwMode="auto">
            <a:xfrm>
              <a:off x="192" y="1203"/>
              <a:ext cx="554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i="1" dirty="0" smtClean="0">
                  <a:solidFill>
                    <a:srgbClr val="FF0000"/>
                  </a:solidFill>
                  <a:ea typeface="仿宋_GB2312" charset="-122"/>
                </a:rPr>
                <a:t>CLK</a:t>
              </a:r>
              <a:endParaRPr lang="en-US" altLang="zh-CN" sz="1800" i="1" dirty="0">
                <a:solidFill>
                  <a:srgbClr val="FF0000"/>
                </a:solidFill>
                <a:ea typeface="仿宋_GB2312" charset="-122"/>
              </a:endParaRPr>
            </a:p>
          </p:txBody>
        </p:sp>
        <p:sp>
          <p:nvSpPr>
            <p:cNvPr id="178" name="Rectangle 141"/>
            <p:cNvSpPr>
              <a:spLocks noChangeArrowheads="1"/>
            </p:cNvSpPr>
            <p:nvPr/>
          </p:nvSpPr>
          <p:spPr bwMode="auto">
            <a:xfrm>
              <a:off x="2905" y="588"/>
              <a:ext cx="420" cy="60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Line 142"/>
            <p:cNvSpPr>
              <a:spLocks noChangeShapeType="1"/>
            </p:cNvSpPr>
            <p:nvPr/>
          </p:nvSpPr>
          <p:spPr bwMode="auto">
            <a:xfrm>
              <a:off x="1871" y="1056"/>
              <a:ext cx="106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43"/>
            <p:cNvSpPr>
              <a:spLocks noChangeShapeType="1"/>
            </p:cNvSpPr>
            <p:nvPr/>
          </p:nvSpPr>
          <p:spPr bwMode="auto">
            <a:xfrm>
              <a:off x="3304" y="744"/>
              <a:ext cx="41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Oval 144"/>
            <p:cNvSpPr>
              <a:spLocks noChangeArrowheads="1"/>
            </p:cNvSpPr>
            <p:nvPr/>
          </p:nvSpPr>
          <p:spPr bwMode="auto">
            <a:xfrm>
              <a:off x="3324" y="980"/>
              <a:ext cx="83" cy="88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Line 145"/>
            <p:cNvSpPr>
              <a:spLocks noChangeShapeType="1"/>
            </p:cNvSpPr>
            <p:nvPr/>
          </p:nvSpPr>
          <p:spPr bwMode="auto">
            <a:xfrm flipV="1">
              <a:off x="3386" y="1017"/>
              <a:ext cx="36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Text Box 146"/>
            <p:cNvSpPr txBox="1">
              <a:spLocks noChangeArrowheads="1"/>
            </p:cNvSpPr>
            <p:nvPr/>
          </p:nvSpPr>
          <p:spPr bwMode="auto">
            <a:xfrm>
              <a:off x="2923" y="619"/>
              <a:ext cx="323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1S</a:t>
              </a:r>
            </a:p>
          </p:txBody>
        </p:sp>
        <p:sp>
          <p:nvSpPr>
            <p:cNvPr id="184" name="Text Box 147"/>
            <p:cNvSpPr txBox="1">
              <a:spLocks noChangeArrowheads="1"/>
            </p:cNvSpPr>
            <p:nvPr/>
          </p:nvSpPr>
          <p:spPr bwMode="auto">
            <a:xfrm>
              <a:off x="2890" y="1004"/>
              <a:ext cx="34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1R</a:t>
              </a:r>
            </a:p>
          </p:txBody>
        </p:sp>
        <p:sp>
          <p:nvSpPr>
            <p:cNvPr id="185" name="Text Box 148"/>
            <p:cNvSpPr txBox="1">
              <a:spLocks noChangeArrowheads="1"/>
            </p:cNvSpPr>
            <p:nvPr/>
          </p:nvSpPr>
          <p:spPr bwMode="auto">
            <a:xfrm>
              <a:off x="2489" y="471"/>
              <a:ext cx="39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/>
                  </a:solidFill>
                  <a:ea typeface="仿宋_GB2312" charset="-122"/>
                </a:rPr>
                <a:t>S</a:t>
              </a:r>
              <a:r>
                <a:rPr lang="en-US" altLang="zh-CN" sz="2000" baseline="-25000" dirty="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  <p:sp>
          <p:nvSpPr>
            <p:cNvPr id="186" name="Text Box 149"/>
            <p:cNvSpPr txBox="1">
              <a:spLocks noChangeArrowheads="1"/>
            </p:cNvSpPr>
            <p:nvPr/>
          </p:nvSpPr>
          <p:spPr bwMode="auto">
            <a:xfrm>
              <a:off x="2506" y="1017"/>
              <a:ext cx="451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R</a:t>
              </a:r>
              <a:r>
                <a:rPr lang="en-US" altLang="zh-CN" sz="2000" baseline="-2500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  <p:sp>
          <p:nvSpPr>
            <p:cNvPr id="187" name="Rectangle 150"/>
            <p:cNvSpPr>
              <a:spLocks noChangeArrowheads="1"/>
            </p:cNvSpPr>
            <p:nvPr/>
          </p:nvSpPr>
          <p:spPr bwMode="auto">
            <a:xfrm>
              <a:off x="3714" y="658"/>
              <a:ext cx="2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188" name="Object 151"/>
            <p:cNvGraphicFramePr>
              <a:graphicFrameLocks noChangeAspect="1"/>
            </p:cNvGraphicFramePr>
            <p:nvPr/>
          </p:nvGraphicFramePr>
          <p:xfrm>
            <a:off x="3704" y="877"/>
            <a:ext cx="222" cy="250"/>
          </p:xfrm>
          <a:graphic>
            <a:graphicData uri="http://schemas.openxmlformats.org/presentationml/2006/ole">
              <p:oleObj spid="_x0000_s21509" name="公式" r:id="rId5" imgW="177480" imgH="203040" progId="Equation.3">
                <p:embed/>
              </p:oleObj>
            </a:graphicData>
          </a:graphic>
        </p:graphicFrame>
        <p:sp>
          <p:nvSpPr>
            <p:cNvPr id="189" name="Line 152"/>
            <p:cNvSpPr>
              <a:spLocks noChangeShapeType="1"/>
            </p:cNvSpPr>
            <p:nvPr/>
          </p:nvSpPr>
          <p:spPr bwMode="auto">
            <a:xfrm>
              <a:off x="2362" y="900"/>
              <a:ext cx="53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Text Box 153"/>
            <p:cNvSpPr txBox="1">
              <a:spLocks noChangeArrowheads="1"/>
            </p:cNvSpPr>
            <p:nvPr/>
          </p:nvSpPr>
          <p:spPr bwMode="auto">
            <a:xfrm>
              <a:off x="2830" y="816"/>
              <a:ext cx="580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191" name="Rectangle 154"/>
            <p:cNvSpPr>
              <a:spLocks noChangeArrowheads="1"/>
            </p:cNvSpPr>
            <p:nvPr/>
          </p:nvSpPr>
          <p:spPr bwMode="auto">
            <a:xfrm>
              <a:off x="1871" y="1212"/>
              <a:ext cx="246" cy="3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Oval 155"/>
            <p:cNvSpPr>
              <a:spLocks noChangeArrowheads="1"/>
            </p:cNvSpPr>
            <p:nvPr/>
          </p:nvSpPr>
          <p:spPr bwMode="auto">
            <a:xfrm>
              <a:off x="2117" y="1329"/>
              <a:ext cx="90" cy="95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Text Box 156"/>
            <p:cNvSpPr txBox="1">
              <a:spLocks noChangeArrowheads="1"/>
            </p:cNvSpPr>
            <p:nvPr/>
          </p:nvSpPr>
          <p:spPr bwMode="auto">
            <a:xfrm>
              <a:off x="1912" y="1290"/>
              <a:ext cx="164" cy="317"/>
            </a:xfrm>
            <a:prstGeom prst="rect">
              <a:avLst/>
            </a:prstGeom>
            <a:noFill/>
            <a:ln w="19050">
              <a:noFill/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1</a:t>
              </a:r>
            </a:p>
          </p:txBody>
        </p:sp>
        <p:sp>
          <p:nvSpPr>
            <p:cNvPr id="194" name="Line 157"/>
            <p:cNvSpPr>
              <a:spLocks noChangeShapeType="1"/>
            </p:cNvSpPr>
            <p:nvPr/>
          </p:nvSpPr>
          <p:spPr bwMode="auto">
            <a:xfrm>
              <a:off x="2362" y="900"/>
              <a:ext cx="0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58"/>
            <p:cNvSpPr>
              <a:spLocks noChangeShapeType="1"/>
            </p:cNvSpPr>
            <p:nvPr/>
          </p:nvSpPr>
          <p:spPr bwMode="auto">
            <a:xfrm>
              <a:off x="2199" y="1368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159"/>
            <p:cNvSpPr>
              <a:spLocks noChangeShapeType="1"/>
            </p:cNvSpPr>
            <p:nvPr/>
          </p:nvSpPr>
          <p:spPr bwMode="auto">
            <a:xfrm flipH="1">
              <a:off x="479" y="1407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160"/>
            <p:cNvSpPr>
              <a:spLocks noChangeShapeType="1"/>
            </p:cNvSpPr>
            <p:nvPr/>
          </p:nvSpPr>
          <p:spPr bwMode="auto">
            <a:xfrm>
              <a:off x="1134" y="939"/>
              <a:ext cx="0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Oval 161"/>
            <p:cNvSpPr>
              <a:spLocks noChangeArrowheads="1"/>
            </p:cNvSpPr>
            <p:nvPr/>
          </p:nvSpPr>
          <p:spPr bwMode="auto">
            <a:xfrm>
              <a:off x="1093" y="1368"/>
              <a:ext cx="82" cy="7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162"/>
            <p:cNvSpPr>
              <a:spLocks noChangeArrowheads="1"/>
            </p:cNvSpPr>
            <p:nvPr/>
          </p:nvSpPr>
          <p:spPr bwMode="auto">
            <a:xfrm flipV="1">
              <a:off x="683" y="588"/>
              <a:ext cx="20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 flipV="1">
              <a:off x="683" y="939"/>
              <a:ext cx="20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Text Box 164"/>
            <p:cNvSpPr txBox="1">
              <a:spLocks noChangeArrowheads="1"/>
            </p:cNvSpPr>
            <p:nvPr/>
          </p:nvSpPr>
          <p:spPr bwMode="auto">
            <a:xfrm>
              <a:off x="888" y="471"/>
              <a:ext cx="50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S</a:t>
              </a:r>
              <a:r>
                <a:rPr lang="en-US" altLang="zh-CN" sz="2000" baseline="-25000">
                  <a:solidFill>
                    <a:schemeClr val="tx1"/>
                  </a:solidFill>
                  <a:ea typeface="仿宋_GB2312" charset="-122"/>
                </a:rPr>
                <a:t>M</a:t>
              </a:r>
            </a:p>
          </p:txBody>
        </p:sp>
        <p:sp>
          <p:nvSpPr>
            <p:cNvPr id="202" name="Text Box 165"/>
            <p:cNvSpPr txBox="1">
              <a:spLocks noChangeArrowheads="1"/>
            </p:cNvSpPr>
            <p:nvPr/>
          </p:nvSpPr>
          <p:spPr bwMode="auto">
            <a:xfrm>
              <a:off x="888" y="1095"/>
              <a:ext cx="452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R</a:t>
              </a:r>
              <a:r>
                <a:rPr lang="en-US" altLang="zh-CN" sz="2000" baseline="-25000">
                  <a:solidFill>
                    <a:schemeClr val="tx1"/>
                  </a:solidFill>
                  <a:ea typeface="仿宋_GB2312" charset="-122"/>
                </a:rPr>
                <a:t>M</a:t>
              </a:r>
            </a:p>
          </p:txBody>
        </p:sp>
        <p:sp>
          <p:nvSpPr>
            <p:cNvPr id="203" name="Text Box 166"/>
            <p:cNvSpPr txBox="1">
              <a:spLocks noChangeArrowheads="1"/>
            </p:cNvSpPr>
            <p:nvPr/>
          </p:nvSpPr>
          <p:spPr bwMode="auto">
            <a:xfrm>
              <a:off x="672" y="623"/>
              <a:ext cx="272" cy="2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&amp;</a:t>
              </a:r>
            </a:p>
          </p:txBody>
        </p:sp>
        <p:sp>
          <p:nvSpPr>
            <p:cNvPr id="204" name="Text Box 167"/>
            <p:cNvSpPr txBox="1">
              <a:spLocks noChangeArrowheads="1"/>
            </p:cNvSpPr>
            <p:nvPr/>
          </p:nvSpPr>
          <p:spPr bwMode="auto">
            <a:xfrm>
              <a:off x="684" y="970"/>
              <a:ext cx="271" cy="2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&amp;</a:t>
              </a:r>
            </a:p>
          </p:txBody>
        </p:sp>
        <p:sp>
          <p:nvSpPr>
            <p:cNvPr id="205" name="Line 168"/>
            <p:cNvSpPr>
              <a:spLocks noChangeShapeType="1"/>
            </p:cNvSpPr>
            <p:nvPr/>
          </p:nvSpPr>
          <p:spPr bwMode="auto">
            <a:xfrm flipV="1">
              <a:off x="3468" y="432"/>
              <a:ext cx="0" cy="5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169"/>
            <p:cNvSpPr>
              <a:spLocks noChangeShapeType="1"/>
            </p:cNvSpPr>
            <p:nvPr/>
          </p:nvSpPr>
          <p:spPr bwMode="auto">
            <a:xfrm flipH="1">
              <a:off x="602" y="432"/>
              <a:ext cx="28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170"/>
            <p:cNvSpPr>
              <a:spLocks noChangeShapeType="1"/>
            </p:cNvSpPr>
            <p:nvPr/>
          </p:nvSpPr>
          <p:spPr bwMode="auto">
            <a:xfrm>
              <a:off x="602" y="432"/>
              <a:ext cx="0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171"/>
            <p:cNvSpPr>
              <a:spLocks noChangeShapeType="1"/>
            </p:cNvSpPr>
            <p:nvPr/>
          </p:nvSpPr>
          <p:spPr bwMode="auto">
            <a:xfrm>
              <a:off x="602" y="666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Oval 172"/>
            <p:cNvSpPr>
              <a:spLocks noChangeArrowheads="1"/>
            </p:cNvSpPr>
            <p:nvPr/>
          </p:nvSpPr>
          <p:spPr bwMode="auto">
            <a:xfrm>
              <a:off x="3427" y="978"/>
              <a:ext cx="82" cy="7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Oval 173"/>
            <p:cNvSpPr>
              <a:spLocks noChangeArrowheads="1"/>
            </p:cNvSpPr>
            <p:nvPr/>
          </p:nvSpPr>
          <p:spPr bwMode="auto">
            <a:xfrm>
              <a:off x="3509" y="705"/>
              <a:ext cx="82" cy="78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Line 174"/>
            <p:cNvSpPr>
              <a:spLocks noChangeShapeType="1"/>
            </p:cNvSpPr>
            <p:nvPr/>
          </p:nvSpPr>
          <p:spPr bwMode="auto">
            <a:xfrm>
              <a:off x="3550" y="744"/>
              <a:ext cx="0" cy="9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175"/>
            <p:cNvSpPr>
              <a:spLocks noChangeShapeType="1"/>
            </p:cNvSpPr>
            <p:nvPr/>
          </p:nvSpPr>
          <p:spPr bwMode="auto">
            <a:xfrm flipH="1" flipV="1">
              <a:off x="602" y="1680"/>
              <a:ext cx="29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176"/>
            <p:cNvSpPr>
              <a:spLocks noChangeShapeType="1"/>
            </p:cNvSpPr>
            <p:nvPr/>
          </p:nvSpPr>
          <p:spPr bwMode="auto">
            <a:xfrm flipH="1">
              <a:off x="602" y="1134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177"/>
            <p:cNvSpPr>
              <a:spLocks noChangeShapeType="1"/>
            </p:cNvSpPr>
            <p:nvPr/>
          </p:nvSpPr>
          <p:spPr bwMode="auto">
            <a:xfrm>
              <a:off x="602" y="1134"/>
              <a:ext cx="0" cy="5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178"/>
            <p:cNvSpPr>
              <a:spLocks noChangeShapeType="1"/>
            </p:cNvSpPr>
            <p:nvPr/>
          </p:nvSpPr>
          <p:spPr bwMode="auto">
            <a:xfrm>
              <a:off x="397" y="783"/>
              <a:ext cx="2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179"/>
            <p:cNvSpPr>
              <a:spLocks noChangeShapeType="1"/>
            </p:cNvSpPr>
            <p:nvPr/>
          </p:nvSpPr>
          <p:spPr bwMode="auto">
            <a:xfrm>
              <a:off x="397" y="1017"/>
              <a:ext cx="2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7" name="矩形 216"/>
          <p:cNvSpPr/>
          <p:nvPr/>
        </p:nvSpPr>
        <p:spPr>
          <a:xfrm>
            <a:off x="179512" y="1520788"/>
            <a:ext cx="52205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２</a:t>
            </a:r>
            <a:r>
              <a:rPr lang="en-US" altLang="zh-CN" sz="2400" b="1" dirty="0" smtClean="0">
                <a:solidFill>
                  <a:schemeClr val="tx1"/>
                </a:solidFill>
                <a:latin typeface="+mj-ea"/>
                <a:ea typeface="+mj-ea"/>
              </a:rPr>
              <a:t>. CLK</a:t>
            </a: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高电平期间驱动信号（包括</a:t>
            </a:r>
            <a:r>
              <a:rPr lang="zh-CN" altLang="en-US" sz="2800" b="1" dirty="0" smtClean="0">
                <a:solidFill>
                  <a:srgbClr val="FF0000"/>
                </a:solidFill>
                <a:ea typeface="隶书" pitchFamily="49" charset="-122"/>
              </a:rPr>
              <a:t>干</a:t>
            </a:r>
            <a:r>
              <a:rPr lang="zh-CN" altLang="zh-CN" sz="2800" b="1" dirty="0" smtClean="0">
                <a:solidFill>
                  <a:srgbClr val="FF0000"/>
                </a:solidFill>
                <a:ea typeface="隶书" pitchFamily="49" charset="-122"/>
              </a:rPr>
              <a:t>扰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）：存在</a:t>
            </a:r>
            <a:r>
              <a:rPr lang="en-US" altLang="zh-CN" sz="2800" b="1" dirty="0" smtClean="0">
                <a:solidFill>
                  <a:srgbClr val="009900"/>
                </a:solidFill>
                <a:ea typeface="华文行楷" pitchFamily="2" charset="-122"/>
              </a:rPr>
              <a:t>“</a:t>
            </a:r>
            <a:r>
              <a:rPr lang="zh-CN" altLang="en-US" sz="2800" b="1" dirty="0" smtClean="0">
                <a:solidFill>
                  <a:srgbClr val="009900"/>
                </a:solidFill>
                <a:ea typeface="华文行楷" pitchFamily="2" charset="-122"/>
              </a:rPr>
              <a:t>一次翻转”问题</a:t>
            </a:r>
            <a:endParaRPr lang="zh-CN" altLang="en-US" sz="2800" b="1" dirty="0">
              <a:solidFill>
                <a:srgbClr val="009900"/>
              </a:solidFill>
              <a:ea typeface="华文行楷" pitchFamily="2" charset="-122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87524" y="584684"/>
            <a:ext cx="5220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altLang="zh-CN" sz="2400" b="1" dirty="0" smtClean="0">
                <a:solidFill>
                  <a:schemeClr val="tx1"/>
                </a:solidFill>
                <a:latin typeface="+mn-ea"/>
                <a:ea typeface="+mn-ea"/>
              </a:rPr>
              <a:t>1.CLK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高电平接收驱动信号，低电平输出状态转换，</a:t>
            </a:r>
            <a:r>
              <a:rPr lang="zh-CN" altLang="en-US" sz="2400" dirty="0" smtClean="0">
                <a:solidFill>
                  <a:srgbClr val="009900"/>
                </a:solidFill>
                <a:ea typeface="华文行楷" pitchFamily="2" charset="-122"/>
              </a:rPr>
              <a:t>解决</a:t>
            </a:r>
            <a:r>
              <a:rPr lang="en-US" altLang="zh-CN" sz="2400" dirty="0" smtClean="0">
                <a:solidFill>
                  <a:srgbClr val="009900"/>
                </a:solidFill>
                <a:ea typeface="华文行楷" pitchFamily="2" charset="-122"/>
              </a:rPr>
              <a:t>“</a:t>
            </a:r>
            <a:r>
              <a:rPr lang="zh-CN" altLang="en-US" sz="2400" dirty="0" smtClean="0">
                <a:solidFill>
                  <a:srgbClr val="009900"/>
                </a:solidFill>
                <a:ea typeface="华文行楷" pitchFamily="2" charset="-122"/>
              </a:rPr>
              <a:t>空翻”问题</a:t>
            </a:r>
            <a:endParaRPr lang="zh-CN" altLang="en-US" sz="2400" dirty="0">
              <a:solidFill>
                <a:srgbClr val="00990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3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3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68" grpId="0" autoUpdateAnimBg="0"/>
      <p:bldP spid="273572" grpId="0" autoUpdateAnimBg="0"/>
      <p:bldP spid="217" grpId="0"/>
      <p:bldP spid="2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0" y="908050"/>
            <a:ext cx="86868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9900"/>
                </a:solidFill>
                <a:ea typeface="华文行楷" pitchFamily="2" charset="-122"/>
              </a:rPr>
              <a:t>目的：</a:t>
            </a:r>
            <a:r>
              <a:rPr lang="zh-CN" altLang="zh-CN" sz="2800" b="1" dirty="0">
                <a:solidFill>
                  <a:srgbClr val="009900"/>
                </a:solidFill>
                <a:ea typeface="华文行楷" pitchFamily="2" charset="-122"/>
              </a:rPr>
              <a:t>提高触发器的工作可靠性，增强抗干扰能力</a:t>
            </a:r>
            <a:endParaRPr lang="zh-CN" altLang="en-US" sz="2800" b="1" dirty="0">
              <a:solidFill>
                <a:srgbClr val="009900"/>
              </a:solidFill>
              <a:ea typeface="华文行楷" pitchFamily="2" charset="-122"/>
            </a:endParaRP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0" y="1628775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zh-CN" altLang="en-US" sz="3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一、电路结构和工作原理</a:t>
            </a:r>
            <a:endParaRPr lang="zh-CN" altLang="en-US" sz="3200" b="1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179388" y="2349500"/>
            <a:ext cx="741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zh-CN" altLang="en-US" sz="2800" b="1" dirty="0" smtClean="0">
                <a:solidFill>
                  <a:schemeClr val="tx1"/>
                </a:solidFill>
                <a:ea typeface="华文行楷" pitchFamily="2" charset="-122"/>
              </a:rPr>
              <a:t>以</a:t>
            </a:r>
            <a:r>
              <a:rPr lang="zh-CN" altLang="en-US" sz="2800" b="1" dirty="0">
                <a:solidFill>
                  <a:schemeClr val="tx1"/>
                </a:solidFill>
                <a:ea typeface="华文行楷" pitchFamily="2" charset="-122"/>
              </a:rPr>
              <a:t>由</a:t>
            </a:r>
            <a:r>
              <a:rPr lang="en-US" altLang="zh-CN" sz="2800" b="1" dirty="0" smtClean="0">
                <a:solidFill>
                  <a:schemeClr val="tx1"/>
                </a:solidFill>
                <a:ea typeface="华文行楷" pitchFamily="2" charset="-122"/>
              </a:rPr>
              <a:t>D</a:t>
            </a:r>
            <a:r>
              <a:rPr lang="zh-CN" altLang="en-US" sz="2800" b="1" dirty="0" smtClean="0">
                <a:solidFill>
                  <a:schemeClr val="tx1"/>
                </a:solidFill>
                <a:ea typeface="华文行楷" pitchFamily="2" charset="-122"/>
              </a:rPr>
              <a:t>型锁存器</a:t>
            </a:r>
            <a:r>
              <a:rPr lang="zh-CN" altLang="en-US" sz="2800" b="1" dirty="0">
                <a:solidFill>
                  <a:schemeClr val="tx1"/>
                </a:solidFill>
                <a:ea typeface="华文行楷" pitchFamily="2" charset="-122"/>
              </a:rPr>
              <a:t>构成的边沿</a:t>
            </a:r>
            <a:r>
              <a:rPr lang="en-US" altLang="zh-CN" sz="2800" b="1" dirty="0">
                <a:solidFill>
                  <a:schemeClr val="tx1"/>
                </a:solidFill>
                <a:ea typeface="华文行楷" pitchFamily="2" charset="-122"/>
              </a:rPr>
              <a:t>D</a:t>
            </a:r>
            <a:r>
              <a:rPr lang="zh-CN" altLang="en-US" sz="2800" b="1" dirty="0">
                <a:solidFill>
                  <a:schemeClr val="tx1"/>
                </a:solidFill>
                <a:ea typeface="华文行楷" pitchFamily="2" charset="-122"/>
              </a:rPr>
              <a:t>为例</a:t>
            </a:r>
          </a:p>
        </p:txBody>
      </p:sp>
      <p:sp>
        <p:nvSpPr>
          <p:cNvPr id="22534" name="Rectangle 12"/>
          <p:cNvSpPr>
            <a:spLocks noChangeArrowheads="1"/>
          </p:cNvSpPr>
          <p:nvPr/>
        </p:nvSpPr>
        <p:spPr bwMode="auto">
          <a:xfrm>
            <a:off x="143508" y="188640"/>
            <a:ext cx="4212591" cy="584684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r>
              <a:rPr lang="en-US" altLang="zh-CN" sz="3200" b="1" dirty="0" smtClean="0">
                <a:solidFill>
                  <a:schemeClr val="tx1"/>
                </a:solidFill>
              </a:rPr>
              <a:t>5.3.2   </a:t>
            </a:r>
            <a:r>
              <a:rPr lang="zh-CN" altLang="en-US" sz="3200" b="1" dirty="0">
                <a:solidFill>
                  <a:schemeClr val="tx1"/>
                </a:solidFill>
              </a:rPr>
              <a:t>边沿</a:t>
            </a:r>
            <a:r>
              <a:rPr lang="zh-CN" altLang="zh-CN" sz="3200" b="1" dirty="0">
                <a:solidFill>
                  <a:schemeClr val="tx1"/>
                </a:solidFill>
              </a:rPr>
              <a:t>触发器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331913" y="3356992"/>
            <a:ext cx="5195887" cy="1871663"/>
            <a:chOff x="839" y="799"/>
            <a:chExt cx="3273" cy="1179"/>
          </a:xfrm>
        </p:grpSpPr>
        <p:sp>
          <p:nvSpPr>
            <p:cNvPr id="22538" name="Rectangle 15"/>
            <p:cNvSpPr>
              <a:spLocks noChangeArrowheads="1"/>
            </p:cNvSpPr>
            <p:nvPr/>
          </p:nvSpPr>
          <p:spPr bwMode="auto">
            <a:xfrm>
              <a:off x="1973" y="845"/>
              <a:ext cx="351" cy="7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Line 16"/>
            <p:cNvSpPr>
              <a:spLocks noChangeShapeType="1"/>
            </p:cNvSpPr>
            <p:nvPr/>
          </p:nvSpPr>
          <p:spPr bwMode="auto">
            <a:xfrm>
              <a:off x="1020" y="981"/>
              <a:ext cx="9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7"/>
            <p:cNvSpPr>
              <a:spLocks noChangeShapeType="1"/>
            </p:cNvSpPr>
            <p:nvPr/>
          </p:nvSpPr>
          <p:spPr bwMode="auto">
            <a:xfrm>
              <a:off x="2336" y="1071"/>
              <a:ext cx="90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Oval 18"/>
            <p:cNvSpPr>
              <a:spLocks noChangeArrowheads="1"/>
            </p:cNvSpPr>
            <p:nvPr/>
          </p:nvSpPr>
          <p:spPr bwMode="auto">
            <a:xfrm>
              <a:off x="2323" y="1309"/>
              <a:ext cx="70" cy="10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19"/>
            <p:cNvSpPr>
              <a:spLocks noChangeShapeType="1"/>
            </p:cNvSpPr>
            <p:nvPr/>
          </p:nvSpPr>
          <p:spPr bwMode="auto">
            <a:xfrm>
              <a:off x="2381" y="1344"/>
              <a:ext cx="1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Text Box 20"/>
            <p:cNvSpPr txBox="1">
              <a:spLocks noChangeArrowheads="1"/>
            </p:cNvSpPr>
            <p:nvPr/>
          </p:nvSpPr>
          <p:spPr bwMode="auto">
            <a:xfrm>
              <a:off x="1936" y="845"/>
              <a:ext cx="46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1D</a:t>
              </a:r>
            </a:p>
          </p:txBody>
        </p:sp>
        <p:sp>
          <p:nvSpPr>
            <p:cNvPr id="22544" name="Text Box 21"/>
            <p:cNvSpPr txBox="1">
              <a:spLocks noChangeArrowheads="1"/>
            </p:cNvSpPr>
            <p:nvPr/>
          </p:nvSpPr>
          <p:spPr bwMode="auto">
            <a:xfrm>
              <a:off x="884" y="799"/>
              <a:ext cx="2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D</a:t>
              </a:r>
              <a:endParaRPr lang="en-US" altLang="zh-CN" sz="24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2545" name="Line 22"/>
            <p:cNvSpPr>
              <a:spLocks noChangeShapeType="1"/>
            </p:cNvSpPr>
            <p:nvPr/>
          </p:nvSpPr>
          <p:spPr bwMode="auto">
            <a:xfrm>
              <a:off x="1756" y="1292"/>
              <a:ext cx="21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Text Box 23"/>
            <p:cNvSpPr txBox="1">
              <a:spLocks noChangeArrowheads="1"/>
            </p:cNvSpPr>
            <p:nvPr/>
          </p:nvSpPr>
          <p:spPr bwMode="auto">
            <a:xfrm>
              <a:off x="1973" y="1162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22547" name="Text Box 24"/>
            <p:cNvSpPr txBox="1">
              <a:spLocks noChangeArrowheads="1"/>
            </p:cNvSpPr>
            <p:nvPr/>
          </p:nvSpPr>
          <p:spPr bwMode="auto">
            <a:xfrm>
              <a:off x="1338" y="1706"/>
              <a:ext cx="43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</a:t>
              </a:r>
            </a:p>
          </p:txBody>
        </p:sp>
        <p:sp>
          <p:nvSpPr>
            <p:cNvPr id="22548" name="Text Box 25"/>
            <p:cNvSpPr txBox="1">
              <a:spLocks noChangeArrowheads="1"/>
            </p:cNvSpPr>
            <p:nvPr/>
          </p:nvSpPr>
          <p:spPr bwMode="auto">
            <a:xfrm>
              <a:off x="2336" y="799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  <a:r>
                <a:rPr lang="en-US" altLang="zh-CN" sz="2400" baseline="-25000">
                  <a:solidFill>
                    <a:schemeClr val="tx1"/>
                  </a:solidFill>
                  <a:ea typeface="仿宋_GB2312" charset="-122"/>
                </a:rPr>
                <a:t>M</a:t>
              </a:r>
            </a:p>
          </p:txBody>
        </p:sp>
        <p:sp>
          <p:nvSpPr>
            <p:cNvPr id="22549" name="Rectangle 26"/>
            <p:cNvSpPr>
              <a:spLocks noChangeArrowheads="1"/>
            </p:cNvSpPr>
            <p:nvPr/>
          </p:nvSpPr>
          <p:spPr bwMode="auto">
            <a:xfrm>
              <a:off x="3243" y="890"/>
              <a:ext cx="351" cy="7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3613" y="1096"/>
              <a:ext cx="21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Oval 28"/>
            <p:cNvSpPr>
              <a:spLocks noChangeArrowheads="1"/>
            </p:cNvSpPr>
            <p:nvPr/>
          </p:nvSpPr>
          <p:spPr bwMode="auto">
            <a:xfrm>
              <a:off x="3613" y="1354"/>
              <a:ext cx="70" cy="10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>
              <a:off x="3683" y="1404"/>
              <a:ext cx="1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Text Box 30"/>
            <p:cNvSpPr txBox="1">
              <a:spLocks noChangeArrowheads="1"/>
            </p:cNvSpPr>
            <p:nvPr/>
          </p:nvSpPr>
          <p:spPr bwMode="auto">
            <a:xfrm>
              <a:off x="3226" y="890"/>
              <a:ext cx="46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1D</a:t>
              </a:r>
            </a:p>
          </p:txBody>
        </p:sp>
        <p:graphicFrame>
          <p:nvGraphicFramePr>
            <p:cNvPr id="22530" name="Object 31"/>
            <p:cNvGraphicFramePr>
              <a:graphicFrameLocks noChangeAspect="1"/>
            </p:cNvGraphicFramePr>
            <p:nvPr/>
          </p:nvGraphicFramePr>
          <p:xfrm>
            <a:off x="3860" y="1323"/>
            <a:ext cx="252" cy="268"/>
          </p:xfrm>
          <a:graphic>
            <a:graphicData uri="http://schemas.openxmlformats.org/presentationml/2006/ole">
              <p:oleObj spid="_x0000_s22529" name="公式" r:id="rId3" imgW="177480" imgH="203040" progId="Equation.3">
                <p:embed/>
              </p:oleObj>
            </a:graphicData>
          </a:graphic>
        </p:graphicFrame>
        <p:sp>
          <p:nvSpPr>
            <p:cNvPr id="22554" name="Line 32"/>
            <p:cNvSpPr>
              <a:spLocks noChangeShapeType="1"/>
            </p:cNvSpPr>
            <p:nvPr/>
          </p:nvSpPr>
          <p:spPr bwMode="auto">
            <a:xfrm>
              <a:off x="2971" y="1344"/>
              <a:ext cx="25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Text Box 33"/>
            <p:cNvSpPr txBox="1">
              <a:spLocks noChangeArrowheads="1"/>
            </p:cNvSpPr>
            <p:nvPr/>
          </p:nvSpPr>
          <p:spPr bwMode="auto">
            <a:xfrm>
              <a:off x="3243" y="1207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22556" name="Text Box 34"/>
            <p:cNvSpPr txBox="1">
              <a:spLocks noChangeArrowheads="1"/>
            </p:cNvSpPr>
            <p:nvPr/>
          </p:nvSpPr>
          <p:spPr bwMode="auto">
            <a:xfrm>
              <a:off x="3833" y="890"/>
              <a:ext cx="2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  <a:endParaRPr lang="en-US" altLang="zh-CN" sz="24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2557" name="Rectangle 35"/>
            <p:cNvSpPr>
              <a:spLocks noChangeArrowheads="1"/>
            </p:cNvSpPr>
            <p:nvPr/>
          </p:nvSpPr>
          <p:spPr bwMode="auto">
            <a:xfrm>
              <a:off x="1338" y="1661"/>
              <a:ext cx="227" cy="31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Oval 36"/>
            <p:cNvSpPr>
              <a:spLocks noChangeArrowheads="1"/>
            </p:cNvSpPr>
            <p:nvPr/>
          </p:nvSpPr>
          <p:spPr bwMode="auto">
            <a:xfrm>
              <a:off x="1564" y="1752"/>
              <a:ext cx="91" cy="9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Rectangle 37"/>
            <p:cNvSpPr>
              <a:spLocks noChangeArrowheads="1"/>
            </p:cNvSpPr>
            <p:nvPr/>
          </p:nvSpPr>
          <p:spPr bwMode="auto">
            <a:xfrm>
              <a:off x="2245" y="1661"/>
              <a:ext cx="227" cy="31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Oval 38"/>
            <p:cNvSpPr>
              <a:spLocks noChangeArrowheads="1"/>
            </p:cNvSpPr>
            <p:nvPr/>
          </p:nvSpPr>
          <p:spPr bwMode="auto">
            <a:xfrm>
              <a:off x="2471" y="1752"/>
              <a:ext cx="91" cy="9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39"/>
            <p:cNvSpPr>
              <a:spLocks noChangeShapeType="1"/>
            </p:cNvSpPr>
            <p:nvPr/>
          </p:nvSpPr>
          <p:spPr bwMode="auto">
            <a:xfrm>
              <a:off x="2562" y="1797"/>
              <a:ext cx="40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40"/>
            <p:cNvSpPr>
              <a:spLocks noChangeShapeType="1"/>
            </p:cNvSpPr>
            <p:nvPr/>
          </p:nvSpPr>
          <p:spPr bwMode="auto">
            <a:xfrm>
              <a:off x="1655" y="1797"/>
              <a:ext cx="59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Line 41"/>
            <p:cNvSpPr>
              <a:spLocks noChangeShapeType="1"/>
            </p:cNvSpPr>
            <p:nvPr/>
          </p:nvSpPr>
          <p:spPr bwMode="auto">
            <a:xfrm flipV="1">
              <a:off x="1746" y="1298"/>
              <a:ext cx="0" cy="49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42"/>
            <p:cNvSpPr>
              <a:spLocks noChangeShapeType="1"/>
            </p:cNvSpPr>
            <p:nvPr/>
          </p:nvSpPr>
          <p:spPr bwMode="auto">
            <a:xfrm flipV="1">
              <a:off x="2971" y="1344"/>
              <a:ext cx="0" cy="45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43"/>
            <p:cNvSpPr>
              <a:spLocks noChangeShapeType="1"/>
            </p:cNvSpPr>
            <p:nvPr/>
          </p:nvSpPr>
          <p:spPr bwMode="auto">
            <a:xfrm>
              <a:off x="1066" y="1797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Text Box 44"/>
            <p:cNvSpPr txBox="1">
              <a:spLocks noChangeArrowheads="1"/>
            </p:cNvSpPr>
            <p:nvPr/>
          </p:nvSpPr>
          <p:spPr bwMode="auto">
            <a:xfrm>
              <a:off x="839" y="1570"/>
              <a:ext cx="4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2567" name="Text Box 45"/>
            <p:cNvSpPr txBox="1">
              <a:spLocks noChangeArrowheads="1"/>
            </p:cNvSpPr>
            <p:nvPr/>
          </p:nvSpPr>
          <p:spPr bwMode="auto">
            <a:xfrm>
              <a:off x="2245" y="1706"/>
              <a:ext cx="43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</a:t>
              </a:r>
            </a:p>
          </p:txBody>
        </p:sp>
        <p:sp>
          <p:nvSpPr>
            <p:cNvPr id="22568" name="Text Box 46"/>
            <p:cNvSpPr txBox="1">
              <a:spLocks noChangeArrowheads="1"/>
            </p:cNvSpPr>
            <p:nvPr/>
          </p:nvSpPr>
          <p:spPr bwMode="auto">
            <a:xfrm>
              <a:off x="2880" y="799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D</a:t>
              </a:r>
              <a:r>
                <a:rPr lang="en-US" altLang="zh-CN" sz="2400" baseline="-2500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</p:grpSp>
      <p:sp>
        <p:nvSpPr>
          <p:cNvPr id="275503" name="AutoShape 47"/>
          <p:cNvSpPr>
            <a:spLocks noChangeArrowheads="1"/>
          </p:cNvSpPr>
          <p:nvPr/>
        </p:nvSpPr>
        <p:spPr bwMode="auto">
          <a:xfrm>
            <a:off x="1116013" y="5490592"/>
            <a:ext cx="3167062" cy="1079500"/>
          </a:xfrm>
          <a:prstGeom prst="wedgeRoundRectCallout">
            <a:avLst>
              <a:gd name="adj1" fmla="val 19574"/>
              <a:gd name="adj2" fmla="val -130000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800" b="1" dirty="0">
                <a:solidFill>
                  <a:schemeClr val="hlink"/>
                </a:solidFill>
                <a:ea typeface="隶书" pitchFamily="49" charset="-122"/>
              </a:rPr>
              <a:t>主触发器</a:t>
            </a:r>
            <a:r>
              <a:rPr lang="zh-CN" altLang="en-US" sz="2800" b="1" dirty="0" smtClean="0">
                <a:solidFill>
                  <a:schemeClr val="hlink"/>
                </a:solidFill>
                <a:ea typeface="隶书" pitchFamily="49" charset="-122"/>
              </a:rPr>
              <a:t>：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itchFamily="2" charset="-122"/>
              </a:rPr>
              <a:t>CLK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低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电平时接收输入信号</a:t>
            </a:r>
          </a:p>
        </p:txBody>
      </p:sp>
      <p:sp>
        <p:nvSpPr>
          <p:cNvPr id="275504" name="AutoShape 48"/>
          <p:cNvSpPr>
            <a:spLocks noChangeArrowheads="1"/>
          </p:cNvSpPr>
          <p:nvPr/>
        </p:nvSpPr>
        <p:spPr bwMode="auto">
          <a:xfrm>
            <a:off x="4859338" y="5228655"/>
            <a:ext cx="3457575" cy="1079500"/>
          </a:xfrm>
          <a:prstGeom prst="wedgeRoundRectCallout">
            <a:avLst>
              <a:gd name="adj1" fmla="val -33653"/>
              <a:gd name="adj2" fmla="val -9294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800" b="1" dirty="0">
                <a:solidFill>
                  <a:schemeClr val="hlink"/>
                </a:solidFill>
                <a:ea typeface="隶书" pitchFamily="49" charset="-122"/>
              </a:rPr>
              <a:t>从触发器</a:t>
            </a:r>
            <a:r>
              <a:rPr lang="zh-CN" altLang="en-US" sz="2800" b="1" dirty="0" smtClean="0">
                <a:solidFill>
                  <a:schemeClr val="hlink"/>
                </a:solidFill>
                <a:ea typeface="隶书" pitchFamily="49" charset="-122"/>
              </a:rPr>
              <a:t>：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itchFamily="2" charset="-122"/>
              </a:rPr>
              <a:t>CLK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高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电平时输出状态转换结果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autoUpdateAnimBg="0"/>
      <p:bldP spid="275503" grpId="0" animBg="1"/>
      <p:bldP spid="2755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43"/>
          <p:cNvGrpSpPr>
            <a:grpSpLocks/>
          </p:cNvGrpSpPr>
          <p:nvPr/>
        </p:nvGrpSpPr>
        <p:grpSpPr bwMode="auto">
          <a:xfrm>
            <a:off x="0" y="260350"/>
            <a:ext cx="5167313" cy="1871663"/>
            <a:chOff x="839" y="799"/>
            <a:chExt cx="3255" cy="1179"/>
          </a:xfrm>
        </p:grpSpPr>
        <p:sp>
          <p:nvSpPr>
            <p:cNvPr id="23571" name="Rectangle 5"/>
            <p:cNvSpPr>
              <a:spLocks noChangeArrowheads="1"/>
            </p:cNvSpPr>
            <p:nvPr/>
          </p:nvSpPr>
          <p:spPr bwMode="auto">
            <a:xfrm>
              <a:off x="1973" y="845"/>
              <a:ext cx="351" cy="7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6"/>
            <p:cNvSpPr>
              <a:spLocks noChangeShapeType="1"/>
            </p:cNvSpPr>
            <p:nvPr/>
          </p:nvSpPr>
          <p:spPr bwMode="auto">
            <a:xfrm>
              <a:off x="1020" y="981"/>
              <a:ext cx="9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7"/>
            <p:cNvSpPr>
              <a:spLocks noChangeShapeType="1"/>
            </p:cNvSpPr>
            <p:nvPr/>
          </p:nvSpPr>
          <p:spPr bwMode="auto">
            <a:xfrm>
              <a:off x="2336" y="1071"/>
              <a:ext cx="90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Oval 8"/>
            <p:cNvSpPr>
              <a:spLocks noChangeArrowheads="1"/>
            </p:cNvSpPr>
            <p:nvPr/>
          </p:nvSpPr>
          <p:spPr bwMode="auto">
            <a:xfrm>
              <a:off x="2323" y="1309"/>
              <a:ext cx="70" cy="10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9"/>
            <p:cNvSpPr>
              <a:spLocks noChangeShapeType="1"/>
            </p:cNvSpPr>
            <p:nvPr/>
          </p:nvSpPr>
          <p:spPr bwMode="auto">
            <a:xfrm>
              <a:off x="2381" y="1344"/>
              <a:ext cx="1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Text Box 10"/>
            <p:cNvSpPr txBox="1">
              <a:spLocks noChangeArrowheads="1"/>
            </p:cNvSpPr>
            <p:nvPr/>
          </p:nvSpPr>
          <p:spPr bwMode="auto">
            <a:xfrm>
              <a:off x="1936" y="845"/>
              <a:ext cx="46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1D</a:t>
              </a:r>
            </a:p>
          </p:txBody>
        </p:sp>
        <p:sp>
          <p:nvSpPr>
            <p:cNvPr id="23577" name="Text Box 11"/>
            <p:cNvSpPr txBox="1">
              <a:spLocks noChangeArrowheads="1"/>
            </p:cNvSpPr>
            <p:nvPr/>
          </p:nvSpPr>
          <p:spPr bwMode="auto">
            <a:xfrm>
              <a:off x="884" y="799"/>
              <a:ext cx="2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D</a:t>
              </a:r>
              <a:endParaRPr lang="en-US" altLang="zh-CN" sz="24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3578" name="Line 13"/>
            <p:cNvSpPr>
              <a:spLocks noChangeShapeType="1"/>
            </p:cNvSpPr>
            <p:nvPr/>
          </p:nvSpPr>
          <p:spPr bwMode="auto">
            <a:xfrm>
              <a:off x="1756" y="1292"/>
              <a:ext cx="21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Text Box 14"/>
            <p:cNvSpPr txBox="1">
              <a:spLocks noChangeArrowheads="1"/>
            </p:cNvSpPr>
            <p:nvPr/>
          </p:nvSpPr>
          <p:spPr bwMode="auto">
            <a:xfrm>
              <a:off x="1973" y="1162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23580" name="Text Box 15"/>
            <p:cNvSpPr txBox="1">
              <a:spLocks noChangeArrowheads="1"/>
            </p:cNvSpPr>
            <p:nvPr/>
          </p:nvSpPr>
          <p:spPr bwMode="auto">
            <a:xfrm>
              <a:off x="1338" y="1706"/>
              <a:ext cx="43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</a:t>
              </a:r>
            </a:p>
          </p:txBody>
        </p:sp>
        <p:sp>
          <p:nvSpPr>
            <p:cNvPr id="23581" name="Text Box 16"/>
            <p:cNvSpPr txBox="1">
              <a:spLocks noChangeArrowheads="1"/>
            </p:cNvSpPr>
            <p:nvPr/>
          </p:nvSpPr>
          <p:spPr bwMode="auto">
            <a:xfrm>
              <a:off x="2336" y="799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  <a:r>
                <a:rPr lang="en-US" altLang="zh-CN" sz="2400" baseline="-25000">
                  <a:solidFill>
                    <a:schemeClr val="tx1"/>
                  </a:solidFill>
                  <a:ea typeface="仿宋_GB2312" charset="-122"/>
                </a:rPr>
                <a:t>M</a:t>
              </a:r>
            </a:p>
          </p:txBody>
        </p:sp>
        <p:sp>
          <p:nvSpPr>
            <p:cNvPr id="23582" name="Rectangle 18"/>
            <p:cNvSpPr>
              <a:spLocks noChangeArrowheads="1"/>
            </p:cNvSpPr>
            <p:nvPr/>
          </p:nvSpPr>
          <p:spPr bwMode="auto">
            <a:xfrm>
              <a:off x="3243" y="890"/>
              <a:ext cx="351" cy="7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20"/>
            <p:cNvSpPr>
              <a:spLocks noChangeShapeType="1"/>
            </p:cNvSpPr>
            <p:nvPr/>
          </p:nvSpPr>
          <p:spPr bwMode="auto">
            <a:xfrm>
              <a:off x="3613" y="1096"/>
              <a:ext cx="21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Oval 21"/>
            <p:cNvSpPr>
              <a:spLocks noChangeArrowheads="1"/>
            </p:cNvSpPr>
            <p:nvPr/>
          </p:nvSpPr>
          <p:spPr bwMode="auto">
            <a:xfrm>
              <a:off x="3613" y="1354"/>
              <a:ext cx="70" cy="10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22"/>
            <p:cNvSpPr>
              <a:spLocks noChangeShapeType="1"/>
            </p:cNvSpPr>
            <p:nvPr/>
          </p:nvSpPr>
          <p:spPr bwMode="auto">
            <a:xfrm>
              <a:off x="3683" y="1404"/>
              <a:ext cx="1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Text Box 23"/>
            <p:cNvSpPr txBox="1">
              <a:spLocks noChangeArrowheads="1"/>
            </p:cNvSpPr>
            <p:nvPr/>
          </p:nvSpPr>
          <p:spPr bwMode="auto">
            <a:xfrm>
              <a:off x="3226" y="890"/>
              <a:ext cx="46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1D</a:t>
              </a:r>
            </a:p>
          </p:txBody>
        </p:sp>
        <p:graphicFrame>
          <p:nvGraphicFramePr>
            <p:cNvPr id="23554" name="Object 25"/>
            <p:cNvGraphicFramePr>
              <a:graphicFrameLocks noChangeAspect="1"/>
            </p:cNvGraphicFramePr>
            <p:nvPr/>
          </p:nvGraphicFramePr>
          <p:xfrm>
            <a:off x="3878" y="1298"/>
            <a:ext cx="216" cy="318"/>
          </p:xfrm>
          <a:graphic>
            <a:graphicData uri="http://schemas.openxmlformats.org/presentationml/2006/ole">
              <p:oleObj spid="_x0000_s23553" name="Equation" r:id="rId3" imgW="152280" imgH="241200" progId="Equation.3">
                <p:embed/>
              </p:oleObj>
            </a:graphicData>
          </a:graphic>
        </p:graphicFrame>
        <p:sp>
          <p:nvSpPr>
            <p:cNvPr id="23587" name="Line 26"/>
            <p:cNvSpPr>
              <a:spLocks noChangeShapeType="1"/>
            </p:cNvSpPr>
            <p:nvPr/>
          </p:nvSpPr>
          <p:spPr bwMode="auto">
            <a:xfrm>
              <a:off x="2971" y="1344"/>
              <a:ext cx="25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Text Box 27"/>
            <p:cNvSpPr txBox="1">
              <a:spLocks noChangeArrowheads="1"/>
            </p:cNvSpPr>
            <p:nvPr/>
          </p:nvSpPr>
          <p:spPr bwMode="auto">
            <a:xfrm>
              <a:off x="3243" y="1207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23589" name="Text Box 29"/>
            <p:cNvSpPr txBox="1">
              <a:spLocks noChangeArrowheads="1"/>
            </p:cNvSpPr>
            <p:nvPr/>
          </p:nvSpPr>
          <p:spPr bwMode="auto">
            <a:xfrm>
              <a:off x="3833" y="890"/>
              <a:ext cx="2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  <a:endParaRPr lang="en-US" altLang="zh-CN" sz="24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3590" name="Rectangle 30"/>
            <p:cNvSpPr>
              <a:spLocks noChangeArrowheads="1"/>
            </p:cNvSpPr>
            <p:nvPr/>
          </p:nvSpPr>
          <p:spPr bwMode="auto">
            <a:xfrm>
              <a:off x="1338" y="1661"/>
              <a:ext cx="227" cy="31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Oval 31"/>
            <p:cNvSpPr>
              <a:spLocks noChangeArrowheads="1"/>
            </p:cNvSpPr>
            <p:nvPr/>
          </p:nvSpPr>
          <p:spPr bwMode="auto">
            <a:xfrm>
              <a:off x="1564" y="1752"/>
              <a:ext cx="91" cy="9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Rectangle 32"/>
            <p:cNvSpPr>
              <a:spLocks noChangeArrowheads="1"/>
            </p:cNvSpPr>
            <p:nvPr/>
          </p:nvSpPr>
          <p:spPr bwMode="auto">
            <a:xfrm>
              <a:off x="2245" y="1661"/>
              <a:ext cx="227" cy="31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Oval 33"/>
            <p:cNvSpPr>
              <a:spLocks noChangeArrowheads="1"/>
            </p:cNvSpPr>
            <p:nvPr/>
          </p:nvSpPr>
          <p:spPr bwMode="auto">
            <a:xfrm>
              <a:off x="2471" y="1752"/>
              <a:ext cx="91" cy="9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Line 35"/>
            <p:cNvSpPr>
              <a:spLocks noChangeShapeType="1"/>
            </p:cNvSpPr>
            <p:nvPr/>
          </p:nvSpPr>
          <p:spPr bwMode="auto">
            <a:xfrm>
              <a:off x="2562" y="1797"/>
              <a:ext cx="40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36"/>
            <p:cNvSpPr>
              <a:spLocks noChangeShapeType="1"/>
            </p:cNvSpPr>
            <p:nvPr/>
          </p:nvSpPr>
          <p:spPr bwMode="auto">
            <a:xfrm>
              <a:off x="1655" y="1797"/>
              <a:ext cx="59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Line 37"/>
            <p:cNvSpPr>
              <a:spLocks noChangeShapeType="1"/>
            </p:cNvSpPr>
            <p:nvPr/>
          </p:nvSpPr>
          <p:spPr bwMode="auto">
            <a:xfrm flipV="1">
              <a:off x="1746" y="1298"/>
              <a:ext cx="0" cy="49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Line 38"/>
            <p:cNvSpPr>
              <a:spLocks noChangeShapeType="1"/>
            </p:cNvSpPr>
            <p:nvPr/>
          </p:nvSpPr>
          <p:spPr bwMode="auto">
            <a:xfrm flipV="1">
              <a:off x="2971" y="1344"/>
              <a:ext cx="0" cy="45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8" name="Line 39"/>
            <p:cNvSpPr>
              <a:spLocks noChangeShapeType="1"/>
            </p:cNvSpPr>
            <p:nvPr/>
          </p:nvSpPr>
          <p:spPr bwMode="auto">
            <a:xfrm>
              <a:off x="1066" y="1797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Text Box 40"/>
            <p:cNvSpPr txBox="1">
              <a:spLocks noChangeArrowheads="1"/>
            </p:cNvSpPr>
            <p:nvPr/>
          </p:nvSpPr>
          <p:spPr bwMode="auto">
            <a:xfrm>
              <a:off x="839" y="1570"/>
              <a:ext cx="4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3600" name="Text Box 41"/>
            <p:cNvSpPr txBox="1">
              <a:spLocks noChangeArrowheads="1"/>
            </p:cNvSpPr>
            <p:nvPr/>
          </p:nvSpPr>
          <p:spPr bwMode="auto">
            <a:xfrm>
              <a:off x="2245" y="1706"/>
              <a:ext cx="43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chemeClr val="tx1"/>
                  </a:solidFill>
                  <a:ea typeface="仿宋_GB2312" charset="-122"/>
                </a:rPr>
                <a:t>1</a:t>
              </a:r>
            </a:p>
          </p:txBody>
        </p:sp>
        <p:sp>
          <p:nvSpPr>
            <p:cNvPr id="23601" name="Text Box 42"/>
            <p:cNvSpPr txBox="1">
              <a:spLocks noChangeArrowheads="1"/>
            </p:cNvSpPr>
            <p:nvPr/>
          </p:nvSpPr>
          <p:spPr bwMode="auto">
            <a:xfrm>
              <a:off x="2880" y="799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D</a:t>
              </a:r>
              <a:r>
                <a:rPr lang="en-US" altLang="zh-CN" sz="2400" baseline="-2500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641475" y="2420938"/>
            <a:ext cx="5594349" cy="817562"/>
            <a:chOff x="354" y="2205"/>
            <a:chExt cx="3524" cy="515"/>
          </a:xfrm>
        </p:grpSpPr>
        <p:pic>
          <p:nvPicPr>
            <p:cNvPr id="23568" name="Picture 4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9" y="2251"/>
              <a:ext cx="3039" cy="4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sp>
          <p:nvSpPr>
            <p:cNvPr id="23569" name="Rectangle 47"/>
            <p:cNvSpPr>
              <a:spLocks noChangeArrowheads="1"/>
            </p:cNvSpPr>
            <p:nvPr/>
          </p:nvSpPr>
          <p:spPr bwMode="auto">
            <a:xfrm>
              <a:off x="354" y="2205"/>
              <a:ext cx="502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4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3570" name="Rectangle 48"/>
            <p:cNvSpPr>
              <a:spLocks noChangeArrowheads="1"/>
            </p:cNvSpPr>
            <p:nvPr/>
          </p:nvSpPr>
          <p:spPr bwMode="auto">
            <a:xfrm>
              <a:off x="476" y="2432"/>
              <a:ext cx="253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D</a:t>
              </a:r>
            </a:p>
          </p:txBody>
        </p:sp>
      </p:grpSp>
      <p:pic>
        <p:nvPicPr>
          <p:cNvPr id="300082" name="Picture 5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413" y="3357563"/>
            <a:ext cx="4811712" cy="3603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300129" name="Text Box 97"/>
          <p:cNvSpPr txBox="1">
            <a:spLocks noChangeArrowheads="1"/>
          </p:cNvSpPr>
          <p:nvPr/>
        </p:nvSpPr>
        <p:spPr bwMode="auto">
          <a:xfrm>
            <a:off x="1763713" y="3284538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a typeface="仿宋_GB2312" charset="-122"/>
              </a:rPr>
              <a:t>Q</a:t>
            </a:r>
            <a:r>
              <a:rPr lang="en-US" altLang="zh-CN" sz="2400" baseline="-25000">
                <a:solidFill>
                  <a:schemeClr val="tx1"/>
                </a:solidFill>
                <a:ea typeface="仿宋_GB2312" charset="-122"/>
              </a:rPr>
              <a:t>M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3363913" y="2565400"/>
            <a:ext cx="3224212" cy="1296988"/>
            <a:chOff x="1439" y="2296"/>
            <a:chExt cx="2031" cy="817"/>
          </a:xfrm>
        </p:grpSpPr>
        <p:sp>
          <p:nvSpPr>
            <p:cNvPr id="23565" name="Line 114"/>
            <p:cNvSpPr>
              <a:spLocks noChangeShapeType="1"/>
            </p:cNvSpPr>
            <p:nvPr/>
          </p:nvSpPr>
          <p:spPr bwMode="auto">
            <a:xfrm flipV="1">
              <a:off x="1439" y="2296"/>
              <a:ext cx="0" cy="81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119"/>
            <p:cNvSpPr>
              <a:spLocks noChangeShapeType="1"/>
            </p:cNvSpPr>
            <p:nvPr/>
          </p:nvSpPr>
          <p:spPr bwMode="auto">
            <a:xfrm flipV="1">
              <a:off x="2452" y="2296"/>
              <a:ext cx="0" cy="7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120"/>
            <p:cNvSpPr>
              <a:spLocks noChangeShapeType="1"/>
            </p:cNvSpPr>
            <p:nvPr/>
          </p:nvSpPr>
          <p:spPr bwMode="auto">
            <a:xfrm flipV="1">
              <a:off x="3470" y="2296"/>
              <a:ext cx="0" cy="7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138" name="Text Box 106"/>
          <p:cNvSpPr txBox="1">
            <a:spLocks noChangeArrowheads="1"/>
          </p:cNvSpPr>
          <p:nvPr/>
        </p:nvSpPr>
        <p:spPr bwMode="auto">
          <a:xfrm>
            <a:off x="1835150" y="3933825"/>
            <a:ext cx="39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a typeface="仿宋_GB2312" charset="-122"/>
              </a:rPr>
              <a:t>Q</a:t>
            </a:r>
            <a:endParaRPr lang="en-US" altLang="zh-CN" sz="2400" baseline="-25000">
              <a:solidFill>
                <a:schemeClr val="tx1"/>
              </a:solidFill>
              <a:ea typeface="仿宋_GB2312" charset="-122"/>
            </a:endParaRPr>
          </a:p>
        </p:txBody>
      </p:sp>
      <p:pic>
        <p:nvPicPr>
          <p:cNvPr id="300153" name="Picture 1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413" y="3860800"/>
            <a:ext cx="4945062" cy="3571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300157" name="AutoShape 125"/>
          <p:cNvSpPr>
            <a:spLocks noChangeArrowheads="1"/>
          </p:cNvSpPr>
          <p:nvPr/>
        </p:nvSpPr>
        <p:spPr bwMode="auto">
          <a:xfrm>
            <a:off x="250825" y="4797425"/>
            <a:ext cx="4249738" cy="1582738"/>
          </a:xfrm>
          <a:prstGeom prst="wedgeRoundRectCallout">
            <a:avLst>
              <a:gd name="adj1" fmla="val -15407"/>
              <a:gd name="adj2" fmla="val -124023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 dirty="0">
                <a:solidFill>
                  <a:schemeClr val="hlink"/>
                </a:solidFill>
                <a:ea typeface="隶书" pitchFamily="49" charset="-122"/>
              </a:rPr>
              <a:t>主触发器：</a:t>
            </a:r>
            <a:endParaRPr lang="zh-CN" altLang="en-US" sz="2400" b="1" dirty="0">
              <a:solidFill>
                <a:schemeClr val="tx1"/>
              </a:solidFill>
              <a:latin typeface="宋体" pitchFamily="2" charset="-122"/>
            </a:endParaRPr>
          </a:p>
          <a:p>
            <a:pPr algn="l" eaLnBrk="0" hangingPunct="0">
              <a:buFontTx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</a:rPr>
              <a:t>CLK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低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电平，</a:t>
            </a:r>
            <a:r>
              <a:rPr lang="en-US" altLang="zh-CN" sz="2400" b="1" dirty="0">
                <a:solidFill>
                  <a:schemeClr val="tx1"/>
                </a:solidFill>
              </a:rPr>
              <a:t>Q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跟随</a:t>
            </a:r>
            <a:r>
              <a:rPr lang="en-US" altLang="zh-CN" sz="2400" b="1" dirty="0">
                <a:solidFill>
                  <a:schemeClr val="tx1"/>
                </a:solidFill>
                <a:latin typeface="宋体" pitchFamily="2" charset="-122"/>
              </a:rPr>
              <a:t>D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变化</a:t>
            </a:r>
          </a:p>
          <a:p>
            <a:pPr algn="l" eaLnBrk="0" hangingPunct="0">
              <a:buFontTx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</a:rPr>
              <a:t>CLK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高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电平，</a:t>
            </a:r>
            <a:r>
              <a:rPr lang="en-US" altLang="zh-CN" sz="2400" b="1" dirty="0">
                <a:solidFill>
                  <a:schemeClr val="tx1"/>
                </a:solidFill>
              </a:rPr>
              <a:t>Q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M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锁定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itchFamily="2" charset="-122"/>
              </a:rPr>
              <a:t>CLK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上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沿</a:t>
            </a:r>
            <a:r>
              <a:rPr kumimoji="0" lang="zh-CN" altLang="en-US" sz="2400" b="1" dirty="0">
                <a:solidFill>
                  <a:srgbClr val="FF0000"/>
                </a:solidFill>
              </a:rPr>
              <a:t>瞬间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的值。</a:t>
            </a:r>
          </a:p>
        </p:txBody>
      </p:sp>
      <p:sp>
        <p:nvSpPr>
          <p:cNvPr id="300158" name="AutoShape 126"/>
          <p:cNvSpPr>
            <a:spLocks noChangeArrowheads="1"/>
          </p:cNvSpPr>
          <p:nvPr/>
        </p:nvSpPr>
        <p:spPr bwMode="auto">
          <a:xfrm>
            <a:off x="4859338" y="4365625"/>
            <a:ext cx="3960812" cy="1800225"/>
          </a:xfrm>
          <a:prstGeom prst="wedgeRoundRectCallout">
            <a:avLst>
              <a:gd name="adj1" fmla="val -90681"/>
              <a:gd name="adj2" fmla="val -59347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 dirty="0">
                <a:solidFill>
                  <a:schemeClr val="hlink"/>
                </a:solidFill>
                <a:ea typeface="隶书" pitchFamily="49" charset="-122"/>
              </a:rPr>
              <a:t>从触发器：</a:t>
            </a:r>
            <a:endParaRPr lang="zh-CN" altLang="en-US" sz="2400" b="1" dirty="0">
              <a:solidFill>
                <a:schemeClr val="tx1"/>
              </a:solidFill>
              <a:latin typeface="宋体" pitchFamily="2" charset="-122"/>
            </a:endParaRPr>
          </a:p>
          <a:p>
            <a:pPr algn="l" eaLnBrk="0" hangingPunct="0">
              <a:buFontTx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</a:rPr>
              <a:t>CLK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高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电平，</a:t>
            </a:r>
            <a:r>
              <a:rPr lang="en-US" altLang="zh-CN" sz="2400" b="1" dirty="0">
                <a:solidFill>
                  <a:schemeClr val="tx1"/>
                </a:solidFill>
              </a:rPr>
              <a:t>Q</a:t>
            </a:r>
            <a:r>
              <a:rPr lang="zh-CN" altLang="en-US" sz="2400" b="1" dirty="0">
                <a:solidFill>
                  <a:schemeClr val="tx1"/>
                </a:solidFill>
              </a:rPr>
              <a:t>将</a:t>
            </a:r>
            <a:r>
              <a:rPr lang="en-US" altLang="zh-CN" sz="2400" b="1" dirty="0">
                <a:solidFill>
                  <a:schemeClr val="tx1"/>
                </a:solidFill>
              </a:rPr>
              <a:t>Q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锁定的值输出。</a:t>
            </a:r>
          </a:p>
          <a:p>
            <a:pPr algn="l" eaLnBrk="0" hangingPunct="0"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CLK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低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电平，</a:t>
            </a:r>
            <a:r>
              <a:rPr lang="en-US" altLang="zh-CN" sz="2400" b="1" dirty="0">
                <a:solidFill>
                  <a:schemeClr val="tx1"/>
                </a:solidFill>
              </a:rPr>
              <a:t>Q</a:t>
            </a:r>
            <a:r>
              <a:rPr lang="zh-CN" altLang="en-US" sz="2400" b="1" dirty="0">
                <a:solidFill>
                  <a:schemeClr val="tx1"/>
                </a:solidFill>
              </a:rPr>
              <a:t>保持</a:t>
            </a:r>
          </a:p>
        </p:txBody>
      </p:sp>
      <p:sp>
        <p:nvSpPr>
          <p:cNvPr id="300161" name="Rectangle 129"/>
          <p:cNvSpPr>
            <a:spLocks noChangeArrowheads="1"/>
          </p:cNvSpPr>
          <p:nvPr/>
        </p:nvSpPr>
        <p:spPr bwMode="auto">
          <a:xfrm>
            <a:off x="6156325" y="333375"/>
            <a:ext cx="2808288" cy="1202510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>
            <a:spAutoFit/>
            <a:flatTx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结论：</a:t>
            </a:r>
          </a:p>
          <a:p>
            <a:pPr algn="l" eaLnBrk="0" hangingPunct="0"/>
            <a:r>
              <a:rPr lang="en-US" altLang="zh-CN" sz="2400" b="1" dirty="0">
                <a:solidFill>
                  <a:srgbClr val="0000CC"/>
                </a:solidFill>
                <a:ea typeface="隶书" pitchFamily="49" charset="-122"/>
              </a:rPr>
              <a:t>Q</a:t>
            </a:r>
            <a:r>
              <a:rPr lang="zh-CN" altLang="en-US" sz="24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只</a:t>
            </a:r>
            <a:r>
              <a:rPr lang="zh-CN" altLang="en-US" sz="24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2400" b="1" dirty="0" smtClean="0">
                <a:solidFill>
                  <a:srgbClr val="0000CC"/>
                </a:solidFill>
                <a:ea typeface="隶书" pitchFamily="49" charset="-122"/>
              </a:rPr>
              <a:t>CLK</a:t>
            </a:r>
            <a:r>
              <a:rPr lang="zh-CN" altLang="en-US" sz="24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上</a:t>
            </a:r>
            <a:r>
              <a:rPr lang="zh-CN" altLang="en-US" sz="24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沿时</a:t>
            </a:r>
            <a:r>
              <a:rPr lang="en-US" altLang="zh-CN" sz="2400" b="1" dirty="0">
                <a:solidFill>
                  <a:srgbClr val="0000CC"/>
                </a:solidFill>
                <a:ea typeface="隶书" pitchFamily="49" charset="-122"/>
              </a:rPr>
              <a:t>D</a:t>
            </a:r>
            <a:r>
              <a:rPr lang="zh-CN" altLang="en-US" sz="24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kumimoji="0" lang="zh-CN" altLang="en-US" sz="2400" b="1" dirty="0">
                <a:solidFill>
                  <a:srgbClr val="FF0000"/>
                </a:solidFill>
              </a:rPr>
              <a:t>瞬间</a:t>
            </a:r>
            <a:r>
              <a:rPr lang="zh-CN" altLang="en-US" sz="24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输入有关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0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0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0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29" grpId="0"/>
      <p:bldP spid="300157" grpId="0" animBg="1"/>
      <p:bldP spid="300158" grpId="0" animBg="1"/>
      <p:bldP spid="3001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3104964"/>
            <a:ext cx="6369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寄存器：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多位触发器组成（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位或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位以上）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0" y="1448780"/>
            <a:ext cx="4247964" cy="1152128"/>
            <a:chOff x="0" y="1448780"/>
            <a:chExt cx="4247964" cy="1152128"/>
          </a:xfrm>
        </p:grpSpPr>
        <p:sp>
          <p:nvSpPr>
            <p:cNvPr id="30" name="矩形 29"/>
            <p:cNvSpPr/>
            <p:nvPr/>
          </p:nvSpPr>
          <p:spPr>
            <a:xfrm>
              <a:off x="0" y="1736812"/>
              <a:ext cx="17524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zh-CN" altLang="en-US" sz="2800" b="1" dirty="0" smtClean="0">
                  <a:solidFill>
                    <a:schemeClr val="accent2"/>
                  </a:solidFill>
                  <a:latin typeface="隶书" pitchFamily="49" charset="-122"/>
                  <a:ea typeface="隶书" pitchFamily="49" charset="-122"/>
                </a:rPr>
                <a:t>存储单元</a:t>
              </a:r>
              <a:endPara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1610809" y="1448780"/>
              <a:ext cx="2637155" cy="1152128"/>
              <a:chOff x="1316" y="528"/>
              <a:chExt cx="1406" cy="381"/>
            </a:xfrm>
          </p:grpSpPr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1393" y="745"/>
                <a:ext cx="397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dirty="0" smtClean="0">
                    <a:solidFill>
                      <a:schemeClr val="tx1"/>
                    </a:solidFill>
                    <a:latin typeface="宋体" pitchFamily="2" charset="-122"/>
                  </a:rPr>
                  <a:t>动态存储单元</a:t>
                </a:r>
                <a:endParaRPr lang="zh-CN" altLang="en-US" sz="2400" b="1" dirty="0">
                  <a:solidFill>
                    <a:schemeClr val="tx1"/>
                  </a:solidFill>
                  <a:latin typeface="仿宋_GB2312" charset="-122"/>
                  <a:ea typeface="仿宋_GB2312" charset="-122"/>
                </a:endParaRPr>
              </a:p>
            </p:txBody>
          </p:sp>
          <p:sp>
            <p:nvSpPr>
              <p:cNvPr id="33" name="AutoShape 6"/>
              <p:cNvSpPr>
                <a:spLocks/>
              </p:cNvSpPr>
              <p:nvPr/>
            </p:nvSpPr>
            <p:spPr bwMode="auto">
              <a:xfrm>
                <a:off x="1316" y="605"/>
                <a:ext cx="91" cy="255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392" y="528"/>
                <a:ext cx="1330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400" dirty="0" smtClean="0">
                    <a:solidFill>
                      <a:schemeClr val="tx1"/>
                    </a:solidFill>
                    <a:latin typeface="宋体" pitchFamily="2" charset="-122"/>
                  </a:rPr>
                  <a:t>静态存储单元：</a:t>
                </a:r>
                <a:endParaRPr lang="en-US" altLang="zh-CN" sz="2000" dirty="0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</p:grpSp>
      </p:grpSp>
      <p:sp>
        <p:nvSpPr>
          <p:cNvPr id="35" name="AutoShape 70"/>
          <p:cNvSpPr>
            <a:spLocks noChangeArrowheads="1"/>
          </p:cNvSpPr>
          <p:nvPr/>
        </p:nvSpPr>
        <p:spPr bwMode="auto">
          <a:xfrm>
            <a:off x="4319972" y="2384884"/>
            <a:ext cx="2879725" cy="756084"/>
          </a:xfrm>
          <a:prstGeom prst="wedgeRoundRectCallout">
            <a:avLst>
              <a:gd name="adj1" fmla="val -70493"/>
              <a:gd name="adj2" fmla="val -5059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/>
            <a:r>
              <a:rPr lang="zh-CN" altLang="en-US" sz="2400" dirty="0" smtClean="0"/>
              <a:t>靠</a:t>
            </a:r>
            <a:r>
              <a:rPr lang="zh-CN" altLang="en-US" sz="2400" dirty="0" smtClean="0">
                <a:solidFill>
                  <a:srgbClr val="FF0000"/>
                </a:solidFill>
              </a:rPr>
              <a:t>电容存储电荷</a:t>
            </a:r>
            <a:r>
              <a:rPr lang="zh-CN" altLang="en-US" sz="2400" dirty="0" smtClean="0"/>
              <a:t>来存储数据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36" name="AutoShape 74"/>
          <p:cNvSpPr>
            <a:spLocks noChangeArrowheads="1"/>
          </p:cNvSpPr>
          <p:nvPr/>
        </p:nvSpPr>
        <p:spPr bwMode="auto">
          <a:xfrm>
            <a:off x="314037" y="440668"/>
            <a:ext cx="2879725" cy="792162"/>
          </a:xfrm>
          <a:prstGeom prst="wedgeRoundRectCallout">
            <a:avLst>
              <a:gd name="adj1" fmla="val 34713"/>
              <a:gd name="adj2" fmla="val 7667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dirty="0" smtClean="0"/>
              <a:t>靠</a:t>
            </a:r>
            <a:r>
              <a:rPr lang="zh-CN" altLang="en-US" sz="2400" dirty="0" smtClean="0">
                <a:solidFill>
                  <a:srgbClr val="FF0000"/>
                </a:solidFill>
              </a:rPr>
              <a:t>电路的自锁</a:t>
            </a:r>
            <a:r>
              <a:rPr lang="zh-CN" altLang="en-US" sz="2400" dirty="0" smtClean="0"/>
              <a:t>来存储数据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809" y="4083459"/>
            <a:ext cx="4692211" cy="1253753"/>
            <a:chOff x="59809" y="4083459"/>
            <a:chExt cx="4692211" cy="1253753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643477" y="4875547"/>
              <a:ext cx="31085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 smtClean="0">
                  <a:solidFill>
                    <a:schemeClr val="tx1"/>
                  </a:solidFill>
                  <a:latin typeface="宋体" pitchFamily="2" charset="-122"/>
                </a:rPr>
                <a:t>只读存储单元（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宋体" pitchFamily="2" charset="-122"/>
                </a:rPr>
                <a:t>ROM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宋体" pitchFamily="2" charset="-122"/>
                </a:rPr>
                <a:t>）</a:t>
              </a:r>
              <a:endParaRPr lang="zh-CN" altLang="en-US" sz="2400" b="1" dirty="0">
                <a:solidFill>
                  <a:schemeClr val="tx1"/>
                </a:solidFill>
                <a:latin typeface="仿宋_GB2312" charset="-122"/>
                <a:ea typeface="仿宋_GB2312" charset="-122"/>
              </a:endParaRPr>
            </a:p>
          </p:txBody>
        </p:sp>
        <p:sp>
          <p:nvSpPr>
            <p:cNvPr id="23" name="AutoShape 6"/>
            <p:cNvSpPr>
              <a:spLocks/>
            </p:cNvSpPr>
            <p:nvPr/>
          </p:nvSpPr>
          <p:spPr bwMode="auto">
            <a:xfrm>
              <a:off x="1355445" y="4371491"/>
              <a:ext cx="360040" cy="718928"/>
            </a:xfrm>
            <a:prstGeom prst="leftBrace">
              <a:avLst>
                <a:gd name="adj1" fmla="val 33333"/>
                <a:gd name="adj2" fmla="val 518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715485" y="4083459"/>
              <a:ext cx="26642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dirty="0" smtClean="0">
                  <a:solidFill>
                    <a:schemeClr val="tx1"/>
                  </a:solidFill>
                  <a:latin typeface="宋体" pitchFamily="2" charset="-122"/>
                </a:rPr>
                <a:t>随机存储器（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宋体" pitchFamily="2" charset="-122"/>
                </a:rPr>
                <a:t>RAM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宋体" pitchFamily="2" charset="-122"/>
                </a:rPr>
                <a:t>）</a:t>
              </a:r>
              <a:endParaRPr lang="en-US" altLang="zh-CN" sz="2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9809" y="4443499"/>
              <a:ext cx="13917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zh-CN" altLang="en-US" sz="2800" b="1" dirty="0" smtClean="0">
                  <a:solidFill>
                    <a:schemeClr val="accent2"/>
                  </a:solidFill>
                  <a:latin typeface="隶书" pitchFamily="49" charset="-122"/>
                  <a:ea typeface="隶书" pitchFamily="49" charset="-122"/>
                </a:rPr>
                <a:t>存储器</a:t>
              </a:r>
              <a:endParaRPr lang="zh-CN" altLang="en-US" sz="2400" dirty="0" smtClean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sp>
        <p:nvSpPr>
          <p:cNvPr id="38" name="AutoShape 6"/>
          <p:cNvSpPr>
            <a:spLocks/>
          </p:cNvSpPr>
          <p:nvPr/>
        </p:nvSpPr>
        <p:spPr bwMode="auto">
          <a:xfrm>
            <a:off x="4463988" y="3933056"/>
            <a:ext cx="360040" cy="718928"/>
          </a:xfrm>
          <a:prstGeom prst="leftBrace">
            <a:avLst>
              <a:gd name="adj1" fmla="val 33333"/>
              <a:gd name="adj2" fmla="val 518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752020" y="3681028"/>
            <a:ext cx="3570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静态随机存储器（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SRAM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）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4716016" y="4365104"/>
            <a:ext cx="3877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动态态随机存储器（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DRAM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）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3851920" y="148478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/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锁存器（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latch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）、触发器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(flip-flop)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1" name="AutoShape 70"/>
          <p:cNvSpPr>
            <a:spLocks noChangeArrowheads="1"/>
          </p:cNvSpPr>
          <p:nvPr/>
        </p:nvSpPr>
        <p:spPr bwMode="auto">
          <a:xfrm>
            <a:off x="5220072" y="5085184"/>
            <a:ext cx="3599805" cy="756084"/>
          </a:xfrm>
          <a:prstGeom prst="wedgeRoundRectCallout">
            <a:avLst>
              <a:gd name="adj1" fmla="val 15238"/>
              <a:gd name="adj2" fmla="val -10069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/>
            <a:r>
              <a:rPr lang="zh-CN" altLang="en-US" sz="2400" i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例电脑内存：</a:t>
            </a:r>
            <a:r>
              <a:rPr lang="en-US" altLang="zh-CN" sz="2400" i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DDR3</a:t>
            </a:r>
            <a:r>
              <a:rPr lang="zh-CN" altLang="en-US" sz="2400" i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i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DDR4</a:t>
            </a:r>
            <a:endParaRPr lang="zh-CN" altLang="zh-CN" sz="2400" i="1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 animBg="1"/>
      <p:bldP spid="36" grpId="0" animBg="1"/>
      <p:bldP spid="38" grpId="0" animBg="1"/>
      <p:bldP spid="39" grpId="0"/>
      <p:bldP spid="40" grpId="0"/>
      <p:bldP spid="18" grpId="0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492125" y="2430463"/>
            <a:ext cx="3638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chemeClr val="folHlink"/>
                </a:solidFill>
                <a:ea typeface="华文行楷" pitchFamily="2" charset="-122"/>
              </a:rPr>
              <a:t>3</a:t>
            </a:r>
            <a:r>
              <a:rPr lang="zh-CN" altLang="en-US" sz="2800" b="1">
                <a:solidFill>
                  <a:schemeClr val="folHlink"/>
                </a:solidFill>
                <a:ea typeface="华文行楷" pitchFamily="2" charset="-122"/>
              </a:rPr>
              <a:t>、特性表和特性方程</a:t>
            </a:r>
            <a:r>
              <a:rPr lang="zh-CN" altLang="en-US" sz="2400" b="1">
                <a:solidFill>
                  <a:schemeClr val="tx1"/>
                </a:solidFill>
                <a:ea typeface="仿宋_GB2312" charset="-122"/>
              </a:rPr>
              <a:t> 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633413" y="2971800"/>
            <a:ext cx="216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rgbClr val="0000CC"/>
                </a:solidFill>
                <a:ea typeface="仿宋_GB2312" charset="-122"/>
              </a:rPr>
              <a:t>（</a:t>
            </a:r>
            <a:r>
              <a:rPr lang="en-US" altLang="zh-CN" sz="2400" b="1">
                <a:solidFill>
                  <a:srgbClr val="0000CC"/>
                </a:solidFill>
                <a:ea typeface="仿宋_GB2312" charset="-122"/>
              </a:rPr>
              <a:t>1</a:t>
            </a:r>
            <a:r>
              <a:rPr lang="zh-CN" altLang="en-US" sz="2400" b="1">
                <a:solidFill>
                  <a:srgbClr val="0000CC"/>
                </a:solidFill>
                <a:ea typeface="仿宋_GB2312" charset="-122"/>
              </a:rPr>
              <a:t>）特性方程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7790" y="3505200"/>
            <a:ext cx="2579450" cy="444500"/>
            <a:chOff x="3993" y="3552"/>
            <a:chExt cx="1760" cy="280"/>
          </a:xfrm>
        </p:grpSpPr>
        <p:graphicFrame>
          <p:nvGraphicFramePr>
            <p:cNvPr id="24580" name="Object 6"/>
            <p:cNvGraphicFramePr>
              <a:graphicFrameLocks noChangeAspect="1"/>
            </p:cNvGraphicFramePr>
            <p:nvPr/>
          </p:nvGraphicFramePr>
          <p:xfrm>
            <a:off x="3993" y="3552"/>
            <a:ext cx="638" cy="280"/>
          </p:xfrm>
          <a:graphic>
            <a:graphicData uri="http://schemas.openxmlformats.org/presentationml/2006/ole">
              <p:oleObj spid="_x0000_s24578" name="公式" r:id="rId3" imgW="520560" imgH="228600" progId="Equation.3">
                <p:embed/>
              </p:oleObj>
            </a:graphicData>
          </a:graphic>
        </p:graphicFrame>
        <p:sp>
          <p:nvSpPr>
            <p:cNvPr id="24638" name="Text Box 7"/>
            <p:cNvSpPr txBox="1">
              <a:spLocks noChangeArrowheads="1"/>
            </p:cNvSpPr>
            <p:nvPr/>
          </p:nvSpPr>
          <p:spPr bwMode="auto">
            <a:xfrm>
              <a:off x="4752" y="3552"/>
              <a:ext cx="100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C00000"/>
                  </a:solidFill>
                  <a:latin typeface="华文隶书" pitchFamily="2" charset="-122"/>
                  <a:ea typeface="华文隶书" pitchFamily="2" charset="-122"/>
                </a:rPr>
                <a:t>上升沿有效</a:t>
              </a:r>
            </a:p>
          </p:txBody>
        </p:sp>
      </p:grp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22275" y="220663"/>
            <a:ext cx="1873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chemeClr val="folHlink"/>
                </a:solidFill>
                <a:ea typeface="华文行楷" pitchFamily="2" charset="-122"/>
              </a:rPr>
              <a:t>2.</a:t>
            </a:r>
            <a:r>
              <a:rPr lang="zh-CN" altLang="en-US" sz="2800" b="1">
                <a:solidFill>
                  <a:schemeClr val="folHlink"/>
                </a:solidFill>
                <a:ea typeface="华文行楷" pitchFamily="2" charset="-122"/>
              </a:rPr>
              <a:t>逻辑符号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73113" y="1066800"/>
            <a:ext cx="2873978" cy="1295400"/>
            <a:chOff x="528" y="480"/>
            <a:chExt cx="1737" cy="816"/>
          </a:xfrm>
        </p:grpSpPr>
        <p:sp>
          <p:nvSpPr>
            <p:cNvPr id="24625" name="Rectangle 10"/>
            <p:cNvSpPr>
              <a:spLocks noChangeArrowheads="1"/>
            </p:cNvSpPr>
            <p:nvPr/>
          </p:nvSpPr>
          <p:spPr bwMode="auto">
            <a:xfrm>
              <a:off x="1160" y="480"/>
              <a:ext cx="528" cy="8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Line 11"/>
            <p:cNvSpPr>
              <a:spLocks noChangeShapeType="1"/>
            </p:cNvSpPr>
            <p:nvPr/>
          </p:nvSpPr>
          <p:spPr bwMode="auto">
            <a:xfrm>
              <a:off x="844" y="655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Line 12"/>
            <p:cNvSpPr>
              <a:spLocks noChangeShapeType="1"/>
            </p:cNvSpPr>
            <p:nvPr/>
          </p:nvSpPr>
          <p:spPr bwMode="auto">
            <a:xfrm>
              <a:off x="1687" y="714"/>
              <a:ext cx="31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8" name="Oval 13"/>
            <p:cNvSpPr>
              <a:spLocks noChangeArrowheads="1"/>
            </p:cNvSpPr>
            <p:nvPr/>
          </p:nvSpPr>
          <p:spPr bwMode="auto">
            <a:xfrm>
              <a:off x="1687" y="1005"/>
              <a:ext cx="106" cy="11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Line 14"/>
            <p:cNvSpPr>
              <a:spLocks noChangeShapeType="1"/>
            </p:cNvSpPr>
            <p:nvPr/>
          </p:nvSpPr>
          <p:spPr bwMode="auto">
            <a:xfrm>
              <a:off x="1793" y="1063"/>
              <a:ext cx="21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15"/>
            <p:cNvSpPr txBox="1">
              <a:spLocks noChangeArrowheads="1"/>
            </p:cNvSpPr>
            <p:nvPr/>
          </p:nvSpPr>
          <p:spPr bwMode="auto">
            <a:xfrm>
              <a:off x="1152" y="52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1D</a:t>
              </a:r>
            </a:p>
          </p:txBody>
        </p:sp>
        <p:sp>
          <p:nvSpPr>
            <p:cNvPr id="24631" name="Text Box 16"/>
            <p:cNvSpPr txBox="1">
              <a:spLocks noChangeArrowheads="1"/>
            </p:cNvSpPr>
            <p:nvPr/>
          </p:nvSpPr>
          <p:spPr bwMode="auto">
            <a:xfrm>
              <a:off x="528" y="480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D</a:t>
              </a:r>
              <a:endParaRPr lang="en-US" altLang="zh-CN" sz="24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4632" name="Rectangle 17"/>
            <p:cNvSpPr>
              <a:spLocks noChangeArrowheads="1"/>
            </p:cNvSpPr>
            <p:nvPr/>
          </p:nvSpPr>
          <p:spPr bwMode="auto">
            <a:xfrm>
              <a:off x="2004" y="53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24579" name="Object 18"/>
            <p:cNvGraphicFramePr>
              <a:graphicFrameLocks noChangeAspect="1"/>
            </p:cNvGraphicFramePr>
            <p:nvPr/>
          </p:nvGraphicFramePr>
          <p:xfrm>
            <a:off x="2032" y="915"/>
            <a:ext cx="233" cy="290"/>
          </p:xfrm>
          <a:graphic>
            <a:graphicData uri="http://schemas.openxmlformats.org/presentationml/2006/ole">
              <p:oleObj spid="_x0000_s24579" name="公式" r:id="rId4" imgW="177480" imgH="203040" progId="Equation.3">
                <p:embed/>
              </p:oleObj>
            </a:graphicData>
          </a:graphic>
        </p:graphicFrame>
        <p:sp>
          <p:nvSpPr>
            <p:cNvPr id="24633" name="Line 19"/>
            <p:cNvSpPr>
              <a:spLocks noChangeShapeType="1"/>
            </p:cNvSpPr>
            <p:nvPr/>
          </p:nvSpPr>
          <p:spPr bwMode="auto">
            <a:xfrm>
              <a:off x="834" y="987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4" name="Text Box 20"/>
            <p:cNvSpPr txBox="1">
              <a:spLocks noChangeArrowheads="1"/>
            </p:cNvSpPr>
            <p:nvPr/>
          </p:nvSpPr>
          <p:spPr bwMode="auto">
            <a:xfrm>
              <a:off x="1200" y="864"/>
              <a:ext cx="3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24635" name="Text Box 21"/>
            <p:cNvSpPr txBox="1">
              <a:spLocks noChangeArrowheads="1"/>
            </p:cNvSpPr>
            <p:nvPr/>
          </p:nvSpPr>
          <p:spPr bwMode="auto">
            <a:xfrm>
              <a:off x="528" y="789"/>
              <a:ext cx="5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4636" name="Line 22"/>
            <p:cNvSpPr>
              <a:spLocks noChangeShapeType="1"/>
            </p:cNvSpPr>
            <p:nvPr/>
          </p:nvSpPr>
          <p:spPr bwMode="auto">
            <a:xfrm>
              <a:off x="1152" y="94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7" name="Line 23"/>
            <p:cNvSpPr>
              <a:spLocks noChangeShapeType="1"/>
            </p:cNvSpPr>
            <p:nvPr/>
          </p:nvSpPr>
          <p:spPr bwMode="auto">
            <a:xfrm flipH="1">
              <a:off x="1152" y="99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528" name="Rectangle 24"/>
          <p:cNvSpPr>
            <a:spLocks noChangeArrowheads="1"/>
          </p:cNvSpPr>
          <p:nvPr/>
        </p:nvSpPr>
        <p:spPr bwMode="auto">
          <a:xfrm>
            <a:off x="633413" y="4041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rgbClr val="0000CC"/>
                </a:solidFill>
                <a:ea typeface="仿宋_GB2312" charset="-122"/>
              </a:rPr>
              <a:t>（</a:t>
            </a:r>
            <a:r>
              <a:rPr lang="en-US" altLang="zh-CN" sz="2400" b="1">
                <a:solidFill>
                  <a:srgbClr val="0000CC"/>
                </a:solidFill>
                <a:ea typeface="仿宋_GB2312" charset="-122"/>
              </a:rPr>
              <a:t>2</a:t>
            </a:r>
            <a:r>
              <a:rPr lang="zh-CN" altLang="en-US" sz="2400" b="1">
                <a:solidFill>
                  <a:srgbClr val="0000CC"/>
                </a:solidFill>
                <a:ea typeface="仿宋_GB2312" charset="-122"/>
              </a:rPr>
              <a:t>）特性表</a:t>
            </a:r>
          </a:p>
        </p:txBody>
      </p:sp>
      <p:sp>
        <p:nvSpPr>
          <p:cNvPr id="277529" name="Rectangle 25"/>
          <p:cNvSpPr>
            <a:spLocks noChangeArrowheads="1"/>
          </p:cNvSpPr>
          <p:nvPr/>
        </p:nvSpPr>
        <p:spPr bwMode="auto">
          <a:xfrm>
            <a:off x="4859338" y="188913"/>
            <a:ext cx="151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folHlink"/>
                </a:solidFill>
                <a:ea typeface="华文行楷" pitchFamily="2" charset="-122"/>
              </a:rPr>
              <a:t>4</a:t>
            </a:r>
            <a:r>
              <a:rPr lang="en-US" altLang="zh-CN" sz="2800" b="1" dirty="0" smtClean="0">
                <a:solidFill>
                  <a:schemeClr val="folHlink"/>
                </a:solidFill>
                <a:ea typeface="华文行楷" pitchFamily="2" charset="-122"/>
              </a:rPr>
              <a:t>.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驱动表</a:t>
            </a:r>
            <a:endParaRPr lang="zh-CN" altLang="en-US" sz="2800" b="1" dirty="0">
              <a:solidFill>
                <a:schemeClr val="folHlink"/>
              </a:solidFill>
              <a:ea typeface="华文行楷" pitchFamily="2" charset="-122"/>
            </a:endParaRPr>
          </a:p>
        </p:txBody>
      </p:sp>
      <p:graphicFrame>
        <p:nvGraphicFramePr>
          <p:cNvPr id="277530" name="Group 26"/>
          <p:cNvGraphicFramePr>
            <a:graphicFrameLocks noGrp="1"/>
          </p:cNvGraphicFramePr>
          <p:nvPr/>
        </p:nvGraphicFramePr>
        <p:xfrm>
          <a:off x="5219700" y="765175"/>
          <a:ext cx="2390775" cy="2286000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   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7550" name="Rectangle 46"/>
          <p:cNvSpPr>
            <a:spLocks noChangeArrowheads="1"/>
          </p:cNvSpPr>
          <p:nvPr/>
        </p:nvSpPr>
        <p:spPr bwMode="auto">
          <a:xfrm>
            <a:off x="4852988" y="3497263"/>
            <a:ext cx="151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folHlink"/>
                </a:solidFill>
                <a:ea typeface="华文行楷" pitchFamily="2" charset="-122"/>
              </a:rPr>
              <a:t>5.</a:t>
            </a:r>
            <a:r>
              <a:rPr lang="zh-CN" altLang="en-US" sz="2800" b="1" i="1" dirty="0">
                <a:solidFill>
                  <a:schemeClr val="folHlink"/>
                </a:solidFill>
                <a:ea typeface="华文行楷" pitchFamily="2" charset="-122"/>
              </a:rPr>
              <a:t>状</a:t>
            </a:r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态图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64125" y="4041069"/>
            <a:ext cx="2743200" cy="1828801"/>
            <a:chOff x="260" y="192"/>
            <a:chExt cx="1872" cy="1152"/>
          </a:xfrm>
        </p:grpSpPr>
        <p:grpSp>
          <p:nvGrpSpPr>
            <p:cNvPr id="24611" name="Group 48"/>
            <p:cNvGrpSpPr>
              <a:grpSpLocks/>
            </p:cNvGrpSpPr>
            <p:nvPr/>
          </p:nvGrpSpPr>
          <p:grpSpPr bwMode="auto">
            <a:xfrm>
              <a:off x="693" y="672"/>
              <a:ext cx="295" cy="288"/>
              <a:chOff x="528" y="3072"/>
              <a:chExt cx="272" cy="288"/>
            </a:xfrm>
          </p:grpSpPr>
          <p:sp>
            <p:nvSpPr>
              <p:cNvPr id="24623" name="Oval 49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4" name="Text Box 50"/>
              <p:cNvSpPr txBox="1">
                <a:spLocks noChangeArrowheads="1"/>
              </p:cNvSpPr>
              <p:nvPr/>
            </p:nvSpPr>
            <p:spPr bwMode="auto">
              <a:xfrm>
                <a:off x="576" y="3072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</a:rPr>
                  <a:t>0</a:t>
                </a:r>
              </a:p>
            </p:txBody>
          </p:sp>
        </p:grpSp>
        <p:grpSp>
          <p:nvGrpSpPr>
            <p:cNvPr id="24612" name="Group 51"/>
            <p:cNvGrpSpPr>
              <a:grpSpLocks/>
            </p:cNvGrpSpPr>
            <p:nvPr/>
          </p:nvGrpSpPr>
          <p:grpSpPr bwMode="auto">
            <a:xfrm>
              <a:off x="1317" y="672"/>
              <a:ext cx="295" cy="288"/>
              <a:chOff x="528" y="3072"/>
              <a:chExt cx="272" cy="288"/>
            </a:xfrm>
          </p:grpSpPr>
          <p:sp>
            <p:nvSpPr>
              <p:cNvPr id="24621" name="Oval 52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2" name="Text Box 53"/>
              <p:cNvSpPr txBox="1">
                <a:spLocks noChangeArrowheads="1"/>
              </p:cNvSpPr>
              <p:nvPr/>
            </p:nvSpPr>
            <p:spPr bwMode="auto">
              <a:xfrm>
                <a:off x="576" y="3072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</a:rPr>
                  <a:t>1</a:t>
                </a:r>
              </a:p>
            </p:txBody>
          </p:sp>
        </p:grpSp>
        <p:sp>
          <p:nvSpPr>
            <p:cNvPr id="24613" name="Text Box 54"/>
            <p:cNvSpPr txBox="1">
              <a:spLocks noChangeArrowheads="1"/>
            </p:cNvSpPr>
            <p:nvPr/>
          </p:nvSpPr>
          <p:spPr bwMode="auto">
            <a:xfrm>
              <a:off x="260" y="336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D=0</a:t>
              </a:r>
            </a:p>
          </p:txBody>
        </p:sp>
        <p:sp>
          <p:nvSpPr>
            <p:cNvPr id="24614" name="Arc 55"/>
            <p:cNvSpPr>
              <a:spLocks/>
            </p:cNvSpPr>
            <p:nvPr/>
          </p:nvSpPr>
          <p:spPr bwMode="auto">
            <a:xfrm rot="16200000" flipV="1">
              <a:off x="1052" y="264"/>
              <a:ext cx="263" cy="599"/>
            </a:xfrm>
            <a:custGeom>
              <a:avLst/>
              <a:gdLst>
                <a:gd name="T0" fmla="*/ 0 w 21600"/>
                <a:gd name="T1" fmla="*/ 0 h 42928"/>
                <a:gd name="T2" fmla="*/ 0 w 21600"/>
                <a:gd name="T3" fmla="*/ 0 h 42928"/>
                <a:gd name="T4" fmla="*/ 0 w 21600"/>
                <a:gd name="T5" fmla="*/ 0 h 4292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928"/>
                <a:gd name="T11" fmla="*/ 21600 w 21600"/>
                <a:gd name="T12" fmla="*/ 42928 h 429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92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209"/>
                    <a:pt x="13895" y="41247"/>
                    <a:pt x="3419" y="42927"/>
                  </a:cubicBezTo>
                </a:path>
                <a:path w="21600" h="4292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209"/>
                    <a:pt x="13895" y="41247"/>
                    <a:pt x="3419" y="4292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Arc 56"/>
            <p:cNvSpPr>
              <a:spLocks/>
            </p:cNvSpPr>
            <p:nvPr/>
          </p:nvSpPr>
          <p:spPr bwMode="auto">
            <a:xfrm rot="5400000">
              <a:off x="1591" y="622"/>
              <a:ext cx="384" cy="387"/>
            </a:xfrm>
            <a:custGeom>
              <a:avLst/>
              <a:gdLst>
                <a:gd name="T0" fmla="*/ 0 w 43200"/>
                <a:gd name="T1" fmla="*/ 0 h 42217"/>
                <a:gd name="T2" fmla="*/ 0 w 43200"/>
                <a:gd name="T3" fmla="*/ 0 h 42217"/>
                <a:gd name="T4" fmla="*/ 0 w 43200"/>
                <a:gd name="T5" fmla="*/ 0 h 4221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217"/>
                <a:gd name="T11" fmla="*/ 43200 w 43200"/>
                <a:gd name="T12" fmla="*/ 42217 h 422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217" fill="none" extrusionOk="0">
                  <a:moveTo>
                    <a:pt x="7741" y="38167"/>
                  </a:moveTo>
                  <a:cubicBezTo>
                    <a:pt x="2834" y="34063"/>
                    <a:pt x="0" y="279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047"/>
                    <a:pt x="37060" y="39398"/>
                    <a:pt x="28042" y="42216"/>
                  </a:cubicBezTo>
                </a:path>
                <a:path w="43200" h="42217" stroke="0" extrusionOk="0">
                  <a:moveTo>
                    <a:pt x="7741" y="38167"/>
                  </a:moveTo>
                  <a:cubicBezTo>
                    <a:pt x="2834" y="34063"/>
                    <a:pt x="0" y="279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047"/>
                    <a:pt x="37060" y="39398"/>
                    <a:pt x="28042" y="422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Arc 57"/>
            <p:cNvSpPr>
              <a:spLocks/>
            </p:cNvSpPr>
            <p:nvPr/>
          </p:nvSpPr>
          <p:spPr bwMode="auto">
            <a:xfrm rot="16200000" flipH="1">
              <a:off x="318" y="573"/>
              <a:ext cx="384" cy="394"/>
            </a:xfrm>
            <a:custGeom>
              <a:avLst/>
              <a:gdLst>
                <a:gd name="T0" fmla="*/ 0 w 43200"/>
                <a:gd name="T1" fmla="*/ 0 h 43061"/>
                <a:gd name="T2" fmla="*/ 0 w 43200"/>
                <a:gd name="T3" fmla="*/ 0 h 43061"/>
                <a:gd name="T4" fmla="*/ 0 w 43200"/>
                <a:gd name="T5" fmla="*/ 0 h 4306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061"/>
                <a:gd name="T11" fmla="*/ 43200 w 43200"/>
                <a:gd name="T12" fmla="*/ 43061 h 430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061" fill="none" extrusionOk="0">
                  <a:moveTo>
                    <a:pt x="19153" y="43060"/>
                  </a:moveTo>
                  <a:cubicBezTo>
                    <a:pt x="8241" y="41816"/>
                    <a:pt x="0" y="3258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047"/>
                    <a:pt x="37060" y="39398"/>
                    <a:pt x="28042" y="42216"/>
                  </a:cubicBezTo>
                </a:path>
                <a:path w="43200" h="43061" stroke="0" extrusionOk="0">
                  <a:moveTo>
                    <a:pt x="19153" y="43060"/>
                  </a:moveTo>
                  <a:cubicBezTo>
                    <a:pt x="8241" y="41816"/>
                    <a:pt x="0" y="3258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047"/>
                    <a:pt x="37060" y="39398"/>
                    <a:pt x="28042" y="422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Text Box 58"/>
            <p:cNvSpPr txBox="1">
              <a:spLocks noChangeArrowheads="1"/>
            </p:cNvSpPr>
            <p:nvPr/>
          </p:nvSpPr>
          <p:spPr bwMode="auto">
            <a:xfrm>
              <a:off x="936" y="1056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D=0</a:t>
              </a:r>
            </a:p>
          </p:txBody>
        </p:sp>
        <p:sp>
          <p:nvSpPr>
            <p:cNvPr id="24618" name="Text Box 59"/>
            <p:cNvSpPr txBox="1">
              <a:spLocks noChangeArrowheads="1"/>
            </p:cNvSpPr>
            <p:nvPr/>
          </p:nvSpPr>
          <p:spPr bwMode="auto">
            <a:xfrm>
              <a:off x="936" y="192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仿宋_GB2312" charset="-122"/>
                </a:rPr>
                <a:t>D=1</a:t>
              </a:r>
            </a:p>
          </p:txBody>
        </p:sp>
        <p:sp>
          <p:nvSpPr>
            <p:cNvPr id="24619" name="Text Box 60"/>
            <p:cNvSpPr txBox="1">
              <a:spLocks noChangeArrowheads="1"/>
            </p:cNvSpPr>
            <p:nvPr/>
          </p:nvSpPr>
          <p:spPr bwMode="auto">
            <a:xfrm>
              <a:off x="1560" y="384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D=1</a:t>
              </a:r>
            </a:p>
          </p:txBody>
        </p:sp>
        <p:sp>
          <p:nvSpPr>
            <p:cNvPr id="24620" name="Arc 61"/>
            <p:cNvSpPr>
              <a:spLocks/>
            </p:cNvSpPr>
            <p:nvPr/>
          </p:nvSpPr>
          <p:spPr bwMode="auto">
            <a:xfrm rot="5400000">
              <a:off x="1029" y="719"/>
              <a:ext cx="266" cy="555"/>
            </a:xfrm>
            <a:custGeom>
              <a:avLst/>
              <a:gdLst>
                <a:gd name="T0" fmla="*/ 0 w 21600"/>
                <a:gd name="T1" fmla="*/ 0 h 40962"/>
                <a:gd name="T2" fmla="*/ 0 w 21600"/>
                <a:gd name="T3" fmla="*/ 0 h 40962"/>
                <a:gd name="T4" fmla="*/ 0 w 21600"/>
                <a:gd name="T5" fmla="*/ 0 h 409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962"/>
                <a:gd name="T11" fmla="*/ 21600 w 21600"/>
                <a:gd name="T12" fmla="*/ 40962 h 409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962" fill="none" extrusionOk="0">
                  <a:moveTo>
                    <a:pt x="7371" y="-1"/>
                  </a:moveTo>
                  <a:cubicBezTo>
                    <a:pt x="15912" y="3100"/>
                    <a:pt x="21600" y="11215"/>
                    <a:pt x="21600" y="20303"/>
                  </a:cubicBezTo>
                  <a:cubicBezTo>
                    <a:pt x="21600" y="29803"/>
                    <a:pt x="15392" y="38187"/>
                    <a:pt x="6306" y="40961"/>
                  </a:cubicBezTo>
                </a:path>
                <a:path w="21600" h="40962" stroke="0" extrusionOk="0">
                  <a:moveTo>
                    <a:pt x="7371" y="-1"/>
                  </a:moveTo>
                  <a:cubicBezTo>
                    <a:pt x="15912" y="3100"/>
                    <a:pt x="21600" y="11215"/>
                    <a:pt x="21600" y="20303"/>
                  </a:cubicBezTo>
                  <a:cubicBezTo>
                    <a:pt x="21600" y="29803"/>
                    <a:pt x="15392" y="38187"/>
                    <a:pt x="6306" y="40961"/>
                  </a:cubicBezTo>
                  <a:lnTo>
                    <a:pt x="0" y="20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3688" y="4572000"/>
          <a:ext cx="4557712" cy="1379538"/>
        </p:xfrm>
        <a:graphic>
          <a:graphicData uri="http://schemas.openxmlformats.org/presentationml/2006/ole">
            <p:oleObj spid="_x0000_s24580" name="Document" r:id="rId5" imgW="3795763" imgH="115744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7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7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277508" grpId="0" autoUpdateAnimBg="0"/>
      <p:bldP spid="277528" grpId="0" autoUpdateAnimBg="0"/>
      <p:bldP spid="277529" grpId="0" autoUpdateAnimBg="0"/>
      <p:bldP spid="27755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4"/>
          <p:cNvSpPr>
            <a:spLocks noChangeArrowheads="1"/>
          </p:cNvSpPr>
          <p:nvPr/>
        </p:nvSpPr>
        <p:spPr bwMode="auto">
          <a:xfrm>
            <a:off x="250825" y="188913"/>
            <a:ext cx="3960813" cy="1304925"/>
          </a:xfrm>
          <a:prstGeom prst="irregularSeal2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lIns="135788" tIns="67895" rIns="135788" bIns="67895" anchor="ctr"/>
          <a:lstStyle/>
          <a:p>
            <a:pPr defTabSz="1358900"/>
            <a:r>
              <a:rPr lang="zh-CN" altLang="en-US" sz="3600" b="1">
                <a:solidFill>
                  <a:srgbClr val="CC0066"/>
                </a:solidFill>
              </a:rPr>
              <a:t>注意</a:t>
            </a:r>
            <a:endParaRPr lang="zh-CN" altLang="en-US" sz="2000">
              <a:solidFill>
                <a:srgbClr val="FF0000"/>
              </a:solidFill>
              <a:ea typeface="仿宋_GB2312" charset="-122"/>
            </a:endParaRP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323850" y="1412875"/>
            <a:ext cx="8208963" cy="30813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FontTx/>
              <a:buChar char="•"/>
            </a:pPr>
            <a:r>
              <a:rPr lang="zh-CN" altLang="en-US" sz="2800" dirty="0"/>
              <a:t>除了上述介绍的边沿</a:t>
            </a:r>
            <a:r>
              <a:rPr lang="en-US" altLang="zh-CN" sz="2800" dirty="0"/>
              <a:t>D</a:t>
            </a:r>
            <a:r>
              <a:rPr lang="zh-CN" altLang="en-US" sz="2800" dirty="0"/>
              <a:t>触发器外，还有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边沿</a:t>
            </a:r>
            <a:r>
              <a:rPr lang="en-US" altLang="zh-CN" sz="2800" b="1" dirty="0" smtClean="0">
                <a:solidFill>
                  <a:schemeClr val="folHlink"/>
                </a:solidFill>
              </a:rPr>
              <a:t>SR</a:t>
            </a:r>
            <a:r>
              <a:rPr lang="zh-CN" altLang="en-US" sz="2800" b="1" dirty="0" smtClean="0">
                <a:solidFill>
                  <a:schemeClr val="folHlink"/>
                </a:solidFill>
              </a:rPr>
              <a:t>触发器</a:t>
            </a:r>
            <a:r>
              <a:rPr lang="zh-CN" altLang="en-US" sz="2800" dirty="0" smtClean="0"/>
              <a:t>、</a:t>
            </a:r>
            <a:r>
              <a:rPr lang="zh-CN" altLang="en-US" sz="2800" b="1" dirty="0">
                <a:solidFill>
                  <a:schemeClr val="folHlink"/>
                </a:solidFill>
              </a:rPr>
              <a:t>边沿</a:t>
            </a:r>
            <a:r>
              <a:rPr lang="en-US" altLang="zh-CN" sz="2800" b="1" dirty="0">
                <a:solidFill>
                  <a:schemeClr val="folHlink"/>
                </a:solidFill>
              </a:rPr>
              <a:t>JK</a:t>
            </a:r>
            <a:r>
              <a:rPr lang="zh-CN" altLang="en-US" sz="2800" dirty="0"/>
              <a:t>触发器等</a:t>
            </a:r>
          </a:p>
          <a:p>
            <a:pPr algn="l">
              <a:buFontTx/>
              <a:buChar char="•"/>
            </a:pPr>
            <a:r>
              <a:rPr lang="zh-CN" altLang="en-US" sz="2800" dirty="0"/>
              <a:t>边沿</a:t>
            </a:r>
            <a:r>
              <a:rPr lang="en-US" altLang="zh-CN" sz="2800" dirty="0"/>
              <a:t>JK</a:t>
            </a:r>
            <a:r>
              <a:rPr lang="zh-CN" altLang="en-US" sz="2800" dirty="0"/>
              <a:t>触发器与主从</a:t>
            </a:r>
            <a:r>
              <a:rPr lang="en-US" altLang="zh-CN" sz="2800" dirty="0"/>
              <a:t>JK</a:t>
            </a:r>
            <a:r>
              <a:rPr lang="zh-CN" altLang="en-US" sz="2800" dirty="0"/>
              <a:t>触发器</a:t>
            </a:r>
            <a:r>
              <a:rPr lang="zh-CN" altLang="en-US" sz="2800" dirty="0">
                <a:solidFill>
                  <a:srgbClr val="0000CC"/>
                </a:solidFill>
              </a:rPr>
              <a:t>功能相同</a:t>
            </a:r>
            <a:r>
              <a:rPr lang="zh-CN" altLang="en-US" sz="2800" dirty="0"/>
              <a:t>，只不过是输入信号</a:t>
            </a:r>
            <a:r>
              <a:rPr lang="zh-CN" altLang="en-US" sz="2800" dirty="0">
                <a:solidFill>
                  <a:srgbClr val="0000CC"/>
                </a:solidFill>
              </a:rPr>
              <a:t>作用期不同</a:t>
            </a:r>
            <a:r>
              <a:rPr lang="zh-CN" altLang="en-US" sz="2800" dirty="0"/>
              <a:t>。</a:t>
            </a:r>
          </a:p>
          <a:p>
            <a:pPr algn="l">
              <a:buFontTx/>
              <a:buChar char="•"/>
            </a:pPr>
            <a:r>
              <a:rPr lang="zh-CN" altLang="en-US" sz="2800" dirty="0"/>
              <a:t>同样，</a:t>
            </a:r>
            <a:r>
              <a:rPr lang="zh-CN" altLang="en-US" sz="2800" dirty="0" smtClean="0"/>
              <a:t>边沿</a:t>
            </a:r>
            <a:r>
              <a:rPr lang="en-US" altLang="zh-CN" sz="2800" dirty="0" smtClean="0"/>
              <a:t>SR</a:t>
            </a:r>
            <a:r>
              <a:rPr lang="zh-CN" altLang="en-US" sz="2800" dirty="0" smtClean="0"/>
              <a:t>触发器与其它</a:t>
            </a:r>
            <a:r>
              <a:rPr lang="en-US" altLang="zh-CN" sz="2800" dirty="0" smtClean="0"/>
              <a:t>SR</a:t>
            </a:r>
            <a:r>
              <a:rPr lang="zh-CN" altLang="en-US" sz="2800" dirty="0" smtClean="0"/>
              <a:t>触发器</a:t>
            </a:r>
            <a:r>
              <a:rPr lang="zh-CN" altLang="en-US" sz="2800" dirty="0" smtClean="0">
                <a:solidFill>
                  <a:srgbClr val="0000CC"/>
                </a:solidFill>
              </a:rPr>
              <a:t>功能</a:t>
            </a:r>
            <a:r>
              <a:rPr lang="zh-CN" altLang="en-US" sz="2800" dirty="0">
                <a:solidFill>
                  <a:srgbClr val="0000CC"/>
                </a:solidFill>
              </a:rPr>
              <a:t>相同</a:t>
            </a:r>
            <a:r>
              <a:rPr lang="zh-CN" altLang="en-US" sz="2800" dirty="0"/>
              <a:t>，只不过是输入信号</a:t>
            </a:r>
            <a:r>
              <a:rPr lang="zh-CN" altLang="en-US" sz="2800" dirty="0">
                <a:solidFill>
                  <a:srgbClr val="0000CC"/>
                </a:solidFill>
              </a:rPr>
              <a:t>作用期不同</a:t>
            </a:r>
          </a:p>
          <a:p>
            <a:pPr algn="l">
              <a:buFontTx/>
              <a:buChar char="•"/>
            </a:pPr>
            <a:r>
              <a:rPr lang="zh-CN" altLang="en-US" sz="2800" dirty="0"/>
              <a:t>边沿触发器分为</a:t>
            </a:r>
            <a:r>
              <a:rPr lang="zh-CN" altLang="en-US" sz="2800" dirty="0">
                <a:solidFill>
                  <a:schemeClr val="hlink"/>
                </a:solidFill>
              </a:rPr>
              <a:t>上沿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chemeClr val="hlink"/>
                </a:solidFill>
              </a:rPr>
              <a:t>下沿</a:t>
            </a:r>
            <a:r>
              <a:rPr lang="zh-CN" altLang="en-US" sz="2800" dirty="0"/>
              <a:t>两种。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06487" y="5159809"/>
            <a:ext cx="2842763" cy="1295400"/>
            <a:chOff x="528" y="480"/>
            <a:chExt cx="1721" cy="816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160" y="480"/>
              <a:ext cx="528" cy="8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844" y="655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687" y="714"/>
              <a:ext cx="31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1687" y="1005"/>
              <a:ext cx="106" cy="11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793" y="1063"/>
              <a:ext cx="21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152" y="52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chemeClr val="tx1"/>
                  </a:solidFill>
                  <a:ea typeface="仿宋_GB2312" charset="-122"/>
                </a:rPr>
                <a:t>1D</a:t>
              </a:r>
              <a:endParaRPr lang="en-US" altLang="zh-CN" sz="20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28" y="480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dirty="0" smtClean="0">
                  <a:solidFill>
                    <a:schemeClr val="tx1"/>
                  </a:solidFill>
                  <a:ea typeface="仿宋_GB2312" charset="-122"/>
                </a:rPr>
                <a:t>D</a:t>
              </a:r>
              <a:endParaRPr lang="en-US" altLang="zh-CN" sz="2400" baseline="-250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004" y="538"/>
              <a:ext cx="2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2040" y="916"/>
            <a:ext cx="196" cy="248"/>
          </p:xfrm>
          <a:graphic>
            <a:graphicData uri="http://schemas.openxmlformats.org/presentationml/2006/ole">
              <p:oleObj spid="_x0000_s94209" name="公式" r:id="rId3" imgW="177480" imgH="203040" progId="Equation.3">
                <p:embed/>
              </p:oleObj>
            </a:graphicData>
          </a:graphic>
        </p:graphicFrame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834" y="987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200" y="864"/>
              <a:ext cx="3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28" y="816"/>
              <a:ext cx="5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152" y="94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1152" y="99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211685" y="5121709"/>
            <a:ext cx="3068296" cy="1295400"/>
            <a:chOff x="2640" y="1392"/>
            <a:chExt cx="1866" cy="816"/>
          </a:xfrm>
        </p:grpSpPr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416" y="1392"/>
              <a:ext cx="528" cy="8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100" y="1567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943" y="1626"/>
              <a:ext cx="31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3943" y="1917"/>
              <a:ext cx="106" cy="11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4049" y="1975"/>
              <a:ext cx="21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3408" y="1440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1T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2784" y="1392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dirty="0" smtClean="0">
                  <a:solidFill>
                    <a:schemeClr val="tx1"/>
                  </a:solidFill>
                  <a:ea typeface="仿宋_GB2312" charset="-122"/>
                </a:rPr>
                <a:t>D</a:t>
              </a:r>
              <a:endParaRPr lang="en-US" altLang="zh-CN" sz="2400" baseline="-250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260" y="1450"/>
              <a:ext cx="2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29" name="Object 30"/>
            <p:cNvGraphicFramePr>
              <a:graphicFrameLocks noChangeAspect="1"/>
            </p:cNvGraphicFramePr>
            <p:nvPr/>
          </p:nvGraphicFramePr>
          <p:xfrm>
            <a:off x="4296" y="1828"/>
            <a:ext cx="184" cy="233"/>
          </p:xfrm>
          <a:graphic>
            <a:graphicData uri="http://schemas.openxmlformats.org/presentationml/2006/ole">
              <p:oleObj spid="_x0000_s94210" name="公式" r:id="rId4" imgW="177480" imgH="203040" progId="Equation.3">
                <p:embed/>
              </p:oleObj>
            </a:graphicData>
          </a:graphic>
        </p:graphicFrame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962" y="1920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56" y="1776"/>
              <a:ext cx="3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2640" y="1728"/>
              <a:ext cx="5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408" y="187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H="1">
              <a:off x="3408" y="192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3312" y="1872"/>
              <a:ext cx="106" cy="11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AutoShape 41"/>
          <p:cNvSpPr>
            <a:spLocks noChangeArrowheads="1"/>
          </p:cNvSpPr>
          <p:nvPr/>
        </p:nvSpPr>
        <p:spPr bwMode="auto">
          <a:xfrm>
            <a:off x="2987725" y="4400984"/>
            <a:ext cx="1081087" cy="720725"/>
          </a:xfrm>
          <a:prstGeom prst="wedgeRoundRectCallout">
            <a:avLst>
              <a:gd name="adj1" fmla="val -141190"/>
              <a:gd name="adj2" fmla="val 144713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>
                <a:solidFill>
                  <a:schemeClr val="hlink"/>
                </a:solidFill>
                <a:ea typeface="隶书" pitchFamily="49" charset="-122"/>
              </a:rPr>
              <a:t>上沿触发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37" name="AutoShape 42"/>
          <p:cNvSpPr>
            <a:spLocks noChangeArrowheads="1"/>
          </p:cNvSpPr>
          <p:nvPr/>
        </p:nvSpPr>
        <p:spPr bwMode="auto">
          <a:xfrm>
            <a:off x="5580112" y="4185084"/>
            <a:ext cx="1008063" cy="792163"/>
          </a:xfrm>
          <a:prstGeom prst="wedgeRoundRectCallout">
            <a:avLst>
              <a:gd name="adj1" fmla="val -59606"/>
              <a:gd name="adj2" fmla="val 164431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>
                <a:solidFill>
                  <a:schemeClr val="hlink"/>
                </a:solidFill>
                <a:ea typeface="隶书" pitchFamily="49" charset="-122"/>
              </a:rPr>
              <a:t>下沿触发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1" grpId="0" build="p"/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1520" y="800708"/>
            <a:ext cx="5128327" cy="5847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  <a:cs typeface="+mj-cs"/>
              </a:rPr>
              <a:t>二、边沿触发器的动作特点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1664804"/>
            <a:ext cx="5220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宋体"/>
                <a:ea typeface="宋体"/>
              </a:rPr>
              <a:t>仅取决于上沿（或上沿）的输入驱动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00188"/>
            <a:ext cx="8820150" cy="20716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ea typeface="黑体" pitchFamily="49" charset="-122"/>
              </a:rPr>
              <a:t>建立时间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Verdana" pitchFamily="34" charset="0"/>
              </a:rPr>
              <a:t>t</a:t>
            </a:r>
            <a:r>
              <a:rPr lang="en-US" altLang="zh-CN" sz="2600" b="1" baseline="-25000" dirty="0" err="1" smtClean="0">
                <a:solidFill>
                  <a:srgbClr val="FF0000"/>
                </a:solidFill>
                <a:latin typeface="Verdana" pitchFamily="34" charset="0"/>
              </a:rPr>
              <a:t>su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600" b="1" dirty="0" smtClean="0"/>
              <a:t>输入信号提前于</a:t>
            </a:r>
            <a:r>
              <a:rPr lang="en-US" altLang="zh-CN" sz="2600" b="1" dirty="0" smtClean="0"/>
              <a:t>CLK</a:t>
            </a:r>
            <a:r>
              <a:rPr lang="zh-CN" altLang="en-US" sz="2600" b="1" dirty="0" smtClean="0"/>
              <a:t>信号建立的这段时间；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ea typeface="黑体" pitchFamily="49" charset="-122"/>
              </a:rPr>
              <a:t>保持时间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Verdana" pitchFamily="34" charset="0"/>
              </a:rPr>
              <a:t>t</a:t>
            </a:r>
            <a:r>
              <a:rPr lang="en-US" altLang="zh-CN" sz="2600" b="1" baseline="-25000" dirty="0" err="1" smtClean="0">
                <a:solidFill>
                  <a:srgbClr val="FF0000"/>
                </a:solidFill>
                <a:latin typeface="Verdana" pitchFamily="34" charset="0"/>
              </a:rPr>
              <a:t>h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600" b="1" dirty="0" smtClean="0"/>
              <a:t>为保持触发器可靠的翻转，输入信号在</a:t>
            </a:r>
            <a:r>
              <a:rPr lang="en-US" altLang="zh-CN" sz="2600" b="1" dirty="0" smtClean="0"/>
              <a:t>CLK</a:t>
            </a:r>
            <a:r>
              <a:rPr lang="zh-CN" altLang="en-US" sz="2600" b="1" dirty="0" smtClean="0"/>
              <a:t>信号到来后还必须保持足够长的时间不变，这一段时间叫做保持时间。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92275" y="4033838"/>
            <a:ext cx="4967288" cy="2635250"/>
            <a:chOff x="374" y="877"/>
            <a:chExt cx="2314" cy="1379"/>
          </a:xfrm>
        </p:grpSpPr>
        <p:sp>
          <p:nvSpPr>
            <p:cNvPr id="56325" name="Line 6"/>
            <p:cNvSpPr>
              <a:spLocks noChangeShapeType="1"/>
            </p:cNvSpPr>
            <p:nvPr/>
          </p:nvSpPr>
          <p:spPr bwMode="auto">
            <a:xfrm>
              <a:off x="480" y="1536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6" name="Line 7"/>
            <p:cNvSpPr>
              <a:spLocks noChangeShapeType="1"/>
            </p:cNvSpPr>
            <p:nvPr/>
          </p:nvSpPr>
          <p:spPr bwMode="auto">
            <a:xfrm flipV="1">
              <a:off x="1104" y="115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Line 8"/>
            <p:cNvSpPr>
              <a:spLocks noChangeShapeType="1"/>
            </p:cNvSpPr>
            <p:nvPr/>
          </p:nvSpPr>
          <p:spPr bwMode="auto">
            <a:xfrm>
              <a:off x="1104" y="115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Line 9"/>
            <p:cNvSpPr>
              <a:spLocks noChangeShapeType="1"/>
            </p:cNvSpPr>
            <p:nvPr/>
          </p:nvSpPr>
          <p:spPr bwMode="auto">
            <a:xfrm>
              <a:off x="1920" y="115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Line 10"/>
            <p:cNvSpPr>
              <a:spLocks noChangeShapeType="1"/>
            </p:cNvSpPr>
            <p:nvPr/>
          </p:nvSpPr>
          <p:spPr bwMode="auto">
            <a:xfrm>
              <a:off x="1920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Text Box 11"/>
            <p:cNvSpPr txBox="1">
              <a:spLocks noChangeArrowheads="1"/>
            </p:cNvSpPr>
            <p:nvPr/>
          </p:nvSpPr>
          <p:spPr bwMode="auto">
            <a:xfrm>
              <a:off x="902" y="877"/>
              <a:ext cx="441" cy="2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accent2"/>
                  </a:solidFill>
                  <a:ea typeface="华文宋体" pitchFamily="2" charset="-122"/>
                </a:rPr>
                <a:t>作用沿</a:t>
              </a:r>
            </a:p>
          </p:txBody>
        </p:sp>
        <p:sp>
          <p:nvSpPr>
            <p:cNvPr id="56331" name="Line 12"/>
            <p:cNvSpPr>
              <a:spLocks noChangeShapeType="1"/>
            </p:cNvSpPr>
            <p:nvPr/>
          </p:nvSpPr>
          <p:spPr bwMode="auto">
            <a:xfrm>
              <a:off x="1104" y="1536"/>
              <a:ext cx="0" cy="72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Line 13"/>
            <p:cNvSpPr>
              <a:spLocks noChangeShapeType="1"/>
            </p:cNvSpPr>
            <p:nvPr/>
          </p:nvSpPr>
          <p:spPr bwMode="auto">
            <a:xfrm>
              <a:off x="864" y="1536"/>
              <a:ext cx="0" cy="72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Line 14"/>
            <p:cNvSpPr>
              <a:spLocks noChangeShapeType="1"/>
            </p:cNvSpPr>
            <p:nvPr/>
          </p:nvSpPr>
          <p:spPr bwMode="auto">
            <a:xfrm>
              <a:off x="1248" y="1536"/>
              <a:ext cx="0" cy="72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6334" name="AutoShape 15"/>
            <p:cNvCxnSpPr>
              <a:cxnSpLocks noChangeShapeType="1"/>
            </p:cNvCxnSpPr>
            <p:nvPr/>
          </p:nvCxnSpPr>
          <p:spPr bwMode="auto">
            <a:xfrm>
              <a:off x="864" y="1776"/>
              <a:ext cx="24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56335" name="Line 16"/>
            <p:cNvSpPr>
              <a:spLocks noChangeShapeType="1"/>
            </p:cNvSpPr>
            <p:nvPr/>
          </p:nvSpPr>
          <p:spPr bwMode="auto">
            <a:xfrm>
              <a:off x="960" y="20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6" name="Line 17"/>
            <p:cNvSpPr>
              <a:spLocks noChangeShapeType="1"/>
            </p:cNvSpPr>
            <p:nvPr/>
          </p:nvSpPr>
          <p:spPr bwMode="auto">
            <a:xfrm flipH="1">
              <a:off x="1248" y="20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7" name="Rectangle 18"/>
            <p:cNvSpPr>
              <a:spLocks noChangeArrowheads="1"/>
            </p:cNvSpPr>
            <p:nvPr/>
          </p:nvSpPr>
          <p:spPr bwMode="auto">
            <a:xfrm>
              <a:off x="1392" y="1872"/>
              <a:ext cx="158" cy="2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 err="1" smtClean="0">
                  <a:solidFill>
                    <a:srgbClr val="0000CC"/>
                  </a:solidFill>
                  <a:ea typeface="仿宋_GB2312" charset="-122"/>
                </a:rPr>
                <a:t>t</a:t>
              </a:r>
              <a:r>
                <a:rPr lang="en-US" altLang="zh-CN" sz="2000" baseline="-25000" dirty="0" err="1" smtClean="0">
                  <a:solidFill>
                    <a:srgbClr val="0000CC"/>
                  </a:solidFill>
                  <a:ea typeface="仿宋_GB2312" charset="-122"/>
                </a:rPr>
                <a:t>h</a:t>
              </a:r>
              <a:endParaRPr lang="en-US" altLang="zh-CN" sz="2000" baseline="-25000" dirty="0">
                <a:solidFill>
                  <a:srgbClr val="0000CC"/>
                </a:solidFill>
                <a:ea typeface="仿宋_GB2312" charset="-122"/>
              </a:endParaRPr>
            </a:p>
          </p:txBody>
        </p:sp>
        <p:sp>
          <p:nvSpPr>
            <p:cNvPr id="56338" name="Rectangle 19"/>
            <p:cNvSpPr>
              <a:spLocks noChangeArrowheads="1"/>
            </p:cNvSpPr>
            <p:nvPr/>
          </p:nvSpPr>
          <p:spPr bwMode="auto">
            <a:xfrm>
              <a:off x="864" y="1488"/>
              <a:ext cx="265" cy="2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 err="1" smtClean="0">
                  <a:solidFill>
                    <a:srgbClr val="0000CC"/>
                  </a:solidFill>
                  <a:ea typeface="仿宋_GB2312" charset="-122"/>
                </a:rPr>
                <a:t>t</a:t>
              </a:r>
              <a:r>
                <a:rPr lang="en-US" altLang="zh-CN" sz="2000" baseline="-25000" dirty="0" err="1" smtClean="0">
                  <a:solidFill>
                    <a:srgbClr val="0000CC"/>
                  </a:solidFill>
                  <a:ea typeface="仿宋_GB2312" charset="-122"/>
                </a:rPr>
                <a:t>su</a:t>
              </a:r>
              <a:endParaRPr lang="en-US" altLang="zh-CN" sz="2000" baseline="-25000" dirty="0">
                <a:solidFill>
                  <a:srgbClr val="0000CC"/>
                </a:solidFill>
                <a:ea typeface="仿宋_GB2312" charset="-122"/>
              </a:endParaRPr>
            </a:p>
          </p:txBody>
        </p:sp>
        <p:sp>
          <p:nvSpPr>
            <p:cNvPr id="56339" name="Text Box 20"/>
            <p:cNvSpPr txBox="1">
              <a:spLocks noChangeArrowheads="1"/>
            </p:cNvSpPr>
            <p:nvPr/>
          </p:nvSpPr>
          <p:spPr bwMode="auto">
            <a:xfrm>
              <a:off x="374" y="1161"/>
              <a:ext cx="442" cy="2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56340" name="Line 21"/>
            <p:cNvSpPr>
              <a:spLocks noChangeShapeType="1"/>
            </p:cNvSpPr>
            <p:nvPr/>
          </p:nvSpPr>
          <p:spPr bwMode="auto">
            <a:xfrm>
              <a:off x="480" y="211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Line 22"/>
            <p:cNvSpPr>
              <a:spLocks noChangeShapeType="1"/>
            </p:cNvSpPr>
            <p:nvPr/>
          </p:nvSpPr>
          <p:spPr bwMode="auto">
            <a:xfrm flipV="1">
              <a:off x="768" y="18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2" name="Line 23"/>
            <p:cNvSpPr>
              <a:spLocks noChangeShapeType="1"/>
            </p:cNvSpPr>
            <p:nvPr/>
          </p:nvSpPr>
          <p:spPr bwMode="auto">
            <a:xfrm>
              <a:off x="768" y="187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3" name="Line 24"/>
            <p:cNvSpPr>
              <a:spLocks noChangeShapeType="1"/>
            </p:cNvSpPr>
            <p:nvPr/>
          </p:nvSpPr>
          <p:spPr bwMode="auto">
            <a:xfrm>
              <a:off x="1584" y="18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4" name="Line 25"/>
            <p:cNvSpPr>
              <a:spLocks noChangeShapeType="1"/>
            </p:cNvSpPr>
            <p:nvPr/>
          </p:nvSpPr>
          <p:spPr bwMode="auto">
            <a:xfrm>
              <a:off x="1584" y="216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5" name="Text Box 26"/>
            <p:cNvSpPr txBox="1">
              <a:spLocks noChangeArrowheads="1"/>
            </p:cNvSpPr>
            <p:nvPr/>
          </p:nvSpPr>
          <p:spPr bwMode="auto">
            <a:xfrm>
              <a:off x="384" y="1680"/>
              <a:ext cx="442" cy="2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D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428596" y="928670"/>
            <a:ext cx="6913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accent6"/>
                </a:solidFill>
                <a:latin typeface="华文隶书" pitchFamily="2" charset="-122"/>
                <a:ea typeface="华文隶书" pitchFamily="2" charset="-122"/>
              </a:rPr>
              <a:t>一、建立时间</a:t>
            </a:r>
            <a:r>
              <a:rPr lang="en-US" altLang="zh-CN" sz="2800" dirty="0" err="1" smtClean="0">
                <a:solidFill>
                  <a:schemeClr val="accent6"/>
                </a:solidFill>
                <a:latin typeface="华文隶书" pitchFamily="2" charset="-122"/>
                <a:ea typeface="华文隶书" pitchFamily="2" charset="-122"/>
              </a:rPr>
              <a:t>t</a:t>
            </a:r>
            <a:r>
              <a:rPr lang="en-US" altLang="zh-CN" sz="2800" baseline="-25000" dirty="0" err="1" smtClean="0">
                <a:solidFill>
                  <a:schemeClr val="accent6"/>
                </a:solidFill>
                <a:latin typeface="华文隶书" pitchFamily="2" charset="-122"/>
                <a:ea typeface="华文隶书" pitchFamily="2" charset="-122"/>
              </a:rPr>
              <a:t>su</a:t>
            </a:r>
            <a:r>
              <a:rPr lang="zh-CN" altLang="en-US" sz="2800" dirty="0" smtClean="0">
                <a:solidFill>
                  <a:schemeClr val="accent6"/>
                </a:solidFill>
                <a:latin typeface="华文隶书" pitchFamily="2" charset="-122"/>
                <a:ea typeface="华文隶书" pitchFamily="2" charset="-122"/>
              </a:rPr>
              <a:t>、保持时间</a:t>
            </a:r>
            <a:r>
              <a:rPr lang="en-US" altLang="zh-CN" sz="2800" dirty="0" err="1" smtClean="0">
                <a:solidFill>
                  <a:schemeClr val="accent6"/>
                </a:solidFill>
                <a:latin typeface="华文隶书" pitchFamily="2" charset="-122"/>
                <a:ea typeface="华文隶书" pitchFamily="2" charset="-122"/>
              </a:rPr>
              <a:t>t</a:t>
            </a:r>
            <a:r>
              <a:rPr lang="en-US" altLang="zh-CN" sz="2800" baseline="-25000" dirty="0" err="1" smtClean="0">
                <a:solidFill>
                  <a:schemeClr val="accent6"/>
                </a:solidFill>
                <a:latin typeface="华文隶书" pitchFamily="2" charset="-122"/>
                <a:ea typeface="华文隶书" pitchFamily="2" charset="-122"/>
              </a:rPr>
              <a:t>h</a:t>
            </a:r>
            <a:endParaRPr lang="en-US" altLang="zh-CN" sz="2800" baseline="-25000" dirty="0">
              <a:solidFill>
                <a:schemeClr val="accent6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3" name="组合 29"/>
          <p:cNvGrpSpPr/>
          <p:nvPr/>
        </p:nvGrpSpPr>
        <p:grpSpPr>
          <a:xfrm>
            <a:off x="2714612" y="3500438"/>
            <a:ext cx="5715040" cy="1857364"/>
            <a:chOff x="2714612" y="3500438"/>
            <a:chExt cx="5715040" cy="1857364"/>
          </a:xfrm>
        </p:grpSpPr>
        <p:sp>
          <p:nvSpPr>
            <p:cNvPr id="27" name="右大括号 26"/>
            <p:cNvSpPr/>
            <p:nvPr/>
          </p:nvSpPr>
          <p:spPr bwMode="auto">
            <a:xfrm rot="16200000">
              <a:off x="2928938" y="4714872"/>
              <a:ext cx="428604" cy="857256"/>
            </a:xfrm>
            <a:prstGeom prst="rightBrace">
              <a:avLst>
                <a:gd name="adj1" fmla="val 8333"/>
                <a:gd name="adj2" fmla="val 49619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86314" y="3500438"/>
              <a:ext cx="357020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latin typeface="华文隶书" pitchFamily="2" charset="-122"/>
                  <a:ea typeface="华文隶书" pitchFamily="2" charset="-122"/>
                </a:rPr>
                <a:t>对输入信号要求：</a:t>
              </a:r>
              <a:endParaRPr lang="en-US" altLang="zh-CN" sz="3200" b="1" dirty="0" smtClean="0">
                <a:latin typeface="华文隶书" pitchFamily="2" charset="-122"/>
                <a:ea typeface="华文隶书" pitchFamily="2" charset="-122"/>
              </a:endParaRPr>
            </a:p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华文隶书" pitchFamily="2" charset="-122"/>
                  <a:ea typeface="华文隶书" pitchFamily="2" charset="-122"/>
                </a:rPr>
                <a:t>在这一段时间内保持不变</a:t>
              </a:r>
              <a:endParaRPr lang="zh-CN" altLang="en-US" sz="2400" dirty="0">
                <a:solidFill>
                  <a:srgbClr val="C00000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29" name="AutoShape 135"/>
            <p:cNvSpPr>
              <a:spLocks noChangeArrowheads="1"/>
            </p:cNvSpPr>
            <p:nvPr/>
          </p:nvSpPr>
          <p:spPr bwMode="auto">
            <a:xfrm>
              <a:off x="4643438" y="3643314"/>
              <a:ext cx="3786214" cy="714380"/>
            </a:xfrm>
            <a:prstGeom prst="wedgeRoundRectCallout">
              <a:avLst>
                <a:gd name="adj1" fmla="val -88053"/>
                <a:gd name="adj2" fmla="val 134829"/>
                <a:gd name="adj3" fmla="val 16667"/>
              </a:avLst>
            </a:prstGeom>
            <a:solidFill>
              <a:srgbClr val="FFFF99">
                <a:alpha val="4784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 eaLnBrk="0" hangingPunct="0"/>
              <a:endParaRPr lang="zh-CN" altLang="en-US" sz="24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0" y="260648"/>
            <a:ext cx="5580112" cy="504056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r>
              <a:rPr lang="en-US" altLang="zh-CN" sz="3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5.3.5 </a:t>
            </a:r>
            <a:r>
              <a:rPr lang="zh-CN" altLang="en-US" sz="3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边沿触发器的动态特性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000108"/>
            <a:ext cx="7858180" cy="928694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/>
              <a:t>从</a:t>
            </a:r>
            <a:r>
              <a:rPr lang="en-US" altLang="zh-CN" sz="2400" b="1" dirty="0" smtClean="0"/>
              <a:t>CLK</a:t>
            </a:r>
            <a:r>
              <a:rPr lang="zh-CN" altLang="en-US" sz="2400" b="1" dirty="0" smtClean="0"/>
              <a:t>触发沿到来开始，到输出端 </a:t>
            </a:r>
            <a:r>
              <a:rPr lang="en-US" altLang="zh-CN" sz="2400" b="1" dirty="0" smtClean="0"/>
              <a:t>Q</a:t>
            </a:r>
            <a:r>
              <a:rPr lang="zh-CN" altLang="en-US" sz="2400" b="1" dirty="0" smtClean="0"/>
              <a:t> ，完成状态改变为止，期间经历的时间叫做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传输延迟时间</a:t>
            </a:r>
            <a:r>
              <a:rPr lang="zh-CN" altLang="en-US" sz="2400" b="1" dirty="0" smtClean="0"/>
              <a:t>。</a:t>
            </a:r>
            <a:endParaRPr lang="en-US" altLang="zh-CN" sz="2400" b="1" baseline="-25000" dirty="0" smtClean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5013176"/>
            <a:ext cx="8134350" cy="144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由于时钟触发器的每一级门电路都有传输延迟，因此电路状态改变总是需要一定时间才能完成，当时钟频率升高到一定程度后，触发器就来不及翻转了。</a:t>
            </a:r>
          </a:p>
        </p:txBody>
      </p:sp>
      <p:sp>
        <p:nvSpPr>
          <p:cNvPr id="6" name="矩形 5"/>
          <p:cNvSpPr/>
          <p:nvPr/>
        </p:nvSpPr>
        <p:spPr>
          <a:xfrm>
            <a:off x="642910" y="285728"/>
            <a:ext cx="3857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accent6"/>
                </a:solidFill>
                <a:latin typeface="华文隶书" pitchFamily="2" charset="-122"/>
                <a:ea typeface="华文隶书" pitchFamily="2" charset="-122"/>
              </a:rPr>
              <a:t>二</a:t>
            </a:r>
            <a:r>
              <a:rPr lang="en-US" altLang="zh-CN" sz="2800" dirty="0" smtClean="0">
                <a:solidFill>
                  <a:schemeClr val="accent6"/>
                </a:solidFill>
                <a:latin typeface="华文隶书" pitchFamily="2" charset="-122"/>
                <a:ea typeface="华文隶书" pitchFamily="2" charset="-122"/>
              </a:rPr>
              <a:t>.</a:t>
            </a:r>
            <a:r>
              <a:rPr lang="zh-CN" altLang="en-US" sz="2800" dirty="0" smtClean="0">
                <a:solidFill>
                  <a:schemeClr val="accent6"/>
                </a:solidFill>
                <a:latin typeface="华文隶书" pitchFamily="2" charset="-122"/>
                <a:ea typeface="华文隶书" pitchFamily="2" charset="-122"/>
              </a:rPr>
              <a:t>传输延时时间</a:t>
            </a:r>
            <a:r>
              <a:rPr lang="en-US" altLang="zh-CN" sz="2800" dirty="0" err="1" smtClean="0">
                <a:solidFill>
                  <a:schemeClr val="accent6"/>
                </a:solidFill>
                <a:latin typeface="华文隶书" pitchFamily="2" charset="-122"/>
                <a:ea typeface="华文隶书" pitchFamily="2" charset="-122"/>
              </a:rPr>
              <a:t>t</a:t>
            </a:r>
            <a:r>
              <a:rPr lang="en-US" altLang="zh-CN" sz="2800" baseline="-25000" dirty="0" err="1" smtClean="0">
                <a:solidFill>
                  <a:schemeClr val="accent6"/>
                </a:solidFill>
                <a:latin typeface="华文隶书" pitchFamily="2" charset="-122"/>
                <a:ea typeface="华文隶书" pitchFamily="2" charset="-122"/>
              </a:rPr>
              <a:t>pd</a:t>
            </a:r>
            <a:endParaRPr lang="en-US" altLang="zh-CN" sz="2800" baseline="-25000" dirty="0" smtClean="0">
              <a:solidFill>
                <a:schemeClr val="accent6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1500166" y="2071678"/>
            <a:ext cx="5110164" cy="2380608"/>
            <a:chOff x="1500166" y="2071678"/>
            <a:chExt cx="5110164" cy="2380608"/>
          </a:xfrm>
        </p:grpSpPr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143240" y="3929066"/>
              <a:ext cx="52450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dirty="0" err="1" smtClean="0">
                  <a:solidFill>
                    <a:srgbClr val="0000CC"/>
                  </a:solidFill>
                  <a:ea typeface="仿宋_GB2312" charset="-122"/>
                </a:rPr>
                <a:t>t</a:t>
              </a:r>
              <a:r>
                <a:rPr lang="en-US" altLang="zh-CN" sz="2800" baseline="-25000" dirty="0" err="1" smtClean="0">
                  <a:solidFill>
                    <a:srgbClr val="0000CC"/>
                  </a:solidFill>
                  <a:ea typeface="仿宋_GB2312" charset="-122"/>
                </a:rPr>
                <a:t>pd</a:t>
              </a:r>
              <a:endParaRPr lang="en-US" altLang="zh-CN" sz="2800" baseline="-25000" dirty="0">
                <a:solidFill>
                  <a:srgbClr val="0000CC"/>
                </a:solidFill>
                <a:ea typeface="仿宋_GB2312" charset="-122"/>
              </a:endParaRPr>
            </a:p>
          </p:txBody>
        </p:sp>
        <p:grpSp>
          <p:nvGrpSpPr>
            <p:cNvPr id="3" name="组合 37"/>
            <p:cNvGrpSpPr/>
            <p:nvPr/>
          </p:nvGrpSpPr>
          <p:grpSpPr>
            <a:xfrm>
              <a:off x="1500166" y="2071678"/>
              <a:ext cx="5110164" cy="2135184"/>
              <a:chOff x="1500166" y="1857364"/>
              <a:chExt cx="5110164" cy="2135184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1870584" y="2616638"/>
                <a:ext cx="13394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 flipV="1">
                <a:off x="3210078" y="2088000"/>
                <a:ext cx="0" cy="50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3210078" y="2071678"/>
                <a:ext cx="17516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4968000" y="2088000"/>
                <a:ext cx="0" cy="540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4961723" y="2616638"/>
                <a:ext cx="16486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3210078" y="2616638"/>
                <a:ext cx="0" cy="137591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694888" y="2616638"/>
                <a:ext cx="0" cy="137591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0" name="AutoShape 15"/>
              <p:cNvCxnSpPr>
                <a:cxnSpLocks noChangeShapeType="1"/>
              </p:cNvCxnSpPr>
              <p:nvPr/>
            </p:nvCxnSpPr>
            <p:spPr bwMode="auto">
              <a:xfrm>
                <a:off x="3214678" y="3714752"/>
                <a:ext cx="428628" cy="15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1500166" y="1857364"/>
                <a:ext cx="948808" cy="39748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000" dirty="0" smtClean="0">
                    <a:solidFill>
                      <a:schemeClr val="tx1"/>
                    </a:solidFill>
                    <a:ea typeface="仿宋_GB2312" charset="-122"/>
                  </a:rPr>
                  <a:t>CLK</a:t>
                </a:r>
                <a:endParaRPr lang="en-US" altLang="zh-CN" sz="2000" dirty="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1882070" y="3316133"/>
                <a:ext cx="618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 flipV="1">
                <a:off x="2500298" y="2857496"/>
                <a:ext cx="0" cy="4586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2500299" y="2857496"/>
                <a:ext cx="92869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3428992" y="2857496"/>
                <a:ext cx="0" cy="50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3428992" y="3312000"/>
                <a:ext cx="19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1571604" y="2857496"/>
                <a:ext cx="948808" cy="39748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000" dirty="0">
                    <a:solidFill>
                      <a:schemeClr val="tx1"/>
                    </a:solidFill>
                    <a:ea typeface="仿宋_GB2312" charset="-122"/>
                  </a:rPr>
                  <a:t>D</a:t>
                </a:r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>
                <a:off x="1928794" y="3929066"/>
                <a:ext cx="16966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 flipV="1">
                <a:off x="3643305" y="3500438"/>
                <a:ext cx="0" cy="4586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>
                <a:off x="3643306" y="3500438"/>
                <a:ext cx="22860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auto">
              <a:xfrm>
                <a:off x="1571604" y="3500438"/>
                <a:ext cx="948808" cy="39748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000" dirty="0" smtClean="0">
                    <a:solidFill>
                      <a:schemeClr val="tx1"/>
                    </a:solidFill>
                    <a:ea typeface="仿宋_GB2312" charset="-122"/>
                  </a:rPr>
                  <a:t>Q</a:t>
                </a:r>
                <a:endParaRPr lang="en-US" altLang="zh-CN" sz="2000" dirty="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467544" y="443711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/>
            <a:r>
              <a:rPr lang="zh-CN" altLang="en-US" sz="2800" dirty="0" smtClean="0">
                <a:solidFill>
                  <a:srgbClr val="005CE7"/>
                </a:solidFill>
                <a:latin typeface="华文隶书" pitchFamily="2" charset="-122"/>
                <a:ea typeface="华文隶书" pitchFamily="2" charset="-122"/>
              </a:rPr>
              <a:t>三</a:t>
            </a:r>
            <a:r>
              <a:rPr lang="en-US" altLang="zh-CN" sz="2800" dirty="0" smtClean="0">
                <a:solidFill>
                  <a:srgbClr val="005CE7"/>
                </a:solidFill>
                <a:latin typeface="华文隶书" pitchFamily="2" charset="-122"/>
                <a:ea typeface="华文隶书" pitchFamily="2" charset="-122"/>
              </a:rPr>
              <a:t>.</a:t>
            </a:r>
            <a:r>
              <a:rPr lang="zh-CN" altLang="en-US" sz="2800" dirty="0" smtClean="0">
                <a:solidFill>
                  <a:srgbClr val="005CE7"/>
                </a:solidFill>
                <a:latin typeface="华文隶书" pitchFamily="2" charset="-122"/>
                <a:ea typeface="华文隶书" pitchFamily="2" charset="-122"/>
              </a:rPr>
              <a:t>最高工作频率</a:t>
            </a:r>
            <a:r>
              <a:rPr lang="en-US" altLang="zh-CN" sz="2800" dirty="0" err="1" smtClean="0">
                <a:solidFill>
                  <a:srgbClr val="005CE7"/>
                </a:solidFill>
                <a:latin typeface="华文隶书" pitchFamily="2" charset="-122"/>
                <a:ea typeface="华文隶书" pitchFamily="2" charset="-122"/>
              </a:rPr>
              <a:t>f</a:t>
            </a:r>
            <a:r>
              <a:rPr lang="en-US" altLang="zh-CN" sz="2800" baseline="-25000" dirty="0" err="1" smtClean="0">
                <a:solidFill>
                  <a:srgbClr val="005CE7"/>
                </a:solidFill>
                <a:latin typeface="华文隶书" pitchFamily="2" charset="-122"/>
                <a:ea typeface="华文隶书" pitchFamily="2" charset="-122"/>
              </a:rPr>
              <a:t>max</a:t>
            </a:r>
            <a:endParaRPr lang="en-US" altLang="zh-CN" sz="2800" baseline="-25000" dirty="0" smtClean="0">
              <a:solidFill>
                <a:srgbClr val="005CE7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32588" y="6400800"/>
            <a:ext cx="2063750" cy="4572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800" kern="0" dirty="0" smtClean="0">
                <a:solidFill>
                  <a:sysClr val="windowText" lastClr="000000"/>
                </a:solidFill>
              </a:rPr>
              <a:t>第</a:t>
            </a:r>
            <a:fld id="{E53EF7B5-FF62-40F7-8AA8-6C4EF37735DB}" type="slidenum">
              <a:rPr kumimoji="0" lang="zh-CN" altLang="en-US" sz="1800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r>
              <a:rPr kumimoji="0" lang="zh-CN" altLang="en-US" sz="1800" kern="0" dirty="0" smtClean="0">
                <a:solidFill>
                  <a:sysClr val="windowText" lastClr="000000"/>
                </a:solidFill>
              </a:rPr>
              <a:t>页</a:t>
            </a:r>
          </a:p>
        </p:txBody>
      </p: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0" y="404664"/>
            <a:ext cx="44935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rgbClr val="005CE7"/>
                </a:solidFill>
                <a:latin typeface="华文隶书" pitchFamily="2" charset="-122"/>
                <a:ea typeface="华文隶书" pitchFamily="2" charset="-122"/>
              </a:rPr>
              <a:t>四、边沿</a:t>
            </a:r>
            <a:r>
              <a:rPr lang="zh-CN" altLang="en-US" sz="2800" dirty="0">
                <a:solidFill>
                  <a:srgbClr val="005CE7"/>
                </a:solidFill>
                <a:latin typeface="华文隶书" pitchFamily="2" charset="-122"/>
                <a:ea typeface="华文隶书" pitchFamily="2" charset="-122"/>
              </a:rPr>
              <a:t>触发器抗干扰</a:t>
            </a:r>
            <a:r>
              <a:rPr lang="zh-CN" altLang="en-US" sz="2800" dirty="0" smtClean="0">
                <a:solidFill>
                  <a:srgbClr val="005CE7"/>
                </a:solidFill>
                <a:latin typeface="华文隶书" pitchFamily="2" charset="-122"/>
                <a:ea typeface="华文隶书" pitchFamily="2" charset="-122"/>
              </a:rPr>
              <a:t>能力</a:t>
            </a:r>
            <a:endParaRPr kumimoji="0" lang="zh-CN" altLang="en-US" sz="2800" kern="0" dirty="0">
              <a:solidFill>
                <a:srgbClr val="FF0000"/>
              </a:solidFill>
            </a:endParaRPr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4427538" y="4221163"/>
            <a:ext cx="40386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kern="0" dirty="0">
                <a:solidFill>
                  <a:sysClr val="windowText" lastClr="000000"/>
                </a:solidFill>
                <a:latin typeface="华文行楷" pitchFamily="2" charset="-122"/>
                <a:ea typeface="华文行楷" pitchFamily="2" charset="-122"/>
              </a:rPr>
              <a:t>只有干扰（包括冒险），不要发生在沿前沿前</a:t>
            </a:r>
            <a:r>
              <a:rPr kumimoji="0" lang="en-US" altLang="zh-CN" sz="2800" kern="0" dirty="0" err="1" smtClean="0">
                <a:solidFill>
                  <a:sysClr val="windowText" lastClr="000000"/>
                </a:solidFill>
                <a:latin typeface="华文行楷" pitchFamily="2" charset="-122"/>
                <a:ea typeface="华文行楷" pitchFamily="2" charset="-122"/>
              </a:rPr>
              <a:t>t</a:t>
            </a:r>
            <a:r>
              <a:rPr kumimoji="0" lang="en-US" altLang="zh-CN" sz="2800" kern="0" baseline="-25000" dirty="0" err="1" smtClean="0">
                <a:solidFill>
                  <a:sysClr val="windowText" lastClr="000000"/>
                </a:solidFill>
                <a:latin typeface="华文行楷" pitchFamily="2" charset="-122"/>
                <a:ea typeface="华文行楷" pitchFamily="2" charset="-122"/>
              </a:rPr>
              <a:t>su</a:t>
            </a:r>
            <a:r>
              <a:rPr kumimoji="0" lang="zh-CN" altLang="en-US" sz="2800" kern="0" dirty="0" smtClean="0">
                <a:solidFill>
                  <a:sysClr val="windowText" lastClr="000000"/>
                </a:solidFill>
                <a:latin typeface="华文行楷" pitchFamily="2" charset="-122"/>
                <a:ea typeface="华文行楷" pitchFamily="2" charset="-122"/>
              </a:rPr>
              <a:t>和</a:t>
            </a:r>
            <a:r>
              <a:rPr kumimoji="0" lang="zh-CN" altLang="en-US" sz="2800" kern="0" dirty="0">
                <a:solidFill>
                  <a:sysClr val="windowText" lastClr="000000"/>
                </a:solidFill>
                <a:latin typeface="华文行楷" pitchFamily="2" charset="-122"/>
                <a:ea typeface="华文行楷" pitchFamily="2" charset="-122"/>
              </a:rPr>
              <a:t>作用沿后 </a:t>
            </a:r>
            <a:r>
              <a:rPr kumimoji="0" lang="en-US" altLang="zh-CN" sz="2800" kern="0" dirty="0" err="1" smtClean="0">
                <a:solidFill>
                  <a:sysClr val="windowText" lastClr="000000"/>
                </a:solidFill>
                <a:latin typeface="华文行楷" pitchFamily="2" charset="-122"/>
                <a:ea typeface="华文行楷" pitchFamily="2" charset="-122"/>
              </a:rPr>
              <a:t>t</a:t>
            </a:r>
            <a:r>
              <a:rPr kumimoji="0" lang="en-US" altLang="zh-CN" sz="2800" kern="0" baseline="-25000" dirty="0" err="1" smtClean="0">
                <a:solidFill>
                  <a:sysClr val="windowText" lastClr="000000"/>
                </a:solidFill>
                <a:latin typeface="华文行楷" pitchFamily="2" charset="-122"/>
                <a:ea typeface="华文行楷" pitchFamily="2" charset="-122"/>
              </a:rPr>
              <a:t>h</a:t>
            </a:r>
            <a:r>
              <a:rPr kumimoji="0" lang="zh-CN" altLang="en-US" sz="2800" kern="0" dirty="0" smtClean="0">
                <a:solidFill>
                  <a:sysClr val="windowText" lastClr="000000"/>
                </a:solidFill>
                <a:latin typeface="华文行楷" pitchFamily="2" charset="-122"/>
                <a:ea typeface="华文行楷" pitchFamily="2" charset="-122"/>
              </a:rPr>
              <a:t>的</a:t>
            </a:r>
            <a:r>
              <a:rPr kumimoji="0" lang="zh-CN" altLang="en-US" sz="2800" kern="0" dirty="0">
                <a:solidFill>
                  <a:sysClr val="windowText" lastClr="000000"/>
                </a:solidFill>
                <a:latin typeface="华文行楷" pitchFamily="2" charset="-122"/>
                <a:ea typeface="华文行楷" pitchFamily="2" charset="-122"/>
              </a:rPr>
              <a:t>时间内，就还会对电路发生影响。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23850" y="1700214"/>
            <a:ext cx="4646613" cy="2430463"/>
            <a:chOff x="2798" y="2160"/>
            <a:chExt cx="2927" cy="1531"/>
          </a:xfrm>
        </p:grpSpPr>
        <p:sp>
          <p:nvSpPr>
            <p:cNvPr id="66" name="Rectangle 32"/>
            <p:cNvSpPr>
              <a:spLocks noChangeArrowheads="1"/>
            </p:cNvSpPr>
            <p:nvPr/>
          </p:nvSpPr>
          <p:spPr bwMode="auto">
            <a:xfrm>
              <a:off x="4507" y="2334"/>
              <a:ext cx="547" cy="6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Text Box 33"/>
            <p:cNvSpPr txBox="1">
              <a:spLocks noChangeArrowheads="1"/>
            </p:cNvSpPr>
            <p:nvPr/>
          </p:nvSpPr>
          <p:spPr bwMode="auto">
            <a:xfrm>
              <a:off x="4408" y="2688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 dirty="0">
                  <a:solidFill>
                    <a:sysClr val="windowText" lastClr="000000"/>
                  </a:solidFill>
                </a:rPr>
                <a:t>1D</a:t>
              </a:r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>
              <a:off x="5054" y="2455"/>
              <a:ext cx="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>
              <a:off x="5146" y="2780"/>
              <a:ext cx="4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Line 36"/>
            <p:cNvSpPr>
              <a:spLocks noChangeShapeType="1"/>
            </p:cNvSpPr>
            <p:nvPr/>
          </p:nvSpPr>
          <p:spPr bwMode="auto">
            <a:xfrm>
              <a:off x="3947" y="2821"/>
              <a:ext cx="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Line 37"/>
            <p:cNvSpPr>
              <a:spLocks noChangeShapeType="1"/>
            </p:cNvSpPr>
            <p:nvPr/>
          </p:nvSpPr>
          <p:spPr bwMode="auto">
            <a:xfrm flipV="1">
              <a:off x="4320" y="259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AutoShape 38"/>
            <p:cNvSpPr>
              <a:spLocks noChangeArrowheads="1"/>
            </p:cNvSpPr>
            <p:nvPr/>
          </p:nvSpPr>
          <p:spPr bwMode="auto">
            <a:xfrm rot="5400000">
              <a:off x="4492" y="2552"/>
              <a:ext cx="121" cy="9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Text Box 39"/>
            <p:cNvSpPr txBox="1">
              <a:spLocks noChangeArrowheads="1"/>
            </p:cNvSpPr>
            <p:nvPr/>
          </p:nvSpPr>
          <p:spPr bwMode="auto">
            <a:xfrm>
              <a:off x="4544" y="2477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 dirty="0">
                  <a:solidFill>
                    <a:sysClr val="windowText" lastClr="000000"/>
                  </a:solidFill>
                </a:rPr>
                <a:t>C1</a:t>
              </a:r>
            </a:p>
          </p:txBody>
        </p:sp>
        <p:sp>
          <p:nvSpPr>
            <p:cNvPr id="74" name="Line 40"/>
            <p:cNvSpPr>
              <a:spLocks noChangeShapeType="1"/>
            </p:cNvSpPr>
            <p:nvPr/>
          </p:nvSpPr>
          <p:spPr bwMode="auto">
            <a:xfrm>
              <a:off x="4320" y="2592"/>
              <a:ext cx="0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4272" y="3168"/>
              <a:ext cx="43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 smtClean="0">
                  <a:solidFill>
                    <a:sysClr val="windowText" lastClr="000000"/>
                  </a:solidFill>
                </a:rPr>
                <a:t>CLK</a:t>
              </a:r>
              <a:endParaRPr kumimoji="0" lang="en-US" altLang="zh-CN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Text Box 42"/>
            <p:cNvSpPr txBox="1">
              <a:spLocks noChangeArrowheads="1"/>
            </p:cNvSpPr>
            <p:nvPr/>
          </p:nvSpPr>
          <p:spPr bwMode="auto">
            <a:xfrm>
              <a:off x="5498" y="2293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>
                  <a:solidFill>
                    <a:sysClr val="windowText" lastClr="000000"/>
                  </a:solidFill>
                </a:rPr>
                <a:t>Q</a:t>
              </a:r>
            </a:p>
          </p:txBody>
        </p:sp>
        <p:graphicFrame>
          <p:nvGraphicFramePr>
            <p:cNvPr id="43010" name="Object 3"/>
            <p:cNvGraphicFramePr>
              <a:graphicFrameLocks noChangeAspect="1"/>
            </p:cNvGraphicFramePr>
            <p:nvPr/>
          </p:nvGraphicFramePr>
          <p:xfrm>
            <a:off x="5515" y="2618"/>
            <a:ext cx="210" cy="244"/>
          </p:xfrm>
          <a:graphic>
            <a:graphicData uri="http://schemas.openxmlformats.org/presentationml/2006/ole">
              <p:oleObj spid="_x0000_s102402" name="公式" r:id="rId3" imgW="215640" imgH="279360" progId="Equation.3">
                <p:embed/>
              </p:oleObj>
            </a:graphicData>
          </a:graphic>
        </p:graphicFrame>
        <p:sp>
          <p:nvSpPr>
            <p:cNvPr id="78" name="Line 44"/>
            <p:cNvSpPr>
              <a:spLocks noChangeShapeType="1"/>
            </p:cNvSpPr>
            <p:nvPr/>
          </p:nvSpPr>
          <p:spPr bwMode="auto">
            <a:xfrm>
              <a:off x="2798" y="2928"/>
              <a:ext cx="6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ctangle 45"/>
            <p:cNvSpPr>
              <a:spLocks noChangeArrowheads="1"/>
            </p:cNvSpPr>
            <p:nvPr/>
          </p:nvSpPr>
          <p:spPr bwMode="auto">
            <a:xfrm>
              <a:off x="3408" y="2400"/>
              <a:ext cx="557" cy="8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Oval 46"/>
            <p:cNvSpPr>
              <a:spLocks noChangeArrowheads="1"/>
            </p:cNvSpPr>
            <p:nvPr/>
          </p:nvSpPr>
          <p:spPr bwMode="auto">
            <a:xfrm flipH="1" flipV="1">
              <a:off x="5063" y="2740"/>
              <a:ext cx="97" cy="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3408" y="2544"/>
              <a:ext cx="51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2400" kern="0">
                  <a:solidFill>
                    <a:sysClr val="windowText" lastClr="000000"/>
                  </a:solidFill>
                  <a:sym typeface="Symbol" pitchFamily="18" charset="2"/>
                </a:rPr>
                <a:t>组合电路</a:t>
              </a:r>
              <a:endParaRPr kumimoji="0"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ext Box 50"/>
            <p:cNvSpPr txBox="1">
              <a:spLocks noChangeArrowheads="1"/>
            </p:cNvSpPr>
            <p:nvPr/>
          </p:nvSpPr>
          <p:spPr bwMode="auto">
            <a:xfrm>
              <a:off x="2819" y="2640"/>
              <a:ext cx="3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>
                  <a:solidFill>
                    <a:sysClr val="windowText" lastClr="000000"/>
                  </a:solidFill>
                </a:rPr>
                <a:t>X</a:t>
              </a:r>
            </a:p>
          </p:txBody>
        </p:sp>
        <p:sp>
          <p:nvSpPr>
            <p:cNvPr id="83" name="Line 55"/>
            <p:cNvSpPr>
              <a:spLocks noChangeShapeType="1"/>
            </p:cNvSpPr>
            <p:nvPr/>
          </p:nvSpPr>
          <p:spPr bwMode="auto">
            <a:xfrm flipV="1">
              <a:off x="5280" y="2736"/>
              <a:ext cx="96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56"/>
            <p:cNvSpPr>
              <a:spLocks noChangeArrowheads="1"/>
            </p:cNvSpPr>
            <p:nvPr/>
          </p:nvSpPr>
          <p:spPr bwMode="auto">
            <a:xfrm>
              <a:off x="3918" y="2160"/>
              <a:ext cx="56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 dirty="0">
                  <a:solidFill>
                    <a:schemeClr val="accent6"/>
                  </a:solidFill>
                </a:rPr>
                <a:t>干扰</a:t>
              </a:r>
            </a:p>
          </p:txBody>
        </p:sp>
        <p:sp>
          <p:nvSpPr>
            <p:cNvPr id="85" name="Line 57"/>
            <p:cNvSpPr>
              <a:spLocks noChangeShapeType="1"/>
            </p:cNvSpPr>
            <p:nvPr/>
          </p:nvSpPr>
          <p:spPr bwMode="auto">
            <a:xfrm flipH="1">
              <a:off x="4080" y="2400"/>
              <a:ext cx="14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Line 60"/>
            <p:cNvSpPr>
              <a:spLocks noChangeShapeType="1"/>
            </p:cNvSpPr>
            <p:nvPr/>
          </p:nvSpPr>
          <p:spPr bwMode="auto">
            <a:xfrm flipH="1" flipV="1">
              <a:off x="5280" y="2688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Line 61"/>
            <p:cNvSpPr>
              <a:spLocks noChangeShapeType="1"/>
            </p:cNvSpPr>
            <p:nvPr/>
          </p:nvSpPr>
          <p:spPr bwMode="auto">
            <a:xfrm flipH="1" flipV="1">
              <a:off x="5280" y="2400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Line 62"/>
            <p:cNvSpPr>
              <a:spLocks noChangeShapeType="1"/>
            </p:cNvSpPr>
            <p:nvPr/>
          </p:nvSpPr>
          <p:spPr bwMode="auto">
            <a:xfrm flipH="1" flipV="1">
              <a:off x="4176" y="2736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Line 63"/>
            <p:cNvSpPr>
              <a:spLocks noChangeShapeType="1"/>
            </p:cNvSpPr>
            <p:nvPr/>
          </p:nvSpPr>
          <p:spPr bwMode="auto">
            <a:xfrm flipH="1" flipV="1">
              <a:off x="3216" y="2832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Line 64"/>
            <p:cNvSpPr>
              <a:spLocks noChangeShapeType="1"/>
            </p:cNvSpPr>
            <p:nvPr/>
          </p:nvSpPr>
          <p:spPr bwMode="auto">
            <a:xfrm flipV="1">
              <a:off x="5376" y="220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Line 65"/>
            <p:cNvSpPr>
              <a:spLocks noChangeShapeType="1"/>
            </p:cNvSpPr>
            <p:nvPr/>
          </p:nvSpPr>
          <p:spPr bwMode="auto">
            <a:xfrm flipH="1">
              <a:off x="3120" y="2208"/>
              <a:ext cx="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/>
          </p:nvSpPr>
          <p:spPr bwMode="auto">
            <a:xfrm>
              <a:off x="3120" y="220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Line 67"/>
            <p:cNvSpPr>
              <a:spLocks noChangeShapeType="1"/>
            </p:cNvSpPr>
            <p:nvPr/>
          </p:nvSpPr>
          <p:spPr bwMode="auto">
            <a:xfrm>
              <a:off x="3120" y="254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920751" y="4292600"/>
            <a:ext cx="3246438" cy="1371600"/>
            <a:chOff x="67" y="3312"/>
            <a:chExt cx="2045" cy="864"/>
          </a:xfrm>
        </p:grpSpPr>
        <p:sp>
          <p:nvSpPr>
            <p:cNvPr id="95" name="Line 70"/>
            <p:cNvSpPr>
              <a:spLocks noChangeShapeType="1"/>
            </p:cNvSpPr>
            <p:nvPr/>
          </p:nvSpPr>
          <p:spPr bwMode="auto">
            <a:xfrm rot="10800000">
              <a:off x="336" y="3840"/>
              <a:ext cx="3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Line 71"/>
            <p:cNvSpPr>
              <a:spLocks noChangeShapeType="1"/>
            </p:cNvSpPr>
            <p:nvPr/>
          </p:nvSpPr>
          <p:spPr bwMode="auto">
            <a:xfrm rot="10800000" flipV="1">
              <a:off x="768" y="3840"/>
              <a:ext cx="48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Line 72"/>
            <p:cNvSpPr>
              <a:spLocks noChangeShapeType="1"/>
            </p:cNvSpPr>
            <p:nvPr/>
          </p:nvSpPr>
          <p:spPr bwMode="auto">
            <a:xfrm rot="10800000">
              <a:off x="720" y="3840"/>
              <a:ext cx="48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Line 73"/>
            <p:cNvSpPr>
              <a:spLocks noChangeShapeType="1"/>
            </p:cNvSpPr>
            <p:nvPr/>
          </p:nvSpPr>
          <p:spPr bwMode="auto">
            <a:xfrm rot="10800000">
              <a:off x="816" y="3840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Line 74"/>
            <p:cNvSpPr>
              <a:spLocks noChangeShapeType="1"/>
            </p:cNvSpPr>
            <p:nvPr/>
          </p:nvSpPr>
          <p:spPr bwMode="auto">
            <a:xfrm>
              <a:off x="432" y="3648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Line 75"/>
            <p:cNvSpPr>
              <a:spLocks noChangeShapeType="1"/>
            </p:cNvSpPr>
            <p:nvPr/>
          </p:nvSpPr>
          <p:spPr bwMode="auto">
            <a:xfrm flipV="1">
              <a:off x="1248" y="3408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Line 76"/>
            <p:cNvSpPr>
              <a:spLocks noChangeShapeType="1"/>
            </p:cNvSpPr>
            <p:nvPr/>
          </p:nvSpPr>
          <p:spPr bwMode="auto">
            <a:xfrm>
              <a:off x="1248" y="340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Line 77"/>
            <p:cNvSpPr>
              <a:spLocks noChangeShapeType="1"/>
            </p:cNvSpPr>
            <p:nvPr/>
          </p:nvSpPr>
          <p:spPr bwMode="auto">
            <a:xfrm>
              <a:off x="1536" y="3408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Line 78"/>
            <p:cNvSpPr>
              <a:spLocks noChangeShapeType="1"/>
            </p:cNvSpPr>
            <p:nvPr/>
          </p:nvSpPr>
          <p:spPr bwMode="auto">
            <a:xfrm>
              <a:off x="1536" y="3648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79"/>
            <p:cNvSpPr>
              <a:spLocks noChangeArrowheads="1"/>
            </p:cNvSpPr>
            <p:nvPr/>
          </p:nvSpPr>
          <p:spPr bwMode="auto">
            <a:xfrm>
              <a:off x="67" y="3312"/>
              <a:ext cx="50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kern="0" dirty="0" smtClean="0">
                  <a:solidFill>
                    <a:sysClr val="windowText" lastClr="000000"/>
                  </a:solidFill>
                </a:rPr>
                <a:t>CLK</a:t>
              </a:r>
              <a:endParaRPr kumimoji="0" lang="en-US" altLang="zh-CN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Line 80"/>
            <p:cNvSpPr>
              <a:spLocks noChangeShapeType="1"/>
            </p:cNvSpPr>
            <p:nvPr/>
          </p:nvSpPr>
          <p:spPr bwMode="auto">
            <a:xfrm>
              <a:off x="672" y="3408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Line 81"/>
            <p:cNvSpPr>
              <a:spLocks noChangeShapeType="1"/>
            </p:cNvSpPr>
            <p:nvPr/>
          </p:nvSpPr>
          <p:spPr bwMode="auto">
            <a:xfrm>
              <a:off x="912" y="3648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Line 82"/>
            <p:cNvSpPr>
              <a:spLocks noChangeShapeType="1"/>
            </p:cNvSpPr>
            <p:nvPr/>
          </p:nvSpPr>
          <p:spPr bwMode="auto">
            <a:xfrm>
              <a:off x="672" y="3408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Line 83"/>
            <p:cNvSpPr>
              <a:spLocks noChangeShapeType="1"/>
            </p:cNvSpPr>
            <p:nvPr/>
          </p:nvSpPr>
          <p:spPr bwMode="auto">
            <a:xfrm flipV="1">
              <a:off x="912" y="3408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Line 84"/>
            <p:cNvSpPr>
              <a:spLocks noChangeShapeType="1"/>
            </p:cNvSpPr>
            <p:nvPr/>
          </p:nvSpPr>
          <p:spPr bwMode="auto">
            <a:xfrm>
              <a:off x="1440" y="384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Line 85"/>
            <p:cNvSpPr>
              <a:spLocks noChangeShapeType="1"/>
            </p:cNvSpPr>
            <p:nvPr/>
          </p:nvSpPr>
          <p:spPr bwMode="auto">
            <a:xfrm>
              <a:off x="1440" y="4128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Line 86"/>
            <p:cNvSpPr>
              <a:spLocks noChangeShapeType="1"/>
            </p:cNvSpPr>
            <p:nvPr/>
          </p:nvSpPr>
          <p:spPr bwMode="auto">
            <a:xfrm>
              <a:off x="1056" y="3408"/>
              <a:ext cx="0" cy="76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Line 88"/>
            <p:cNvSpPr>
              <a:spLocks noChangeShapeType="1"/>
            </p:cNvSpPr>
            <p:nvPr/>
          </p:nvSpPr>
          <p:spPr bwMode="auto">
            <a:xfrm>
              <a:off x="1344" y="3408"/>
              <a:ext cx="0" cy="76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3" name="Line 89"/>
          <p:cNvSpPr>
            <a:spLocks noChangeShapeType="1"/>
          </p:cNvSpPr>
          <p:nvPr/>
        </p:nvSpPr>
        <p:spPr bwMode="auto">
          <a:xfrm flipH="1">
            <a:off x="2051050" y="2924175"/>
            <a:ext cx="504825" cy="122555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91"/>
          <p:cNvSpPr>
            <a:spLocks noChangeArrowheads="1"/>
          </p:cNvSpPr>
          <p:nvPr/>
        </p:nvSpPr>
        <p:spPr bwMode="auto">
          <a:xfrm>
            <a:off x="-358775" y="1196975"/>
            <a:ext cx="2625725" cy="9540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kern="0" dirty="0">
                <a:solidFill>
                  <a:schemeClr val="tx1"/>
                </a:solidFill>
              </a:rPr>
              <a:t>例：冒险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2800" kern="0" dirty="0">
              <a:solidFill>
                <a:srgbClr val="FF0000"/>
              </a:solidFill>
            </a:endParaRP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65213" y="5435600"/>
            <a:ext cx="968375" cy="461963"/>
            <a:chOff x="3614" y="3072"/>
            <a:chExt cx="610" cy="291"/>
          </a:xfrm>
        </p:grpSpPr>
        <p:sp>
          <p:nvSpPr>
            <p:cNvPr id="116" name="Rectangle 92"/>
            <p:cNvSpPr>
              <a:spLocks noChangeArrowheads="1"/>
            </p:cNvSpPr>
            <p:nvPr/>
          </p:nvSpPr>
          <p:spPr bwMode="auto">
            <a:xfrm>
              <a:off x="3614" y="3072"/>
              <a:ext cx="50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kern="0" dirty="0">
                  <a:solidFill>
                    <a:schemeClr val="accent6"/>
                  </a:solidFill>
                </a:rPr>
                <a:t>冒险</a:t>
              </a:r>
            </a:p>
          </p:txBody>
        </p:sp>
        <p:sp>
          <p:nvSpPr>
            <p:cNvPr id="117" name="Line 93"/>
            <p:cNvSpPr>
              <a:spLocks noChangeShapeType="1"/>
            </p:cNvSpPr>
            <p:nvPr/>
          </p:nvSpPr>
          <p:spPr bwMode="auto">
            <a:xfrm flipH="1">
              <a:off x="3984" y="3120"/>
              <a:ext cx="24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8" name="AutoShape 135"/>
          <p:cNvSpPr>
            <a:spLocks noChangeArrowheads="1"/>
          </p:cNvSpPr>
          <p:nvPr/>
        </p:nvSpPr>
        <p:spPr bwMode="auto">
          <a:xfrm>
            <a:off x="5076056" y="1088740"/>
            <a:ext cx="2808312" cy="714380"/>
          </a:xfrm>
          <a:prstGeom prst="wedgeRoundRectCallout">
            <a:avLst>
              <a:gd name="adj1" fmla="val -63653"/>
              <a:gd name="adj2" fmla="val 63515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同步时序电路结构</a:t>
            </a:r>
            <a:endParaRPr lang="zh-CN" altLang="en-US" sz="24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64" grpId="0" autoUpdateAnimBg="0"/>
      <p:bldP spid="114" grpId="0" autoUpdateAnimBg="0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564" y="3356992"/>
            <a:ext cx="5619803" cy="2304256"/>
          </a:xfrm>
          <a:prstGeom prst="rect">
            <a:avLst/>
          </a:prstGeom>
          <a:noFill/>
        </p:spPr>
      </p:pic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188640"/>
            <a:ext cx="874846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例</a:t>
            </a:r>
            <a:r>
              <a:rPr kumimoji="0" lang="zh-CN" altLang="en-US" sz="2800" dirty="0" smtClean="0">
                <a:solidFill>
                  <a:schemeClr val="tx1"/>
                </a:solidFill>
                <a:latin typeface="宋体" pitchFamily="2" charset="-122"/>
                <a:cs typeface="Times New Roman" pitchFamily="18" charset="0"/>
              </a:rPr>
              <a:t>习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分析图中所示的时序电路，画出在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Vi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作用下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Q</a:t>
            </a:r>
            <a:r>
              <a:rPr kumimoji="0" lang="en-US" altLang="zh-CN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Q</a:t>
            </a:r>
            <a:r>
              <a:rPr kumimoji="0" lang="en-US" altLang="zh-CN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的输出波形。（初始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Q</a:t>
            </a:r>
            <a:r>
              <a:rPr kumimoji="0" lang="en-US" altLang="zh-CN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Q</a:t>
            </a:r>
            <a:r>
              <a:rPr kumimoji="0" lang="en-US" altLang="zh-CN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=00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17761" name="Picture 1" descr="D触发器99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60748"/>
            <a:ext cx="7128792" cy="2016698"/>
          </a:xfrm>
          <a:prstGeom prst="rect">
            <a:avLst/>
          </a:prstGeom>
          <a:noFill/>
        </p:spPr>
      </p:pic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 bwMode="auto">
          <a:xfrm flipH="1">
            <a:off x="1583668" y="3501008"/>
            <a:ext cx="36004" cy="2196244"/>
          </a:xfrm>
          <a:prstGeom prst="line">
            <a:avLst/>
          </a:prstGeom>
          <a:solidFill>
            <a:srgbClr val="CCEC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</p:cxnSp>
      <p:cxnSp>
        <p:nvCxnSpPr>
          <p:cNvPr id="12" name="直接连接符 11"/>
          <p:cNvCxnSpPr/>
          <p:nvPr/>
        </p:nvCxnSpPr>
        <p:spPr bwMode="auto">
          <a:xfrm flipH="1">
            <a:off x="1619672" y="3429000"/>
            <a:ext cx="36004" cy="2304256"/>
          </a:xfrm>
          <a:prstGeom prst="line">
            <a:avLst/>
          </a:prstGeom>
          <a:solidFill>
            <a:srgbClr val="CCECFF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AutoShape 135"/>
          <p:cNvSpPr>
            <a:spLocks noChangeArrowheads="1"/>
          </p:cNvSpPr>
          <p:nvPr/>
        </p:nvSpPr>
        <p:spPr bwMode="auto">
          <a:xfrm>
            <a:off x="323528" y="5841268"/>
            <a:ext cx="2808312" cy="714380"/>
          </a:xfrm>
          <a:prstGeom prst="wedgeRoundRectCallout">
            <a:avLst>
              <a:gd name="adj1" fmla="val -4543"/>
              <a:gd name="adj2" fmla="val -174760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输入沿上跳变，怎办？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------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看前沿</a:t>
            </a:r>
            <a:endParaRPr lang="zh-CN" altLang="en-US" sz="24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403648" y="3212976"/>
            <a:ext cx="432048" cy="2016224"/>
          </a:xfrm>
          <a:prstGeom prst="ellipse">
            <a:avLst/>
          </a:pr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3284983"/>
            <a:ext cx="2304256" cy="234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/>
        </p:nvCxnSpPr>
        <p:spPr bwMode="auto">
          <a:xfrm flipH="1">
            <a:off x="7740352" y="3609020"/>
            <a:ext cx="36004" cy="2268252"/>
          </a:xfrm>
          <a:prstGeom prst="line">
            <a:avLst/>
          </a:prstGeom>
          <a:solidFill>
            <a:srgbClr val="CCECFF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7884368" y="3609020"/>
            <a:ext cx="36004" cy="2268252"/>
          </a:xfrm>
          <a:prstGeom prst="line">
            <a:avLst/>
          </a:prstGeom>
          <a:solidFill>
            <a:srgbClr val="CCECFF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7560332" y="5697252"/>
            <a:ext cx="946093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dirty="0" err="1" smtClean="0">
                <a:solidFill>
                  <a:srgbClr val="0000CC"/>
                </a:solidFill>
                <a:ea typeface="仿宋_GB2312" charset="-122"/>
              </a:rPr>
              <a:t>t</a:t>
            </a:r>
            <a:r>
              <a:rPr lang="en-US" altLang="zh-CN" sz="2800" baseline="-25000" dirty="0" err="1" smtClean="0">
                <a:solidFill>
                  <a:srgbClr val="0000CC"/>
                </a:solidFill>
                <a:ea typeface="仿宋_GB2312" charset="-122"/>
              </a:rPr>
              <a:t>pd</a:t>
            </a:r>
            <a:r>
              <a:rPr lang="en-US" altLang="zh-CN" sz="2800" dirty="0" smtClean="0">
                <a:solidFill>
                  <a:srgbClr val="0000CC"/>
                </a:solidFill>
                <a:ea typeface="仿宋_GB2312" charset="-122"/>
              </a:rPr>
              <a:t>&gt;</a:t>
            </a:r>
            <a:r>
              <a:rPr lang="en-US" altLang="zh-CN" sz="2800" dirty="0" err="1" smtClean="0">
                <a:solidFill>
                  <a:srgbClr val="0000CC"/>
                </a:solidFill>
                <a:ea typeface="仿宋_GB2312" charset="-122"/>
              </a:rPr>
              <a:t>t</a:t>
            </a:r>
            <a:r>
              <a:rPr lang="en-US" altLang="zh-CN" sz="2800" baseline="-25000" dirty="0" err="1" smtClean="0">
                <a:solidFill>
                  <a:srgbClr val="0000CC"/>
                </a:solidFill>
                <a:ea typeface="仿宋_GB2312" charset="-122"/>
              </a:rPr>
              <a:t>h</a:t>
            </a:r>
            <a:endParaRPr lang="en-US" altLang="zh-CN" sz="2800" baseline="-25000" dirty="0">
              <a:solidFill>
                <a:srgbClr val="0000CC"/>
              </a:solidFill>
              <a:ea typeface="仿宋_GB231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56276" y="1556792"/>
            <a:ext cx="19046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800" dirty="0" smtClean="0">
                <a:latin typeface="宋体" pitchFamily="2" charset="-122"/>
                <a:cs typeface="Times New Roman" pitchFamily="18" charset="0"/>
              </a:rPr>
              <a:t>注意：</a:t>
            </a:r>
            <a:endParaRPr kumimoji="0" lang="en-US" altLang="zh-CN" sz="2800" dirty="0" smtClean="0">
              <a:latin typeface="宋体" pitchFamily="2" charset="-122"/>
              <a:cs typeface="Times New Roman" pitchFamily="18" charset="0"/>
            </a:endParaRPr>
          </a:p>
          <a:p>
            <a:r>
              <a:rPr kumimoji="0" lang="en-US" altLang="zh-CN" sz="2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Q</a:t>
            </a:r>
            <a:r>
              <a:rPr kumimoji="0" lang="en-US" altLang="zh-CN" sz="2800" baseline="-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kumimoji="0" lang="en-US" altLang="zh-CN" sz="2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=D</a:t>
            </a:r>
            <a:r>
              <a:rPr kumimoji="0" lang="en-US" altLang="zh-CN" sz="2800" baseline="-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kumimoji="0" lang="en-US" altLang="zh-CN" sz="2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=Q</a:t>
            </a:r>
            <a:r>
              <a:rPr kumimoji="0" lang="zh-CN" altLang="en-US" sz="2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‘</a:t>
            </a:r>
            <a:r>
              <a:rPr kumimoji="0" lang="en-US" altLang="zh-CN" sz="2800" baseline="-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zh-CN" altLang="en-US" sz="2800" dirty="0">
              <a:latin typeface="Cambria Math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8820472" y="2708920"/>
            <a:ext cx="144016" cy="288032"/>
          </a:xfrm>
          <a:prstGeom prst="line">
            <a:avLst/>
          </a:prstGeom>
          <a:solidFill>
            <a:srgbClr val="CCEC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</p:cxnSp>
      <p:cxnSp>
        <p:nvCxnSpPr>
          <p:cNvPr id="34" name="直接连接符 33"/>
          <p:cNvCxnSpPr/>
          <p:nvPr/>
        </p:nvCxnSpPr>
        <p:spPr bwMode="auto">
          <a:xfrm flipH="1">
            <a:off x="5148064" y="2780928"/>
            <a:ext cx="3744416" cy="3420380"/>
          </a:xfrm>
          <a:prstGeom prst="line">
            <a:avLst/>
          </a:prstGeom>
          <a:solidFill>
            <a:srgbClr val="CCECFF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</p:cxnSp>
      <p:cxnSp>
        <p:nvCxnSpPr>
          <p:cNvPr id="37" name="直接连接符 36"/>
          <p:cNvCxnSpPr/>
          <p:nvPr/>
        </p:nvCxnSpPr>
        <p:spPr bwMode="auto">
          <a:xfrm flipV="1">
            <a:off x="8280412" y="1664804"/>
            <a:ext cx="468052" cy="324036"/>
          </a:xfrm>
          <a:prstGeom prst="line">
            <a:avLst/>
          </a:prstGeom>
          <a:solidFill>
            <a:srgbClr val="CCEC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8352420" y="1628800"/>
            <a:ext cx="396044" cy="360040"/>
          </a:xfrm>
          <a:prstGeom prst="line">
            <a:avLst/>
          </a:prstGeom>
          <a:solidFill>
            <a:srgbClr val="CCEC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7128283" y="2636912"/>
          <a:ext cx="1176131" cy="504056"/>
        </p:xfrm>
        <a:graphic>
          <a:graphicData uri="http://schemas.openxmlformats.org/presentationml/2006/ole">
            <p:oleObj spid="_x0000_s117767" name="公式" r:id="rId6" imgW="533160" imgH="228600" progId="Equation.3">
              <p:embed/>
            </p:oleObj>
          </a:graphicData>
        </a:graphic>
      </p:graphicFrame>
      <p:sp>
        <p:nvSpPr>
          <p:cNvPr id="41" name="AutoShape 135"/>
          <p:cNvSpPr>
            <a:spLocks noChangeArrowheads="1"/>
          </p:cNvSpPr>
          <p:nvPr/>
        </p:nvSpPr>
        <p:spPr bwMode="auto">
          <a:xfrm>
            <a:off x="5400092" y="1952836"/>
            <a:ext cx="1512168" cy="966408"/>
          </a:xfrm>
          <a:prstGeom prst="wedgeRoundRectCallout">
            <a:avLst>
              <a:gd name="adj1" fmla="val 61079"/>
              <a:gd name="adj2" fmla="val 24131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两者差</a:t>
            </a:r>
            <a:endParaRPr lang="en-US" altLang="zh-CN" sz="2400" b="1" dirty="0" smtClean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  <a:p>
            <a:pPr algn="l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一个周期</a:t>
            </a:r>
            <a:endParaRPr lang="zh-CN" altLang="en-US" sz="24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cxnSp>
        <p:nvCxnSpPr>
          <p:cNvPr id="45" name="形状 44"/>
          <p:cNvCxnSpPr/>
          <p:nvPr/>
        </p:nvCxnSpPr>
        <p:spPr bwMode="auto">
          <a:xfrm>
            <a:off x="1763688" y="3248982"/>
            <a:ext cx="4923813" cy="388805"/>
          </a:xfrm>
          <a:prstGeom prst="curvedConnector3">
            <a:avLst>
              <a:gd name="adj1" fmla="val 97142"/>
            </a:avLst>
          </a:prstGeom>
          <a:solidFill>
            <a:srgbClr val="CCECFF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3923928" y="28529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/>
            <a:r>
              <a:rPr lang="zh-CN" altLang="en-US" sz="24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放大</a:t>
            </a:r>
            <a:endParaRPr lang="zh-CN" altLang="en-US" sz="24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9" grpId="0"/>
      <p:bldP spid="30" grpId="0"/>
      <p:bldP spid="41" grpId="0" animBg="1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359532" y="620688"/>
            <a:ext cx="1162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folHlink"/>
                </a:solidFill>
                <a:ea typeface="华文行楷" pitchFamily="2" charset="-122"/>
              </a:rPr>
              <a:t>1.</a:t>
            </a:r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定义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23850" y="1052513"/>
            <a:ext cx="8496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反转</a:t>
            </a:r>
            <a:r>
              <a:rPr lang="zh-CN" altLang="en-US" sz="2400" dirty="0">
                <a:solidFill>
                  <a:schemeClr val="tx2"/>
                </a:solidFill>
                <a:ea typeface="仿宋_GB2312" charset="-122"/>
              </a:rPr>
              <a:t>触发器，有一同步输入</a:t>
            </a:r>
            <a:r>
              <a:rPr lang="en-US" altLang="zh-CN" sz="2400" dirty="0">
                <a:solidFill>
                  <a:schemeClr val="tx2"/>
                </a:solidFill>
                <a:ea typeface="仿宋_GB2312" charset="-122"/>
              </a:rPr>
              <a:t>T</a:t>
            </a:r>
            <a:r>
              <a:rPr lang="zh-CN" altLang="en-US" sz="2400" dirty="0">
                <a:solidFill>
                  <a:schemeClr val="tx2"/>
                </a:solidFill>
                <a:ea typeface="仿宋_GB2312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ea typeface="仿宋_GB2312" charset="-122"/>
              </a:rPr>
              <a:t>T=1</a:t>
            </a:r>
            <a:r>
              <a:rPr lang="zh-CN" altLang="en-US" sz="2400" dirty="0">
                <a:solidFill>
                  <a:schemeClr val="tx2"/>
                </a:solidFill>
                <a:ea typeface="仿宋_GB2312" charset="-122"/>
              </a:rPr>
              <a:t>时，触发器状态</a:t>
            </a:r>
            <a:r>
              <a:rPr lang="zh-CN" altLang="en-US" sz="2400" b="1" dirty="0">
                <a:solidFill>
                  <a:schemeClr val="accent2"/>
                </a:solidFill>
                <a:ea typeface="仿宋_GB2312" charset="-122"/>
              </a:rPr>
              <a:t>反转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； </a:t>
            </a:r>
            <a:r>
              <a:rPr lang="en-US" altLang="zh-CN" sz="2400" dirty="0">
                <a:solidFill>
                  <a:schemeClr val="tx2"/>
                </a:solidFill>
                <a:ea typeface="仿宋_GB2312" charset="-122"/>
              </a:rPr>
              <a:t>T=0</a:t>
            </a:r>
            <a:r>
              <a:rPr lang="zh-CN" altLang="en-US" sz="2400" dirty="0">
                <a:solidFill>
                  <a:schemeClr val="tx2"/>
                </a:solidFill>
                <a:ea typeface="仿宋_GB2312" charset="-122"/>
              </a:rPr>
              <a:t>时，触发器</a:t>
            </a:r>
            <a:r>
              <a:rPr lang="zh-CN" altLang="en-US" sz="2400" b="1" dirty="0">
                <a:solidFill>
                  <a:schemeClr val="accent2"/>
                </a:solidFill>
                <a:ea typeface="仿宋_GB2312" charset="-122"/>
              </a:rPr>
              <a:t>状态不变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352425" y="2125663"/>
            <a:ext cx="196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chemeClr val="folHlink"/>
                </a:solidFill>
                <a:ea typeface="华文行楷" pitchFamily="2" charset="-122"/>
              </a:rPr>
              <a:t>2. </a:t>
            </a:r>
            <a:r>
              <a:rPr lang="zh-CN" altLang="en-US" sz="2800" b="1">
                <a:solidFill>
                  <a:schemeClr val="folHlink"/>
                </a:solidFill>
                <a:ea typeface="华文行楷" pitchFamily="2" charset="-122"/>
              </a:rPr>
              <a:t>逻辑符号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1975" y="2819400"/>
            <a:ext cx="2869191" cy="1295400"/>
            <a:chOff x="528" y="480"/>
            <a:chExt cx="1737" cy="816"/>
          </a:xfrm>
        </p:grpSpPr>
        <p:sp>
          <p:nvSpPr>
            <p:cNvPr id="25629" name="Rectangle 7"/>
            <p:cNvSpPr>
              <a:spLocks noChangeArrowheads="1"/>
            </p:cNvSpPr>
            <p:nvPr/>
          </p:nvSpPr>
          <p:spPr bwMode="auto">
            <a:xfrm>
              <a:off x="1160" y="480"/>
              <a:ext cx="528" cy="8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Line 8"/>
            <p:cNvSpPr>
              <a:spLocks noChangeShapeType="1"/>
            </p:cNvSpPr>
            <p:nvPr/>
          </p:nvSpPr>
          <p:spPr bwMode="auto">
            <a:xfrm>
              <a:off x="844" y="655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9"/>
            <p:cNvSpPr>
              <a:spLocks noChangeShapeType="1"/>
            </p:cNvSpPr>
            <p:nvPr/>
          </p:nvSpPr>
          <p:spPr bwMode="auto">
            <a:xfrm>
              <a:off x="1687" y="714"/>
              <a:ext cx="31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Oval 10"/>
            <p:cNvSpPr>
              <a:spLocks noChangeArrowheads="1"/>
            </p:cNvSpPr>
            <p:nvPr/>
          </p:nvSpPr>
          <p:spPr bwMode="auto">
            <a:xfrm>
              <a:off x="1687" y="1005"/>
              <a:ext cx="106" cy="11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11"/>
            <p:cNvSpPr>
              <a:spLocks noChangeShapeType="1"/>
            </p:cNvSpPr>
            <p:nvPr/>
          </p:nvSpPr>
          <p:spPr bwMode="auto">
            <a:xfrm>
              <a:off x="1793" y="1063"/>
              <a:ext cx="21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Text Box 12"/>
            <p:cNvSpPr txBox="1">
              <a:spLocks noChangeArrowheads="1"/>
            </p:cNvSpPr>
            <p:nvPr/>
          </p:nvSpPr>
          <p:spPr bwMode="auto">
            <a:xfrm>
              <a:off x="1152" y="52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1T</a:t>
              </a:r>
            </a:p>
          </p:txBody>
        </p:sp>
        <p:sp>
          <p:nvSpPr>
            <p:cNvPr id="25635" name="Text Box 13"/>
            <p:cNvSpPr txBox="1">
              <a:spLocks noChangeArrowheads="1"/>
            </p:cNvSpPr>
            <p:nvPr/>
          </p:nvSpPr>
          <p:spPr bwMode="auto">
            <a:xfrm>
              <a:off x="528" y="480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T</a:t>
              </a:r>
              <a:endParaRPr lang="en-US" altLang="zh-CN" sz="24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5636" name="Rectangle 14"/>
            <p:cNvSpPr>
              <a:spLocks noChangeArrowheads="1"/>
            </p:cNvSpPr>
            <p:nvPr/>
          </p:nvSpPr>
          <p:spPr bwMode="auto">
            <a:xfrm>
              <a:off x="2004" y="538"/>
              <a:ext cx="2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25605" name="Object 15"/>
            <p:cNvGraphicFramePr>
              <a:graphicFrameLocks noChangeAspect="1"/>
            </p:cNvGraphicFramePr>
            <p:nvPr/>
          </p:nvGraphicFramePr>
          <p:xfrm>
            <a:off x="2032" y="915"/>
            <a:ext cx="233" cy="290"/>
          </p:xfrm>
          <a:graphic>
            <a:graphicData uri="http://schemas.openxmlformats.org/presentationml/2006/ole">
              <p:oleObj spid="_x0000_s113666" name="公式" r:id="rId3" imgW="177480" imgH="203040" progId="Equation.3">
                <p:embed/>
              </p:oleObj>
            </a:graphicData>
          </a:graphic>
        </p:graphicFrame>
        <p:sp>
          <p:nvSpPr>
            <p:cNvPr id="25637" name="Line 16"/>
            <p:cNvSpPr>
              <a:spLocks noChangeShapeType="1"/>
            </p:cNvSpPr>
            <p:nvPr/>
          </p:nvSpPr>
          <p:spPr bwMode="auto">
            <a:xfrm>
              <a:off x="834" y="987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Text Box 17"/>
            <p:cNvSpPr txBox="1">
              <a:spLocks noChangeArrowheads="1"/>
            </p:cNvSpPr>
            <p:nvPr/>
          </p:nvSpPr>
          <p:spPr bwMode="auto">
            <a:xfrm>
              <a:off x="1200" y="864"/>
              <a:ext cx="3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25639" name="Text Box 18"/>
            <p:cNvSpPr txBox="1">
              <a:spLocks noChangeArrowheads="1"/>
            </p:cNvSpPr>
            <p:nvPr/>
          </p:nvSpPr>
          <p:spPr bwMode="auto">
            <a:xfrm>
              <a:off x="528" y="816"/>
              <a:ext cx="5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5640" name="Line 19"/>
            <p:cNvSpPr>
              <a:spLocks noChangeShapeType="1"/>
            </p:cNvSpPr>
            <p:nvPr/>
          </p:nvSpPr>
          <p:spPr bwMode="auto">
            <a:xfrm>
              <a:off x="1152" y="94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Line 20"/>
            <p:cNvSpPr>
              <a:spLocks noChangeShapeType="1"/>
            </p:cNvSpPr>
            <p:nvPr/>
          </p:nvSpPr>
          <p:spPr bwMode="auto">
            <a:xfrm flipH="1">
              <a:off x="1152" y="99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067175" y="2781300"/>
            <a:ext cx="3084740" cy="1295400"/>
            <a:chOff x="2640" y="1392"/>
            <a:chExt cx="1876" cy="816"/>
          </a:xfrm>
        </p:grpSpPr>
        <p:sp>
          <p:nvSpPr>
            <p:cNvPr id="25615" name="Rectangle 22"/>
            <p:cNvSpPr>
              <a:spLocks noChangeArrowheads="1"/>
            </p:cNvSpPr>
            <p:nvPr/>
          </p:nvSpPr>
          <p:spPr bwMode="auto">
            <a:xfrm>
              <a:off x="3416" y="1392"/>
              <a:ext cx="528" cy="8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Line 23"/>
            <p:cNvSpPr>
              <a:spLocks noChangeShapeType="1"/>
            </p:cNvSpPr>
            <p:nvPr/>
          </p:nvSpPr>
          <p:spPr bwMode="auto">
            <a:xfrm>
              <a:off x="3100" y="1567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24"/>
            <p:cNvSpPr>
              <a:spLocks noChangeShapeType="1"/>
            </p:cNvSpPr>
            <p:nvPr/>
          </p:nvSpPr>
          <p:spPr bwMode="auto">
            <a:xfrm>
              <a:off x="3943" y="1626"/>
              <a:ext cx="31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Oval 25"/>
            <p:cNvSpPr>
              <a:spLocks noChangeArrowheads="1"/>
            </p:cNvSpPr>
            <p:nvPr/>
          </p:nvSpPr>
          <p:spPr bwMode="auto">
            <a:xfrm>
              <a:off x="3943" y="1917"/>
              <a:ext cx="106" cy="11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Line 26"/>
            <p:cNvSpPr>
              <a:spLocks noChangeShapeType="1"/>
            </p:cNvSpPr>
            <p:nvPr/>
          </p:nvSpPr>
          <p:spPr bwMode="auto">
            <a:xfrm>
              <a:off x="4049" y="1975"/>
              <a:ext cx="21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Text Box 27"/>
            <p:cNvSpPr txBox="1">
              <a:spLocks noChangeArrowheads="1"/>
            </p:cNvSpPr>
            <p:nvPr/>
          </p:nvSpPr>
          <p:spPr bwMode="auto">
            <a:xfrm>
              <a:off x="3408" y="1440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1T</a:t>
              </a:r>
            </a:p>
          </p:txBody>
        </p:sp>
        <p:sp>
          <p:nvSpPr>
            <p:cNvPr id="25621" name="Text Box 28"/>
            <p:cNvSpPr txBox="1">
              <a:spLocks noChangeArrowheads="1"/>
            </p:cNvSpPr>
            <p:nvPr/>
          </p:nvSpPr>
          <p:spPr bwMode="auto">
            <a:xfrm>
              <a:off x="2784" y="1392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T</a:t>
              </a:r>
              <a:endParaRPr lang="en-US" altLang="zh-CN" sz="24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5622" name="Rectangle 29"/>
            <p:cNvSpPr>
              <a:spLocks noChangeArrowheads="1"/>
            </p:cNvSpPr>
            <p:nvPr/>
          </p:nvSpPr>
          <p:spPr bwMode="auto">
            <a:xfrm>
              <a:off x="4260" y="1450"/>
              <a:ext cx="2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25604" name="Object 30"/>
            <p:cNvGraphicFramePr>
              <a:graphicFrameLocks noChangeAspect="1"/>
            </p:cNvGraphicFramePr>
            <p:nvPr/>
          </p:nvGraphicFramePr>
          <p:xfrm>
            <a:off x="4291" y="1827"/>
            <a:ext cx="225" cy="290"/>
          </p:xfrm>
          <a:graphic>
            <a:graphicData uri="http://schemas.openxmlformats.org/presentationml/2006/ole">
              <p:oleObj spid="_x0000_s113667" name="公式" r:id="rId4" imgW="177480" imgH="203040" progId="Equation.3">
                <p:embed/>
              </p:oleObj>
            </a:graphicData>
          </a:graphic>
        </p:graphicFrame>
        <p:sp>
          <p:nvSpPr>
            <p:cNvPr id="25623" name="Line 31"/>
            <p:cNvSpPr>
              <a:spLocks noChangeShapeType="1"/>
            </p:cNvSpPr>
            <p:nvPr/>
          </p:nvSpPr>
          <p:spPr bwMode="auto">
            <a:xfrm>
              <a:off x="2962" y="1920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Text Box 32"/>
            <p:cNvSpPr txBox="1">
              <a:spLocks noChangeArrowheads="1"/>
            </p:cNvSpPr>
            <p:nvPr/>
          </p:nvSpPr>
          <p:spPr bwMode="auto">
            <a:xfrm>
              <a:off x="3456" y="1776"/>
              <a:ext cx="3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25625" name="Text Box 33"/>
            <p:cNvSpPr txBox="1">
              <a:spLocks noChangeArrowheads="1"/>
            </p:cNvSpPr>
            <p:nvPr/>
          </p:nvSpPr>
          <p:spPr bwMode="auto">
            <a:xfrm>
              <a:off x="2640" y="1728"/>
              <a:ext cx="5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5626" name="Line 34"/>
            <p:cNvSpPr>
              <a:spLocks noChangeShapeType="1"/>
            </p:cNvSpPr>
            <p:nvPr/>
          </p:nvSpPr>
          <p:spPr bwMode="auto">
            <a:xfrm>
              <a:off x="3408" y="187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Line 35"/>
            <p:cNvSpPr>
              <a:spLocks noChangeShapeType="1"/>
            </p:cNvSpPr>
            <p:nvPr/>
          </p:nvSpPr>
          <p:spPr bwMode="auto">
            <a:xfrm flipH="1">
              <a:off x="3408" y="192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Oval 36"/>
            <p:cNvSpPr>
              <a:spLocks noChangeArrowheads="1"/>
            </p:cNvSpPr>
            <p:nvPr/>
          </p:nvSpPr>
          <p:spPr bwMode="auto">
            <a:xfrm>
              <a:off x="3312" y="1872"/>
              <a:ext cx="106" cy="11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1877" name="Object 37"/>
          <p:cNvGraphicFramePr>
            <a:graphicFrameLocks noChangeAspect="1"/>
          </p:cNvGraphicFramePr>
          <p:nvPr/>
        </p:nvGraphicFramePr>
        <p:xfrm>
          <a:off x="4725988" y="4859338"/>
          <a:ext cx="1828800" cy="904875"/>
        </p:xfrm>
        <a:graphic>
          <a:graphicData uri="http://schemas.openxmlformats.org/presentationml/2006/ole">
            <p:oleObj spid="_x0000_s113668" name="公式" r:id="rId5" imgW="927000" imgH="457200" progId="Equation.3">
              <p:embed/>
            </p:oleObj>
          </a:graphicData>
        </a:graphic>
      </p:graphicFrame>
      <p:sp>
        <p:nvSpPr>
          <p:cNvPr id="291878" name="Text Box 38"/>
          <p:cNvSpPr txBox="1">
            <a:spLocks noChangeArrowheads="1"/>
          </p:cNvSpPr>
          <p:nvPr/>
        </p:nvSpPr>
        <p:spPr bwMode="auto">
          <a:xfrm>
            <a:off x="250825" y="4365625"/>
            <a:ext cx="4651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ea typeface="华文行楷" pitchFamily="2" charset="-122"/>
              </a:rPr>
              <a:t>3. T</a:t>
            </a:r>
            <a:r>
              <a:rPr lang="zh-CN" altLang="zh-CN" sz="2800" b="1">
                <a:solidFill>
                  <a:schemeClr val="folHlink"/>
                </a:solidFill>
                <a:ea typeface="华文行楷" pitchFamily="2" charset="-122"/>
              </a:rPr>
              <a:t>触发器的</a:t>
            </a:r>
            <a:r>
              <a:rPr lang="zh-CN" altLang="en-US" sz="2800" b="1">
                <a:solidFill>
                  <a:schemeClr val="folHlink"/>
                </a:solidFill>
                <a:ea typeface="华文行楷" pitchFamily="2" charset="-122"/>
              </a:rPr>
              <a:t>特性方程</a:t>
            </a:r>
          </a:p>
        </p:txBody>
      </p:sp>
      <p:sp>
        <p:nvSpPr>
          <p:cNvPr id="291881" name="AutoShape 41"/>
          <p:cNvSpPr>
            <a:spLocks noChangeArrowheads="1"/>
          </p:cNvSpPr>
          <p:nvPr/>
        </p:nvSpPr>
        <p:spPr bwMode="auto">
          <a:xfrm>
            <a:off x="2843213" y="2060575"/>
            <a:ext cx="1081087" cy="720725"/>
          </a:xfrm>
          <a:prstGeom prst="wedgeRoundRectCallout">
            <a:avLst>
              <a:gd name="adj1" fmla="val -141190"/>
              <a:gd name="adj2" fmla="val 144713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>
                <a:solidFill>
                  <a:schemeClr val="hlink"/>
                </a:solidFill>
                <a:ea typeface="隶书" pitchFamily="49" charset="-122"/>
              </a:rPr>
              <a:t>上沿触发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291882" name="AutoShape 42"/>
          <p:cNvSpPr>
            <a:spLocks noChangeArrowheads="1"/>
          </p:cNvSpPr>
          <p:nvPr/>
        </p:nvSpPr>
        <p:spPr bwMode="auto">
          <a:xfrm>
            <a:off x="5435600" y="1844675"/>
            <a:ext cx="1008063" cy="792163"/>
          </a:xfrm>
          <a:prstGeom prst="wedgeRoundRectCallout">
            <a:avLst>
              <a:gd name="adj1" fmla="val -59606"/>
              <a:gd name="adj2" fmla="val 164431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>
                <a:solidFill>
                  <a:schemeClr val="hlink"/>
                </a:solidFill>
                <a:ea typeface="隶书" pitchFamily="49" charset="-122"/>
              </a:rPr>
              <a:t>下沿触发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68363" y="5053013"/>
          <a:ext cx="2944812" cy="1347787"/>
        </p:xfrm>
        <a:graphic>
          <a:graphicData uri="http://schemas.openxmlformats.org/presentationml/2006/ole">
            <p:oleObj spid="_x0000_s113669" name="Document" r:id="rId6" imgW="3128273" imgH="1433571" progId="Word.Document.8">
              <p:embed/>
            </p:oleObj>
          </a:graphicData>
        </a:graphic>
      </p:graphicFrame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0" y="0"/>
            <a:ext cx="3600400" cy="548680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r>
              <a:rPr lang="en-US" altLang="zh-CN" sz="3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5.3.4 T</a:t>
            </a:r>
            <a:r>
              <a:rPr lang="zh-CN" altLang="en-US" sz="3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触发器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autoUpdateAnimBg="0"/>
      <p:bldP spid="291844" grpId="0" autoUpdateAnimBg="0"/>
      <p:bldP spid="291845" grpId="0" autoUpdateAnimBg="0"/>
      <p:bldP spid="291878" grpId="0" autoUpdateAnimBg="0"/>
      <p:bldP spid="291881" grpId="0" animBg="1"/>
      <p:bldP spid="2918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F4500-1ABC-4815-9082-790EAA00586D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3860800"/>
            <a:ext cx="2819400" cy="1905000"/>
            <a:chOff x="1248" y="2784"/>
            <a:chExt cx="1776" cy="12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636" y="3287"/>
              <a:ext cx="272" cy="288"/>
              <a:chOff x="528" y="3072"/>
              <a:chExt cx="272" cy="288"/>
            </a:xfrm>
          </p:grpSpPr>
          <p:sp>
            <p:nvSpPr>
              <p:cNvPr id="26643" name="Oval 5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4" name="Text Box 6"/>
              <p:cNvSpPr txBox="1">
                <a:spLocks noChangeArrowheads="1"/>
              </p:cNvSpPr>
              <p:nvPr/>
            </p:nvSpPr>
            <p:spPr bwMode="auto">
              <a:xfrm>
                <a:off x="576" y="3072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</a:rPr>
                  <a:t>0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212" y="3287"/>
              <a:ext cx="272" cy="288"/>
              <a:chOff x="528" y="3072"/>
              <a:chExt cx="272" cy="288"/>
            </a:xfrm>
          </p:grpSpPr>
          <p:sp>
            <p:nvSpPr>
              <p:cNvPr id="26641" name="Oval 8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2" name="Text Box 9"/>
              <p:cNvSpPr txBox="1">
                <a:spLocks noChangeArrowheads="1"/>
              </p:cNvSpPr>
              <p:nvPr/>
            </p:nvSpPr>
            <p:spPr bwMode="auto">
              <a:xfrm>
                <a:off x="576" y="3072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</a:rPr>
                  <a:t>1</a:t>
                </a:r>
              </a:p>
            </p:txBody>
          </p:sp>
        </p:grpSp>
        <p:sp>
          <p:nvSpPr>
            <p:cNvPr id="26633" name="Text Box 10"/>
            <p:cNvSpPr txBox="1">
              <a:spLocks noChangeArrowheads="1"/>
            </p:cNvSpPr>
            <p:nvPr/>
          </p:nvSpPr>
          <p:spPr bwMode="auto">
            <a:xfrm>
              <a:off x="2448" y="297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T=0</a:t>
              </a:r>
            </a:p>
          </p:txBody>
        </p:sp>
        <p:sp>
          <p:nvSpPr>
            <p:cNvPr id="26634" name="Text Box 11"/>
            <p:cNvSpPr txBox="1">
              <a:spLocks noChangeArrowheads="1"/>
            </p:cNvSpPr>
            <p:nvPr/>
          </p:nvSpPr>
          <p:spPr bwMode="auto">
            <a:xfrm>
              <a:off x="1248" y="292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T=0</a:t>
              </a:r>
            </a:p>
          </p:txBody>
        </p:sp>
        <p:sp>
          <p:nvSpPr>
            <p:cNvPr id="26635" name="Arc 12"/>
            <p:cNvSpPr>
              <a:spLocks/>
            </p:cNvSpPr>
            <p:nvPr/>
          </p:nvSpPr>
          <p:spPr bwMode="auto">
            <a:xfrm rot="16200000" flipV="1">
              <a:off x="1957" y="2902"/>
              <a:ext cx="263" cy="553"/>
            </a:xfrm>
            <a:custGeom>
              <a:avLst/>
              <a:gdLst>
                <a:gd name="T0" fmla="*/ 0 w 21600"/>
                <a:gd name="T1" fmla="*/ 0 h 42928"/>
                <a:gd name="T2" fmla="*/ 0 w 21600"/>
                <a:gd name="T3" fmla="*/ 0 h 42928"/>
                <a:gd name="T4" fmla="*/ 0 w 21600"/>
                <a:gd name="T5" fmla="*/ 0 h 4292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928"/>
                <a:gd name="T11" fmla="*/ 21600 w 21600"/>
                <a:gd name="T12" fmla="*/ 42928 h 429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92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209"/>
                    <a:pt x="13895" y="41247"/>
                    <a:pt x="3419" y="42927"/>
                  </a:cubicBezTo>
                </a:path>
                <a:path w="21600" h="4292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209"/>
                    <a:pt x="13895" y="41247"/>
                    <a:pt x="3419" y="4292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Arc 13"/>
            <p:cNvSpPr>
              <a:spLocks/>
            </p:cNvSpPr>
            <p:nvPr/>
          </p:nvSpPr>
          <p:spPr bwMode="auto">
            <a:xfrm rot="5400000">
              <a:off x="2450" y="3252"/>
              <a:ext cx="384" cy="357"/>
            </a:xfrm>
            <a:custGeom>
              <a:avLst/>
              <a:gdLst>
                <a:gd name="T0" fmla="*/ 0 w 43200"/>
                <a:gd name="T1" fmla="*/ 0 h 42217"/>
                <a:gd name="T2" fmla="*/ 0 w 43200"/>
                <a:gd name="T3" fmla="*/ 0 h 42217"/>
                <a:gd name="T4" fmla="*/ 0 w 43200"/>
                <a:gd name="T5" fmla="*/ 0 h 4221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217"/>
                <a:gd name="T11" fmla="*/ 43200 w 43200"/>
                <a:gd name="T12" fmla="*/ 42217 h 422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217" fill="none" extrusionOk="0">
                  <a:moveTo>
                    <a:pt x="7741" y="38167"/>
                  </a:moveTo>
                  <a:cubicBezTo>
                    <a:pt x="2834" y="34063"/>
                    <a:pt x="0" y="279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047"/>
                    <a:pt x="37060" y="39398"/>
                    <a:pt x="28042" y="42216"/>
                  </a:cubicBezTo>
                </a:path>
                <a:path w="43200" h="42217" stroke="0" extrusionOk="0">
                  <a:moveTo>
                    <a:pt x="7741" y="38167"/>
                  </a:moveTo>
                  <a:cubicBezTo>
                    <a:pt x="2834" y="34063"/>
                    <a:pt x="0" y="2799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047"/>
                    <a:pt x="37060" y="39398"/>
                    <a:pt x="28042" y="422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Arc 14"/>
            <p:cNvSpPr>
              <a:spLocks/>
            </p:cNvSpPr>
            <p:nvPr/>
          </p:nvSpPr>
          <p:spPr bwMode="auto">
            <a:xfrm rot="16200000" flipH="1">
              <a:off x="1275" y="3203"/>
              <a:ext cx="384" cy="364"/>
            </a:xfrm>
            <a:custGeom>
              <a:avLst/>
              <a:gdLst>
                <a:gd name="T0" fmla="*/ 0 w 43200"/>
                <a:gd name="T1" fmla="*/ 0 h 43061"/>
                <a:gd name="T2" fmla="*/ 0 w 43200"/>
                <a:gd name="T3" fmla="*/ 0 h 43061"/>
                <a:gd name="T4" fmla="*/ 0 w 43200"/>
                <a:gd name="T5" fmla="*/ 0 h 4306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061"/>
                <a:gd name="T11" fmla="*/ 43200 w 43200"/>
                <a:gd name="T12" fmla="*/ 43061 h 430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061" fill="none" extrusionOk="0">
                  <a:moveTo>
                    <a:pt x="19153" y="43060"/>
                  </a:moveTo>
                  <a:cubicBezTo>
                    <a:pt x="8241" y="41816"/>
                    <a:pt x="0" y="3258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047"/>
                    <a:pt x="37060" y="39398"/>
                    <a:pt x="28042" y="42216"/>
                  </a:cubicBezTo>
                </a:path>
                <a:path w="43200" h="43061" stroke="0" extrusionOk="0">
                  <a:moveTo>
                    <a:pt x="19153" y="43060"/>
                  </a:moveTo>
                  <a:cubicBezTo>
                    <a:pt x="8241" y="41816"/>
                    <a:pt x="0" y="3258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047"/>
                    <a:pt x="37060" y="39398"/>
                    <a:pt x="28042" y="422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Text Box 15"/>
            <p:cNvSpPr txBox="1">
              <a:spLocks noChangeArrowheads="1"/>
            </p:cNvSpPr>
            <p:nvPr/>
          </p:nvSpPr>
          <p:spPr bwMode="auto">
            <a:xfrm>
              <a:off x="1872" y="278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仿宋_GB2312" charset="-122"/>
                </a:rPr>
                <a:t>T=1</a:t>
              </a:r>
            </a:p>
          </p:txBody>
        </p:sp>
        <p:sp>
          <p:nvSpPr>
            <p:cNvPr id="26639" name="Text Box 16"/>
            <p:cNvSpPr txBox="1">
              <a:spLocks noChangeArrowheads="1"/>
            </p:cNvSpPr>
            <p:nvPr/>
          </p:nvSpPr>
          <p:spPr bwMode="auto">
            <a:xfrm>
              <a:off x="1872" y="36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T=</a:t>
              </a:r>
              <a:r>
                <a:rPr lang="en-US" altLang="zh-CN" sz="2400">
                  <a:solidFill>
                    <a:schemeClr val="tx1"/>
                  </a:solidFill>
                  <a:ea typeface="仿宋_GB2312" charset="-122"/>
                  <a:sym typeface="Symbol" pitchFamily="18" charset="2"/>
                </a:rPr>
                <a:t>1</a:t>
              </a: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6640" name="Arc 17"/>
            <p:cNvSpPr>
              <a:spLocks/>
            </p:cNvSpPr>
            <p:nvPr/>
          </p:nvSpPr>
          <p:spPr bwMode="auto">
            <a:xfrm rot="5400000">
              <a:off x="1935" y="3356"/>
              <a:ext cx="266" cy="512"/>
            </a:xfrm>
            <a:custGeom>
              <a:avLst/>
              <a:gdLst>
                <a:gd name="T0" fmla="*/ 0 w 21600"/>
                <a:gd name="T1" fmla="*/ 0 h 40962"/>
                <a:gd name="T2" fmla="*/ 0 w 21600"/>
                <a:gd name="T3" fmla="*/ 0 h 40962"/>
                <a:gd name="T4" fmla="*/ 0 w 21600"/>
                <a:gd name="T5" fmla="*/ 0 h 409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962"/>
                <a:gd name="T11" fmla="*/ 21600 w 21600"/>
                <a:gd name="T12" fmla="*/ 40962 h 409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962" fill="none" extrusionOk="0">
                  <a:moveTo>
                    <a:pt x="7371" y="-1"/>
                  </a:moveTo>
                  <a:cubicBezTo>
                    <a:pt x="15912" y="3100"/>
                    <a:pt x="21600" y="11215"/>
                    <a:pt x="21600" y="20303"/>
                  </a:cubicBezTo>
                  <a:cubicBezTo>
                    <a:pt x="21600" y="29803"/>
                    <a:pt x="15392" y="38187"/>
                    <a:pt x="6306" y="40961"/>
                  </a:cubicBezTo>
                </a:path>
                <a:path w="21600" h="40962" stroke="0" extrusionOk="0">
                  <a:moveTo>
                    <a:pt x="7371" y="-1"/>
                  </a:moveTo>
                  <a:cubicBezTo>
                    <a:pt x="15912" y="3100"/>
                    <a:pt x="21600" y="11215"/>
                    <a:pt x="21600" y="20303"/>
                  </a:cubicBezTo>
                  <a:cubicBezTo>
                    <a:pt x="21600" y="29803"/>
                    <a:pt x="15392" y="38187"/>
                    <a:pt x="6306" y="40961"/>
                  </a:cubicBezTo>
                  <a:lnTo>
                    <a:pt x="0" y="203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9" name="Rectangle 18"/>
          <p:cNvSpPr>
            <a:spLocks noChangeArrowheads="1"/>
          </p:cNvSpPr>
          <p:nvPr/>
        </p:nvSpPr>
        <p:spPr bwMode="auto">
          <a:xfrm>
            <a:off x="250825" y="333375"/>
            <a:ext cx="3235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folHlink"/>
                </a:solidFill>
                <a:ea typeface="华文行楷" pitchFamily="2" charset="-122"/>
              </a:rPr>
              <a:t>4. T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触发器驱动表</a:t>
            </a:r>
            <a:endParaRPr lang="zh-CN" altLang="en-US" sz="2800" b="1" dirty="0">
              <a:solidFill>
                <a:schemeClr val="folHlink"/>
              </a:solidFill>
              <a:ea typeface="华文行楷" pitchFamily="2" charset="-122"/>
            </a:endParaRPr>
          </a:p>
        </p:txBody>
      </p:sp>
      <p:sp>
        <p:nvSpPr>
          <p:cNvPr id="292883" name="Rectangle 19"/>
          <p:cNvSpPr>
            <a:spLocks noChangeArrowheads="1"/>
          </p:cNvSpPr>
          <p:nvPr/>
        </p:nvSpPr>
        <p:spPr bwMode="auto">
          <a:xfrm>
            <a:off x="323850" y="3141663"/>
            <a:ext cx="151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800" b="1">
                <a:solidFill>
                  <a:schemeClr val="folHlink"/>
                </a:solidFill>
                <a:ea typeface="华文行楷" pitchFamily="2" charset="-122"/>
              </a:rPr>
              <a:t>5.</a:t>
            </a:r>
            <a:r>
              <a:rPr lang="zh-CN" altLang="en-US" sz="2800" b="1">
                <a:solidFill>
                  <a:schemeClr val="folHlink"/>
                </a:solidFill>
                <a:ea typeface="华文行楷" pitchFamily="2" charset="-122"/>
              </a:rPr>
              <a:t>状态图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27025" y="914400"/>
          <a:ext cx="3618211" cy="1938536"/>
        </p:xfrm>
        <a:graphic>
          <a:graphicData uri="http://schemas.openxmlformats.org/presentationml/2006/ole">
            <p:oleObj spid="_x0000_s114690" name="Document" r:id="rId3" imgW="3034306" imgH="162257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930F09-25B7-419A-8DEA-1E63AC55CF70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302100" name="Text Box 20"/>
          <p:cNvSpPr txBox="1">
            <a:spLocks noChangeArrowheads="1"/>
          </p:cNvSpPr>
          <p:nvPr/>
        </p:nvSpPr>
        <p:spPr bwMode="auto">
          <a:xfrm>
            <a:off x="323850" y="981075"/>
            <a:ext cx="259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仿宋_GB2312" charset="-122"/>
              </a:rPr>
              <a:t>（</a:t>
            </a:r>
            <a:r>
              <a:rPr lang="en-US" altLang="zh-CN" sz="2800" b="1">
                <a:solidFill>
                  <a:srgbClr val="0000CC"/>
                </a:solidFill>
                <a:ea typeface="仿宋_GB2312" charset="-122"/>
              </a:rPr>
              <a:t>1</a:t>
            </a:r>
            <a:r>
              <a:rPr lang="zh-CN" altLang="en-US" sz="2800" b="1">
                <a:solidFill>
                  <a:srgbClr val="0000CC"/>
                </a:solidFill>
                <a:ea typeface="仿宋_GB2312" charset="-122"/>
              </a:rPr>
              <a:t>）</a:t>
            </a:r>
            <a:r>
              <a:rPr lang="en-US" altLang="zh-CN" sz="2800" b="1">
                <a:solidFill>
                  <a:srgbClr val="0000CC"/>
                </a:solidFill>
                <a:ea typeface="仿宋_GB2312" charset="-122"/>
              </a:rPr>
              <a:t>D</a:t>
            </a:r>
            <a:r>
              <a:rPr lang="en-US" altLang="zh-CN" sz="2800" b="1">
                <a:solidFill>
                  <a:srgbClr val="0000CC"/>
                </a:solidFill>
                <a:ea typeface="仿宋_GB2312" charset="-122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0000CC"/>
                </a:solidFill>
                <a:ea typeface="仿宋_GB2312" charset="-122"/>
              </a:rPr>
              <a:t>T</a:t>
            </a:r>
          </a:p>
        </p:txBody>
      </p:sp>
      <p:sp>
        <p:nvSpPr>
          <p:cNvPr id="302101" name="Text Box 21"/>
          <p:cNvSpPr txBox="1">
            <a:spLocks noChangeArrowheads="1"/>
          </p:cNvSpPr>
          <p:nvPr/>
        </p:nvSpPr>
        <p:spPr bwMode="auto">
          <a:xfrm>
            <a:off x="395288" y="1700213"/>
            <a:ext cx="1908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仿宋_GB2312" charset="-122"/>
              </a:rPr>
              <a:t>特性方程：</a:t>
            </a:r>
          </a:p>
        </p:txBody>
      </p:sp>
      <p:graphicFrame>
        <p:nvGraphicFramePr>
          <p:cNvPr id="302102" name="Object 22"/>
          <p:cNvGraphicFramePr>
            <a:graphicFrameLocks noChangeAspect="1"/>
          </p:cNvGraphicFramePr>
          <p:nvPr/>
        </p:nvGraphicFramePr>
        <p:xfrm>
          <a:off x="4187825" y="2662238"/>
          <a:ext cx="3929063" cy="530225"/>
        </p:xfrm>
        <a:graphic>
          <a:graphicData uri="http://schemas.openxmlformats.org/presentationml/2006/ole">
            <p:oleObj spid="_x0000_s115714" name="公式" r:id="rId3" imgW="1511280" imgH="203040" progId="Equation.3">
              <p:embed/>
            </p:oleObj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051050" y="4005263"/>
            <a:ext cx="5532301" cy="2522323"/>
            <a:chOff x="2880" y="96"/>
            <a:chExt cx="3021" cy="1584"/>
          </a:xfrm>
        </p:grpSpPr>
        <p:sp>
          <p:nvSpPr>
            <p:cNvPr id="27664" name="Rectangle 24"/>
            <p:cNvSpPr>
              <a:spLocks noChangeArrowheads="1"/>
            </p:cNvSpPr>
            <p:nvPr/>
          </p:nvSpPr>
          <p:spPr bwMode="auto">
            <a:xfrm>
              <a:off x="4651" y="462"/>
              <a:ext cx="547" cy="6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Text Box 25"/>
            <p:cNvSpPr txBox="1">
              <a:spLocks noChangeArrowheads="1"/>
            </p:cNvSpPr>
            <p:nvPr/>
          </p:nvSpPr>
          <p:spPr bwMode="auto">
            <a:xfrm>
              <a:off x="4704" y="81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1D</a:t>
              </a:r>
            </a:p>
          </p:txBody>
        </p:sp>
        <p:sp>
          <p:nvSpPr>
            <p:cNvPr id="27666" name="Line 26"/>
            <p:cNvSpPr>
              <a:spLocks noChangeShapeType="1"/>
            </p:cNvSpPr>
            <p:nvPr/>
          </p:nvSpPr>
          <p:spPr bwMode="auto">
            <a:xfrm>
              <a:off x="5198" y="583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27"/>
            <p:cNvSpPr>
              <a:spLocks noChangeShapeType="1"/>
            </p:cNvSpPr>
            <p:nvPr/>
          </p:nvSpPr>
          <p:spPr bwMode="auto">
            <a:xfrm>
              <a:off x="5290" y="908"/>
              <a:ext cx="4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28"/>
            <p:cNvSpPr>
              <a:spLocks noChangeShapeType="1"/>
            </p:cNvSpPr>
            <p:nvPr/>
          </p:nvSpPr>
          <p:spPr bwMode="auto">
            <a:xfrm>
              <a:off x="4091" y="949"/>
              <a:ext cx="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29"/>
            <p:cNvSpPr>
              <a:spLocks noChangeShapeType="1"/>
            </p:cNvSpPr>
            <p:nvPr/>
          </p:nvSpPr>
          <p:spPr bwMode="auto">
            <a:xfrm>
              <a:off x="4452" y="746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AutoShape 30"/>
            <p:cNvSpPr>
              <a:spLocks noChangeArrowheads="1"/>
            </p:cNvSpPr>
            <p:nvPr/>
          </p:nvSpPr>
          <p:spPr bwMode="auto">
            <a:xfrm rot="5400000">
              <a:off x="4636" y="680"/>
              <a:ext cx="121" cy="9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Text Box 31"/>
            <p:cNvSpPr txBox="1">
              <a:spLocks noChangeArrowheads="1"/>
            </p:cNvSpPr>
            <p:nvPr/>
          </p:nvSpPr>
          <p:spPr bwMode="auto">
            <a:xfrm>
              <a:off x="4704" y="528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27672" name="Line 32"/>
            <p:cNvSpPr>
              <a:spLocks noChangeShapeType="1"/>
            </p:cNvSpPr>
            <p:nvPr/>
          </p:nvSpPr>
          <p:spPr bwMode="auto">
            <a:xfrm>
              <a:off x="4452" y="746"/>
              <a:ext cx="0" cy="9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Text Box 33"/>
            <p:cNvSpPr txBox="1">
              <a:spLocks noChangeArrowheads="1"/>
            </p:cNvSpPr>
            <p:nvPr/>
          </p:nvSpPr>
          <p:spPr bwMode="auto">
            <a:xfrm>
              <a:off x="4452" y="1436"/>
              <a:ext cx="807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1800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7674" name="Text Box 34"/>
            <p:cNvSpPr txBox="1">
              <a:spLocks noChangeArrowheads="1"/>
            </p:cNvSpPr>
            <p:nvPr/>
          </p:nvSpPr>
          <p:spPr bwMode="auto">
            <a:xfrm>
              <a:off x="5642" y="421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27653" name="Object 35"/>
            <p:cNvGraphicFramePr>
              <a:graphicFrameLocks noChangeAspect="1"/>
            </p:cNvGraphicFramePr>
            <p:nvPr/>
          </p:nvGraphicFramePr>
          <p:xfrm>
            <a:off x="5676" y="771"/>
            <a:ext cx="225" cy="229"/>
          </p:xfrm>
          <a:graphic>
            <a:graphicData uri="http://schemas.openxmlformats.org/presentationml/2006/ole">
              <p:oleObj spid="_x0000_s115715" name="公式" r:id="rId4" imgW="177480" imgH="203040" progId="Equation.3">
                <p:embed/>
              </p:oleObj>
            </a:graphicData>
          </a:graphic>
        </p:graphicFrame>
        <p:sp>
          <p:nvSpPr>
            <p:cNvPr id="27675" name="Line 36"/>
            <p:cNvSpPr>
              <a:spLocks noChangeShapeType="1"/>
            </p:cNvSpPr>
            <p:nvPr/>
          </p:nvSpPr>
          <p:spPr bwMode="auto">
            <a:xfrm>
              <a:off x="3207" y="1071"/>
              <a:ext cx="6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Rectangle 37"/>
            <p:cNvSpPr>
              <a:spLocks noChangeArrowheads="1"/>
            </p:cNvSpPr>
            <p:nvPr/>
          </p:nvSpPr>
          <p:spPr bwMode="auto">
            <a:xfrm>
              <a:off x="3851" y="746"/>
              <a:ext cx="258" cy="4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Oval 38"/>
            <p:cNvSpPr>
              <a:spLocks noChangeArrowheads="1"/>
            </p:cNvSpPr>
            <p:nvPr/>
          </p:nvSpPr>
          <p:spPr bwMode="auto">
            <a:xfrm flipH="1" flipV="1">
              <a:off x="5207" y="868"/>
              <a:ext cx="97" cy="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Text Box 39"/>
            <p:cNvSpPr txBox="1">
              <a:spLocks noChangeArrowheads="1"/>
            </p:cNvSpPr>
            <p:nvPr/>
          </p:nvSpPr>
          <p:spPr bwMode="auto">
            <a:xfrm>
              <a:off x="3851" y="746"/>
              <a:ext cx="34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  <a:sym typeface="Symbol" pitchFamily="18" charset="2"/>
                </a:rPr>
                <a:t>=1</a:t>
              </a: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7679" name="Line 40"/>
            <p:cNvSpPr>
              <a:spLocks noChangeShapeType="1"/>
            </p:cNvSpPr>
            <p:nvPr/>
          </p:nvSpPr>
          <p:spPr bwMode="auto">
            <a:xfrm>
              <a:off x="3594" y="137"/>
              <a:ext cx="0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Line 41"/>
            <p:cNvSpPr>
              <a:spLocks noChangeShapeType="1"/>
            </p:cNvSpPr>
            <p:nvPr/>
          </p:nvSpPr>
          <p:spPr bwMode="auto">
            <a:xfrm>
              <a:off x="3593" y="827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Text Box 42"/>
            <p:cNvSpPr txBox="1">
              <a:spLocks noChangeArrowheads="1"/>
            </p:cNvSpPr>
            <p:nvPr/>
          </p:nvSpPr>
          <p:spPr bwMode="auto">
            <a:xfrm>
              <a:off x="2880" y="908"/>
              <a:ext cx="3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T</a:t>
              </a:r>
            </a:p>
          </p:txBody>
        </p:sp>
        <p:sp>
          <p:nvSpPr>
            <p:cNvPr id="27682" name="Line 43"/>
            <p:cNvSpPr>
              <a:spLocks noChangeShapeType="1"/>
            </p:cNvSpPr>
            <p:nvPr/>
          </p:nvSpPr>
          <p:spPr bwMode="auto">
            <a:xfrm>
              <a:off x="3594" y="137"/>
              <a:ext cx="1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Line 44"/>
            <p:cNvSpPr>
              <a:spLocks noChangeShapeType="1"/>
            </p:cNvSpPr>
            <p:nvPr/>
          </p:nvSpPr>
          <p:spPr bwMode="auto">
            <a:xfrm>
              <a:off x="5440" y="137"/>
              <a:ext cx="0" cy="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4" name="Oval 45"/>
            <p:cNvSpPr>
              <a:spLocks noChangeArrowheads="1"/>
            </p:cNvSpPr>
            <p:nvPr/>
          </p:nvSpPr>
          <p:spPr bwMode="auto">
            <a:xfrm>
              <a:off x="5418" y="562"/>
              <a:ext cx="43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5" name="Rectangle 46"/>
            <p:cNvSpPr>
              <a:spLocks noChangeArrowheads="1"/>
            </p:cNvSpPr>
            <p:nvPr/>
          </p:nvSpPr>
          <p:spPr bwMode="auto">
            <a:xfrm>
              <a:off x="3305" y="96"/>
              <a:ext cx="2318" cy="126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2127" name="Rectangle 47"/>
          <p:cNvSpPr>
            <a:spLocks noChangeArrowheads="1"/>
          </p:cNvSpPr>
          <p:nvPr/>
        </p:nvSpPr>
        <p:spPr bwMode="auto">
          <a:xfrm>
            <a:off x="0" y="188913"/>
            <a:ext cx="1754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800" b="1">
                <a:solidFill>
                  <a:schemeClr val="folHlink"/>
                </a:solidFill>
                <a:ea typeface="华文行楷" pitchFamily="2" charset="-122"/>
              </a:rPr>
              <a:t>6.T</a:t>
            </a:r>
            <a:r>
              <a:rPr lang="zh-CN" altLang="en-US" sz="2800" b="1">
                <a:solidFill>
                  <a:schemeClr val="folHlink"/>
                </a:solidFill>
                <a:ea typeface="华文行楷" pitchFamily="2" charset="-122"/>
              </a:rPr>
              <a:t>的实现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39750" y="2413597"/>
            <a:ext cx="2700102" cy="1231173"/>
            <a:chOff x="1296" y="3186"/>
            <a:chExt cx="1400" cy="503"/>
          </a:xfrm>
        </p:grpSpPr>
        <p:graphicFrame>
          <p:nvGraphicFramePr>
            <p:cNvPr id="27651" name="Object 49"/>
            <p:cNvGraphicFramePr>
              <a:graphicFrameLocks noChangeAspect="1"/>
            </p:cNvGraphicFramePr>
            <p:nvPr/>
          </p:nvGraphicFramePr>
          <p:xfrm>
            <a:off x="1401" y="3186"/>
            <a:ext cx="830" cy="249"/>
          </p:xfrm>
          <a:graphic>
            <a:graphicData uri="http://schemas.openxmlformats.org/presentationml/2006/ole">
              <p:oleObj spid="_x0000_s115716" name="公式" r:id="rId5" imgW="698400" imgH="228600" progId="Equation.3">
                <p:embed/>
              </p:oleObj>
            </a:graphicData>
          </a:graphic>
        </p:graphicFrame>
        <p:graphicFrame>
          <p:nvGraphicFramePr>
            <p:cNvPr id="27652" name="Object 50"/>
            <p:cNvGraphicFramePr>
              <a:graphicFrameLocks noChangeAspect="1"/>
            </p:cNvGraphicFramePr>
            <p:nvPr/>
          </p:nvGraphicFramePr>
          <p:xfrm>
            <a:off x="1473" y="3456"/>
            <a:ext cx="1223" cy="233"/>
          </p:xfrm>
          <a:graphic>
            <a:graphicData uri="http://schemas.openxmlformats.org/presentationml/2006/ole">
              <p:oleObj spid="_x0000_s115717" name="公式" r:id="rId6" imgW="1104840" imgH="228600" progId="Equation.3">
                <p:embed/>
              </p:oleObj>
            </a:graphicData>
          </a:graphic>
        </p:graphicFrame>
        <p:sp>
          <p:nvSpPr>
            <p:cNvPr id="27663" name="AutoShape 51"/>
            <p:cNvSpPr>
              <a:spLocks/>
            </p:cNvSpPr>
            <p:nvPr/>
          </p:nvSpPr>
          <p:spPr bwMode="auto">
            <a:xfrm>
              <a:off x="1296" y="3264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60" name="Rectangle 79"/>
          <p:cNvSpPr>
            <a:spLocks noChangeArrowheads="1"/>
          </p:cNvSpPr>
          <p:nvPr/>
        </p:nvSpPr>
        <p:spPr bwMode="auto">
          <a:xfrm>
            <a:off x="7980363" y="0"/>
            <a:ext cx="1158875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accent2"/>
                </a:solidFill>
                <a:ea typeface="仿宋_GB2312" charset="-122"/>
              </a:rPr>
              <a:t>第四章</a:t>
            </a:r>
          </a:p>
        </p:txBody>
      </p:sp>
      <p:sp>
        <p:nvSpPr>
          <p:cNvPr id="302160" name="AutoShape 80"/>
          <p:cNvSpPr>
            <a:spLocks noChangeArrowheads="1"/>
          </p:cNvSpPr>
          <p:nvPr/>
        </p:nvSpPr>
        <p:spPr bwMode="auto">
          <a:xfrm>
            <a:off x="2916238" y="2708275"/>
            <a:ext cx="720725" cy="503238"/>
          </a:xfrm>
          <a:prstGeom prst="rightArrow">
            <a:avLst>
              <a:gd name="adj1" fmla="val 50000"/>
              <a:gd name="adj2" fmla="val 35804"/>
            </a:avLst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endParaRPr lang="zh-CN" altLang="en-US"/>
          </a:p>
        </p:txBody>
      </p:sp>
      <p:sp>
        <p:nvSpPr>
          <p:cNvPr id="302161" name="AutoShape 81"/>
          <p:cNvSpPr>
            <a:spLocks noChangeArrowheads="1"/>
          </p:cNvSpPr>
          <p:nvPr/>
        </p:nvSpPr>
        <p:spPr bwMode="auto">
          <a:xfrm rot="5400000">
            <a:off x="5110956" y="3250407"/>
            <a:ext cx="720725" cy="503238"/>
          </a:xfrm>
          <a:prstGeom prst="rightArrow">
            <a:avLst>
              <a:gd name="adj1" fmla="val 50000"/>
              <a:gd name="adj2" fmla="val 35804"/>
            </a:avLst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2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2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00" grpId="0" autoUpdateAnimBg="0"/>
      <p:bldP spid="302101" grpId="0" autoUpdateAnimBg="0"/>
      <p:bldP spid="302127" grpId="0" autoUpdateAnimBg="0"/>
      <p:bldP spid="302160" grpId="0" animBg="1"/>
      <p:bldP spid="3021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0" y="1592796"/>
            <a:ext cx="421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0000CC"/>
                </a:solidFill>
                <a:latin typeface="Tahoma" pitchFamily="34" charset="0"/>
              </a:rPr>
              <a:t>一、或非门</a:t>
            </a:r>
            <a:r>
              <a:rPr lang="zh-CN" altLang="en-US" sz="2400" b="1" dirty="0">
                <a:solidFill>
                  <a:srgbClr val="0000CC"/>
                </a:solidFill>
                <a:latin typeface="Tahoma" pitchFamily="34" charset="0"/>
              </a:rPr>
              <a:t>构成</a:t>
            </a:r>
            <a:r>
              <a:rPr lang="zh-CN" altLang="en-US" sz="2400" b="1" dirty="0" smtClean="0">
                <a:solidFill>
                  <a:srgbClr val="0000CC"/>
                </a:solidFill>
                <a:latin typeface="Tahoma" pitchFamily="34" charset="0"/>
              </a:rPr>
              <a:t>的</a:t>
            </a:r>
            <a:r>
              <a:rPr lang="en-US" altLang="zh-CN" sz="2400" b="1" dirty="0" smtClean="0">
                <a:solidFill>
                  <a:srgbClr val="0000CC"/>
                </a:solidFill>
                <a:latin typeface="Tahoma" pitchFamily="34" charset="0"/>
              </a:rPr>
              <a:t>SR</a:t>
            </a:r>
            <a:r>
              <a:rPr lang="zh-CN" altLang="en-US" sz="2400" b="1" dirty="0" smtClean="0">
                <a:solidFill>
                  <a:srgbClr val="0000CC"/>
                </a:solidFill>
                <a:latin typeface="Tahoma" pitchFamily="34" charset="0"/>
              </a:rPr>
              <a:t>锁存器</a:t>
            </a:r>
            <a:endParaRPr lang="zh-CN" altLang="en-US" sz="24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287524" y="2204864"/>
            <a:ext cx="21788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folHlink"/>
                </a:solidFill>
                <a:ea typeface="华文行楷" pitchFamily="2" charset="-122"/>
              </a:rPr>
              <a:t>1.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电路</a:t>
            </a:r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结构</a:t>
            </a:r>
            <a:r>
              <a:rPr lang="zh-CN" altLang="en-US" sz="2400" dirty="0">
                <a:solidFill>
                  <a:schemeClr val="tx1"/>
                </a:solidFill>
                <a:latin typeface="Tahoma" pitchFamily="34" charset="0"/>
              </a:rPr>
              <a:t>   </a:t>
            </a:r>
          </a:p>
        </p:txBody>
      </p:sp>
      <p:sp>
        <p:nvSpPr>
          <p:cNvPr id="252984" name="Rectangle 56"/>
          <p:cNvSpPr>
            <a:spLocks noRot="1" noChangeArrowheads="1"/>
          </p:cNvSpPr>
          <p:nvPr/>
        </p:nvSpPr>
        <p:spPr bwMode="auto">
          <a:xfrm>
            <a:off x="1295636" y="728700"/>
            <a:ext cx="2267744" cy="64928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SR </a:t>
            </a:r>
            <a:r>
              <a:rPr lang="zh-CN" altLang="en-US" sz="2800" b="1" dirty="0" smtClean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锁存器</a:t>
            </a:r>
            <a:endParaRPr lang="zh-CN" altLang="en-US" sz="2800" b="1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48" name="Rectangle 65"/>
          <p:cNvSpPr>
            <a:spLocks noChangeArrowheads="1"/>
          </p:cNvSpPr>
          <p:nvPr/>
        </p:nvSpPr>
        <p:spPr bwMode="auto">
          <a:xfrm>
            <a:off x="179512" y="152636"/>
            <a:ext cx="7236804" cy="549275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flatTx/>
          </a:bodyPr>
          <a:lstStyle/>
          <a:p>
            <a:pPr algn="l"/>
            <a:r>
              <a:rPr lang="en-US" altLang="en-US" sz="3200" dirty="0" smtClean="0">
                <a:solidFill>
                  <a:schemeClr val="tx2"/>
                </a:solidFill>
              </a:rPr>
              <a:t>5.2  SR</a:t>
            </a:r>
            <a:r>
              <a:rPr lang="zh-CN" altLang="en-US" sz="3200" dirty="0" smtClean="0">
                <a:solidFill>
                  <a:schemeClr val="tx2"/>
                </a:solidFill>
              </a:rPr>
              <a:t>锁存器（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也称：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RS</a:t>
            </a: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SR</a:t>
            </a: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zh-CN" altLang="en-US" sz="3200" dirty="0" smtClean="0">
                <a:solidFill>
                  <a:schemeClr val="tx2"/>
                </a:solidFill>
              </a:rPr>
              <a:t>）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6876256" y="1628800"/>
            <a:ext cx="2052141" cy="1188132"/>
            <a:chOff x="2517" y="845"/>
            <a:chExt cx="1814" cy="499"/>
          </a:xfrm>
        </p:grpSpPr>
        <p:sp>
          <p:nvSpPr>
            <p:cNvPr id="1054" name="AutoShape 70"/>
            <p:cNvSpPr>
              <a:spLocks noChangeArrowheads="1"/>
            </p:cNvSpPr>
            <p:nvPr/>
          </p:nvSpPr>
          <p:spPr bwMode="auto">
            <a:xfrm>
              <a:off x="2517" y="845"/>
              <a:ext cx="1814" cy="499"/>
            </a:xfrm>
            <a:prstGeom prst="wedgeRoundRectCallout">
              <a:avLst>
                <a:gd name="adj1" fmla="val -71715"/>
                <a:gd name="adj2" fmla="val 152549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eaLnBrk="0" hangingPunct="0"/>
              <a:endParaRPr lang="zh-CN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55" name="AutoShape 74"/>
            <p:cNvSpPr>
              <a:spLocks noChangeArrowheads="1"/>
            </p:cNvSpPr>
            <p:nvPr/>
          </p:nvSpPr>
          <p:spPr bwMode="auto">
            <a:xfrm>
              <a:off x="2517" y="845"/>
              <a:ext cx="1814" cy="499"/>
            </a:xfrm>
            <a:prstGeom prst="wedgeRoundRectCallout">
              <a:avLst>
                <a:gd name="adj1" fmla="val -72617"/>
                <a:gd name="adj2" fmla="val 44789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eaLnBrk="0" hangingPunct="0"/>
              <a:r>
                <a:rPr lang="zh-CN" altLang="en-US" sz="2400" b="1" dirty="0">
                  <a:solidFill>
                    <a:srgbClr val="FF3300"/>
                  </a:solidFill>
                  <a:latin typeface="宋体" pitchFamily="2" charset="-122"/>
                </a:rPr>
                <a:t>两个互补的输出端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0" y="4581128"/>
            <a:ext cx="6516216" cy="1980220"/>
            <a:chOff x="0" y="4581128"/>
            <a:chExt cx="4853292" cy="1980220"/>
          </a:xfrm>
        </p:grpSpPr>
        <p:sp>
          <p:nvSpPr>
            <p:cNvPr id="1052" name="AutoShape 73"/>
            <p:cNvSpPr>
              <a:spLocks noChangeArrowheads="1"/>
            </p:cNvSpPr>
            <p:nvPr/>
          </p:nvSpPr>
          <p:spPr bwMode="auto">
            <a:xfrm>
              <a:off x="0" y="4617132"/>
              <a:ext cx="2339752" cy="1116124"/>
            </a:xfrm>
            <a:prstGeom prst="wedgeRoundRectCallout">
              <a:avLst>
                <a:gd name="adj1" fmla="val 64535"/>
                <a:gd name="adj2" fmla="val -234632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 eaLnBrk="0" hangingPunct="0"/>
              <a:endParaRPr lang="zh-CN" altLang="en-US" sz="2400" b="1" dirty="0">
                <a:solidFill>
                  <a:srgbClr val="0000CC"/>
                </a:solidFill>
                <a:latin typeface="宋体" pitchFamily="2" charset="-122"/>
              </a:endParaRPr>
            </a:p>
          </p:txBody>
        </p:sp>
        <p:sp>
          <p:nvSpPr>
            <p:cNvPr id="1053" name="AutoShape 77"/>
            <p:cNvSpPr>
              <a:spLocks noChangeArrowheads="1"/>
            </p:cNvSpPr>
            <p:nvPr/>
          </p:nvSpPr>
          <p:spPr bwMode="auto">
            <a:xfrm>
              <a:off x="0" y="4581128"/>
              <a:ext cx="4853292" cy="1980220"/>
            </a:xfrm>
            <a:prstGeom prst="wedgeRoundRectCallout">
              <a:avLst>
                <a:gd name="adj1" fmla="val 6344"/>
                <a:gd name="adj2" fmla="val -60190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 eaLnBrk="0" hangingPunct="0"/>
              <a:r>
                <a:rPr lang="zh-CN" altLang="en-US" sz="2400" b="1" dirty="0">
                  <a:solidFill>
                    <a:schemeClr val="tx1"/>
                  </a:solidFill>
                  <a:latin typeface="宋体" pitchFamily="2" charset="-122"/>
                </a:rPr>
                <a:t>触发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宋体" pitchFamily="2" charset="-122"/>
                </a:rPr>
                <a:t>输入信号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宋体" pitchFamily="2" charset="-122"/>
                </a:rPr>
                <a:t>（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</a:rPr>
                <a:t>驱动信号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宋体" pitchFamily="2" charset="-122"/>
                </a:rPr>
                <a:t>），</a:t>
              </a:r>
              <a:r>
                <a:rPr lang="zh-CN" altLang="en-US" sz="2400" b="1" dirty="0" smtClean="0">
                  <a:solidFill>
                    <a:srgbClr val="0000CC"/>
                  </a:solidFill>
                  <a:latin typeface="华文行楷" pitchFamily="2" charset="-122"/>
                  <a:ea typeface="华文行楷" pitchFamily="2" charset="-122"/>
                </a:rPr>
                <a:t>高电平</a:t>
              </a:r>
              <a:r>
                <a:rPr lang="zh-CN" altLang="en-US" sz="2400" b="1" dirty="0">
                  <a:solidFill>
                    <a:srgbClr val="0000CC"/>
                  </a:solidFill>
                  <a:latin typeface="华文行楷" pitchFamily="2" charset="-122"/>
                  <a:ea typeface="华文行楷" pitchFamily="2" charset="-122"/>
                </a:rPr>
                <a:t>有效</a:t>
              </a:r>
              <a:r>
                <a:rPr lang="zh-CN" altLang="en-US" sz="2400" b="1" dirty="0">
                  <a:solidFill>
                    <a:srgbClr val="0000CC"/>
                  </a:solidFill>
                  <a:latin typeface="宋体" pitchFamily="2" charset="-122"/>
                </a:rPr>
                <a:t>：</a:t>
              </a:r>
            </a:p>
            <a:p>
              <a:pPr algn="l" eaLnBrk="0" hangingPunct="0">
                <a:buFontTx/>
                <a:buChar char="•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    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R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</a:rPr>
                <a:t>D</a:t>
              </a:r>
              <a:r>
                <a:rPr lang="zh-CN" altLang="en-US" sz="2400" b="1" dirty="0" smtClean="0">
                  <a:solidFill>
                    <a:schemeClr val="tx1"/>
                  </a:solidFill>
                </a:rPr>
                <a:t>端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是清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0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端（</a:t>
              </a:r>
              <a:r>
                <a:rPr lang="zh-CN" altLang="en-US" sz="2400" b="1" dirty="0">
                  <a:solidFill>
                    <a:schemeClr val="hlink"/>
                  </a:solidFill>
                </a:rPr>
                <a:t>复位端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）</a:t>
              </a:r>
            </a:p>
            <a:p>
              <a:pPr algn="l" eaLnBrk="0" hangingPunct="0">
                <a:buFontTx/>
                <a:buChar char="•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  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itchFamily="2" charset="-122"/>
                </a:rPr>
                <a:t>  </a:t>
              </a:r>
              <a:r>
                <a:rPr lang="zh-CN" alt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</a:rPr>
                <a:t>D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宋体" pitchFamily="2" charset="-122"/>
                </a:rPr>
                <a:t>端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itchFamily="2" charset="-122"/>
                </a:rPr>
                <a:t>是置</a:t>
              </a:r>
              <a:r>
                <a:rPr lang="en-US" altLang="zh-CN" sz="2400" b="1" dirty="0">
                  <a:solidFill>
                    <a:schemeClr val="tx1"/>
                  </a:solidFill>
                  <a:latin typeface="宋体" pitchFamily="2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itchFamily="2" charset="-122"/>
                </a:rPr>
                <a:t>端</a:t>
              </a:r>
              <a:r>
                <a:rPr lang="zh-CN" altLang="en-US" sz="2400" b="1" dirty="0">
                  <a:solidFill>
                    <a:srgbClr val="0000CC"/>
                  </a:solidFill>
                  <a:latin typeface="宋体" pitchFamily="2" charset="-122"/>
                </a:rPr>
                <a:t>（</a:t>
              </a:r>
              <a:r>
                <a:rPr lang="zh-CN" altLang="en-US" sz="2400" b="1" dirty="0">
                  <a:solidFill>
                    <a:schemeClr val="hlink"/>
                  </a:solidFill>
                  <a:latin typeface="宋体" pitchFamily="2" charset="-122"/>
                </a:rPr>
                <a:t>置位端</a:t>
              </a:r>
              <a:r>
                <a:rPr lang="zh-CN" altLang="en-US" sz="2400" b="1" dirty="0">
                  <a:solidFill>
                    <a:srgbClr val="0000CC"/>
                  </a:solidFill>
                  <a:latin typeface="宋体" pitchFamily="2" charset="-122"/>
                </a:rPr>
                <a:t>）</a:t>
              </a:r>
            </a:p>
            <a:p>
              <a:pPr algn="l" eaLnBrk="0" hangingPunct="0">
                <a:buFontTx/>
                <a:buChar char="•"/>
              </a:pPr>
              <a:r>
                <a:rPr lang="zh-CN" altLang="en-US" sz="2400" b="1" dirty="0">
                  <a:solidFill>
                    <a:schemeClr val="tx1"/>
                  </a:solidFill>
                  <a:latin typeface="宋体" pitchFamily="2" charset="-122"/>
                </a:rPr>
                <a:t> 约束条件：</a:t>
              </a:r>
              <a:r>
                <a:rPr lang="zh-CN" altLang="en-US" sz="2000" b="1" dirty="0">
                  <a:solidFill>
                    <a:srgbClr val="0000CC"/>
                  </a:solidFill>
                  <a:latin typeface="Tahoma" pitchFamily="34" charset="0"/>
                </a:rPr>
                <a:t>不</a:t>
              </a:r>
              <a:r>
                <a:rPr lang="zh-CN" altLang="en-US" sz="2000" b="1" dirty="0" smtClean="0">
                  <a:solidFill>
                    <a:srgbClr val="0000CC"/>
                  </a:solidFill>
                  <a:latin typeface="Tahoma" pitchFamily="34" charset="0"/>
                </a:rPr>
                <a:t>允许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="1" baseline="-250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="1" dirty="0" smtClean="0">
                  <a:solidFill>
                    <a:srgbClr val="0000CC"/>
                  </a:solidFill>
                  <a:latin typeface="Tahoma" pitchFamily="34" charset="0"/>
                </a:rPr>
                <a:t>=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R</a:t>
              </a:r>
              <a:r>
                <a:rPr lang="en-US" altLang="zh-CN" sz="2000" b="1" baseline="-250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="1" dirty="0" smtClean="0">
                  <a:solidFill>
                    <a:srgbClr val="0000CC"/>
                  </a:solidFill>
                  <a:latin typeface="Tahoma" pitchFamily="34" charset="0"/>
                </a:rPr>
                <a:t>=1</a:t>
              </a:r>
              <a:endParaRPr lang="zh-CN" altLang="en-US" sz="2000" b="1" dirty="0">
                <a:solidFill>
                  <a:srgbClr val="0000CC"/>
                </a:solidFill>
                <a:latin typeface="Tahoma" pitchFamily="34" charset="0"/>
              </a:endParaRPr>
            </a:p>
          </p:txBody>
        </p:sp>
      </p:grpSp>
      <p:sp>
        <p:nvSpPr>
          <p:cNvPr id="253016" name="Rectangle 88"/>
          <p:cNvSpPr>
            <a:spLocks noChangeArrowheads="1"/>
          </p:cNvSpPr>
          <p:nvPr/>
        </p:nvSpPr>
        <p:spPr bwMode="auto">
          <a:xfrm>
            <a:off x="3276600" y="836613"/>
            <a:ext cx="44704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构成各种功能触发器的基本部件</a:t>
            </a:r>
          </a:p>
        </p:txBody>
      </p:sp>
      <p:grpSp>
        <p:nvGrpSpPr>
          <p:cNvPr id="44" name="Group 266"/>
          <p:cNvGrpSpPr>
            <a:grpSpLocks/>
          </p:cNvGrpSpPr>
          <p:nvPr/>
        </p:nvGrpSpPr>
        <p:grpSpPr bwMode="auto">
          <a:xfrm>
            <a:off x="3233813" y="2060848"/>
            <a:ext cx="3354411" cy="2592288"/>
            <a:chOff x="192" y="912"/>
            <a:chExt cx="1903" cy="1354"/>
          </a:xfrm>
        </p:grpSpPr>
        <p:sp>
          <p:nvSpPr>
            <p:cNvPr id="45" name="Rectangle 267"/>
            <p:cNvSpPr>
              <a:spLocks noChangeArrowheads="1"/>
            </p:cNvSpPr>
            <p:nvPr/>
          </p:nvSpPr>
          <p:spPr bwMode="auto">
            <a:xfrm>
              <a:off x="960" y="1009"/>
              <a:ext cx="240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46" name="Oval 268"/>
            <p:cNvSpPr>
              <a:spLocks noChangeArrowheads="1"/>
            </p:cNvSpPr>
            <p:nvPr/>
          </p:nvSpPr>
          <p:spPr bwMode="auto">
            <a:xfrm>
              <a:off x="1200" y="1182"/>
              <a:ext cx="64" cy="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47" name="Text Box 269"/>
            <p:cNvSpPr txBox="1">
              <a:spLocks noChangeArrowheads="1"/>
            </p:cNvSpPr>
            <p:nvPr/>
          </p:nvSpPr>
          <p:spPr bwMode="auto">
            <a:xfrm>
              <a:off x="960" y="100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ym typeface="Symbol" pitchFamily="18" charset="2"/>
                </a:rPr>
                <a:t>1</a:t>
              </a:r>
              <a:endParaRPr lang="en-US" altLang="zh-CN" sz="2400"/>
            </a:p>
          </p:txBody>
        </p:sp>
        <p:grpSp>
          <p:nvGrpSpPr>
            <p:cNvPr id="48" name="Group 270"/>
            <p:cNvGrpSpPr>
              <a:grpSpLocks/>
            </p:cNvGrpSpPr>
            <p:nvPr/>
          </p:nvGrpSpPr>
          <p:grpSpPr bwMode="auto">
            <a:xfrm>
              <a:off x="960" y="1833"/>
              <a:ext cx="319" cy="433"/>
              <a:chOff x="816" y="1584"/>
              <a:chExt cx="383" cy="480"/>
            </a:xfrm>
          </p:grpSpPr>
          <p:sp>
            <p:nvSpPr>
              <p:cNvPr id="72" name="Rectangle 271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73" name="Oval 27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77" cy="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74" name="Text Box 273"/>
              <p:cNvSpPr txBox="1">
                <a:spLocks noChangeArrowheads="1"/>
              </p:cNvSpPr>
              <p:nvPr/>
            </p:nvSpPr>
            <p:spPr bwMode="auto">
              <a:xfrm>
                <a:off x="816" y="1586"/>
                <a:ext cx="383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ym typeface="Symbol" pitchFamily="18" charset="2"/>
                  </a:rPr>
                  <a:t>1</a:t>
                </a:r>
                <a:endParaRPr lang="en-US" altLang="zh-CN" sz="2400"/>
              </a:p>
            </p:txBody>
          </p:sp>
        </p:grpSp>
        <p:sp>
          <p:nvSpPr>
            <p:cNvPr id="49" name="Line 274"/>
            <p:cNvSpPr>
              <a:spLocks noChangeShapeType="1"/>
            </p:cNvSpPr>
            <p:nvPr/>
          </p:nvSpPr>
          <p:spPr bwMode="auto">
            <a:xfrm>
              <a:off x="480" y="113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50" name="Line 275"/>
            <p:cNvSpPr>
              <a:spLocks noChangeShapeType="1"/>
            </p:cNvSpPr>
            <p:nvPr/>
          </p:nvSpPr>
          <p:spPr bwMode="auto">
            <a:xfrm>
              <a:off x="480" y="20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51" name="Line 276"/>
            <p:cNvSpPr>
              <a:spLocks noChangeShapeType="1"/>
            </p:cNvSpPr>
            <p:nvPr/>
          </p:nvSpPr>
          <p:spPr bwMode="auto">
            <a:xfrm>
              <a:off x="800" y="1312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52" name="Line 277"/>
            <p:cNvSpPr>
              <a:spLocks noChangeShapeType="1"/>
            </p:cNvSpPr>
            <p:nvPr/>
          </p:nvSpPr>
          <p:spPr bwMode="auto">
            <a:xfrm>
              <a:off x="800" y="1919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53" name="Line 278"/>
            <p:cNvSpPr>
              <a:spLocks noChangeShapeType="1"/>
            </p:cNvSpPr>
            <p:nvPr/>
          </p:nvSpPr>
          <p:spPr bwMode="auto">
            <a:xfrm>
              <a:off x="1279" y="1226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54" name="Line 279"/>
            <p:cNvSpPr>
              <a:spLocks noChangeShapeType="1"/>
            </p:cNvSpPr>
            <p:nvPr/>
          </p:nvSpPr>
          <p:spPr bwMode="auto">
            <a:xfrm>
              <a:off x="1279" y="2049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55" name="Line 280"/>
            <p:cNvSpPr>
              <a:spLocks noChangeShapeType="1"/>
            </p:cNvSpPr>
            <p:nvPr/>
          </p:nvSpPr>
          <p:spPr bwMode="auto">
            <a:xfrm flipV="1">
              <a:off x="800" y="1702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56" name="Line 281"/>
            <p:cNvSpPr>
              <a:spLocks noChangeShapeType="1"/>
            </p:cNvSpPr>
            <p:nvPr/>
          </p:nvSpPr>
          <p:spPr bwMode="auto">
            <a:xfrm flipV="1">
              <a:off x="800" y="1312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57" name="Line 282"/>
            <p:cNvSpPr>
              <a:spLocks noChangeShapeType="1"/>
            </p:cNvSpPr>
            <p:nvPr/>
          </p:nvSpPr>
          <p:spPr bwMode="auto">
            <a:xfrm flipV="1">
              <a:off x="800" y="1442"/>
              <a:ext cx="759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58" name="Line 283"/>
            <p:cNvSpPr>
              <a:spLocks noChangeShapeType="1"/>
            </p:cNvSpPr>
            <p:nvPr/>
          </p:nvSpPr>
          <p:spPr bwMode="auto">
            <a:xfrm flipH="1" flipV="1">
              <a:off x="800" y="1529"/>
              <a:ext cx="759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59" name="Line 284"/>
            <p:cNvSpPr>
              <a:spLocks noChangeShapeType="1"/>
            </p:cNvSpPr>
            <p:nvPr/>
          </p:nvSpPr>
          <p:spPr bwMode="auto">
            <a:xfrm flipV="1">
              <a:off x="1559" y="1226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60" name="Line 285"/>
            <p:cNvSpPr>
              <a:spLocks noChangeShapeType="1"/>
            </p:cNvSpPr>
            <p:nvPr/>
          </p:nvSpPr>
          <p:spPr bwMode="auto">
            <a:xfrm flipV="1">
              <a:off x="1559" y="1833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61" name="Oval 286"/>
            <p:cNvSpPr>
              <a:spLocks noChangeArrowheads="1"/>
            </p:cNvSpPr>
            <p:nvPr/>
          </p:nvSpPr>
          <p:spPr bwMode="auto">
            <a:xfrm>
              <a:off x="1537" y="1206"/>
              <a:ext cx="40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62" name="Oval 287"/>
            <p:cNvSpPr>
              <a:spLocks noChangeArrowheads="1"/>
            </p:cNvSpPr>
            <p:nvPr/>
          </p:nvSpPr>
          <p:spPr bwMode="auto">
            <a:xfrm>
              <a:off x="1541" y="2027"/>
              <a:ext cx="40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63" name="Text Box 288"/>
            <p:cNvSpPr txBox="1">
              <a:spLocks noChangeArrowheads="1"/>
            </p:cNvSpPr>
            <p:nvPr/>
          </p:nvSpPr>
          <p:spPr bwMode="auto">
            <a:xfrm>
              <a:off x="336" y="1173"/>
              <a:ext cx="20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endParaRPr lang="zh-CN" altLang="zh-CN" sz="1800" baseline="-25000"/>
            </a:p>
          </p:txBody>
        </p:sp>
        <p:sp>
          <p:nvSpPr>
            <p:cNvPr id="64" name="Text Box 289"/>
            <p:cNvSpPr txBox="1">
              <a:spLocks noChangeArrowheads="1"/>
            </p:cNvSpPr>
            <p:nvPr/>
          </p:nvSpPr>
          <p:spPr bwMode="auto">
            <a:xfrm>
              <a:off x="336" y="2082"/>
              <a:ext cx="20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endParaRPr lang="zh-CN" altLang="zh-CN" sz="1800" baseline="-25000"/>
            </a:p>
          </p:txBody>
        </p:sp>
        <p:sp>
          <p:nvSpPr>
            <p:cNvPr id="65" name="Text Box 290"/>
            <p:cNvSpPr txBox="1">
              <a:spLocks noChangeArrowheads="1"/>
            </p:cNvSpPr>
            <p:nvPr/>
          </p:nvSpPr>
          <p:spPr bwMode="auto">
            <a:xfrm>
              <a:off x="1895" y="1085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Q</a:t>
              </a:r>
            </a:p>
          </p:txBody>
        </p:sp>
        <p:sp>
          <p:nvSpPr>
            <p:cNvPr id="66" name="Text Box 291"/>
            <p:cNvSpPr txBox="1">
              <a:spLocks noChangeArrowheads="1"/>
            </p:cNvSpPr>
            <p:nvPr/>
          </p:nvSpPr>
          <p:spPr bwMode="auto">
            <a:xfrm>
              <a:off x="1895" y="1867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Q’</a:t>
              </a:r>
              <a:endParaRPr lang="en-US" sz="24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8" name="Text Box 293"/>
            <p:cNvSpPr txBox="1">
              <a:spLocks noChangeArrowheads="1"/>
            </p:cNvSpPr>
            <p:nvPr/>
          </p:nvSpPr>
          <p:spPr bwMode="auto">
            <a:xfrm>
              <a:off x="1182" y="912"/>
              <a:ext cx="3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G</a:t>
              </a:r>
              <a:r>
                <a:rPr lang="en-US" altLang="zh-CN" sz="2400" baseline="-25000" dirty="0"/>
                <a:t>1</a:t>
              </a:r>
              <a:endParaRPr lang="en-US" altLang="zh-CN" sz="2400" dirty="0"/>
            </a:p>
          </p:txBody>
        </p:sp>
        <p:sp>
          <p:nvSpPr>
            <p:cNvPr id="69" name="Text Box 294"/>
            <p:cNvSpPr txBox="1">
              <a:spLocks noChangeArrowheads="1"/>
            </p:cNvSpPr>
            <p:nvPr/>
          </p:nvSpPr>
          <p:spPr bwMode="auto">
            <a:xfrm>
              <a:off x="1182" y="1736"/>
              <a:ext cx="3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G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70" name="Text Box 295"/>
            <p:cNvSpPr txBox="1">
              <a:spLocks noChangeArrowheads="1"/>
            </p:cNvSpPr>
            <p:nvPr/>
          </p:nvSpPr>
          <p:spPr bwMode="auto">
            <a:xfrm>
              <a:off x="192" y="96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altLang="zh-CN" sz="2400"/>
                <a:t>R</a:t>
              </a:r>
              <a:r>
                <a:rPr lang="en-US" altLang="zh-CN" sz="2400" baseline="-25000"/>
                <a:t>D</a:t>
              </a:r>
              <a:endParaRPr lang="en-US" altLang="zh-CN" sz="2400"/>
            </a:p>
          </p:txBody>
        </p:sp>
        <p:sp>
          <p:nvSpPr>
            <p:cNvPr id="71" name="Text Box 296"/>
            <p:cNvSpPr txBox="1">
              <a:spLocks noChangeArrowheads="1"/>
            </p:cNvSpPr>
            <p:nvPr/>
          </p:nvSpPr>
          <p:spPr bwMode="auto">
            <a:xfrm>
              <a:off x="192" y="187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altLang="zh-CN" sz="2400"/>
                <a:t>S</a:t>
              </a:r>
              <a:r>
                <a:rPr lang="en-US" altLang="zh-CN" sz="2400" baseline="-25000"/>
                <a:t>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  <p:bldP spid="25293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2628A-28AE-4143-8802-8B0ACAD142E3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303138" name="Text Box 34"/>
          <p:cNvSpPr txBox="1">
            <a:spLocks noChangeArrowheads="1"/>
          </p:cNvSpPr>
          <p:nvPr/>
        </p:nvSpPr>
        <p:spPr bwMode="auto">
          <a:xfrm>
            <a:off x="611188" y="333375"/>
            <a:ext cx="2665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仿宋_GB2312" charset="-122"/>
              </a:rPr>
              <a:t>（</a:t>
            </a:r>
            <a:r>
              <a:rPr lang="en-US" altLang="zh-CN" sz="2800" b="1">
                <a:solidFill>
                  <a:srgbClr val="0000CC"/>
                </a:solidFill>
                <a:ea typeface="仿宋_GB2312" charset="-122"/>
              </a:rPr>
              <a:t>2</a:t>
            </a:r>
            <a:r>
              <a:rPr lang="zh-CN" altLang="en-US" sz="2800" b="1">
                <a:solidFill>
                  <a:srgbClr val="0000CC"/>
                </a:solidFill>
                <a:ea typeface="仿宋_GB2312" charset="-122"/>
              </a:rPr>
              <a:t>）</a:t>
            </a:r>
            <a:r>
              <a:rPr lang="en-US" altLang="zh-CN" sz="2800" b="1">
                <a:solidFill>
                  <a:srgbClr val="0000CC"/>
                </a:solidFill>
                <a:ea typeface="仿宋_GB2312" charset="-122"/>
              </a:rPr>
              <a:t>JK</a:t>
            </a:r>
            <a:r>
              <a:rPr lang="en-US" altLang="zh-CN" sz="2800" b="1">
                <a:solidFill>
                  <a:srgbClr val="0000CC"/>
                </a:solidFill>
                <a:ea typeface="仿宋_GB2312" charset="-122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0000CC"/>
                </a:solidFill>
                <a:ea typeface="仿宋_GB2312" charset="-122"/>
              </a:rPr>
              <a:t>T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116012" y="1594749"/>
            <a:ext cx="3347976" cy="1113526"/>
            <a:chOff x="4368" y="1841"/>
            <a:chExt cx="1607" cy="506"/>
          </a:xfrm>
        </p:grpSpPr>
        <p:graphicFrame>
          <p:nvGraphicFramePr>
            <p:cNvPr id="28676" name="Object 36"/>
            <p:cNvGraphicFramePr>
              <a:graphicFrameLocks noChangeAspect="1"/>
            </p:cNvGraphicFramePr>
            <p:nvPr/>
          </p:nvGraphicFramePr>
          <p:xfrm>
            <a:off x="4508" y="1841"/>
            <a:ext cx="1467" cy="247"/>
          </p:xfrm>
          <a:graphic>
            <a:graphicData uri="http://schemas.openxmlformats.org/presentationml/2006/ole">
              <p:oleObj spid="_x0000_s116738" name="公式" r:id="rId3" imgW="1231560" imgH="228600" progId="Equation.3">
                <p:embed/>
              </p:oleObj>
            </a:graphicData>
          </a:graphic>
        </p:graphicFrame>
        <p:graphicFrame>
          <p:nvGraphicFramePr>
            <p:cNvPr id="28677" name="Object 37"/>
            <p:cNvGraphicFramePr>
              <a:graphicFrameLocks noChangeAspect="1"/>
            </p:cNvGraphicFramePr>
            <p:nvPr/>
          </p:nvGraphicFramePr>
          <p:xfrm>
            <a:off x="4416" y="2112"/>
            <a:ext cx="1496" cy="235"/>
          </p:xfrm>
          <a:graphic>
            <a:graphicData uri="http://schemas.openxmlformats.org/presentationml/2006/ole">
              <p:oleObj spid="_x0000_s116739" name="Equation" r:id="rId4" imgW="1346040" imgH="228600" progId="Equation.3">
                <p:embed/>
              </p:oleObj>
            </a:graphicData>
          </a:graphic>
        </p:graphicFrame>
        <p:sp>
          <p:nvSpPr>
            <p:cNvPr id="28703" name="AutoShape 38"/>
            <p:cNvSpPr>
              <a:spLocks/>
            </p:cNvSpPr>
            <p:nvPr/>
          </p:nvSpPr>
          <p:spPr bwMode="auto">
            <a:xfrm>
              <a:off x="4368" y="1899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143" name="Text Box 39"/>
          <p:cNvSpPr txBox="1">
            <a:spLocks noChangeArrowheads="1"/>
          </p:cNvSpPr>
          <p:nvPr/>
        </p:nvSpPr>
        <p:spPr bwMode="auto">
          <a:xfrm>
            <a:off x="1258888" y="981075"/>
            <a:ext cx="2449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a typeface="仿宋_GB2312" charset="-122"/>
              </a:rPr>
              <a:t>特性方程：</a:t>
            </a:r>
          </a:p>
        </p:txBody>
      </p:sp>
      <p:graphicFrame>
        <p:nvGraphicFramePr>
          <p:cNvPr id="303144" name="Object 40"/>
          <p:cNvGraphicFramePr>
            <a:graphicFrameLocks noChangeAspect="1"/>
          </p:cNvGraphicFramePr>
          <p:nvPr/>
        </p:nvGraphicFramePr>
        <p:xfrm>
          <a:off x="5292725" y="1700213"/>
          <a:ext cx="979488" cy="955675"/>
        </p:xfrm>
        <a:graphic>
          <a:graphicData uri="http://schemas.openxmlformats.org/presentationml/2006/ole">
            <p:oleObj spid="_x0000_s116740" name="公式" r:id="rId5" imgW="507960" imgH="457200" progId="Equation.3">
              <p:embed/>
            </p:oleObj>
          </a:graphicData>
        </a:graphic>
      </p:graphicFrame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843213" y="4292598"/>
            <a:ext cx="4176967" cy="1628862"/>
            <a:chOff x="3408" y="2784"/>
            <a:chExt cx="2394" cy="942"/>
          </a:xfrm>
        </p:grpSpPr>
        <p:sp>
          <p:nvSpPr>
            <p:cNvPr id="28685" name="Rectangle 42"/>
            <p:cNvSpPr>
              <a:spLocks noChangeArrowheads="1"/>
            </p:cNvSpPr>
            <p:nvPr/>
          </p:nvSpPr>
          <p:spPr bwMode="auto">
            <a:xfrm>
              <a:off x="4561" y="2832"/>
              <a:ext cx="553" cy="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Text Box 43"/>
            <p:cNvSpPr txBox="1">
              <a:spLocks noChangeArrowheads="1"/>
            </p:cNvSpPr>
            <p:nvPr/>
          </p:nvSpPr>
          <p:spPr bwMode="auto">
            <a:xfrm>
              <a:off x="4560" y="2784"/>
              <a:ext cx="33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1J</a:t>
              </a:r>
            </a:p>
          </p:txBody>
        </p:sp>
        <p:sp>
          <p:nvSpPr>
            <p:cNvPr id="28687" name="Text Box 44"/>
            <p:cNvSpPr txBox="1">
              <a:spLocks noChangeArrowheads="1"/>
            </p:cNvSpPr>
            <p:nvPr/>
          </p:nvSpPr>
          <p:spPr bwMode="auto">
            <a:xfrm>
              <a:off x="4561" y="3205"/>
              <a:ext cx="38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1K</a:t>
              </a:r>
            </a:p>
          </p:txBody>
        </p:sp>
        <p:sp>
          <p:nvSpPr>
            <p:cNvPr id="28688" name="Line 45"/>
            <p:cNvSpPr>
              <a:spLocks noChangeShapeType="1"/>
            </p:cNvSpPr>
            <p:nvPr/>
          </p:nvSpPr>
          <p:spPr bwMode="auto">
            <a:xfrm>
              <a:off x="5114" y="2956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Line 46"/>
            <p:cNvSpPr>
              <a:spLocks noChangeShapeType="1"/>
            </p:cNvSpPr>
            <p:nvPr/>
          </p:nvSpPr>
          <p:spPr bwMode="auto">
            <a:xfrm flipV="1">
              <a:off x="5232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47"/>
            <p:cNvSpPr>
              <a:spLocks noChangeShapeType="1"/>
            </p:cNvSpPr>
            <p:nvPr/>
          </p:nvSpPr>
          <p:spPr bwMode="auto">
            <a:xfrm>
              <a:off x="3639" y="2956"/>
              <a:ext cx="9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48"/>
            <p:cNvSpPr>
              <a:spLocks noChangeShapeType="1"/>
            </p:cNvSpPr>
            <p:nvPr/>
          </p:nvSpPr>
          <p:spPr bwMode="auto">
            <a:xfrm>
              <a:off x="4032" y="3360"/>
              <a:ext cx="5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Line 49"/>
            <p:cNvSpPr>
              <a:spLocks noChangeShapeType="1"/>
            </p:cNvSpPr>
            <p:nvPr/>
          </p:nvSpPr>
          <p:spPr bwMode="auto">
            <a:xfrm flipV="1">
              <a:off x="4339" y="3120"/>
              <a:ext cx="125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AutoShape 50"/>
            <p:cNvSpPr>
              <a:spLocks noChangeArrowheads="1"/>
            </p:cNvSpPr>
            <p:nvPr/>
          </p:nvSpPr>
          <p:spPr bwMode="auto">
            <a:xfrm rot="5400000">
              <a:off x="4545" y="3077"/>
              <a:ext cx="124" cy="9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Text Box 51"/>
            <p:cNvSpPr txBox="1">
              <a:spLocks noChangeArrowheads="1"/>
            </p:cNvSpPr>
            <p:nvPr/>
          </p:nvSpPr>
          <p:spPr bwMode="auto">
            <a:xfrm>
              <a:off x="5529" y="2832"/>
              <a:ext cx="231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28675" name="Object 52"/>
            <p:cNvGraphicFramePr>
              <a:graphicFrameLocks noChangeAspect="1"/>
            </p:cNvGraphicFramePr>
            <p:nvPr/>
          </p:nvGraphicFramePr>
          <p:xfrm>
            <a:off x="5560" y="3192"/>
            <a:ext cx="242" cy="238"/>
          </p:xfrm>
          <a:graphic>
            <a:graphicData uri="http://schemas.openxmlformats.org/presentationml/2006/ole">
              <p:oleObj spid="_x0000_s116741" name="公式" r:id="rId6" imgW="177480" imgH="203040" progId="Equation.3">
                <p:embed/>
              </p:oleObj>
            </a:graphicData>
          </a:graphic>
        </p:graphicFrame>
        <p:sp>
          <p:nvSpPr>
            <p:cNvPr id="28695" name="Line 53"/>
            <p:cNvSpPr>
              <a:spLocks noChangeShapeType="1"/>
            </p:cNvSpPr>
            <p:nvPr/>
          </p:nvSpPr>
          <p:spPr bwMode="auto">
            <a:xfrm flipV="1">
              <a:off x="4032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Oval 54"/>
            <p:cNvSpPr>
              <a:spLocks noChangeArrowheads="1"/>
            </p:cNvSpPr>
            <p:nvPr/>
          </p:nvSpPr>
          <p:spPr bwMode="auto">
            <a:xfrm>
              <a:off x="4008" y="2935"/>
              <a:ext cx="46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Text Box 55"/>
            <p:cNvSpPr txBox="1">
              <a:spLocks noChangeArrowheads="1"/>
            </p:cNvSpPr>
            <p:nvPr/>
          </p:nvSpPr>
          <p:spPr bwMode="auto">
            <a:xfrm>
              <a:off x="3408" y="2832"/>
              <a:ext cx="277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T</a:t>
              </a:r>
            </a:p>
          </p:txBody>
        </p:sp>
        <p:sp>
          <p:nvSpPr>
            <p:cNvPr id="28698" name="Line 56"/>
            <p:cNvSpPr>
              <a:spLocks noChangeShapeType="1"/>
            </p:cNvSpPr>
            <p:nvPr/>
          </p:nvSpPr>
          <p:spPr bwMode="auto">
            <a:xfrm>
              <a:off x="4330" y="3122"/>
              <a:ext cx="0" cy="5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Text Box 57"/>
            <p:cNvSpPr txBox="1">
              <a:spLocks noChangeArrowheads="1"/>
            </p:cNvSpPr>
            <p:nvPr/>
          </p:nvSpPr>
          <p:spPr bwMode="auto">
            <a:xfrm>
              <a:off x="4330" y="3495"/>
              <a:ext cx="6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8700" name="Rectangle 58"/>
            <p:cNvSpPr>
              <a:spLocks noChangeArrowheads="1"/>
            </p:cNvSpPr>
            <p:nvPr/>
          </p:nvSpPr>
          <p:spPr bwMode="auto">
            <a:xfrm>
              <a:off x="3840" y="2784"/>
              <a:ext cx="153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Oval 59"/>
            <p:cNvSpPr>
              <a:spLocks noChangeArrowheads="1"/>
            </p:cNvSpPr>
            <p:nvPr/>
          </p:nvSpPr>
          <p:spPr bwMode="auto">
            <a:xfrm>
              <a:off x="5136" y="326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Oval 60"/>
            <p:cNvSpPr>
              <a:spLocks noChangeArrowheads="1"/>
            </p:cNvSpPr>
            <p:nvPr/>
          </p:nvSpPr>
          <p:spPr bwMode="auto">
            <a:xfrm>
              <a:off x="4464" y="307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166" name="AutoShape 62"/>
          <p:cNvSpPr>
            <a:spLocks noChangeArrowheads="1"/>
          </p:cNvSpPr>
          <p:nvPr/>
        </p:nvSpPr>
        <p:spPr bwMode="auto">
          <a:xfrm>
            <a:off x="4356100" y="2060575"/>
            <a:ext cx="792163" cy="360363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endParaRPr lang="zh-CN" altLang="en-US"/>
          </a:p>
        </p:txBody>
      </p:sp>
      <p:sp>
        <p:nvSpPr>
          <p:cNvPr id="303167" name="AutoShape 63"/>
          <p:cNvSpPr>
            <a:spLocks noChangeArrowheads="1"/>
          </p:cNvSpPr>
          <p:nvPr/>
        </p:nvSpPr>
        <p:spPr bwMode="auto">
          <a:xfrm rot="5400000">
            <a:off x="5110956" y="3250407"/>
            <a:ext cx="720725" cy="503238"/>
          </a:xfrm>
          <a:prstGeom prst="rightArrow">
            <a:avLst>
              <a:gd name="adj1" fmla="val 50000"/>
              <a:gd name="adj2" fmla="val 35804"/>
            </a:avLst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3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8" grpId="0" autoUpdateAnimBg="0"/>
      <p:bldP spid="303143" grpId="0" autoUpdateAnimBg="0"/>
      <p:bldP spid="303166" grpId="0" animBg="1"/>
      <p:bldP spid="30316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714375"/>
            <a:ext cx="4143375" cy="5715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chemeClr val="folHlink"/>
                </a:solidFill>
                <a:ea typeface="华文行楷" pitchFamily="2" charset="-122"/>
              </a:rPr>
              <a:t>1.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触发器的异步输入</a:t>
            </a:r>
            <a:endParaRPr lang="zh-CN" altLang="en-US" sz="2800" b="1" dirty="0" smtClean="0">
              <a:solidFill>
                <a:srgbClr val="0000CC"/>
              </a:solidFill>
              <a:ea typeface="华文行楷" pitchFamily="2" charset="-122"/>
            </a:endParaRPr>
          </a:p>
        </p:txBody>
      </p:sp>
      <p:sp>
        <p:nvSpPr>
          <p:cNvPr id="308346" name="Rectangle 122"/>
          <p:cNvSpPr>
            <a:spLocks noChangeArrowheads="1"/>
          </p:cNvSpPr>
          <p:nvPr/>
        </p:nvSpPr>
        <p:spPr bwMode="auto">
          <a:xfrm>
            <a:off x="0" y="2643188"/>
            <a:ext cx="39576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）逻辑符号</a:t>
            </a:r>
            <a:r>
              <a:rPr lang="zh-CN" altLang="en-US" sz="2400" b="1" dirty="0">
                <a:solidFill>
                  <a:srgbClr val="0000CC"/>
                </a:solidFill>
                <a:ea typeface="华文行楷" pitchFamily="2" charset="-122"/>
              </a:rPr>
              <a:t>（以</a:t>
            </a:r>
            <a:r>
              <a:rPr lang="en-US" altLang="zh-CN" sz="2400" b="1" dirty="0">
                <a:solidFill>
                  <a:srgbClr val="0000CC"/>
                </a:solidFill>
                <a:ea typeface="华文行楷" pitchFamily="2" charset="-122"/>
              </a:rPr>
              <a:t>D</a:t>
            </a:r>
            <a:r>
              <a:rPr lang="zh-CN" altLang="en-US" sz="2400" b="1" dirty="0">
                <a:solidFill>
                  <a:srgbClr val="0000CC"/>
                </a:solidFill>
                <a:ea typeface="华文行楷" pitchFamily="2" charset="-122"/>
              </a:rPr>
              <a:t>为例）</a:t>
            </a:r>
          </a:p>
          <a:p>
            <a:pPr algn="l"/>
            <a:endParaRPr lang="zh-CN" altLang="en-US" sz="2400" b="1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5846" name="Rectangle 134"/>
          <p:cNvSpPr>
            <a:spLocks noChangeArrowheads="1"/>
          </p:cNvSpPr>
          <p:nvPr/>
        </p:nvSpPr>
        <p:spPr bwMode="auto">
          <a:xfrm>
            <a:off x="76200" y="0"/>
            <a:ext cx="82407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zh-CN" altLang="en-US" sz="3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补充：</a:t>
            </a:r>
            <a:r>
              <a:rPr lang="en-US" altLang="zh-CN" sz="32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触发器的实用电路</a:t>
            </a:r>
          </a:p>
        </p:txBody>
      </p:sp>
      <p:sp>
        <p:nvSpPr>
          <p:cNvPr id="308359" name="AutoShape 135"/>
          <p:cNvSpPr>
            <a:spLocks noChangeArrowheads="1"/>
          </p:cNvSpPr>
          <p:nvPr/>
        </p:nvSpPr>
        <p:spPr bwMode="auto">
          <a:xfrm>
            <a:off x="1071563" y="3286125"/>
            <a:ext cx="3929062" cy="719138"/>
          </a:xfrm>
          <a:prstGeom prst="wedgeRoundRectCallout">
            <a:avLst>
              <a:gd name="adj1" fmla="val -8360"/>
              <a:gd name="adj2" fmla="val 85727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异步</a:t>
            </a:r>
            <a:r>
              <a:rPr lang="zh-CN" altLang="en-US" sz="2400">
                <a:solidFill>
                  <a:srgbClr val="FF0000"/>
                </a:solidFill>
              </a:rPr>
              <a:t>置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信号：低电平有效</a:t>
            </a:r>
          </a:p>
        </p:txBody>
      </p:sp>
      <p:sp>
        <p:nvSpPr>
          <p:cNvPr id="308360" name="AutoShape 136"/>
          <p:cNvSpPr>
            <a:spLocks noChangeArrowheads="1"/>
          </p:cNvSpPr>
          <p:nvPr/>
        </p:nvSpPr>
        <p:spPr bwMode="auto">
          <a:xfrm>
            <a:off x="714375" y="6143625"/>
            <a:ext cx="4000500" cy="714375"/>
          </a:xfrm>
          <a:prstGeom prst="wedgeRoundRectCallout">
            <a:avLst>
              <a:gd name="adj1" fmla="val 3849"/>
              <a:gd name="adj2" fmla="val -118431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异步</a:t>
            </a:r>
            <a:r>
              <a:rPr lang="zh-CN" altLang="en-US" sz="2400">
                <a:solidFill>
                  <a:srgbClr val="FF0000"/>
                </a:solidFill>
              </a:rPr>
              <a:t>清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信号：低电平有效</a:t>
            </a:r>
          </a:p>
        </p:txBody>
      </p:sp>
      <p:sp>
        <p:nvSpPr>
          <p:cNvPr id="308361" name="AutoShape 137"/>
          <p:cNvSpPr>
            <a:spLocks noChangeArrowheads="1"/>
          </p:cNvSpPr>
          <p:nvPr/>
        </p:nvSpPr>
        <p:spPr bwMode="auto">
          <a:xfrm>
            <a:off x="285750" y="4143375"/>
            <a:ext cx="1403350" cy="935038"/>
          </a:xfrm>
          <a:prstGeom prst="wedgeRoundRectCallout">
            <a:avLst>
              <a:gd name="adj1" fmla="val 109628"/>
              <a:gd name="adj2" fmla="val 13962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>
                <a:solidFill>
                  <a:schemeClr val="tx1"/>
                </a:solidFill>
                <a:latin typeface="宋体" pitchFamily="2" charset="-122"/>
              </a:rPr>
              <a:t>同步输入信号</a:t>
            </a:r>
          </a:p>
        </p:txBody>
      </p:sp>
      <p:grpSp>
        <p:nvGrpSpPr>
          <p:cNvPr id="2" name="组合 43"/>
          <p:cNvGrpSpPr>
            <a:grpSpLocks/>
          </p:cNvGrpSpPr>
          <p:nvPr/>
        </p:nvGrpSpPr>
        <p:grpSpPr bwMode="auto">
          <a:xfrm>
            <a:off x="2411760" y="4185084"/>
            <a:ext cx="3059112" cy="1539875"/>
            <a:chOff x="5500694" y="1357298"/>
            <a:chExt cx="3059112" cy="1539875"/>
          </a:xfrm>
        </p:grpSpPr>
        <p:sp>
          <p:nvSpPr>
            <p:cNvPr id="35853" name="Rectangle 99"/>
            <p:cNvSpPr>
              <a:spLocks noChangeArrowheads="1"/>
            </p:cNvSpPr>
            <p:nvPr/>
          </p:nvSpPr>
          <p:spPr bwMode="auto">
            <a:xfrm>
              <a:off x="6603080" y="1357298"/>
              <a:ext cx="932788" cy="15240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100"/>
            <p:cNvSpPr>
              <a:spLocks noChangeShapeType="1"/>
            </p:cNvSpPr>
            <p:nvPr/>
          </p:nvSpPr>
          <p:spPr bwMode="auto">
            <a:xfrm>
              <a:off x="6058954" y="1939911"/>
              <a:ext cx="55826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101"/>
            <p:cNvSpPr>
              <a:spLocks noChangeShapeType="1"/>
            </p:cNvSpPr>
            <p:nvPr/>
          </p:nvSpPr>
          <p:spPr bwMode="auto">
            <a:xfrm>
              <a:off x="7548235" y="1804973"/>
              <a:ext cx="56002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Oval 102"/>
            <p:cNvSpPr>
              <a:spLocks noChangeArrowheads="1"/>
            </p:cNvSpPr>
            <p:nvPr/>
          </p:nvSpPr>
          <p:spPr bwMode="auto">
            <a:xfrm>
              <a:off x="7535869" y="2271698"/>
              <a:ext cx="187264" cy="185738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103"/>
            <p:cNvSpPr>
              <a:spLocks noChangeShapeType="1"/>
            </p:cNvSpPr>
            <p:nvPr/>
          </p:nvSpPr>
          <p:spPr bwMode="auto">
            <a:xfrm>
              <a:off x="7735500" y="2359011"/>
              <a:ext cx="37276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Text Box 104"/>
            <p:cNvSpPr txBox="1">
              <a:spLocks noChangeArrowheads="1"/>
            </p:cNvSpPr>
            <p:nvPr/>
          </p:nvSpPr>
          <p:spPr bwMode="auto">
            <a:xfrm>
              <a:off x="6603080" y="1738298"/>
              <a:ext cx="55119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1D</a:t>
              </a:r>
            </a:p>
          </p:txBody>
        </p:sp>
        <p:sp>
          <p:nvSpPr>
            <p:cNvPr id="35859" name="Text Box 105"/>
            <p:cNvSpPr txBox="1">
              <a:spLocks noChangeArrowheads="1"/>
            </p:cNvSpPr>
            <p:nvPr/>
          </p:nvSpPr>
          <p:spPr bwMode="auto">
            <a:xfrm>
              <a:off x="5500694" y="1662098"/>
              <a:ext cx="653659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D</a:t>
              </a:r>
              <a:endParaRPr lang="en-US" altLang="zh-CN" sz="24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35860" name="Rectangle 106"/>
            <p:cNvSpPr>
              <a:spLocks noChangeArrowheads="1"/>
            </p:cNvSpPr>
            <p:nvPr/>
          </p:nvSpPr>
          <p:spPr bwMode="auto">
            <a:xfrm>
              <a:off x="8108262" y="1525573"/>
              <a:ext cx="4045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35842" name="Object 107"/>
            <p:cNvGraphicFramePr>
              <a:graphicFrameLocks noChangeAspect="1"/>
            </p:cNvGraphicFramePr>
            <p:nvPr/>
          </p:nvGraphicFramePr>
          <p:xfrm>
            <a:off x="8159756" y="2125648"/>
            <a:ext cx="400050" cy="458787"/>
          </p:xfrm>
          <a:graphic>
            <a:graphicData uri="http://schemas.openxmlformats.org/presentationml/2006/ole">
              <p:oleObj spid="_x0000_s35841" name="公式" r:id="rId3" imgW="177480" imgH="203040" progId="Equation.3">
                <p:embed/>
              </p:oleObj>
            </a:graphicData>
          </a:graphic>
        </p:graphicFrame>
        <p:sp>
          <p:nvSpPr>
            <p:cNvPr id="35861" name="Line 108"/>
            <p:cNvSpPr>
              <a:spLocks noChangeShapeType="1"/>
            </p:cNvSpPr>
            <p:nvPr/>
          </p:nvSpPr>
          <p:spPr bwMode="auto">
            <a:xfrm>
              <a:off x="6041287" y="2238361"/>
              <a:ext cx="55826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Text Box 109"/>
            <p:cNvSpPr txBox="1">
              <a:spLocks noChangeArrowheads="1"/>
            </p:cNvSpPr>
            <p:nvPr/>
          </p:nvSpPr>
          <p:spPr bwMode="auto">
            <a:xfrm>
              <a:off x="6687879" y="2043098"/>
              <a:ext cx="653659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35863" name="Text Box 110"/>
            <p:cNvSpPr txBox="1">
              <a:spLocks noChangeArrowheads="1"/>
            </p:cNvSpPr>
            <p:nvPr/>
          </p:nvSpPr>
          <p:spPr bwMode="auto">
            <a:xfrm>
              <a:off x="5500694" y="1966898"/>
              <a:ext cx="65365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1800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35864" name="Line 111"/>
            <p:cNvSpPr>
              <a:spLocks noChangeShapeType="1"/>
            </p:cNvSpPr>
            <p:nvPr/>
          </p:nvSpPr>
          <p:spPr bwMode="auto">
            <a:xfrm>
              <a:off x="6603080" y="2166923"/>
              <a:ext cx="169598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112"/>
            <p:cNvSpPr>
              <a:spLocks noChangeShapeType="1"/>
            </p:cNvSpPr>
            <p:nvPr/>
          </p:nvSpPr>
          <p:spPr bwMode="auto">
            <a:xfrm flipH="1">
              <a:off x="6603080" y="2243123"/>
              <a:ext cx="169598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113"/>
            <p:cNvSpPr>
              <a:spLocks noChangeShapeType="1"/>
            </p:cNvSpPr>
            <p:nvPr/>
          </p:nvSpPr>
          <p:spPr bwMode="auto">
            <a:xfrm>
              <a:off x="6179086" y="2652698"/>
              <a:ext cx="288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114"/>
            <p:cNvSpPr>
              <a:spLocks noChangeShapeType="1"/>
            </p:cNvSpPr>
            <p:nvPr/>
          </p:nvSpPr>
          <p:spPr bwMode="auto">
            <a:xfrm>
              <a:off x="6179086" y="1585898"/>
              <a:ext cx="288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Text Box 115"/>
            <p:cNvSpPr txBox="1">
              <a:spLocks noChangeArrowheads="1"/>
            </p:cNvSpPr>
            <p:nvPr/>
          </p:nvSpPr>
          <p:spPr bwMode="auto">
            <a:xfrm>
              <a:off x="5643570" y="1357298"/>
              <a:ext cx="5405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S’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  <a:endParaRPr lang="en-US" altLang="zh-CN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5869" name="Text Box 116"/>
            <p:cNvSpPr txBox="1">
              <a:spLocks noChangeArrowheads="1"/>
            </p:cNvSpPr>
            <p:nvPr/>
          </p:nvSpPr>
          <p:spPr bwMode="auto">
            <a:xfrm>
              <a:off x="5670292" y="2424098"/>
              <a:ext cx="6876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R’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  <a:endParaRPr lang="en-US" altLang="zh-CN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5870" name="Text Box 117"/>
            <p:cNvSpPr txBox="1">
              <a:spLocks noChangeArrowheads="1"/>
            </p:cNvSpPr>
            <p:nvPr/>
          </p:nvSpPr>
          <p:spPr bwMode="auto">
            <a:xfrm>
              <a:off x="6603080" y="1357298"/>
              <a:ext cx="55119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  <p:sp>
          <p:nvSpPr>
            <p:cNvPr id="35871" name="Text Box 118"/>
            <p:cNvSpPr txBox="1">
              <a:spLocks noChangeArrowheads="1"/>
            </p:cNvSpPr>
            <p:nvPr/>
          </p:nvSpPr>
          <p:spPr bwMode="auto">
            <a:xfrm>
              <a:off x="6603080" y="2500298"/>
              <a:ext cx="55119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R</a:t>
              </a:r>
            </a:p>
          </p:txBody>
        </p:sp>
        <p:sp>
          <p:nvSpPr>
            <p:cNvPr id="35872" name="Oval 102"/>
            <p:cNvSpPr>
              <a:spLocks noChangeArrowheads="1"/>
            </p:cNvSpPr>
            <p:nvPr/>
          </p:nvSpPr>
          <p:spPr bwMode="auto">
            <a:xfrm>
              <a:off x="6429388" y="1500174"/>
              <a:ext cx="187264" cy="185738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Oval 102"/>
            <p:cNvSpPr>
              <a:spLocks noChangeArrowheads="1"/>
            </p:cNvSpPr>
            <p:nvPr/>
          </p:nvSpPr>
          <p:spPr bwMode="auto">
            <a:xfrm>
              <a:off x="6429388" y="2556000"/>
              <a:ext cx="187264" cy="185738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928688" y="1357313"/>
            <a:ext cx="58166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800" b="1" kern="0">
                <a:solidFill>
                  <a:srgbClr val="FF0000"/>
                </a:solidFill>
                <a:latin typeface="Times New Roman"/>
                <a:ea typeface="华文行楷" pitchFamily="2" charset="-122"/>
                <a:cs typeface="+mj-cs"/>
              </a:rPr>
              <a:t>异步输入</a:t>
            </a:r>
            <a:r>
              <a:rPr lang="en-US" altLang="zh-CN" sz="2800" b="1" kern="0">
                <a:solidFill>
                  <a:srgbClr val="FF0000"/>
                </a:solidFill>
                <a:latin typeface="Times New Roman"/>
                <a:ea typeface="华文行楷" pitchFamily="2" charset="-122"/>
                <a:cs typeface="+mj-cs"/>
              </a:rPr>
              <a:t>:</a:t>
            </a:r>
            <a:r>
              <a:rPr lang="zh-CN" altLang="en-US" sz="2800" b="1" kern="0">
                <a:solidFill>
                  <a:schemeClr val="tx1"/>
                </a:solidFill>
                <a:latin typeface="Times New Roman"/>
                <a:ea typeface="华文行楷" pitchFamily="2" charset="-122"/>
                <a:cs typeface="+mj-cs"/>
              </a:rPr>
              <a:t>不受时钟控制的输入信号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00125" y="1928813"/>
            <a:ext cx="54562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800" b="1" kern="0">
                <a:solidFill>
                  <a:srgbClr val="FF0000"/>
                </a:solidFill>
                <a:latin typeface="Times New Roman"/>
                <a:ea typeface="华文行楷" pitchFamily="2" charset="-122"/>
                <a:cs typeface="+mj-cs"/>
              </a:rPr>
              <a:t>同步输入</a:t>
            </a:r>
            <a:r>
              <a:rPr lang="en-US" altLang="zh-CN" sz="2800" b="1" kern="0">
                <a:solidFill>
                  <a:srgbClr val="FF0000"/>
                </a:solidFill>
                <a:latin typeface="Times New Roman"/>
                <a:ea typeface="华文行楷" pitchFamily="2" charset="-122"/>
                <a:cs typeface="+mj-cs"/>
              </a:rPr>
              <a:t>:</a:t>
            </a:r>
            <a:r>
              <a:rPr lang="zh-CN" altLang="en-US" sz="2800" b="1" kern="0">
                <a:solidFill>
                  <a:schemeClr val="tx1"/>
                </a:solidFill>
                <a:latin typeface="Times New Roman"/>
                <a:ea typeface="华文行楷" pitchFamily="2" charset="-122"/>
                <a:cs typeface="+mj-cs"/>
              </a:rPr>
              <a:t>受时钟控制的输入信号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6" name="Group 98"/>
          <p:cNvGrpSpPr>
            <a:grpSpLocks/>
          </p:cNvGrpSpPr>
          <p:nvPr/>
        </p:nvGrpSpPr>
        <p:grpSpPr bwMode="auto">
          <a:xfrm>
            <a:off x="5951934" y="3689325"/>
            <a:ext cx="3084562" cy="1539875"/>
            <a:chOff x="3696" y="624"/>
            <a:chExt cx="1746" cy="970"/>
          </a:xfrm>
        </p:grpSpPr>
        <p:sp>
          <p:nvSpPr>
            <p:cNvPr id="37" name="Rectangle 99"/>
            <p:cNvSpPr>
              <a:spLocks noChangeArrowheads="1"/>
            </p:cNvSpPr>
            <p:nvPr/>
          </p:nvSpPr>
          <p:spPr bwMode="auto">
            <a:xfrm>
              <a:off x="4320" y="624"/>
              <a:ext cx="528" cy="96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00"/>
            <p:cNvSpPr>
              <a:spLocks noChangeShapeType="1"/>
            </p:cNvSpPr>
            <p:nvPr/>
          </p:nvSpPr>
          <p:spPr bwMode="auto">
            <a:xfrm>
              <a:off x="4012" y="991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01"/>
            <p:cNvSpPr>
              <a:spLocks noChangeShapeType="1"/>
            </p:cNvSpPr>
            <p:nvPr/>
          </p:nvSpPr>
          <p:spPr bwMode="auto">
            <a:xfrm>
              <a:off x="4855" y="906"/>
              <a:ext cx="31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102"/>
            <p:cNvSpPr>
              <a:spLocks noChangeArrowheads="1"/>
            </p:cNvSpPr>
            <p:nvPr/>
          </p:nvSpPr>
          <p:spPr bwMode="auto">
            <a:xfrm>
              <a:off x="4848" y="1200"/>
              <a:ext cx="106" cy="11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03"/>
            <p:cNvSpPr>
              <a:spLocks noChangeShapeType="1"/>
            </p:cNvSpPr>
            <p:nvPr/>
          </p:nvSpPr>
          <p:spPr bwMode="auto">
            <a:xfrm>
              <a:off x="4961" y="1255"/>
              <a:ext cx="21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04"/>
            <p:cNvSpPr txBox="1">
              <a:spLocks noChangeArrowheads="1"/>
            </p:cNvSpPr>
            <p:nvPr/>
          </p:nvSpPr>
          <p:spPr bwMode="auto">
            <a:xfrm>
              <a:off x="4320" y="864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1D</a:t>
              </a:r>
            </a:p>
          </p:txBody>
        </p:sp>
        <p:sp>
          <p:nvSpPr>
            <p:cNvPr id="45" name="Text Box 105"/>
            <p:cNvSpPr txBox="1">
              <a:spLocks noChangeArrowheads="1"/>
            </p:cNvSpPr>
            <p:nvPr/>
          </p:nvSpPr>
          <p:spPr bwMode="auto">
            <a:xfrm>
              <a:off x="3696" y="816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D</a:t>
              </a:r>
              <a:endParaRPr lang="en-US" altLang="zh-CN" sz="24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/>
          </p:nvSpPr>
          <p:spPr bwMode="auto">
            <a:xfrm>
              <a:off x="5172" y="730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49" name="Object 107"/>
            <p:cNvGraphicFramePr>
              <a:graphicFrameLocks noChangeAspect="1"/>
            </p:cNvGraphicFramePr>
            <p:nvPr/>
          </p:nvGraphicFramePr>
          <p:xfrm>
            <a:off x="5207" y="1108"/>
            <a:ext cx="235" cy="295"/>
          </p:xfrm>
          <a:graphic>
            <a:graphicData uri="http://schemas.openxmlformats.org/presentationml/2006/ole">
              <p:oleObj spid="_x0000_s35842" name="公式" r:id="rId4" imgW="177480" imgH="203040" progId="Equation.3">
                <p:embed/>
              </p:oleObj>
            </a:graphicData>
          </a:graphic>
        </p:graphicFrame>
        <p:sp>
          <p:nvSpPr>
            <p:cNvPr id="50" name="Line 108"/>
            <p:cNvSpPr>
              <a:spLocks noChangeShapeType="1"/>
            </p:cNvSpPr>
            <p:nvPr/>
          </p:nvSpPr>
          <p:spPr bwMode="auto">
            <a:xfrm>
              <a:off x="4002" y="1179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109"/>
            <p:cNvSpPr txBox="1">
              <a:spLocks noChangeArrowheads="1"/>
            </p:cNvSpPr>
            <p:nvPr/>
          </p:nvSpPr>
          <p:spPr bwMode="auto">
            <a:xfrm>
              <a:off x="4368" y="1056"/>
              <a:ext cx="3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52" name="Text Box 110"/>
            <p:cNvSpPr txBox="1">
              <a:spLocks noChangeArrowheads="1"/>
            </p:cNvSpPr>
            <p:nvPr/>
          </p:nvSpPr>
          <p:spPr bwMode="auto">
            <a:xfrm>
              <a:off x="3696" y="1008"/>
              <a:ext cx="6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53" name="Line 111"/>
            <p:cNvSpPr>
              <a:spLocks noChangeShapeType="1"/>
            </p:cNvSpPr>
            <p:nvPr/>
          </p:nvSpPr>
          <p:spPr bwMode="auto">
            <a:xfrm>
              <a:off x="4320" y="113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12"/>
            <p:cNvSpPr>
              <a:spLocks noChangeShapeType="1"/>
            </p:cNvSpPr>
            <p:nvPr/>
          </p:nvSpPr>
          <p:spPr bwMode="auto">
            <a:xfrm flipH="1">
              <a:off x="4320" y="118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13"/>
            <p:cNvSpPr>
              <a:spLocks noChangeShapeType="1"/>
            </p:cNvSpPr>
            <p:nvPr/>
          </p:nvSpPr>
          <p:spPr bwMode="auto">
            <a:xfrm>
              <a:off x="4080" y="1440"/>
              <a:ext cx="22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14"/>
            <p:cNvSpPr>
              <a:spLocks noChangeShapeType="1"/>
            </p:cNvSpPr>
            <p:nvPr/>
          </p:nvSpPr>
          <p:spPr bwMode="auto">
            <a:xfrm>
              <a:off x="4080" y="768"/>
              <a:ext cx="22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15"/>
            <p:cNvSpPr txBox="1">
              <a:spLocks noChangeArrowheads="1"/>
            </p:cNvSpPr>
            <p:nvPr/>
          </p:nvSpPr>
          <p:spPr bwMode="auto">
            <a:xfrm>
              <a:off x="3840" y="624"/>
              <a:ext cx="2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S</a:t>
              </a:r>
              <a:r>
                <a:rPr lang="en-US" altLang="zh-CN" sz="2000" baseline="-25000">
                  <a:solidFill>
                    <a:schemeClr val="tx1"/>
                  </a:solidFill>
                  <a:ea typeface="仿宋_GB2312" charset="-122"/>
                </a:rPr>
                <a:t>D</a:t>
              </a:r>
            </a:p>
          </p:txBody>
        </p:sp>
        <p:sp>
          <p:nvSpPr>
            <p:cNvPr id="58" name="Text Box 116"/>
            <p:cNvSpPr txBox="1">
              <a:spLocks noChangeArrowheads="1"/>
            </p:cNvSpPr>
            <p:nvPr/>
          </p:nvSpPr>
          <p:spPr bwMode="auto">
            <a:xfrm>
              <a:off x="3792" y="1296"/>
              <a:ext cx="2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R</a:t>
              </a:r>
              <a:r>
                <a:rPr lang="en-US" altLang="zh-CN" sz="2000" baseline="-25000">
                  <a:solidFill>
                    <a:schemeClr val="tx1"/>
                  </a:solidFill>
                  <a:ea typeface="仿宋_GB2312" charset="-122"/>
                </a:rPr>
                <a:t>D</a:t>
              </a:r>
            </a:p>
          </p:txBody>
        </p:sp>
        <p:sp>
          <p:nvSpPr>
            <p:cNvPr id="59" name="Text Box 117"/>
            <p:cNvSpPr txBox="1">
              <a:spLocks noChangeArrowheads="1"/>
            </p:cNvSpPr>
            <p:nvPr/>
          </p:nvSpPr>
          <p:spPr bwMode="auto">
            <a:xfrm>
              <a:off x="4320" y="624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  <p:sp>
          <p:nvSpPr>
            <p:cNvPr id="60" name="Text Box 118"/>
            <p:cNvSpPr txBox="1">
              <a:spLocks noChangeArrowheads="1"/>
            </p:cNvSpPr>
            <p:nvPr/>
          </p:nvSpPr>
          <p:spPr bwMode="auto">
            <a:xfrm>
              <a:off x="4320" y="1344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R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214938" y="2528900"/>
            <a:ext cx="3682676" cy="719138"/>
            <a:chOff x="5214938" y="2528900"/>
            <a:chExt cx="3682676" cy="719138"/>
          </a:xfrm>
        </p:grpSpPr>
        <p:sp>
          <p:nvSpPr>
            <p:cNvPr id="61" name="AutoShape 135"/>
            <p:cNvSpPr>
              <a:spLocks noChangeArrowheads="1"/>
            </p:cNvSpPr>
            <p:nvPr/>
          </p:nvSpPr>
          <p:spPr bwMode="auto">
            <a:xfrm>
              <a:off x="5214938" y="2528900"/>
              <a:ext cx="3677542" cy="719138"/>
            </a:xfrm>
            <a:prstGeom prst="wedgeRoundRectCallout">
              <a:avLst>
                <a:gd name="adj1" fmla="val -7599"/>
                <a:gd name="adj2" fmla="val 281905"/>
                <a:gd name="adj3" fmla="val 16667"/>
              </a:avLst>
            </a:prstGeom>
            <a:solidFill>
              <a:srgbClr val="FFFF99">
                <a:alpha val="4784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 eaLnBrk="0" hangingPunct="0"/>
              <a:r>
                <a:rPr lang="zh-CN" altLang="en-US" sz="2400" b="1" dirty="0" smtClean="0">
                  <a:solidFill>
                    <a:schemeClr val="tx1"/>
                  </a:solidFill>
                  <a:latin typeface="宋体" pitchFamily="2" charset="-122"/>
                </a:rPr>
                <a:t>异步输入：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</a:rPr>
                <a:t>高电平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</a:rPr>
                <a:t>有效</a:t>
              </a:r>
            </a:p>
          </p:txBody>
        </p:sp>
        <p:sp>
          <p:nvSpPr>
            <p:cNvPr id="62" name="AutoShape 135"/>
            <p:cNvSpPr>
              <a:spLocks noChangeArrowheads="1"/>
            </p:cNvSpPr>
            <p:nvPr/>
          </p:nvSpPr>
          <p:spPr bwMode="auto">
            <a:xfrm>
              <a:off x="5220072" y="2528900"/>
              <a:ext cx="3677542" cy="719138"/>
            </a:xfrm>
            <a:prstGeom prst="wedgeRoundRectCallout">
              <a:avLst>
                <a:gd name="adj1" fmla="val -12927"/>
                <a:gd name="adj2" fmla="val 134771"/>
                <a:gd name="adj3" fmla="val 16667"/>
              </a:avLst>
            </a:prstGeom>
            <a:solidFill>
              <a:srgbClr val="FFFF99">
                <a:alpha val="4784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 eaLnBrk="0" hangingPunct="0"/>
              <a:r>
                <a:rPr lang="zh-CN" altLang="en-US" sz="2400" b="1" dirty="0" smtClean="0">
                  <a:solidFill>
                    <a:schemeClr val="tx1"/>
                  </a:solidFill>
                  <a:latin typeface="宋体" pitchFamily="2" charset="-122"/>
                </a:rPr>
                <a:t>异步输入：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</a:rPr>
                <a:t>高电平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</a:rPr>
                <a:t>有效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8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/>
      <p:bldP spid="308346" grpId="0" autoUpdateAnimBg="0"/>
      <p:bldP spid="308359" grpId="0" animBg="1"/>
      <p:bldP spid="308360" grpId="0" animBg="1"/>
      <p:bldP spid="308361" grpId="0" animBg="1"/>
      <p:bldP spid="46" grpId="0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62" name="Rectangle 138"/>
          <p:cNvSpPr>
            <a:spLocks noChangeArrowheads="1"/>
          </p:cNvSpPr>
          <p:nvPr/>
        </p:nvSpPr>
        <p:spPr bwMode="auto">
          <a:xfrm>
            <a:off x="539552" y="404664"/>
            <a:ext cx="187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）功能表</a:t>
            </a:r>
          </a:p>
        </p:txBody>
      </p:sp>
      <p:grpSp>
        <p:nvGrpSpPr>
          <p:cNvPr id="2" name="组合 43"/>
          <p:cNvGrpSpPr>
            <a:grpSpLocks/>
          </p:cNvGrpSpPr>
          <p:nvPr/>
        </p:nvGrpSpPr>
        <p:grpSpPr bwMode="auto">
          <a:xfrm>
            <a:off x="5643563" y="428625"/>
            <a:ext cx="3059112" cy="1539875"/>
            <a:chOff x="5500694" y="1357298"/>
            <a:chExt cx="3059112" cy="1539875"/>
          </a:xfrm>
        </p:grpSpPr>
        <p:sp>
          <p:nvSpPr>
            <p:cNvPr id="36875" name="Rectangle 99"/>
            <p:cNvSpPr>
              <a:spLocks noChangeArrowheads="1"/>
            </p:cNvSpPr>
            <p:nvPr/>
          </p:nvSpPr>
          <p:spPr bwMode="auto">
            <a:xfrm>
              <a:off x="6603080" y="1357298"/>
              <a:ext cx="932788" cy="15240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100"/>
            <p:cNvSpPr>
              <a:spLocks noChangeShapeType="1"/>
            </p:cNvSpPr>
            <p:nvPr/>
          </p:nvSpPr>
          <p:spPr bwMode="auto">
            <a:xfrm>
              <a:off x="6058954" y="1939911"/>
              <a:ext cx="55826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01"/>
            <p:cNvSpPr>
              <a:spLocks noChangeShapeType="1"/>
            </p:cNvSpPr>
            <p:nvPr/>
          </p:nvSpPr>
          <p:spPr bwMode="auto">
            <a:xfrm>
              <a:off x="7548235" y="1804973"/>
              <a:ext cx="56002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Oval 102"/>
            <p:cNvSpPr>
              <a:spLocks noChangeArrowheads="1"/>
            </p:cNvSpPr>
            <p:nvPr/>
          </p:nvSpPr>
          <p:spPr bwMode="auto">
            <a:xfrm>
              <a:off x="7535869" y="2271698"/>
              <a:ext cx="187264" cy="185738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03"/>
            <p:cNvSpPr>
              <a:spLocks noChangeShapeType="1"/>
            </p:cNvSpPr>
            <p:nvPr/>
          </p:nvSpPr>
          <p:spPr bwMode="auto">
            <a:xfrm>
              <a:off x="7735500" y="2359011"/>
              <a:ext cx="37276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Text Box 104"/>
            <p:cNvSpPr txBox="1">
              <a:spLocks noChangeArrowheads="1"/>
            </p:cNvSpPr>
            <p:nvPr/>
          </p:nvSpPr>
          <p:spPr bwMode="auto">
            <a:xfrm>
              <a:off x="6603080" y="1738298"/>
              <a:ext cx="55119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1D</a:t>
              </a:r>
            </a:p>
          </p:txBody>
        </p:sp>
        <p:sp>
          <p:nvSpPr>
            <p:cNvPr id="36881" name="Text Box 105"/>
            <p:cNvSpPr txBox="1">
              <a:spLocks noChangeArrowheads="1"/>
            </p:cNvSpPr>
            <p:nvPr/>
          </p:nvSpPr>
          <p:spPr bwMode="auto">
            <a:xfrm>
              <a:off x="5500694" y="1662098"/>
              <a:ext cx="653659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D</a:t>
              </a:r>
              <a:endParaRPr lang="en-US" altLang="zh-CN" sz="2400" baseline="-250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36882" name="Rectangle 106"/>
            <p:cNvSpPr>
              <a:spLocks noChangeArrowheads="1"/>
            </p:cNvSpPr>
            <p:nvPr/>
          </p:nvSpPr>
          <p:spPr bwMode="auto">
            <a:xfrm>
              <a:off x="8108262" y="1525573"/>
              <a:ext cx="4045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36866" name="Object 107"/>
            <p:cNvGraphicFramePr>
              <a:graphicFrameLocks noChangeAspect="1"/>
            </p:cNvGraphicFramePr>
            <p:nvPr/>
          </p:nvGraphicFramePr>
          <p:xfrm>
            <a:off x="8159756" y="2114536"/>
            <a:ext cx="400050" cy="460375"/>
          </p:xfrm>
          <a:graphic>
            <a:graphicData uri="http://schemas.openxmlformats.org/presentationml/2006/ole">
              <p:oleObj spid="_x0000_s36865" name="公式" r:id="rId3" imgW="177480" imgH="203040" progId="Equation.3">
                <p:embed/>
              </p:oleObj>
            </a:graphicData>
          </a:graphic>
        </p:graphicFrame>
        <p:sp>
          <p:nvSpPr>
            <p:cNvPr id="36883" name="Line 108"/>
            <p:cNvSpPr>
              <a:spLocks noChangeShapeType="1"/>
            </p:cNvSpPr>
            <p:nvPr/>
          </p:nvSpPr>
          <p:spPr bwMode="auto">
            <a:xfrm>
              <a:off x="6041287" y="2238361"/>
              <a:ext cx="55826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Text Box 109"/>
            <p:cNvSpPr txBox="1">
              <a:spLocks noChangeArrowheads="1"/>
            </p:cNvSpPr>
            <p:nvPr/>
          </p:nvSpPr>
          <p:spPr bwMode="auto">
            <a:xfrm>
              <a:off x="6687879" y="2043098"/>
              <a:ext cx="653659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36885" name="Text Box 110"/>
            <p:cNvSpPr txBox="1">
              <a:spLocks noChangeArrowheads="1"/>
            </p:cNvSpPr>
            <p:nvPr/>
          </p:nvSpPr>
          <p:spPr bwMode="auto">
            <a:xfrm>
              <a:off x="5500694" y="1966898"/>
              <a:ext cx="80064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2000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36886" name="Line 111"/>
            <p:cNvSpPr>
              <a:spLocks noChangeShapeType="1"/>
            </p:cNvSpPr>
            <p:nvPr/>
          </p:nvSpPr>
          <p:spPr bwMode="auto">
            <a:xfrm>
              <a:off x="6603080" y="2166923"/>
              <a:ext cx="169598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Line 112"/>
            <p:cNvSpPr>
              <a:spLocks noChangeShapeType="1"/>
            </p:cNvSpPr>
            <p:nvPr/>
          </p:nvSpPr>
          <p:spPr bwMode="auto">
            <a:xfrm flipH="1">
              <a:off x="6603080" y="2243123"/>
              <a:ext cx="169598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113"/>
            <p:cNvSpPr>
              <a:spLocks noChangeShapeType="1"/>
            </p:cNvSpPr>
            <p:nvPr/>
          </p:nvSpPr>
          <p:spPr bwMode="auto">
            <a:xfrm>
              <a:off x="6179086" y="2652698"/>
              <a:ext cx="288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114"/>
            <p:cNvSpPr>
              <a:spLocks noChangeShapeType="1"/>
            </p:cNvSpPr>
            <p:nvPr/>
          </p:nvSpPr>
          <p:spPr bwMode="auto">
            <a:xfrm>
              <a:off x="6179086" y="1585898"/>
              <a:ext cx="288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Text Box 115"/>
            <p:cNvSpPr txBox="1">
              <a:spLocks noChangeArrowheads="1"/>
            </p:cNvSpPr>
            <p:nvPr/>
          </p:nvSpPr>
          <p:spPr bwMode="auto">
            <a:xfrm>
              <a:off x="5545255" y="1357298"/>
              <a:ext cx="5405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S’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  <a:endParaRPr lang="en-US" altLang="zh-CN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6891" name="Text Box 116"/>
            <p:cNvSpPr txBox="1">
              <a:spLocks noChangeArrowheads="1"/>
            </p:cNvSpPr>
            <p:nvPr/>
          </p:nvSpPr>
          <p:spPr bwMode="auto">
            <a:xfrm>
              <a:off x="5670292" y="2424098"/>
              <a:ext cx="6876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R’</a:t>
              </a:r>
              <a:r>
                <a:rPr lang="en-US" altLang="zh-CN" sz="2400" baseline="-25000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D</a:t>
              </a:r>
              <a:endParaRPr lang="en-US" altLang="zh-CN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6892" name="Text Box 117"/>
            <p:cNvSpPr txBox="1">
              <a:spLocks noChangeArrowheads="1"/>
            </p:cNvSpPr>
            <p:nvPr/>
          </p:nvSpPr>
          <p:spPr bwMode="auto">
            <a:xfrm>
              <a:off x="6603080" y="1357298"/>
              <a:ext cx="55119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S</a:t>
              </a:r>
            </a:p>
          </p:txBody>
        </p:sp>
        <p:sp>
          <p:nvSpPr>
            <p:cNvPr id="36893" name="Text Box 118"/>
            <p:cNvSpPr txBox="1">
              <a:spLocks noChangeArrowheads="1"/>
            </p:cNvSpPr>
            <p:nvPr/>
          </p:nvSpPr>
          <p:spPr bwMode="auto">
            <a:xfrm>
              <a:off x="6603080" y="2500298"/>
              <a:ext cx="55119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R</a:t>
              </a:r>
            </a:p>
          </p:txBody>
        </p:sp>
        <p:sp>
          <p:nvSpPr>
            <p:cNvPr id="36894" name="Oval 102"/>
            <p:cNvSpPr>
              <a:spLocks noChangeArrowheads="1"/>
            </p:cNvSpPr>
            <p:nvPr/>
          </p:nvSpPr>
          <p:spPr bwMode="auto">
            <a:xfrm>
              <a:off x="6429388" y="1500174"/>
              <a:ext cx="187264" cy="185738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Oval 102"/>
            <p:cNvSpPr>
              <a:spLocks noChangeArrowheads="1"/>
            </p:cNvSpPr>
            <p:nvPr/>
          </p:nvSpPr>
          <p:spPr bwMode="auto">
            <a:xfrm>
              <a:off x="6429388" y="2556000"/>
              <a:ext cx="187264" cy="185738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Text Box 123"/>
          <p:cNvSpPr txBox="1">
            <a:spLocks noChangeArrowheads="1"/>
          </p:cNvSpPr>
          <p:nvPr/>
        </p:nvSpPr>
        <p:spPr bwMode="auto">
          <a:xfrm>
            <a:off x="539552" y="3356992"/>
            <a:ext cx="1563688" cy="457200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）说明</a:t>
            </a:r>
          </a:p>
        </p:txBody>
      </p:sp>
      <p:sp>
        <p:nvSpPr>
          <p:cNvPr id="45" name="Rectangle 124"/>
          <p:cNvSpPr>
            <a:spLocks noChangeArrowheads="1"/>
          </p:cNvSpPr>
          <p:nvPr/>
        </p:nvSpPr>
        <p:spPr bwMode="auto">
          <a:xfrm>
            <a:off x="611560" y="5517232"/>
            <a:ext cx="7200900" cy="457200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）同步</a:t>
            </a:r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RS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、主从</a:t>
            </a:r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JK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和边沿</a:t>
            </a:r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JK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等触发器也有异步输入</a:t>
            </a:r>
          </a:p>
        </p:txBody>
      </p:sp>
      <p:sp>
        <p:nvSpPr>
          <p:cNvPr id="46" name="Rectangle 126"/>
          <p:cNvSpPr>
            <a:spLocks noChangeArrowheads="1"/>
          </p:cNvSpPr>
          <p:nvPr/>
        </p:nvSpPr>
        <p:spPr bwMode="auto">
          <a:xfrm>
            <a:off x="611560" y="4905164"/>
            <a:ext cx="6840537" cy="457200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） 异步置位信号作用速度快。（因为不</a:t>
            </a:r>
            <a:r>
              <a:rPr lang="zh-CN" altLang="en-US" sz="2400" dirty="0" smtClean="0">
                <a:solidFill>
                  <a:schemeClr val="tx1"/>
                </a:solidFill>
                <a:ea typeface="仿宋_GB2312" charset="-122"/>
              </a:rPr>
              <a:t>需</a:t>
            </a:r>
            <a:r>
              <a:rPr lang="en-US" altLang="zh-CN" sz="2400" dirty="0" smtClean="0">
                <a:solidFill>
                  <a:schemeClr val="tx1"/>
                </a:solidFill>
                <a:ea typeface="仿宋_GB2312" charset="-122"/>
              </a:rPr>
              <a:t>CLK</a:t>
            </a:r>
            <a:r>
              <a:rPr lang="zh-CN" altLang="en-US" sz="2400" dirty="0" smtClean="0">
                <a:solidFill>
                  <a:schemeClr val="tx1"/>
                </a:solidFill>
                <a:ea typeface="仿宋_GB2312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ea typeface="仿宋_GB2312" charset="-122"/>
            </a:endParaRPr>
          </a:p>
        </p:txBody>
      </p:sp>
      <p:sp>
        <p:nvSpPr>
          <p:cNvPr id="47" name="Rectangle 125"/>
          <p:cNvSpPr>
            <a:spLocks noChangeArrowheads="1"/>
          </p:cNvSpPr>
          <p:nvPr/>
        </p:nvSpPr>
        <p:spPr bwMode="auto">
          <a:xfrm>
            <a:off x="503548" y="3897052"/>
            <a:ext cx="8353425" cy="830263"/>
          </a:xfrm>
          <a:prstGeom prst="rect">
            <a:avLst/>
          </a:prstGeom>
          <a:noFill/>
          <a:ln w="222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ea typeface="仿宋_GB231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）若异步置位信号与同步置位信号相矛盾，触发器按异步置位信号动作。（</a:t>
            </a:r>
            <a:r>
              <a:rPr lang="zh-CN" altLang="en-US" sz="24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从功能表可看出</a:t>
            </a:r>
            <a:r>
              <a:rPr lang="zh-CN" altLang="en-US" sz="2400" dirty="0">
                <a:solidFill>
                  <a:schemeClr val="tx1"/>
                </a:solidFill>
                <a:ea typeface="仿宋_GB2312" charset="-122"/>
              </a:rPr>
              <a:t>）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1160749"/>
            <a:ext cx="4935318" cy="205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62" grpId="0" autoUpdateAnimBg="0"/>
      <p:bldP spid="44" grpId="0" autoUpdateAnimBg="0"/>
      <p:bldP spid="45" grpId="0" autoUpdateAnimBg="0"/>
      <p:bldP spid="46" grpId="0" autoUpdateAnimBg="0"/>
      <p:bldP spid="4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6692"/>
            <a:ext cx="5148064" cy="5715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chemeClr val="folHlink"/>
                </a:solidFill>
                <a:ea typeface="华文行楷" pitchFamily="2" charset="-122"/>
              </a:rPr>
              <a:t>2.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输入使能（</a:t>
            </a:r>
            <a:r>
              <a:rPr lang="en-US" altLang="zh-CN" sz="2800" b="1" dirty="0" smtClean="0">
                <a:solidFill>
                  <a:schemeClr val="folHlink"/>
                </a:solidFill>
                <a:ea typeface="华文行楷" pitchFamily="2" charset="-122"/>
              </a:rPr>
              <a:t>FPGA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里经常使用）</a:t>
            </a:r>
            <a:endParaRPr lang="zh-CN" altLang="en-US" sz="2800" b="1" dirty="0" smtClean="0">
              <a:solidFill>
                <a:srgbClr val="0000CC"/>
              </a:solidFill>
              <a:ea typeface="华文行楷" pitchFamily="2" charset="-122"/>
            </a:endParaRPr>
          </a:p>
        </p:txBody>
      </p:sp>
      <p:sp>
        <p:nvSpPr>
          <p:cNvPr id="308346" name="Rectangle 122"/>
          <p:cNvSpPr>
            <a:spLocks noChangeArrowheads="1"/>
          </p:cNvSpPr>
          <p:nvPr/>
        </p:nvSpPr>
        <p:spPr bwMode="auto">
          <a:xfrm>
            <a:off x="215516" y="1340768"/>
            <a:ext cx="3283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）逻辑图（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dffre</a:t>
            </a:r>
            <a:r>
              <a:rPr lang="zh-CN" altLang="en-US" sz="24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zh-CN" altLang="en-US" sz="2400" b="1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08359" name="AutoShape 135"/>
          <p:cNvSpPr>
            <a:spLocks noChangeArrowheads="1"/>
          </p:cNvSpPr>
          <p:nvPr/>
        </p:nvSpPr>
        <p:spPr bwMode="auto">
          <a:xfrm>
            <a:off x="5148263" y="260350"/>
            <a:ext cx="2232025" cy="719138"/>
          </a:xfrm>
          <a:prstGeom prst="wedgeRoundRectCallout">
            <a:avLst>
              <a:gd name="adj1" fmla="val 3117"/>
              <a:gd name="adj2" fmla="val 114836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dirty="0" smtClean="0">
                <a:solidFill>
                  <a:srgbClr val="FF0000"/>
                </a:solidFill>
              </a:rPr>
              <a:t>输入使能</a:t>
            </a:r>
            <a:endParaRPr lang="zh-CN" altLang="en-US" sz="24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08360" name="AutoShape 136"/>
          <p:cNvSpPr>
            <a:spLocks noChangeArrowheads="1"/>
          </p:cNvSpPr>
          <p:nvPr/>
        </p:nvSpPr>
        <p:spPr bwMode="auto">
          <a:xfrm>
            <a:off x="3635896" y="1952836"/>
            <a:ext cx="2232025" cy="719138"/>
          </a:xfrm>
          <a:prstGeom prst="wedgeRoundRectCallout">
            <a:avLst>
              <a:gd name="adj1" fmla="val 61088"/>
              <a:gd name="adj2" fmla="val 39957"/>
              <a:gd name="adj3" fmla="val 16667"/>
            </a:avLst>
          </a:prstGeom>
          <a:solidFill>
            <a:srgbClr val="FFFF99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同步</a:t>
            </a:r>
            <a:r>
              <a:rPr lang="zh-CN" altLang="en-US" sz="2400" dirty="0">
                <a:solidFill>
                  <a:srgbClr val="FF0000"/>
                </a:solidFill>
              </a:rPr>
              <a:t>清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信号</a:t>
            </a:r>
          </a:p>
        </p:txBody>
      </p:sp>
      <p:sp>
        <p:nvSpPr>
          <p:cNvPr id="308362" name="Rectangle 138"/>
          <p:cNvSpPr>
            <a:spLocks noChangeArrowheads="1"/>
          </p:cNvSpPr>
          <p:nvPr/>
        </p:nvSpPr>
        <p:spPr bwMode="auto">
          <a:xfrm>
            <a:off x="467544" y="2780928"/>
            <a:ext cx="187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）功能表</a:t>
            </a:r>
          </a:p>
        </p:txBody>
      </p:sp>
      <p:grpSp>
        <p:nvGrpSpPr>
          <p:cNvPr id="36" name="Group 98"/>
          <p:cNvGrpSpPr>
            <a:grpSpLocks/>
          </p:cNvGrpSpPr>
          <p:nvPr/>
        </p:nvGrpSpPr>
        <p:grpSpPr bwMode="auto">
          <a:xfrm>
            <a:off x="5868144" y="1304764"/>
            <a:ext cx="3084562" cy="1539875"/>
            <a:chOff x="3696" y="624"/>
            <a:chExt cx="1746" cy="970"/>
          </a:xfrm>
        </p:grpSpPr>
        <p:sp>
          <p:nvSpPr>
            <p:cNvPr id="37" name="Rectangle 99"/>
            <p:cNvSpPr>
              <a:spLocks noChangeArrowheads="1"/>
            </p:cNvSpPr>
            <p:nvPr/>
          </p:nvSpPr>
          <p:spPr bwMode="auto">
            <a:xfrm>
              <a:off x="4320" y="624"/>
              <a:ext cx="528" cy="96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00"/>
            <p:cNvSpPr>
              <a:spLocks noChangeShapeType="1"/>
            </p:cNvSpPr>
            <p:nvPr/>
          </p:nvSpPr>
          <p:spPr bwMode="auto">
            <a:xfrm>
              <a:off x="4012" y="991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01"/>
            <p:cNvSpPr>
              <a:spLocks noChangeShapeType="1"/>
            </p:cNvSpPr>
            <p:nvPr/>
          </p:nvSpPr>
          <p:spPr bwMode="auto">
            <a:xfrm>
              <a:off x="4855" y="906"/>
              <a:ext cx="31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102"/>
            <p:cNvSpPr>
              <a:spLocks noChangeArrowheads="1"/>
            </p:cNvSpPr>
            <p:nvPr/>
          </p:nvSpPr>
          <p:spPr bwMode="auto">
            <a:xfrm>
              <a:off x="4848" y="1200"/>
              <a:ext cx="106" cy="11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03"/>
            <p:cNvSpPr>
              <a:spLocks noChangeShapeType="1"/>
            </p:cNvSpPr>
            <p:nvPr/>
          </p:nvSpPr>
          <p:spPr bwMode="auto">
            <a:xfrm>
              <a:off x="4961" y="1255"/>
              <a:ext cx="21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04"/>
            <p:cNvSpPr txBox="1">
              <a:spLocks noChangeArrowheads="1"/>
            </p:cNvSpPr>
            <p:nvPr/>
          </p:nvSpPr>
          <p:spPr bwMode="auto">
            <a:xfrm>
              <a:off x="4320" y="864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1D</a:t>
              </a:r>
            </a:p>
          </p:txBody>
        </p:sp>
        <p:sp>
          <p:nvSpPr>
            <p:cNvPr id="43" name="Text Box 105"/>
            <p:cNvSpPr txBox="1">
              <a:spLocks noChangeArrowheads="1"/>
            </p:cNvSpPr>
            <p:nvPr/>
          </p:nvSpPr>
          <p:spPr bwMode="auto">
            <a:xfrm>
              <a:off x="3778" y="828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/>
                  </a:solidFill>
                  <a:ea typeface="仿宋_GB2312" charset="-122"/>
                </a:rPr>
                <a:t>D</a:t>
              </a:r>
              <a:endParaRPr lang="en-US" altLang="zh-CN" sz="2400" baseline="-250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44" name="Rectangle 106"/>
            <p:cNvSpPr>
              <a:spLocks noChangeArrowheads="1"/>
            </p:cNvSpPr>
            <p:nvPr/>
          </p:nvSpPr>
          <p:spPr bwMode="auto">
            <a:xfrm>
              <a:off x="5172" y="730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45" name="Object 107"/>
            <p:cNvGraphicFramePr>
              <a:graphicFrameLocks noChangeAspect="1"/>
            </p:cNvGraphicFramePr>
            <p:nvPr/>
          </p:nvGraphicFramePr>
          <p:xfrm>
            <a:off x="5207" y="1108"/>
            <a:ext cx="235" cy="295"/>
          </p:xfrm>
          <a:graphic>
            <a:graphicData uri="http://schemas.openxmlformats.org/presentationml/2006/ole">
              <p:oleObj spid="_x0000_s37891" name="公式" r:id="rId3" imgW="177480" imgH="203040" progId="Equation.3">
                <p:embed/>
              </p:oleObj>
            </a:graphicData>
          </a:graphic>
        </p:graphicFrame>
        <p:sp>
          <p:nvSpPr>
            <p:cNvPr id="46" name="Line 108"/>
            <p:cNvSpPr>
              <a:spLocks noChangeShapeType="1"/>
            </p:cNvSpPr>
            <p:nvPr/>
          </p:nvSpPr>
          <p:spPr bwMode="auto">
            <a:xfrm>
              <a:off x="4002" y="1179"/>
              <a:ext cx="3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109"/>
            <p:cNvSpPr txBox="1">
              <a:spLocks noChangeArrowheads="1"/>
            </p:cNvSpPr>
            <p:nvPr/>
          </p:nvSpPr>
          <p:spPr bwMode="auto">
            <a:xfrm>
              <a:off x="4368" y="1056"/>
              <a:ext cx="3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/>
                  </a:solidFill>
                  <a:ea typeface="仿宋_GB2312" charset="-122"/>
                </a:rPr>
                <a:t>C1</a:t>
              </a:r>
            </a:p>
          </p:txBody>
        </p:sp>
        <p:sp>
          <p:nvSpPr>
            <p:cNvPr id="48" name="Text Box 110"/>
            <p:cNvSpPr txBox="1">
              <a:spLocks noChangeArrowheads="1"/>
            </p:cNvSpPr>
            <p:nvPr/>
          </p:nvSpPr>
          <p:spPr bwMode="auto">
            <a:xfrm>
              <a:off x="3696" y="1008"/>
              <a:ext cx="6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i="1" dirty="0" smtClean="0">
                  <a:solidFill>
                    <a:srgbClr val="FF0000"/>
                  </a:solidFill>
                  <a:ea typeface="仿宋_GB2312" charset="-122"/>
                </a:rPr>
                <a:t>CLK</a:t>
              </a:r>
              <a:endParaRPr lang="en-US" altLang="zh-CN" sz="2000" i="1" dirty="0">
                <a:solidFill>
                  <a:srgbClr val="FF0000"/>
                </a:solidFill>
                <a:ea typeface="仿宋_GB2312" charset="-122"/>
              </a:endParaRPr>
            </a:p>
          </p:txBody>
        </p:sp>
        <p:sp>
          <p:nvSpPr>
            <p:cNvPr id="49" name="Line 111"/>
            <p:cNvSpPr>
              <a:spLocks noChangeShapeType="1"/>
            </p:cNvSpPr>
            <p:nvPr/>
          </p:nvSpPr>
          <p:spPr bwMode="auto">
            <a:xfrm>
              <a:off x="4320" y="113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12"/>
            <p:cNvSpPr>
              <a:spLocks noChangeShapeType="1"/>
            </p:cNvSpPr>
            <p:nvPr/>
          </p:nvSpPr>
          <p:spPr bwMode="auto">
            <a:xfrm flipH="1">
              <a:off x="4320" y="118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13"/>
            <p:cNvSpPr>
              <a:spLocks noChangeShapeType="1"/>
            </p:cNvSpPr>
            <p:nvPr/>
          </p:nvSpPr>
          <p:spPr bwMode="auto">
            <a:xfrm>
              <a:off x="4080" y="1440"/>
              <a:ext cx="22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14"/>
            <p:cNvSpPr>
              <a:spLocks noChangeShapeType="1"/>
            </p:cNvSpPr>
            <p:nvPr/>
          </p:nvSpPr>
          <p:spPr bwMode="auto">
            <a:xfrm>
              <a:off x="4080" y="768"/>
              <a:ext cx="22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15"/>
            <p:cNvSpPr txBox="1">
              <a:spLocks noChangeArrowheads="1"/>
            </p:cNvSpPr>
            <p:nvPr/>
          </p:nvSpPr>
          <p:spPr bwMode="auto">
            <a:xfrm>
              <a:off x="3798" y="624"/>
              <a:ext cx="1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chemeClr val="tx1"/>
                  </a:solidFill>
                  <a:ea typeface="仿宋_GB2312" charset="-122"/>
                </a:rPr>
                <a:t>E</a:t>
              </a:r>
              <a:endParaRPr lang="en-US" altLang="zh-CN" sz="20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54" name="Text Box 116"/>
            <p:cNvSpPr txBox="1">
              <a:spLocks noChangeArrowheads="1"/>
            </p:cNvSpPr>
            <p:nvPr/>
          </p:nvSpPr>
          <p:spPr bwMode="auto">
            <a:xfrm>
              <a:off x="3839" y="1327"/>
              <a:ext cx="2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chemeClr val="tx1"/>
                  </a:solidFill>
                  <a:ea typeface="仿宋_GB2312" charset="-122"/>
                </a:rPr>
                <a:t>R</a:t>
              </a:r>
              <a:endParaRPr lang="en-US" altLang="zh-CN" sz="2000" baseline="-250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55" name="Text Box 117"/>
            <p:cNvSpPr txBox="1">
              <a:spLocks noChangeArrowheads="1"/>
            </p:cNvSpPr>
            <p:nvPr/>
          </p:nvSpPr>
          <p:spPr bwMode="auto">
            <a:xfrm>
              <a:off x="4320" y="624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chemeClr val="tx1"/>
                  </a:solidFill>
                  <a:ea typeface="仿宋_GB2312" charset="-122"/>
                </a:rPr>
                <a:t>EN</a:t>
              </a:r>
              <a:endParaRPr lang="en-US" altLang="zh-CN" sz="20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56" name="Text Box 118"/>
            <p:cNvSpPr txBox="1">
              <a:spLocks noChangeArrowheads="1"/>
            </p:cNvSpPr>
            <p:nvPr/>
          </p:nvSpPr>
          <p:spPr bwMode="auto">
            <a:xfrm>
              <a:off x="4320" y="1344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 smtClean="0">
                  <a:solidFill>
                    <a:schemeClr val="tx1"/>
                  </a:solidFill>
                  <a:ea typeface="仿宋_GB2312" charset="-122"/>
                </a:rPr>
                <a:t>1R</a:t>
              </a:r>
              <a:endParaRPr lang="en-US" altLang="zh-CN" sz="2000" dirty="0">
                <a:solidFill>
                  <a:schemeClr val="tx1"/>
                </a:solidFill>
                <a:ea typeface="仿宋_GB2312" charset="-122"/>
              </a:endParaRPr>
            </a:p>
          </p:txBody>
        </p:sp>
      </p:grp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650875" y="3394075"/>
          <a:ext cx="6834188" cy="2944813"/>
        </p:xfrm>
        <a:graphic>
          <a:graphicData uri="http://schemas.openxmlformats.org/presentationml/2006/ole">
            <p:oleObj spid="_x0000_s37892" name="Document" r:id="rId4" imgW="4830120" imgH="2085915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/>
      <p:bldP spid="308346" grpId="0" autoUpdateAnimBg="0"/>
      <p:bldP spid="308359" grpId="0" animBg="1"/>
      <p:bldP spid="308360" grpId="0" animBg="1"/>
      <p:bldP spid="30836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941168"/>
            <a:ext cx="5184068" cy="1223963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600" b="1" dirty="0" smtClean="0"/>
              <a:t>2.</a:t>
            </a:r>
            <a:r>
              <a:rPr lang="zh-CN" altLang="en-US" sz="2600" b="1" dirty="0" smtClean="0"/>
              <a:t>例：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位</a:t>
            </a:r>
            <a:r>
              <a:rPr lang="en-US" altLang="zh-CN" sz="2600" b="1" dirty="0" smtClean="0"/>
              <a:t>D</a:t>
            </a:r>
            <a:r>
              <a:rPr lang="zh-CN" altLang="en-US" sz="2600" b="1" dirty="0" smtClean="0"/>
              <a:t>型寄存器 </a:t>
            </a:r>
            <a:r>
              <a:rPr lang="en-US" altLang="zh-CN" sz="2600" b="1" dirty="0" smtClean="0"/>
              <a:t>74HC175-</a:t>
            </a:r>
            <a:r>
              <a:rPr lang="zh-CN" altLang="en-US" sz="2600" b="1" i="1" dirty="0" smtClean="0">
                <a:solidFill>
                  <a:srgbClr val="002060"/>
                </a:solidFill>
              </a:rPr>
              <a:t>由</a:t>
            </a:r>
            <a:r>
              <a:rPr lang="en-US" altLang="zh-CN" sz="2600" b="1" i="1" dirty="0" smtClean="0">
                <a:solidFill>
                  <a:srgbClr val="002060"/>
                </a:solidFill>
              </a:rPr>
              <a:t>4</a:t>
            </a:r>
            <a:r>
              <a:rPr lang="zh-CN" altLang="en-US" sz="2600" b="1" i="1" dirty="0" smtClean="0">
                <a:solidFill>
                  <a:srgbClr val="002060"/>
                </a:solidFill>
              </a:rPr>
              <a:t>个上升沿触发的</a:t>
            </a:r>
            <a:r>
              <a:rPr lang="en-US" altLang="zh-CN" sz="2600" b="1" i="1" dirty="0" smtClean="0">
                <a:solidFill>
                  <a:srgbClr val="002060"/>
                </a:solidFill>
              </a:rPr>
              <a:t>D</a:t>
            </a:r>
            <a:r>
              <a:rPr lang="zh-CN" altLang="en-US" sz="2600" b="1" i="1" dirty="0" smtClean="0">
                <a:solidFill>
                  <a:srgbClr val="002060"/>
                </a:solidFill>
              </a:rPr>
              <a:t>触发器组成。</a:t>
            </a:r>
            <a:r>
              <a:rPr lang="zh-CN" altLang="en-US" i="1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09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287524" y="152636"/>
            <a:ext cx="3024336" cy="612068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flatTx/>
          </a:bodyPr>
          <a:lstStyle/>
          <a:p>
            <a:pPr algn="l"/>
            <a:r>
              <a:rPr lang="en-US" altLang="zh-CN" sz="3200" dirty="0" smtClean="0"/>
              <a:t>5.4 </a:t>
            </a:r>
            <a:r>
              <a:rPr lang="zh-CN" altLang="en-US" sz="3200" dirty="0" smtClean="0"/>
              <a:t>寄存器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944724"/>
            <a:ext cx="39244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多个触发器的单片集成</a:t>
            </a:r>
            <a:endParaRPr lang="en-US" altLang="zh-CN" sz="2800" b="1" dirty="0" smtClean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800" b="1" dirty="0" smtClean="0">
                <a:solidFill>
                  <a:schemeClr val="accent6"/>
                </a:solidFill>
                <a:latin typeface="华文行楷" pitchFamily="2" charset="-122"/>
                <a:ea typeface="华文行楷" pitchFamily="2" charset="-122"/>
              </a:rPr>
              <a:t>(4</a:t>
            </a:r>
            <a:r>
              <a:rPr lang="zh-CN" altLang="en-US" sz="2800" b="1" dirty="0" smtClean="0">
                <a:solidFill>
                  <a:schemeClr val="accent6"/>
                </a:solidFill>
                <a:latin typeface="华文行楷" pitchFamily="2" charset="-122"/>
                <a:ea typeface="华文行楷" pitchFamily="2" charset="-122"/>
              </a:rPr>
              <a:t>个及以上</a:t>
            </a:r>
            <a:r>
              <a:rPr lang="en-US" altLang="zh-CN" sz="2800" b="1" dirty="0" smtClean="0">
                <a:solidFill>
                  <a:schemeClr val="accent6"/>
                </a:solidFill>
                <a:latin typeface="华文行楷" pitchFamily="2" charset="-122"/>
                <a:ea typeface="华文行楷" pitchFamily="2" charset="-122"/>
              </a:rPr>
              <a:t>)</a:t>
            </a:r>
            <a:endParaRPr lang="zh-CN" altLang="en-US" sz="2800" dirty="0">
              <a:solidFill>
                <a:schemeClr val="accent6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9" name="Picture 16" descr="6-3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2100" y="908720"/>
            <a:ext cx="3430588" cy="5616575"/>
          </a:xfrm>
          <a:prstGeom prst="rect">
            <a:avLst/>
          </a:prstGeom>
          <a:noFill/>
          <a:ln w="57150" cmpd="thickThin">
            <a:solidFill>
              <a:srgbClr val="FF3300"/>
            </a:solidFill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9532" y="1808820"/>
            <a:ext cx="2231740" cy="6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1" lang="zh-CN" altLang="en-US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</a:t>
            </a:r>
            <a:r>
              <a:rPr kumimoji="1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1" lang="zh-CN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431540" y="2348880"/>
            <a:ext cx="4932548" cy="241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7475:4D</a:t>
            </a:r>
            <a:r>
              <a:rPr lang="zh-CN" altLang="en-US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锁存器</a:t>
            </a:r>
            <a:endParaRPr lang="en-US" altLang="zh-CN" sz="2600" b="1" i="1" kern="0" dirty="0" smtClean="0">
              <a:solidFill>
                <a:srgbClr val="002060"/>
              </a:solidFill>
              <a:latin typeface="Times New Roman"/>
              <a:ea typeface="宋体"/>
            </a:endParaRPr>
          </a:p>
          <a:p>
            <a:pPr marL="342900" lvl="0" indent="-3429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74175: 4D</a:t>
            </a:r>
            <a:r>
              <a:rPr lang="zh-CN" altLang="en-US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寄存器</a:t>
            </a:r>
            <a:endParaRPr lang="en-US" altLang="zh-CN" sz="2600" b="1" i="1" kern="0" dirty="0" smtClean="0">
              <a:solidFill>
                <a:srgbClr val="002060"/>
              </a:solidFill>
              <a:latin typeface="Times New Roman"/>
              <a:ea typeface="宋体"/>
            </a:endParaRPr>
          </a:p>
          <a:p>
            <a:pPr marL="342900" lvl="0" indent="-3429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74276:4JK</a:t>
            </a:r>
            <a:r>
              <a:rPr lang="zh-CN" altLang="en-US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寄存器</a:t>
            </a:r>
            <a:endParaRPr lang="en-US" altLang="zh-CN" sz="2600" b="1" i="1" kern="0" dirty="0" smtClean="0">
              <a:solidFill>
                <a:srgbClr val="002060"/>
              </a:solidFill>
              <a:latin typeface="Times New Roman"/>
              <a:ea typeface="宋体"/>
            </a:endParaRPr>
          </a:p>
          <a:p>
            <a:pPr marL="342900" lvl="0" indent="-3429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74273</a:t>
            </a:r>
            <a:r>
              <a:rPr lang="zh-CN" altLang="en-US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、</a:t>
            </a:r>
            <a:r>
              <a:rPr lang="en-US" altLang="zh-CN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74374</a:t>
            </a:r>
            <a:r>
              <a:rPr lang="zh-CN" altLang="en-US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：</a:t>
            </a:r>
            <a:r>
              <a:rPr lang="en-US" altLang="zh-CN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8D</a:t>
            </a:r>
            <a:r>
              <a:rPr lang="zh-CN" altLang="en-US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寄存器</a:t>
            </a:r>
            <a:endParaRPr lang="en-US" altLang="zh-CN" sz="2600" b="1" i="1" kern="0" dirty="0" smtClean="0">
              <a:solidFill>
                <a:srgbClr val="002060"/>
              </a:solidFill>
              <a:latin typeface="Times New Roman"/>
              <a:ea typeface="宋体"/>
            </a:endParaRPr>
          </a:p>
          <a:p>
            <a:pPr marL="342900" lvl="0" indent="-3429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74373</a:t>
            </a:r>
            <a:r>
              <a:rPr lang="zh-CN" altLang="en-US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：</a:t>
            </a:r>
            <a:r>
              <a:rPr lang="en-US" altLang="zh-CN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8D</a:t>
            </a:r>
            <a:r>
              <a:rPr lang="zh-CN" altLang="en-US" sz="2600" b="1" i="1" kern="0" dirty="0" smtClean="0">
                <a:solidFill>
                  <a:srgbClr val="002060"/>
                </a:solidFill>
                <a:latin typeface="Times New Roman"/>
                <a:ea typeface="宋体"/>
              </a:rPr>
              <a:t>锁存器</a:t>
            </a:r>
            <a:endParaRPr lang="en-US" altLang="zh-CN" sz="2600" b="1" i="1" kern="0" dirty="0" smtClean="0">
              <a:solidFill>
                <a:srgbClr val="00206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  <p:bldP spid="7" grpId="0"/>
      <p:bldP spid="8" grpId="0" build="p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-69850" y="838200"/>
            <a:ext cx="1111250" cy="4572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zh-CN" altLang="en-US" sz="2400">
                <a:solidFill>
                  <a:srgbClr val="FF0000"/>
                </a:solidFill>
                <a:ea typeface="仿宋_GB2312" charset="-122"/>
              </a:rPr>
              <a:t>电路图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30713" y="5029200"/>
            <a:ext cx="1125537" cy="457200"/>
            <a:chOff x="2592" y="3408"/>
            <a:chExt cx="768" cy="288"/>
          </a:xfrm>
        </p:grpSpPr>
        <p:sp>
          <p:nvSpPr>
            <p:cNvPr id="42272" name="Line 6"/>
            <p:cNvSpPr>
              <a:spLocks noChangeShapeType="1"/>
            </p:cNvSpPr>
            <p:nvPr/>
          </p:nvSpPr>
          <p:spPr bwMode="auto">
            <a:xfrm flipV="1">
              <a:off x="2592" y="3408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73" name="Line 7"/>
            <p:cNvSpPr>
              <a:spLocks noChangeShapeType="1"/>
            </p:cNvSpPr>
            <p:nvPr/>
          </p:nvSpPr>
          <p:spPr bwMode="auto">
            <a:xfrm flipV="1">
              <a:off x="2592" y="3408"/>
              <a:ext cx="7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303588" y="4267200"/>
            <a:ext cx="1127125" cy="457200"/>
            <a:chOff x="1822" y="2928"/>
            <a:chExt cx="770" cy="288"/>
          </a:xfrm>
        </p:grpSpPr>
        <p:sp>
          <p:nvSpPr>
            <p:cNvPr id="42270" name="Line 9"/>
            <p:cNvSpPr>
              <a:spLocks noChangeShapeType="1"/>
            </p:cNvSpPr>
            <p:nvPr/>
          </p:nvSpPr>
          <p:spPr bwMode="auto">
            <a:xfrm flipV="1">
              <a:off x="1822" y="29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71" name="Line 10"/>
            <p:cNvSpPr>
              <a:spLocks noChangeShapeType="1"/>
            </p:cNvSpPr>
            <p:nvPr/>
          </p:nvSpPr>
          <p:spPr bwMode="auto">
            <a:xfrm>
              <a:off x="1824" y="292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429125" y="4267200"/>
            <a:ext cx="1123950" cy="457200"/>
            <a:chOff x="2590" y="2928"/>
            <a:chExt cx="768" cy="288"/>
          </a:xfrm>
        </p:grpSpPr>
        <p:sp>
          <p:nvSpPr>
            <p:cNvPr id="42268" name="Line 12"/>
            <p:cNvSpPr>
              <a:spLocks noChangeShapeType="1"/>
            </p:cNvSpPr>
            <p:nvPr/>
          </p:nvSpPr>
          <p:spPr bwMode="auto">
            <a:xfrm flipV="1">
              <a:off x="2592" y="2928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69" name="Line 13"/>
            <p:cNvSpPr>
              <a:spLocks noChangeShapeType="1"/>
            </p:cNvSpPr>
            <p:nvPr/>
          </p:nvSpPr>
          <p:spPr bwMode="auto">
            <a:xfrm>
              <a:off x="2590" y="3216"/>
              <a:ext cx="7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553075" y="4267200"/>
            <a:ext cx="1125538" cy="457200"/>
            <a:chOff x="3358" y="2928"/>
            <a:chExt cx="768" cy="288"/>
          </a:xfrm>
        </p:grpSpPr>
        <p:sp>
          <p:nvSpPr>
            <p:cNvPr id="42266" name="Line 15"/>
            <p:cNvSpPr>
              <a:spLocks noChangeShapeType="1"/>
            </p:cNvSpPr>
            <p:nvPr/>
          </p:nvSpPr>
          <p:spPr bwMode="auto">
            <a:xfrm flipV="1">
              <a:off x="3360" y="29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67" name="Line 16"/>
            <p:cNvSpPr>
              <a:spLocks noChangeShapeType="1"/>
            </p:cNvSpPr>
            <p:nvPr/>
          </p:nvSpPr>
          <p:spPr bwMode="auto">
            <a:xfrm>
              <a:off x="3358" y="292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406525" y="3733800"/>
            <a:ext cx="628650" cy="2438400"/>
            <a:chOff x="960" y="2352"/>
            <a:chExt cx="429" cy="1536"/>
          </a:xfrm>
        </p:grpSpPr>
        <p:sp>
          <p:nvSpPr>
            <p:cNvPr id="42262" name="Text Box 18"/>
            <p:cNvSpPr txBox="1">
              <a:spLocks noChangeArrowheads="1"/>
            </p:cNvSpPr>
            <p:nvPr/>
          </p:nvSpPr>
          <p:spPr bwMode="auto">
            <a:xfrm>
              <a:off x="960" y="3600"/>
              <a:ext cx="4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  <a:r>
                <a:rPr lang="en-US" altLang="zh-CN" sz="2400" baseline="-25000">
                  <a:solidFill>
                    <a:schemeClr val="tx1"/>
                  </a:solidFill>
                  <a:ea typeface="仿宋_GB2312" charset="-122"/>
                </a:rPr>
                <a:t>3</a:t>
              </a: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42263" name="Text Box 19"/>
            <p:cNvSpPr txBox="1">
              <a:spLocks noChangeArrowheads="1"/>
            </p:cNvSpPr>
            <p:nvPr/>
          </p:nvSpPr>
          <p:spPr bwMode="auto">
            <a:xfrm>
              <a:off x="960" y="3216"/>
              <a:ext cx="4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  <a:r>
                <a:rPr lang="en-US" altLang="zh-CN" sz="2400" baseline="-25000">
                  <a:solidFill>
                    <a:schemeClr val="tx1"/>
                  </a:solidFill>
                  <a:ea typeface="仿宋_GB2312" charset="-122"/>
                </a:rPr>
                <a:t>2</a:t>
              </a: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42264" name="Text Box 20"/>
            <p:cNvSpPr txBox="1">
              <a:spLocks noChangeArrowheads="1"/>
            </p:cNvSpPr>
            <p:nvPr/>
          </p:nvSpPr>
          <p:spPr bwMode="auto">
            <a:xfrm>
              <a:off x="960" y="288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  <a:r>
                <a:rPr lang="en-US" altLang="zh-CN" sz="2400" baseline="-25000">
                  <a:solidFill>
                    <a:schemeClr val="tx1"/>
                  </a:solidFill>
                  <a:ea typeface="仿宋_GB2312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42265" name="Text Box 21"/>
            <p:cNvSpPr txBox="1">
              <a:spLocks noChangeArrowheads="1"/>
            </p:cNvSpPr>
            <p:nvPr/>
          </p:nvSpPr>
          <p:spPr bwMode="auto">
            <a:xfrm>
              <a:off x="960" y="2352"/>
              <a:ext cx="3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  <a:r>
                <a:rPr lang="en-US" altLang="zh-CN" sz="2400" baseline="-25000">
                  <a:solidFill>
                    <a:schemeClr val="tx1"/>
                  </a:solidFill>
                  <a:ea typeface="仿宋_GB2312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ea typeface="仿宋_GB2312" charset="-122"/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476375" y="2590800"/>
            <a:ext cx="7218363" cy="838200"/>
            <a:chOff x="624" y="1536"/>
            <a:chExt cx="4925" cy="528"/>
          </a:xfrm>
        </p:grpSpPr>
        <p:sp>
          <p:nvSpPr>
            <p:cNvPr id="42192" name="Text Box 23"/>
            <p:cNvSpPr txBox="1">
              <a:spLocks noChangeArrowheads="1"/>
            </p:cNvSpPr>
            <p:nvPr/>
          </p:nvSpPr>
          <p:spPr bwMode="auto">
            <a:xfrm>
              <a:off x="1296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1</a:t>
              </a:r>
            </a:p>
          </p:txBody>
        </p:sp>
        <p:sp>
          <p:nvSpPr>
            <p:cNvPr id="42193" name="Text Box 24"/>
            <p:cNvSpPr txBox="1">
              <a:spLocks noChangeArrowheads="1"/>
            </p:cNvSpPr>
            <p:nvPr/>
          </p:nvSpPr>
          <p:spPr bwMode="auto">
            <a:xfrm>
              <a:off x="1632" y="1536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2</a:t>
              </a:r>
            </a:p>
          </p:txBody>
        </p:sp>
        <p:sp>
          <p:nvSpPr>
            <p:cNvPr id="42194" name="Text Box 25"/>
            <p:cNvSpPr txBox="1">
              <a:spLocks noChangeArrowheads="1"/>
            </p:cNvSpPr>
            <p:nvPr/>
          </p:nvSpPr>
          <p:spPr bwMode="auto">
            <a:xfrm>
              <a:off x="2016" y="1536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3</a:t>
              </a:r>
            </a:p>
          </p:txBody>
        </p:sp>
        <p:sp>
          <p:nvSpPr>
            <p:cNvPr id="42195" name="Text Box 26"/>
            <p:cNvSpPr txBox="1">
              <a:spLocks noChangeArrowheads="1"/>
            </p:cNvSpPr>
            <p:nvPr/>
          </p:nvSpPr>
          <p:spPr bwMode="auto">
            <a:xfrm>
              <a:off x="2400" y="153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4</a:t>
              </a:r>
            </a:p>
          </p:txBody>
        </p:sp>
        <p:sp>
          <p:nvSpPr>
            <p:cNvPr id="42196" name="Text Box 27"/>
            <p:cNvSpPr txBox="1">
              <a:spLocks noChangeArrowheads="1"/>
            </p:cNvSpPr>
            <p:nvPr/>
          </p:nvSpPr>
          <p:spPr bwMode="auto">
            <a:xfrm>
              <a:off x="2832" y="153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5</a:t>
              </a:r>
            </a:p>
          </p:txBody>
        </p:sp>
        <p:sp>
          <p:nvSpPr>
            <p:cNvPr id="42197" name="Text Box 28"/>
            <p:cNvSpPr txBox="1">
              <a:spLocks noChangeArrowheads="1"/>
            </p:cNvSpPr>
            <p:nvPr/>
          </p:nvSpPr>
          <p:spPr bwMode="auto">
            <a:xfrm>
              <a:off x="3216" y="1536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6</a:t>
              </a:r>
            </a:p>
          </p:txBody>
        </p:sp>
        <p:sp>
          <p:nvSpPr>
            <p:cNvPr id="42198" name="Text Box 29"/>
            <p:cNvSpPr txBox="1">
              <a:spLocks noChangeArrowheads="1"/>
            </p:cNvSpPr>
            <p:nvPr/>
          </p:nvSpPr>
          <p:spPr bwMode="auto">
            <a:xfrm>
              <a:off x="3600" y="1536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7</a:t>
              </a:r>
            </a:p>
          </p:txBody>
        </p:sp>
        <p:sp>
          <p:nvSpPr>
            <p:cNvPr id="42199" name="Text Box 30"/>
            <p:cNvSpPr txBox="1">
              <a:spLocks noChangeArrowheads="1"/>
            </p:cNvSpPr>
            <p:nvPr/>
          </p:nvSpPr>
          <p:spPr bwMode="auto">
            <a:xfrm>
              <a:off x="3984" y="1536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8</a:t>
              </a:r>
            </a:p>
          </p:txBody>
        </p:sp>
        <p:sp>
          <p:nvSpPr>
            <p:cNvPr id="42200" name="Text Box 31"/>
            <p:cNvSpPr txBox="1">
              <a:spLocks noChangeArrowheads="1"/>
            </p:cNvSpPr>
            <p:nvPr/>
          </p:nvSpPr>
          <p:spPr bwMode="auto">
            <a:xfrm>
              <a:off x="4368" y="1536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9</a:t>
              </a:r>
            </a:p>
          </p:txBody>
        </p:sp>
        <p:sp>
          <p:nvSpPr>
            <p:cNvPr id="42201" name="Text Box 32"/>
            <p:cNvSpPr txBox="1">
              <a:spLocks noChangeArrowheads="1"/>
            </p:cNvSpPr>
            <p:nvPr/>
          </p:nvSpPr>
          <p:spPr bwMode="auto">
            <a:xfrm>
              <a:off x="4704" y="1536"/>
              <a:ext cx="4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10</a:t>
              </a:r>
            </a:p>
          </p:txBody>
        </p:sp>
        <p:sp>
          <p:nvSpPr>
            <p:cNvPr id="42202" name="Text Box 33"/>
            <p:cNvSpPr txBox="1">
              <a:spLocks noChangeArrowheads="1"/>
            </p:cNvSpPr>
            <p:nvPr/>
          </p:nvSpPr>
          <p:spPr bwMode="auto">
            <a:xfrm>
              <a:off x="624" y="1776"/>
              <a:ext cx="4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1" i="1" dirty="0" smtClean="0">
                  <a:solidFill>
                    <a:schemeClr val="tx1"/>
                  </a:solidFill>
                  <a:ea typeface="仿宋_GB2312" charset="-122"/>
                </a:rPr>
                <a:t>CLK</a:t>
              </a:r>
              <a:endParaRPr lang="en-US" altLang="zh-CN" sz="1800" b="1" i="1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42203" name="Line 34"/>
            <p:cNvSpPr>
              <a:spLocks noChangeShapeType="1"/>
            </p:cNvSpPr>
            <p:nvPr/>
          </p:nvSpPr>
          <p:spPr bwMode="auto">
            <a:xfrm>
              <a:off x="110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04" name="Line 35"/>
            <p:cNvSpPr>
              <a:spLocks noChangeShapeType="1"/>
            </p:cNvSpPr>
            <p:nvPr/>
          </p:nvSpPr>
          <p:spPr bwMode="auto">
            <a:xfrm flipH="1" flipV="1">
              <a:off x="1296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05" name="Line 36"/>
            <p:cNvSpPr>
              <a:spLocks noChangeShapeType="1"/>
            </p:cNvSpPr>
            <p:nvPr/>
          </p:nvSpPr>
          <p:spPr bwMode="auto">
            <a:xfrm>
              <a:off x="129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06" name="Line 37"/>
            <p:cNvSpPr>
              <a:spLocks noChangeShapeType="1"/>
            </p:cNvSpPr>
            <p:nvPr/>
          </p:nvSpPr>
          <p:spPr bwMode="auto">
            <a:xfrm flipV="1">
              <a:off x="1488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07" name="Line 38"/>
            <p:cNvSpPr>
              <a:spLocks noChangeShapeType="1"/>
            </p:cNvSpPr>
            <p:nvPr/>
          </p:nvSpPr>
          <p:spPr bwMode="auto">
            <a:xfrm>
              <a:off x="1488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08" name="Line 39"/>
            <p:cNvSpPr>
              <a:spLocks noChangeShapeType="1"/>
            </p:cNvSpPr>
            <p:nvPr/>
          </p:nvSpPr>
          <p:spPr bwMode="auto">
            <a:xfrm flipH="1" flipV="1">
              <a:off x="1680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09" name="Line 40"/>
            <p:cNvSpPr>
              <a:spLocks noChangeShapeType="1"/>
            </p:cNvSpPr>
            <p:nvPr/>
          </p:nvSpPr>
          <p:spPr bwMode="auto">
            <a:xfrm>
              <a:off x="168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10" name="Line 41"/>
            <p:cNvSpPr>
              <a:spLocks noChangeShapeType="1"/>
            </p:cNvSpPr>
            <p:nvPr/>
          </p:nvSpPr>
          <p:spPr bwMode="auto">
            <a:xfrm flipV="1">
              <a:off x="1872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11" name="Line 42"/>
            <p:cNvSpPr>
              <a:spLocks noChangeShapeType="1"/>
            </p:cNvSpPr>
            <p:nvPr/>
          </p:nvSpPr>
          <p:spPr bwMode="auto">
            <a:xfrm flipH="1" flipV="1">
              <a:off x="1680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12" name="Line 43"/>
            <p:cNvSpPr>
              <a:spLocks noChangeShapeType="1"/>
            </p:cNvSpPr>
            <p:nvPr/>
          </p:nvSpPr>
          <p:spPr bwMode="auto">
            <a:xfrm>
              <a:off x="168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13" name="Line 44"/>
            <p:cNvSpPr>
              <a:spLocks noChangeShapeType="1"/>
            </p:cNvSpPr>
            <p:nvPr/>
          </p:nvSpPr>
          <p:spPr bwMode="auto">
            <a:xfrm flipV="1">
              <a:off x="1872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14" name="Line 45"/>
            <p:cNvSpPr>
              <a:spLocks noChangeShapeType="1"/>
            </p:cNvSpPr>
            <p:nvPr/>
          </p:nvSpPr>
          <p:spPr bwMode="auto">
            <a:xfrm>
              <a:off x="1872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15" name="Line 46"/>
            <p:cNvSpPr>
              <a:spLocks noChangeShapeType="1"/>
            </p:cNvSpPr>
            <p:nvPr/>
          </p:nvSpPr>
          <p:spPr bwMode="auto">
            <a:xfrm flipH="1" flipV="1">
              <a:off x="2064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16" name="Line 47"/>
            <p:cNvSpPr>
              <a:spLocks noChangeShapeType="1"/>
            </p:cNvSpPr>
            <p:nvPr/>
          </p:nvSpPr>
          <p:spPr bwMode="auto">
            <a:xfrm flipH="1" flipV="1">
              <a:off x="2064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17" name="Line 48"/>
            <p:cNvSpPr>
              <a:spLocks noChangeShapeType="1"/>
            </p:cNvSpPr>
            <p:nvPr/>
          </p:nvSpPr>
          <p:spPr bwMode="auto">
            <a:xfrm>
              <a:off x="2064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18" name="Line 49"/>
            <p:cNvSpPr>
              <a:spLocks noChangeShapeType="1"/>
            </p:cNvSpPr>
            <p:nvPr/>
          </p:nvSpPr>
          <p:spPr bwMode="auto">
            <a:xfrm flipV="1">
              <a:off x="2256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19" name="Line 50"/>
            <p:cNvSpPr>
              <a:spLocks noChangeShapeType="1"/>
            </p:cNvSpPr>
            <p:nvPr/>
          </p:nvSpPr>
          <p:spPr bwMode="auto">
            <a:xfrm>
              <a:off x="2256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20" name="Line 51"/>
            <p:cNvSpPr>
              <a:spLocks noChangeShapeType="1"/>
            </p:cNvSpPr>
            <p:nvPr/>
          </p:nvSpPr>
          <p:spPr bwMode="auto">
            <a:xfrm flipH="1" flipV="1">
              <a:off x="2448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21" name="Line 52"/>
            <p:cNvSpPr>
              <a:spLocks noChangeShapeType="1"/>
            </p:cNvSpPr>
            <p:nvPr/>
          </p:nvSpPr>
          <p:spPr bwMode="auto">
            <a:xfrm flipH="1" flipV="1">
              <a:off x="2448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22" name="Line 53"/>
            <p:cNvSpPr>
              <a:spLocks noChangeShapeType="1"/>
            </p:cNvSpPr>
            <p:nvPr/>
          </p:nvSpPr>
          <p:spPr bwMode="auto">
            <a:xfrm>
              <a:off x="2448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23" name="Line 54"/>
            <p:cNvSpPr>
              <a:spLocks noChangeShapeType="1"/>
            </p:cNvSpPr>
            <p:nvPr/>
          </p:nvSpPr>
          <p:spPr bwMode="auto">
            <a:xfrm flipV="1">
              <a:off x="2640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24" name="Line 55"/>
            <p:cNvSpPr>
              <a:spLocks noChangeShapeType="1"/>
            </p:cNvSpPr>
            <p:nvPr/>
          </p:nvSpPr>
          <p:spPr bwMode="auto">
            <a:xfrm>
              <a:off x="2640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25" name="Line 56"/>
            <p:cNvSpPr>
              <a:spLocks noChangeShapeType="1"/>
            </p:cNvSpPr>
            <p:nvPr/>
          </p:nvSpPr>
          <p:spPr bwMode="auto">
            <a:xfrm flipH="1" flipV="1">
              <a:off x="2832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26" name="Line 57"/>
            <p:cNvSpPr>
              <a:spLocks noChangeShapeType="1"/>
            </p:cNvSpPr>
            <p:nvPr/>
          </p:nvSpPr>
          <p:spPr bwMode="auto">
            <a:xfrm flipH="1" flipV="1">
              <a:off x="2832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27" name="Line 58"/>
            <p:cNvSpPr>
              <a:spLocks noChangeShapeType="1"/>
            </p:cNvSpPr>
            <p:nvPr/>
          </p:nvSpPr>
          <p:spPr bwMode="auto">
            <a:xfrm>
              <a:off x="2832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28" name="Line 59"/>
            <p:cNvSpPr>
              <a:spLocks noChangeShapeType="1"/>
            </p:cNvSpPr>
            <p:nvPr/>
          </p:nvSpPr>
          <p:spPr bwMode="auto">
            <a:xfrm flipV="1">
              <a:off x="3024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29" name="Line 60"/>
            <p:cNvSpPr>
              <a:spLocks noChangeShapeType="1"/>
            </p:cNvSpPr>
            <p:nvPr/>
          </p:nvSpPr>
          <p:spPr bwMode="auto">
            <a:xfrm>
              <a:off x="302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30" name="Line 61"/>
            <p:cNvSpPr>
              <a:spLocks noChangeShapeType="1"/>
            </p:cNvSpPr>
            <p:nvPr/>
          </p:nvSpPr>
          <p:spPr bwMode="auto">
            <a:xfrm flipH="1" flipV="1">
              <a:off x="3216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31" name="Line 62"/>
            <p:cNvSpPr>
              <a:spLocks noChangeShapeType="1"/>
            </p:cNvSpPr>
            <p:nvPr/>
          </p:nvSpPr>
          <p:spPr bwMode="auto">
            <a:xfrm flipH="1" flipV="1">
              <a:off x="3216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32" name="Line 63"/>
            <p:cNvSpPr>
              <a:spLocks noChangeShapeType="1"/>
            </p:cNvSpPr>
            <p:nvPr/>
          </p:nvSpPr>
          <p:spPr bwMode="auto">
            <a:xfrm>
              <a:off x="321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33" name="Line 64"/>
            <p:cNvSpPr>
              <a:spLocks noChangeShapeType="1"/>
            </p:cNvSpPr>
            <p:nvPr/>
          </p:nvSpPr>
          <p:spPr bwMode="auto">
            <a:xfrm flipV="1">
              <a:off x="3408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34" name="Line 65"/>
            <p:cNvSpPr>
              <a:spLocks noChangeShapeType="1"/>
            </p:cNvSpPr>
            <p:nvPr/>
          </p:nvSpPr>
          <p:spPr bwMode="auto">
            <a:xfrm>
              <a:off x="3408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35" name="Line 66"/>
            <p:cNvSpPr>
              <a:spLocks noChangeShapeType="1"/>
            </p:cNvSpPr>
            <p:nvPr/>
          </p:nvSpPr>
          <p:spPr bwMode="auto">
            <a:xfrm flipH="1" flipV="1">
              <a:off x="3600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36" name="Line 67"/>
            <p:cNvSpPr>
              <a:spLocks noChangeShapeType="1"/>
            </p:cNvSpPr>
            <p:nvPr/>
          </p:nvSpPr>
          <p:spPr bwMode="auto">
            <a:xfrm flipH="1" flipV="1">
              <a:off x="3600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37" name="Line 68"/>
            <p:cNvSpPr>
              <a:spLocks noChangeShapeType="1"/>
            </p:cNvSpPr>
            <p:nvPr/>
          </p:nvSpPr>
          <p:spPr bwMode="auto">
            <a:xfrm>
              <a:off x="360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38" name="Line 69"/>
            <p:cNvSpPr>
              <a:spLocks noChangeShapeType="1"/>
            </p:cNvSpPr>
            <p:nvPr/>
          </p:nvSpPr>
          <p:spPr bwMode="auto">
            <a:xfrm flipV="1">
              <a:off x="3792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39" name="Line 70"/>
            <p:cNvSpPr>
              <a:spLocks noChangeShapeType="1"/>
            </p:cNvSpPr>
            <p:nvPr/>
          </p:nvSpPr>
          <p:spPr bwMode="auto">
            <a:xfrm>
              <a:off x="3792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40" name="Line 71"/>
            <p:cNvSpPr>
              <a:spLocks noChangeShapeType="1"/>
            </p:cNvSpPr>
            <p:nvPr/>
          </p:nvSpPr>
          <p:spPr bwMode="auto">
            <a:xfrm flipH="1" flipV="1">
              <a:off x="3984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41" name="Line 72"/>
            <p:cNvSpPr>
              <a:spLocks noChangeShapeType="1"/>
            </p:cNvSpPr>
            <p:nvPr/>
          </p:nvSpPr>
          <p:spPr bwMode="auto">
            <a:xfrm flipH="1" flipV="1">
              <a:off x="3984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42" name="Line 73"/>
            <p:cNvSpPr>
              <a:spLocks noChangeShapeType="1"/>
            </p:cNvSpPr>
            <p:nvPr/>
          </p:nvSpPr>
          <p:spPr bwMode="auto">
            <a:xfrm>
              <a:off x="3984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43" name="Line 74"/>
            <p:cNvSpPr>
              <a:spLocks noChangeShapeType="1"/>
            </p:cNvSpPr>
            <p:nvPr/>
          </p:nvSpPr>
          <p:spPr bwMode="auto">
            <a:xfrm flipV="1">
              <a:off x="4176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44" name="Line 75"/>
            <p:cNvSpPr>
              <a:spLocks noChangeShapeType="1"/>
            </p:cNvSpPr>
            <p:nvPr/>
          </p:nvSpPr>
          <p:spPr bwMode="auto">
            <a:xfrm>
              <a:off x="4176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45" name="Line 76"/>
            <p:cNvSpPr>
              <a:spLocks noChangeShapeType="1"/>
            </p:cNvSpPr>
            <p:nvPr/>
          </p:nvSpPr>
          <p:spPr bwMode="auto">
            <a:xfrm flipH="1" flipV="1">
              <a:off x="4368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46" name="Line 77"/>
            <p:cNvSpPr>
              <a:spLocks noChangeShapeType="1"/>
            </p:cNvSpPr>
            <p:nvPr/>
          </p:nvSpPr>
          <p:spPr bwMode="auto">
            <a:xfrm flipH="1" flipV="1">
              <a:off x="4368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47" name="Line 78"/>
            <p:cNvSpPr>
              <a:spLocks noChangeShapeType="1"/>
            </p:cNvSpPr>
            <p:nvPr/>
          </p:nvSpPr>
          <p:spPr bwMode="auto">
            <a:xfrm>
              <a:off x="4368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48" name="Line 79"/>
            <p:cNvSpPr>
              <a:spLocks noChangeShapeType="1"/>
            </p:cNvSpPr>
            <p:nvPr/>
          </p:nvSpPr>
          <p:spPr bwMode="auto">
            <a:xfrm flipV="1">
              <a:off x="4944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49" name="Line 80"/>
            <p:cNvSpPr>
              <a:spLocks noChangeShapeType="1"/>
            </p:cNvSpPr>
            <p:nvPr/>
          </p:nvSpPr>
          <p:spPr bwMode="auto">
            <a:xfrm>
              <a:off x="4560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50" name="Line 81"/>
            <p:cNvSpPr>
              <a:spLocks noChangeShapeType="1"/>
            </p:cNvSpPr>
            <p:nvPr/>
          </p:nvSpPr>
          <p:spPr bwMode="auto">
            <a:xfrm flipH="1" flipV="1">
              <a:off x="4752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51" name="Line 82"/>
            <p:cNvSpPr>
              <a:spLocks noChangeShapeType="1"/>
            </p:cNvSpPr>
            <p:nvPr/>
          </p:nvSpPr>
          <p:spPr bwMode="auto">
            <a:xfrm>
              <a:off x="4752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52" name="Line 83"/>
            <p:cNvSpPr>
              <a:spLocks noChangeShapeType="1"/>
            </p:cNvSpPr>
            <p:nvPr/>
          </p:nvSpPr>
          <p:spPr bwMode="auto">
            <a:xfrm flipV="1">
              <a:off x="4560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53" name="Line 84"/>
            <p:cNvSpPr>
              <a:spLocks noChangeShapeType="1"/>
            </p:cNvSpPr>
            <p:nvPr/>
          </p:nvSpPr>
          <p:spPr bwMode="auto">
            <a:xfrm>
              <a:off x="494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54" name="Line 85"/>
            <p:cNvSpPr>
              <a:spLocks noChangeShapeType="1"/>
            </p:cNvSpPr>
            <p:nvPr/>
          </p:nvSpPr>
          <p:spPr bwMode="auto">
            <a:xfrm flipH="1" flipV="1">
              <a:off x="5136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55" name="Line 86"/>
            <p:cNvSpPr>
              <a:spLocks noChangeShapeType="1"/>
            </p:cNvSpPr>
            <p:nvPr/>
          </p:nvSpPr>
          <p:spPr bwMode="auto">
            <a:xfrm>
              <a:off x="513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56" name="Line 87"/>
            <p:cNvSpPr>
              <a:spLocks noChangeShapeType="1"/>
            </p:cNvSpPr>
            <p:nvPr/>
          </p:nvSpPr>
          <p:spPr bwMode="auto">
            <a:xfrm flipV="1">
              <a:off x="5328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57" name="Line 88"/>
            <p:cNvSpPr>
              <a:spLocks noChangeShapeType="1"/>
            </p:cNvSpPr>
            <p:nvPr/>
          </p:nvSpPr>
          <p:spPr bwMode="auto">
            <a:xfrm flipH="1" flipV="1">
              <a:off x="5136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58" name="Line 89"/>
            <p:cNvSpPr>
              <a:spLocks noChangeShapeType="1"/>
            </p:cNvSpPr>
            <p:nvPr/>
          </p:nvSpPr>
          <p:spPr bwMode="auto">
            <a:xfrm>
              <a:off x="513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59" name="Line 90"/>
            <p:cNvSpPr>
              <a:spLocks noChangeShapeType="1"/>
            </p:cNvSpPr>
            <p:nvPr/>
          </p:nvSpPr>
          <p:spPr bwMode="auto">
            <a:xfrm flipV="1">
              <a:off x="5328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60" name="Text Box 91"/>
            <p:cNvSpPr txBox="1">
              <a:spLocks noChangeArrowheads="1"/>
            </p:cNvSpPr>
            <p:nvPr/>
          </p:nvSpPr>
          <p:spPr bwMode="auto">
            <a:xfrm>
              <a:off x="5088" y="1536"/>
              <a:ext cx="4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11</a:t>
              </a:r>
            </a:p>
          </p:txBody>
        </p:sp>
        <p:sp>
          <p:nvSpPr>
            <p:cNvPr id="42261" name="Line 92"/>
            <p:cNvSpPr>
              <a:spLocks noChangeShapeType="1"/>
            </p:cNvSpPr>
            <p:nvPr/>
          </p:nvSpPr>
          <p:spPr bwMode="auto">
            <a:xfrm>
              <a:off x="5328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3305175" y="4114800"/>
            <a:ext cx="4502150" cy="1981200"/>
            <a:chOff x="1872" y="2448"/>
            <a:chExt cx="3072" cy="1248"/>
          </a:xfrm>
        </p:grpSpPr>
        <p:sp>
          <p:nvSpPr>
            <p:cNvPr id="42187" name="Line 94"/>
            <p:cNvSpPr>
              <a:spLocks noChangeShapeType="1"/>
            </p:cNvSpPr>
            <p:nvPr/>
          </p:nvSpPr>
          <p:spPr bwMode="auto">
            <a:xfrm>
              <a:off x="1872" y="2448"/>
              <a:ext cx="0" cy="124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8" name="Line 95"/>
            <p:cNvSpPr>
              <a:spLocks noChangeShapeType="1"/>
            </p:cNvSpPr>
            <p:nvPr/>
          </p:nvSpPr>
          <p:spPr bwMode="auto">
            <a:xfrm>
              <a:off x="2640" y="2448"/>
              <a:ext cx="0" cy="124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9" name="Line 96"/>
            <p:cNvSpPr>
              <a:spLocks noChangeShapeType="1"/>
            </p:cNvSpPr>
            <p:nvPr/>
          </p:nvSpPr>
          <p:spPr bwMode="auto">
            <a:xfrm>
              <a:off x="3408" y="2448"/>
              <a:ext cx="0" cy="124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0" name="Line 97"/>
            <p:cNvSpPr>
              <a:spLocks noChangeShapeType="1"/>
            </p:cNvSpPr>
            <p:nvPr/>
          </p:nvSpPr>
          <p:spPr bwMode="auto">
            <a:xfrm>
              <a:off x="4176" y="2448"/>
              <a:ext cx="0" cy="124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1" name="Line 98"/>
            <p:cNvSpPr>
              <a:spLocks noChangeShapeType="1"/>
            </p:cNvSpPr>
            <p:nvPr/>
          </p:nvSpPr>
          <p:spPr bwMode="auto">
            <a:xfrm>
              <a:off x="4944" y="2448"/>
              <a:ext cx="0" cy="124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6275" name="Text Box 99"/>
          <p:cNvSpPr txBox="1">
            <a:spLocks noChangeArrowheads="1"/>
          </p:cNvSpPr>
          <p:nvPr/>
        </p:nvSpPr>
        <p:spPr bwMode="auto">
          <a:xfrm>
            <a:off x="69850" y="2590800"/>
            <a:ext cx="1393825" cy="4572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zh-CN" altLang="en-US" sz="2400">
                <a:solidFill>
                  <a:srgbClr val="FF0000"/>
                </a:solidFill>
                <a:ea typeface="仿宋_GB2312" charset="-122"/>
              </a:rPr>
              <a:t>波形分析</a:t>
            </a:r>
          </a:p>
        </p:txBody>
      </p: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755650" y="692150"/>
            <a:ext cx="6096000" cy="1909763"/>
            <a:chOff x="816" y="576"/>
            <a:chExt cx="3914" cy="1203"/>
          </a:xfrm>
        </p:grpSpPr>
        <p:grpSp>
          <p:nvGrpSpPr>
            <p:cNvPr id="42121" name="Group 102"/>
            <p:cNvGrpSpPr>
              <a:grpSpLocks/>
            </p:cNvGrpSpPr>
            <p:nvPr/>
          </p:nvGrpSpPr>
          <p:grpSpPr bwMode="auto">
            <a:xfrm>
              <a:off x="816" y="576"/>
              <a:ext cx="3914" cy="1203"/>
              <a:chOff x="192" y="624"/>
              <a:chExt cx="3914" cy="1203"/>
            </a:xfrm>
          </p:grpSpPr>
          <p:sp>
            <p:nvSpPr>
              <p:cNvPr id="42127" name="Text Box 103"/>
              <p:cNvSpPr txBox="1">
                <a:spLocks noChangeArrowheads="1"/>
              </p:cNvSpPr>
              <p:nvPr/>
            </p:nvSpPr>
            <p:spPr bwMode="auto">
              <a:xfrm>
                <a:off x="225" y="1248"/>
                <a:ext cx="5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ea typeface="仿宋_GB2312" charset="-122"/>
                  </a:rPr>
                  <a:t>CLK</a:t>
                </a:r>
                <a:endParaRPr lang="en-US" altLang="zh-CN" sz="2000" b="1" dirty="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  <p:graphicFrame>
            <p:nvGraphicFramePr>
              <p:cNvPr id="41999" name="Object 104"/>
              <p:cNvGraphicFramePr>
                <a:graphicFrameLocks noChangeAspect="1"/>
              </p:cNvGraphicFramePr>
              <p:nvPr/>
            </p:nvGraphicFramePr>
            <p:xfrm>
              <a:off x="3754" y="1426"/>
              <a:ext cx="298" cy="294"/>
            </p:xfrm>
            <a:graphic>
              <a:graphicData uri="http://schemas.openxmlformats.org/presentationml/2006/ole">
                <p:oleObj spid="_x0000_s41985" name="公式" r:id="rId3" imgW="228600" imgH="228600" progId="Equation.3">
                  <p:embed/>
                </p:oleObj>
              </a:graphicData>
            </a:graphic>
          </p:graphicFrame>
          <p:sp>
            <p:nvSpPr>
              <p:cNvPr id="42128" name="Oval 105"/>
              <p:cNvSpPr>
                <a:spLocks noChangeArrowheads="1"/>
              </p:cNvSpPr>
              <p:nvPr/>
            </p:nvSpPr>
            <p:spPr bwMode="auto">
              <a:xfrm>
                <a:off x="3731" y="1643"/>
                <a:ext cx="53" cy="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29" name="Oval 106"/>
              <p:cNvSpPr>
                <a:spLocks noChangeArrowheads="1"/>
              </p:cNvSpPr>
              <p:nvPr/>
            </p:nvSpPr>
            <p:spPr bwMode="auto">
              <a:xfrm>
                <a:off x="1369" y="1084"/>
                <a:ext cx="54" cy="5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30" name="Rectangle 107"/>
              <p:cNvSpPr>
                <a:spLocks noChangeArrowheads="1"/>
              </p:cNvSpPr>
              <p:nvPr/>
            </p:nvSpPr>
            <p:spPr bwMode="auto">
              <a:xfrm>
                <a:off x="691" y="953"/>
                <a:ext cx="532" cy="8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31" name="Text Box 108"/>
              <p:cNvSpPr txBox="1">
                <a:spLocks noChangeArrowheads="1"/>
              </p:cNvSpPr>
              <p:nvPr/>
            </p:nvSpPr>
            <p:spPr bwMode="auto">
              <a:xfrm>
                <a:off x="671" y="1052"/>
                <a:ext cx="2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1J</a:t>
                </a:r>
              </a:p>
            </p:txBody>
          </p:sp>
          <p:sp>
            <p:nvSpPr>
              <p:cNvPr id="42132" name="Text Box 109"/>
              <p:cNvSpPr txBox="1">
                <a:spLocks noChangeArrowheads="1"/>
              </p:cNvSpPr>
              <p:nvPr/>
            </p:nvSpPr>
            <p:spPr bwMode="auto">
              <a:xfrm>
                <a:off x="768" y="1344"/>
                <a:ext cx="3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C1</a:t>
                </a:r>
              </a:p>
            </p:txBody>
          </p:sp>
          <p:sp>
            <p:nvSpPr>
              <p:cNvPr id="42133" name="AutoShape 110"/>
              <p:cNvSpPr>
                <a:spLocks noChangeArrowheads="1"/>
              </p:cNvSpPr>
              <p:nvPr/>
            </p:nvSpPr>
            <p:spPr bwMode="auto">
              <a:xfrm rot="5400000">
                <a:off x="651" y="1420"/>
                <a:ext cx="165" cy="8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34" name="Text Box 111"/>
              <p:cNvSpPr txBox="1">
                <a:spLocks noChangeArrowheads="1"/>
              </p:cNvSpPr>
              <p:nvPr/>
            </p:nvSpPr>
            <p:spPr bwMode="auto">
              <a:xfrm>
                <a:off x="624" y="1536"/>
                <a:ext cx="3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1K</a:t>
                </a:r>
              </a:p>
            </p:txBody>
          </p:sp>
          <p:sp>
            <p:nvSpPr>
              <p:cNvPr id="42135" name="Rectangle 112"/>
              <p:cNvSpPr>
                <a:spLocks noChangeArrowheads="1"/>
              </p:cNvSpPr>
              <p:nvPr/>
            </p:nvSpPr>
            <p:spPr bwMode="auto">
              <a:xfrm>
                <a:off x="1542" y="953"/>
                <a:ext cx="513" cy="8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36" name="Text Box 113"/>
              <p:cNvSpPr txBox="1">
                <a:spLocks noChangeArrowheads="1"/>
              </p:cNvSpPr>
              <p:nvPr/>
            </p:nvSpPr>
            <p:spPr bwMode="auto">
              <a:xfrm>
                <a:off x="1535" y="953"/>
                <a:ext cx="33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1J</a:t>
                </a:r>
              </a:p>
            </p:txBody>
          </p:sp>
          <p:sp>
            <p:nvSpPr>
              <p:cNvPr id="42137" name="Text Box 114"/>
              <p:cNvSpPr txBox="1">
                <a:spLocks noChangeArrowheads="1"/>
              </p:cNvSpPr>
              <p:nvPr/>
            </p:nvSpPr>
            <p:spPr bwMode="auto">
              <a:xfrm>
                <a:off x="1709" y="1347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C1</a:t>
                </a:r>
              </a:p>
            </p:txBody>
          </p:sp>
          <p:sp>
            <p:nvSpPr>
              <p:cNvPr id="42138" name="AutoShape 115"/>
              <p:cNvSpPr>
                <a:spLocks noChangeArrowheads="1"/>
              </p:cNvSpPr>
              <p:nvPr/>
            </p:nvSpPr>
            <p:spPr bwMode="auto">
              <a:xfrm rot="5400000">
                <a:off x="1543" y="1379"/>
                <a:ext cx="146" cy="14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39" name="Oval 116"/>
              <p:cNvSpPr>
                <a:spLocks noChangeArrowheads="1"/>
              </p:cNvSpPr>
              <p:nvPr/>
            </p:nvSpPr>
            <p:spPr bwMode="auto">
              <a:xfrm>
                <a:off x="1489" y="1413"/>
                <a:ext cx="53" cy="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40" name="Text Box 117"/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35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ea typeface="仿宋_GB2312" charset="-122"/>
                  </a:rPr>
                  <a:t>1K</a:t>
                </a:r>
              </a:p>
            </p:txBody>
          </p:sp>
          <p:sp>
            <p:nvSpPr>
              <p:cNvPr id="42141" name="Rectangle 118"/>
              <p:cNvSpPr>
                <a:spLocks noChangeArrowheads="1"/>
              </p:cNvSpPr>
              <p:nvPr/>
            </p:nvSpPr>
            <p:spPr bwMode="auto">
              <a:xfrm>
                <a:off x="2374" y="953"/>
                <a:ext cx="512" cy="8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42" name="Text Box 119"/>
              <p:cNvSpPr txBox="1">
                <a:spLocks noChangeArrowheads="1"/>
              </p:cNvSpPr>
              <p:nvPr/>
            </p:nvSpPr>
            <p:spPr bwMode="auto">
              <a:xfrm>
                <a:off x="2387" y="986"/>
                <a:ext cx="3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1J</a:t>
                </a:r>
              </a:p>
            </p:txBody>
          </p:sp>
          <p:sp>
            <p:nvSpPr>
              <p:cNvPr id="42143" name="Text Box 120"/>
              <p:cNvSpPr txBox="1">
                <a:spLocks noChangeArrowheads="1"/>
              </p:cNvSpPr>
              <p:nvPr/>
            </p:nvSpPr>
            <p:spPr bwMode="auto">
              <a:xfrm>
                <a:off x="2496" y="1344"/>
                <a:ext cx="3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C1</a:t>
                </a:r>
              </a:p>
            </p:txBody>
          </p:sp>
          <p:sp>
            <p:nvSpPr>
              <p:cNvPr id="42144" name="AutoShape 121"/>
              <p:cNvSpPr>
                <a:spLocks noChangeArrowheads="1"/>
              </p:cNvSpPr>
              <p:nvPr/>
            </p:nvSpPr>
            <p:spPr bwMode="auto">
              <a:xfrm rot="5400000">
                <a:off x="2375" y="1379"/>
                <a:ext cx="146" cy="14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45" name="Oval 122"/>
              <p:cNvSpPr>
                <a:spLocks noChangeArrowheads="1"/>
              </p:cNvSpPr>
              <p:nvPr/>
            </p:nvSpPr>
            <p:spPr bwMode="auto">
              <a:xfrm>
                <a:off x="2321" y="1413"/>
                <a:ext cx="53" cy="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46" name="Text Box 123"/>
              <p:cNvSpPr txBox="1">
                <a:spLocks noChangeArrowheads="1"/>
              </p:cNvSpPr>
              <p:nvPr/>
            </p:nvSpPr>
            <p:spPr bwMode="auto">
              <a:xfrm>
                <a:off x="2387" y="1577"/>
                <a:ext cx="3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1K</a:t>
                </a:r>
              </a:p>
            </p:txBody>
          </p:sp>
          <p:sp>
            <p:nvSpPr>
              <p:cNvPr id="42147" name="Rectangle 124"/>
              <p:cNvSpPr>
                <a:spLocks noChangeArrowheads="1"/>
              </p:cNvSpPr>
              <p:nvPr/>
            </p:nvSpPr>
            <p:spPr bwMode="auto">
              <a:xfrm>
                <a:off x="3206" y="953"/>
                <a:ext cx="532" cy="8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48" name="Text Box 125"/>
              <p:cNvSpPr txBox="1">
                <a:spLocks noChangeArrowheads="1"/>
              </p:cNvSpPr>
              <p:nvPr/>
            </p:nvSpPr>
            <p:spPr bwMode="auto">
              <a:xfrm>
                <a:off x="3408" y="960"/>
                <a:ext cx="3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1J</a:t>
                </a:r>
              </a:p>
            </p:txBody>
          </p:sp>
          <p:sp>
            <p:nvSpPr>
              <p:cNvPr id="42149" name="Text Box 126"/>
              <p:cNvSpPr txBox="1">
                <a:spLocks noChangeArrowheads="1"/>
              </p:cNvSpPr>
              <p:nvPr/>
            </p:nvSpPr>
            <p:spPr bwMode="auto">
              <a:xfrm>
                <a:off x="3312" y="1344"/>
                <a:ext cx="3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C1</a:t>
                </a:r>
              </a:p>
            </p:txBody>
          </p:sp>
          <p:sp>
            <p:nvSpPr>
              <p:cNvPr id="42150" name="AutoShape 127"/>
              <p:cNvSpPr>
                <a:spLocks noChangeArrowheads="1"/>
              </p:cNvSpPr>
              <p:nvPr/>
            </p:nvSpPr>
            <p:spPr bwMode="auto">
              <a:xfrm rot="5400000">
                <a:off x="3207" y="1379"/>
                <a:ext cx="146" cy="147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1" name="Oval 128"/>
              <p:cNvSpPr>
                <a:spLocks noChangeArrowheads="1"/>
              </p:cNvSpPr>
              <p:nvPr/>
            </p:nvSpPr>
            <p:spPr bwMode="auto">
              <a:xfrm>
                <a:off x="3152" y="1413"/>
                <a:ext cx="54" cy="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2" name="Text Box 129"/>
              <p:cNvSpPr txBox="1">
                <a:spLocks noChangeArrowheads="1"/>
              </p:cNvSpPr>
              <p:nvPr/>
            </p:nvSpPr>
            <p:spPr bwMode="auto">
              <a:xfrm>
                <a:off x="3216" y="1536"/>
                <a:ext cx="3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1K</a:t>
                </a:r>
              </a:p>
            </p:txBody>
          </p:sp>
          <p:sp>
            <p:nvSpPr>
              <p:cNvPr id="42153" name="Rectangle 130"/>
              <p:cNvSpPr>
                <a:spLocks noChangeArrowheads="1"/>
              </p:cNvSpPr>
              <p:nvPr/>
            </p:nvSpPr>
            <p:spPr bwMode="auto">
              <a:xfrm>
                <a:off x="3216" y="960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4" name="Text Box 131"/>
              <p:cNvSpPr txBox="1">
                <a:spLocks noChangeArrowheads="1"/>
              </p:cNvSpPr>
              <p:nvPr/>
            </p:nvSpPr>
            <p:spPr bwMode="auto">
              <a:xfrm>
                <a:off x="3168" y="912"/>
                <a:ext cx="1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ea typeface="仿宋_GB2312" charset="-122"/>
                  </a:rPr>
                  <a:t>&amp;</a:t>
                </a:r>
              </a:p>
            </p:txBody>
          </p:sp>
          <p:sp>
            <p:nvSpPr>
              <p:cNvPr id="42155" name="Line 132"/>
              <p:cNvSpPr>
                <a:spLocks noChangeShapeType="1"/>
              </p:cNvSpPr>
              <p:nvPr/>
            </p:nvSpPr>
            <p:spPr bwMode="auto">
              <a:xfrm>
                <a:off x="3052" y="1446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6" name="Line 133"/>
              <p:cNvSpPr>
                <a:spLocks noChangeShapeType="1"/>
              </p:cNvSpPr>
              <p:nvPr/>
            </p:nvSpPr>
            <p:spPr bwMode="auto">
              <a:xfrm>
                <a:off x="2155" y="1446"/>
                <a:ext cx="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7" name="Line 134"/>
              <p:cNvSpPr>
                <a:spLocks noChangeShapeType="1"/>
              </p:cNvSpPr>
              <p:nvPr/>
            </p:nvSpPr>
            <p:spPr bwMode="auto">
              <a:xfrm>
                <a:off x="1389" y="1446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8" name="Line 135"/>
              <p:cNvSpPr>
                <a:spLocks noChangeShapeType="1"/>
              </p:cNvSpPr>
              <p:nvPr/>
            </p:nvSpPr>
            <p:spPr bwMode="auto">
              <a:xfrm>
                <a:off x="192" y="144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9" name="Line 136"/>
              <p:cNvSpPr>
                <a:spLocks noChangeShapeType="1"/>
              </p:cNvSpPr>
              <p:nvPr/>
            </p:nvSpPr>
            <p:spPr bwMode="auto">
              <a:xfrm>
                <a:off x="3784" y="1676"/>
                <a:ext cx="1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0" name="Line 137"/>
              <p:cNvSpPr>
                <a:spLocks noChangeShapeType="1"/>
              </p:cNvSpPr>
              <p:nvPr/>
            </p:nvSpPr>
            <p:spPr bwMode="auto">
              <a:xfrm flipV="1">
                <a:off x="3951" y="624"/>
                <a:ext cx="0" cy="1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1" name="Line 138"/>
              <p:cNvSpPr>
                <a:spLocks noChangeShapeType="1"/>
              </p:cNvSpPr>
              <p:nvPr/>
            </p:nvSpPr>
            <p:spPr bwMode="auto">
              <a:xfrm flipH="1">
                <a:off x="1456" y="624"/>
                <a:ext cx="24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2" name="Line 139"/>
              <p:cNvSpPr>
                <a:spLocks noChangeShapeType="1"/>
              </p:cNvSpPr>
              <p:nvPr/>
            </p:nvSpPr>
            <p:spPr bwMode="auto">
              <a:xfrm>
                <a:off x="1456" y="624"/>
                <a:ext cx="0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3" name="Line 140"/>
              <p:cNvSpPr>
                <a:spLocks noChangeShapeType="1"/>
              </p:cNvSpPr>
              <p:nvPr/>
            </p:nvSpPr>
            <p:spPr bwMode="auto">
              <a:xfrm>
                <a:off x="1456" y="1018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4" name="Line 141"/>
              <p:cNvSpPr>
                <a:spLocks noChangeShapeType="1"/>
              </p:cNvSpPr>
              <p:nvPr/>
            </p:nvSpPr>
            <p:spPr bwMode="auto">
              <a:xfrm>
                <a:off x="1223" y="1117"/>
                <a:ext cx="1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5" name="Line 142"/>
              <p:cNvSpPr>
                <a:spLocks noChangeShapeType="1"/>
              </p:cNvSpPr>
              <p:nvPr/>
            </p:nvSpPr>
            <p:spPr bwMode="auto">
              <a:xfrm>
                <a:off x="1389" y="755"/>
                <a:ext cx="0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6" name="Oval 143"/>
              <p:cNvSpPr>
                <a:spLocks noChangeArrowheads="1"/>
              </p:cNvSpPr>
              <p:nvPr/>
            </p:nvSpPr>
            <p:spPr bwMode="auto">
              <a:xfrm>
                <a:off x="2134" y="1018"/>
                <a:ext cx="54" cy="5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7" name="Line 144"/>
              <p:cNvSpPr>
                <a:spLocks noChangeShapeType="1"/>
              </p:cNvSpPr>
              <p:nvPr/>
            </p:nvSpPr>
            <p:spPr bwMode="auto">
              <a:xfrm>
                <a:off x="1389" y="755"/>
                <a:ext cx="16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8" name="Line 145"/>
              <p:cNvSpPr>
                <a:spLocks noChangeShapeType="1"/>
              </p:cNvSpPr>
              <p:nvPr/>
            </p:nvSpPr>
            <p:spPr bwMode="auto">
              <a:xfrm>
                <a:off x="2886" y="1150"/>
                <a:ext cx="3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9" name="Line 146"/>
              <p:cNvSpPr>
                <a:spLocks noChangeShapeType="1"/>
              </p:cNvSpPr>
              <p:nvPr/>
            </p:nvSpPr>
            <p:spPr bwMode="auto">
              <a:xfrm flipV="1">
                <a:off x="3053" y="755"/>
                <a:ext cx="0" cy="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0" name="Line 147"/>
              <p:cNvSpPr>
                <a:spLocks noChangeShapeType="1"/>
              </p:cNvSpPr>
              <p:nvPr/>
            </p:nvSpPr>
            <p:spPr bwMode="auto">
              <a:xfrm>
                <a:off x="2155" y="690"/>
                <a:ext cx="9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1" name="Line 148"/>
              <p:cNvSpPr>
                <a:spLocks noChangeShapeType="1"/>
              </p:cNvSpPr>
              <p:nvPr/>
            </p:nvSpPr>
            <p:spPr bwMode="auto">
              <a:xfrm>
                <a:off x="3119" y="1018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2" name="Line 149"/>
              <p:cNvSpPr>
                <a:spLocks noChangeShapeType="1"/>
              </p:cNvSpPr>
              <p:nvPr/>
            </p:nvSpPr>
            <p:spPr bwMode="auto">
              <a:xfrm flipV="1">
                <a:off x="3119" y="690"/>
                <a:ext cx="0" cy="3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3" name="Line 150"/>
              <p:cNvSpPr>
                <a:spLocks noChangeShapeType="1"/>
              </p:cNvSpPr>
              <p:nvPr/>
            </p:nvSpPr>
            <p:spPr bwMode="auto">
              <a:xfrm>
                <a:off x="3735" y="1117"/>
                <a:ext cx="1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4" name="Text Box 151"/>
              <p:cNvSpPr txBox="1">
                <a:spLocks noChangeArrowheads="1"/>
              </p:cNvSpPr>
              <p:nvPr/>
            </p:nvSpPr>
            <p:spPr bwMode="auto">
              <a:xfrm>
                <a:off x="1104" y="720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Q0</a:t>
                </a:r>
              </a:p>
            </p:txBody>
          </p:sp>
          <p:sp>
            <p:nvSpPr>
              <p:cNvPr id="42175" name="Text Box 152"/>
              <p:cNvSpPr txBox="1">
                <a:spLocks noChangeArrowheads="1"/>
              </p:cNvSpPr>
              <p:nvPr/>
            </p:nvSpPr>
            <p:spPr bwMode="auto">
              <a:xfrm>
                <a:off x="2160" y="768"/>
                <a:ext cx="3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Q1</a:t>
                </a:r>
              </a:p>
            </p:txBody>
          </p:sp>
          <p:sp>
            <p:nvSpPr>
              <p:cNvPr id="42176" name="Text Box 153"/>
              <p:cNvSpPr txBox="1">
                <a:spLocks noChangeArrowheads="1"/>
              </p:cNvSpPr>
              <p:nvPr/>
            </p:nvSpPr>
            <p:spPr bwMode="auto">
              <a:xfrm>
                <a:off x="2832" y="960"/>
                <a:ext cx="3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a typeface="仿宋_GB2312" charset="-122"/>
                  </a:rPr>
                  <a:t>Q2</a:t>
                </a:r>
              </a:p>
            </p:txBody>
          </p:sp>
          <p:sp>
            <p:nvSpPr>
              <p:cNvPr id="42177" name="Text Box 154"/>
              <p:cNvSpPr txBox="1">
                <a:spLocks noChangeArrowheads="1"/>
              </p:cNvSpPr>
              <p:nvPr/>
            </p:nvSpPr>
            <p:spPr bwMode="auto">
              <a:xfrm>
                <a:off x="3696" y="864"/>
                <a:ext cx="4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ea typeface="仿宋_GB2312" charset="-122"/>
                  </a:rPr>
                  <a:t>Q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ea typeface="仿宋_GB2312" charset="-122"/>
                  </a:rPr>
                  <a:t>3</a:t>
                </a:r>
                <a:endParaRPr lang="en-US" altLang="zh-CN" sz="2000" dirty="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  <p:sp>
            <p:nvSpPr>
              <p:cNvPr id="42178" name="Line 155"/>
              <p:cNvSpPr>
                <a:spLocks noChangeShapeType="1"/>
              </p:cNvSpPr>
              <p:nvPr/>
            </p:nvSpPr>
            <p:spPr bwMode="auto">
              <a:xfrm>
                <a:off x="2155" y="690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9" name="Line 156"/>
              <p:cNvSpPr>
                <a:spLocks noChangeShapeType="1"/>
              </p:cNvSpPr>
              <p:nvPr/>
            </p:nvSpPr>
            <p:spPr bwMode="auto">
              <a:xfrm flipH="1">
                <a:off x="2055" y="1051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80" name="Oval 157"/>
              <p:cNvSpPr>
                <a:spLocks noChangeArrowheads="1"/>
              </p:cNvSpPr>
              <p:nvPr/>
            </p:nvSpPr>
            <p:spPr bwMode="auto">
              <a:xfrm>
                <a:off x="624" y="1413"/>
                <a:ext cx="67" cy="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81" name="Oval 158"/>
              <p:cNvSpPr>
                <a:spLocks noChangeArrowheads="1"/>
              </p:cNvSpPr>
              <p:nvPr/>
            </p:nvSpPr>
            <p:spPr bwMode="auto">
              <a:xfrm>
                <a:off x="1223" y="1643"/>
                <a:ext cx="67" cy="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82" name="Line 159"/>
              <p:cNvSpPr>
                <a:spLocks noChangeShapeType="1"/>
              </p:cNvSpPr>
              <p:nvPr/>
            </p:nvSpPr>
            <p:spPr bwMode="auto">
              <a:xfrm>
                <a:off x="1290" y="1676"/>
                <a:ext cx="6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83" name="Oval 160"/>
              <p:cNvSpPr>
                <a:spLocks noChangeArrowheads="1"/>
              </p:cNvSpPr>
              <p:nvPr/>
            </p:nvSpPr>
            <p:spPr bwMode="auto">
              <a:xfrm>
                <a:off x="2055" y="1643"/>
                <a:ext cx="66" cy="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84" name="Line 161"/>
              <p:cNvSpPr>
                <a:spLocks noChangeShapeType="1"/>
              </p:cNvSpPr>
              <p:nvPr/>
            </p:nvSpPr>
            <p:spPr bwMode="auto">
              <a:xfrm>
                <a:off x="2121" y="1676"/>
                <a:ext cx="6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85" name="Oval 162"/>
              <p:cNvSpPr>
                <a:spLocks noChangeArrowheads="1"/>
              </p:cNvSpPr>
              <p:nvPr/>
            </p:nvSpPr>
            <p:spPr bwMode="auto">
              <a:xfrm>
                <a:off x="2886" y="1643"/>
                <a:ext cx="67" cy="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86" name="Line 163"/>
              <p:cNvSpPr>
                <a:spLocks noChangeShapeType="1"/>
              </p:cNvSpPr>
              <p:nvPr/>
            </p:nvSpPr>
            <p:spPr bwMode="auto">
              <a:xfrm>
                <a:off x="2953" y="1676"/>
                <a:ext cx="6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122" name="Line 164"/>
            <p:cNvSpPr>
              <a:spLocks noChangeShapeType="1"/>
            </p:cNvSpPr>
            <p:nvPr/>
          </p:nvSpPr>
          <p:spPr bwMode="auto">
            <a:xfrm flipH="1">
              <a:off x="1152" y="11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3" name="Line 165"/>
            <p:cNvSpPr>
              <a:spLocks noChangeShapeType="1"/>
            </p:cNvSpPr>
            <p:nvPr/>
          </p:nvSpPr>
          <p:spPr bwMode="auto">
            <a:xfrm flipH="1">
              <a:off x="1152" y="16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4" name="Line 166"/>
            <p:cNvSpPr>
              <a:spLocks noChangeShapeType="1"/>
            </p:cNvSpPr>
            <p:nvPr/>
          </p:nvSpPr>
          <p:spPr bwMode="auto">
            <a:xfrm flipV="1">
              <a:off x="1152" y="912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5" name="Oval 167"/>
            <p:cNvSpPr>
              <a:spLocks noChangeArrowheads="1"/>
            </p:cNvSpPr>
            <p:nvPr/>
          </p:nvSpPr>
          <p:spPr bwMode="auto">
            <a:xfrm>
              <a:off x="1104" y="110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26" name="Rectangle 168"/>
            <p:cNvSpPr>
              <a:spLocks noChangeArrowheads="1"/>
            </p:cNvSpPr>
            <p:nvPr/>
          </p:nvSpPr>
          <p:spPr bwMode="auto">
            <a:xfrm>
              <a:off x="912" y="768"/>
              <a:ext cx="21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1</a:t>
              </a:r>
            </a:p>
          </p:txBody>
        </p:sp>
      </p:grpSp>
      <p:grpSp>
        <p:nvGrpSpPr>
          <p:cNvPr id="11" name="Group 169"/>
          <p:cNvGrpSpPr>
            <a:grpSpLocks/>
          </p:cNvGrpSpPr>
          <p:nvPr/>
        </p:nvGrpSpPr>
        <p:grpSpPr bwMode="auto">
          <a:xfrm>
            <a:off x="2743200" y="3657600"/>
            <a:ext cx="5908675" cy="457200"/>
            <a:chOff x="1440" y="2544"/>
            <a:chExt cx="4032" cy="288"/>
          </a:xfrm>
        </p:grpSpPr>
        <p:sp>
          <p:nvSpPr>
            <p:cNvPr id="42092" name="Line 170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3" name="Line 171"/>
            <p:cNvSpPr>
              <a:spLocks noChangeShapeType="1"/>
            </p:cNvSpPr>
            <p:nvPr/>
          </p:nvSpPr>
          <p:spPr bwMode="auto">
            <a:xfrm>
              <a:off x="1440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4" name="Line 172"/>
            <p:cNvSpPr>
              <a:spLocks noChangeShapeType="1"/>
            </p:cNvSpPr>
            <p:nvPr/>
          </p:nvSpPr>
          <p:spPr bwMode="auto">
            <a:xfrm flipH="1" flipV="1">
              <a:off x="1824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5" name="Line 173"/>
            <p:cNvSpPr>
              <a:spLocks noChangeShapeType="1"/>
            </p:cNvSpPr>
            <p:nvPr/>
          </p:nvSpPr>
          <p:spPr bwMode="auto">
            <a:xfrm>
              <a:off x="1824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6" name="Line 174"/>
            <p:cNvSpPr>
              <a:spLocks noChangeShapeType="1"/>
            </p:cNvSpPr>
            <p:nvPr/>
          </p:nvSpPr>
          <p:spPr bwMode="auto">
            <a:xfrm flipV="1">
              <a:off x="2208" y="254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7" name="Line 175"/>
            <p:cNvSpPr>
              <a:spLocks noChangeShapeType="1"/>
            </p:cNvSpPr>
            <p:nvPr/>
          </p:nvSpPr>
          <p:spPr bwMode="auto">
            <a:xfrm flipV="1">
              <a:off x="2208" y="254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8" name="Line 176"/>
            <p:cNvSpPr>
              <a:spLocks noChangeShapeType="1"/>
            </p:cNvSpPr>
            <p:nvPr/>
          </p:nvSpPr>
          <p:spPr bwMode="auto">
            <a:xfrm>
              <a:off x="2208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9" name="Line 177"/>
            <p:cNvSpPr>
              <a:spLocks noChangeShapeType="1"/>
            </p:cNvSpPr>
            <p:nvPr/>
          </p:nvSpPr>
          <p:spPr bwMode="auto">
            <a:xfrm flipH="1" flipV="1">
              <a:off x="259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0" name="Line 178"/>
            <p:cNvSpPr>
              <a:spLocks noChangeShapeType="1"/>
            </p:cNvSpPr>
            <p:nvPr/>
          </p:nvSpPr>
          <p:spPr bwMode="auto">
            <a:xfrm>
              <a:off x="2592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1" name="Line 179"/>
            <p:cNvSpPr>
              <a:spLocks noChangeShapeType="1"/>
            </p:cNvSpPr>
            <p:nvPr/>
          </p:nvSpPr>
          <p:spPr bwMode="auto">
            <a:xfrm flipV="1">
              <a:off x="2976" y="254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2" name="Line 180"/>
            <p:cNvSpPr>
              <a:spLocks noChangeShapeType="1"/>
            </p:cNvSpPr>
            <p:nvPr/>
          </p:nvSpPr>
          <p:spPr bwMode="auto">
            <a:xfrm flipV="1">
              <a:off x="2976" y="254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3" name="Line 181"/>
            <p:cNvSpPr>
              <a:spLocks noChangeShapeType="1"/>
            </p:cNvSpPr>
            <p:nvPr/>
          </p:nvSpPr>
          <p:spPr bwMode="auto">
            <a:xfrm flipV="1">
              <a:off x="2976" y="254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4" name="Line 182"/>
            <p:cNvSpPr>
              <a:spLocks noChangeShapeType="1"/>
            </p:cNvSpPr>
            <p:nvPr/>
          </p:nvSpPr>
          <p:spPr bwMode="auto">
            <a:xfrm>
              <a:off x="2976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5" name="Line 183"/>
            <p:cNvSpPr>
              <a:spLocks noChangeShapeType="1"/>
            </p:cNvSpPr>
            <p:nvPr/>
          </p:nvSpPr>
          <p:spPr bwMode="auto">
            <a:xfrm flipH="1" flipV="1">
              <a:off x="336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6" name="Line 184"/>
            <p:cNvSpPr>
              <a:spLocks noChangeShapeType="1"/>
            </p:cNvSpPr>
            <p:nvPr/>
          </p:nvSpPr>
          <p:spPr bwMode="auto">
            <a:xfrm>
              <a:off x="3360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7" name="Line 185"/>
            <p:cNvSpPr>
              <a:spLocks noChangeShapeType="1"/>
            </p:cNvSpPr>
            <p:nvPr/>
          </p:nvSpPr>
          <p:spPr bwMode="auto">
            <a:xfrm flipV="1">
              <a:off x="3744" y="254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8" name="Line 186"/>
            <p:cNvSpPr>
              <a:spLocks noChangeShapeType="1"/>
            </p:cNvSpPr>
            <p:nvPr/>
          </p:nvSpPr>
          <p:spPr bwMode="auto">
            <a:xfrm flipV="1">
              <a:off x="3744" y="254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9" name="Line 187"/>
            <p:cNvSpPr>
              <a:spLocks noChangeShapeType="1"/>
            </p:cNvSpPr>
            <p:nvPr/>
          </p:nvSpPr>
          <p:spPr bwMode="auto">
            <a:xfrm flipV="1">
              <a:off x="3744" y="254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0" name="Line 188"/>
            <p:cNvSpPr>
              <a:spLocks noChangeShapeType="1"/>
            </p:cNvSpPr>
            <p:nvPr/>
          </p:nvSpPr>
          <p:spPr bwMode="auto">
            <a:xfrm>
              <a:off x="374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1" name="Line 189"/>
            <p:cNvSpPr>
              <a:spLocks noChangeShapeType="1"/>
            </p:cNvSpPr>
            <p:nvPr/>
          </p:nvSpPr>
          <p:spPr bwMode="auto">
            <a:xfrm flipH="1" flipV="1">
              <a:off x="4128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2" name="Line 190"/>
            <p:cNvSpPr>
              <a:spLocks noChangeShapeType="1"/>
            </p:cNvSpPr>
            <p:nvPr/>
          </p:nvSpPr>
          <p:spPr bwMode="auto">
            <a:xfrm>
              <a:off x="4128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3" name="Line 191"/>
            <p:cNvSpPr>
              <a:spLocks noChangeShapeType="1"/>
            </p:cNvSpPr>
            <p:nvPr/>
          </p:nvSpPr>
          <p:spPr bwMode="auto">
            <a:xfrm flipV="1">
              <a:off x="4512" y="254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4" name="Line 192"/>
            <p:cNvSpPr>
              <a:spLocks noChangeShapeType="1"/>
            </p:cNvSpPr>
            <p:nvPr/>
          </p:nvSpPr>
          <p:spPr bwMode="auto">
            <a:xfrm flipV="1">
              <a:off x="4512" y="254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5" name="Line 193"/>
            <p:cNvSpPr>
              <a:spLocks noChangeShapeType="1"/>
            </p:cNvSpPr>
            <p:nvPr/>
          </p:nvSpPr>
          <p:spPr bwMode="auto">
            <a:xfrm flipV="1">
              <a:off x="4512" y="254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6" name="Line 194"/>
            <p:cNvSpPr>
              <a:spLocks noChangeShapeType="1"/>
            </p:cNvSpPr>
            <p:nvPr/>
          </p:nvSpPr>
          <p:spPr bwMode="auto">
            <a:xfrm>
              <a:off x="4512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7" name="Line 195"/>
            <p:cNvSpPr>
              <a:spLocks noChangeShapeType="1"/>
            </p:cNvSpPr>
            <p:nvPr/>
          </p:nvSpPr>
          <p:spPr bwMode="auto">
            <a:xfrm flipH="1" flipV="1">
              <a:off x="4896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8" name="Line 196"/>
            <p:cNvSpPr>
              <a:spLocks noChangeShapeType="1"/>
            </p:cNvSpPr>
            <p:nvPr/>
          </p:nvSpPr>
          <p:spPr bwMode="auto">
            <a:xfrm>
              <a:off x="4896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9" name="Line 197"/>
            <p:cNvSpPr>
              <a:spLocks noChangeShapeType="1"/>
            </p:cNvSpPr>
            <p:nvPr/>
          </p:nvSpPr>
          <p:spPr bwMode="auto">
            <a:xfrm flipV="1">
              <a:off x="5280" y="2544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0" name="Line 198"/>
            <p:cNvSpPr>
              <a:spLocks noChangeShapeType="1"/>
            </p:cNvSpPr>
            <p:nvPr/>
          </p:nvSpPr>
          <p:spPr bwMode="auto">
            <a:xfrm>
              <a:off x="5280" y="254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99"/>
          <p:cNvGrpSpPr>
            <a:grpSpLocks/>
          </p:cNvGrpSpPr>
          <p:nvPr/>
        </p:nvGrpSpPr>
        <p:grpSpPr bwMode="auto">
          <a:xfrm>
            <a:off x="2109788" y="3733800"/>
            <a:ext cx="633412" cy="2438400"/>
            <a:chOff x="1008" y="2592"/>
            <a:chExt cx="432" cy="1536"/>
          </a:xfrm>
        </p:grpSpPr>
        <p:sp>
          <p:nvSpPr>
            <p:cNvPr id="42084" name="Line 200"/>
            <p:cNvSpPr>
              <a:spLocks noChangeShapeType="1"/>
            </p:cNvSpPr>
            <p:nvPr/>
          </p:nvSpPr>
          <p:spPr bwMode="auto">
            <a:xfrm flipV="1">
              <a:off x="1008" y="40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5" name="Line 201"/>
            <p:cNvSpPr>
              <a:spLocks noChangeShapeType="1"/>
            </p:cNvSpPr>
            <p:nvPr/>
          </p:nvSpPr>
          <p:spPr bwMode="auto">
            <a:xfrm>
              <a:off x="1008" y="369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6" name="Line 202"/>
            <p:cNvSpPr>
              <a:spLocks noChangeShapeType="1"/>
            </p:cNvSpPr>
            <p:nvPr/>
          </p:nvSpPr>
          <p:spPr bwMode="auto">
            <a:xfrm>
              <a:off x="1031" y="3216"/>
              <a:ext cx="4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7" name="Line 203"/>
            <p:cNvSpPr>
              <a:spLocks noChangeShapeType="1"/>
            </p:cNvSpPr>
            <p:nvPr/>
          </p:nvSpPr>
          <p:spPr bwMode="auto">
            <a:xfrm>
              <a:off x="1008" y="283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" name="Rectangle 204"/>
            <p:cNvSpPr>
              <a:spLocks noChangeArrowheads="1"/>
            </p:cNvSpPr>
            <p:nvPr/>
          </p:nvSpPr>
          <p:spPr bwMode="auto">
            <a:xfrm>
              <a:off x="1008" y="2592"/>
              <a:ext cx="212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2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42089" name="Rectangle 205"/>
            <p:cNvSpPr>
              <a:spLocks noChangeArrowheads="1"/>
            </p:cNvSpPr>
            <p:nvPr/>
          </p:nvSpPr>
          <p:spPr bwMode="auto">
            <a:xfrm>
              <a:off x="1008" y="3024"/>
              <a:ext cx="212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2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42090" name="Rectangle 206"/>
            <p:cNvSpPr>
              <a:spLocks noChangeArrowheads="1"/>
            </p:cNvSpPr>
            <p:nvPr/>
          </p:nvSpPr>
          <p:spPr bwMode="auto">
            <a:xfrm>
              <a:off x="1008" y="3456"/>
              <a:ext cx="212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2"/>
                  </a:solidFill>
                  <a:ea typeface="仿宋_GB2312" charset="-122"/>
                </a:rPr>
                <a:t>0</a:t>
              </a:r>
            </a:p>
          </p:txBody>
        </p:sp>
        <p:sp>
          <p:nvSpPr>
            <p:cNvPr id="42091" name="Rectangle 207"/>
            <p:cNvSpPr>
              <a:spLocks noChangeArrowheads="1"/>
            </p:cNvSpPr>
            <p:nvPr/>
          </p:nvSpPr>
          <p:spPr bwMode="auto">
            <a:xfrm>
              <a:off x="1008" y="3840"/>
              <a:ext cx="212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2"/>
                  </a:solidFill>
                  <a:ea typeface="仿宋_GB2312" charset="-122"/>
                </a:rPr>
                <a:t>0</a:t>
              </a:r>
            </a:p>
          </p:txBody>
        </p:sp>
      </p:grpSp>
      <p:grpSp>
        <p:nvGrpSpPr>
          <p:cNvPr id="13" name="Group 208"/>
          <p:cNvGrpSpPr>
            <a:grpSpLocks/>
          </p:cNvGrpSpPr>
          <p:nvPr/>
        </p:nvGrpSpPr>
        <p:grpSpPr bwMode="auto">
          <a:xfrm>
            <a:off x="773113" y="3352800"/>
            <a:ext cx="814387" cy="492125"/>
            <a:chOff x="86" y="2421"/>
            <a:chExt cx="555" cy="363"/>
          </a:xfrm>
        </p:grpSpPr>
        <p:sp>
          <p:nvSpPr>
            <p:cNvPr id="42082" name="Line 209"/>
            <p:cNvSpPr>
              <a:spLocks noChangeShapeType="1"/>
            </p:cNvSpPr>
            <p:nvPr/>
          </p:nvSpPr>
          <p:spPr bwMode="auto">
            <a:xfrm>
              <a:off x="336" y="26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3" name="Text Box 210"/>
            <p:cNvSpPr txBox="1">
              <a:spLocks noChangeArrowheads="1"/>
            </p:cNvSpPr>
            <p:nvPr/>
          </p:nvSpPr>
          <p:spPr bwMode="auto">
            <a:xfrm>
              <a:off x="86" y="2421"/>
              <a:ext cx="555" cy="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FF0000"/>
                  </a:solidFill>
                  <a:ea typeface="仿宋_GB2312" charset="-122"/>
                </a:rPr>
                <a:t>T</a:t>
              </a:r>
              <a:r>
                <a:rPr lang="en-US" altLang="zh-CN" sz="2400" b="1" baseline="-25000">
                  <a:solidFill>
                    <a:srgbClr val="FF0000"/>
                  </a:solidFill>
                  <a:ea typeface="仿宋_GB2312" charset="-122"/>
                </a:rPr>
                <a:t>0</a:t>
              </a:r>
              <a:r>
                <a:rPr lang="en-US" altLang="zh-CN" sz="2400" b="1">
                  <a:solidFill>
                    <a:srgbClr val="FF0000"/>
                  </a:solidFill>
                  <a:ea typeface="仿宋_GB2312" charset="-122"/>
                </a:rPr>
                <a:t>=1</a:t>
              </a:r>
            </a:p>
          </p:txBody>
        </p:sp>
      </p:grpSp>
      <p:grpSp>
        <p:nvGrpSpPr>
          <p:cNvPr id="14" name="Group 211"/>
          <p:cNvGrpSpPr>
            <a:grpSpLocks/>
          </p:cNvGrpSpPr>
          <p:nvPr/>
        </p:nvGrpSpPr>
        <p:grpSpPr bwMode="auto">
          <a:xfrm>
            <a:off x="2743200" y="3429000"/>
            <a:ext cx="5627688" cy="228600"/>
            <a:chOff x="1440" y="2400"/>
            <a:chExt cx="3840" cy="144"/>
          </a:xfrm>
        </p:grpSpPr>
        <p:sp>
          <p:nvSpPr>
            <p:cNvPr id="42071" name="Line 212"/>
            <p:cNvSpPr>
              <a:spLocks noChangeShapeType="1"/>
            </p:cNvSpPr>
            <p:nvPr/>
          </p:nvSpPr>
          <p:spPr bwMode="auto">
            <a:xfrm flipH="1">
              <a:off x="1440" y="2400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2" name="Line 213"/>
            <p:cNvSpPr>
              <a:spLocks noChangeShapeType="1"/>
            </p:cNvSpPr>
            <p:nvPr/>
          </p:nvSpPr>
          <p:spPr bwMode="auto">
            <a:xfrm>
              <a:off x="1824" y="2400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3" name="Line 214"/>
            <p:cNvSpPr>
              <a:spLocks noChangeShapeType="1"/>
            </p:cNvSpPr>
            <p:nvPr/>
          </p:nvSpPr>
          <p:spPr bwMode="auto">
            <a:xfrm>
              <a:off x="2208" y="2400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4" name="Line 215"/>
            <p:cNvSpPr>
              <a:spLocks noChangeShapeType="1"/>
            </p:cNvSpPr>
            <p:nvPr/>
          </p:nvSpPr>
          <p:spPr bwMode="auto">
            <a:xfrm>
              <a:off x="2592" y="2400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5" name="Line 216"/>
            <p:cNvSpPr>
              <a:spLocks noChangeShapeType="1"/>
            </p:cNvSpPr>
            <p:nvPr/>
          </p:nvSpPr>
          <p:spPr bwMode="auto">
            <a:xfrm>
              <a:off x="2976" y="2400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6" name="Line 217"/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7" name="Line 218"/>
            <p:cNvSpPr>
              <a:spLocks noChangeShapeType="1"/>
            </p:cNvSpPr>
            <p:nvPr/>
          </p:nvSpPr>
          <p:spPr bwMode="auto">
            <a:xfrm>
              <a:off x="3744" y="2400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8" name="Line 219"/>
            <p:cNvSpPr>
              <a:spLocks noChangeShapeType="1"/>
            </p:cNvSpPr>
            <p:nvPr/>
          </p:nvSpPr>
          <p:spPr bwMode="auto">
            <a:xfrm>
              <a:off x="4128" y="2400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9" name="Line 220"/>
            <p:cNvSpPr>
              <a:spLocks noChangeShapeType="1"/>
            </p:cNvSpPr>
            <p:nvPr/>
          </p:nvSpPr>
          <p:spPr bwMode="auto">
            <a:xfrm>
              <a:off x="4896" y="2400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0" name="Line 221"/>
            <p:cNvSpPr>
              <a:spLocks noChangeShapeType="1"/>
            </p:cNvSpPr>
            <p:nvPr/>
          </p:nvSpPr>
          <p:spPr bwMode="auto">
            <a:xfrm>
              <a:off x="5280" y="2400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1" name="Line 222"/>
            <p:cNvSpPr>
              <a:spLocks noChangeShapeType="1"/>
            </p:cNvSpPr>
            <p:nvPr/>
          </p:nvSpPr>
          <p:spPr bwMode="auto">
            <a:xfrm>
              <a:off x="4512" y="2400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223"/>
          <p:cNvGrpSpPr>
            <a:grpSpLocks/>
          </p:cNvGrpSpPr>
          <p:nvPr/>
        </p:nvGrpSpPr>
        <p:grpSpPr bwMode="auto">
          <a:xfrm>
            <a:off x="2743200" y="4724400"/>
            <a:ext cx="561975" cy="1371600"/>
            <a:chOff x="1440" y="3216"/>
            <a:chExt cx="384" cy="864"/>
          </a:xfrm>
        </p:grpSpPr>
        <p:sp>
          <p:nvSpPr>
            <p:cNvPr id="42068" name="Line 224"/>
            <p:cNvSpPr>
              <a:spLocks noChangeShapeType="1"/>
            </p:cNvSpPr>
            <p:nvPr/>
          </p:nvSpPr>
          <p:spPr bwMode="auto">
            <a:xfrm>
              <a:off x="1440" y="3216"/>
              <a:ext cx="38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9" name="Line 225"/>
            <p:cNvSpPr>
              <a:spLocks noChangeShapeType="1"/>
            </p:cNvSpPr>
            <p:nvPr/>
          </p:nvSpPr>
          <p:spPr bwMode="auto">
            <a:xfrm>
              <a:off x="1440" y="3696"/>
              <a:ext cx="38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0" name="Line 226"/>
            <p:cNvSpPr>
              <a:spLocks noChangeShapeType="1"/>
            </p:cNvSpPr>
            <p:nvPr/>
          </p:nvSpPr>
          <p:spPr bwMode="auto">
            <a:xfrm>
              <a:off x="1440" y="4080"/>
              <a:ext cx="38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986" name="Object 227"/>
          <p:cNvGraphicFramePr>
            <a:graphicFrameLocks noChangeAspect="1"/>
          </p:cNvGraphicFramePr>
          <p:nvPr/>
        </p:nvGraphicFramePr>
        <p:xfrm>
          <a:off x="5153025" y="2938463"/>
          <a:ext cx="104775" cy="215900"/>
        </p:xfrm>
        <a:graphic>
          <a:graphicData uri="http://schemas.openxmlformats.org/presentationml/2006/ole">
            <p:oleObj spid="_x0000_s41986" name="Equation" r:id="rId4" imgW="114120" imgH="215640" progId="Equation.3">
              <p:embed/>
            </p:oleObj>
          </a:graphicData>
        </a:graphic>
      </p:graphicFrame>
      <p:grpSp>
        <p:nvGrpSpPr>
          <p:cNvPr id="16" name="Group 228"/>
          <p:cNvGrpSpPr>
            <a:grpSpLocks/>
          </p:cNvGrpSpPr>
          <p:nvPr/>
        </p:nvGrpSpPr>
        <p:grpSpPr bwMode="auto">
          <a:xfrm>
            <a:off x="3024188" y="3886200"/>
            <a:ext cx="633412" cy="1981200"/>
            <a:chOff x="1632" y="2688"/>
            <a:chExt cx="432" cy="1248"/>
          </a:xfrm>
        </p:grpSpPr>
        <p:sp>
          <p:nvSpPr>
            <p:cNvPr id="42066" name="Freeform 229"/>
            <p:cNvSpPr>
              <a:spLocks/>
            </p:cNvSpPr>
            <p:nvPr/>
          </p:nvSpPr>
          <p:spPr bwMode="auto">
            <a:xfrm>
              <a:off x="1632" y="2688"/>
              <a:ext cx="432" cy="1248"/>
            </a:xfrm>
            <a:custGeom>
              <a:avLst/>
              <a:gdLst>
                <a:gd name="T0" fmla="*/ 192 w 432"/>
                <a:gd name="T1" fmla="*/ 0 h 1248"/>
                <a:gd name="T2" fmla="*/ 0 w 432"/>
                <a:gd name="T3" fmla="*/ 240 h 1248"/>
                <a:gd name="T4" fmla="*/ 192 w 432"/>
                <a:gd name="T5" fmla="*/ 432 h 1248"/>
                <a:gd name="T6" fmla="*/ 432 w 432"/>
                <a:gd name="T7" fmla="*/ 960 h 1248"/>
                <a:gd name="T8" fmla="*/ 192 w 432"/>
                <a:gd name="T9" fmla="*/ 1248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1248"/>
                <a:gd name="T17" fmla="*/ 432 w 43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1248">
                  <a:moveTo>
                    <a:pt x="192" y="0"/>
                  </a:moveTo>
                  <a:cubicBezTo>
                    <a:pt x="96" y="84"/>
                    <a:pt x="0" y="168"/>
                    <a:pt x="0" y="240"/>
                  </a:cubicBezTo>
                  <a:cubicBezTo>
                    <a:pt x="0" y="312"/>
                    <a:pt x="120" y="312"/>
                    <a:pt x="192" y="432"/>
                  </a:cubicBezTo>
                  <a:cubicBezTo>
                    <a:pt x="264" y="552"/>
                    <a:pt x="432" y="824"/>
                    <a:pt x="432" y="960"/>
                  </a:cubicBezTo>
                  <a:cubicBezTo>
                    <a:pt x="432" y="1096"/>
                    <a:pt x="232" y="1200"/>
                    <a:pt x="192" y="124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7" name="Line 230"/>
            <p:cNvSpPr>
              <a:spLocks noChangeShapeType="1"/>
            </p:cNvSpPr>
            <p:nvPr/>
          </p:nvSpPr>
          <p:spPr bwMode="auto">
            <a:xfrm>
              <a:off x="1728" y="3024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6407" name="Object 231"/>
          <p:cNvGraphicFramePr>
            <a:graphicFrameLocks noChangeAspect="1"/>
          </p:cNvGraphicFramePr>
          <p:nvPr/>
        </p:nvGraphicFramePr>
        <p:xfrm>
          <a:off x="33338" y="3984625"/>
          <a:ext cx="974266" cy="793750"/>
        </p:xfrm>
        <a:graphic>
          <a:graphicData uri="http://schemas.openxmlformats.org/presentationml/2006/ole">
            <p:oleObj spid="_x0000_s41987" name="公式" r:id="rId5" imgW="507960" imgH="457200" progId="Equation.3">
              <p:embed/>
            </p:oleObj>
          </a:graphicData>
        </a:graphic>
      </p:graphicFrame>
      <p:graphicFrame>
        <p:nvGraphicFramePr>
          <p:cNvPr id="306408" name="Object 232"/>
          <p:cNvGraphicFramePr>
            <a:graphicFrameLocks noChangeAspect="1"/>
          </p:cNvGraphicFramePr>
          <p:nvPr/>
        </p:nvGraphicFramePr>
        <p:xfrm>
          <a:off x="69850" y="5486400"/>
          <a:ext cx="1055688" cy="823913"/>
        </p:xfrm>
        <a:graphic>
          <a:graphicData uri="http://schemas.openxmlformats.org/presentationml/2006/ole">
            <p:oleObj spid="_x0000_s41988" name="Equation" r:id="rId6" imgW="634680" imgH="457200" progId="Equation.3">
              <p:embed/>
            </p:oleObj>
          </a:graphicData>
        </a:graphic>
      </p:graphicFrame>
      <p:graphicFrame>
        <p:nvGraphicFramePr>
          <p:cNvPr id="306409" name="Object 233"/>
          <p:cNvGraphicFramePr>
            <a:graphicFrameLocks noChangeAspect="1"/>
          </p:cNvGraphicFramePr>
          <p:nvPr/>
        </p:nvGraphicFramePr>
        <p:xfrm>
          <a:off x="2752725" y="4191000"/>
          <a:ext cx="495300" cy="588963"/>
        </p:xfrm>
        <a:graphic>
          <a:graphicData uri="http://schemas.openxmlformats.org/presentationml/2006/ole">
            <p:oleObj spid="_x0000_s41989" name="Equation" r:id="rId7" imgW="419040" imgH="457200" progId="Equation.3">
              <p:embed/>
            </p:oleObj>
          </a:graphicData>
        </a:graphic>
      </p:graphicFrame>
      <p:graphicFrame>
        <p:nvGraphicFramePr>
          <p:cNvPr id="306410" name="Object 234"/>
          <p:cNvGraphicFramePr>
            <a:graphicFrameLocks noChangeAspect="1"/>
          </p:cNvGraphicFramePr>
          <p:nvPr/>
        </p:nvGraphicFramePr>
        <p:xfrm>
          <a:off x="2673350" y="5486400"/>
          <a:ext cx="530225" cy="609600"/>
        </p:xfrm>
        <a:graphic>
          <a:graphicData uri="http://schemas.openxmlformats.org/presentationml/2006/ole">
            <p:oleObj spid="_x0000_s41990" name="Equation" r:id="rId8" imgW="431640" imgH="457200" progId="Equation.3">
              <p:embed/>
            </p:oleObj>
          </a:graphicData>
        </a:graphic>
      </p:graphicFrame>
      <p:sp>
        <p:nvSpPr>
          <p:cNvPr id="306411" name="Line 235"/>
          <p:cNvSpPr>
            <a:spLocks noChangeShapeType="1"/>
          </p:cNvSpPr>
          <p:nvPr/>
        </p:nvSpPr>
        <p:spPr bwMode="auto">
          <a:xfrm>
            <a:off x="3305175" y="6096000"/>
            <a:ext cx="1125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6412" name="Line 236"/>
          <p:cNvSpPr>
            <a:spLocks noChangeShapeType="1"/>
          </p:cNvSpPr>
          <p:nvPr/>
        </p:nvSpPr>
        <p:spPr bwMode="auto">
          <a:xfrm>
            <a:off x="3305175" y="5486400"/>
            <a:ext cx="1125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237"/>
          <p:cNvGrpSpPr>
            <a:grpSpLocks/>
          </p:cNvGrpSpPr>
          <p:nvPr/>
        </p:nvGrpSpPr>
        <p:grpSpPr bwMode="auto">
          <a:xfrm>
            <a:off x="4149725" y="3810000"/>
            <a:ext cx="633413" cy="1981200"/>
            <a:chOff x="1632" y="2688"/>
            <a:chExt cx="432" cy="1248"/>
          </a:xfrm>
        </p:grpSpPr>
        <p:sp>
          <p:nvSpPr>
            <p:cNvPr id="42064" name="Freeform 238"/>
            <p:cNvSpPr>
              <a:spLocks/>
            </p:cNvSpPr>
            <p:nvPr/>
          </p:nvSpPr>
          <p:spPr bwMode="auto">
            <a:xfrm>
              <a:off x="1632" y="2688"/>
              <a:ext cx="432" cy="1248"/>
            </a:xfrm>
            <a:custGeom>
              <a:avLst/>
              <a:gdLst>
                <a:gd name="T0" fmla="*/ 192 w 432"/>
                <a:gd name="T1" fmla="*/ 0 h 1248"/>
                <a:gd name="T2" fmla="*/ 0 w 432"/>
                <a:gd name="T3" fmla="*/ 240 h 1248"/>
                <a:gd name="T4" fmla="*/ 192 w 432"/>
                <a:gd name="T5" fmla="*/ 432 h 1248"/>
                <a:gd name="T6" fmla="*/ 432 w 432"/>
                <a:gd name="T7" fmla="*/ 960 h 1248"/>
                <a:gd name="T8" fmla="*/ 192 w 432"/>
                <a:gd name="T9" fmla="*/ 1248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1248"/>
                <a:gd name="T17" fmla="*/ 432 w 43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1248">
                  <a:moveTo>
                    <a:pt x="192" y="0"/>
                  </a:moveTo>
                  <a:cubicBezTo>
                    <a:pt x="96" y="84"/>
                    <a:pt x="0" y="168"/>
                    <a:pt x="0" y="240"/>
                  </a:cubicBezTo>
                  <a:cubicBezTo>
                    <a:pt x="0" y="312"/>
                    <a:pt x="120" y="312"/>
                    <a:pt x="192" y="432"/>
                  </a:cubicBezTo>
                  <a:cubicBezTo>
                    <a:pt x="264" y="552"/>
                    <a:pt x="432" y="824"/>
                    <a:pt x="432" y="960"/>
                  </a:cubicBezTo>
                  <a:cubicBezTo>
                    <a:pt x="432" y="1096"/>
                    <a:pt x="232" y="1200"/>
                    <a:pt x="192" y="124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5" name="Line 239"/>
            <p:cNvSpPr>
              <a:spLocks noChangeShapeType="1"/>
            </p:cNvSpPr>
            <p:nvPr/>
          </p:nvSpPr>
          <p:spPr bwMode="auto">
            <a:xfrm>
              <a:off x="1728" y="3024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6416" name="Object 240"/>
          <p:cNvGraphicFramePr>
            <a:graphicFrameLocks noChangeAspect="1"/>
          </p:cNvGraphicFramePr>
          <p:nvPr/>
        </p:nvGraphicFramePr>
        <p:xfrm>
          <a:off x="3868738" y="4267200"/>
          <a:ext cx="496887" cy="588963"/>
        </p:xfrm>
        <a:graphic>
          <a:graphicData uri="http://schemas.openxmlformats.org/presentationml/2006/ole">
            <p:oleObj spid="_x0000_s41991" name="Equation" r:id="rId9" imgW="419040" imgH="457200" progId="Equation.3">
              <p:embed/>
            </p:oleObj>
          </a:graphicData>
        </a:graphic>
      </p:graphicFrame>
      <p:graphicFrame>
        <p:nvGraphicFramePr>
          <p:cNvPr id="306417" name="Object 241"/>
          <p:cNvGraphicFramePr>
            <a:graphicFrameLocks noChangeAspect="1"/>
          </p:cNvGraphicFramePr>
          <p:nvPr/>
        </p:nvGraphicFramePr>
        <p:xfrm>
          <a:off x="3798888" y="5486400"/>
          <a:ext cx="530225" cy="609600"/>
        </p:xfrm>
        <a:graphic>
          <a:graphicData uri="http://schemas.openxmlformats.org/presentationml/2006/ole">
            <p:oleObj spid="_x0000_s41992" name="Equation" r:id="rId10" imgW="431640" imgH="457200" progId="Equation.3">
              <p:embed/>
            </p:oleObj>
          </a:graphicData>
        </a:graphic>
      </p:graphicFrame>
      <p:sp>
        <p:nvSpPr>
          <p:cNvPr id="306418" name="Line 242"/>
          <p:cNvSpPr>
            <a:spLocks noChangeShapeType="1"/>
          </p:cNvSpPr>
          <p:nvPr/>
        </p:nvSpPr>
        <p:spPr bwMode="auto">
          <a:xfrm>
            <a:off x="4430713" y="6096000"/>
            <a:ext cx="11255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6419" name="Freeform 243"/>
          <p:cNvSpPr>
            <a:spLocks/>
          </p:cNvSpPr>
          <p:nvPr/>
        </p:nvSpPr>
        <p:spPr bwMode="auto">
          <a:xfrm>
            <a:off x="4430713" y="4648200"/>
            <a:ext cx="223837" cy="685800"/>
          </a:xfrm>
          <a:custGeom>
            <a:avLst/>
            <a:gdLst>
              <a:gd name="T0" fmla="*/ 104091572 w 152"/>
              <a:gd name="T1" fmla="*/ 0 h 432"/>
              <a:gd name="T2" fmla="*/ 312276143 w 152"/>
              <a:gd name="T3" fmla="*/ 846772658 h 432"/>
              <a:gd name="T4" fmla="*/ 0 w 152"/>
              <a:gd name="T5" fmla="*/ 1088707589 h 432"/>
              <a:gd name="T6" fmla="*/ 0 60000 65536"/>
              <a:gd name="T7" fmla="*/ 0 60000 65536"/>
              <a:gd name="T8" fmla="*/ 0 60000 65536"/>
              <a:gd name="T9" fmla="*/ 0 w 152"/>
              <a:gd name="T10" fmla="*/ 0 h 432"/>
              <a:gd name="T11" fmla="*/ 152 w 15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" h="432">
                <a:moveTo>
                  <a:pt x="48" y="0"/>
                </a:moveTo>
                <a:cubicBezTo>
                  <a:pt x="100" y="132"/>
                  <a:pt x="152" y="264"/>
                  <a:pt x="144" y="336"/>
                </a:cubicBezTo>
                <a:cubicBezTo>
                  <a:pt x="136" y="408"/>
                  <a:pt x="24" y="416"/>
                  <a:pt x="0" y="432"/>
                </a:cubicBezTo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244"/>
          <p:cNvGrpSpPr>
            <a:grpSpLocks/>
          </p:cNvGrpSpPr>
          <p:nvPr/>
        </p:nvGrpSpPr>
        <p:grpSpPr bwMode="auto">
          <a:xfrm>
            <a:off x="5275263" y="3810000"/>
            <a:ext cx="633412" cy="1981200"/>
            <a:chOff x="1632" y="2688"/>
            <a:chExt cx="432" cy="1248"/>
          </a:xfrm>
        </p:grpSpPr>
        <p:sp>
          <p:nvSpPr>
            <p:cNvPr id="42062" name="Freeform 245"/>
            <p:cNvSpPr>
              <a:spLocks/>
            </p:cNvSpPr>
            <p:nvPr/>
          </p:nvSpPr>
          <p:spPr bwMode="auto">
            <a:xfrm>
              <a:off x="1632" y="2688"/>
              <a:ext cx="432" cy="1248"/>
            </a:xfrm>
            <a:custGeom>
              <a:avLst/>
              <a:gdLst>
                <a:gd name="T0" fmla="*/ 192 w 432"/>
                <a:gd name="T1" fmla="*/ 0 h 1248"/>
                <a:gd name="T2" fmla="*/ 0 w 432"/>
                <a:gd name="T3" fmla="*/ 240 h 1248"/>
                <a:gd name="T4" fmla="*/ 192 w 432"/>
                <a:gd name="T5" fmla="*/ 432 h 1248"/>
                <a:gd name="T6" fmla="*/ 432 w 432"/>
                <a:gd name="T7" fmla="*/ 960 h 1248"/>
                <a:gd name="T8" fmla="*/ 192 w 432"/>
                <a:gd name="T9" fmla="*/ 1248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1248"/>
                <a:gd name="T17" fmla="*/ 432 w 43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1248">
                  <a:moveTo>
                    <a:pt x="192" y="0"/>
                  </a:moveTo>
                  <a:cubicBezTo>
                    <a:pt x="96" y="84"/>
                    <a:pt x="0" y="168"/>
                    <a:pt x="0" y="240"/>
                  </a:cubicBezTo>
                  <a:cubicBezTo>
                    <a:pt x="0" y="312"/>
                    <a:pt x="120" y="312"/>
                    <a:pt x="192" y="432"/>
                  </a:cubicBezTo>
                  <a:cubicBezTo>
                    <a:pt x="264" y="552"/>
                    <a:pt x="432" y="824"/>
                    <a:pt x="432" y="960"/>
                  </a:cubicBezTo>
                  <a:cubicBezTo>
                    <a:pt x="432" y="1096"/>
                    <a:pt x="232" y="1200"/>
                    <a:pt x="192" y="124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3" name="Line 246"/>
            <p:cNvSpPr>
              <a:spLocks noChangeShapeType="1"/>
            </p:cNvSpPr>
            <p:nvPr/>
          </p:nvSpPr>
          <p:spPr bwMode="auto">
            <a:xfrm>
              <a:off x="1728" y="3024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6423" name="Object 247"/>
          <p:cNvGraphicFramePr>
            <a:graphicFrameLocks noChangeAspect="1"/>
          </p:cNvGraphicFramePr>
          <p:nvPr/>
        </p:nvGraphicFramePr>
        <p:xfrm>
          <a:off x="4994275" y="4191000"/>
          <a:ext cx="496888" cy="588963"/>
        </p:xfrm>
        <a:graphic>
          <a:graphicData uri="http://schemas.openxmlformats.org/presentationml/2006/ole">
            <p:oleObj spid="_x0000_s41993" name="Equation" r:id="rId11" imgW="419040" imgH="457200" progId="Equation.3">
              <p:embed/>
            </p:oleObj>
          </a:graphicData>
        </a:graphic>
      </p:graphicFrame>
      <p:graphicFrame>
        <p:nvGraphicFramePr>
          <p:cNvPr id="306424" name="Object 248"/>
          <p:cNvGraphicFramePr>
            <a:graphicFrameLocks noChangeAspect="1"/>
          </p:cNvGraphicFramePr>
          <p:nvPr/>
        </p:nvGraphicFramePr>
        <p:xfrm>
          <a:off x="4994275" y="5486400"/>
          <a:ext cx="530225" cy="609600"/>
        </p:xfrm>
        <a:graphic>
          <a:graphicData uri="http://schemas.openxmlformats.org/presentationml/2006/ole">
            <p:oleObj spid="_x0000_s41994" name="Equation" r:id="rId12" imgW="431640" imgH="457200" progId="Equation.3">
              <p:embed/>
            </p:oleObj>
          </a:graphicData>
        </a:graphic>
      </p:graphicFrame>
      <p:sp>
        <p:nvSpPr>
          <p:cNvPr id="306425" name="Line 249"/>
          <p:cNvSpPr>
            <a:spLocks noChangeShapeType="1"/>
          </p:cNvSpPr>
          <p:nvPr/>
        </p:nvSpPr>
        <p:spPr bwMode="auto">
          <a:xfrm>
            <a:off x="5556250" y="6096000"/>
            <a:ext cx="1125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6426" name="Line 250"/>
          <p:cNvSpPr>
            <a:spLocks noChangeShapeType="1"/>
          </p:cNvSpPr>
          <p:nvPr/>
        </p:nvSpPr>
        <p:spPr bwMode="auto">
          <a:xfrm>
            <a:off x="5556250" y="5029200"/>
            <a:ext cx="1125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Group 251"/>
          <p:cNvGrpSpPr>
            <a:grpSpLocks/>
          </p:cNvGrpSpPr>
          <p:nvPr/>
        </p:nvGrpSpPr>
        <p:grpSpPr bwMode="auto">
          <a:xfrm>
            <a:off x="6400800" y="3810000"/>
            <a:ext cx="633413" cy="1981200"/>
            <a:chOff x="1632" y="2688"/>
            <a:chExt cx="432" cy="1248"/>
          </a:xfrm>
        </p:grpSpPr>
        <p:sp>
          <p:nvSpPr>
            <p:cNvPr id="42060" name="Freeform 252"/>
            <p:cNvSpPr>
              <a:spLocks/>
            </p:cNvSpPr>
            <p:nvPr/>
          </p:nvSpPr>
          <p:spPr bwMode="auto">
            <a:xfrm>
              <a:off x="1632" y="2688"/>
              <a:ext cx="432" cy="1248"/>
            </a:xfrm>
            <a:custGeom>
              <a:avLst/>
              <a:gdLst>
                <a:gd name="T0" fmla="*/ 192 w 432"/>
                <a:gd name="T1" fmla="*/ 0 h 1248"/>
                <a:gd name="T2" fmla="*/ 0 w 432"/>
                <a:gd name="T3" fmla="*/ 240 h 1248"/>
                <a:gd name="T4" fmla="*/ 192 w 432"/>
                <a:gd name="T5" fmla="*/ 432 h 1248"/>
                <a:gd name="T6" fmla="*/ 432 w 432"/>
                <a:gd name="T7" fmla="*/ 960 h 1248"/>
                <a:gd name="T8" fmla="*/ 192 w 432"/>
                <a:gd name="T9" fmla="*/ 1248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1248"/>
                <a:gd name="T17" fmla="*/ 432 w 43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1248">
                  <a:moveTo>
                    <a:pt x="192" y="0"/>
                  </a:moveTo>
                  <a:cubicBezTo>
                    <a:pt x="96" y="84"/>
                    <a:pt x="0" y="168"/>
                    <a:pt x="0" y="240"/>
                  </a:cubicBezTo>
                  <a:cubicBezTo>
                    <a:pt x="0" y="312"/>
                    <a:pt x="120" y="312"/>
                    <a:pt x="192" y="432"/>
                  </a:cubicBezTo>
                  <a:cubicBezTo>
                    <a:pt x="264" y="552"/>
                    <a:pt x="432" y="824"/>
                    <a:pt x="432" y="960"/>
                  </a:cubicBezTo>
                  <a:cubicBezTo>
                    <a:pt x="432" y="1096"/>
                    <a:pt x="232" y="1200"/>
                    <a:pt x="192" y="124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1" name="Line 253"/>
            <p:cNvSpPr>
              <a:spLocks noChangeShapeType="1"/>
            </p:cNvSpPr>
            <p:nvPr/>
          </p:nvSpPr>
          <p:spPr bwMode="auto">
            <a:xfrm>
              <a:off x="1728" y="3024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6430" name="Object 254"/>
          <p:cNvGraphicFramePr>
            <a:graphicFrameLocks noChangeAspect="1"/>
          </p:cNvGraphicFramePr>
          <p:nvPr/>
        </p:nvGraphicFramePr>
        <p:xfrm>
          <a:off x="6119813" y="4267200"/>
          <a:ext cx="496887" cy="588963"/>
        </p:xfrm>
        <a:graphic>
          <a:graphicData uri="http://schemas.openxmlformats.org/presentationml/2006/ole">
            <p:oleObj spid="_x0000_s41995" name="Equation" r:id="rId13" imgW="419040" imgH="457200" progId="Equation.3">
              <p:embed/>
            </p:oleObj>
          </a:graphicData>
        </a:graphic>
      </p:graphicFrame>
      <p:grpSp>
        <p:nvGrpSpPr>
          <p:cNvPr id="20" name="Group 255"/>
          <p:cNvGrpSpPr>
            <a:grpSpLocks/>
          </p:cNvGrpSpPr>
          <p:nvPr/>
        </p:nvGrpSpPr>
        <p:grpSpPr bwMode="auto">
          <a:xfrm>
            <a:off x="6681788" y="4267200"/>
            <a:ext cx="1125537" cy="457200"/>
            <a:chOff x="2590" y="2928"/>
            <a:chExt cx="768" cy="288"/>
          </a:xfrm>
        </p:grpSpPr>
        <p:sp>
          <p:nvSpPr>
            <p:cNvPr id="42058" name="Line 256"/>
            <p:cNvSpPr>
              <a:spLocks noChangeShapeType="1"/>
            </p:cNvSpPr>
            <p:nvPr/>
          </p:nvSpPr>
          <p:spPr bwMode="auto">
            <a:xfrm flipV="1">
              <a:off x="2592" y="2928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9" name="Line 257"/>
            <p:cNvSpPr>
              <a:spLocks noChangeShapeType="1"/>
            </p:cNvSpPr>
            <p:nvPr/>
          </p:nvSpPr>
          <p:spPr bwMode="auto">
            <a:xfrm>
              <a:off x="2590" y="3216"/>
              <a:ext cx="7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6434" name="Object 258"/>
          <p:cNvGraphicFramePr>
            <a:graphicFrameLocks noChangeAspect="1"/>
          </p:cNvGraphicFramePr>
          <p:nvPr/>
        </p:nvGraphicFramePr>
        <p:xfrm>
          <a:off x="6119813" y="5486400"/>
          <a:ext cx="530225" cy="609600"/>
        </p:xfrm>
        <a:graphic>
          <a:graphicData uri="http://schemas.openxmlformats.org/presentationml/2006/ole">
            <p:oleObj spid="_x0000_s41996" name="Equation" r:id="rId14" imgW="431640" imgH="457200" progId="Equation.3">
              <p:embed/>
            </p:oleObj>
          </a:graphicData>
        </a:graphic>
      </p:graphicFrame>
      <p:grpSp>
        <p:nvGrpSpPr>
          <p:cNvPr id="21" name="Group 259"/>
          <p:cNvGrpSpPr>
            <a:grpSpLocks/>
          </p:cNvGrpSpPr>
          <p:nvPr/>
        </p:nvGrpSpPr>
        <p:grpSpPr bwMode="auto">
          <a:xfrm>
            <a:off x="6681788" y="5638800"/>
            <a:ext cx="1125537" cy="457200"/>
            <a:chOff x="2592" y="3408"/>
            <a:chExt cx="768" cy="288"/>
          </a:xfrm>
        </p:grpSpPr>
        <p:sp>
          <p:nvSpPr>
            <p:cNvPr id="42056" name="Line 260"/>
            <p:cNvSpPr>
              <a:spLocks noChangeShapeType="1"/>
            </p:cNvSpPr>
            <p:nvPr/>
          </p:nvSpPr>
          <p:spPr bwMode="auto">
            <a:xfrm flipV="1">
              <a:off x="2592" y="3408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7" name="Line 261"/>
            <p:cNvSpPr>
              <a:spLocks noChangeShapeType="1"/>
            </p:cNvSpPr>
            <p:nvPr/>
          </p:nvSpPr>
          <p:spPr bwMode="auto">
            <a:xfrm flipV="1">
              <a:off x="2592" y="3408"/>
              <a:ext cx="7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6438" name="Freeform 262"/>
          <p:cNvSpPr>
            <a:spLocks/>
          </p:cNvSpPr>
          <p:nvPr/>
        </p:nvSpPr>
        <p:spPr bwMode="auto">
          <a:xfrm>
            <a:off x="6681788" y="4648200"/>
            <a:ext cx="223837" cy="685800"/>
          </a:xfrm>
          <a:custGeom>
            <a:avLst/>
            <a:gdLst>
              <a:gd name="T0" fmla="*/ 104091572 w 152"/>
              <a:gd name="T1" fmla="*/ 0 h 432"/>
              <a:gd name="T2" fmla="*/ 312276143 w 152"/>
              <a:gd name="T3" fmla="*/ 846772658 h 432"/>
              <a:gd name="T4" fmla="*/ 0 w 152"/>
              <a:gd name="T5" fmla="*/ 1088707589 h 432"/>
              <a:gd name="T6" fmla="*/ 0 60000 65536"/>
              <a:gd name="T7" fmla="*/ 0 60000 65536"/>
              <a:gd name="T8" fmla="*/ 0 60000 65536"/>
              <a:gd name="T9" fmla="*/ 0 w 152"/>
              <a:gd name="T10" fmla="*/ 0 h 432"/>
              <a:gd name="T11" fmla="*/ 152 w 15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" h="432">
                <a:moveTo>
                  <a:pt x="48" y="0"/>
                </a:moveTo>
                <a:cubicBezTo>
                  <a:pt x="100" y="132"/>
                  <a:pt x="152" y="264"/>
                  <a:pt x="144" y="336"/>
                </a:cubicBezTo>
                <a:cubicBezTo>
                  <a:pt x="136" y="408"/>
                  <a:pt x="24" y="416"/>
                  <a:pt x="0" y="432"/>
                </a:cubicBezTo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oup 263"/>
          <p:cNvGrpSpPr>
            <a:grpSpLocks/>
          </p:cNvGrpSpPr>
          <p:nvPr/>
        </p:nvGrpSpPr>
        <p:grpSpPr bwMode="auto">
          <a:xfrm>
            <a:off x="6681788" y="5029200"/>
            <a:ext cx="1125537" cy="457200"/>
            <a:chOff x="2590" y="2928"/>
            <a:chExt cx="768" cy="288"/>
          </a:xfrm>
        </p:grpSpPr>
        <p:sp>
          <p:nvSpPr>
            <p:cNvPr id="42054" name="Line 264"/>
            <p:cNvSpPr>
              <a:spLocks noChangeShapeType="1"/>
            </p:cNvSpPr>
            <p:nvPr/>
          </p:nvSpPr>
          <p:spPr bwMode="auto">
            <a:xfrm flipV="1">
              <a:off x="2592" y="2928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5" name="Line 265"/>
            <p:cNvSpPr>
              <a:spLocks noChangeShapeType="1"/>
            </p:cNvSpPr>
            <p:nvPr/>
          </p:nvSpPr>
          <p:spPr bwMode="auto">
            <a:xfrm>
              <a:off x="2590" y="3216"/>
              <a:ext cx="7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266"/>
          <p:cNvGrpSpPr>
            <a:grpSpLocks/>
          </p:cNvGrpSpPr>
          <p:nvPr/>
        </p:nvGrpSpPr>
        <p:grpSpPr bwMode="auto">
          <a:xfrm>
            <a:off x="7526338" y="3810000"/>
            <a:ext cx="633412" cy="1981200"/>
            <a:chOff x="1632" y="2688"/>
            <a:chExt cx="432" cy="1248"/>
          </a:xfrm>
        </p:grpSpPr>
        <p:sp>
          <p:nvSpPr>
            <p:cNvPr id="42052" name="Freeform 267"/>
            <p:cNvSpPr>
              <a:spLocks/>
            </p:cNvSpPr>
            <p:nvPr/>
          </p:nvSpPr>
          <p:spPr bwMode="auto">
            <a:xfrm>
              <a:off x="1632" y="2688"/>
              <a:ext cx="432" cy="1248"/>
            </a:xfrm>
            <a:custGeom>
              <a:avLst/>
              <a:gdLst>
                <a:gd name="T0" fmla="*/ 192 w 432"/>
                <a:gd name="T1" fmla="*/ 0 h 1248"/>
                <a:gd name="T2" fmla="*/ 0 w 432"/>
                <a:gd name="T3" fmla="*/ 240 h 1248"/>
                <a:gd name="T4" fmla="*/ 192 w 432"/>
                <a:gd name="T5" fmla="*/ 432 h 1248"/>
                <a:gd name="T6" fmla="*/ 432 w 432"/>
                <a:gd name="T7" fmla="*/ 960 h 1248"/>
                <a:gd name="T8" fmla="*/ 192 w 432"/>
                <a:gd name="T9" fmla="*/ 1248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1248"/>
                <a:gd name="T17" fmla="*/ 432 w 43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1248">
                  <a:moveTo>
                    <a:pt x="192" y="0"/>
                  </a:moveTo>
                  <a:cubicBezTo>
                    <a:pt x="96" y="84"/>
                    <a:pt x="0" y="168"/>
                    <a:pt x="0" y="240"/>
                  </a:cubicBezTo>
                  <a:cubicBezTo>
                    <a:pt x="0" y="312"/>
                    <a:pt x="120" y="312"/>
                    <a:pt x="192" y="432"/>
                  </a:cubicBezTo>
                  <a:cubicBezTo>
                    <a:pt x="264" y="552"/>
                    <a:pt x="432" y="824"/>
                    <a:pt x="432" y="960"/>
                  </a:cubicBezTo>
                  <a:cubicBezTo>
                    <a:pt x="432" y="1096"/>
                    <a:pt x="232" y="1200"/>
                    <a:pt x="192" y="124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3" name="Line 268"/>
            <p:cNvSpPr>
              <a:spLocks noChangeShapeType="1"/>
            </p:cNvSpPr>
            <p:nvPr/>
          </p:nvSpPr>
          <p:spPr bwMode="auto">
            <a:xfrm>
              <a:off x="1728" y="3024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6445" name="Object 269"/>
          <p:cNvGraphicFramePr>
            <a:graphicFrameLocks noChangeAspect="1"/>
          </p:cNvGraphicFramePr>
          <p:nvPr/>
        </p:nvGraphicFramePr>
        <p:xfrm>
          <a:off x="7245350" y="4191000"/>
          <a:ext cx="496888" cy="588963"/>
        </p:xfrm>
        <a:graphic>
          <a:graphicData uri="http://schemas.openxmlformats.org/presentationml/2006/ole">
            <p:oleObj spid="_x0000_s41997" name="Equation" r:id="rId15" imgW="419040" imgH="457200" progId="Equation.3">
              <p:embed/>
            </p:oleObj>
          </a:graphicData>
        </a:graphic>
      </p:graphicFrame>
      <p:sp>
        <p:nvSpPr>
          <p:cNvPr id="306446" name="Line 270"/>
          <p:cNvSpPr>
            <a:spLocks noChangeShapeType="1"/>
          </p:cNvSpPr>
          <p:nvPr/>
        </p:nvSpPr>
        <p:spPr bwMode="auto">
          <a:xfrm>
            <a:off x="7807325" y="4724400"/>
            <a:ext cx="1125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6447" name="Object 271"/>
          <p:cNvGraphicFramePr>
            <a:graphicFrameLocks noChangeAspect="1"/>
          </p:cNvGraphicFramePr>
          <p:nvPr/>
        </p:nvGraphicFramePr>
        <p:xfrm>
          <a:off x="7245350" y="5638800"/>
          <a:ext cx="530225" cy="609600"/>
        </p:xfrm>
        <a:graphic>
          <a:graphicData uri="http://schemas.openxmlformats.org/presentationml/2006/ole">
            <p:oleObj spid="_x0000_s41998" name="Equation" r:id="rId16" imgW="431640" imgH="457200" progId="Equation.3">
              <p:embed/>
            </p:oleObj>
          </a:graphicData>
        </a:graphic>
      </p:graphicFrame>
      <p:grpSp>
        <p:nvGrpSpPr>
          <p:cNvPr id="24" name="Group 272"/>
          <p:cNvGrpSpPr>
            <a:grpSpLocks/>
          </p:cNvGrpSpPr>
          <p:nvPr/>
        </p:nvGrpSpPr>
        <p:grpSpPr bwMode="auto">
          <a:xfrm>
            <a:off x="7807325" y="5638800"/>
            <a:ext cx="1125538" cy="457200"/>
            <a:chOff x="2590" y="2928"/>
            <a:chExt cx="768" cy="288"/>
          </a:xfrm>
        </p:grpSpPr>
        <p:sp>
          <p:nvSpPr>
            <p:cNvPr id="42050" name="Line 273"/>
            <p:cNvSpPr>
              <a:spLocks noChangeShapeType="1"/>
            </p:cNvSpPr>
            <p:nvPr/>
          </p:nvSpPr>
          <p:spPr bwMode="auto">
            <a:xfrm flipV="1">
              <a:off x="2592" y="29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1" name="Line 274"/>
            <p:cNvSpPr>
              <a:spLocks noChangeShapeType="1"/>
            </p:cNvSpPr>
            <p:nvPr/>
          </p:nvSpPr>
          <p:spPr bwMode="auto">
            <a:xfrm>
              <a:off x="2590" y="3216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6451" name="Line 275"/>
          <p:cNvSpPr>
            <a:spLocks noChangeShapeType="1"/>
          </p:cNvSpPr>
          <p:nvPr/>
        </p:nvSpPr>
        <p:spPr bwMode="auto">
          <a:xfrm>
            <a:off x="7807325" y="5486400"/>
            <a:ext cx="1125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6452" name="Text Box 276"/>
          <p:cNvSpPr txBox="1">
            <a:spLocks noChangeArrowheads="1"/>
          </p:cNvSpPr>
          <p:nvPr/>
        </p:nvSpPr>
        <p:spPr bwMode="auto">
          <a:xfrm>
            <a:off x="561975" y="4800600"/>
            <a:ext cx="7524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ea typeface="仿宋_GB2312" charset="-122"/>
              </a:rPr>
              <a:t>T</a:t>
            </a:r>
            <a:r>
              <a:rPr lang="en-US" altLang="zh-CN" sz="2400" b="1" baseline="-25000">
                <a:solidFill>
                  <a:srgbClr val="FF0000"/>
                </a:solidFill>
                <a:ea typeface="仿宋_GB2312" charset="-122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ea typeface="仿宋_GB2312" charset="-122"/>
              </a:rPr>
              <a:t>=1</a:t>
            </a:r>
          </a:p>
        </p:txBody>
      </p:sp>
      <p:sp>
        <p:nvSpPr>
          <p:cNvPr id="306453" name="Text Box 277"/>
          <p:cNvSpPr txBox="1">
            <a:spLocks noChangeArrowheads="1"/>
          </p:cNvSpPr>
          <p:nvPr/>
        </p:nvSpPr>
        <p:spPr bwMode="auto">
          <a:xfrm>
            <a:off x="1907704" y="6309320"/>
            <a:ext cx="6413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ea typeface="仿宋_GB2312" charset="-122"/>
              </a:rPr>
              <a:t>0000</a:t>
            </a:r>
          </a:p>
        </p:txBody>
      </p:sp>
      <p:sp>
        <p:nvSpPr>
          <p:cNvPr id="306454" name="Text Box 278"/>
          <p:cNvSpPr txBox="1">
            <a:spLocks noChangeArrowheads="1"/>
          </p:cNvSpPr>
          <p:nvPr/>
        </p:nvSpPr>
        <p:spPr bwMode="auto">
          <a:xfrm>
            <a:off x="2601913" y="6348413"/>
            <a:ext cx="592137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rgbClr val="FF0000"/>
                </a:solidFill>
                <a:ea typeface="仿宋_GB2312" charset="-122"/>
              </a:rPr>
              <a:t>0001</a:t>
            </a:r>
          </a:p>
        </p:txBody>
      </p:sp>
      <p:sp>
        <p:nvSpPr>
          <p:cNvPr id="306455" name="Text Box 279"/>
          <p:cNvSpPr txBox="1">
            <a:spLocks noChangeArrowheads="1"/>
          </p:cNvSpPr>
          <p:nvPr/>
        </p:nvSpPr>
        <p:spPr bwMode="auto">
          <a:xfrm>
            <a:off x="3235325" y="6381750"/>
            <a:ext cx="760413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olidFill>
                  <a:schemeClr val="tx1"/>
                </a:solidFill>
                <a:ea typeface="仿宋_GB2312" charset="-122"/>
              </a:rPr>
              <a:t>0010</a:t>
            </a:r>
          </a:p>
        </p:txBody>
      </p:sp>
      <p:grpSp>
        <p:nvGrpSpPr>
          <p:cNvPr id="25" name="Group 280"/>
          <p:cNvGrpSpPr>
            <a:grpSpLocks/>
          </p:cNvGrpSpPr>
          <p:nvPr/>
        </p:nvGrpSpPr>
        <p:grpSpPr bwMode="auto">
          <a:xfrm>
            <a:off x="3798888" y="6381750"/>
            <a:ext cx="4189412" cy="387350"/>
            <a:chOff x="2592" y="3984"/>
            <a:chExt cx="2777" cy="286"/>
          </a:xfrm>
        </p:grpSpPr>
        <p:sp>
          <p:nvSpPr>
            <p:cNvPr id="42043" name="Text Box 281"/>
            <p:cNvSpPr txBox="1">
              <a:spLocks noChangeArrowheads="1"/>
            </p:cNvSpPr>
            <p:nvPr/>
          </p:nvSpPr>
          <p:spPr bwMode="auto">
            <a:xfrm>
              <a:off x="2592" y="3999"/>
              <a:ext cx="425" cy="2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>
                  <a:solidFill>
                    <a:srgbClr val="FF0000"/>
                  </a:solidFill>
                  <a:ea typeface="仿宋_GB2312" charset="-122"/>
                </a:rPr>
                <a:t>0011</a:t>
              </a:r>
            </a:p>
          </p:txBody>
        </p:sp>
        <p:sp>
          <p:nvSpPr>
            <p:cNvPr id="42044" name="Text Box 282"/>
            <p:cNvSpPr txBox="1">
              <a:spLocks noChangeArrowheads="1"/>
            </p:cNvSpPr>
            <p:nvPr/>
          </p:nvSpPr>
          <p:spPr bwMode="auto">
            <a:xfrm>
              <a:off x="3744" y="3984"/>
              <a:ext cx="436" cy="2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 b="1">
                  <a:solidFill>
                    <a:schemeClr val="tx1"/>
                  </a:solidFill>
                  <a:ea typeface="仿宋_GB2312" charset="-122"/>
                </a:rPr>
                <a:t>0110</a:t>
              </a:r>
            </a:p>
          </p:txBody>
        </p:sp>
        <p:sp>
          <p:nvSpPr>
            <p:cNvPr id="42045" name="Text Box 283"/>
            <p:cNvSpPr txBox="1">
              <a:spLocks noChangeArrowheads="1"/>
            </p:cNvSpPr>
            <p:nvPr/>
          </p:nvSpPr>
          <p:spPr bwMode="auto">
            <a:xfrm>
              <a:off x="4176" y="3984"/>
              <a:ext cx="436" cy="2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 b="1">
                  <a:solidFill>
                    <a:srgbClr val="FF0000"/>
                  </a:solidFill>
                  <a:ea typeface="仿宋_GB2312" charset="-122"/>
                </a:rPr>
                <a:t>0111</a:t>
              </a:r>
            </a:p>
          </p:txBody>
        </p:sp>
        <p:sp>
          <p:nvSpPr>
            <p:cNvPr id="42046" name="Text Box 284"/>
            <p:cNvSpPr txBox="1">
              <a:spLocks noChangeArrowheads="1"/>
            </p:cNvSpPr>
            <p:nvPr/>
          </p:nvSpPr>
          <p:spPr bwMode="auto">
            <a:xfrm>
              <a:off x="2976" y="3999"/>
              <a:ext cx="425" cy="2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>
                  <a:solidFill>
                    <a:schemeClr val="tx1"/>
                  </a:solidFill>
                  <a:ea typeface="仿宋_GB2312" charset="-122"/>
                </a:rPr>
                <a:t>0100</a:t>
              </a:r>
            </a:p>
          </p:txBody>
        </p:sp>
        <p:sp>
          <p:nvSpPr>
            <p:cNvPr id="42047" name="Text Box 285"/>
            <p:cNvSpPr txBox="1">
              <a:spLocks noChangeArrowheads="1"/>
            </p:cNvSpPr>
            <p:nvPr/>
          </p:nvSpPr>
          <p:spPr bwMode="auto">
            <a:xfrm>
              <a:off x="3360" y="3999"/>
              <a:ext cx="425" cy="2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>
                  <a:solidFill>
                    <a:srgbClr val="FF0000"/>
                  </a:solidFill>
                  <a:ea typeface="仿宋_GB2312" charset="-122"/>
                </a:rPr>
                <a:t>0101</a:t>
              </a:r>
            </a:p>
          </p:txBody>
        </p:sp>
        <p:sp>
          <p:nvSpPr>
            <p:cNvPr id="42048" name="Text Box 286"/>
            <p:cNvSpPr txBox="1">
              <a:spLocks noChangeArrowheads="1"/>
            </p:cNvSpPr>
            <p:nvPr/>
          </p:nvSpPr>
          <p:spPr bwMode="auto">
            <a:xfrm>
              <a:off x="4560" y="3984"/>
              <a:ext cx="436" cy="2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 b="1">
                  <a:solidFill>
                    <a:schemeClr val="tx1"/>
                  </a:solidFill>
                  <a:ea typeface="仿宋_GB2312" charset="-122"/>
                </a:rPr>
                <a:t>1000</a:t>
              </a:r>
            </a:p>
          </p:txBody>
        </p:sp>
        <p:sp>
          <p:nvSpPr>
            <p:cNvPr id="42049" name="Text Box 287"/>
            <p:cNvSpPr txBox="1">
              <a:spLocks noChangeArrowheads="1"/>
            </p:cNvSpPr>
            <p:nvPr/>
          </p:nvSpPr>
          <p:spPr bwMode="auto">
            <a:xfrm>
              <a:off x="4944" y="3999"/>
              <a:ext cx="425" cy="2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>
                  <a:solidFill>
                    <a:srgbClr val="FF0000"/>
                  </a:solidFill>
                  <a:ea typeface="仿宋_GB2312" charset="-122"/>
                </a:rPr>
                <a:t>1001</a:t>
              </a:r>
            </a:p>
          </p:txBody>
        </p:sp>
      </p:grpSp>
      <p:sp>
        <p:nvSpPr>
          <p:cNvPr id="306464" name="Text Box 288"/>
          <p:cNvSpPr txBox="1">
            <a:spLocks noChangeArrowheads="1"/>
          </p:cNvSpPr>
          <p:nvPr/>
        </p:nvSpPr>
        <p:spPr bwMode="auto">
          <a:xfrm>
            <a:off x="7884368" y="6417332"/>
            <a:ext cx="79851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ea typeface="仿宋_GB2312" charset="-122"/>
              </a:rPr>
              <a:t>0000</a:t>
            </a:r>
          </a:p>
        </p:txBody>
      </p:sp>
      <p:sp>
        <p:nvSpPr>
          <p:cNvPr id="306466" name="Text Box 290"/>
          <p:cNvSpPr txBox="1">
            <a:spLocks noChangeArrowheads="1"/>
          </p:cNvSpPr>
          <p:nvPr/>
        </p:nvSpPr>
        <p:spPr bwMode="auto">
          <a:xfrm>
            <a:off x="7229475" y="935038"/>
            <a:ext cx="11128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zh-CN" altLang="en-US" sz="2400" dirty="0">
                <a:solidFill>
                  <a:srgbClr val="FF0000"/>
                </a:solidFill>
                <a:ea typeface="仿宋_GB2312" charset="-122"/>
              </a:rPr>
              <a:t>功能：</a:t>
            </a:r>
          </a:p>
        </p:txBody>
      </p:sp>
      <p:sp>
        <p:nvSpPr>
          <p:cNvPr id="306467" name="Rectangle 291"/>
          <p:cNvSpPr>
            <a:spLocks noChangeArrowheads="1"/>
          </p:cNvSpPr>
          <p:nvPr/>
        </p:nvSpPr>
        <p:spPr bwMode="auto">
          <a:xfrm>
            <a:off x="7070997" y="1484784"/>
            <a:ext cx="2073003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chemeClr val="tx1"/>
                </a:solidFill>
                <a:ea typeface="仿宋_GB2312" charset="-122"/>
              </a:rPr>
              <a:t>BCD</a:t>
            </a:r>
            <a:r>
              <a:rPr lang="zh-CN" altLang="en-US" sz="2400" b="1" dirty="0" smtClean="0">
                <a:solidFill>
                  <a:schemeClr val="tx1"/>
                </a:solidFill>
                <a:ea typeface="仿宋_GB2312" charset="-122"/>
              </a:rPr>
              <a:t>码计</a:t>
            </a:r>
            <a:r>
              <a:rPr lang="zh-CN" altLang="zh-CN" sz="2400" b="1" dirty="0" smtClean="0">
                <a:solidFill>
                  <a:schemeClr val="tx1"/>
                </a:solidFill>
                <a:ea typeface="仿宋_GB2312" charset="-122"/>
              </a:rPr>
              <a:t>数</a:t>
            </a:r>
            <a:r>
              <a:rPr lang="zh-CN" altLang="en-US" sz="2400" b="1" dirty="0" smtClean="0">
                <a:solidFill>
                  <a:schemeClr val="tx1"/>
                </a:solidFill>
                <a:ea typeface="仿宋_GB2312" charset="-122"/>
              </a:rPr>
              <a:t>器</a:t>
            </a:r>
            <a:endParaRPr lang="zh-CN" altLang="en-US" sz="2400" b="1" dirty="0">
              <a:solidFill>
                <a:schemeClr val="tx1"/>
              </a:solidFill>
              <a:ea typeface="仿宋_GB2312" charset="-122"/>
            </a:endParaRPr>
          </a:p>
        </p:txBody>
      </p:sp>
      <p:sp>
        <p:nvSpPr>
          <p:cNvPr id="291" name="Rectangle 2"/>
          <p:cNvSpPr txBox="1">
            <a:spLocks noChangeArrowheads="1"/>
          </p:cNvSpPr>
          <p:nvPr/>
        </p:nvSpPr>
        <p:spPr bwMode="auto">
          <a:xfrm>
            <a:off x="179512" y="0"/>
            <a:ext cx="750093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spcBef>
                <a:spcPct val="20000"/>
              </a:spcBef>
              <a:defRPr/>
            </a:pPr>
            <a:endParaRPr lang="zh-CN" altLang="zh-CN" sz="3200" b="1" dirty="0">
              <a:solidFill>
                <a:schemeClr val="tx1"/>
              </a:solidFill>
              <a:ea typeface="仿宋_GB2312" charset="-122"/>
            </a:endParaRPr>
          </a:p>
        </p:txBody>
      </p:sp>
      <p:sp>
        <p:nvSpPr>
          <p:cNvPr id="290" name="Rectangle 65"/>
          <p:cNvSpPr>
            <a:spLocks noChangeArrowheads="1"/>
          </p:cNvSpPr>
          <p:nvPr/>
        </p:nvSpPr>
        <p:spPr bwMode="auto">
          <a:xfrm>
            <a:off x="215516" y="0"/>
            <a:ext cx="6588732" cy="54868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flatTx/>
          </a:bodyPr>
          <a:lstStyle/>
          <a:p>
            <a:pPr algn="l"/>
            <a:r>
              <a:rPr lang="zh-CN" altLang="en-US" sz="2400" b="1" kern="0" dirty="0" smtClean="0">
                <a:solidFill>
                  <a:schemeClr val="tx2"/>
                </a:solidFill>
              </a:rPr>
              <a:t>补充：触发器应用</a:t>
            </a:r>
            <a:r>
              <a:rPr lang="en-US" altLang="zh-CN" sz="2400" b="1" kern="0" dirty="0" smtClean="0">
                <a:solidFill>
                  <a:srgbClr val="FF0000"/>
                </a:solidFill>
              </a:rPr>
              <a:t>- </a:t>
            </a:r>
            <a:r>
              <a:rPr lang="zh-CN" altLang="zh-CN" sz="2400" b="1" dirty="0" smtClean="0">
                <a:solidFill>
                  <a:srgbClr val="FF0000"/>
                </a:solidFill>
                <a:ea typeface="仿宋_GB2312" charset="-122"/>
              </a:rPr>
              <a:t>阻塞反馈式</a:t>
            </a:r>
            <a:r>
              <a:rPr lang="zh-CN" altLang="en-US" sz="2400" b="1" dirty="0" smtClean="0">
                <a:solidFill>
                  <a:srgbClr val="FF0000"/>
                </a:solidFill>
                <a:ea typeface="仿宋_GB2312" charset="-122"/>
              </a:rPr>
              <a:t>异步</a:t>
            </a:r>
            <a:r>
              <a:rPr lang="zh-CN" altLang="zh-CN" sz="2400" b="1" dirty="0" smtClean="0">
                <a:solidFill>
                  <a:srgbClr val="FF0000"/>
                </a:solidFill>
                <a:ea typeface="仿宋_GB2312" charset="-122"/>
              </a:rPr>
              <a:t>计数器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6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6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0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6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6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0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0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0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0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0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0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0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0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0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0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0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0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06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06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0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0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0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30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0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0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06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06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306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306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0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0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30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30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30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30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30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30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306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306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30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30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30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30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 autoUpdateAnimBg="0"/>
      <p:bldP spid="306275" grpId="0" autoUpdateAnimBg="0"/>
      <p:bldP spid="306411" grpId="0" animBg="1"/>
      <p:bldP spid="306412" grpId="0" animBg="1"/>
      <p:bldP spid="306418" grpId="0" animBg="1"/>
      <p:bldP spid="306419" grpId="0" animBg="1"/>
      <p:bldP spid="306425" grpId="0" animBg="1"/>
      <p:bldP spid="306426" grpId="0" animBg="1"/>
      <p:bldP spid="306438" grpId="0" animBg="1"/>
      <p:bldP spid="306446" grpId="0" animBg="1"/>
      <p:bldP spid="306451" grpId="0" animBg="1"/>
      <p:bldP spid="306452" grpId="0" autoUpdateAnimBg="0"/>
      <p:bldP spid="306453" grpId="0" autoUpdateAnimBg="0"/>
      <p:bldP spid="306454" grpId="0" autoUpdateAnimBg="0"/>
      <p:bldP spid="306455" grpId="0" autoUpdateAnimBg="0"/>
      <p:bldP spid="306464" grpId="0" autoUpdateAnimBg="0"/>
      <p:bldP spid="306466" grpId="0" autoUpdateAnimBg="0"/>
      <p:bldP spid="30646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WordArt 4" descr="纸袋"/>
          <p:cNvSpPr>
            <a:spLocks noChangeArrowheads="1" noChangeShapeType="1" noTextEdit="1"/>
          </p:cNvSpPr>
          <p:nvPr/>
        </p:nvSpPr>
        <p:spPr bwMode="auto">
          <a:xfrm>
            <a:off x="3203575" y="2349500"/>
            <a:ext cx="3384550" cy="20161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TopLeft">
                <a:rot lat="0" lon="20519994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宋体"/>
                <a:ea typeface="宋体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F29A7-8A07-4509-9079-B773618B1A8F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539750" y="260350"/>
            <a:ext cx="2232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folHlink"/>
                </a:solidFill>
                <a:ea typeface="华文行楷" pitchFamily="2" charset="-122"/>
              </a:rPr>
              <a:t>2.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逻辑符号</a:t>
            </a:r>
            <a:endParaRPr lang="zh-CN" altLang="en-US" sz="2800" b="1" dirty="0">
              <a:solidFill>
                <a:schemeClr val="folHlink"/>
              </a:solidFill>
              <a:ea typeface="华文行楷" pitchFamily="2" charset="-122"/>
            </a:endParaRP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250825" y="2276475"/>
            <a:ext cx="22493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chemeClr val="folHlink"/>
                </a:solidFill>
                <a:ea typeface="华文行楷" pitchFamily="2" charset="-122"/>
              </a:rPr>
              <a:t>3.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结构</a:t>
            </a:r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特点：</a:t>
            </a:r>
          </a:p>
        </p:txBody>
      </p:sp>
      <p:sp>
        <p:nvSpPr>
          <p:cNvPr id="251927" name="Text Box 23"/>
          <p:cNvSpPr txBox="1">
            <a:spLocks noChangeArrowheads="1"/>
          </p:cNvSpPr>
          <p:nvPr/>
        </p:nvSpPr>
        <p:spPr bwMode="auto">
          <a:xfrm>
            <a:off x="827088" y="2636838"/>
            <a:ext cx="1019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zh-CN" altLang="en-US" sz="2800">
                <a:solidFill>
                  <a:srgbClr val="0000CC"/>
                </a:solidFill>
                <a:ea typeface="隶书" pitchFamily="49" charset="-122"/>
              </a:rPr>
              <a:t>反馈</a:t>
            </a:r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827088" y="3068638"/>
            <a:ext cx="560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存在</a:t>
            </a:r>
            <a:r>
              <a:rPr lang="zh-CN" altLang="en-US" sz="2800">
                <a:solidFill>
                  <a:srgbClr val="FF0000"/>
                </a:solidFill>
                <a:ea typeface="隶书" pitchFamily="49" charset="-122"/>
              </a:rPr>
              <a:t>“相同输入，不同输出”</a:t>
            </a: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的现象</a:t>
            </a:r>
          </a:p>
        </p:txBody>
      </p:sp>
      <p:sp>
        <p:nvSpPr>
          <p:cNvPr id="252014" name="Rectangle 110"/>
          <p:cNvSpPr>
            <a:spLocks noChangeArrowheads="1"/>
          </p:cNvSpPr>
          <p:nvPr/>
        </p:nvSpPr>
        <p:spPr bwMode="auto">
          <a:xfrm>
            <a:off x="1042988" y="3573463"/>
            <a:ext cx="1387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0000CC"/>
                </a:solidFill>
                <a:ea typeface="隶书" pitchFamily="49" charset="-122"/>
              </a:rPr>
              <a:t>“</a:t>
            </a:r>
            <a:r>
              <a:rPr lang="en-US" altLang="zh-CN" sz="2800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sz="2800" dirty="0">
                <a:solidFill>
                  <a:srgbClr val="0000CC"/>
                </a:solidFill>
                <a:ea typeface="隶书" pitchFamily="49" charset="-122"/>
              </a:rPr>
              <a:t>”</a:t>
            </a:r>
            <a:r>
              <a:rPr lang="zh-CN" altLang="en-US" sz="2800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稳态</a:t>
            </a:r>
          </a:p>
        </p:txBody>
      </p:sp>
      <p:sp>
        <p:nvSpPr>
          <p:cNvPr id="252128" name="Rectangle 224"/>
          <p:cNvSpPr>
            <a:spLocks noChangeArrowheads="1"/>
          </p:cNvSpPr>
          <p:nvPr/>
        </p:nvSpPr>
        <p:spPr bwMode="auto">
          <a:xfrm>
            <a:off x="4932363" y="3573463"/>
            <a:ext cx="1387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0000CC"/>
                </a:solidFill>
                <a:ea typeface="隶书" pitchFamily="49" charset="-122"/>
              </a:rPr>
              <a:t>“</a:t>
            </a:r>
            <a:r>
              <a:rPr lang="en-US" altLang="zh-CN" sz="2800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ea typeface="隶书" pitchFamily="49" charset="-122"/>
              </a:rPr>
              <a:t>”</a:t>
            </a:r>
            <a:r>
              <a:rPr lang="zh-CN" altLang="en-US" sz="2800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稳态</a:t>
            </a:r>
          </a:p>
        </p:txBody>
      </p:sp>
      <p:grpSp>
        <p:nvGrpSpPr>
          <p:cNvPr id="15" name="Group 272"/>
          <p:cNvGrpSpPr>
            <a:grpSpLocks/>
          </p:cNvGrpSpPr>
          <p:nvPr/>
        </p:nvGrpSpPr>
        <p:grpSpPr bwMode="auto">
          <a:xfrm>
            <a:off x="3492500" y="1341438"/>
            <a:ext cx="4751388" cy="1590675"/>
            <a:chOff x="2200" y="840"/>
            <a:chExt cx="2721" cy="1002"/>
          </a:xfrm>
        </p:grpSpPr>
        <p:sp>
          <p:nvSpPr>
            <p:cNvPr id="2104" name="Text Box 64"/>
            <p:cNvSpPr txBox="1">
              <a:spLocks noChangeArrowheads="1"/>
            </p:cNvSpPr>
            <p:nvPr/>
          </p:nvSpPr>
          <p:spPr bwMode="auto">
            <a:xfrm>
              <a:off x="2200" y="840"/>
              <a:ext cx="18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 dirty="0" smtClean="0">
                  <a:solidFill>
                    <a:schemeClr val="folHlink"/>
                  </a:solidFill>
                  <a:ea typeface="华文行楷" pitchFamily="2" charset="-122"/>
                </a:rPr>
                <a:t>4.“</a:t>
              </a:r>
              <a:r>
                <a:rPr lang="zh-CN" altLang="en-US" sz="2800" b="1" dirty="0">
                  <a:solidFill>
                    <a:schemeClr val="folHlink"/>
                  </a:solidFill>
                  <a:ea typeface="华文行楷" pitchFamily="2" charset="-122"/>
                </a:rPr>
                <a:t>状态”概念</a:t>
              </a:r>
            </a:p>
          </p:txBody>
        </p:sp>
        <p:grpSp>
          <p:nvGrpSpPr>
            <p:cNvPr id="2105" name="Group 271"/>
            <p:cNvGrpSpPr>
              <a:grpSpLocks/>
            </p:cNvGrpSpPr>
            <p:nvPr/>
          </p:nvGrpSpPr>
          <p:grpSpPr bwMode="auto">
            <a:xfrm>
              <a:off x="2200" y="1162"/>
              <a:ext cx="2721" cy="680"/>
              <a:chOff x="2200" y="1162"/>
              <a:chExt cx="2721" cy="680"/>
            </a:xfrm>
          </p:grpSpPr>
          <p:sp>
            <p:nvSpPr>
              <p:cNvPr id="2106" name="Text Box 70"/>
              <p:cNvSpPr txBox="1">
                <a:spLocks noChangeArrowheads="1"/>
              </p:cNvSpPr>
              <p:nvPr/>
            </p:nvSpPr>
            <p:spPr bwMode="auto">
              <a:xfrm>
                <a:off x="2241" y="1253"/>
                <a:ext cx="25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Q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Cambria Math" pitchFamily="18" charset="0"/>
                    <a:ea typeface="仿宋_GB2312" charset="-122"/>
                  </a:rPr>
                  <a:t>＝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itchFamily="18" charset="0"/>
                    <a:ea typeface="仿宋_GB2312" charset="-122"/>
                  </a:rPr>
                  <a:t>、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Q’=0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ea typeface="仿宋_GB2312" charset="-122"/>
                  </a:rPr>
                  <a:t>：锁存器</a:t>
                </a:r>
                <a:r>
                  <a:rPr lang="zh-CN" altLang="zh-CN" sz="2400" b="1" dirty="0" smtClean="0">
                    <a:solidFill>
                      <a:srgbClr val="FF0000"/>
                    </a:solidFill>
                    <a:ea typeface="仿宋_GB2312" charset="-122"/>
                  </a:rPr>
                  <a:t>1</a:t>
                </a:r>
                <a:r>
                  <a:rPr lang="zh-CN" altLang="zh-CN" sz="2400" b="1" dirty="0">
                    <a:solidFill>
                      <a:srgbClr val="FF0000"/>
                    </a:solidFill>
                    <a:ea typeface="仿宋_GB2312" charset="-122"/>
                  </a:rPr>
                  <a:t>状态</a:t>
                </a:r>
                <a:endParaRPr lang="zh-CN" altLang="en-US" sz="2400" b="1" dirty="0">
                  <a:solidFill>
                    <a:srgbClr val="FF0000"/>
                  </a:solidFill>
                  <a:ea typeface="仿宋_GB2312" charset="-122"/>
                </a:endParaRPr>
              </a:p>
            </p:txBody>
          </p:sp>
          <p:sp>
            <p:nvSpPr>
              <p:cNvPr id="2107" name="AutoShape 265"/>
              <p:cNvSpPr>
                <a:spLocks noChangeArrowheads="1"/>
              </p:cNvSpPr>
              <p:nvPr/>
            </p:nvSpPr>
            <p:spPr bwMode="auto">
              <a:xfrm>
                <a:off x="2200" y="1162"/>
                <a:ext cx="2721" cy="680"/>
              </a:xfrm>
              <a:prstGeom prst="wedgeRoundRectCallout">
                <a:avLst>
                  <a:gd name="adj1" fmla="val -75981"/>
                  <a:gd name="adj2" fmla="val 129116"/>
                  <a:gd name="adj3" fmla="val 16667"/>
                </a:avLst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0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  <p:sp>
            <p:nvSpPr>
              <p:cNvPr id="2108" name="Text Box 269"/>
              <p:cNvSpPr txBox="1">
                <a:spLocks noChangeArrowheads="1"/>
              </p:cNvSpPr>
              <p:nvPr/>
            </p:nvSpPr>
            <p:spPr bwMode="auto">
              <a:xfrm>
                <a:off x="2282" y="1543"/>
                <a:ext cx="245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Q=0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、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Q’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＝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ea typeface="仿宋_GB2312" charset="-122"/>
                  </a:rPr>
                  <a:t>：锁存器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ea typeface="仿宋_GB2312" charset="-122"/>
                  </a:rPr>
                  <a:t>0</a:t>
                </a:r>
                <a:r>
                  <a:rPr lang="zh-CN" altLang="zh-CN" sz="2400" b="1" dirty="0">
                    <a:solidFill>
                      <a:srgbClr val="FF0000"/>
                    </a:solidFill>
                    <a:ea typeface="仿宋_GB2312" charset="-122"/>
                  </a:rPr>
                  <a:t>状态</a:t>
                </a:r>
                <a:endParaRPr lang="zh-CN" altLang="en-US" sz="2400" b="1" dirty="0">
                  <a:solidFill>
                    <a:srgbClr val="FF0000"/>
                  </a:solidFill>
                  <a:ea typeface="仿宋_GB2312" charset="-122"/>
                </a:endParaRPr>
              </a:p>
            </p:txBody>
          </p:sp>
          <p:sp>
            <p:nvSpPr>
              <p:cNvPr id="2109" name="AutoShape 270"/>
              <p:cNvSpPr>
                <a:spLocks noChangeArrowheads="1"/>
              </p:cNvSpPr>
              <p:nvPr/>
            </p:nvSpPr>
            <p:spPr bwMode="auto">
              <a:xfrm>
                <a:off x="2200" y="1162"/>
                <a:ext cx="2721" cy="680"/>
              </a:xfrm>
              <a:prstGeom prst="wedgeRoundRectCallout">
                <a:avLst>
                  <a:gd name="adj1" fmla="val -7296"/>
                  <a:gd name="adj2" fmla="val 139852"/>
                  <a:gd name="adj3" fmla="val 16667"/>
                </a:avLst>
              </a:prstGeom>
              <a:noFill/>
              <a:ln w="25400">
                <a:solidFill>
                  <a:srgbClr val="00FF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 sz="2000">
                  <a:solidFill>
                    <a:schemeClr val="tx1"/>
                  </a:solidFill>
                  <a:ea typeface="仿宋_GB2312" charset="-122"/>
                </a:endParaRPr>
              </a:p>
            </p:txBody>
          </p:sp>
        </p:grpSp>
      </p:grpSp>
      <p:grpSp>
        <p:nvGrpSpPr>
          <p:cNvPr id="17" name="Group 274"/>
          <p:cNvGrpSpPr>
            <a:grpSpLocks/>
          </p:cNvGrpSpPr>
          <p:nvPr/>
        </p:nvGrpSpPr>
        <p:grpSpPr bwMode="auto">
          <a:xfrm>
            <a:off x="571500" y="6338888"/>
            <a:ext cx="7632700" cy="519112"/>
            <a:chOff x="340" y="3993"/>
            <a:chExt cx="4808" cy="327"/>
          </a:xfrm>
        </p:grpSpPr>
        <p:sp>
          <p:nvSpPr>
            <p:cNvPr id="2103" name="Text Box 25"/>
            <p:cNvSpPr txBox="1">
              <a:spLocks noChangeArrowheads="1"/>
            </p:cNvSpPr>
            <p:nvPr/>
          </p:nvSpPr>
          <p:spPr bwMode="auto">
            <a:xfrm>
              <a:off x="340" y="3993"/>
              <a:ext cx="48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tx1"/>
                  </a:solidFill>
                  <a:ea typeface="仿宋_GB2312" charset="-122"/>
                </a:rPr>
                <a:t>当</a:t>
              </a:r>
              <a:r>
                <a:rPr lang="zh-CN" altLang="en-US" sz="2800" b="1">
                  <a:solidFill>
                    <a:schemeClr val="tx1"/>
                  </a:solidFill>
                  <a:ea typeface="仿宋_GB2312" charset="-122"/>
                </a:rPr>
                <a:t>                 </a:t>
              </a:r>
              <a:r>
                <a:rPr lang="en-US" altLang="zh-CN" sz="2400" b="1">
                  <a:solidFill>
                    <a:schemeClr val="tx1"/>
                  </a:solidFill>
                  <a:ea typeface="仿宋_GB2312" charset="-122"/>
                </a:rPr>
                <a:t>(</a:t>
              </a:r>
              <a:r>
                <a:rPr lang="zh-CN" altLang="en-US" sz="2400" b="1">
                  <a:solidFill>
                    <a:schemeClr val="tx1"/>
                  </a:solidFill>
                  <a:ea typeface="仿宋_GB2312" charset="-122"/>
                </a:rPr>
                <a:t>触发输入无效时</a:t>
              </a:r>
              <a:r>
                <a:rPr lang="en-US" altLang="zh-CN" sz="2400" b="1">
                  <a:solidFill>
                    <a:schemeClr val="tx1"/>
                  </a:solidFill>
                  <a:ea typeface="仿宋_GB2312" charset="-122"/>
                </a:rPr>
                <a:t>)</a:t>
              </a:r>
              <a:r>
                <a:rPr lang="zh-CN" altLang="en-US" sz="2400" b="1">
                  <a:solidFill>
                    <a:schemeClr val="tx1"/>
                  </a:solidFill>
                  <a:ea typeface="仿宋_GB2312" charset="-122"/>
                </a:rPr>
                <a:t>，电路有</a:t>
              </a:r>
              <a:r>
                <a:rPr lang="zh-CN" altLang="en-US" sz="2400" b="1">
                  <a:solidFill>
                    <a:srgbClr val="FF0000"/>
                  </a:solidFill>
                  <a:ea typeface="仿宋_GB2312" charset="-122"/>
                </a:rPr>
                <a:t>两种稳态</a:t>
              </a:r>
              <a:r>
                <a:rPr lang="zh-CN" altLang="en-US" sz="2400" b="1">
                  <a:solidFill>
                    <a:schemeClr val="tx1"/>
                  </a:solidFill>
                  <a:ea typeface="仿宋_GB2312" charset="-122"/>
                </a:rPr>
                <a:t>输出</a:t>
              </a:r>
            </a:p>
          </p:txBody>
        </p:sp>
        <p:graphicFrame>
          <p:nvGraphicFramePr>
            <p:cNvPr id="2050" name="Object 273"/>
            <p:cNvGraphicFramePr>
              <a:graphicFrameLocks noChangeAspect="1"/>
            </p:cNvGraphicFramePr>
            <p:nvPr/>
          </p:nvGraphicFramePr>
          <p:xfrm>
            <a:off x="637" y="3997"/>
            <a:ext cx="889" cy="323"/>
          </p:xfrm>
          <a:graphic>
            <a:graphicData uri="http://schemas.openxmlformats.org/presentationml/2006/ole">
              <p:oleObj spid="_x0000_s2062" name="公式" r:id="rId3" imgW="774360" imgH="215640" progId="Equation.3">
                <p:embed/>
              </p:oleObj>
            </a:graphicData>
          </a:graphic>
        </p:graphicFrame>
      </p:grpSp>
      <p:sp>
        <p:nvSpPr>
          <p:cNvPr id="252181" name="Rectangle 277"/>
          <p:cNvSpPr>
            <a:spLocks noChangeArrowheads="1"/>
          </p:cNvSpPr>
          <p:nvPr/>
        </p:nvSpPr>
        <p:spPr bwMode="auto">
          <a:xfrm>
            <a:off x="2484438" y="3860800"/>
            <a:ext cx="1292225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CC"/>
                </a:solidFill>
                <a:ea typeface="隶书" pitchFamily="49" charset="-122"/>
              </a:rPr>
              <a:t>假设</a:t>
            </a:r>
            <a:r>
              <a:rPr lang="en-US" altLang="zh-CN" sz="2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2182" name="Rectangle 278"/>
          <p:cNvSpPr>
            <a:spLocks noChangeArrowheads="1"/>
          </p:cNvSpPr>
          <p:nvPr/>
        </p:nvSpPr>
        <p:spPr bwMode="auto">
          <a:xfrm>
            <a:off x="2843213" y="5373688"/>
            <a:ext cx="358775" cy="5191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2183" name="Rectangle 279"/>
          <p:cNvSpPr>
            <a:spLocks noChangeArrowheads="1"/>
          </p:cNvSpPr>
          <p:nvPr/>
        </p:nvSpPr>
        <p:spPr bwMode="auto">
          <a:xfrm>
            <a:off x="6227763" y="3933825"/>
            <a:ext cx="968375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2400" dirty="0">
                <a:solidFill>
                  <a:srgbClr val="0000CC"/>
                </a:solidFill>
                <a:ea typeface="隶书" pitchFamily="49" charset="-122"/>
              </a:rPr>
              <a:t>假设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2184" name="Rectangle 280"/>
          <p:cNvSpPr>
            <a:spLocks noChangeArrowheads="1"/>
          </p:cNvSpPr>
          <p:nvPr/>
        </p:nvSpPr>
        <p:spPr bwMode="auto">
          <a:xfrm>
            <a:off x="6516688" y="5300663"/>
            <a:ext cx="358775" cy="5191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00" name="Line 44"/>
          <p:cNvSpPr>
            <a:spLocks noChangeShapeType="1"/>
          </p:cNvSpPr>
          <p:nvPr/>
        </p:nvSpPr>
        <p:spPr bwMode="auto">
          <a:xfrm flipH="1">
            <a:off x="1714500" y="4786063"/>
            <a:ext cx="1109663" cy="429052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97" name="Line 44"/>
          <p:cNvSpPr>
            <a:spLocks noChangeShapeType="1"/>
          </p:cNvSpPr>
          <p:nvPr/>
        </p:nvSpPr>
        <p:spPr bwMode="auto">
          <a:xfrm flipH="1">
            <a:off x="5286380" y="4786322"/>
            <a:ext cx="1109663" cy="428417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93" name="Line 50"/>
          <p:cNvSpPr>
            <a:spLocks noChangeShapeType="1"/>
          </p:cNvSpPr>
          <p:nvPr/>
        </p:nvSpPr>
        <p:spPr bwMode="auto">
          <a:xfrm>
            <a:off x="1714501" y="4928869"/>
            <a:ext cx="1071561" cy="571609"/>
          </a:xfrm>
          <a:prstGeom prst="line">
            <a:avLst/>
          </a:prstGeom>
          <a:noFill/>
          <a:ln w="41275">
            <a:solidFill>
              <a:srgbClr val="33CC33"/>
            </a:solidFill>
            <a:round/>
            <a:headEnd type="triangl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89" name="Line 50"/>
          <p:cNvSpPr>
            <a:spLocks noChangeShapeType="1"/>
          </p:cNvSpPr>
          <p:nvPr/>
        </p:nvSpPr>
        <p:spPr bwMode="auto">
          <a:xfrm>
            <a:off x="5286376" y="4865369"/>
            <a:ext cx="1071561" cy="571609"/>
          </a:xfrm>
          <a:prstGeom prst="line">
            <a:avLst/>
          </a:prstGeom>
          <a:noFill/>
          <a:ln w="41275">
            <a:solidFill>
              <a:srgbClr val="33CC33"/>
            </a:solidFill>
            <a:round/>
            <a:headEnd type="triangl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" name="Rectangle 277"/>
          <p:cNvSpPr>
            <a:spLocks noChangeArrowheads="1"/>
          </p:cNvSpPr>
          <p:nvPr/>
        </p:nvSpPr>
        <p:spPr bwMode="auto">
          <a:xfrm>
            <a:off x="2786063" y="4714875"/>
            <a:ext cx="1533909" cy="40229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a typeface="隶书" pitchFamily="49" charset="-122"/>
              </a:rPr>
              <a:t>自锁保证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4" name="Rectangle 277"/>
          <p:cNvSpPr>
            <a:spLocks noChangeArrowheads="1"/>
          </p:cNvSpPr>
          <p:nvPr/>
        </p:nvSpPr>
        <p:spPr bwMode="auto">
          <a:xfrm>
            <a:off x="6500813" y="4572000"/>
            <a:ext cx="1887611" cy="40229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lvl="0"/>
            <a:r>
              <a:rPr lang="zh-CN" altLang="en-US" sz="2000" dirty="0" smtClean="0">
                <a:ea typeface="隶书" pitchFamily="49" charset="-122"/>
              </a:rPr>
              <a:t>自锁保证</a:t>
            </a:r>
            <a:r>
              <a:rPr lang="en-US" altLang="zh-CN" sz="2000" dirty="0" smtClean="0"/>
              <a:t>1</a:t>
            </a:r>
            <a:endParaRPr lang="en-US" altLang="zh-CN" sz="2000" dirty="0"/>
          </a:p>
        </p:txBody>
      </p:sp>
      <p:grpSp>
        <p:nvGrpSpPr>
          <p:cNvPr id="154" name="Group 59"/>
          <p:cNvGrpSpPr>
            <a:grpSpLocks/>
          </p:cNvGrpSpPr>
          <p:nvPr/>
        </p:nvGrpSpPr>
        <p:grpSpPr bwMode="auto">
          <a:xfrm>
            <a:off x="395536" y="908720"/>
            <a:ext cx="2566988" cy="1025525"/>
            <a:chOff x="2496" y="1104"/>
            <a:chExt cx="1595" cy="671"/>
          </a:xfrm>
        </p:grpSpPr>
        <p:grpSp>
          <p:nvGrpSpPr>
            <p:cNvPr id="155" name="Group 55"/>
            <p:cNvGrpSpPr>
              <a:grpSpLocks/>
            </p:cNvGrpSpPr>
            <p:nvPr/>
          </p:nvGrpSpPr>
          <p:grpSpPr bwMode="auto">
            <a:xfrm>
              <a:off x="2496" y="1104"/>
              <a:ext cx="1344" cy="671"/>
              <a:chOff x="2640" y="1104"/>
              <a:chExt cx="1344" cy="671"/>
            </a:xfrm>
          </p:grpSpPr>
          <p:sp>
            <p:nvSpPr>
              <p:cNvPr id="158" name="Rectangle 44"/>
              <p:cNvSpPr>
                <a:spLocks noChangeArrowheads="1"/>
              </p:cNvSpPr>
              <p:nvPr/>
            </p:nvSpPr>
            <p:spPr bwMode="auto">
              <a:xfrm>
                <a:off x="3216" y="1104"/>
                <a:ext cx="481" cy="671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" name="Line 45"/>
              <p:cNvSpPr>
                <a:spLocks noChangeShapeType="1"/>
              </p:cNvSpPr>
              <p:nvPr/>
            </p:nvSpPr>
            <p:spPr bwMode="auto">
              <a:xfrm>
                <a:off x="2928" y="124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46"/>
              <p:cNvSpPr>
                <a:spLocks noChangeShapeType="1"/>
              </p:cNvSpPr>
              <p:nvPr/>
            </p:nvSpPr>
            <p:spPr bwMode="auto">
              <a:xfrm>
                <a:off x="2928" y="15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Line 47"/>
              <p:cNvSpPr>
                <a:spLocks noChangeShapeType="1"/>
              </p:cNvSpPr>
              <p:nvPr/>
            </p:nvSpPr>
            <p:spPr bwMode="auto">
              <a:xfrm>
                <a:off x="3696" y="12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Oval 48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" name="Line 49"/>
              <p:cNvSpPr>
                <a:spLocks noChangeShapeType="1"/>
              </p:cNvSpPr>
              <p:nvPr/>
            </p:nvSpPr>
            <p:spPr bwMode="auto">
              <a:xfrm>
                <a:off x="3792" y="15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Text Box 50"/>
              <p:cNvSpPr txBox="1">
                <a:spLocks noChangeArrowheads="1"/>
              </p:cNvSpPr>
              <p:nvPr/>
            </p:nvSpPr>
            <p:spPr bwMode="auto">
              <a:xfrm>
                <a:off x="3216" y="1104"/>
                <a:ext cx="220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S</a:t>
                </a:r>
              </a:p>
            </p:txBody>
          </p:sp>
          <p:sp>
            <p:nvSpPr>
              <p:cNvPr id="165" name="Text Box 51"/>
              <p:cNvSpPr txBox="1">
                <a:spLocks noChangeArrowheads="1"/>
              </p:cNvSpPr>
              <p:nvPr/>
            </p:nvSpPr>
            <p:spPr bwMode="auto">
              <a:xfrm>
                <a:off x="3216" y="1440"/>
                <a:ext cx="241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R</a:t>
                </a:r>
              </a:p>
            </p:txBody>
          </p:sp>
          <p:sp>
            <p:nvSpPr>
              <p:cNvPr id="166" name="Text Box 52"/>
              <p:cNvSpPr txBox="1">
                <a:spLocks noChangeArrowheads="1"/>
              </p:cNvSpPr>
              <p:nvPr/>
            </p:nvSpPr>
            <p:spPr bwMode="auto">
              <a:xfrm>
                <a:off x="2640" y="1104"/>
                <a:ext cx="337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/>
                  <a:t>S</a:t>
                </a:r>
                <a:r>
                  <a:rPr lang="en-US" altLang="zh-CN" sz="2400" baseline="-25000"/>
                  <a:t>D</a:t>
                </a:r>
              </a:p>
            </p:txBody>
          </p:sp>
          <p:sp>
            <p:nvSpPr>
              <p:cNvPr id="167" name="Text Box 53"/>
              <p:cNvSpPr txBox="1">
                <a:spLocks noChangeArrowheads="1"/>
              </p:cNvSpPr>
              <p:nvPr/>
            </p:nvSpPr>
            <p:spPr bwMode="auto">
              <a:xfrm>
                <a:off x="2640" y="1439"/>
                <a:ext cx="337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/>
                  <a:t>R</a:t>
                </a:r>
                <a:r>
                  <a:rPr lang="en-US" altLang="zh-CN" sz="2400" baseline="-25000"/>
                  <a:t>D</a:t>
                </a:r>
                <a:endParaRPr lang="en-US" altLang="zh-CN" sz="2400"/>
              </a:p>
            </p:txBody>
          </p:sp>
        </p:grpSp>
        <p:sp>
          <p:nvSpPr>
            <p:cNvPr id="156" name="Rectangle 57"/>
            <p:cNvSpPr>
              <a:spLocks noChangeArrowheads="1"/>
            </p:cNvSpPr>
            <p:nvPr/>
          </p:nvSpPr>
          <p:spPr bwMode="auto">
            <a:xfrm>
              <a:off x="3840" y="1152"/>
              <a:ext cx="2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Q</a:t>
              </a:r>
            </a:p>
          </p:txBody>
        </p:sp>
        <p:graphicFrame>
          <p:nvGraphicFramePr>
            <p:cNvPr id="157" name="Object 58"/>
            <p:cNvGraphicFramePr>
              <a:graphicFrameLocks noChangeAspect="1"/>
            </p:cNvGraphicFramePr>
            <p:nvPr/>
          </p:nvGraphicFramePr>
          <p:xfrm>
            <a:off x="3873" y="1463"/>
            <a:ext cx="213" cy="242"/>
          </p:xfrm>
          <a:graphic>
            <a:graphicData uri="http://schemas.openxmlformats.org/presentationml/2006/ole">
              <p:oleObj spid="_x0000_s2063" name="公式" r:id="rId4" imgW="177480" imgH="203040" progId="Equation.3">
                <p:embed/>
              </p:oleObj>
            </a:graphicData>
          </a:graphic>
        </p:graphicFrame>
      </p:grpSp>
      <p:grpSp>
        <p:nvGrpSpPr>
          <p:cNvPr id="168" name="Group 266"/>
          <p:cNvGrpSpPr>
            <a:grpSpLocks/>
          </p:cNvGrpSpPr>
          <p:nvPr/>
        </p:nvGrpSpPr>
        <p:grpSpPr bwMode="auto">
          <a:xfrm>
            <a:off x="6400800" y="0"/>
            <a:ext cx="2721769" cy="1905000"/>
            <a:chOff x="192" y="912"/>
            <a:chExt cx="1905" cy="1354"/>
          </a:xfrm>
        </p:grpSpPr>
        <p:sp>
          <p:nvSpPr>
            <p:cNvPr id="169" name="Rectangle 267"/>
            <p:cNvSpPr>
              <a:spLocks noChangeArrowheads="1"/>
            </p:cNvSpPr>
            <p:nvPr/>
          </p:nvSpPr>
          <p:spPr bwMode="auto">
            <a:xfrm>
              <a:off x="960" y="1009"/>
              <a:ext cx="240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70" name="Oval 268"/>
            <p:cNvSpPr>
              <a:spLocks noChangeArrowheads="1"/>
            </p:cNvSpPr>
            <p:nvPr/>
          </p:nvSpPr>
          <p:spPr bwMode="auto">
            <a:xfrm>
              <a:off x="1200" y="1182"/>
              <a:ext cx="64" cy="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71" name="Text Box 269"/>
            <p:cNvSpPr txBox="1">
              <a:spLocks noChangeArrowheads="1"/>
            </p:cNvSpPr>
            <p:nvPr/>
          </p:nvSpPr>
          <p:spPr bwMode="auto">
            <a:xfrm>
              <a:off x="960" y="100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ym typeface="Symbol" pitchFamily="18" charset="2"/>
                </a:rPr>
                <a:t>1</a:t>
              </a:r>
              <a:endParaRPr lang="en-US" altLang="zh-CN" sz="2400"/>
            </a:p>
          </p:txBody>
        </p:sp>
        <p:grpSp>
          <p:nvGrpSpPr>
            <p:cNvPr id="172" name="Group 270"/>
            <p:cNvGrpSpPr>
              <a:grpSpLocks/>
            </p:cNvGrpSpPr>
            <p:nvPr/>
          </p:nvGrpSpPr>
          <p:grpSpPr bwMode="auto">
            <a:xfrm>
              <a:off x="960" y="1833"/>
              <a:ext cx="319" cy="433"/>
              <a:chOff x="816" y="1584"/>
              <a:chExt cx="383" cy="480"/>
            </a:xfrm>
          </p:grpSpPr>
          <p:sp>
            <p:nvSpPr>
              <p:cNvPr id="198" name="Rectangle 271"/>
              <p:cNvSpPr>
                <a:spLocks noChangeArrowheads="1"/>
              </p:cNvSpPr>
              <p:nvPr/>
            </p:nvSpPr>
            <p:spPr bwMode="auto">
              <a:xfrm>
                <a:off x="816" y="1584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99" name="Oval 27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77" cy="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200" name="Text Box 273"/>
              <p:cNvSpPr txBox="1">
                <a:spLocks noChangeArrowheads="1"/>
              </p:cNvSpPr>
              <p:nvPr/>
            </p:nvSpPr>
            <p:spPr bwMode="auto">
              <a:xfrm>
                <a:off x="816" y="1586"/>
                <a:ext cx="383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ym typeface="Symbol" pitchFamily="18" charset="2"/>
                  </a:rPr>
                  <a:t>1</a:t>
                </a:r>
                <a:endParaRPr lang="en-US" altLang="zh-CN" sz="2400"/>
              </a:p>
            </p:txBody>
          </p:sp>
        </p:grpSp>
        <p:sp>
          <p:nvSpPr>
            <p:cNvPr id="175" name="Line 274"/>
            <p:cNvSpPr>
              <a:spLocks noChangeShapeType="1"/>
            </p:cNvSpPr>
            <p:nvPr/>
          </p:nvSpPr>
          <p:spPr bwMode="auto">
            <a:xfrm>
              <a:off x="480" y="113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76" name="Line 275"/>
            <p:cNvSpPr>
              <a:spLocks noChangeShapeType="1"/>
            </p:cNvSpPr>
            <p:nvPr/>
          </p:nvSpPr>
          <p:spPr bwMode="auto">
            <a:xfrm>
              <a:off x="480" y="20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77" name="Line 276"/>
            <p:cNvSpPr>
              <a:spLocks noChangeShapeType="1"/>
            </p:cNvSpPr>
            <p:nvPr/>
          </p:nvSpPr>
          <p:spPr bwMode="auto">
            <a:xfrm>
              <a:off x="800" y="1312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78" name="Line 277"/>
            <p:cNvSpPr>
              <a:spLocks noChangeShapeType="1"/>
            </p:cNvSpPr>
            <p:nvPr/>
          </p:nvSpPr>
          <p:spPr bwMode="auto">
            <a:xfrm>
              <a:off x="800" y="1919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79" name="Line 278"/>
            <p:cNvSpPr>
              <a:spLocks noChangeShapeType="1"/>
            </p:cNvSpPr>
            <p:nvPr/>
          </p:nvSpPr>
          <p:spPr bwMode="auto">
            <a:xfrm>
              <a:off x="1279" y="1226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80" name="Line 279"/>
            <p:cNvSpPr>
              <a:spLocks noChangeShapeType="1"/>
            </p:cNvSpPr>
            <p:nvPr/>
          </p:nvSpPr>
          <p:spPr bwMode="auto">
            <a:xfrm>
              <a:off x="1279" y="2049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81" name="Line 280"/>
            <p:cNvSpPr>
              <a:spLocks noChangeShapeType="1"/>
            </p:cNvSpPr>
            <p:nvPr/>
          </p:nvSpPr>
          <p:spPr bwMode="auto">
            <a:xfrm flipV="1">
              <a:off x="800" y="1702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82" name="Line 281"/>
            <p:cNvSpPr>
              <a:spLocks noChangeShapeType="1"/>
            </p:cNvSpPr>
            <p:nvPr/>
          </p:nvSpPr>
          <p:spPr bwMode="auto">
            <a:xfrm flipV="1">
              <a:off x="800" y="1312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83" name="Line 282"/>
            <p:cNvSpPr>
              <a:spLocks noChangeShapeType="1"/>
            </p:cNvSpPr>
            <p:nvPr/>
          </p:nvSpPr>
          <p:spPr bwMode="auto">
            <a:xfrm flipV="1">
              <a:off x="800" y="1442"/>
              <a:ext cx="759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84" name="Line 283"/>
            <p:cNvSpPr>
              <a:spLocks noChangeShapeType="1"/>
            </p:cNvSpPr>
            <p:nvPr/>
          </p:nvSpPr>
          <p:spPr bwMode="auto">
            <a:xfrm flipH="1" flipV="1">
              <a:off x="800" y="1529"/>
              <a:ext cx="759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85" name="Line 284"/>
            <p:cNvSpPr>
              <a:spLocks noChangeShapeType="1"/>
            </p:cNvSpPr>
            <p:nvPr/>
          </p:nvSpPr>
          <p:spPr bwMode="auto">
            <a:xfrm flipV="1">
              <a:off x="1559" y="1226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86" name="Line 285"/>
            <p:cNvSpPr>
              <a:spLocks noChangeShapeType="1"/>
            </p:cNvSpPr>
            <p:nvPr/>
          </p:nvSpPr>
          <p:spPr bwMode="auto">
            <a:xfrm flipV="1">
              <a:off x="1559" y="1833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87" name="Oval 286"/>
            <p:cNvSpPr>
              <a:spLocks noChangeArrowheads="1"/>
            </p:cNvSpPr>
            <p:nvPr/>
          </p:nvSpPr>
          <p:spPr bwMode="auto">
            <a:xfrm>
              <a:off x="1537" y="1206"/>
              <a:ext cx="40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88" name="Oval 287"/>
            <p:cNvSpPr>
              <a:spLocks noChangeArrowheads="1"/>
            </p:cNvSpPr>
            <p:nvPr/>
          </p:nvSpPr>
          <p:spPr bwMode="auto">
            <a:xfrm>
              <a:off x="1541" y="2027"/>
              <a:ext cx="40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 anchorCtr="1"/>
            <a:lstStyle/>
            <a:p>
              <a:endParaRPr lang="zh-CN" altLang="en-US"/>
            </a:p>
          </p:txBody>
        </p:sp>
        <p:sp>
          <p:nvSpPr>
            <p:cNvPr id="189" name="Text Box 288"/>
            <p:cNvSpPr txBox="1">
              <a:spLocks noChangeArrowheads="1"/>
            </p:cNvSpPr>
            <p:nvPr/>
          </p:nvSpPr>
          <p:spPr bwMode="auto">
            <a:xfrm>
              <a:off x="336" y="1173"/>
              <a:ext cx="20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endParaRPr lang="zh-CN" altLang="zh-CN" sz="1800" baseline="-25000"/>
            </a:p>
          </p:txBody>
        </p:sp>
        <p:sp>
          <p:nvSpPr>
            <p:cNvPr id="190" name="Text Box 289"/>
            <p:cNvSpPr txBox="1">
              <a:spLocks noChangeArrowheads="1"/>
            </p:cNvSpPr>
            <p:nvPr/>
          </p:nvSpPr>
          <p:spPr bwMode="auto">
            <a:xfrm>
              <a:off x="336" y="2082"/>
              <a:ext cx="20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endParaRPr lang="zh-CN" altLang="zh-CN" sz="1800" baseline="-25000"/>
            </a:p>
          </p:txBody>
        </p:sp>
        <p:sp>
          <p:nvSpPr>
            <p:cNvPr id="191" name="Text Box 290"/>
            <p:cNvSpPr txBox="1">
              <a:spLocks noChangeArrowheads="1"/>
            </p:cNvSpPr>
            <p:nvPr/>
          </p:nvSpPr>
          <p:spPr bwMode="auto">
            <a:xfrm>
              <a:off x="1895" y="1085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Q</a:t>
              </a:r>
            </a:p>
          </p:txBody>
        </p:sp>
        <p:sp>
          <p:nvSpPr>
            <p:cNvPr id="192" name="Text Box 291"/>
            <p:cNvSpPr txBox="1">
              <a:spLocks noChangeArrowheads="1"/>
            </p:cNvSpPr>
            <p:nvPr/>
          </p:nvSpPr>
          <p:spPr bwMode="auto">
            <a:xfrm>
              <a:off x="1895" y="1867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endParaRPr lang="en-US" sz="2400"/>
            </a:p>
          </p:txBody>
        </p:sp>
        <p:graphicFrame>
          <p:nvGraphicFramePr>
            <p:cNvPr id="193" name="Object 292"/>
            <p:cNvGraphicFramePr>
              <a:graphicFrameLocks noChangeAspect="1"/>
            </p:cNvGraphicFramePr>
            <p:nvPr/>
          </p:nvGraphicFramePr>
          <p:xfrm>
            <a:off x="1886" y="1849"/>
            <a:ext cx="211" cy="284"/>
          </p:xfrm>
          <a:graphic>
            <a:graphicData uri="http://schemas.openxmlformats.org/presentationml/2006/ole">
              <p:oleObj spid="_x0000_s2064" name="公式" r:id="rId5" imgW="177480" imgH="203040" progId="Equation.3">
                <p:embed/>
              </p:oleObj>
            </a:graphicData>
          </a:graphic>
        </p:graphicFrame>
        <p:sp>
          <p:nvSpPr>
            <p:cNvPr id="194" name="Text Box 293"/>
            <p:cNvSpPr txBox="1">
              <a:spLocks noChangeArrowheads="1"/>
            </p:cNvSpPr>
            <p:nvPr/>
          </p:nvSpPr>
          <p:spPr bwMode="auto">
            <a:xfrm>
              <a:off x="1182" y="912"/>
              <a:ext cx="3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G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195" name="Text Box 294"/>
            <p:cNvSpPr txBox="1">
              <a:spLocks noChangeArrowheads="1"/>
            </p:cNvSpPr>
            <p:nvPr/>
          </p:nvSpPr>
          <p:spPr bwMode="auto">
            <a:xfrm>
              <a:off x="1182" y="1736"/>
              <a:ext cx="3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G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196" name="Text Box 295"/>
            <p:cNvSpPr txBox="1">
              <a:spLocks noChangeArrowheads="1"/>
            </p:cNvSpPr>
            <p:nvPr/>
          </p:nvSpPr>
          <p:spPr bwMode="auto">
            <a:xfrm>
              <a:off x="192" y="96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altLang="zh-CN" sz="2400"/>
                <a:t>R</a:t>
              </a:r>
              <a:r>
                <a:rPr lang="en-US" altLang="zh-CN" sz="2400" baseline="-25000"/>
                <a:t>D</a:t>
              </a:r>
              <a:endParaRPr lang="en-US" altLang="zh-CN" sz="2400"/>
            </a:p>
          </p:txBody>
        </p:sp>
        <p:sp>
          <p:nvSpPr>
            <p:cNvPr id="197" name="Text Box 296"/>
            <p:cNvSpPr txBox="1">
              <a:spLocks noChangeArrowheads="1"/>
            </p:cNvSpPr>
            <p:nvPr/>
          </p:nvSpPr>
          <p:spPr bwMode="auto">
            <a:xfrm>
              <a:off x="192" y="187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altLang="zh-CN" sz="2400"/>
                <a:t>S</a:t>
              </a:r>
              <a:r>
                <a:rPr lang="en-US" altLang="zh-CN" sz="2400" baseline="-25000"/>
                <a:t>D</a:t>
              </a:r>
            </a:p>
          </p:txBody>
        </p:sp>
      </p:grpSp>
      <p:grpSp>
        <p:nvGrpSpPr>
          <p:cNvPr id="201" name="Group 226"/>
          <p:cNvGrpSpPr>
            <a:grpSpLocks/>
          </p:cNvGrpSpPr>
          <p:nvPr/>
        </p:nvGrpSpPr>
        <p:grpSpPr bwMode="auto">
          <a:xfrm>
            <a:off x="755577" y="4077072"/>
            <a:ext cx="2947988" cy="2133600"/>
            <a:chOff x="3552" y="1056"/>
            <a:chExt cx="1857" cy="1344"/>
          </a:xfrm>
        </p:grpSpPr>
        <p:grpSp>
          <p:nvGrpSpPr>
            <p:cNvPr id="202" name="Group 227"/>
            <p:cNvGrpSpPr>
              <a:grpSpLocks/>
            </p:cNvGrpSpPr>
            <p:nvPr/>
          </p:nvGrpSpPr>
          <p:grpSpPr bwMode="auto">
            <a:xfrm>
              <a:off x="3648" y="1056"/>
              <a:ext cx="1761" cy="1344"/>
              <a:chOff x="-52" y="-48"/>
              <a:chExt cx="2290" cy="1488"/>
            </a:xfrm>
          </p:grpSpPr>
          <p:grpSp>
            <p:nvGrpSpPr>
              <p:cNvPr id="209" name="Group 228"/>
              <p:cNvGrpSpPr>
                <a:grpSpLocks/>
              </p:cNvGrpSpPr>
              <p:nvPr/>
            </p:nvGrpSpPr>
            <p:grpSpPr bwMode="auto">
              <a:xfrm>
                <a:off x="164" y="47"/>
                <a:ext cx="1820" cy="1393"/>
                <a:chOff x="240" y="1583"/>
                <a:chExt cx="1680" cy="1393"/>
              </a:xfrm>
            </p:grpSpPr>
            <p:grpSp>
              <p:nvGrpSpPr>
                <p:cNvPr id="217" name="Group 229"/>
                <p:cNvGrpSpPr>
                  <a:grpSpLocks/>
                </p:cNvGrpSpPr>
                <p:nvPr/>
              </p:nvGrpSpPr>
              <p:grpSpPr bwMode="auto">
                <a:xfrm>
                  <a:off x="816" y="1583"/>
                  <a:ext cx="383" cy="481"/>
                  <a:chOff x="816" y="1583"/>
                  <a:chExt cx="383" cy="481"/>
                </a:xfrm>
              </p:grpSpPr>
              <p:sp>
                <p:nvSpPr>
                  <p:cNvPr id="236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584"/>
                    <a:ext cx="288" cy="4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b" anchorCtr="1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Oval 231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77" cy="7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b" anchorCtr="1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Text Box 2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1583"/>
                    <a:ext cx="383" cy="31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 anchorCtr="1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sym typeface="Symbol" pitchFamily="18" charset="2"/>
                      </a:rPr>
                      <a:t>1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218" name="Group 233"/>
                <p:cNvGrpSpPr>
                  <a:grpSpLocks/>
                </p:cNvGrpSpPr>
                <p:nvPr/>
              </p:nvGrpSpPr>
              <p:grpSpPr bwMode="auto">
                <a:xfrm>
                  <a:off x="816" y="2496"/>
                  <a:ext cx="383" cy="480"/>
                  <a:chOff x="816" y="1584"/>
                  <a:chExt cx="383" cy="480"/>
                </a:xfrm>
              </p:grpSpPr>
              <p:sp>
                <p:nvSpPr>
                  <p:cNvPr id="233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584"/>
                    <a:ext cx="288" cy="4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b" anchorCtr="1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Oval 235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77" cy="7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b" anchorCtr="1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Text Box 2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1586"/>
                    <a:ext cx="383" cy="31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 anchorCtr="1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sym typeface="Symbol" pitchFamily="18" charset="2"/>
                      </a:rPr>
                      <a:t>1</a:t>
                    </a:r>
                    <a:endParaRPr lang="en-US" altLang="zh-CN" sz="2400"/>
                  </a:p>
                </p:txBody>
              </p:sp>
            </p:grpSp>
            <p:sp>
              <p:nvSpPr>
                <p:cNvPr id="219" name="Line 237"/>
                <p:cNvSpPr>
                  <a:spLocks noChangeShapeType="1"/>
                </p:cNvSpPr>
                <p:nvPr/>
              </p:nvSpPr>
              <p:spPr bwMode="auto">
                <a:xfrm>
                  <a:off x="240" y="17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Line 238"/>
                <p:cNvSpPr>
                  <a:spLocks noChangeShapeType="1"/>
                </p:cNvSpPr>
                <p:nvPr/>
              </p:nvSpPr>
              <p:spPr bwMode="auto">
                <a:xfrm>
                  <a:off x="240" y="278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Line 239"/>
                <p:cNvSpPr>
                  <a:spLocks noChangeShapeType="1"/>
                </p:cNvSpPr>
                <p:nvPr/>
              </p:nvSpPr>
              <p:spPr bwMode="auto">
                <a:xfrm>
                  <a:off x="624" y="19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Line 240"/>
                <p:cNvSpPr>
                  <a:spLocks noChangeShapeType="1"/>
                </p:cNvSpPr>
                <p:nvPr/>
              </p:nvSpPr>
              <p:spPr bwMode="auto">
                <a:xfrm>
                  <a:off x="624" y="259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Line 241"/>
                <p:cNvSpPr>
                  <a:spLocks noChangeShapeType="1"/>
                </p:cNvSpPr>
                <p:nvPr/>
              </p:nvSpPr>
              <p:spPr bwMode="auto">
                <a:xfrm>
                  <a:off x="1200" y="182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Line 242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Line 243"/>
                <p:cNvSpPr>
                  <a:spLocks noChangeShapeType="1"/>
                </p:cNvSpPr>
                <p:nvPr/>
              </p:nvSpPr>
              <p:spPr bwMode="auto">
                <a:xfrm flipV="1">
                  <a:off x="624" y="23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624" y="192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624" y="2064"/>
                  <a:ext cx="91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Line 246"/>
                <p:cNvSpPr>
                  <a:spLocks noChangeShapeType="1"/>
                </p:cNvSpPr>
                <p:nvPr/>
              </p:nvSpPr>
              <p:spPr bwMode="auto">
                <a:xfrm flipH="1" flipV="1">
                  <a:off x="624" y="2160"/>
                  <a:ext cx="91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1536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1536" y="249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Oval 249"/>
                <p:cNvSpPr>
                  <a:spLocks noChangeArrowheads="1"/>
                </p:cNvSpPr>
                <p:nvPr/>
              </p:nvSpPr>
              <p:spPr bwMode="auto">
                <a:xfrm>
                  <a:off x="1509" y="180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Oval 250"/>
                <p:cNvSpPr>
                  <a:spLocks noChangeArrowheads="1"/>
                </p:cNvSpPr>
                <p:nvPr/>
              </p:nvSpPr>
              <p:spPr bwMode="auto">
                <a:xfrm>
                  <a:off x="1514" y="2711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0" name="Text Box 251"/>
              <p:cNvSpPr txBox="1">
                <a:spLocks noChangeArrowheads="1"/>
              </p:cNvSpPr>
              <p:nvPr/>
            </p:nvSpPr>
            <p:spPr bwMode="auto">
              <a:xfrm>
                <a:off x="-52" y="241"/>
                <a:ext cx="26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aseline="-25000"/>
              </a:p>
            </p:txBody>
          </p:sp>
          <p:sp>
            <p:nvSpPr>
              <p:cNvPr id="211" name="Text Box 252"/>
              <p:cNvSpPr txBox="1">
                <a:spLocks noChangeArrowheads="1"/>
              </p:cNvSpPr>
              <p:nvPr/>
            </p:nvSpPr>
            <p:spPr bwMode="auto">
              <a:xfrm>
                <a:off x="-52" y="1247"/>
                <a:ext cx="26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aseline="-25000"/>
              </a:p>
            </p:txBody>
          </p:sp>
          <p:sp>
            <p:nvSpPr>
              <p:cNvPr id="212" name="Text Box 253"/>
              <p:cNvSpPr txBox="1">
                <a:spLocks noChangeArrowheads="1"/>
              </p:cNvSpPr>
              <p:nvPr/>
            </p:nvSpPr>
            <p:spPr bwMode="auto">
              <a:xfrm>
                <a:off x="1976" y="144"/>
                <a:ext cx="260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Q</a:t>
                </a:r>
              </a:p>
            </p:txBody>
          </p:sp>
          <p:sp>
            <p:nvSpPr>
              <p:cNvPr id="213" name="Text Box 254"/>
              <p:cNvSpPr txBox="1">
                <a:spLocks noChangeArrowheads="1"/>
              </p:cNvSpPr>
              <p:nvPr/>
            </p:nvSpPr>
            <p:spPr bwMode="auto">
              <a:xfrm>
                <a:off x="1976" y="1009"/>
                <a:ext cx="260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sz="2400"/>
              </a:p>
            </p:txBody>
          </p:sp>
          <p:graphicFrame>
            <p:nvGraphicFramePr>
              <p:cNvPr id="214" name="Object 255"/>
              <p:cNvGraphicFramePr>
                <a:graphicFrameLocks noChangeAspect="1"/>
              </p:cNvGraphicFramePr>
              <p:nvPr/>
            </p:nvGraphicFramePr>
            <p:xfrm>
              <a:off x="2056" y="1094"/>
              <a:ext cx="182" cy="210"/>
            </p:xfrm>
            <a:graphic>
              <a:graphicData uri="http://schemas.openxmlformats.org/presentationml/2006/ole">
                <p:oleObj spid="_x0000_s2065" name="公式" r:id="rId6" imgW="177480" imgH="203040" progId="Equation.3">
                  <p:embed/>
                </p:oleObj>
              </a:graphicData>
            </a:graphic>
          </p:graphicFrame>
          <p:sp>
            <p:nvSpPr>
              <p:cNvPr id="215" name="Text Box 256"/>
              <p:cNvSpPr txBox="1">
                <a:spLocks noChangeArrowheads="1"/>
              </p:cNvSpPr>
              <p:nvPr/>
            </p:nvSpPr>
            <p:spPr bwMode="auto">
              <a:xfrm>
                <a:off x="1048" y="-48"/>
                <a:ext cx="417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/>
                  <a:t>G</a:t>
                </a:r>
                <a:r>
                  <a:rPr lang="en-US" altLang="zh-CN" sz="2400" baseline="-25000" dirty="0"/>
                  <a:t>1</a:t>
                </a:r>
                <a:endParaRPr lang="en-US" altLang="zh-CN" sz="2400" dirty="0"/>
              </a:p>
            </p:txBody>
          </p:sp>
          <p:sp>
            <p:nvSpPr>
              <p:cNvPr id="216" name="Text Box 257"/>
              <p:cNvSpPr txBox="1">
                <a:spLocks noChangeArrowheads="1"/>
              </p:cNvSpPr>
              <p:nvPr/>
            </p:nvSpPr>
            <p:spPr bwMode="auto">
              <a:xfrm>
                <a:off x="1048" y="864"/>
                <a:ext cx="417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G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</p:grpSp>
        <p:sp>
          <p:nvSpPr>
            <p:cNvPr id="203" name="Text Box 258"/>
            <p:cNvSpPr txBox="1">
              <a:spLocks noChangeArrowheads="1"/>
            </p:cNvSpPr>
            <p:nvPr/>
          </p:nvSpPr>
          <p:spPr bwMode="auto">
            <a:xfrm>
              <a:off x="3600" y="115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/>
                <a:t>R</a:t>
              </a:r>
              <a:r>
                <a:rPr lang="en-US" altLang="zh-CN" sz="2400" baseline="-25000"/>
                <a:t>D</a:t>
              </a:r>
              <a:endParaRPr lang="en-US" altLang="zh-CN" sz="2400"/>
            </a:p>
          </p:txBody>
        </p:sp>
        <p:sp>
          <p:nvSpPr>
            <p:cNvPr id="204" name="Text Box 259"/>
            <p:cNvSpPr txBox="1">
              <a:spLocks noChangeArrowheads="1"/>
            </p:cNvSpPr>
            <p:nvPr/>
          </p:nvSpPr>
          <p:spPr bwMode="auto">
            <a:xfrm>
              <a:off x="3552" y="20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/>
                <a:t>S</a:t>
              </a:r>
              <a:r>
                <a:rPr lang="en-US" altLang="zh-CN" sz="2400" baseline="-25000"/>
                <a:t>D</a:t>
              </a:r>
              <a:endParaRPr lang="en-US" altLang="zh-CN" sz="2400"/>
            </a:p>
          </p:txBody>
        </p:sp>
        <p:sp>
          <p:nvSpPr>
            <p:cNvPr id="205" name="Text Box 260"/>
            <p:cNvSpPr txBox="1">
              <a:spLocks noChangeArrowheads="1"/>
            </p:cNvSpPr>
            <p:nvPr/>
          </p:nvSpPr>
          <p:spPr bwMode="auto">
            <a:xfrm>
              <a:off x="3892" y="107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06" name="Text Box 261"/>
            <p:cNvSpPr txBox="1">
              <a:spLocks noChangeArrowheads="1"/>
            </p:cNvSpPr>
            <p:nvPr/>
          </p:nvSpPr>
          <p:spPr bwMode="auto">
            <a:xfrm>
              <a:off x="3888" y="201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39" name="Group 224"/>
          <p:cNvGrpSpPr>
            <a:grpSpLocks/>
          </p:cNvGrpSpPr>
          <p:nvPr/>
        </p:nvGrpSpPr>
        <p:grpSpPr bwMode="auto">
          <a:xfrm>
            <a:off x="4139953" y="3969060"/>
            <a:ext cx="2947988" cy="2133600"/>
            <a:chOff x="3552" y="1056"/>
            <a:chExt cx="1857" cy="1344"/>
          </a:xfrm>
        </p:grpSpPr>
        <p:grpSp>
          <p:nvGrpSpPr>
            <p:cNvPr id="240" name="Group 64"/>
            <p:cNvGrpSpPr>
              <a:grpSpLocks/>
            </p:cNvGrpSpPr>
            <p:nvPr/>
          </p:nvGrpSpPr>
          <p:grpSpPr bwMode="auto">
            <a:xfrm>
              <a:off x="3648" y="1056"/>
              <a:ext cx="1761" cy="1344"/>
              <a:chOff x="-52" y="-48"/>
              <a:chExt cx="2291" cy="1488"/>
            </a:xfrm>
          </p:grpSpPr>
          <p:grpSp>
            <p:nvGrpSpPr>
              <p:cNvPr id="247" name="Group 65"/>
              <p:cNvGrpSpPr>
                <a:grpSpLocks/>
              </p:cNvGrpSpPr>
              <p:nvPr/>
            </p:nvGrpSpPr>
            <p:grpSpPr bwMode="auto">
              <a:xfrm>
                <a:off x="164" y="47"/>
                <a:ext cx="1820" cy="1393"/>
                <a:chOff x="240" y="1583"/>
                <a:chExt cx="1680" cy="1393"/>
              </a:xfrm>
            </p:grpSpPr>
            <p:grpSp>
              <p:nvGrpSpPr>
                <p:cNvPr id="255" name="Group 66"/>
                <p:cNvGrpSpPr>
                  <a:grpSpLocks/>
                </p:cNvGrpSpPr>
                <p:nvPr/>
              </p:nvGrpSpPr>
              <p:grpSpPr bwMode="auto">
                <a:xfrm>
                  <a:off x="816" y="1583"/>
                  <a:ext cx="383" cy="481"/>
                  <a:chOff x="816" y="1583"/>
                  <a:chExt cx="383" cy="481"/>
                </a:xfrm>
              </p:grpSpPr>
              <p:sp>
                <p:nvSpPr>
                  <p:cNvPr id="274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584"/>
                    <a:ext cx="288" cy="4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b" anchorCtr="1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77" cy="7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b" anchorCtr="1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1583"/>
                    <a:ext cx="383" cy="31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 anchorCtr="1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sym typeface="Symbol" pitchFamily="18" charset="2"/>
                      </a:rPr>
                      <a:t>1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256" name="Group 70"/>
                <p:cNvGrpSpPr>
                  <a:grpSpLocks/>
                </p:cNvGrpSpPr>
                <p:nvPr/>
              </p:nvGrpSpPr>
              <p:grpSpPr bwMode="auto">
                <a:xfrm>
                  <a:off x="816" y="2496"/>
                  <a:ext cx="383" cy="480"/>
                  <a:chOff x="816" y="1584"/>
                  <a:chExt cx="383" cy="480"/>
                </a:xfrm>
              </p:grpSpPr>
              <p:sp>
                <p:nvSpPr>
                  <p:cNvPr id="271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584"/>
                    <a:ext cx="288" cy="4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b" anchorCtr="1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77" cy="7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anchor="b" anchorCtr="1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1586"/>
                    <a:ext cx="383" cy="31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 anchorCtr="1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>
                        <a:sym typeface="Symbol" pitchFamily="18" charset="2"/>
                      </a:rPr>
                      <a:t>1</a:t>
                    </a:r>
                    <a:endParaRPr lang="en-US" altLang="zh-CN" sz="2400"/>
                  </a:p>
                </p:txBody>
              </p:sp>
            </p:grpSp>
            <p:sp>
              <p:nvSpPr>
                <p:cNvPr id="257" name="Line 74"/>
                <p:cNvSpPr>
                  <a:spLocks noChangeShapeType="1"/>
                </p:cNvSpPr>
                <p:nvPr/>
              </p:nvSpPr>
              <p:spPr bwMode="auto">
                <a:xfrm>
                  <a:off x="240" y="17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Line 75"/>
                <p:cNvSpPr>
                  <a:spLocks noChangeShapeType="1"/>
                </p:cNvSpPr>
                <p:nvPr/>
              </p:nvSpPr>
              <p:spPr bwMode="auto">
                <a:xfrm>
                  <a:off x="240" y="278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Line 76"/>
                <p:cNvSpPr>
                  <a:spLocks noChangeShapeType="1"/>
                </p:cNvSpPr>
                <p:nvPr/>
              </p:nvSpPr>
              <p:spPr bwMode="auto">
                <a:xfrm>
                  <a:off x="624" y="19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Line 77"/>
                <p:cNvSpPr>
                  <a:spLocks noChangeShapeType="1"/>
                </p:cNvSpPr>
                <p:nvPr/>
              </p:nvSpPr>
              <p:spPr bwMode="auto">
                <a:xfrm>
                  <a:off x="624" y="259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Line 78"/>
                <p:cNvSpPr>
                  <a:spLocks noChangeShapeType="1"/>
                </p:cNvSpPr>
                <p:nvPr/>
              </p:nvSpPr>
              <p:spPr bwMode="auto">
                <a:xfrm>
                  <a:off x="1200" y="182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Line 79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624" y="23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624" y="192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624" y="2064"/>
                  <a:ext cx="91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624" y="2160"/>
                  <a:ext cx="91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1536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536" y="249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Oval 86"/>
                <p:cNvSpPr>
                  <a:spLocks noChangeArrowheads="1"/>
                </p:cNvSpPr>
                <p:nvPr/>
              </p:nvSpPr>
              <p:spPr bwMode="auto">
                <a:xfrm>
                  <a:off x="1509" y="180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Oval 87"/>
                <p:cNvSpPr>
                  <a:spLocks noChangeArrowheads="1"/>
                </p:cNvSpPr>
                <p:nvPr/>
              </p:nvSpPr>
              <p:spPr bwMode="auto">
                <a:xfrm>
                  <a:off x="1514" y="2711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b" anchorCtr="1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8" name="Text Box 88"/>
              <p:cNvSpPr txBox="1">
                <a:spLocks noChangeArrowheads="1"/>
              </p:cNvSpPr>
              <p:nvPr/>
            </p:nvSpPr>
            <p:spPr bwMode="auto">
              <a:xfrm>
                <a:off x="-52" y="241"/>
                <a:ext cx="26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aseline="-25000"/>
              </a:p>
            </p:txBody>
          </p:sp>
          <p:sp>
            <p:nvSpPr>
              <p:cNvPr id="249" name="Text Box 89"/>
              <p:cNvSpPr txBox="1">
                <a:spLocks noChangeArrowheads="1"/>
              </p:cNvSpPr>
              <p:nvPr/>
            </p:nvSpPr>
            <p:spPr bwMode="auto">
              <a:xfrm>
                <a:off x="-52" y="1247"/>
                <a:ext cx="26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aseline="-25000"/>
              </a:p>
            </p:txBody>
          </p:sp>
          <p:sp>
            <p:nvSpPr>
              <p:cNvPr id="250" name="Text Box 90"/>
              <p:cNvSpPr txBox="1">
                <a:spLocks noChangeArrowheads="1"/>
              </p:cNvSpPr>
              <p:nvPr/>
            </p:nvSpPr>
            <p:spPr bwMode="auto">
              <a:xfrm>
                <a:off x="1976" y="144"/>
                <a:ext cx="260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Q</a:t>
                </a:r>
              </a:p>
            </p:txBody>
          </p:sp>
          <p:sp>
            <p:nvSpPr>
              <p:cNvPr id="251" name="Text Box 91"/>
              <p:cNvSpPr txBox="1">
                <a:spLocks noChangeArrowheads="1"/>
              </p:cNvSpPr>
              <p:nvPr/>
            </p:nvSpPr>
            <p:spPr bwMode="auto">
              <a:xfrm>
                <a:off x="1976" y="1009"/>
                <a:ext cx="260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sz="2400"/>
              </a:p>
            </p:txBody>
          </p:sp>
          <p:graphicFrame>
            <p:nvGraphicFramePr>
              <p:cNvPr id="252" name="Object 92"/>
              <p:cNvGraphicFramePr>
                <a:graphicFrameLocks noChangeAspect="1"/>
              </p:cNvGraphicFramePr>
              <p:nvPr/>
            </p:nvGraphicFramePr>
            <p:xfrm>
              <a:off x="2057" y="1094"/>
              <a:ext cx="182" cy="209"/>
            </p:xfrm>
            <a:graphic>
              <a:graphicData uri="http://schemas.openxmlformats.org/presentationml/2006/ole">
                <p:oleObj spid="_x0000_s2066" name="公式" r:id="rId7" imgW="177480" imgH="203040" progId="Equation.3">
                  <p:embed/>
                </p:oleObj>
              </a:graphicData>
            </a:graphic>
          </p:graphicFrame>
          <p:sp>
            <p:nvSpPr>
              <p:cNvPr id="253" name="Text Box 93"/>
              <p:cNvSpPr txBox="1">
                <a:spLocks noChangeArrowheads="1"/>
              </p:cNvSpPr>
              <p:nvPr/>
            </p:nvSpPr>
            <p:spPr bwMode="auto">
              <a:xfrm>
                <a:off x="1048" y="-48"/>
                <a:ext cx="417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G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254" name="Text Box 94"/>
              <p:cNvSpPr txBox="1">
                <a:spLocks noChangeArrowheads="1"/>
              </p:cNvSpPr>
              <p:nvPr/>
            </p:nvSpPr>
            <p:spPr bwMode="auto">
              <a:xfrm>
                <a:off x="1048" y="864"/>
                <a:ext cx="417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G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</p:grpSp>
        <p:sp>
          <p:nvSpPr>
            <p:cNvPr id="241" name="Text Box 171"/>
            <p:cNvSpPr txBox="1">
              <a:spLocks noChangeArrowheads="1"/>
            </p:cNvSpPr>
            <p:nvPr/>
          </p:nvSpPr>
          <p:spPr bwMode="auto">
            <a:xfrm>
              <a:off x="3600" y="115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/>
                <a:t>R</a:t>
              </a:r>
              <a:r>
                <a:rPr lang="en-US" altLang="zh-CN" sz="2400" baseline="-25000"/>
                <a:t>D</a:t>
              </a:r>
              <a:endParaRPr lang="en-US" altLang="zh-CN" sz="2400"/>
            </a:p>
          </p:txBody>
        </p:sp>
        <p:sp>
          <p:nvSpPr>
            <p:cNvPr id="242" name="Text Box 172"/>
            <p:cNvSpPr txBox="1">
              <a:spLocks noChangeArrowheads="1"/>
            </p:cNvSpPr>
            <p:nvPr/>
          </p:nvSpPr>
          <p:spPr bwMode="auto">
            <a:xfrm>
              <a:off x="3552" y="20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S</a:t>
              </a:r>
              <a:r>
                <a:rPr lang="en-US" altLang="zh-CN" sz="2400" baseline="-25000" dirty="0"/>
                <a:t>D</a:t>
              </a:r>
              <a:endParaRPr lang="en-US" altLang="zh-CN" sz="2400" dirty="0"/>
            </a:p>
          </p:txBody>
        </p:sp>
        <p:sp>
          <p:nvSpPr>
            <p:cNvPr id="243" name="Text Box 174"/>
            <p:cNvSpPr txBox="1">
              <a:spLocks noChangeArrowheads="1"/>
            </p:cNvSpPr>
            <p:nvPr/>
          </p:nvSpPr>
          <p:spPr bwMode="auto">
            <a:xfrm>
              <a:off x="3936" y="12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" name="Text Box 175"/>
            <p:cNvSpPr txBox="1">
              <a:spLocks noChangeArrowheads="1"/>
            </p:cNvSpPr>
            <p:nvPr/>
          </p:nvSpPr>
          <p:spPr bwMode="auto">
            <a:xfrm>
              <a:off x="3888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2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2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2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2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2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2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1" grpId="0" autoUpdateAnimBg="0"/>
      <p:bldP spid="251912" grpId="0" autoUpdateAnimBg="0"/>
      <p:bldP spid="251927" grpId="0" autoUpdateAnimBg="0"/>
      <p:bldP spid="251928" grpId="0" autoUpdateAnimBg="0"/>
      <p:bldP spid="252014" grpId="0" autoUpdateAnimBg="0"/>
      <p:bldP spid="252128" grpId="0" autoUpdateAnimBg="0"/>
      <p:bldP spid="2100" grpId="0" animBg="1"/>
      <p:bldP spid="2097" grpId="0" animBg="1"/>
      <p:bldP spid="2093" grpId="0" animBg="1"/>
      <p:bldP spid="20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80B569D5-D214-4362-A0B8-863DCF3794BE}" type="slidenum">
              <a:rPr lang="zh-CN" altLang="en-US"/>
              <a:pPr/>
              <a:t>6</a:t>
            </a:fld>
            <a:r>
              <a:rPr lang="zh-CN" altLang="en-US"/>
              <a:t>页</a:t>
            </a: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32130" y="-52388"/>
            <a:ext cx="1172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chemeClr val="folHlink"/>
                </a:solidFill>
                <a:ea typeface="华文行楷" pitchFamily="2" charset="-122"/>
              </a:rPr>
              <a:t>5.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原理</a:t>
            </a:r>
            <a:endParaRPr lang="zh-CN" altLang="en-US" sz="2800" b="1" dirty="0">
              <a:solidFill>
                <a:schemeClr val="folHlink"/>
              </a:solidFill>
              <a:ea typeface="华文行楷" pitchFamily="2" charset="-122"/>
            </a:endParaRP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-504564" y="440668"/>
            <a:ext cx="49403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a typeface="仿宋_GB2312" charset="-122"/>
              </a:rPr>
              <a:t>1)</a:t>
            </a:r>
            <a:r>
              <a:rPr lang="zh-CN" altLang="en-US" sz="2400" b="1" dirty="0" smtClean="0">
                <a:solidFill>
                  <a:srgbClr val="0000CC"/>
                </a:solidFill>
                <a:ea typeface="仿宋_GB2312" charset="-122"/>
              </a:rPr>
              <a:t>未</a:t>
            </a:r>
            <a:r>
              <a:rPr lang="zh-CN" altLang="en-US" sz="2400" b="1" dirty="0">
                <a:solidFill>
                  <a:srgbClr val="0000CC"/>
                </a:solidFill>
                <a:ea typeface="仿宋_GB2312" charset="-122"/>
              </a:rPr>
              <a:t>加触发信号，</a:t>
            </a:r>
            <a:r>
              <a:rPr lang="en-US" altLang="zh-CN" sz="2400" dirty="0">
                <a:solidFill>
                  <a:schemeClr val="accent2"/>
                </a:solidFill>
              </a:rPr>
              <a:t>R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</a:rPr>
              <a:t>=S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</a:rPr>
              <a:t>=0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254103" y="938213"/>
            <a:ext cx="35702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电路处于稳态，保持不变</a:t>
            </a:r>
          </a:p>
        </p:txBody>
      </p:sp>
      <p:sp>
        <p:nvSpPr>
          <p:cNvPr id="130120" name="Text Box 72"/>
          <p:cNvSpPr txBox="1">
            <a:spLocks noChangeArrowheads="1"/>
          </p:cNvSpPr>
          <p:nvPr/>
        </p:nvSpPr>
        <p:spPr bwMode="auto">
          <a:xfrm>
            <a:off x="-216532" y="1484784"/>
            <a:ext cx="48960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a typeface="仿宋_GB2312" charset="-122"/>
              </a:rPr>
              <a:t>2)</a:t>
            </a:r>
            <a:r>
              <a:rPr lang="zh-CN" altLang="en-US" sz="2400" b="1" dirty="0" smtClean="0">
                <a:solidFill>
                  <a:srgbClr val="0000CC"/>
                </a:solidFill>
                <a:ea typeface="仿宋_GB2312" charset="-122"/>
              </a:rPr>
              <a:t>接收</a:t>
            </a:r>
            <a:r>
              <a:rPr lang="zh-CN" altLang="en-US" sz="2400" b="1" dirty="0">
                <a:solidFill>
                  <a:srgbClr val="0000CC"/>
                </a:solidFill>
                <a:ea typeface="仿宋_GB2312" charset="-122"/>
              </a:rPr>
              <a:t>置位信号，</a:t>
            </a:r>
            <a:r>
              <a:rPr lang="en-US" altLang="zh-CN" sz="2400" dirty="0">
                <a:solidFill>
                  <a:schemeClr val="accent2"/>
                </a:solidFill>
              </a:rPr>
              <a:t>S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</a:rPr>
              <a:t>=1</a:t>
            </a:r>
            <a:r>
              <a:rPr lang="zh-CN" altLang="en-US" sz="2400" dirty="0">
                <a:solidFill>
                  <a:schemeClr val="accent2"/>
                </a:solidFill>
              </a:rPr>
              <a:t>， </a:t>
            </a:r>
            <a:r>
              <a:rPr lang="en-US" altLang="zh-CN" sz="2400" dirty="0">
                <a:solidFill>
                  <a:schemeClr val="accent2"/>
                </a:solidFill>
              </a:rPr>
              <a:t>R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</a:rPr>
              <a:t>=0</a:t>
            </a:r>
          </a:p>
        </p:txBody>
      </p:sp>
      <p:sp>
        <p:nvSpPr>
          <p:cNvPr id="130165" name="Text Box 117"/>
          <p:cNvSpPr txBox="1">
            <a:spLocks noChangeArrowheads="1"/>
          </p:cNvSpPr>
          <p:nvPr/>
        </p:nvSpPr>
        <p:spPr bwMode="auto">
          <a:xfrm>
            <a:off x="562707" y="4724401"/>
            <a:ext cx="1758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/>
              <a:t>结论</a:t>
            </a:r>
            <a:r>
              <a:rPr lang="zh-CN" altLang="en-US" sz="2400" dirty="0"/>
              <a:t>：</a:t>
            </a:r>
          </a:p>
        </p:txBody>
      </p:sp>
      <p:grpSp>
        <p:nvGrpSpPr>
          <p:cNvPr id="2" name="Group 365"/>
          <p:cNvGrpSpPr>
            <a:grpSpLocks/>
          </p:cNvGrpSpPr>
          <p:nvPr/>
        </p:nvGrpSpPr>
        <p:grpSpPr bwMode="auto">
          <a:xfrm>
            <a:off x="281354" y="2286000"/>
            <a:ext cx="3024554" cy="457200"/>
            <a:chOff x="192" y="1440"/>
            <a:chExt cx="2064" cy="288"/>
          </a:xfrm>
        </p:grpSpPr>
        <p:sp>
          <p:nvSpPr>
            <p:cNvPr id="130377" name="Line 329"/>
            <p:cNvSpPr>
              <a:spLocks noChangeShapeType="1"/>
            </p:cNvSpPr>
            <p:nvPr/>
          </p:nvSpPr>
          <p:spPr bwMode="auto">
            <a:xfrm>
              <a:off x="768" y="1680"/>
              <a:ext cx="14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383" name="Rectangle 335"/>
            <p:cNvSpPr>
              <a:spLocks noChangeArrowheads="1"/>
            </p:cNvSpPr>
            <p:nvPr/>
          </p:nvSpPr>
          <p:spPr bwMode="auto">
            <a:xfrm>
              <a:off x="192" y="144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R</a:t>
              </a:r>
              <a:r>
                <a:rPr lang="en-US" altLang="zh-CN" sz="2400" baseline="-25000" dirty="0">
                  <a:solidFill>
                    <a:schemeClr val="tx1"/>
                  </a:solidFill>
                </a:rPr>
                <a:t>D </a:t>
              </a:r>
              <a:r>
                <a:rPr lang="en-US" altLang="zh-CN" sz="2400" baseline="-25000" dirty="0">
                  <a:solidFill>
                    <a:schemeClr val="accent1"/>
                  </a:solidFill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" name="Group 366"/>
          <p:cNvGrpSpPr>
            <a:grpSpLocks/>
          </p:cNvGrpSpPr>
          <p:nvPr/>
        </p:nvGrpSpPr>
        <p:grpSpPr bwMode="auto">
          <a:xfrm>
            <a:off x="331178" y="2819403"/>
            <a:ext cx="2974730" cy="461963"/>
            <a:chOff x="226" y="1776"/>
            <a:chExt cx="2030" cy="291"/>
          </a:xfrm>
        </p:grpSpPr>
        <p:sp>
          <p:nvSpPr>
            <p:cNvPr id="130378" name="Line 330"/>
            <p:cNvSpPr>
              <a:spLocks noChangeShapeType="1"/>
            </p:cNvSpPr>
            <p:nvPr/>
          </p:nvSpPr>
          <p:spPr bwMode="auto">
            <a:xfrm>
              <a:off x="768" y="2016"/>
              <a:ext cx="2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379" name="Line 331"/>
            <p:cNvSpPr>
              <a:spLocks noChangeShapeType="1"/>
            </p:cNvSpPr>
            <p:nvPr/>
          </p:nvSpPr>
          <p:spPr bwMode="auto">
            <a:xfrm>
              <a:off x="1008" y="1824"/>
              <a:ext cx="0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380" name="Line 332"/>
            <p:cNvSpPr>
              <a:spLocks noChangeShapeType="1"/>
            </p:cNvSpPr>
            <p:nvPr/>
          </p:nvSpPr>
          <p:spPr bwMode="auto">
            <a:xfrm>
              <a:off x="1008" y="1824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381" name="Line 333"/>
            <p:cNvSpPr>
              <a:spLocks noChangeShapeType="1"/>
            </p:cNvSpPr>
            <p:nvPr/>
          </p:nvSpPr>
          <p:spPr bwMode="auto">
            <a:xfrm flipV="1">
              <a:off x="1200" y="1824"/>
              <a:ext cx="0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382" name="Line 334"/>
            <p:cNvSpPr>
              <a:spLocks noChangeShapeType="1"/>
            </p:cNvSpPr>
            <p:nvPr/>
          </p:nvSpPr>
          <p:spPr bwMode="auto">
            <a:xfrm>
              <a:off x="1200" y="2016"/>
              <a:ext cx="6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384" name="Rectangle 336"/>
            <p:cNvSpPr>
              <a:spLocks noChangeArrowheads="1"/>
            </p:cNvSpPr>
            <p:nvPr/>
          </p:nvSpPr>
          <p:spPr bwMode="auto">
            <a:xfrm>
              <a:off x="226" y="1776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S</a:t>
              </a:r>
              <a:r>
                <a:rPr lang="en-US" altLang="zh-CN" sz="2400" baseline="-25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0385" name="Line 337"/>
            <p:cNvSpPr>
              <a:spLocks noChangeShapeType="1"/>
            </p:cNvSpPr>
            <p:nvPr/>
          </p:nvSpPr>
          <p:spPr bwMode="auto">
            <a:xfrm>
              <a:off x="1872" y="1824"/>
              <a:ext cx="0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386" name="Line 338"/>
            <p:cNvSpPr>
              <a:spLocks noChangeShapeType="1"/>
            </p:cNvSpPr>
            <p:nvPr/>
          </p:nvSpPr>
          <p:spPr bwMode="auto">
            <a:xfrm>
              <a:off x="1872" y="1824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387" name="Line 339"/>
            <p:cNvSpPr>
              <a:spLocks noChangeShapeType="1"/>
            </p:cNvSpPr>
            <p:nvPr/>
          </p:nvSpPr>
          <p:spPr bwMode="auto">
            <a:xfrm flipV="1">
              <a:off x="2064" y="1824"/>
              <a:ext cx="0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388" name="Line 340"/>
            <p:cNvSpPr>
              <a:spLocks noChangeShapeType="1"/>
            </p:cNvSpPr>
            <p:nvPr/>
          </p:nvSpPr>
          <p:spPr bwMode="auto">
            <a:xfrm>
              <a:off x="2064" y="201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389" name="Line 341"/>
          <p:cNvSpPr>
            <a:spLocks noChangeShapeType="1"/>
          </p:cNvSpPr>
          <p:nvPr/>
        </p:nvSpPr>
        <p:spPr bwMode="auto">
          <a:xfrm>
            <a:off x="1477108" y="32004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390" name="Line 342"/>
          <p:cNvSpPr>
            <a:spLocks noChangeShapeType="1"/>
          </p:cNvSpPr>
          <p:nvPr/>
        </p:nvSpPr>
        <p:spPr bwMode="auto">
          <a:xfrm>
            <a:off x="2743200" y="3200400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44"/>
          <p:cNvGrpSpPr>
            <a:grpSpLocks/>
          </p:cNvGrpSpPr>
          <p:nvPr/>
        </p:nvGrpSpPr>
        <p:grpSpPr bwMode="auto">
          <a:xfrm>
            <a:off x="562708" y="3581402"/>
            <a:ext cx="366346" cy="801688"/>
            <a:chOff x="384" y="2256"/>
            <a:chExt cx="250" cy="505"/>
          </a:xfrm>
        </p:grpSpPr>
        <p:sp>
          <p:nvSpPr>
            <p:cNvPr id="130391" name="Text Box 343"/>
            <p:cNvSpPr txBox="1">
              <a:spLocks noChangeArrowheads="1"/>
            </p:cNvSpPr>
            <p:nvPr/>
          </p:nvSpPr>
          <p:spPr bwMode="auto">
            <a:xfrm>
              <a:off x="384" y="2256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/>
                <a:t>Q</a:t>
              </a:r>
            </a:p>
          </p:txBody>
        </p:sp>
        <p:graphicFrame>
          <p:nvGraphicFramePr>
            <p:cNvPr id="130392" name="Object 344"/>
            <p:cNvGraphicFramePr>
              <a:graphicFrameLocks noChangeAspect="1"/>
            </p:cNvGraphicFramePr>
            <p:nvPr/>
          </p:nvGraphicFramePr>
          <p:xfrm>
            <a:off x="417" y="2519"/>
            <a:ext cx="212" cy="242"/>
          </p:xfrm>
          <a:graphic>
            <a:graphicData uri="http://schemas.openxmlformats.org/presentationml/2006/ole">
              <p:oleObj spid="_x0000_s70660" name="公式" r:id="rId3" imgW="177480" imgH="203040" progId="Equation.3">
                <p:embed/>
              </p:oleObj>
            </a:graphicData>
          </a:graphic>
        </p:graphicFrame>
      </p:grpSp>
      <p:sp>
        <p:nvSpPr>
          <p:cNvPr id="130395" name="Line 347"/>
          <p:cNvSpPr>
            <a:spLocks noChangeShapeType="1"/>
          </p:cNvSpPr>
          <p:nvPr/>
        </p:nvSpPr>
        <p:spPr bwMode="auto">
          <a:xfrm>
            <a:off x="1758462" y="32004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396" name="Line 348"/>
          <p:cNvSpPr>
            <a:spLocks noChangeShapeType="1"/>
          </p:cNvSpPr>
          <p:nvPr/>
        </p:nvSpPr>
        <p:spPr bwMode="auto">
          <a:xfrm>
            <a:off x="1758462" y="3657600"/>
            <a:ext cx="984738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49"/>
          <p:cNvGrpSpPr>
            <a:grpSpLocks/>
          </p:cNvGrpSpPr>
          <p:nvPr/>
        </p:nvGrpSpPr>
        <p:grpSpPr bwMode="auto">
          <a:xfrm>
            <a:off x="914400" y="3886200"/>
            <a:ext cx="562708" cy="152400"/>
            <a:chOff x="624" y="1632"/>
            <a:chExt cx="384" cy="96"/>
          </a:xfrm>
        </p:grpSpPr>
        <p:sp>
          <p:nvSpPr>
            <p:cNvPr id="130398" name="Line 350"/>
            <p:cNvSpPr>
              <a:spLocks noChangeShapeType="1"/>
            </p:cNvSpPr>
            <p:nvPr/>
          </p:nvSpPr>
          <p:spPr bwMode="auto">
            <a:xfrm>
              <a:off x="624" y="1632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399" name="Line 351"/>
            <p:cNvSpPr>
              <a:spLocks noChangeShapeType="1"/>
            </p:cNvSpPr>
            <p:nvPr/>
          </p:nvSpPr>
          <p:spPr bwMode="auto">
            <a:xfrm>
              <a:off x="624" y="1728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43"/>
          <p:cNvGrpSpPr>
            <a:grpSpLocks/>
          </p:cNvGrpSpPr>
          <p:nvPr/>
        </p:nvGrpSpPr>
        <p:grpSpPr bwMode="auto">
          <a:xfrm>
            <a:off x="1477108" y="3657600"/>
            <a:ext cx="281354" cy="685800"/>
            <a:chOff x="1008" y="2304"/>
            <a:chExt cx="192" cy="432"/>
          </a:xfrm>
        </p:grpSpPr>
        <p:sp>
          <p:nvSpPr>
            <p:cNvPr id="130393" name="Line 345"/>
            <p:cNvSpPr>
              <a:spLocks noChangeShapeType="1"/>
            </p:cNvSpPr>
            <p:nvPr/>
          </p:nvSpPr>
          <p:spPr bwMode="auto">
            <a:xfrm flipV="1">
              <a:off x="1008" y="2304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394" name="Line 346"/>
            <p:cNvSpPr>
              <a:spLocks noChangeShapeType="1"/>
            </p:cNvSpPr>
            <p:nvPr/>
          </p:nvSpPr>
          <p:spPr bwMode="auto">
            <a:xfrm>
              <a:off x="1008" y="2304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400" name="Line 352"/>
            <p:cNvSpPr>
              <a:spLocks noChangeShapeType="1"/>
            </p:cNvSpPr>
            <p:nvPr/>
          </p:nvSpPr>
          <p:spPr bwMode="auto">
            <a:xfrm>
              <a:off x="1008" y="2544"/>
              <a:ext cx="0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401" name="Line 353"/>
            <p:cNvSpPr>
              <a:spLocks noChangeShapeType="1"/>
            </p:cNvSpPr>
            <p:nvPr/>
          </p:nvSpPr>
          <p:spPr bwMode="auto">
            <a:xfrm>
              <a:off x="1008" y="273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402" name="Line 354"/>
          <p:cNvSpPr>
            <a:spLocks noChangeShapeType="1"/>
          </p:cNvSpPr>
          <p:nvPr/>
        </p:nvSpPr>
        <p:spPr bwMode="auto">
          <a:xfrm>
            <a:off x="1758462" y="4343400"/>
            <a:ext cx="9847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403" name="Line 355"/>
          <p:cNvSpPr>
            <a:spLocks noChangeShapeType="1"/>
          </p:cNvSpPr>
          <p:nvPr/>
        </p:nvSpPr>
        <p:spPr bwMode="auto">
          <a:xfrm>
            <a:off x="2743200" y="4343400"/>
            <a:ext cx="281354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404" name="Line 356"/>
          <p:cNvSpPr>
            <a:spLocks noChangeShapeType="1"/>
          </p:cNvSpPr>
          <p:nvPr/>
        </p:nvSpPr>
        <p:spPr bwMode="auto">
          <a:xfrm>
            <a:off x="2743200" y="3657600"/>
            <a:ext cx="281354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7"/>
          <p:cNvGrpSpPr>
            <a:grpSpLocks/>
          </p:cNvGrpSpPr>
          <p:nvPr/>
        </p:nvGrpSpPr>
        <p:grpSpPr bwMode="auto">
          <a:xfrm>
            <a:off x="1040423" y="3581403"/>
            <a:ext cx="817685" cy="461963"/>
            <a:chOff x="854" y="1968"/>
            <a:chExt cx="558" cy="291"/>
          </a:xfrm>
        </p:grpSpPr>
        <p:sp>
          <p:nvSpPr>
            <p:cNvPr id="130406" name="Line 358"/>
            <p:cNvSpPr>
              <a:spLocks noChangeShapeType="1"/>
            </p:cNvSpPr>
            <p:nvPr/>
          </p:nvSpPr>
          <p:spPr bwMode="auto">
            <a:xfrm flipV="1">
              <a:off x="1056" y="2112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407" name="Text Box 359"/>
            <p:cNvSpPr txBox="1">
              <a:spLocks noChangeArrowheads="1"/>
            </p:cNvSpPr>
            <p:nvPr/>
          </p:nvSpPr>
          <p:spPr bwMode="auto">
            <a:xfrm>
              <a:off x="854" y="1968"/>
              <a:ext cx="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0408" name="Text Box 360"/>
            <p:cNvSpPr txBox="1">
              <a:spLocks noChangeArrowheads="1"/>
            </p:cNvSpPr>
            <p:nvPr/>
          </p:nvSpPr>
          <p:spPr bwMode="auto">
            <a:xfrm>
              <a:off x="1200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8" name="Group 361"/>
          <p:cNvGrpSpPr>
            <a:grpSpLocks/>
          </p:cNvGrpSpPr>
          <p:nvPr/>
        </p:nvGrpSpPr>
        <p:grpSpPr bwMode="auto">
          <a:xfrm>
            <a:off x="2306515" y="3657603"/>
            <a:ext cx="817685" cy="461963"/>
            <a:chOff x="854" y="1968"/>
            <a:chExt cx="558" cy="291"/>
          </a:xfrm>
        </p:grpSpPr>
        <p:sp>
          <p:nvSpPr>
            <p:cNvPr id="130410" name="Line 362"/>
            <p:cNvSpPr>
              <a:spLocks noChangeShapeType="1"/>
            </p:cNvSpPr>
            <p:nvPr/>
          </p:nvSpPr>
          <p:spPr bwMode="auto">
            <a:xfrm flipV="1">
              <a:off x="1056" y="2112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411" name="Text Box 363"/>
            <p:cNvSpPr txBox="1">
              <a:spLocks noChangeArrowheads="1"/>
            </p:cNvSpPr>
            <p:nvPr/>
          </p:nvSpPr>
          <p:spPr bwMode="auto">
            <a:xfrm>
              <a:off x="854" y="1968"/>
              <a:ext cx="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0412" name="Text Box 364"/>
            <p:cNvSpPr txBox="1">
              <a:spLocks noChangeArrowheads="1"/>
            </p:cNvSpPr>
            <p:nvPr/>
          </p:nvSpPr>
          <p:spPr bwMode="auto">
            <a:xfrm>
              <a:off x="1200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9" name="Group 371"/>
          <p:cNvGrpSpPr>
            <a:grpSpLocks/>
          </p:cNvGrpSpPr>
          <p:nvPr/>
        </p:nvGrpSpPr>
        <p:grpSpPr bwMode="auto">
          <a:xfrm>
            <a:off x="5627076" y="1447800"/>
            <a:ext cx="2293326" cy="2133600"/>
            <a:chOff x="3792" y="1152"/>
            <a:chExt cx="1565" cy="1344"/>
          </a:xfrm>
        </p:grpSpPr>
        <p:grpSp>
          <p:nvGrpSpPr>
            <p:cNvPr id="10" name="Group 71"/>
            <p:cNvGrpSpPr>
              <a:grpSpLocks/>
            </p:cNvGrpSpPr>
            <p:nvPr/>
          </p:nvGrpSpPr>
          <p:grpSpPr bwMode="auto">
            <a:xfrm>
              <a:off x="3792" y="1392"/>
              <a:ext cx="1565" cy="1104"/>
              <a:chOff x="192" y="912"/>
              <a:chExt cx="1956" cy="1354"/>
            </a:xfrm>
          </p:grpSpPr>
          <p:sp>
            <p:nvSpPr>
              <p:cNvPr id="130087" name="Rectangle 39"/>
              <p:cNvSpPr>
                <a:spLocks noChangeArrowheads="1"/>
              </p:cNvSpPr>
              <p:nvPr/>
            </p:nvSpPr>
            <p:spPr bwMode="auto">
              <a:xfrm>
                <a:off x="960" y="1009"/>
                <a:ext cx="240" cy="4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088" name="Oval 40"/>
              <p:cNvSpPr>
                <a:spLocks noChangeArrowheads="1"/>
              </p:cNvSpPr>
              <p:nvPr/>
            </p:nvSpPr>
            <p:spPr bwMode="auto">
              <a:xfrm>
                <a:off x="1200" y="1182"/>
                <a:ext cx="64" cy="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089" name="Text Box 41"/>
              <p:cNvSpPr txBox="1">
                <a:spLocks noChangeArrowheads="1"/>
              </p:cNvSpPr>
              <p:nvPr/>
            </p:nvSpPr>
            <p:spPr bwMode="auto">
              <a:xfrm>
                <a:off x="960" y="1008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ym typeface="Symbol" pitchFamily="18" charset="2"/>
                  </a:rPr>
                  <a:t>1</a:t>
                </a:r>
                <a:endParaRPr lang="en-US" altLang="zh-CN" sz="2400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960" y="1833"/>
                <a:ext cx="319" cy="433"/>
                <a:chOff x="816" y="1584"/>
                <a:chExt cx="383" cy="480"/>
              </a:xfrm>
            </p:grpSpPr>
            <p:sp>
              <p:nvSpPr>
                <p:cNvPr id="130091" name="Rectangle 43"/>
                <p:cNvSpPr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endParaRPr lang="zh-CN" altLang="en-US"/>
                </a:p>
              </p:txBody>
            </p:sp>
            <p:sp>
              <p:nvSpPr>
                <p:cNvPr id="130092" name="Oval 44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77" cy="7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endParaRPr lang="zh-CN" altLang="en-US"/>
                </a:p>
              </p:txBody>
            </p:sp>
            <p:sp>
              <p:nvSpPr>
                <p:cNvPr id="13009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816" y="1586"/>
                  <a:ext cx="383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ym typeface="Symbol" pitchFamily="18" charset="2"/>
                    </a:rPr>
                    <a:t>1</a:t>
                  </a:r>
                  <a:endParaRPr lang="en-US" altLang="zh-CN" sz="2400"/>
                </a:p>
              </p:txBody>
            </p:sp>
          </p:grpSp>
          <p:sp>
            <p:nvSpPr>
              <p:cNvPr id="130094" name="Line 46"/>
              <p:cNvSpPr>
                <a:spLocks noChangeShapeType="1"/>
              </p:cNvSpPr>
              <p:nvPr/>
            </p:nvSpPr>
            <p:spPr bwMode="auto">
              <a:xfrm>
                <a:off x="480" y="1139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095" name="Line 47"/>
              <p:cNvSpPr>
                <a:spLocks noChangeShapeType="1"/>
              </p:cNvSpPr>
              <p:nvPr/>
            </p:nvSpPr>
            <p:spPr bwMode="auto">
              <a:xfrm>
                <a:off x="480" y="2093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096" name="Line 48"/>
              <p:cNvSpPr>
                <a:spLocks noChangeShapeType="1"/>
              </p:cNvSpPr>
              <p:nvPr/>
            </p:nvSpPr>
            <p:spPr bwMode="auto">
              <a:xfrm>
                <a:off x="800" y="1312"/>
                <a:ext cx="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097" name="Line 49"/>
              <p:cNvSpPr>
                <a:spLocks noChangeShapeType="1"/>
              </p:cNvSpPr>
              <p:nvPr/>
            </p:nvSpPr>
            <p:spPr bwMode="auto">
              <a:xfrm>
                <a:off x="800" y="1919"/>
                <a:ext cx="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098" name="Line 50"/>
              <p:cNvSpPr>
                <a:spLocks noChangeShapeType="1"/>
              </p:cNvSpPr>
              <p:nvPr/>
            </p:nvSpPr>
            <p:spPr bwMode="auto">
              <a:xfrm>
                <a:off x="1279" y="1226"/>
                <a:ext cx="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099" name="Line 51"/>
              <p:cNvSpPr>
                <a:spLocks noChangeShapeType="1"/>
              </p:cNvSpPr>
              <p:nvPr/>
            </p:nvSpPr>
            <p:spPr bwMode="auto">
              <a:xfrm>
                <a:off x="1279" y="2049"/>
                <a:ext cx="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100" name="Line 52"/>
              <p:cNvSpPr>
                <a:spLocks noChangeShapeType="1"/>
              </p:cNvSpPr>
              <p:nvPr/>
            </p:nvSpPr>
            <p:spPr bwMode="auto">
              <a:xfrm flipV="1">
                <a:off x="800" y="1702"/>
                <a:ext cx="0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101" name="Line 53"/>
              <p:cNvSpPr>
                <a:spLocks noChangeShapeType="1"/>
              </p:cNvSpPr>
              <p:nvPr/>
            </p:nvSpPr>
            <p:spPr bwMode="auto">
              <a:xfrm flipV="1">
                <a:off x="800" y="1312"/>
                <a:ext cx="0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102" name="Line 54"/>
              <p:cNvSpPr>
                <a:spLocks noChangeShapeType="1"/>
              </p:cNvSpPr>
              <p:nvPr/>
            </p:nvSpPr>
            <p:spPr bwMode="auto">
              <a:xfrm flipV="1">
                <a:off x="800" y="1442"/>
                <a:ext cx="759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103" name="Line 55"/>
              <p:cNvSpPr>
                <a:spLocks noChangeShapeType="1"/>
              </p:cNvSpPr>
              <p:nvPr/>
            </p:nvSpPr>
            <p:spPr bwMode="auto">
              <a:xfrm flipH="1" flipV="1">
                <a:off x="800" y="1529"/>
                <a:ext cx="759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104" name="Line 56"/>
              <p:cNvSpPr>
                <a:spLocks noChangeShapeType="1"/>
              </p:cNvSpPr>
              <p:nvPr/>
            </p:nvSpPr>
            <p:spPr bwMode="auto">
              <a:xfrm flipV="1">
                <a:off x="1559" y="122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105" name="Line 57"/>
              <p:cNvSpPr>
                <a:spLocks noChangeShapeType="1"/>
              </p:cNvSpPr>
              <p:nvPr/>
            </p:nvSpPr>
            <p:spPr bwMode="auto">
              <a:xfrm flipV="1">
                <a:off x="1559" y="1833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106" name="Oval 58"/>
              <p:cNvSpPr>
                <a:spLocks noChangeArrowheads="1"/>
              </p:cNvSpPr>
              <p:nvPr/>
            </p:nvSpPr>
            <p:spPr bwMode="auto">
              <a:xfrm>
                <a:off x="1537" y="1206"/>
                <a:ext cx="40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107" name="Oval 59"/>
              <p:cNvSpPr>
                <a:spLocks noChangeArrowheads="1"/>
              </p:cNvSpPr>
              <p:nvPr/>
            </p:nvSpPr>
            <p:spPr bwMode="auto">
              <a:xfrm>
                <a:off x="1541" y="2027"/>
                <a:ext cx="40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108" name="Text Box 60"/>
              <p:cNvSpPr txBox="1">
                <a:spLocks noChangeArrowheads="1"/>
              </p:cNvSpPr>
              <p:nvPr/>
            </p:nvSpPr>
            <p:spPr bwMode="auto">
              <a:xfrm>
                <a:off x="336" y="1173"/>
                <a:ext cx="20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endParaRPr lang="zh-CN" altLang="zh-CN" sz="1800" baseline="-25000"/>
              </a:p>
            </p:txBody>
          </p:sp>
          <p:sp>
            <p:nvSpPr>
              <p:cNvPr id="130109" name="Text Box 61"/>
              <p:cNvSpPr txBox="1">
                <a:spLocks noChangeArrowheads="1"/>
              </p:cNvSpPr>
              <p:nvPr/>
            </p:nvSpPr>
            <p:spPr bwMode="auto">
              <a:xfrm>
                <a:off x="336" y="2082"/>
                <a:ext cx="20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endParaRPr lang="zh-CN" altLang="zh-CN" sz="1800" baseline="-25000"/>
              </a:p>
            </p:txBody>
          </p:sp>
          <p:sp>
            <p:nvSpPr>
              <p:cNvPr id="130110" name="Text Box 62"/>
              <p:cNvSpPr txBox="1">
                <a:spLocks noChangeArrowheads="1"/>
              </p:cNvSpPr>
              <p:nvPr/>
            </p:nvSpPr>
            <p:spPr bwMode="auto">
              <a:xfrm>
                <a:off x="1895" y="1085"/>
                <a:ext cx="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Q</a:t>
                </a:r>
              </a:p>
            </p:txBody>
          </p:sp>
          <p:sp>
            <p:nvSpPr>
              <p:cNvPr id="130111" name="Text Box 63"/>
              <p:cNvSpPr txBox="1">
                <a:spLocks noChangeArrowheads="1"/>
              </p:cNvSpPr>
              <p:nvPr/>
            </p:nvSpPr>
            <p:spPr bwMode="auto">
              <a:xfrm>
                <a:off x="1895" y="1867"/>
                <a:ext cx="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endParaRPr lang="en-US" sz="2400"/>
              </a:p>
            </p:txBody>
          </p:sp>
          <p:graphicFrame>
            <p:nvGraphicFramePr>
              <p:cNvPr id="130112" name="Object 64"/>
              <p:cNvGraphicFramePr>
                <a:graphicFrameLocks noChangeAspect="1"/>
              </p:cNvGraphicFramePr>
              <p:nvPr/>
            </p:nvGraphicFramePr>
            <p:xfrm>
              <a:off x="1957" y="1945"/>
              <a:ext cx="191" cy="259"/>
            </p:xfrm>
            <a:graphic>
              <a:graphicData uri="http://schemas.openxmlformats.org/presentationml/2006/ole">
                <p:oleObj spid="_x0000_s70659" name="公式" r:id="rId4" imgW="177480" imgH="203040" progId="Equation.3">
                  <p:embed/>
                </p:oleObj>
              </a:graphicData>
            </a:graphic>
          </p:graphicFrame>
          <p:sp>
            <p:nvSpPr>
              <p:cNvPr id="130113" name="Text Box 65"/>
              <p:cNvSpPr txBox="1">
                <a:spLocks noChangeArrowheads="1"/>
              </p:cNvSpPr>
              <p:nvPr/>
            </p:nvSpPr>
            <p:spPr bwMode="auto">
              <a:xfrm>
                <a:off x="1182" y="91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G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130114" name="Text Box 66"/>
              <p:cNvSpPr txBox="1">
                <a:spLocks noChangeArrowheads="1"/>
              </p:cNvSpPr>
              <p:nvPr/>
            </p:nvSpPr>
            <p:spPr bwMode="auto">
              <a:xfrm>
                <a:off x="1182" y="1736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G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  <p:sp>
            <p:nvSpPr>
              <p:cNvPr id="130115" name="Text Box 67"/>
              <p:cNvSpPr txBox="1">
                <a:spLocks noChangeArrowheads="1"/>
              </p:cNvSpPr>
              <p:nvPr/>
            </p:nvSpPr>
            <p:spPr bwMode="auto">
              <a:xfrm>
                <a:off x="192" y="960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r>
                  <a:rPr lang="en-US" altLang="zh-CN" sz="2400"/>
                  <a:t>R</a:t>
                </a:r>
                <a:r>
                  <a:rPr lang="en-US" altLang="zh-CN" sz="2400" baseline="-25000"/>
                  <a:t>D</a:t>
                </a:r>
                <a:endParaRPr lang="en-US" altLang="zh-CN" sz="2400"/>
              </a:p>
            </p:txBody>
          </p:sp>
          <p:sp>
            <p:nvSpPr>
              <p:cNvPr id="130116" name="Text Box 68"/>
              <p:cNvSpPr txBox="1">
                <a:spLocks noChangeArrowheads="1"/>
              </p:cNvSpPr>
              <p:nvPr/>
            </p:nvSpPr>
            <p:spPr bwMode="auto">
              <a:xfrm>
                <a:off x="192" y="1872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r>
                  <a:rPr lang="en-US" altLang="zh-CN" sz="2400"/>
                  <a:t>S</a:t>
                </a:r>
                <a:r>
                  <a:rPr lang="en-US" altLang="zh-CN" sz="2400" baseline="-25000"/>
                  <a:t>D</a:t>
                </a:r>
              </a:p>
            </p:txBody>
          </p:sp>
        </p:grpSp>
        <p:sp>
          <p:nvSpPr>
            <p:cNvPr id="130415" name="Rectangle 367"/>
            <p:cNvSpPr>
              <a:spLocks noChangeArrowheads="1"/>
            </p:cNvSpPr>
            <p:nvPr/>
          </p:nvSpPr>
          <p:spPr bwMode="auto">
            <a:xfrm>
              <a:off x="4045" y="1338"/>
              <a:ext cx="231" cy="29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0416" name="Rectangle 368"/>
            <p:cNvSpPr>
              <a:spLocks noChangeArrowheads="1"/>
            </p:cNvSpPr>
            <p:nvPr/>
          </p:nvSpPr>
          <p:spPr bwMode="auto">
            <a:xfrm>
              <a:off x="3799" y="2018"/>
              <a:ext cx="231" cy="29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0417" name="Rectangle 369"/>
            <p:cNvSpPr>
              <a:spLocks noChangeArrowheads="1"/>
            </p:cNvSpPr>
            <p:nvPr/>
          </p:nvSpPr>
          <p:spPr bwMode="auto">
            <a:xfrm>
              <a:off x="4886" y="1152"/>
              <a:ext cx="231" cy="29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0418" name="Rectangle 370"/>
            <p:cNvSpPr>
              <a:spLocks noChangeArrowheads="1"/>
            </p:cNvSpPr>
            <p:nvPr/>
          </p:nvSpPr>
          <p:spPr bwMode="auto">
            <a:xfrm>
              <a:off x="4934" y="1920"/>
              <a:ext cx="231" cy="29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2" name="Group 372"/>
          <p:cNvGrpSpPr>
            <a:grpSpLocks/>
          </p:cNvGrpSpPr>
          <p:nvPr/>
        </p:nvGrpSpPr>
        <p:grpSpPr bwMode="auto">
          <a:xfrm>
            <a:off x="5565531" y="4114800"/>
            <a:ext cx="2390042" cy="2133600"/>
            <a:chOff x="3750" y="1152"/>
            <a:chExt cx="1631" cy="1344"/>
          </a:xfrm>
        </p:grpSpPr>
        <p:grpSp>
          <p:nvGrpSpPr>
            <p:cNvPr id="13" name="Group 373"/>
            <p:cNvGrpSpPr>
              <a:grpSpLocks/>
            </p:cNvGrpSpPr>
            <p:nvPr/>
          </p:nvGrpSpPr>
          <p:grpSpPr bwMode="auto">
            <a:xfrm>
              <a:off x="3792" y="1392"/>
              <a:ext cx="1589" cy="1104"/>
              <a:chOff x="192" y="912"/>
              <a:chExt cx="1987" cy="1354"/>
            </a:xfrm>
          </p:grpSpPr>
          <p:sp>
            <p:nvSpPr>
              <p:cNvPr id="130422" name="Rectangle 374"/>
              <p:cNvSpPr>
                <a:spLocks noChangeArrowheads="1"/>
              </p:cNvSpPr>
              <p:nvPr/>
            </p:nvSpPr>
            <p:spPr bwMode="auto">
              <a:xfrm>
                <a:off x="960" y="1009"/>
                <a:ext cx="240" cy="4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23" name="Oval 375"/>
              <p:cNvSpPr>
                <a:spLocks noChangeArrowheads="1"/>
              </p:cNvSpPr>
              <p:nvPr/>
            </p:nvSpPr>
            <p:spPr bwMode="auto">
              <a:xfrm>
                <a:off x="1200" y="1182"/>
                <a:ext cx="64" cy="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24" name="Text Box 376"/>
              <p:cNvSpPr txBox="1">
                <a:spLocks noChangeArrowheads="1"/>
              </p:cNvSpPr>
              <p:nvPr/>
            </p:nvSpPr>
            <p:spPr bwMode="auto">
              <a:xfrm>
                <a:off x="960" y="1008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ym typeface="Symbol" pitchFamily="18" charset="2"/>
                  </a:rPr>
                  <a:t>1</a:t>
                </a:r>
                <a:endParaRPr lang="en-US" altLang="zh-CN" sz="2400"/>
              </a:p>
            </p:txBody>
          </p:sp>
          <p:grpSp>
            <p:nvGrpSpPr>
              <p:cNvPr id="14" name="Group 377"/>
              <p:cNvGrpSpPr>
                <a:grpSpLocks/>
              </p:cNvGrpSpPr>
              <p:nvPr/>
            </p:nvGrpSpPr>
            <p:grpSpPr bwMode="auto">
              <a:xfrm>
                <a:off x="960" y="1833"/>
                <a:ext cx="319" cy="433"/>
                <a:chOff x="816" y="1584"/>
                <a:chExt cx="383" cy="480"/>
              </a:xfrm>
            </p:grpSpPr>
            <p:sp>
              <p:nvSpPr>
                <p:cNvPr id="130426" name="Rectangle 378"/>
                <p:cNvSpPr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endParaRPr lang="zh-CN" altLang="en-US"/>
                </a:p>
              </p:txBody>
            </p:sp>
            <p:sp>
              <p:nvSpPr>
                <p:cNvPr id="130427" name="Oval 379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77" cy="7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endParaRPr lang="zh-CN" altLang="en-US"/>
                </a:p>
              </p:txBody>
            </p:sp>
            <p:sp>
              <p:nvSpPr>
                <p:cNvPr id="130428" name="Text Box 380"/>
                <p:cNvSpPr txBox="1">
                  <a:spLocks noChangeArrowheads="1"/>
                </p:cNvSpPr>
                <p:nvPr/>
              </p:nvSpPr>
              <p:spPr bwMode="auto">
                <a:xfrm>
                  <a:off x="816" y="1586"/>
                  <a:ext cx="383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ym typeface="Symbol" pitchFamily="18" charset="2"/>
                    </a:rPr>
                    <a:t>1</a:t>
                  </a:r>
                  <a:endParaRPr lang="en-US" altLang="zh-CN" sz="2400"/>
                </a:p>
              </p:txBody>
            </p:sp>
          </p:grpSp>
          <p:sp>
            <p:nvSpPr>
              <p:cNvPr id="130429" name="Line 381"/>
              <p:cNvSpPr>
                <a:spLocks noChangeShapeType="1"/>
              </p:cNvSpPr>
              <p:nvPr/>
            </p:nvSpPr>
            <p:spPr bwMode="auto">
              <a:xfrm>
                <a:off x="480" y="1139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30" name="Line 382"/>
              <p:cNvSpPr>
                <a:spLocks noChangeShapeType="1"/>
              </p:cNvSpPr>
              <p:nvPr/>
            </p:nvSpPr>
            <p:spPr bwMode="auto">
              <a:xfrm>
                <a:off x="480" y="2093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31" name="Line 383"/>
              <p:cNvSpPr>
                <a:spLocks noChangeShapeType="1"/>
              </p:cNvSpPr>
              <p:nvPr/>
            </p:nvSpPr>
            <p:spPr bwMode="auto">
              <a:xfrm>
                <a:off x="800" y="1312"/>
                <a:ext cx="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32" name="Line 384"/>
              <p:cNvSpPr>
                <a:spLocks noChangeShapeType="1"/>
              </p:cNvSpPr>
              <p:nvPr/>
            </p:nvSpPr>
            <p:spPr bwMode="auto">
              <a:xfrm>
                <a:off x="800" y="1919"/>
                <a:ext cx="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33" name="Line 385"/>
              <p:cNvSpPr>
                <a:spLocks noChangeShapeType="1"/>
              </p:cNvSpPr>
              <p:nvPr/>
            </p:nvSpPr>
            <p:spPr bwMode="auto">
              <a:xfrm>
                <a:off x="1279" y="1226"/>
                <a:ext cx="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34" name="Line 386"/>
              <p:cNvSpPr>
                <a:spLocks noChangeShapeType="1"/>
              </p:cNvSpPr>
              <p:nvPr/>
            </p:nvSpPr>
            <p:spPr bwMode="auto">
              <a:xfrm>
                <a:off x="1279" y="2049"/>
                <a:ext cx="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35" name="Line 387"/>
              <p:cNvSpPr>
                <a:spLocks noChangeShapeType="1"/>
              </p:cNvSpPr>
              <p:nvPr/>
            </p:nvSpPr>
            <p:spPr bwMode="auto">
              <a:xfrm flipV="1">
                <a:off x="800" y="1702"/>
                <a:ext cx="0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36" name="Line 388"/>
              <p:cNvSpPr>
                <a:spLocks noChangeShapeType="1"/>
              </p:cNvSpPr>
              <p:nvPr/>
            </p:nvSpPr>
            <p:spPr bwMode="auto">
              <a:xfrm flipV="1">
                <a:off x="800" y="1312"/>
                <a:ext cx="0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37" name="Line 389"/>
              <p:cNvSpPr>
                <a:spLocks noChangeShapeType="1"/>
              </p:cNvSpPr>
              <p:nvPr/>
            </p:nvSpPr>
            <p:spPr bwMode="auto">
              <a:xfrm flipV="1">
                <a:off x="800" y="1442"/>
                <a:ext cx="759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38" name="Line 390"/>
              <p:cNvSpPr>
                <a:spLocks noChangeShapeType="1"/>
              </p:cNvSpPr>
              <p:nvPr/>
            </p:nvSpPr>
            <p:spPr bwMode="auto">
              <a:xfrm flipH="1" flipV="1">
                <a:off x="800" y="1529"/>
                <a:ext cx="759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39" name="Line 391"/>
              <p:cNvSpPr>
                <a:spLocks noChangeShapeType="1"/>
              </p:cNvSpPr>
              <p:nvPr/>
            </p:nvSpPr>
            <p:spPr bwMode="auto">
              <a:xfrm flipV="1">
                <a:off x="1559" y="122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40" name="Line 392"/>
              <p:cNvSpPr>
                <a:spLocks noChangeShapeType="1"/>
              </p:cNvSpPr>
              <p:nvPr/>
            </p:nvSpPr>
            <p:spPr bwMode="auto">
              <a:xfrm flipV="1">
                <a:off x="1559" y="1833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41" name="Oval 393"/>
              <p:cNvSpPr>
                <a:spLocks noChangeArrowheads="1"/>
              </p:cNvSpPr>
              <p:nvPr/>
            </p:nvSpPr>
            <p:spPr bwMode="auto">
              <a:xfrm>
                <a:off x="1537" y="1206"/>
                <a:ext cx="40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42" name="Oval 394"/>
              <p:cNvSpPr>
                <a:spLocks noChangeArrowheads="1"/>
              </p:cNvSpPr>
              <p:nvPr/>
            </p:nvSpPr>
            <p:spPr bwMode="auto">
              <a:xfrm>
                <a:off x="1541" y="2027"/>
                <a:ext cx="40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endParaRPr lang="zh-CN" altLang="en-US"/>
              </a:p>
            </p:txBody>
          </p:sp>
          <p:sp>
            <p:nvSpPr>
              <p:cNvPr id="130443" name="Text Box 395"/>
              <p:cNvSpPr txBox="1">
                <a:spLocks noChangeArrowheads="1"/>
              </p:cNvSpPr>
              <p:nvPr/>
            </p:nvSpPr>
            <p:spPr bwMode="auto">
              <a:xfrm>
                <a:off x="336" y="1173"/>
                <a:ext cx="20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endParaRPr lang="zh-CN" altLang="zh-CN" sz="1800" baseline="-25000"/>
              </a:p>
            </p:txBody>
          </p:sp>
          <p:sp>
            <p:nvSpPr>
              <p:cNvPr id="130444" name="Text Box 396"/>
              <p:cNvSpPr txBox="1">
                <a:spLocks noChangeArrowheads="1"/>
              </p:cNvSpPr>
              <p:nvPr/>
            </p:nvSpPr>
            <p:spPr bwMode="auto">
              <a:xfrm>
                <a:off x="336" y="2082"/>
                <a:ext cx="20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endParaRPr lang="zh-CN" altLang="zh-CN" sz="1800" baseline="-25000"/>
              </a:p>
            </p:txBody>
          </p:sp>
          <p:sp>
            <p:nvSpPr>
              <p:cNvPr id="130445" name="Text Box 397"/>
              <p:cNvSpPr txBox="1">
                <a:spLocks noChangeArrowheads="1"/>
              </p:cNvSpPr>
              <p:nvPr/>
            </p:nvSpPr>
            <p:spPr bwMode="auto">
              <a:xfrm>
                <a:off x="1895" y="1085"/>
                <a:ext cx="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Q</a:t>
                </a:r>
              </a:p>
            </p:txBody>
          </p:sp>
          <p:sp>
            <p:nvSpPr>
              <p:cNvPr id="130446" name="Text Box 398"/>
              <p:cNvSpPr txBox="1">
                <a:spLocks noChangeArrowheads="1"/>
              </p:cNvSpPr>
              <p:nvPr/>
            </p:nvSpPr>
            <p:spPr bwMode="auto">
              <a:xfrm>
                <a:off x="1895" y="1867"/>
                <a:ext cx="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endParaRPr lang="en-US" sz="2400"/>
              </a:p>
            </p:txBody>
          </p:sp>
          <p:graphicFrame>
            <p:nvGraphicFramePr>
              <p:cNvPr id="130447" name="Object 399"/>
              <p:cNvGraphicFramePr>
                <a:graphicFrameLocks noChangeAspect="1"/>
              </p:cNvGraphicFramePr>
              <p:nvPr/>
            </p:nvGraphicFramePr>
            <p:xfrm>
              <a:off x="1957" y="1945"/>
              <a:ext cx="222" cy="257"/>
            </p:xfrm>
            <a:graphic>
              <a:graphicData uri="http://schemas.openxmlformats.org/presentationml/2006/ole">
                <p:oleObj spid="_x0000_s70658" name="公式" r:id="rId5" imgW="177480" imgH="203040" progId="Equation.3">
                  <p:embed/>
                </p:oleObj>
              </a:graphicData>
            </a:graphic>
          </p:graphicFrame>
          <p:sp>
            <p:nvSpPr>
              <p:cNvPr id="130448" name="Text Box 400"/>
              <p:cNvSpPr txBox="1">
                <a:spLocks noChangeArrowheads="1"/>
              </p:cNvSpPr>
              <p:nvPr/>
            </p:nvSpPr>
            <p:spPr bwMode="auto">
              <a:xfrm>
                <a:off x="1182" y="91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G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130449" name="Text Box 401"/>
              <p:cNvSpPr txBox="1">
                <a:spLocks noChangeArrowheads="1"/>
              </p:cNvSpPr>
              <p:nvPr/>
            </p:nvSpPr>
            <p:spPr bwMode="auto">
              <a:xfrm>
                <a:off x="1182" y="1736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G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  <p:sp>
            <p:nvSpPr>
              <p:cNvPr id="130450" name="Text Box 402"/>
              <p:cNvSpPr txBox="1">
                <a:spLocks noChangeArrowheads="1"/>
              </p:cNvSpPr>
              <p:nvPr/>
            </p:nvSpPr>
            <p:spPr bwMode="auto">
              <a:xfrm>
                <a:off x="192" y="960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r>
                  <a:rPr lang="en-US" altLang="zh-CN" sz="2400" dirty="0"/>
                  <a:t>R</a:t>
                </a:r>
                <a:r>
                  <a:rPr lang="en-US" altLang="zh-CN" sz="2400" baseline="-25000" dirty="0"/>
                  <a:t>D</a:t>
                </a:r>
                <a:endParaRPr lang="en-US" altLang="zh-CN" sz="2400" dirty="0"/>
              </a:p>
            </p:txBody>
          </p:sp>
          <p:sp>
            <p:nvSpPr>
              <p:cNvPr id="130451" name="Text Box 403"/>
              <p:cNvSpPr txBox="1">
                <a:spLocks noChangeArrowheads="1"/>
              </p:cNvSpPr>
              <p:nvPr/>
            </p:nvSpPr>
            <p:spPr bwMode="auto">
              <a:xfrm>
                <a:off x="192" y="1872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r>
                  <a:rPr lang="en-US" altLang="zh-CN" sz="2400"/>
                  <a:t>S</a:t>
                </a:r>
                <a:r>
                  <a:rPr lang="en-US" altLang="zh-CN" sz="2400" baseline="-25000"/>
                  <a:t>D</a:t>
                </a:r>
              </a:p>
            </p:txBody>
          </p:sp>
        </p:grpSp>
        <p:sp>
          <p:nvSpPr>
            <p:cNvPr id="130452" name="Rectangle 404"/>
            <p:cNvSpPr>
              <a:spLocks noChangeArrowheads="1"/>
            </p:cNvSpPr>
            <p:nvPr/>
          </p:nvSpPr>
          <p:spPr bwMode="auto">
            <a:xfrm>
              <a:off x="4069" y="1332"/>
              <a:ext cx="231" cy="29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0453" name="Rectangle 405"/>
            <p:cNvSpPr>
              <a:spLocks noChangeArrowheads="1"/>
            </p:cNvSpPr>
            <p:nvPr/>
          </p:nvSpPr>
          <p:spPr bwMode="auto">
            <a:xfrm>
              <a:off x="3750" y="1968"/>
              <a:ext cx="231" cy="29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0454" name="Rectangle 406"/>
            <p:cNvSpPr>
              <a:spLocks noChangeArrowheads="1"/>
            </p:cNvSpPr>
            <p:nvPr/>
          </p:nvSpPr>
          <p:spPr bwMode="auto">
            <a:xfrm>
              <a:off x="4886" y="1152"/>
              <a:ext cx="231" cy="29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0455" name="Rectangle 407"/>
            <p:cNvSpPr>
              <a:spLocks noChangeArrowheads="1"/>
            </p:cNvSpPr>
            <p:nvPr/>
          </p:nvSpPr>
          <p:spPr bwMode="auto">
            <a:xfrm>
              <a:off x="4934" y="1920"/>
              <a:ext cx="231" cy="29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5" name="Group 410"/>
          <p:cNvGrpSpPr>
            <a:grpSpLocks/>
          </p:cNvGrpSpPr>
          <p:nvPr/>
        </p:nvGrpSpPr>
        <p:grpSpPr bwMode="auto">
          <a:xfrm>
            <a:off x="5852193" y="2827784"/>
            <a:ext cx="592015" cy="457200"/>
            <a:chOff x="3840" y="1728"/>
            <a:chExt cx="404" cy="288"/>
          </a:xfrm>
        </p:grpSpPr>
        <p:sp>
          <p:nvSpPr>
            <p:cNvPr id="130456" name="Line 408"/>
            <p:cNvSpPr>
              <a:spLocks noChangeShapeType="1"/>
            </p:cNvSpPr>
            <p:nvPr/>
          </p:nvSpPr>
          <p:spPr bwMode="auto">
            <a:xfrm>
              <a:off x="3840" y="1872"/>
              <a:ext cx="19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457" name="Text Box 409"/>
            <p:cNvSpPr txBox="1">
              <a:spLocks noChangeArrowheads="1"/>
            </p:cNvSpPr>
            <p:nvPr/>
          </p:nvSpPr>
          <p:spPr bwMode="auto">
            <a:xfrm>
              <a:off x="4032" y="172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16" name="Group 411"/>
          <p:cNvGrpSpPr>
            <a:grpSpLocks/>
          </p:cNvGrpSpPr>
          <p:nvPr/>
        </p:nvGrpSpPr>
        <p:grpSpPr bwMode="auto">
          <a:xfrm>
            <a:off x="7596554" y="2667000"/>
            <a:ext cx="592015" cy="457200"/>
            <a:chOff x="3840" y="1728"/>
            <a:chExt cx="404" cy="288"/>
          </a:xfrm>
        </p:grpSpPr>
        <p:sp>
          <p:nvSpPr>
            <p:cNvPr id="130460" name="Line 412"/>
            <p:cNvSpPr>
              <a:spLocks noChangeShapeType="1"/>
            </p:cNvSpPr>
            <p:nvPr/>
          </p:nvSpPr>
          <p:spPr bwMode="auto">
            <a:xfrm>
              <a:off x="3840" y="1872"/>
              <a:ext cx="19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461" name="Text Box 413"/>
            <p:cNvSpPr txBox="1">
              <a:spLocks noChangeArrowheads="1"/>
            </p:cNvSpPr>
            <p:nvPr/>
          </p:nvSpPr>
          <p:spPr bwMode="auto">
            <a:xfrm>
              <a:off x="4032" y="172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17" name="Group 414"/>
          <p:cNvGrpSpPr>
            <a:grpSpLocks/>
          </p:cNvGrpSpPr>
          <p:nvPr/>
        </p:nvGrpSpPr>
        <p:grpSpPr bwMode="auto">
          <a:xfrm>
            <a:off x="7526216" y="1447800"/>
            <a:ext cx="592015" cy="457200"/>
            <a:chOff x="3840" y="1728"/>
            <a:chExt cx="404" cy="288"/>
          </a:xfrm>
        </p:grpSpPr>
        <p:sp>
          <p:nvSpPr>
            <p:cNvPr id="130463" name="Line 415"/>
            <p:cNvSpPr>
              <a:spLocks noChangeShapeType="1"/>
            </p:cNvSpPr>
            <p:nvPr/>
          </p:nvSpPr>
          <p:spPr bwMode="auto">
            <a:xfrm>
              <a:off x="3840" y="1872"/>
              <a:ext cx="19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464" name="Text Box 416"/>
            <p:cNvSpPr txBox="1">
              <a:spLocks noChangeArrowheads="1"/>
            </p:cNvSpPr>
            <p:nvPr/>
          </p:nvSpPr>
          <p:spPr bwMode="auto">
            <a:xfrm>
              <a:off x="4032" y="172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18" name="Group 417"/>
          <p:cNvGrpSpPr>
            <a:grpSpLocks/>
          </p:cNvGrpSpPr>
          <p:nvPr/>
        </p:nvGrpSpPr>
        <p:grpSpPr bwMode="auto">
          <a:xfrm>
            <a:off x="5767754" y="5410200"/>
            <a:ext cx="592015" cy="457200"/>
            <a:chOff x="3840" y="1728"/>
            <a:chExt cx="404" cy="288"/>
          </a:xfrm>
        </p:grpSpPr>
        <p:sp>
          <p:nvSpPr>
            <p:cNvPr id="130466" name="Line 418"/>
            <p:cNvSpPr>
              <a:spLocks noChangeShapeType="1"/>
            </p:cNvSpPr>
            <p:nvPr/>
          </p:nvSpPr>
          <p:spPr bwMode="auto">
            <a:xfrm>
              <a:off x="3840" y="1872"/>
              <a:ext cx="19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467" name="Text Box 419"/>
            <p:cNvSpPr txBox="1">
              <a:spLocks noChangeArrowheads="1"/>
            </p:cNvSpPr>
            <p:nvPr/>
          </p:nvSpPr>
          <p:spPr bwMode="auto">
            <a:xfrm>
              <a:off x="4032" y="172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19" name="Group 423"/>
          <p:cNvGrpSpPr>
            <a:grpSpLocks/>
          </p:cNvGrpSpPr>
          <p:nvPr/>
        </p:nvGrpSpPr>
        <p:grpSpPr bwMode="auto">
          <a:xfrm>
            <a:off x="7596554" y="5334000"/>
            <a:ext cx="592015" cy="457200"/>
            <a:chOff x="3840" y="1728"/>
            <a:chExt cx="404" cy="288"/>
          </a:xfrm>
        </p:grpSpPr>
        <p:sp>
          <p:nvSpPr>
            <p:cNvPr id="130472" name="Line 424"/>
            <p:cNvSpPr>
              <a:spLocks noChangeShapeType="1"/>
            </p:cNvSpPr>
            <p:nvPr/>
          </p:nvSpPr>
          <p:spPr bwMode="auto">
            <a:xfrm>
              <a:off x="3840" y="1872"/>
              <a:ext cx="19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473" name="Text Box 425"/>
            <p:cNvSpPr txBox="1">
              <a:spLocks noChangeArrowheads="1"/>
            </p:cNvSpPr>
            <p:nvPr/>
          </p:nvSpPr>
          <p:spPr bwMode="auto">
            <a:xfrm>
              <a:off x="4032" y="172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20" name="Group 426"/>
          <p:cNvGrpSpPr>
            <a:grpSpLocks/>
          </p:cNvGrpSpPr>
          <p:nvPr/>
        </p:nvGrpSpPr>
        <p:grpSpPr bwMode="auto">
          <a:xfrm>
            <a:off x="7526216" y="4191000"/>
            <a:ext cx="592015" cy="457200"/>
            <a:chOff x="3840" y="1728"/>
            <a:chExt cx="404" cy="288"/>
          </a:xfrm>
        </p:grpSpPr>
        <p:sp>
          <p:nvSpPr>
            <p:cNvPr id="130475" name="Line 427"/>
            <p:cNvSpPr>
              <a:spLocks noChangeShapeType="1"/>
            </p:cNvSpPr>
            <p:nvPr/>
          </p:nvSpPr>
          <p:spPr bwMode="auto">
            <a:xfrm>
              <a:off x="3840" y="1872"/>
              <a:ext cx="19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476" name="Text Box 428"/>
            <p:cNvSpPr txBox="1">
              <a:spLocks noChangeArrowheads="1"/>
            </p:cNvSpPr>
            <p:nvPr/>
          </p:nvSpPr>
          <p:spPr bwMode="auto">
            <a:xfrm>
              <a:off x="4032" y="172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21" name="Group 432"/>
          <p:cNvGrpSpPr>
            <a:grpSpLocks/>
          </p:cNvGrpSpPr>
          <p:nvPr/>
        </p:nvGrpSpPr>
        <p:grpSpPr bwMode="auto">
          <a:xfrm>
            <a:off x="575556" y="5943605"/>
            <a:ext cx="3852695" cy="461963"/>
            <a:chOff x="480" y="3600"/>
            <a:chExt cx="2586" cy="291"/>
          </a:xfrm>
        </p:grpSpPr>
        <p:sp>
          <p:nvSpPr>
            <p:cNvPr id="130166" name="Text Box 118"/>
            <p:cNvSpPr txBox="1">
              <a:spLocks noChangeArrowheads="1"/>
            </p:cNvSpPr>
            <p:nvPr/>
          </p:nvSpPr>
          <p:spPr bwMode="auto">
            <a:xfrm>
              <a:off x="480" y="3600"/>
              <a:ext cx="8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/>
                <a:t>锁存器</a:t>
              </a:r>
              <a:endParaRPr lang="zh-CN" altLang="en-US" sz="2400" dirty="0"/>
            </a:p>
          </p:txBody>
        </p:sp>
        <p:sp>
          <p:nvSpPr>
            <p:cNvPr id="130167" name="Text Box 119"/>
            <p:cNvSpPr txBox="1">
              <a:spLocks noChangeArrowheads="1"/>
            </p:cNvSpPr>
            <p:nvPr/>
          </p:nvSpPr>
          <p:spPr bwMode="auto">
            <a:xfrm>
              <a:off x="1968" y="3600"/>
              <a:ext cx="10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“1”</a:t>
              </a:r>
              <a:r>
                <a:rPr lang="zh-CN" altLang="en-US" sz="2400" dirty="0"/>
                <a:t>状态</a:t>
              </a:r>
            </a:p>
          </p:txBody>
        </p:sp>
        <p:sp>
          <p:nvSpPr>
            <p:cNvPr id="130478" name="AutoShape 430"/>
            <p:cNvSpPr>
              <a:spLocks noChangeArrowheads="1"/>
            </p:cNvSpPr>
            <p:nvPr/>
          </p:nvSpPr>
          <p:spPr bwMode="auto">
            <a:xfrm>
              <a:off x="1296" y="3648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479" name="Rectangle 431"/>
          <p:cNvSpPr>
            <a:spLocks noChangeArrowheads="1"/>
          </p:cNvSpPr>
          <p:nvPr/>
        </p:nvSpPr>
        <p:spPr bwMode="auto">
          <a:xfrm>
            <a:off x="683568" y="5373216"/>
            <a:ext cx="2444900" cy="52322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/>
                </a:solidFill>
                <a:ea typeface="隶书" pitchFamily="49" charset="-122"/>
              </a:rPr>
              <a:t>接收</a:t>
            </a:r>
            <a:r>
              <a:rPr lang="zh-CN" altLang="en-US" sz="2400" dirty="0" smtClean="0">
                <a:solidFill>
                  <a:srgbClr val="0000CC"/>
                </a:solidFill>
                <a:ea typeface="仿宋_GB2312" charset="-122"/>
              </a:rPr>
              <a:t>置位信号：</a:t>
            </a:r>
            <a:endParaRPr lang="zh-CN" altLang="en-US" sz="2400" dirty="0">
              <a:solidFill>
                <a:srgbClr val="0000CC"/>
              </a:solidFill>
              <a:ea typeface="仿宋_GB2312" charset="-122"/>
            </a:endParaRPr>
          </a:p>
        </p:txBody>
      </p:sp>
      <p:sp>
        <p:nvSpPr>
          <p:cNvPr id="130481" name="Line 433"/>
          <p:cNvSpPr>
            <a:spLocks noChangeShapeType="1"/>
          </p:cNvSpPr>
          <p:nvPr/>
        </p:nvSpPr>
        <p:spPr bwMode="auto">
          <a:xfrm>
            <a:off x="3024554" y="31242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482" name="Text Box 434"/>
          <p:cNvSpPr txBox="1">
            <a:spLocks noChangeArrowheads="1"/>
          </p:cNvSpPr>
          <p:nvPr/>
        </p:nvSpPr>
        <p:spPr bwMode="auto">
          <a:xfrm>
            <a:off x="1818483" y="3200401"/>
            <a:ext cx="800219" cy="46166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保持</a:t>
            </a:r>
          </a:p>
        </p:txBody>
      </p:sp>
      <p:grpSp>
        <p:nvGrpSpPr>
          <p:cNvPr id="23" name="Group 442"/>
          <p:cNvGrpSpPr>
            <a:grpSpLocks/>
          </p:cNvGrpSpPr>
          <p:nvPr/>
        </p:nvGrpSpPr>
        <p:grpSpPr bwMode="auto">
          <a:xfrm>
            <a:off x="1617785" y="2362200"/>
            <a:ext cx="1828800" cy="762000"/>
            <a:chOff x="1104" y="1488"/>
            <a:chExt cx="1248" cy="480"/>
          </a:xfrm>
        </p:grpSpPr>
        <p:sp>
          <p:nvSpPr>
            <p:cNvPr id="130487" name="Line 439"/>
            <p:cNvSpPr>
              <a:spLocks noChangeShapeType="1"/>
            </p:cNvSpPr>
            <p:nvPr/>
          </p:nvSpPr>
          <p:spPr bwMode="auto">
            <a:xfrm flipV="1">
              <a:off x="1104" y="1488"/>
              <a:ext cx="1248" cy="384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488" name="Line 440"/>
            <p:cNvSpPr>
              <a:spLocks noChangeShapeType="1"/>
            </p:cNvSpPr>
            <p:nvPr/>
          </p:nvSpPr>
          <p:spPr bwMode="auto">
            <a:xfrm flipV="1">
              <a:off x="2016" y="1488"/>
              <a:ext cx="336" cy="480"/>
            </a:xfrm>
            <a:prstGeom prst="line">
              <a:avLst/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489" name="Rectangle 441"/>
          <p:cNvSpPr>
            <a:spLocks noChangeArrowheads="1"/>
          </p:cNvSpPr>
          <p:nvPr/>
        </p:nvSpPr>
        <p:spPr bwMode="auto">
          <a:xfrm>
            <a:off x="3489765" y="2154238"/>
            <a:ext cx="646332" cy="46166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置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24" name="Group 447"/>
          <p:cNvGrpSpPr>
            <a:grpSpLocks/>
          </p:cNvGrpSpPr>
          <p:nvPr/>
        </p:nvGrpSpPr>
        <p:grpSpPr bwMode="auto">
          <a:xfrm>
            <a:off x="3024554" y="3657600"/>
            <a:ext cx="281354" cy="685800"/>
            <a:chOff x="2064" y="2304"/>
            <a:chExt cx="192" cy="432"/>
          </a:xfrm>
        </p:grpSpPr>
        <p:sp>
          <p:nvSpPr>
            <p:cNvPr id="130493" name="Line 445"/>
            <p:cNvSpPr>
              <a:spLocks noChangeShapeType="1"/>
            </p:cNvSpPr>
            <p:nvPr/>
          </p:nvSpPr>
          <p:spPr bwMode="auto">
            <a:xfrm>
              <a:off x="2064" y="230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494" name="Line 446"/>
            <p:cNvSpPr>
              <a:spLocks noChangeShapeType="1"/>
            </p:cNvSpPr>
            <p:nvPr/>
          </p:nvSpPr>
          <p:spPr bwMode="auto">
            <a:xfrm>
              <a:off x="2064" y="27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496" name="Rectangle 448"/>
          <p:cNvSpPr>
            <a:spLocks noChangeArrowheads="1"/>
          </p:cNvSpPr>
          <p:nvPr/>
        </p:nvSpPr>
        <p:spPr bwMode="auto">
          <a:xfrm>
            <a:off x="2943898" y="3200401"/>
            <a:ext cx="800219" cy="46166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保持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0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0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0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0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0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0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3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3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3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0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0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utoUpdateAnimBg="0"/>
      <p:bldP spid="130053" grpId="0" autoUpdateAnimBg="0"/>
      <p:bldP spid="130120" grpId="0" autoUpdateAnimBg="0"/>
      <p:bldP spid="130165" grpId="0" autoUpdateAnimBg="0"/>
      <p:bldP spid="130389" grpId="0" animBg="1"/>
      <p:bldP spid="130390" grpId="0" animBg="1"/>
      <p:bldP spid="130395" grpId="0" animBg="1"/>
      <p:bldP spid="130396" grpId="0" animBg="1"/>
      <p:bldP spid="130402" grpId="0" animBg="1"/>
      <p:bldP spid="130403" grpId="0" animBg="1"/>
      <p:bldP spid="130404" grpId="0" animBg="1"/>
      <p:bldP spid="130479" grpId="0" autoUpdateAnimBg="0"/>
      <p:bldP spid="130481" grpId="0" animBg="1"/>
      <p:bldP spid="130482" grpId="0"/>
      <p:bldP spid="130489" grpId="0" autoUpdateAnimBg="0"/>
      <p:bldP spid="1304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276"/>
          <p:cNvSpPr txBox="1">
            <a:spLocks noChangeArrowheads="1"/>
          </p:cNvSpPr>
          <p:nvPr/>
        </p:nvSpPr>
        <p:spPr bwMode="auto">
          <a:xfrm>
            <a:off x="0" y="1052736"/>
            <a:ext cx="4860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solidFill>
                  <a:srgbClr val="0000CC"/>
                </a:solidFill>
                <a:ea typeface="仿宋_GB2312" charset="-122"/>
              </a:rPr>
              <a:t>3</a:t>
            </a:r>
            <a:r>
              <a:rPr lang="zh-CN" altLang="en-US" sz="2400" b="1" dirty="0" smtClean="0">
                <a:solidFill>
                  <a:srgbClr val="0000CC"/>
                </a:solidFill>
                <a:ea typeface="仿宋_GB2312" charset="-122"/>
              </a:rPr>
              <a:t>）接收复位信号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=0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，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=1</a:t>
            </a:r>
          </a:p>
        </p:txBody>
      </p:sp>
      <p:grpSp>
        <p:nvGrpSpPr>
          <p:cNvPr id="143" name="Group 410"/>
          <p:cNvGrpSpPr>
            <a:grpSpLocks/>
          </p:cNvGrpSpPr>
          <p:nvPr/>
        </p:nvGrpSpPr>
        <p:grpSpPr bwMode="auto">
          <a:xfrm>
            <a:off x="575556" y="2096852"/>
            <a:ext cx="3048000" cy="396875"/>
            <a:chOff x="144" y="288"/>
            <a:chExt cx="1920" cy="250"/>
          </a:xfrm>
        </p:grpSpPr>
        <p:sp>
          <p:nvSpPr>
            <p:cNvPr id="144" name="Line 280"/>
            <p:cNvSpPr>
              <a:spLocks noChangeShapeType="1"/>
            </p:cNvSpPr>
            <p:nvPr/>
          </p:nvSpPr>
          <p:spPr bwMode="auto">
            <a:xfrm>
              <a:off x="576" y="528"/>
              <a:ext cx="14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286"/>
            <p:cNvSpPr>
              <a:spLocks noChangeArrowheads="1"/>
            </p:cNvSpPr>
            <p:nvPr/>
          </p:nvSpPr>
          <p:spPr bwMode="auto">
            <a:xfrm>
              <a:off x="144" y="288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</a:t>
              </a:r>
              <a:r>
                <a:rPr kumimoji="0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  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grpSp>
        <p:nvGrpSpPr>
          <p:cNvPr id="146" name="Group 412"/>
          <p:cNvGrpSpPr>
            <a:grpSpLocks/>
          </p:cNvGrpSpPr>
          <p:nvPr/>
        </p:nvGrpSpPr>
        <p:grpSpPr bwMode="auto">
          <a:xfrm>
            <a:off x="575556" y="2554052"/>
            <a:ext cx="3048000" cy="396875"/>
            <a:chOff x="144" y="576"/>
            <a:chExt cx="1920" cy="250"/>
          </a:xfrm>
        </p:grpSpPr>
        <p:sp>
          <p:nvSpPr>
            <p:cNvPr id="147" name="Line 281"/>
            <p:cNvSpPr>
              <a:spLocks noChangeShapeType="1"/>
            </p:cNvSpPr>
            <p:nvPr/>
          </p:nvSpPr>
          <p:spPr bwMode="auto">
            <a:xfrm>
              <a:off x="576" y="816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Line 282"/>
            <p:cNvSpPr>
              <a:spLocks noChangeShapeType="1"/>
            </p:cNvSpPr>
            <p:nvPr/>
          </p:nvSpPr>
          <p:spPr bwMode="auto">
            <a:xfrm>
              <a:off x="816" y="624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Line 283"/>
            <p:cNvSpPr>
              <a:spLocks noChangeShapeType="1"/>
            </p:cNvSpPr>
            <p:nvPr/>
          </p:nvSpPr>
          <p:spPr bwMode="auto">
            <a:xfrm>
              <a:off x="816" y="62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Line 284"/>
            <p:cNvSpPr>
              <a:spLocks noChangeShapeType="1"/>
            </p:cNvSpPr>
            <p:nvPr/>
          </p:nvSpPr>
          <p:spPr bwMode="auto">
            <a:xfrm flipV="1">
              <a:off x="1008" y="624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Line 285"/>
            <p:cNvSpPr>
              <a:spLocks noChangeShapeType="1"/>
            </p:cNvSpPr>
            <p:nvPr/>
          </p:nvSpPr>
          <p:spPr bwMode="auto">
            <a:xfrm>
              <a:off x="1008" y="816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Rectangle 287"/>
            <p:cNvSpPr>
              <a:spLocks noChangeArrowheads="1"/>
            </p:cNvSpPr>
            <p:nvPr/>
          </p:nvSpPr>
          <p:spPr bwMode="auto">
            <a:xfrm>
              <a:off x="144" y="576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153" name="Line 288"/>
            <p:cNvSpPr>
              <a:spLocks noChangeShapeType="1"/>
            </p:cNvSpPr>
            <p:nvPr/>
          </p:nvSpPr>
          <p:spPr bwMode="auto">
            <a:xfrm>
              <a:off x="1680" y="624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Line 289"/>
            <p:cNvSpPr>
              <a:spLocks noChangeShapeType="1"/>
            </p:cNvSpPr>
            <p:nvPr/>
          </p:nvSpPr>
          <p:spPr bwMode="auto">
            <a:xfrm>
              <a:off x="1680" y="62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Line 290"/>
            <p:cNvSpPr>
              <a:spLocks noChangeShapeType="1"/>
            </p:cNvSpPr>
            <p:nvPr/>
          </p:nvSpPr>
          <p:spPr bwMode="auto">
            <a:xfrm flipV="1">
              <a:off x="1872" y="624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Line 291"/>
            <p:cNvSpPr>
              <a:spLocks noChangeShapeType="1"/>
            </p:cNvSpPr>
            <p:nvPr/>
          </p:nvSpPr>
          <p:spPr bwMode="auto">
            <a:xfrm>
              <a:off x="1872" y="81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7" name="Group 411"/>
          <p:cNvGrpSpPr>
            <a:grpSpLocks/>
          </p:cNvGrpSpPr>
          <p:nvPr/>
        </p:nvGrpSpPr>
        <p:grpSpPr bwMode="auto">
          <a:xfrm>
            <a:off x="575556" y="2935053"/>
            <a:ext cx="396875" cy="877888"/>
            <a:chOff x="144" y="816"/>
            <a:chExt cx="250" cy="553"/>
          </a:xfrm>
        </p:grpSpPr>
        <p:sp>
          <p:nvSpPr>
            <p:cNvPr id="158" name="Text Box 294"/>
            <p:cNvSpPr txBox="1">
              <a:spLocks noChangeArrowheads="1"/>
            </p:cNvSpPr>
            <p:nvPr/>
          </p:nvSpPr>
          <p:spPr bwMode="auto">
            <a:xfrm>
              <a:off x="144" y="816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Q</a:t>
              </a:r>
            </a:p>
          </p:txBody>
        </p:sp>
        <p:graphicFrame>
          <p:nvGraphicFramePr>
            <p:cNvPr id="159" name="Object 295"/>
            <p:cNvGraphicFramePr>
              <a:graphicFrameLocks noChangeAspect="1"/>
            </p:cNvGraphicFramePr>
            <p:nvPr/>
          </p:nvGraphicFramePr>
          <p:xfrm>
            <a:off x="177" y="1127"/>
            <a:ext cx="212" cy="242"/>
          </p:xfrm>
          <a:graphic>
            <a:graphicData uri="http://schemas.openxmlformats.org/presentationml/2006/ole">
              <p:oleObj spid="_x0000_s72709" name="公式" r:id="rId3" imgW="177480" imgH="203040" progId="Equation.3">
                <p:embed/>
              </p:oleObj>
            </a:graphicData>
          </a:graphic>
        </p:graphicFrame>
      </p:grpSp>
      <p:grpSp>
        <p:nvGrpSpPr>
          <p:cNvPr id="160" name="Group 413"/>
          <p:cNvGrpSpPr>
            <a:grpSpLocks/>
          </p:cNvGrpSpPr>
          <p:nvPr/>
        </p:nvGrpSpPr>
        <p:grpSpPr bwMode="auto">
          <a:xfrm>
            <a:off x="1032756" y="3011252"/>
            <a:ext cx="609600" cy="685800"/>
            <a:chOff x="336" y="864"/>
            <a:chExt cx="384" cy="432"/>
          </a:xfrm>
        </p:grpSpPr>
        <p:sp>
          <p:nvSpPr>
            <p:cNvPr id="161" name="Line 298"/>
            <p:cNvSpPr>
              <a:spLocks noChangeShapeType="1"/>
            </p:cNvSpPr>
            <p:nvPr/>
          </p:nvSpPr>
          <p:spPr bwMode="auto">
            <a:xfrm>
              <a:off x="336" y="12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Line 299"/>
            <p:cNvSpPr>
              <a:spLocks noChangeShapeType="1"/>
            </p:cNvSpPr>
            <p:nvPr/>
          </p:nvSpPr>
          <p:spPr bwMode="auto">
            <a:xfrm>
              <a:off x="336" y="86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3" name="Group 416"/>
          <p:cNvGrpSpPr>
            <a:grpSpLocks/>
          </p:cNvGrpSpPr>
          <p:nvPr/>
        </p:nvGrpSpPr>
        <p:grpSpPr bwMode="auto">
          <a:xfrm>
            <a:off x="1642356" y="3011252"/>
            <a:ext cx="304800" cy="685800"/>
            <a:chOff x="816" y="864"/>
            <a:chExt cx="192" cy="432"/>
          </a:xfrm>
        </p:grpSpPr>
        <p:sp>
          <p:nvSpPr>
            <p:cNvPr id="164" name="Line 277"/>
            <p:cNvSpPr>
              <a:spLocks noChangeShapeType="1"/>
            </p:cNvSpPr>
            <p:nvPr/>
          </p:nvSpPr>
          <p:spPr bwMode="auto">
            <a:xfrm flipV="1">
              <a:off x="816" y="115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Line 278"/>
            <p:cNvSpPr>
              <a:spLocks noChangeShapeType="1"/>
            </p:cNvSpPr>
            <p:nvPr/>
          </p:nvSpPr>
          <p:spPr bwMode="auto">
            <a:xfrm>
              <a:off x="816" y="115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Line 300"/>
            <p:cNvSpPr>
              <a:spLocks noChangeShapeType="1"/>
            </p:cNvSpPr>
            <p:nvPr/>
          </p:nvSpPr>
          <p:spPr bwMode="auto">
            <a:xfrm>
              <a:off x="816" y="864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Line 301"/>
            <p:cNvSpPr>
              <a:spLocks noChangeShapeType="1"/>
            </p:cNvSpPr>
            <p:nvPr/>
          </p:nvSpPr>
          <p:spPr bwMode="auto">
            <a:xfrm>
              <a:off x="816" y="105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8" name="Group 418"/>
          <p:cNvGrpSpPr>
            <a:grpSpLocks/>
          </p:cNvGrpSpPr>
          <p:nvPr/>
        </p:nvGrpSpPr>
        <p:grpSpPr bwMode="auto">
          <a:xfrm>
            <a:off x="1947156" y="3316052"/>
            <a:ext cx="1066800" cy="152400"/>
            <a:chOff x="1008" y="1056"/>
            <a:chExt cx="672" cy="96"/>
          </a:xfrm>
        </p:grpSpPr>
        <p:sp>
          <p:nvSpPr>
            <p:cNvPr id="169" name="Line 297"/>
            <p:cNvSpPr>
              <a:spLocks noChangeShapeType="1"/>
            </p:cNvSpPr>
            <p:nvPr/>
          </p:nvSpPr>
          <p:spPr bwMode="auto">
            <a:xfrm>
              <a:off x="1008" y="1152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Line 302"/>
            <p:cNvSpPr>
              <a:spLocks noChangeShapeType="1"/>
            </p:cNvSpPr>
            <p:nvPr/>
          </p:nvSpPr>
          <p:spPr bwMode="auto">
            <a:xfrm>
              <a:off x="1008" y="1056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1" name="Group 419"/>
          <p:cNvGrpSpPr>
            <a:grpSpLocks/>
          </p:cNvGrpSpPr>
          <p:nvPr/>
        </p:nvGrpSpPr>
        <p:grpSpPr bwMode="auto">
          <a:xfrm>
            <a:off x="3013956" y="3316052"/>
            <a:ext cx="304800" cy="152400"/>
            <a:chOff x="1680" y="1056"/>
            <a:chExt cx="192" cy="96"/>
          </a:xfrm>
        </p:grpSpPr>
        <p:sp>
          <p:nvSpPr>
            <p:cNvPr id="172" name="Line 303"/>
            <p:cNvSpPr>
              <a:spLocks noChangeShapeType="1"/>
            </p:cNvSpPr>
            <p:nvPr/>
          </p:nvSpPr>
          <p:spPr bwMode="auto">
            <a:xfrm>
              <a:off x="1680" y="105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304"/>
            <p:cNvSpPr>
              <a:spLocks noChangeShapeType="1"/>
            </p:cNvSpPr>
            <p:nvPr/>
          </p:nvSpPr>
          <p:spPr bwMode="auto">
            <a:xfrm>
              <a:off x="1680" y="115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318"/>
          <p:cNvGrpSpPr>
            <a:grpSpLocks/>
          </p:cNvGrpSpPr>
          <p:nvPr/>
        </p:nvGrpSpPr>
        <p:grpSpPr bwMode="auto">
          <a:xfrm>
            <a:off x="5760134" y="899356"/>
            <a:ext cx="2771776" cy="2133600"/>
            <a:chOff x="3648" y="1152"/>
            <a:chExt cx="1746" cy="1344"/>
          </a:xfrm>
        </p:grpSpPr>
        <p:grpSp>
          <p:nvGrpSpPr>
            <p:cNvPr id="183" name="Group 319"/>
            <p:cNvGrpSpPr>
              <a:grpSpLocks/>
            </p:cNvGrpSpPr>
            <p:nvPr/>
          </p:nvGrpSpPr>
          <p:grpSpPr bwMode="auto">
            <a:xfrm>
              <a:off x="3792" y="1392"/>
              <a:ext cx="1602" cy="1104"/>
              <a:chOff x="192" y="912"/>
              <a:chExt cx="2002" cy="1354"/>
            </a:xfrm>
          </p:grpSpPr>
          <p:sp>
            <p:nvSpPr>
              <p:cNvPr id="188" name="Rectangle 320"/>
              <p:cNvSpPr>
                <a:spLocks noChangeArrowheads="1"/>
              </p:cNvSpPr>
              <p:nvPr/>
            </p:nvSpPr>
            <p:spPr bwMode="auto">
              <a:xfrm>
                <a:off x="960" y="1009"/>
                <a:ext cx="240" cy="43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Oval 321"/>
              <p:cNvSpPr>
                <a:spLocks noChangeArrowheads="1"/>
              </p:cNvSpPr>
              <p:nvPr/>
            </p:nvSpPr>
            <p:spPr bwMode="auto">
              <a:xfrm>
                <a:off x="1200" y="1182"/>
                <a:ext cx="64" cy="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Text Box 322"/>
              <p:cNvSpPr txBox="1">
                <a:spLocks noChangeArrowheads="1"/>
              </p:cNvSpPr>
              <p:nvPr/>
            </p:nvSpPr>
            <p:spPr bwMode="auto">
              <a:xfrm>
                <a:off x="960" y="1008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sym typeface="Symbol" pitchFamily="18" charset="2"/>
                  </a:rPr>
                  <a:t>1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91" name="Group 323"/>
              <p:cNvGrpSpPr>
                <a:grpSpLocks/>
              </p:cNvGrpSpPr>
              <p:nvPr/>
            </p:nvGrpSpPr>
            <p:grpSpPr bwMode="auto">
              <a:xfrm>
                <a:off x="960" y="1833"/>
                <a:ext cx="319" cy="433"/>
                <a:chOff x="816" y="1584"/>
                <a:chExt cx="383" cy="480"/>
              </a:xfrm>
            </p:grpSpPr>
            <p:sp>
              <p:nvSpPr>
                <p:cNvPr id="215" name="Rectangle 324"/>
                <p:cNvSpPr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4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6" name="Oval 325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77" cy="7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7" name="Text Box 326"/>
                <p:cNvSpPr txBox="1">
                  <a:spLocks noChangeArrowheads="1"/>
                </p:cNvSpPr>
                <p:nvPr/>
              </p:nvSpPr>
              <p:spPr bwMode="auto">
                <a:xfrm>
                  <a:off x="816" y="1586"/>
                  <a:ext cx="383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sym typeface="Symbol" pitchFamily="18" charset="2"/>
                    </a:rPr>
                    <a:t>1</a:t>
                  </a:r>
                  <a:endPara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92" name="Line 327"/>
              <p:cNvSpPr>
                <a:spLocks noChangeShapeType="1"/>
              </p:cNvSpPr>
              <p:nvPr/>
            </p:nvSpPr>
            <p:spPr bwMode="auto">
              <a:xfrm>
                <a:off x="480" y="1139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Line 328"/>
              <p:cNvSpPr>
                <a:spLocks noChangeShapeType="1"/>
              </p:cNvSpPr>
              <p:nvPr/>
            </p:nvSpPr>
            <p:spPr bwMode="auto">
              <a:xfrm>
                <a:off x="480" y="2093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Line 329"/>
              <p:cNvSpPr>
                <a:spLocks noChangeShapeType="1"/>
              </p:cNvSpPr>
              <p:nvPr/>
            </p:nvSpPr>
            <p:spPr bwMode="auto">
              <a:xfrm>
                <a:off x="800" y="1312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Line 330"/>
              <p:cNvSpPr>
                <a:spLocks noChangeShapeType="1"/>
              </p:cNvSpPr>
              <p:nvPr/>
            </p:nvSpPr>
            <p:spPr bwMode="auto">
              <a:xfrm>
                <a:off x="800" y="1919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Line 331"/>
              <p:cNvSpPr>
                <a:spLocks noChangeShapeType="1"/>
              </p:cNvSpPr>
              <p:nvPr/>
            </p:nvSpPr>
            <p:spPr bwMode="auto">
              <a:xfrm>
                <a:off x="1279" y="1226"/>
                <a:ext cx="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Line 332"/>
              <p:cNvSpPr>
                <a:spLocks noChangeShapeType="1"/>
              </p:cNvSpPr>
              <p:nvPr/>
            </p:nvSpPr>
            <p:spPr bwMode="auto">
              <a:xfrm>
                <a:off x="1279" y="2049"/>
                <a:ext cx="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Line 333"/>
              <p:cNvSpPr>
                <a:spLocks noChangeShapeType="1"/>
              </p:cNvSpPr>
              <p:nvPr/>
            </p:nvSpPr>
            <p:spPr bwMode="auto">
              <a:xfrm flipV="1">
                <a:off x="800" y="1702"/>
                <a:ext cx="0" cy="2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Line 334"/>
              <p:cNvSpPr>
                <a:spLocks noChangeShapeType="1"/>
              </p:cNvSpPr>
              <p:nvPr/>
            </p:nvSpPr>
            <p:spPr bwMode="auto">
              <a:xfrm flipV="1">
                <a:off x="800" y="1312"/>
                <a:ext cx="0" cy="2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Line 335"/>
              <p:cNvSpPr>
                <a:spLocks noChangeShapeType="1"/>
              </p:cNvSpPr>
              <p:nvPr/>
            </p:nvSpPr>
            <p:spPr bwMode="auto">
              <a:xfrm flipV="1">
                <a:off x="800" y="1442"/>
                <a:ext cx="759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Line 336"/>
              <p:cNvSpPr>
                <a:spLocks noChangeShapeType="1"/>
              </p:cNvSpPr>
              <p:nvPr/>
            </p:nvSpPr>
            <p:spPr bwMode="auto">
              <a:xfrm flipH="1" flipV="1">
                <a:off x="800" y="1529"/>
                <a:ext cx="759" cy="3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Line 337"/>
              <p:cNvSpPr>
                <a:spLocks noChangeShapeType="1"/>
              </p:cNvSpPr>
              <p:nvPr/>
            </p:nvSpPr>
            <p:spPr bwMode="auto">
              <a:xfrm flipV="1">
                <a:off x="1559" y="1226"/>
                <a:ext cx="0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Line 338"/>
              <p:cNvSpPr>
                <a:spLocks noChangeShapeType="1"/>
              </p:cNvSpPr>
              <p:nvPr/>
            </p:nvSpPr>
            <p:spPr bwMode="auto">
              <a:xfrm flipV="1">
                <a:off x="1559" y="1833"/>
                <a:ext cx="0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Oval 339"/>
              <p:cNvSpPr>
                <a:spLocks noChangeArrowheads="1"/>
              </p:cNvSpPr>
              <p:nvPr/>
            </p:nvSpPr>
            <p:spPr bwMode="auto">
              <a:xfrm>
                <a:off x="1537" y="1206"/>
                <a:ext cx="40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Oval 340"/>
              <p:cNvSpPr>
                <a:spLocks noChangeArrowheads="1"/>
              </p:cNvSpPr>
              <p:nvPr/>
            </p:nvSpPr>
            <p:spPr bwMode="auto">
              <a:xfrm>
                <a:off x="1541" y="2027"/>
                <a:ext cx="40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Text Box 341"/>
              <p:cNvSpPr txBox="1">
                <a:spLocks noChangeArrowheads="1"/>
              </p:cNvSpPr>
              <p:nvPr/>
            </p:nvSpPr>
            <p:spPr bwMode="auto">
              <a:xfrm>
                <a:off x="336" y="1173"/>
                <a:ext cx="20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Text Box 342"/>
              <p:cNvSpPr txBox="1">
                <a:spLocks noChangeArrowheads="1"/>
              </p:cNvSpPr>
              <p:nvPr/>
            </p:nvSpPr>
            <p:spPr bwMode="auto">
              <a:xfrm>
                <a:off x="336" y="2082"/>
                <a:ext cx="20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Text Box 343"/>
              <p:cNvSpPr txBox="1">
                <a:spLocks noChangeArrowheads="1"/>
              </p:cNvSpPr>
              <p:nvPr/>
            </p:nvSpPr>
            <p:spPr bwMode="auto">
              <a:xfrm>
                <a:off x="1895" y="1085"/>
                <a:ext cx="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Q</a:t>
                </a:r>
              </a:p>
            </p:txBody>
          </p:sp>
          <p:sp>
            <p:nvSpPr>
              <p:cNvPr id="209" name="Text Box 344"/>
              <p:cNvSpPr txBox="1">
                <a:spLocks noChangeArrowheads="1"/>
              </p:cNvSpPr>
              <p:nvPr/>
            </p:nvSpPr>
            <p:spPr bwMode="auto">
              <a:xfrm>
                <a:off x="1895" y="1867"/>
                <a:ext cx="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10" name="Object 345"/>
              <p:cNvGraphicFramePr>
                <a:graphicFrameLocks noChangeAspect="1"/>
              </p:cNvGraphicFramePr>
              <p:nvPr/>
            </p:nvGraphicFramePr>
            <p:xfrm>
              <a:off x="1956" y="1877"/>
              <a:ext cx="238" cy="256"/>
            </p:xfrm>
            <a:graphic>
              <a:graphicData uri="http://schemas.openxmlformats.org/presentationml/2006/ole">
                <p:oleObj spid="_x0000_s72710" name="公式" r:id="rId4" imgW="177480" imgH="203040" progId="Equation.3">
                  <p:embed/>
                </p:oleObj>
              </a:graphicData>
            </a:graphic>
          </p:graphicFrame>
          <p:sp>
            <p:nvSpPr>
              <p:cNvPr id="211" name="Text Box 346"/>
              <p:cNvSpPr txBox="1">
                <a:spLocks noChangeArrowheads="1"/>
              </p:cNvSpPr>
              <p:nvPr/>
            </p:nvSpPr>
            <p:spPr bwMode="auto">
              <a:xfrm>
                <a:off x="1182" y="91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</a:t>
                </a:r>
                <a:r>
                  <a:rPr kumimoji="0" lang="en-US" altLang="zh-CN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Text Box 347"/>
              <p:cNvSpPr txBox="1">
                <a:spLocks noChangeArrowheads="1"/>
              </p:cNvSpPr>
              <p:nvPr/>
            </p:nvSpPr>
            <p:spPr bwMode="auto">
              <a:xfrm>
                <a:off x="1182" y="1736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</a:t>
                </a:r>
                <a:r>
                  <a:rPr kumimoji="0" lang="en-US" altLang="zh-CN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Text Box 348"/>
              <p:cNvSpPr txBox="1">
                <a:spLocks noChangeArrowheads="1"/>
              </p:cNvSpPr>
              <p:nvPr/>
            </p:nvSpPr>
            <p:spPr bwMode="auto">
              <a:xfrm>
                <a:off x="192" y="960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altLang="zh-CN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Text Box 349"/>
              <p:cNvSpPr txBox="1">
                <a:spLocks noChangeArrowheads="1"/>
              </p:cNvSpPr>
              <p:nvPr/>
            </p:nvSpPr>
            <p:spPr bwMode="auto">
              <a:xfrm>
                <a:off x="192" y="1872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</a:t>
                </a:r>
                <a:r>
                  <a:rPr kumimoji="0" lang="en-US" altLang="zh-CN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</a:t>
                </a:r>
              </a:p>
            </p:txBody>
          </p:sp>
        </p:grpSp>
        <p:sp>
          <p:nvSpPr>
            <p:cNvPr id="184" name="Rectangle 350"/>
            <p:cNvSpPr>
              <a:spLocks noChangeArrowheads="1"/>
            </p:cNvSpPr>
            <p:nvPr/>
          </p:nvSpPr>
          <p:spPr bwMode="auto">
            <a:xfrm>
              <a:off x="3648" y="1200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85" name="Rectangle 351"/>
            <p:cNvSpPr>
              <a:spLocks noChangeArrowheads="1"/>
            </p:cNvSpPr>
            <p:nvPr/>
          </p:nvSpPr>
          <p:spPr bwMode="auto">
            <a:xfrm>
              <a:off x="3648" y="196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86" name="Rectangle 352"/>
            <p:cNvSpPr>
              <a:spLocks noChangeArrowheads="1"/>
            </p:cNvSpPr>
            <p:nvPr/>
          </p:nvSpPr>
          <p:spPr bwMode="auto">
            <a:xfrm>
              <a:off x="4896" y="1152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87" name="Rectangle 353"/>
            <p:cNvSpPr>
              <a:spLocks noChangeArrowheads="1"/>
            </p:cNvSpPr>
            <p:nvPr/>
          </p:nvSpPr>
          <p:spPr bwMode="auto">
            <a:xfrm>
              <a:off x="4944" y="1920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grpSp>
        <p:nvGrpSpPr>
          <p:cNvPr id="218" name="Group 354"/>
          <p:cNvGrpSpPr>
            <a:grpSpLocks/>
          </p:cNvGrpSpPr>
          <p:nvPr/>
        </p:nvGrpSpPr>
        <p:grpSpPr bwMode="auto">
          <a:xfrm>
            <a:off x="5630181" y="3635660"/>
            <a:ext cx="2757488" cy="2133600"/>
            <a:chOff x="3648" y="1152"/>
            <a:chExt cx="1737" cy="1344"/>
          </a:xfrm>
        </p:grpSpPr>
        <p:grpSp>
          <p:nvGrpSpPr>
            <p:cNvPr id="219" name="Group 355"/>
            <p:cNvGrpSpPr>
              <a:grpSpLocks/>
            </p:cNvGrpSpPr>
            <p:nvPr/>
          </p:nvGrpSpPr>
          <p:grpSpPr bwMode="auto">
            <a:xfrm>
              <a:off x="3792" y="1392"/>
              <a:ext cx="1593" cy="1104"/>
              <a:chOff x="192" y="912"/>
              <a:chExt cx="1991" cy="1354"/>
            </a:xfrm>
          </p:grpSpPr>
          <p:sp>
            <p:nvSpPr>
              <p:cNvPr id="224" name="Rectangle 356"/>
              <p:cNvSpPr>
                <a:spLocks noChangeArrowheads="1"/>
              </p:cNvSpPr>
              <p:nvPr/>
            </p:nvSpPr>
            <p:spPr bwMode="auto">
              <a:xfrm>
                <a:off x="960" y="1009"/>
                <a:ext cx="240" cy="43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Oval 357"/>
              <p:cNvSpPr>
                <a:spLocks noChangeArrowheads="1"/>
              </p:cNvSpPr>
              <p:nvPr/>
            </p:nvSpPr>
            <p:spPr bwMode="auto">
              <a:xfrm>
                <a:off x="1200" y="1182"/>
                <a:ext cx="64" cy="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Text Box 358"/>
              <p:cNvSpPr txBox="1">
                <a:spLocks noChangeArrowheads="1"/>
              </p:cNvSpPr>
              <p:nvPr/>
            </p:nvSpPr>
            <p:spPr bwMode="auto">
              <a:xfrm>
                <a:off x="960" y="1008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sym typeface="Symbol" pitchFamily="18" charset="2"/>
                  </a:rPr>
                  <a:t>1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27" name="Group 359"/>
              <p:cNvGrpSpPr>
                <a:grpSpLocks/>
              </p:cNvGrpSpPr>
              <p:nvPr/>
            </p:nvGrpSpPr>
            <p:grpSpPr bwMode="auto">
              <a:xfrm>
                <a:off x="960" y="1833"/>
                <a:ext cx="319" cy="433"/>
                <a:chOff x="816" y="1584"/>
                <a:chExt cx="383" cy="480"/>
              </a:xfrm>
            </p:grpSpPr>
            <p:sp>
              <p:nvSpPr>
                <p:cNvPr id="251" name="Rectangle 360"/>
                <p:cNvSpPr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4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" name="Oval 361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77" cy="7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3" name="Text Box 362"/>
                <p:cNvSpPr txBox="1">
                  <a:spLocks noChangeArrowheads="1"/>
                </p:cNvSpPr>
                <p:nvPr/>
              </p:nvSpPr>
              <p:spPr bwMode="auto">
                <a:xfrm>
                  <a:off x="816" y="1586"/>
                  <a:ext cx="383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sym typeface="Symbol" pitchFamily="18" charset="2"/>
                    </a:rPr>
                    <a:t>1</a:t>
                  </a:r>
                  <a:endPara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28" name="Line 363"/>
              <p:cNvSpPr>
                <a:spLocks noChangeShapeType="1"/>
              </p:cNvSpPr>
              <p:nvPr/>
            </p:nvSpPr>
            <p:spPr bwMode="auto">
              <a:xfrm>
                <a:off x="480" y="1139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Line 364"/>
              <p:cNvSpPr>
                <a:spLocks noChangeShapeType="1"/>
              </p:cNvSpPr>
              <p:nvPr/>
            </p:nvSpPr>
            <p:spPr bwMode="auto">
              <a:xfrm>
                <a:off x="480" y="2093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Line 365"/>
              <p:cNvSpPr>
                <a:spLocks noChangeShapeType="1"/>
              </p:cNvSpPr>
              <p:nvPr/>
            </p:nvSpPr>
            <p:spPr bwMode="auto">
              <a:xfrm>
                <a:off x="800" y="1312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Line 366"/>
              <p:cNvSpPr>
                <a:spLocks noChangeShapeType="1"/>
              </p:cNvSpPr>
              <p:nvPr/>
            </p:nvSpPr>
            <p:spPr bwMode="auto">
              <a:xfrm>
                <a:off x="800" y="1919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Line 367"/>
              <p:cNvSpPr>
                <a:spLocks noChangeShapeType="1"/>
              </p:cNvSpPr>
              <p:nvPr/>
            </p:nvSpPr>
            <p:spPr bwMode="auto">
              <a:xfrm>
                <a:off x="1279" y="1226"/>
                <a:ext cx="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Line 368"/>
              <p:cNvSpPr>
                <a:spLocks noChangeShapeType="1"/>
              </p:cNvSpPr>
              <p:nvPr/>
            </p:nvSpPr>
            <p:spPr bwMode="auto">
              <a:xfrm>
                <a:off x="1279" y="2049"/>
                <a:ext cx="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Line 369"/>
              <p:cNvSpPr>
                <a:spLocks noChangeShapeType="1"/>
              </p:cNvSpPr>
              <p:nvPr/>
            </p:nvSpPr>
            <p:spPr bwMode="auto">
              <a:xfrm flipV="1">
                <a:off x="800" y="1702"/>
                <a:ext cx="0" cy="2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Line 370"/>
              <p:cNvSpPr>
                <a:spLocks noChangeShapeType="1"/>
              </p:cNvSpPr>
              <p:nvPr/>
            </p:nvSpPr>
            <p:spPr bwMode="auto">
              <a:xfrm flipV="1">
                <a:off x="800" y="1312"/>
                <a:ext cx="0" cy="2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Line 371"/>
              <p:cNvSpPr>
                <a:spLocks noChangeShapeType="1"/>
              </p:cNvSpPr>
              <p:nvPr/>
            </p:nvSpPr>
            <p:spPr bwMode="auto">
              <a:xfrm flipV="1">
                <a:off x="800" y="1442"/>
                <a:ext cx="759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Line 372"/>
              <p:cNvSpPr>
                <a:spLocks noChangeShapeType="1"/>
              </p:cNvSpPr>
              <p:nvPr/>
            </p:nvSpPr>
            <p:spPr bwMode="auto">
              <a:xfrm flipH="1" flipV="1">
                <a:off x="800" y="1529"/>
                <a:ext cx="759" cy="3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Line 373"/>
              <p:cNvSpPr>
                <a:spLocks noChangeShapeType="1"/>
              </p:cNvSpPr>
              <p:nvPr/>
            </p:nvSpPr>
            <p:spPr bwMode="auto">
              <a:xfrm flipV="1">
                <a:off x="1559" y="1226"/>
                <a:ext cx="0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Line 374"/>
              <p:cNvSpPr>
                <a:spLocks noChangeShapeType="1"/>
              </p:cNvSpPr>
              <p:nvPr/>
            </p:nvSpPr>
            <p:spPr bwMode="auto">
              <a:xfrm flipV="1">
                <a:off x="1559" y="1833"/>
                <a:ext cx="0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Oval 375"/>
              <p:cNvSpPr>
                <a:spLocks noChangeArrowheads="1"/>
              </p:cNvSpPr>
              <p:nvPr/>
            </p:nvSpPr>
            <p:spPr bwMode="auto">
              <a:xfrm>
                <a:off x="1537" y="1206"/>
                <a:ext cx="40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Oval 376"/>
              <p:cNvSpPr>
                <a:spLocks noChangeArrowheads="1"/>
              </p:cNvSpPr>
              <p:nvPr/>
            </p:nvSpPr>
            <p:spPr bwMode="auto">
              <a:xfrm>
                <a:off x="1541" y="2027"/>
                <a:ext cx="40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Text Box 377"/>
              <p:cNvSpPr txBox="1">
                <a:spLocks noChangeArrowheads="1"/>
              </p:cNvSpPr>
              <p:nvPr/>
            </p:nvSpPr>
            <p:spPr bwMode="auto">
              <a:xfrm>
                <a:off x="336" y="1173"/>
                <a:ext cx="20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Text Box 378"/>
              <p:cNvSpPr txBox="1">
                <a:spLocks noChangeArrowheads="1"/>
              </p:cNvSpPr>
              <p:nvPr/>
            </p:nvSpPr>
            <p:spPr bwMode="auto">
              <a:xfrm>
                <a:off x="336" y="2082"/>
                <a:ext cx="20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Text Box 379"/>
              <p:cNvSpPr txBox="1">
                <a:spLocks noChangeArrowheads="1"/>
              </p:cNvSpPr>
              <p:nvPr/>
            </p:nvSpPr>
            <p:spPr bwMode="auto">
              <a:xfrm>
                <a:off x="1895" y="1085"/>
                <a:ext cx="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Q</a:t>
                </a:r>
              </a:p>
            </p:txBody>
          </p:sp>
          <p:sp>
            <p:nvSpPr>
              <p:cNvPr id="245" name="Text Box 380"/>
              <p:cNvSpPr txBox="1">
                <a:spLocks noChangeArrowheads="1"/>
              </p:cNvSpPr>
              <p:nvPr/>
            </p:nvSpPr>
            <p:spPr bwMode="auto">
              <a:xfrm>
                <a:off x="1895" y="1867"/>
                <a:ext cx="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46" name="Object 381"/>
              <p:cNvGraphicFramePr>
                <a:graphicFrameLocks noChangeAspect="1"/>
              </p:cNvGraphicFramePr>
              <p:nvPr/>
            </p:nvGraphicFramePr>
            <p:xfrm>
              <a:off x="1957" y="1944"/>
              <a:ext cx="226" cy="266"/>
            </p:xfrm>
            <a:graphic>
              <a:graphicData uri="http://schemas.openxmlformats.org/presentationml/2006/ole">
                <p:oleObj spid="_x0000_s72711" name="公式" r:id="rId5" imgW="177480" imgH="203040" progId="Equation.3">
                  <p:embed/>
                </p:oleObj>
              </a:graphicData>
            </a:graphic>
          </p:graphicFrame>
          <p:sp>
            <p:nvSpPr>
              <p:cNvPr id="247" name="Text Box 382"/>
              <p:cNvSpPr txBox="1">
                <a:spLocks noChangeArrowheads="1"/>
              </p:cNvSpPr>
              <p:nvPr/>
            </p:nvSpPr>
            <p:spPr bwMode="auto">
              <a:xfrm>
                <a:off x="1182" y="91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</a:t>
                </a:r>
                <a:r>
                  <a:rPr kumimoji="0" lang="en-US" altLang="zh-CN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Text Box 383"/>
              <p:cNvSpPr txBox="1">
                <a:spLocks noChangeArrowheads="1"/>
              </p:cNvSpPr>
              <p:nvPr/>
            </p:nvSpPr>
            <p:spPr bwMode="auto">
              <a:xfrm>
                <a:off x="1182" y="1736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</a:t>
                </a:r>
                <a:r>
                  <a:rPr kumimoji="0" lang="en-US" altLang="zh-CN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Text Box 384"/>
              <p:cNvSpPr txBox="1">
                <a:spLocks noChangeArrowheads="1"/>
              </p:cNvSpPr>
              <p:nvPr/>
            </p:nvSpPr>
            <p:spPr bwMode="auto">
              <a:xfrm>
                <a:off x="192" y="960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altLang="zh-CN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Text Box 385"/>
              <p:cNvSpPr txBox="1">
                <a:spLocks noChangeArrowheads="1"/>
              </p:cNvSpPr>
              <p:nvPr/>
            </p:nvSpPr>
            <p:spPr bwMode="auto">
              <a:xfrm>
                <a:off x="192" y="1872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</a:t>
                </a:r>
                <a:r>
                  <a:rPr kumimoji="0" lang="en-US" altLang="zh-CN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</a:t>
                </a:r>
              </a:p>
            </p:txBody>
          </p:sp>
        </p:grpSp>
        <p:sp>
          <p:nvSpPr>
            <p:cNvPr id="220" name="Rectangle 386"/>
            <p:cNvSpPr>
              <a:spLocks noChangeArrowheads="1"/>
            </p:cNvSpPr>
            <p:nvPr/>
          </p:nvSpPr>
          <p:spPr bwMode="auto">
            <a:xfrm>
              <a:off x="3648" y="1200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221" name="Rectangle 387"/>
            <p:cNvSpPr>
              <a:spLocks noChangeArrowheads="1"/>
            </p:cNvSpPr>
            <p:nvPr/>
          </p:nvSpPr>
          <p:spPr bwMode="auto">
            <a:xfrm>
              <a:off x="3648" y="196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222" name="Rectangle 388"/>
            <p:cNvSpPr>
              <a:spLocks noChangeArrowheads="1"/>
            </p:cNvSpPr>
            <p:nvPr/>
          </p:nvSpPr>
          <p:spPr bwMode="auto">
            <a:xfrm>
              <a:off x="4896" y="1152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223" name="Rectangle 389"/>
            <p:cNvSpPr>
              <a:spLocks noChangeArrowheads="1"/>
            </p:cNvSpPr>
            <p:nvPr/>
          </p:nvSpPr>
          <p:spPr bwMode="auto">
            <a:xfrm>
              <a:off x="4944" y="1920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grpSp>
        <p:nvGrpSpPr>
          <p:cNvPr id="254" name="Group 390"/>
          <p:cNvGrpSpPr>
            <a:grpSpLocks/>
          </p:cNvGrpSpPr>
          <p:nvPr/>
        </p:nvGrpSpPr>
        <p:grpSpPr bwMode="auto">
          <a:xfrm>
            <a:off x="6064932" y="975556"/>
            <a:ext cx="641350" cy="457200"/>
            <a:chOff x="3840" y="1728"/>
            <a:chExt cx="404" cy="288"/>
          </a:xfrm>
        </p:grpSpPr>
        <p:sp>
          <p:nvSpPr>
            <p:cNvPr id="255" name="Line 391"/>
            <p:cNvSpPr>
              <a:spLocks noChangeShapeType="1"/>
            </p:cNvSpPr>
            <p:nvPr/>
          </p:nvSpPr>
          <p:spPr bwMode="auto">
            <a:xfrm>
              <a:off x="3840" y="1872"/>
              <a:ext cx="19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Text Box 392"/>
            <p:cNvSpPr txBox="1">
              <a:spLocks noChangeArrowheads="1"/>
            </p:cNvSpPr>
            <p:nvPr/>
          </p:nvSpPr>
          <p:spPr bwMode="auto">
            <a:xfrm>
              <a:off x="4032" y="172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grpSp>
        <p:nvGrpSpPr>
          <p:cNvPr id="257" name="Group 393"/>
          <p:cNvGrpSpPr>
            <a:grpSpLocks/>
          </p:cNvGrpSpPr>
          <p:nvPr/>
        </p:nvGrpSpPr>
        <p:grpSpPr bwMode="auto">
          <a:xfrm>
            <a:off x="8046132" y="899356"/>
            <a:ext cx="641350" cy="457200"/>
            <a:chOff x="3840" y="1728"/>
            <a:chExt cx="404" cy="288"/>
          </a:xfrm>
        </p:grpSpPr>
        <p:sp>
          <p:nvSpPr>
            <p:cNvPr id="258" name="Line 394"/>
            <p:cNvSpPr>
              <a:spLocks noChangeShapeType="1"/>
            </p:cNvSpPr>
            <p:nvPr/>
          </p:nvSpPr>
          <p:spPr bwMode="auto">
            <a:xfrm>
              <a:off x="3840" y="1872"/>
              <a:ext cx="19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Text Box 395"/>
            <p:cNvSpPr txBox="1">
              <a:spLocks noChangeArrowheads="1"/>
            </p:cNvSpPr>
            <p:nvPr/>
          </p:nvSpPr>
          <p:spPr bwMode="auto">
            <a:xfrm>
              <a:off x="4032" y="172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grpSp>
        <p:nvGrpSpPr>
          <p:cNvPr id="260" name="Group 396"/>
          <p:cNvGrpSpPr>
            <a:grpSpLocks/>
          </p:cNvGrpSpPr>
          <p:nvPr/>
        </p:nvGrpSpPr>
        <p:grpSpPr bwMode="auto">
          <a:xfrm>
            <a:off x="8046132" y="2118556"/>
            <a:ext cx="641350" cy="457200"/>
            <a:chOff x="3840" y="1728"/>
            <a:chExt cx="404" cy="288"/>
          </a:xfrm>
        </p:grpSpPr>
        <p:sp>
          <p:nvSpPr>
            <p:cNvPr id="261" name="Line 397"/>
            <p:cNvSpPr>
              <a:spLocks noChangeShapeType="1"/>
            </p:cNvSpPr>
            <p:nvPr/>
          </p:nvSpPr>
          <p:spPr bwMode="auto">
            <a:xfrm>
              <a:off x="3840" y="1872"/>
              <a:ext cx="19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Text Box 398"/>
            <p:cNvSpPr txBox="1">
              <a:spLocks noChangeArrowheads="1"/>
            </p:cNvSpPr>
            <p:nvPr/>
          </p:nvSpPr>
          <p:spPr bwMode="auto">
            <a:xfrm>
              <a:off x="4032" y="172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grpSp>
        <p:nvGrpSpPr>
          <p:cNvPr id="263" name="Group 399"/>
          <p:cNvGrpSpPr>
            <a:grpSpLocks/>
          </p:cNvGrpSpPr>
          <p:nvPr/>
        </p:nvGrpSpPr>
        <p:grpSpPr bwMode="auto">
          <a:xfrm>
            <a:off x="5966730" y="3711860"/>
            <a:ext cx="641350" cy="457200"/>
            <a:chOff x="3840" y="1728"/>
            <a:chExt cx="404" cy="288"/>
          </a:xfrm>
        </p:grpSpPr>
        <p:sp>
          <p:nvSpPr>
            <p:cNvPr id="264" name="Line 400"/>
            <p:cNvSpPr>
              <a:spLocks noChangeShapeType="1"/>
            </p:cNvSpPr>
            <p:nvPr/>
          </p:nvSpPr>
          <p:spPr bwMode="auto">
            <a:xfrm>
              <a:off x="3840" y="1872"/>
              <a:ext cx="19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Text Box 401"/>
            <p:cNvSpPr txBox="1">
              <a:spLocks noChangeArrowheads="1"/>
            </p:cNvSpPr>
            <p:nvPr/>
          </p:nvSpPr>
          <p:spPr bwMode="auto">
            <a:xfrm>
              <a:off x="4032" y="172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grpSp>
        <p:nvGrpSpPr>
          <p:cNvPr id="266" name="Group 402"/>
          <p:cNvGrpSpPr>
            <a:grpSpLocks/>
          </p:cNvGrpSpPr>
          <p:nvPr/>
        </p:nvGrpSpPr>
        <p:grpSpPr bwMode="auto">
          <a:xfrm>
            <a:off x="7992380" y="3635660"/>
            <a:ext cx="641350" cy="457200"/>
            <a:chOff x="3840" y="1728"/>
            <a:chExt cx="404" cy="288"/>
          </a:xfrm>
        </p:grpSpPr>
        <p:sp>
          <p:nvSpPr>
            <p:cNvPr id="267" name="Line 403"/>
            <p:cNvSpPr>
              <a:spLocks noChangeShapeType="1"/>
            </p:cNvSpPr>
            <p:nvPr/>
          </p:nvSpPr>
          <p:spPr bwMode="auto">
            <a:xfrm>
              <a:off x="3840" y="1872"/>
              <a:ext cx="19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Text Box 404"/>
            <p:cNvSpPr txBox="1">
              <a:spLocks noChangeArrowheads="1"/>
            </p:cNvSpPr>
            <p:nvPr/>
          </p:nvSpPr>
          <p:spPr bwMode="auto">
            <a:xfrm>
              <a:off x="4032" y="172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grpSp>
        <p:nvGrpSpPr>
          <p:cNvPr id="269" name="Group 405"/>
          <p:cNvGrpSpPr>
            <a:grpSpLocks/>
          </p:cNvGrpSpPr>
          <p:nvPr/>
        </p:nvGrpSpPr>
        <p:grpSpPr bwMode="auto">
          <a:xfrm>
            <a:off x="7992380" y="4854860"/>
            <a:ext cx="641350" cy="457200"/>
            <a:chOff x="3840" y="1728"/>
            <a:chExt cx="404" cy="288"/>
          </a:xfrm>
        </p:grpSpPr>
        <p:sp>
          <p:nvSpPr>
            <p:cNvPr id="270" name="Line 406"/>
            <p:cNvSpPr>
              <a:spLocks noChangeShapeType="1"/>
            </p:cNvSpPr>
            <p:nvPr/>
          </p:nvSpPr>
          <p:spPr bwMode="auto">
            <a:xfrm>
              <a:off x="3840" y="1872"/>
              <a:ext cx="193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Text Box 407"/>
            <p:cNvSpPr txBox="1">
              <a:spLocks noChangeArrowheads="1"/>
            </p:cNvSpPr>
            <p:nvPr/>
          </p:nvSpPr>
          <p:spPr bwMode="auto">
            <a:xfrm>
              <a:off x="4032" y="172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grpSp>
        <p:nvGrpSpPr>
          <p:cNvPr id="274" name="Group 417"/>
          <p:cNvGrpSpPr>
            <a:grpSpLocks/>
          </p:cNvGrpSpPr>
          <p:nvPr/>
        </p:nvGrpSpPr>
        <p:grpSpPr bwMode="auto">
          <a:xfrm>
            <a:off x="1642356" y="2935052"/>
            <a:ext cx="1676400" cy="838200"/>
            <a:chOff x="816" y="816"/>
            <a:chExt cx="1056" cy="528"/>
          </a:xfrm>
        </p:grpSpPr>
        <p:sp>
          <p:nvSpPr>
            <p:cNvPr id="275" name="Line 293"/>
            <p:cNvSpPr>
              <a:spLocks noChangeShapeType="1"/>
            </p:cNvSpPr>
            <p:nvPr/>
          </p:nvSpPr>
          <p:spPr bwMode="auto">
            <a:xfrm>
              <a:off x="1680" y="816"/>
              <a:ext cx="0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Line 292"/>
            <p:cNvSpPr>
              <a:spLocks noChangeShapeType="1"/>
            </p:cNvSpPr>
            <p:nvPr/>
          </p:nvSpPr>
          <p:spPr bwMode="auto">
            <a:xfrm>
              <a:off x="816" y="816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Line 296"/>
            <p:cNvSpPr>
              <a:spLocks noChangeShapeType="1"/>
            </p:cNvSpPr>
            <p:nvPr/>
          </p:nvSpPr>
          <p:spPr bwMode="auto">
            <a:xfrm>
              <a:off x="1008" y="816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Line 414"/>
            <p:cNvSpPr>
              <a:spLocks noChangeShapeType="1"/>
            </p:cNvSpPr>
            <p:nvPr/>
          </p:nvSpPr>
          <p:spPr bwMode="auto">
            <a:xfrm>
              <a:off x="1872" y="816"/>
              <a:ext cx="0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9" name="Group 420"/>
          <p:cNvGrpSpPr>
            <a:grpSpLocks/>
          </p:cNvGrpSpPr>
          <p:nvPr/>
        </p:nvGrpSpPr>
        <p:grpSpPr bwMode="auto">
          <a:xfrm>
            <a:off x="3318756" y="3316052"/>
            <a:ext cx="304800" cy="152400"/>
            <a:chOff x="1680" y="1056"/>
            <a:chExt cx="192" cy="96"/>
          </a:xfrm>
        </p:grpSpPr>
        <p:sp>
          <p:nvSpPr>
            <p:cNvPr id="280" name="Line 421"/>
            <p:cNvSpPr>
              <a:spLocks noChangeShapeType="1"/>
            </p:cNvSpPr>
            <p:nvPr/>
          </p:nvSpPr>
          <p:spPr bwMode="auto">
            <a:xfrm>
              <a:off x="1680" y="105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Line 422"/>
            <p:cNvSpPr>
              <a:spLocks noChangeShapeType="1"/>
            </p:cNvSpPr>
            <p:nvPr/>
          </p:nvSpPr>
          <p:spPr bwMode="auto">
            <a:xfrm>
              <a:off x="1680" y="115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2" name="AutoShape 148"/>
          <p:cNvSpPr>
            <a:spLocks noChangeArrowheads="1"/>
          </p:cNvSpPr>
          <p:nvPr/>
        </p:nvSpPr>
        <p:spPr bwMode="auto">
          <a:xfrm>
            <a:off x="0" y="3897052"/>
            <a:ext cx="1154113" cy="433387"/>
          </a:xfrm>
          <a:prstGeom prst="wedgeRoundRectCallout">
            <a:avLst>
              <a:gd name="adj1" fmla="val 102179"/>
              <a:gd name="adj2" fmla="val -17928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/>
            <a:r>
              <a:rPr lang="zh-CN" altLang="en-US" sz="2400" b="1">
                <a:solidFill>
                  <a:schemeClr val="tx1"/>
                </a:solidFill>
              </a:rPr>
              <a:t>清</a:t>
            </a:r>
            <a:r>
              <a:rPr lang="en-US" altLang="zh-CN" sz="2400" b="1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83" name="Group 29"/>
          <p:cNvGrpSpPr>
            <a:grpSpLocks/>
          </p:cNvGrpSpPr>
          <p:nvPr/>
        </p:nvGrpSpPr>
        <p:grpSpPr bwMode="auto">
          <a:xfrm>
            <a:off x="1943708" y="2996952"/>
            <a:ext cx="984250" cy="396875"/>
            <a:chOff x="1200" y="2016"/>
            <a:chExt cx="672" cy="230"/>
          </a:xfrm>
        </p:grpSpPr>
        <p:sp>
          <p:nvSpPr>
            <p:cNvPr id="284" name="Text Box 30"/>
            <p:cNvSpPr txBox="1">
              <a:spLocks noChangeArrowheads="1"/>
            </p:cNvSpPr>
            <p:nvPr/>
          </p:nvSpPr>
          <p:spPr bwMode="auto">
            <a:xfrm>
              <a:off x="1296" y="2016"/>
              <a:ext cx="473" cy="23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accent2"/>
                  </a:solidFill>
                  <a:ea typeface="仿宋_GB2312" charset="-122"/>
                </a:rPr>
                <a:t>保持</a:t>
              </a:r>
            </a:p>
          </p:txBody>
        </p:sp>
        <p:sp>
          <p:nvSpPr>
            <p:cNvPr id="285" name="Line 31"/>
            <p:cNvSpPr>
              <a:spLocks noChangeShapeType="1"/>
            </p:cNvSpPr>
            <p:nvPr/>
          </p:nvSpPr>
          <p:spPr bwMode="auto">
            <a:xfrm>
              <a:off x="1632" y="2160"/>
              <a:ext cx="24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32"/>
            <p:cNvSpPr>
              <a:spLocks noChangeShapeType="1"/>
            </p:cNvSpPr>
            <p:nvPr/>
          </p:nvSpPr>
          <p:spPr bwMode="auto">
            <a:xfrm flipH="1">
              <a:off x="1200" y="2160"/>
              <a:ext cx="144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" name="AutoShape 149"/>
          <p:cNvSpPr>
            <a:spLocks noChangeArrowheads="1"/>
          </p:cNvSpPr>
          <p:nvPr/>
        </p:nvSpPr>
        <p:spPr bwMode="auto">
          <a:xfrm>
            <a:off x="3815916" y="2168860"/>
            <a:ext cx="1154112" cy="433387"/>
          </a:xfrm>
          <a:prstGeom prst="wedgeRoundRectCallout">
            <a:avLst>
              <a:gd name="adj1" fmla="val -100069"/>
              <a:gd name="adj2" fmla="val 16648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/>
            <a:r>
              <a:rPr lang="zh-CN" altLang="en-US" sz="2400" b="1" dirty="0">
                <a:solidFill>
                  <a:schemeClr val="tx1"/>
                </a:solidFill>
              </a:rPr>
              <a:t>清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8" name="AutoShape 150"/>
          <p:cNvSpPr>
            <a:spLocks noChangeArrowheads="1"/>
          </p:cNvSpPr>
          <p:nvPr/>
        </p:nvSpPr>
        <p:spPr bwMode="auto">
          <a:xfrm>
            <a:off x="4031940" y="2708920"/>
            <a:ext cx="1154113" cy="433387"/>
          </a:xfrm>
          <a:prstGeom prst="wedgeRoundRectCallout">
            <a:avLst>
              <a:gd name="adj1" fmla="val -104576"/>
              <a:gd name="adj2" fmla="val 8596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/>
            <a:r>
              <a:rPr lang="zh-CN" altLang="zh-CN" sz="2400" b="1">
                <a:solidFill>
                  <a:schemeClr val="tx1"/>
                </a:solidFill>
              </a:rPr>
              <a:t>保持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289" name="Text Box 4"/>
          <p:cNvSpPr txBox="1">
            <a:spLocks noChangeArrowheads="1"/>
          </p:cNvSpPr>
          <p:nvPr/>
        </p:nvSpPr>
        <p:spPr bwMode="auto">
          <a:xfrm>
            <a:off x="467544" y="4545124"/>
            <a:ext cx="175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仿宋_GB2312" charset="-122"/>
              </a:rPr>
              <a:t>结论</a:t>
            </a:r>
            <a:r>
              <a:rPr lang="zh-CN" altLang="en-US" sz="2400">
                <a:solidFill>
                  <a:schemeClr val="tx1"/>
                </a:solidFill>
                <a:ea typeface="仿宋_GB2312" charset="-122"/>
              </a:rPr>
              <a:t>：</a:t>
            </a:r>
          </a:p>
        </p:txBody>
      </p:sp>
      <p:grpSp>
        <p:nvGrpSpPr>
          <p:cNvPr id="290" name="Group 24"/>
          <p:cNvGrpSpPr>
            <a:grpSpLocks/>
          </p:cNvGrpSpPr>
          <p:nvPr/>
        </p:nvGrpSpPr>
        <p:grpSpPr bwMode="auto">
          <a:xfrm>
            <a:off x="538982" y="5770674"/>
            <a:ext cx="4537075" cy="457200"/>
            <a:chOff x="480" y="3600"/>
            <a:chExt cx="2352" cy="288"/>
          </a:xfrm>
        </p:grpSpPr>
        <p:sp>
          <p:nvSpPr>
            <p:cNvPr id="291" name="Text Box 25"/>
            <p:cNvSpPr txBox="1">
              <a:spLocks noChangeArrowheads="1"/>
            </p:cNvSpPr>
            <p:nvPr/>
          </p:nvSpPr>
          <p:spPr bwMode="auto">
            <a:xfrm>
              <a:off x="480" y="360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 smtClean="0">
                  <a:solidFill>
                    <a:schemeClr val="tx1"/>
                  </a:solidFill>
                  <a:ea typeface="仿宋_GB2312" charset="-122"/>
                </a:rPr>
                <a:t>锁存器</a:t>
              </a:r>
              <a:endParaRPr lang="zh-CN" altLang="en-US" sz="2400" dirty="0">
                <a:solidFill>
                  <a:schemeClr val="tx1"/>
                </a:solidFill>
                <a:ea typeface="仿宋_GB2312" charset="-122"/>
              </a:endParaRPr>
            </a:p>
          </p:txBody>
        </p:sp>
        <p:sp>
          <p:nvSpPr>
            <p:cNvPr id="292" name="Text Box 26"/>
            <p:cNvSpPr txBox="1">
              <a:spLocks noChangeArrowheads="1"/>
            </p:cNvSpPr>
            <p:nvPr/>
          </p:nvSpPr>
          <p:spPr bwMode="auto">
            <a:xfrm>
              <a:off x="1968" y="3600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ea typeface="仿宋_GB2312" charset="-122"/>
                </a:rPr>
                <a:t>“</a:t>
              </a:r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0”</a:t>
              </a:r>
              <a:r>
                <a:rPr lang="zh-CN" altLang="en-US" sz="2400">
                  <a:solidFill>
                    <a:schemeClr val="tx1"/>
                  </a:solidFill>
                  <a:ea typeface="仿宋_GB2312" charset="-122"/>
                </a:rPr>
                <a:t>状态</a:t>
              </a:r>
            </a:p>
          </p:txBody>
        </p:sp>
        <p:sp>
          <p:nvSpPr>
            <p:cNvPr id="293" name="AutoShape 27"/>
            <p:cNvSpPr>
              <a:spLocks noChangeArrowheads="1"/>
            </p:cNvSpPr>
            <p:nvPr/>
          </p:nvSpPr>
          <p:spPr bwMode="auto">
            <a:xfrm>
              <a:off x="1296" y="3648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4" name="Rectangle 28"/>
          <p:cNvSpPr>
            <a:spLocks noChangeArrowheads="1"/>
          </p:cNvSpPr>
          <p:nvPr/>
        </p:nvSpPr>
        <p:spPr bwMode="auto">
          <a:xfrm>
            <a:off x="561207" y="5178536"/>
            <a:ext cx="2422525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ea typeface="隶书" pitchFamily="49" charset="-122"/>
              </a:rPr>
              <a:t>接收</a:t>
            </a:r>
            <a:r>
              <a:rPr lang="zh-CN" altLang="en-US" sz="2400">
                <a:solidFill>
                  <a:srgbClr val="0000CC"/>
                </a:solidFill>
                <a:ea typeface="仿宋_GB2312" charset="-122"/>
              </a:rPr>
              <a:t>复位信号：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287" grpId="0" animBg="1"/>
      <p:bldP spid="288" grpId="0" animBg="1"/>
      <p:bldP spid="289" grpId="0"/>
      <p:bldP spid="2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Line 3"/>
          <p:cNvSpPr>
            <a:spLocks noChangeShapeType="1"/>
          </p:cNvSpPr>
          <p:nvPr/>
        </p:nvSpPr>
        <p:spPr bwMode="auto">
          <a:xfrm>
            <a:off x="2339975" y="242252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2627313" y="2493963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63713" y="3430588"/>
            <a:ext cx="561975" cy="152400"/>
            <a:chOff x="624" y="1632"/>
            <a:chExt cx="384" cy="96"/>
          </a:xfrm>
        </p:grpSpPr>
        <p:sp>
          <p:nvSpPr>
            <p:cNvPr id="5226" name="Line 10"/>
            <p:cNvSpPr>
              <a:spLocks noChangeShapeType="1"/>
            </p:cNvSpPr>
            <p:nvPr/>
          </p:nvSpPr>
          <p:spPr bwMode="auto">
            <a:xfrm>
              <a:off x="624" y="1632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" name="Line 11"/>
            <p:cNvSpPr>
              <a:spLocks noChangeShapeType="1"/>
            </p:cNvSpPr>
            <p:nvPr/>
          </p:nvSpPr>
          <p:spPr bwMode="auto">
            <a:xfrm>
              <a:off x="624" y="1728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303748" y="3429000"/>
            <a:ext cx="282575" cy="396044"/>
            <a:chOff x="2303748" y="3429000"/>
            <a:chExt cx="282575" cy="396044"/>
          </a:xfrm>
        </p:grpSpPr>
        <p:sp>
          <p:nvSpPr>
            <p:cNvPr id="5223" name="Line 13"/>
            <p:cNvSpPr>
              <a:spLocks noChangeShapeType="1"/>
            </p:cNvSpPr>
            <p:nvPr/>
          </p:nvSpPr>
          <p:spPr bwMode="auto">
            <a:xfrm flipV="1">
              <a:off x="2303748" y="3573016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" name="Line 14"/>
            <p:cNvSpPr>
              <a:spLocks noChangeShapeType="1"/>
            </p:cNvSpPr>
            <p:nvPr/>
          </p:nvSpPr>
          <p:spPr bwMode="auto">
            <a:xfrm>
              <a:off x="2303748" y="3429000"/>
              <a:ext cx="282575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" name="Line 16"/>
            <p:cNvSpPr>
              <a:spLocks noChangeShapeType="1"/>
            </p:cNvSpPr>
            <p:nvPr/>
          </p:nvSpPr>
          <p:spPr bwMode="auto">
            <a:xfrm>
              <a:off x="2303748" y="3825044"/>
              <a:ext cx="282575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2" name="Text Box 35"/>
          <p:cNvSpPr txBox="1">
            <a:spLocks noChangeArrowheads="1"/>
          </p:cNvSpPr>
          <p:nvPr/>
        </p:nvSpPr>
        <p:spPr bwMode="auto">
          <a:xfrm>
            <a:off x="468313" y="333375"/>
            <a:ext cx="5903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00CC"/>
                </a:solidFill>
                <a:ea typeface="仿宋_GB2312" charset="-122"/>
              </a:rPr>
              <a:t>4</a:t>
            </a:r>
            <a:r>
              <a:rPr lang="zh-CN" altLang="en-US" sz="2400" b="1" dirty="0">
                <a:solidFill>
                  <a:srgbClr val="0000CC"/>
                </a:solidFill>
                <a:ea typeface="仿宋_GB2312" charset="-122"/>
              </a:rPr>
              <a:t>）</a:t>
            </a:r>
            <a:r>
              <a:rPr lang="zh-CN" altLang="zh-CN" sz="2400" b="1" dirty="0">
                <a:solidFill>
                  <a:srgbClr val="0000CC"/>
                </a:solidFill>
                <a:ea typeface="仿宋_GB2312" charset="-122"/>
              </a:rPr>
              <a:t>同时接收置0和置1</a:t>
            </a:r>
            <a:r>
              <a:rPr lang="zh-CN" altLang="zh-CN" sz="2400" b="1" dirty="0" smtClean="0">
                <a:solidFill>
                  <a:srgbClr val="0000CC"/>
                </a:solidFill>
                <a:ea typeface="仿宋_GB2312" charset="-122"/>
              </a:rPr>
              <a:t>信号</a:t>
            </a:r>
            <a:r>
              <a:rPr lang="zh-CN" altLang="en-US" sz="2400" b="1" dirty="0" smtClean="0">
                <a:solidFill>
                  <a:srgbClr val="0000CC"/>
                </a:solidFill>
                <a:ea typeface="仿宋_GB2312" charset="-122"/>
              </a:rPr>
              <a:t>：</a:t>
            </a:r>
            <a:r>
              <a:rPr lang="en-US" altLang="zh-CN" sz="2400" dirty="0" smtClean="0">
                <a:solidFill>
                  <a:schemeClr val="accent2"/>
                </a:solidFill>
              </a:rPr>
              <a:t>S</a:t>
            </a:r>
            <a:r>
              <a:rPr lang="en-US" altLang="zh-CN" sz="2400" baseline="-25000" dirty="0" smtClean="0">
                <a:solidFill>
                  <a:schemeClr val="accent2"/>
                </a:solidFill>
              </a:rPr>
              <a:t>D</a:t>
            </a:r>
            <a:r>
              <a:rPr lang="en-US" altLang="zh-CN" sz="2400" dirty="0" smtClean="0">
                <a:solidFill>
                  <a:schemeClr val="accent2"/>
                </a:solidFill>
              </a:rPr>
              <a:t>=R</a:t>
            </a:r>
            <a:r>
              <a:rPr lang="en-US" altLang="zh-CN" sz="2400" baseline="-25000" dirty="0" smtClean="0">
                <a:solidFill>
                  <a:schemeClr val="accent2"/>
                </a:solidFill>
              </a:rPr>
              <a:t>D</a:t>
            </a:r>
            <a:r>
              <a:rPr lang="en-US" altLang="zh-CN" sz="2400" dirty="0" smtClean="0">
                <a:solidFill>
                  <a:schemeClr val="accent2"/>
                </a:solidFill>
              </a:rPr>
              <a:t>=1</a:t>
            </a:r>
            <a:endParaRPr lang="zh-CN" altLang="en-US" sz="2400" dirty="0" smtClean="0"/>
          </a:p>
        </p:txBody>
      </p:sp>
      <p:grpSp>
        <p:nvGrpSpPr>
          <p:cNvPr id="9" name="Group 156"/>
          <p:cNvGrpSpPr>
            <a:grpSpLocks/>
          </p:cNvGrpSpPr>
          <p:nvPr/>
        </p:nvGrpSpPr>
        <p:grpSpPr bwMode="auto">
          <a:xfrm>
            <a:off x="1116013" y="2997202"/>
            <a:ext cx="366712" cy="801688"/>
            <a:chOff x="384" y="2256"/>
            <a:chExt cx="250" cy="505"/>
          </a:xfrm>
        </p:grpSpPr>
        <p:sp>
          <p:nvSpPr>
            <p:cNvPr id="5177" name="Text Box 157"/>
            <p:cNvSpPr txBox="1">
              <a:spLocks noChangeArrowheads="1"/>
            </p:cNvSpPr>
            <p:nvPr/>
          </p:nvSpPr>
          <p:spPr bwMode="auto">
            <a:xfrm>
              <a:off x="384" y="2256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仿宋_GB2312" charset="-122"/>
                </a:rPr>
                <a:t>Q</a:t>
              </a:r>
            </a:p>
          </p:txBody>
        </p:sp>
        <p:graphicFrame>
          <p:nvGraphicFramePr>
            <p:cNvPr id="5127" name="Object 158"/>
            <p:cNvGraphicFramePr>
              <a:graphicFrameLocks noChangeAspect="1"/>
            </p:cNvGraphicFramePr>
            <p:nvPr/>
          </p:nvGraphicFramePr>
          <p:xfrm>
            <a:off x="413" y="2518"/>
            <a:ext cx="212" cy="243"/>
          </p:xfrm>
          <a:graphic>
            <a:graphicData uri="http://schemas.openxmlformats.org/presentationml/2006/ole">
              <p:oleObj spid="_x0000_s5127" name="公式" r:id="rId3" imgW="177480" imgH="203040" progId="Equation.3">
                <p:embed/>
              </p:oleObj>
            </a:graphicData>
          </a:graphic>
        </p:graphicFrame>
      </p:grpSp>
      <p:grpSp>
        <p:nvGrpSpPr>
          <p:cNvPr id="10" name="Group 164"/>
          <p:cNvGrpSpPr>
            <a:grpSpLocks/>
          </p:cNvGrpSpPr>
          <p:nvPr/>
        </p:nvGrpSpPr>
        <p:grpSpPr bwMode="auto">
          <a:xfrm>
            <a:off x="1908175" y="836613"/>
            <a:ext cx="3168650" cy="939800"/>
            <a:chOff x="1202" y="527"/>
            <a:chExt cx="1996" cy="592"/>
          </a:xfrm>
        </p:grpSpPr>
        <p:sp>
          <p:nvSpPr>
            <p:cNvPr id="5176" name="AutoShape 144"/>
            <p:cNvSpPr>
              <a:spLocks noChangeArrowheads="1"/>
            </p:cNvSpPr>
            <p:nvPr/>
          </p:nvSpPr>
          <p:spPr bwMode="auto">
            <a:xfrm>
              <a:off x="1202" y="527"/>
              <a:ext cx="1996" cy="544"/>
            </a:xfrm>
            <a:prstGeom prst="wedgeRoundRectCallout">
              <a:avLst>
                <a:gd name="adj1" fmla="val -32815"/>
                <a:gd name="adj2" fmla="val 112315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 eaLnBrk="0" hangingPunct="0"/>
              <a:r>
                <a:rPr lang="en-US" altLang="zh-CN" sz="2400" b="1" dirty="0">
                  <a:solidFill>
                    <a:schemeClr val="tx1"/>
                  </a:solidFill>
                </a:rPr>
                <a:t> 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accent2"/>
                  </a:solidFill>
                </a:rPr>
                <a:t>S</a:t>
              </a:r>
              <a:r>
                <a:rPr lang="en-US" altLang="zh-CN" sz="2400" baseline="-25000" dirty="0" smtClean="0">
                  <a:solidFill>
                    <a:schemeClr val="accent2"/>
                  </a:solidFill>
                </a:rPr>
                <a:t>D</a:t>
              </a:r>
              <a:r>
                <a:rPr lang="en-US" altLang="zh-CN" sz="2400" dirty="0" smtClean="0">
                  <a:solidFill>
                    <a:schemeClr val="accent2"/>
                  </a:solidFill>
                </a:rPr>
                <a:t>=R</a:t>
              </a:r>
              <a:r>
                <a:rPr lang="en-US" altLang="zh-CN" sz="2400" baseline="-25000" dirty="0" smtClean="0">
                  <a:solidFill>
                    <a:schemeClr val="accent2"/>
                  </a:solidFill>
                </a:rPr>
                <a:t>D</a:t>
              </a:r>
              <a:r>
                <a:rPr lang="zh-CN" altLang="en-US" sz="2400" b="1" dirty="0" smtClean="0">
                  <a:solidFill>
                    <a:schemeClr val="tx1"/>
                  </a:solidFill>
                </a:rPr>
                <a:t>同时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有效时：</a:t>
              </a:r>
            </a:p>
            <a:p>
              <a:pPr algn="l" eaLnBrk="0" hangingPunct="0"/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126" name="Object 163"/>
            <p:cNvGraphicFramePr>
              <a:graphicFrameLocks noChangeAspect="1"/>
            </p:cNvGraphicFramePr>
            <p:nvPr/>
          </p:nvGraphicFramePr>
          <p:xfrm>
            <a:off x="1441" y="845"/>
            <a:ext cx="1139" cy="274"/>
          </p:xfrm>
          <a:graphic>
            <a:graphicData uri="http://schemas.openxmlformats.org/presentationml/2006/ole">
              <p:oleObj spid="_x0000_s5129" name="公式" r:id="rId4" imgW="660240" imgH="203040" progId="Equation.3">
                <p:embed/>
              </p:oleObj>
            </a:graphicData>
          </a:graphic>
        </p:graphicFrame>
      </p:grpSp>
      <p:grpSp>
        <p:nvGrpSpPr>
          <p:cNvPr id="13" name="Group 174"/>
          <p:cNvGrpSpPr>
            <a:grpSpLocks/>
          </p:cNvGrpSpPr>
          <p:nvPr/>
        </p:nvGrpSpPr>
        <p:grpSpPr bwMode="auto">
          <a:xfrm>
            <a:off x="4211960" y="4905164"/>
            <a:ext cx="3024187" cy="1081087"/>
            <a:chOff x="3379" y="2704"/>
            <a:chExt cx="1905" cy="681"/>
          </a:xfrm>
        </p:grpSpPr>
        <p:sp>
          <p:nvSpPr>
            <p:cNvPr id="5166" name="AutoShape 145"/>
            <p:cNvSpPr>
              <a:spLocks noChangeArrowheads="1"/>
            </p:cNvSpPr>
            <p:nvPr/>
          </p:nvSpPr>
          <p:spPr bwMode="auto">
            <a:xfrm>
              <a:off x="3379" y="2704"/>
              <a:ext cx="1905" cy="681"/>
            </a:xfrm>
            <a:prstGeom prst="wedgeRoundRectCallout">
              <a:avLst>
                <a:gd name="adj1" fmla="val -65717"/>
                <a:gd name="adj2" fmla="val -1998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 eaLnBrk="0" hangingPunct="0">
                <a:buFontTx/>
                <a:buChar char="•"/>
              </a:pPr>
              <a:r>
                <a:rPr lang="zh-CN" altLang="en-US" sz="2400">
                  <a:solidFill>
                    <a:schemeClr val="tx1"/>
                  </a:solidFill>
                </a:rPr>
                <a:t>比快？</a:t>
              </a:r>
            </a:p>
            <a:p>
              <a:pPr algn="l" eaLnBrk="0" hangingPunct="0">
                <a:buFontTx/>
                <a:buChar char="•"/>
              </a:pPr>
              <a:r>
                <a:rPr lang="zh-CN" altLang="en-US" sz="2400">
                  <a:solidFill>
                    <a:schemeClr val="tx1"/>
                  </a:solidFill>
                </a:rPr>
                <a:t>先到</a:t>
              </a:r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，停止变换</a:t>
              </a:r>
            </a:p>
          </p:txBody>
        </p:sp>
        <p:sp>
          <p:nvSpPr>
            <p:cNvPr id="5167" name="AutoShape 172"/>
            <p:cNvSpPr>
              <a:spLocks noChangeArrowheads="1"/>
            </p:cNvSpPr>
            <p:nvPr/>
          </p:nvSpPr>
          <p:spPr bwMode="auto">
            <a:xfrm>
              <a:off x="3379" y="2704"/>
              <a:ext cx="1905" cy="681"/>
            </a:xfrm>
            <a:prstGeom prst="wedgeRoundRectCallout">
              <a:avLst>
                <a:gd name="adj1" fmla="val -67676"/>
                <a:gd name="adj2" fmla="val -91351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 eaLnBrk="0" hangingPunct="0">
                <a:buFontTx/>
                <a:buChar char="•"/>
              </a:pPr>
              <a:r>
                <a:rPr lang="zh-CN" altLang="en-US" sz="2400">
                  <a:solidFill>
                    <a:schemeClr val="tx1"/>
                  </a:solidFill>
                </a:rPr>
                <a:t>比快？</a:t>
              </a:r>
            </a:p>
            <a:p>
              <a:pPr algn="l" eaLnBrk="0" hangingPunct="0">
                <a:buFontTx/>
                <a:buChar char="•"/>
              </a:pPr>
              <a:r>
                <a:rPr lang="zh-CN" altLang="en-US" sz="2400">
                  <a:solidFill>
                    <a:schemeClr val="tx1"/>
                  </a:solidFill>
                </a:rPr>
                <a:t>先到</a:t>
              </a:r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，停止变换</a:t>
              </a:r>
            </a:p>
          </p:txBody>
        </p:sp>
      </p:grpSp>
      <p:grpSp>
        <p:nvGrpSpPr>
          <p:cNvPr id="14" name="Group 175"/>
          <p:cNvGrpSpPr>
            <a:grpSpLocks/>
          </p:cNvGrpSpPr>
          <p:nvPr/>
        </p:nvGrpSpPr>
        <p:grpSpPr bwMode="auto">
          <a:xfrm>
            <a:off x="2627313" y="3141663"/>
            <a:ext cx="631825" cy="747712"/>
            <a:chOff x="4128" y="2832"/>
            <a:chExt cx="432" cy="471"/>
          </a:xfrm>
        </p:grpSpPr>
        <p:sp>
          <p:nvSpPr>
            <p:cNvPr id="5159" name="Line 176"/>
            <p:cNvSpPr>
              <a:spLocks noChangeShapeType="1"/>
            </p:cNvSpPr>
            <p:nvPr/>
          </p:nvSpPr>
          <p:spPr bwMode="auto">
            <a:xfrm>
              <a:off x="4128" y="2880"/>
              <a:ext cx="432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0" name="Line 177"/>
            <p:cNvSpPr>
              <a:spLocks noChangeShapeType="1"/>
            </p:cNvSpPr>
            <p:nvPr/>
          </p:nvSpPr>
          <p:spPr bwMode="auto">
            <a:xfrm>
              <a:off x="4128" y="3024"/>
              <a:ext cx="43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Line 178"/>
            <p:cNvSpPr>
              <a:spLocks noChangeShapeType="1"/>
            </p:cNvSpPr>
            <p:nvPr/>
          </p:nvSpPr>
          <p:spPr bwMode="auto">
            <a:xfrm>
              <a:off x="4128" y="3120"/>
              <a:ext cx="43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Line 179"/>
            <p:cNvSpPr>
              <a:spLocks noChangeShapeType="1"/>
            </p:cNvSpPr>
            <p:nvPr/>
          </p:nvSpPr>
          <p:spPr bwMode="auto">
            <a:xfrm>
              <a:off x="4128" y="3264"/>
              <a:ext cx="43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3" name="Line 180"/>
            <p:cNvSpPr>
              <a:spLocks noChangeShapeType="1"/>
            </p:cNvSpPr>
            <p:nvPr/>
          </p:nvSpPr>
          <p:spPr bwMode="auto">
            <a:xfrm>
              <a:off x="4128" y="3120"/>
              <a:ext cx="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4" name="Text Box 181"/>
            <p:cNvSpPr txBox="1">
              <a:spLocks noChangeArrowheads="1"/>
            </p:cNvSpPr>
            <p:nvPr/>
          </p:nvSpPr>
          <p:spPr bwMode="auto">
            <a:xfrm>
              <a:off x="4224" y="2832"/>
              <a:ext cx="2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FF0000"/>
                  </a:solidFill>
                  <a:ea typeface="仿宋_GB2312" charset="-122"/>
                </a:rPr>
                <a:t>？</a:t>
              </a:r>
            </a:p>
          </p:txBody>
        </p:sp>
        <p:sp>
          <p:nvSpPr>
            <p:cNvPr id="5165" name="Text Box 182"/>
            <p:cNvSpPr txBox="1">
              <a:spLocks noChangeArrowheads="1"/>
            </p:cNvSpPr>
            <p:nvPr/>
          </p:nvSpPr>
          <p:spPr bwMode="auto">
            <a:xfrm>
              <a:off x="4224" y="3072"/>
              <a:ext cx="2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FF0000"/>
                  </a:solidFill>
                  <a:ea typeface="仿宋_GB2312" charset="-122"/>
                </a:rPr>
                <a:t>？</a:t>
              </a:r>
            </a:p>
          </p:txBody>
        </p:sp>
      </p:grpSp>
      <p:sp>
        <p:nvSpPr>
          <p:cNvPr id="257208" name="AutoShape 184"/>
          <p:cNvSpPr>
            <a:spLocks noChangeArrowheads="1"/>
          </p:cNvSpPr>
          <p:nvPr/>
        </p:nvSpPr>
        <p:spPr bwMode="auto">
          <a:xfrm>
            <a:off x="3635375" y="2060575"/>
            <a:ext cx="1368425" cy="1081088"/>
          </a:xfrm>
          <a:prstGeom prst="wedgeRoundRectCallout">
            <a:avLst>
              <a:gd name="adj1" fmla="val -80509"/>
              <a:gd name="adj2" fmla="val 6394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400" b="1">
                <a:solidFill>
                  <a:schemeClr val="hlink"/>
                </a:solidFill>
              </a:rPr>
              <a:t>状态不能确定</a:t>
            </a:r>
          </a:p>
        </p:txBody>
      </p:sp>
      <p:grpSp>
        <p:nvGrpSpPr>
          <p:cNvPr id="137" name="Group 475"/>
          <p:cNvGrpSpPr>
            <a:grpSpLocks/>
          </p:cNvGrpSpPr>
          <p:nvPr/>
        </p:nvGrpSpPr>
        <p:grpSpPr bwMode="auto">
          <a:xfrm>
            <a:off x="1214021" y="2132858"/>
            <a:ext cx="1953823" cy="396875"/>
            <a:chOff x="57" y="2064"/>
            <a:chExt cx="1575" cy="250"/>
          </a:xfrm>
        </p:grpSpPr>
        <p:sp>
          <p:nvSpPr>
            <p:cNvPr id="138" name="Line 124"/>
            <p:cNvSpPr>
              <a:spLocks noChangeShapeType="1"/>
            </p:cNvSpPr>
            <p:nvPr/>
          </p:nvSpPr>
          <p:spPr bwMode="auto">
            <a:xfrm>
              <a:off x="442" y="2304"/>
              <a:ext cx="5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Line 125"/>
            <p:cNvSpPr>
              <a:spLocks noChangeShapeType="1"/>
            </p:cNvSpPr>
            <p:nvPr/>
          </p:nvSpPr>
          <p:spPr bwMode="auto">
            <a:xfrm flipV="1">
              <a:off x="960" y="211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Line 126"/>
            <p:cNvSpPr>
              <a:spLocks noChangeShapeType="1"/>
            </p:cNvSpPr>
            <p:nvPr/>
          </p:nvSpPr>
          <p:spPr bwMode="auto">
            <a:xfrm>
              <a:off x="960" y="2112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Line 127"/>
            <p:cNvSpPr>
              <a:spLocks noChangeShapeType="1"/>
            </p:cNvSpPr>
            <p:nvPr/>
          </p:nvSpPr>
          <p:spPr bwMode="auto">
            <a:xfrm>
              <a:off x="1200" y="211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Line 128"/>
            <p:cNvSpPr>
              <a:spLocks noChangeShapeType="1"/>
            </p:cNvSpPr>
            <p:nvPr/>
          </p:nvSpPr>
          <p:spPr bwMode="auto">
            <a:xfrm>
              <a:off x="1200" y="2304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136"/>
            <p:cNvSpPr>
              <a:spLocks noChangeArrowheads="1"/>
            </p:cNvSpPr>
            <p:nvPr/>
          </p:nvSpPr>
          <p:spPr bwMode="auto">
            <a:xfrm>
              <a:off x="57" y="2064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altLang="zh-CN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</a:p>
          </p:txBody>
        </p:sp>
      </p:grpSp>
      <p:grpSp>
        <p:nvGrpSpPr>
          <p:cNvPr id="144" name="Group 476"/>
          <p:cNvGrpSpPr>
            <a:grpSpLocks/>
          </p:cNvGrpSpPr>
          <p:nvPr/>
        </p:nvGrpSpPr>
        <p:grpSpPr bwMode="auto">
          <a:xfrm>
            <a:off x="1223943" y="2554052"/>
            <a:ext cx="1907899" cy="396875"/>
            <a:chOff x="19" y="2352"/>
            <a:chExt cx="1613" cy="250"/>
          </a:xfrm>
        </p:grpSpPr>
        <p:sp>
          <p:nvSpPr>
            <p:cNvPr id="145" name="Line 131"/>
            <p:cNvSpPr>
              <a:spLocks noChangeShapeType="1"/>
            </p:cNvSpPr>
            <p:nvPr/>
          </p:nvSpPr>
          <p:spPr bwMode="auto">
            <a:xfrm>
              <a:off x="445" y="2592"/>
              <a:ext cx="5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Line 132"/>
            <p:cNvSpPr>
              <a:spLocks noChangeShapeType="1"/>
            </p:cNvSpPr>
            <p:nvPr/>
          </p:nvSpPr>
          <p:spPr bwMode="auto">
            <a:xfrm flipV="1">
              <a:off x="960" y="240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Line 133"/>
            <p:cNvSpPr>
              <a:spLocks noChangeShapeType="1"/>
            </p:cNvSpPr>
            <p:nvPr/>
          </p:nvSpPr>
          <p:spPr bwMode="auto">
            <a:xfrm>
              <a:off x="960" y="2400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Line 134"/>
            <p:cNvSpPr>
              <a:spLocks noChangeShapeType="1"/>
            </p:cNvSpPr>
            <p:nvPr/>
          </p:nvSpPr>
          <p:spPr bwMode="auto">
            <a:xfrm>
              <a:off x="1200" y="240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Line 135"/>
            <p:cNvSpPr>
              <a:spLocks noChangeShapeType="1"/>
            </p:cNvSpPr>
            <p:nvPr/>
          </p:nvSpPr>
          <p:spPr bwMode="auto">
            <a:xfrm>
              <a:off x="1200" y="259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137"/>
            <p:cNvSpPr>
              <a:spLocks noChangeArrowheads="1"/>
            </p:cNvSpPr>
            <p:nvPr/>
          </p:nvSpPr>
          <p:spPr bwMode="auto">
            <a:xfrm>
              <a:off x="19" y="2352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</a:t>
              </a:r>
              <a:r>
                <a:rPr kumimoji="0" lang="en-US" altLang="zh-CN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</a:p>
          </p:txBody>
        </p:sp>
      </p:grpSp>
      <p:grpSp>
        <p:nvGrpSpPr>
          <p:cNvPr id="295" name="Group 423"/>
          <p:cNvGrpSpPr>
            <a:grpSpLocks/>
          </p:cNvGrpSpPr>
          <p:nvPr/>
        </p:nvGrpSpPr>
        <p:grpSpPr bwMode="auto">
          <a:xfrm>
            <a:off x="269776" y="4098925"/>
            <a:ext cx="2752725" cy="2133600"/>
            <a:chOff x="3648" y="1152"/>
            <a:chExt cx="1734" cy="1344"/>
          </a:xfrm>
        </p:grpSpPr>
        <p:grpSp>
          <p:nvGrpSpPr>
            <p:cNvPr id="296" name="Group 424"/>
            <p:cNvGrpSpPr>
              <a:grpSpLocks/>
            </p:cNvGrpSpPr>
            <p:nvPr/>
          </p:nvGrpSpPr>
          <p:grpSpPr bwMode="auto">
            <a:xfrm>
              <a:off x="3792" y="1392"/>
              <a:ext cx="1590" cy="1104"/>
              <a:chOff x="192" y="912"/>
              <a:chExt cx="1988" cy="1354"/>
            </a:xfrm>
          </p:grpSpPr>
          <p:sp>
            <p:nvSpPr>
              <p:cNvPr id="301" name="Rectangle 425"/>
              <p:cNvSpPr>
                <a:spLocks noChangeArrowheads="1"/>
              </p:cNvSpPr>
              <p:nvPr/>
            </p:nvSpPr>
            <p:spPr bwMode="auto">
              <a:xfrm>
                <a:off x="960" y="1009"/>
                <a:ext cx="240" cy="43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Oval 426"/>
              <p:cNvSpPr>
                <a:spLocks noChangeArrowheads="1"/>
              </p:cNvSpPr>
              <p:nvPr/>
            </p:nvSpPr>
            <p:spPr bwMode="auto">
              <a:xfrm>
                <a:off x="1200" y="1182"/>
                <a:ext cx="64" cy="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Text Box 427"/>
              <p:cNvSpPr txBox="1">
                <a:spLocks noChangeArrowheads="1"/>
              </p:cNvSpPr>
              <p:nvPr/>
            </p:nvSpPr>
            <p:spPr bwMode="auto">
              <a:xfrm>
                <a:off x="960" y="1008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sym typeface="Symbol" pitchFamily="18" charset="2"/>
                  </a:rPr>
                  <a:t>1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04" name="Group 428"/>
              <p:cNvGrpSpPr>
                <a:grpSpLocks/>
              </p:cNvGrpSpPr>
              <p:nvPr/>
            </p:nvGrpSpPr>
            <p:grpSpPr bwMode="auto">
              <a:xfrm>
                <a:off x="960" y="1833"/>
                <a:ext cx="319" cy="433"/>
                <a:chOff x="816" y="1584"/>
                <a:chExt cx="383" cy="480"/>
              </a:xfrm>
            </p:grpSpPr>
            <p:sp>
              <p:nvSpPr>
                <p:cNvPr id="328" name="Rectangle 429"/>
                <p:cNvSpPr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4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9" name="Oval 430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77" cy="7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0" name="Text Box 431"/>
                <p:cNvSpPr txBox="1">
                  <a:spLocks noChangeArrowheads="1"/>
                </p:cNvSpPr>
                <p:nvPr/>
              </p:nvSpPr>
              <p:spPr bwMode="auto">
                <a:xfrm>
                  <a:off x="816" y="1586"/>
                  <a:ext cx="383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b" anchorCtr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sym typeface="Symbol" pitchFamily="18" charset="2"/>
                    </a:rPr>
                    <a:t>1</a:t>
                  </a:r>
                  <a:endPara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5" name="Line 432"/>
              <p:cNvSpPr>
                <a:spLocks noChangeShapeType="1"/>
              </p:cNvSpPr>
              <p:nvPr/>
            </p:nvSpPr>
            <p:spPr bwMode="auto">
              <a:xfrm>
                <a:off x="480" y="1139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Line 433"/>
              <p:cNvSpPr>
                <a:spLocks noChangeShapeType="1"/>
              </p:cNvSpPr>
              <p:nvPr/>
            </p:nvSpPr>
            <p:spPr bwMode="auto">
              <a:xfrm>
                <a:off x="480" y="2093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Line 434"/>
              <p:cNvSpPr>
                <a:spLocks noChangeShapeType="1"/>
              </p:cNvSpPr>
              <p:nvPr/>
            </p:nvSpPr>
            <p:spPr bwMode="auto">
              <a:xfrm>
                <a:off x="800" y="1312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Line 435"/>
              <p:cNvSpPr>
                <a:spLocks noChangeShapeType="1"/>
              </p:cNvSpPr>
              <p:nvPr/>
            </p:nvSpPr>
            <p:spPr bwMode="auto">
              <a:xfrm>
                <a:off x="800" y="1919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Line 436"/>
              <p:cNvSpPr>
                <a:spLocks noChangeShapeType="1"/>
              </p:cNvSpPr>
              <p:nvPr/>
            </p:nvSpPr>
            <p:spPr bwMode="auto">
              <a:xfrm>
                <a:off x="1279" y="1226"/>
                <a:ext cx="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Line 437"/>
              <p:cNvSpPr>
                <a:spLocks noChangeShapeType="1"/>
              </p:cNvSpPr>
              <p:nvPr/>
            </p:nvSpPr>
            <p:spPr bwMode="auto">
              <a:xfrm>
                <a:off x="1279" y="2049"/>
                <a:ext cx="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Line 438"/>
              <p:cNvSpPr>
                <a:spLocks noChangeShapeType="1"/>
              </p:cNvSpPr>
              <p:nvPr/>
            </p:nvSpPr>
            <p:spPr bwMode="auto">
              <a:xfrm flipV="1">
                <a:off x="800" y="1702"/>
                <a:ext cx="0" cy="2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Line 439"/>
              <p:cNvSpPr>
                <a:spLocks noChangeShapeType="1"/>
              </p:cNvSpPr>
              <p:nvPr/>
            </p:nvSpPr>
            <p:spPr bwMode="auto">
              <a:xfrm flipV="1">
                <a:off x="800" y="1312"/>
                <a:ext cx="0" cy="2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Line 440"/>
              <p:cNvSpPr>
                <a:spLocks noChangeShapeType="1"/>
              </p:cNvSpPr>
              <p:nvPr/>
            </p:nvSpPr>
            <p:spPr bwMode="auto">
              <a:xfrm flipV="1">
                <a:off x="800" y="1442"/>
                <a:ext cx="759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Line 441"/>
              <p:cNvSpPr>
                <a:spLocks noChangeShapeType="1"/>
              </p:cNvSpPr>
              <p:nvPr/>
            </p:nvSpPr>
            <p:spPr bwMode="auto">
              <a:xfrm flipH="1" flipV="1">
                <a:off x="800" y="1529"/>
                <a:ext cx="759" cy="3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Line 442"/>
              <p:cNvSpPr>
                <a:spLocks noChangeShapeType="1"/>
              </p:cNvSpPr>
              <p:nvPr/>
            </p:nvSpPr>
            <p:spPr bwMode="auto">
              <a:xfrm flipV="1">
                <a:off x="1559" y="1226"/>
                <a:ext cx="0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Line 443"/>
              <p:cNvSpPr>
                <a:spLocks noChangeShapeType="1"/>
              </p:cNvSpPr>
              <p:nvPr/>
            </p:nvSpPr>
            <p:spPr bwMode="auto">
              <a:xfrm flipV="1">
                <a:off x="1559" y="1833"/>
                <a:ext cx="0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Oval 444"/>
              <p:cNvSpPr>
                <a:spLocks noChangeArrowheads="1"/>
              </p:cNvSpPr>
              <p:nvPr/>
            </p:nvSpPr>
            <p:spPr bwMode="auto">
              <a:xfrm>
                <a:off x="1537" y="1206"/>
                <a:ext cx="40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Oval 445"/>
              <p:cNvSpPr>
                <a:spLocks noChangeArrowheads="1"/>
              </p:cNvSpPr>
              <p:nvPr/>
            </p:nvSpPr>
            <p:spPr bwMode="auto">
              <a:xfrm>
                <a:off x="1541" y="2027"/>
                <a:ext cx="40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Text Box 446"/>
              <p:cNvSpPr txBox="1">
                <a:spLocks noChangeArrowheads="1"/>
              </p:cNvSpPr>
              <p:nvPr/>
            </p:nvSpPr>
            <p:spPr bwMode="auto">
              <a:xfrm>
                <a:off x="336" y="1173"/>
                <a:ext cx="20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Text Box 447"/>
              <p:cNvSpPr txBox="1">
                <a:spLocks noChangeArrowheads="1"/>
              </p:cNvSpPr>
              <p:nvPr/>
            </p:nvSpPr>
            <p:spPr bwMode="auto">
              <a:xfrm>
                <a:off x="336" y="2082"/>
                <a:ext cx="20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Text Box 448"/>
              <p:cNvSpPr txBox="1">
                <a:spLocks noChangeArrowheads="1"/>
              </p:cNvSpPr>
              <p:nvPr/>
            </p:nvSpPr>
            <p:spPr bwMode="auto">
              <a:xfrm>
                <a:off x="1895" y="1085"/>
                <a:ext cx="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Q</a:t>
                </a:r>
              </a:p>
            </p:txBody>
          </p:sp>
          <p:sp>
            <p:nvSpPr>
              <p:cNvPr id="322" name="Text Box 449"/>
              <p:cNvSpPr txBox="1">
                <a:spLocks noChangeArrowheads="1"/>
              </p:cNvSpPr>
              <p:nvPr/>
            </p:nvSpPr>
            <p:spPr bwMode="auto">
              <a:xfrm>
                <a:off x="1895" y="1867"/>
                <a:ext cx="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323" name="Object 450"/>
              <p:cNvGraphicFramePr>
                <a:graphicFrameLocks noChangeAspect="1"/>
              </p:cNvGraphicFramePr>
              <p:nvPr/>
            </p:nvGraphicFramePr>
            <p:xfrm>
              <a:off x="1957" y="1945"/>
              <a:ext cx="223" cy="269"/>
            </p:xfrm>
            <a:graphic>
              <a:graphicData uri="http://schemas.openxmlformats.org/presentationml/2006/ole">
                <p:oleObj spid="_x0000_s5136" name="公式" r:id="rId5" imgW="177480" imgH="203040" progId="Equation.3">
                  <p:embed/>
                </p:oleObj>
              </a:graphicData>
            </a:graphic>
          </p:graphicFrame>
          <p:sp>
            <p:nvSpPr>
              <p:cNvPr id="324" name="Text Box 451"/>
              <p:cNvSpPr txBox="1">
                <a:spLocks noChangeArrowheads="1"/>
              </p:cNvSpPr>
              <p:nvPr/>
            </p:nvSpPr>
            <p:spPr bwMode="auto">
              <a:xfrm>
                <a:off x="1182" y="912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</a:t>
                </a:r>
                <a:r>
                  <a:rPr kumimoji="0" lang="en-US" altLang="zh-CN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Text Box 452"/>
              <p:cNvSpPr txBox="1">
                <a:spLocks noChangeArrowheads="1"/>
              </p:cNvSpPr>
              <p:nvPr/>
            </p:nvSpPr>
            <p:spPr bwMode="auto">
              <a:xfrm>
                <a:off x="1182" y="1736"/>
                <a:ext cx="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 anchorCtr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</a:t>
                </a:r>
                <a:r>
                  <a:rPr kumimoji="0" lang="en-US" altLang="zh-CN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Text Box 453"/>
              <p:cNvSpPr txBox="1">
                <a:spLocks noChangeArrowheads="1"/>
              </p:cNvSpPr>
              <p:nvPr/>
            </p:nvSpPr>
            <p:spPr bwMode="auto">
              <a:xfrm>
                <a:off x="192" y="960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altLang="zh-CN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</a:t>
                </a:r>
                <a:endPara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Text Box 454"/>
              <p:cNvSpPr txBox="1">
                <a:spLocks noChangeArrowheads="1"/>
              </p:cNvSpPr>
              <p:nvPr/>
            </p:nvSpPr>
            <p:spPr bwMode="auto">
              <a:xfrm>
                <a:off x="192" y="1872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</a:t>
                </a:r>
                <a:r>
                  <a:rPr kumimoji="0" lang="en-US" altLang="zh-CN" sz="2400" b="0" i="0" u="none" strike="noStrike" kern="0" cap="none" spc="0" normalizeH="0" baseline="-2500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</a:t>
                </a:r>
              </a:p>
            </p:txBody>
          </p:sp>
        </p:grpSp>
        <p:sp>
          <p:nvSpPr>
            <p:cNvPr id="297" name="Rectangle 455"/>
            <p:cNvSpPr>
              <a:spLocks noChangeArrowheads="1"/>
            </p:cNvSpPr>
            <p:nvPr/>
          </p:nvSpPr>
          <p:spPr bwMode="auto">
            <a:xfrm>
              <a:off x="3648" y="1200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98" name="Rectangle 456"/>
            <p:cNvSpPr>
              <a:spLocks noChangeArrowheads="1"/>
            </p:cNvSpPr>
            <p:nvPr/>
          </p:nvSpPr>
          <p:spPr bwMode="auto">
            <a:xfrm>
              <a:off x="3648" y="1968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99" name="Rectangle 457"/>
            <p:cNvSpPr>
              <a:spLocks noChangeArrowheads="1"/>
            </p:cNvSpPr>
            <p:nvPr/>
          </p:nvSpPr>
          <p:spPr bwMode="auto">
            <a:xfrm>
              <a:off x="4896" y="1152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300" name="Rectangle 458"/>
            <p:cNvSpPr>
              <a:spLocks noChangeArrowheads="1"/>
            </p:cNvSpPr>
            <p:nvPr/>
          </p:nvSpPr>
          <p:spPr bwMode="auto">
            <a:xfrm>
              <a:off x="4944" y="1920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grpSp>
        <p:nvGrpSpPr>
          <p:cNvPr id="331" name="Group 470"/>
          <p:cNvGrpSpPr>
            <a:grpSpLocks/>
          </p:cNvGrpSpPr>
          <p:nvPr/>
        </p:nvGrpSpPr>
        <p:grpSpPr bwMode="auto">
          <a:xfrm>
            <a:off x="498376" y="4175125"/>
            <a:ext cx="717550" cy="1676400"/>
            <a:chOff x="3504" y="1968"/>
            <a:chExt cx="452" cy="1056"/>
          </a:xfrm>
        </p:grpSpPr>
        <p:grpSp>
          <p:nvGrpSpPr>
            <p:cNvPr id="332" name="Group 459"/>
            <p:cNvGrpSpPr>
              <a:grpSpLocks/>
            </p:cNvGrpSpPr>
            <p:nvPr/>
          </p:nvGrpSpPr>
          <p:grpSpPr bwMode="auto">
            <a:xfrm>
              <a:off x="3552" y="1968"/>
              <a:ext cx="404" cy="288"/>
              <a:chOff x="3840" y="1728"/>
              <a:chExt cx="404" cy="288"/>
            </a:xfrm>
          </p:grpSpPr>
          <p:sp>
            <p:nvSpPr>
              <p:cNvPr id="336" name="Line 460"/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193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Text Box 461"/>
              <p:cNvSpPr txBox="1">
                <a:spLocks noChangeArrowheads="1"/>
              </p:cNvSpPr>
              <p:nvPr/>
            </p:nvSpPr>
            <p:spPr bwMode="auto">
              <a:xfrm>
                <a:off x="4032" y="1728"/>
                <a:ext cx="212" cy="288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</p:grpSp>
        <p:grpSp>
          <p:nvGrpSpPr>
            <p:cNvPr id="333" name="Group 462"/>
            <p:cNvGrpSpPr>
              <a:grpSpLocks/>
            </p:cNvGrpSpPr>
            <p:nvPr/>
          </p:nvGrpSpPr>
          <p:grpSpPr bwMode="auto">
            <a:xfrm>
              <a:off x="3504" y="2736"/>
              <a:ext cx="404" cy="288"/>
              <a:chOff x="3840" y="1728"/>
              <a:chExt cx="404" cy="288"/>
            </a:xfrm>
          </p:grpSpPr>
          <p:sp>
            <p:nvSpPr>
              <p:cNvPr id="334" name="Line 463"/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193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Text Box 464"/>
              <p:cNvSpPr txBox="1">
                <a:spLocks noChangeArrowheads="1"/>
              </p:cNvSpPr>
              <p:nvPr/>
            </p:nvSpPr>
            <p:spPr bwMode="auto">
              <a:xfrm>
                <a:off x="4032" y="1728"/>
                <a:ext cx="212" cy="288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</p:grpSp>
      </p:grpSp>
      <p:grpSp>
        <p:nvGrpSpPr>
          <p:cNvPr id="338" name="Group 469"/>
          <p:cNvGrpSpPr>
            <a:grpSpLocks/>
          </p:cNvGrpSpPr>
          <p:nvPr/>
        </p:nvGrpSpPr>
        <p:grpSpPr bwMode="auto">
          <a:xfrm>
            <a:off x="2555776" y="4098925"/>
            <a:ext cx="1250950" cy="1600200"/>
            <a:chOff x="4800" y="1920"/>
            <a:chExt cx="788" cy="1008"/>
          </a:xfrm>
        </p:grpSpPr>
        <p:sp>
          <p:nvSpPr>
            <p:cNvPr id="339" name="Line 465"/>
            <p:cNvSpPr>
              <a:spLocks noChangeShapeType="1"/>
            </p:cNvSpPr>
            <p:nvPr/>
          </p:nvSpPr>
          <p:spPr bwMode="auto">
            <a:xfrm>
              <a:off x="4800" y="2064"/>
              <a:ext cx="48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Line 466"/>
            <p:cNvSpPr>
              <a:spLocks noChangeShapeType="1"/>
            </p:cNvSpPr>
            <p:nvPr/>
          </p:nvSpPr>
          <p:spPr bwMode="auto">
            <a:xfrm>
              <a:off x="4848" y="2832"/>
              <a:ext cx="48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Rectangle 467"/>
            <p:cNvSpPr>
              <a:spLocks noChangeArrowheads="1"/>
            </p:cNvSpPr>
            <p:nvPr/>
          </p:nvSpPr>
          <p:spPr bwMode="auto">
            <a:xfrm>
              <a:off x="5376" y="1920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342" name="Rectangle 468"/>
            <p:cNvSpPr>
              <a:spLocks noChangeArrowheads="1"/>
            </p:cNvSpPr>
            <p:nvPr/>
          </p:nvSpPr>
          <p:spPr bwMode="auto">
            <a:xfrm>
              <a:off x="5376" y="2640"/>
              <a:ext cx="212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256076" y="1808820"/>
            <a:ext cx="3708412" cy="2992400"/>
            <a:chOff x="5256076" y="1808820"/>
            <a:chExt cx="3708412" cy="2992400"/>
          </a:xfrm>
        </p:grpSpPr>
        <p:sp>
          <p:nvSpPr>
            <p:cNvPr id="257236" name="AutoShape 212"/>
            <p:cNvSpPr>
              <a:spLocks noChangeArrowheads="1"/>
            </p:cNvSpPr>
            <p:nvPr/>
          </p:nvSpPr>
          <p:spPr bwMode="auto">
            <a:xfrm>
              <a:off x="5276850" y="1808820"/>
              <a:ext cx="3687638" cy="269968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211" name="Text Box 187"/>
            <p:cNvSpPr txBox="1">
              <a:spLocks noChangeArrowheads="1"/>
            </p:cNvSpPr>
            <p:nvPr/>
          </p:nvSpPr>
          <p:spPr bwMode="auto">
            <a:xfrm>
              <a:off x="5472100" y="1952836"/>
              <a:ext cx="1727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hlink"/>
                  </a:solidFill>
                  <a:ea typeface="隶书" pitchFamily="49" charset="-122"/>
                </a:rPr>
                <a:t>结论：</a:t>
              </a:r>
            </a:p>
          </p:txBody>
        </p:sp>
        <p:sp>
          <p:nvSpPr>
            <p:cNvPr id="354" name="Text Box 156"/>
            <p:cNvSpPr txBox="1">
              <a:spLocks noChangeArrowheads="1"/>
            </p:cNvSpPr>
            <p:nvPr/>
          </p:nvSpPr>
          <p:spPr bwMode="auto">
            <a:xfrm>
              <a:off x="5472100" y="2492896"/>
              <a:ext cx="3241935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=R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=1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期间，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</a:rPr>
                <a:t>Q=Q’=0,</a:t>
              </a:r>
              <a:r>
                <a:rPr kumimoji="0" lang="zh-CN" altLang="en-US" sz="2400" kern="0" dirty="0" smtClean="0">
                  <a:solidFill>
                    <a:sysClr val="windowText" lastClr="000000"/>
                  </a:solidFill>
                </a:rPr>
                <a:t>既不是</a:t>
              </a:r>
              <a:r>
                <a:rPr kumimoji="0" lang="en-US" altLang="zh-CN" sz="2400" kern="0" dirty="0" smtClean="0">
                  <a:solidFill>
                    <a:sysClr val="windowText" lastClr="000000"/>
                  </a:solidFill>
                </a:rPr>
                <a:t>0</a:t>
              </a:r>
              <a:r>
                <a:rPr kumimoji="0" lang="zh-CN" altLang="en-US" sz="2400" kern="0" dirty="0" smtClean="0">
                  <a:solidFill>
                    <a:sysClr val="windowText" lastClr="000000"/>
                  </a:solidFill>
                </a:rPr>
                <a:t>状态，也不是</a:t>
              </a:r>
              <a:r>
                <a:rPr kumimoji="0" lang="en-US" altLang="zh-CN" sz="2400" kern="0" dirty="0" smtClean="0">
                  <a:solidFill>
                    <a:sysClr val="windowText" lastClr="000000"/>
                  </a:solidFill>
                </a:rPr>
                <a:t>1</a:t>
              </a:r>
              <a:r>
                <a:rPr kumimoji="0" lang="zh-CN" altLang="en-US" sz="2400" kern="0" dirty="0" smtClean="0">
                  <a:solidFill>
                    <a:sysClr val="windowText" lastClr="000000"/>
                  </a:solidFill>
                </a:rPr>
                <a:t>状态。</a:t>
              </a:r>
              <a:endParaRPr kumimoji="0" lang="en-US" altLang="zh-CN" sz="2400" kern="0" dirty="0" smtClean="0">
                <a:solidFill>
                  <a:sysClr val="windowText" lastClr="000000"/>
                </a:solidFill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kumimoji="0" lang="zh-CN" altLang="en-US" sz="2400" kern="0" dirty="0" smtClean="0"/>
                <a:t>） </a:t>
              </a:r>
              <a:r>
                <a:rPr kumimoji="0" lang="en-US" altLang="zh-CN" sz="2400" kern="0" dirty="0" smtClean="0"/>
                <a:t>S</a:t>
              </a:r>
              <a:r>
                <a:rPr kumimoji="0" lang="en-US" altLang="zh-CN" sz="2400" kern="0" baseline="-25000" dirty="0" smtClean="0"/>
                <a:t>D</a:t>
              </a:r>
              <a:r>
                <a:rPr kumimoji="0" lang="zh-CN" altLang="en-US" sz="2400" kern="0" dirty="0" smtClean="0"/>
                <a:t>、</a:t>
              </a:r>
              <a:r>
                <a:rPr kumimoji="0" lang="en-US" altLang="zh-CN" sz="2400" kern="0" dirty="0" smtClean="0"/>
                <a:t>R</a:t>
              </a:r>
              <a:r>
                <a:rPr kumimoji="0" lang="en-US" altLang="zh-CN" sz="2400" kern="0" baseline="-25000" dirty="0" smtClean="0"/>
                <a:t>D</a:t>
              </a:r>
              <a:r>
                <a:rPr kumimoji="0" lang="zh-CN" altLang="en-US" sz="2400" kern="0" dirty="0" smtClean="0"/>
                <a:t>同时撤消时，状态不定。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Text Box 158"/>
            <p:cNvSpPr txBox="1">
              <a:spLocks noChangeArrowheads="1"/>
            </p:cNvSpPr>
            <p:nvPr/>
          </p:nvSpPr>
          <p:spPr bwMode="auto">
            <a:xfrm>
              <a:off x="5256076" y="3068960"/>
              <a:ext cx="3505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7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7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animBg="1"/>
      <p:bldP spid="257032" grpId="0" animBg="1"/>
      <p:bldP spid="2572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EDA338-0EDC-424C-A6A7-FCDC8BF67060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211138" y="20638"/>
            <a:ext cx="2416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folHlink"/>
                </a:solidFill>
                <a:ea typeface="华文行楷" pitchFamily="2" charset="-122"/>
              </a:rPr>
              <a:t>6.</a:t>
            </a:r>
            <a:r>
              <a:rPr lang="zh-CN" altLang="en-US" sz="2800" b="1" dirty="0" smtClean="0">
                <a:solidFill>
                  <a:schemeClr val="folHlink"/>
                </a:solidFill>
                <a:ea typeface="华文行楷" pitchFamily="2" charset="-122"/>
              </a:rPr>
              <a:t>特性</a:t>
            </a:r>
            <a:r>
              <a:rPr lang="zh-CN" altLang="en-US" sz="2800" b="1" dirty="0">
                <a:solidFill>
                  <a:schemeClr val="folHlink"/>
                </a:solidFill>
                <a:ea typeface="华文行楷" pitchFamily="2" charset="-122"/>
              </a:rPr>
              <a:t>表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611188" y="549275"/>
            <a:ext cx="39677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ea typeface="仿宋_GB2312" charset="-122"/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  <a:ea typeface="仿宋_GB2312" charset="-122"/>
              </a:rPr>
              <a:t>）</a:t>
            </a:r>
            <a:r>
              <a:rPr lang="zh-CN" altLang="en-US" sz="2800" b="1" dirty="0" smtClean="0">
                <a:solidFill>
                  <a:schemeClr val="tx1"/>
                </a:solidFill>
                <a:ea typeface="仿宋_GB2312" charset="-122"/>
              </a:rPr>
              <a:t>锁存器的</a:t>
            </a:r>
            <a:r>
              <a:rPr lang="zh-CN" altLang="en-US" sz="2800" b="1" dirty="0">
                <a:solidFill>
                  <a:srgbClr val="FF0000"/>
                </a:solidFill>
                <a:ea typeface="仿宋_GB2312" charset="-122"/>
              </a:rPr>
              <a:t>现态</a:t>
            </a:r>
            <a:r>
              <a:rPr lang="zh-CN" altLang="en-US" sz="2800" b="1" dirty="0">
                <a:solidFill>
                  <a:schemeClr val="tx1"/>
                </a:solidFill>
                <a:ea typeface="仿宋_GB2312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ea typeface="仿宋_GB2312" charset="-122"/>
              </a:rPr>
              <a:t>次态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827088" y="1125538"/>
            <a:ext cx="610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现态：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输入信号作用前的状态，用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itchFamily="2" charset="-122"/>
              </a:rPr>
              <a:t>Q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</a:rPr>
              <a:t>表示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</a:rPr>
              <a:t>；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900113" y="1628775"/>
            <a:ext cx="634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zh-CN" altLang="en-US" sz="2400" b="1" dirty="0">
                <a:solidFill>
                  <a:srgbClr val="0000CC"/>
                </a:solidFill>
                <a:ea typeface="仿宋_GB2312" charset="-122"/>
              </a:rPr>
              <a:t>次态：</a:t>
            </a:r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输入信号作用后的状态，用</a:t>
            </a:r>
            <a:r>
              <a:rPr lang="en-US" altLang="zh-CN" sz="2400" b="1" dirty="0" smtClean="0">
                <a:solidFill>
                  <a:schemeClr val="tx1"/>
                </a:solidFill>
                <a:ea typeface="仿宋_GB2312" charset="-122"/>
              </a:rPr>
              <a:t>Q</a:t>
            </a:r>
            <a:r>
              <a:rPr lang="en-US" altLang="zh-CN" sz="2400" b="1" baseline="30000" dirty="0" smtClean="0">
                <a:solidFill>
                  <a:schemeClr val="tx1"/>
                </a:solidFill>
                <a:ea typeface="仿宋_GB2312" charset="-122"/>
              </a:rPr>
              <a:t>*</a:t>
            </a:r>
            <a:r>
              <a:rPr lang="zh-CN" altLang="en-US" sz="2400" b="1" dirty="0" smtClean="0">
                <a:solidFill>
                  <a:schemeClr val="tx1"/>
                </a:solidFill>
                <a:ea typeface="仿宋_GB2312" charset="-122"/>
              </a:rPr>
              <a:t>表示</a:t>
            </a:r>
            <a:r>
              <a:rPr lang="zh-CN" altLang="en-US" sz="2400" b="1" dirty="0">
                <a:solidFill>
                  <a:schemeClr val="tx1"/>
                </a:solidFill>
                <a:ea typeface="仿宋_GB2312" charset="-122"/>
              </a:rPr>
              <a:t>；</a:t>
            </a:r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 rot="10800000" flipV="1">
            <a:off x="684213" y="2276475"/>
            <a:ext cx="2303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chemeClr val="accent2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）特性表</a:t>
            </a:r>
          </a:p>
        </p:txBody>
      </p:sp>
      <p:sp>
        <p:nvSpPr>
          <p:cNvPr id="260103" name="Rectangle 7"/>
          <p:cNvSpPr>
            <a:spLocks noChangeArrowheads="1"/>
          </p:cNvSpPr>
          <p:nvPr/>
        </p:nvSpPr>
        <p:spPr bwMode="auto">
          <a:xfrm rot="10800000" flipV="1">
            <a:off x="827088" y="2852738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i="1" dirty="0" smtClean="0">
                <a:solidFill>
                  <a:schemeClr val="tx1"/>
                </a:solidFill>
              </a:rPr>
              <a:t>反映锁存器在</a:t>
            </a:r>
            <a:r>
              <a:rPr lang="zh-CN" altLang="en-US" sz="2400" b="1" i="1" dirty="0">
                <a:solidFill>
                  <a:schemeClr val="tx1"/>
                </a:solidFill>
              </a:rPr>
              <a:t>输入信号的作用下，电路状态转换的关系。</a:t>
            </a:r>
          </a:p>
        </p:txBody>
      </p:sp>
      <p:sp>
        <p:nvSpPr>
          <p:cNvPr id="260125" name="AutoShape 29"/>
          <p:cNvSpPr>
            <a:spLocks noChangeArrowheads="1"/>
          </p:cNvSpPr>
          <p:nvPr/>
        </p:nvSpPr>
        <p:spPr bwMode="auto">
          <a:xfrm>
            <a:off x="6660232" y="4545124"/>
            <a:ext cx="1008062" cy="503237"/>
          </a:xfrm>
          <a:prstGeom prst="wedgeRoundRectCallout">
            <a:avLst>
              <a:gd name="adj1" fmla="val -131757"/>
              <a:gd name="adj2" fmla="val -1239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800" b="1">
                <a:solidFill>
                  <a:srgbClr val="0000CC"/>
                </a:solidFill>
                <a:ea typeface="隶书" pitchFamily="49" charset="-122"/>
              </a:rPr>
              <a:t>清</a:t>
            </a:r>
            <a:r>
              <a:rPr lang="en-US" altLang="zh-CN" sz="2800" b="1">
                <a:solidFill>
                  <a:srgbClr val="0000CC"/>
                </a:solidFill>
                <a:ea typeface="隶书" pitchFamily="49" charset="-122"/>
              </a:rPr>
              <a:t>0</a:t>
            </a:r>
            <a:endParaRPr lang="en-US" altLang="zh-CN" sz="2400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260126" name="AutoShape 30"/>
          <p:cNvSpPr>
            <a:spLocks noChangeArrowheads="1"/>
          </p:cNvSpPr>
          <p:nvPr/>
        </p:nvSpPr>
        <p:spPr bwMode="auto">
          <a:xfrm>
            <a:off x="6552220" y="5157192"/>
            <a:ext cx="1081088" cy="504825"/>
          </a:xfrm>
          <a:prstGeom prst="wedgeRoundRectCallout">
            <a:avLst>
              <a:gd name="adj1" fmla="val -122607"/>
              <a:gd name="adj2" fmla="val -5407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800" b="1" dirty="0">
                <a:solidFill>
                  <a:srgbClr val="0000CC"/>
                </a:solidFill>
                <a:ea typeface="隶书" pitchFamily="49" charset="-122"/>
              </a:rPr>
              <a:t>置</a:t>
            </a:r>
            <a:r>
              <a:rPr lang="en-US" altLang="zh-CN" sz="2800" b="1" dirty="0">
                <a:solidFill>
                  <a:srgbClr val="0000CC"/>
                </a:solidFill>
                <a:ea typeface="隶书" pitchFamily="49" charset="-122"/>
              </a:rPr>
              <a:t>1</a:t>
            </a:r>
            <a:endParaRPr lang="en-US" altLang="zh-CN" sz="2400" b="1" dirty="0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260127" name="AutoShape 31"/>
          <p:cNvSpPr>
            <a:spLocks noChangeArrowheads="1"/>
          </p:cNvSpPr>
          <p:nvPr/>
        </p:nvSpPr>
        <p:spPr bwMode="auto">
          <a:xfrm>
            <a:off x="6480212" y="3933056"/>
            <a:ext cx="1008062" cy="504056"/>
          </a:xfrm>
          <a:prstGeom prst="wedgeRoundRectCallout">
            <a:avLst>
              <a:gd name="adj1" fmla="val -120094"/>
              <a:gd name="adj2" fmla="val 2032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 eaLnBrk="0" hangingPunct="0"/>
            <a:r>
              <a:rPr lang="zh-CN" altLang="en-US" sz="2800" b="1" dirty="0">
                <a:solidFill>
                  <a:srgbClr val="0000CC"/>
                </a:solidFill>
                <a:ea typeface="隶书" pitchFamily="49" charset="-122"/>
              </a:rPr>
              <a:t>保持</a:t>
            </a:r>
            <a:endParaRPr lang="zh-CN" altLang="en-US" sz="2400" b="1" dirty="0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 rot="10800000" flipV="1">
            <a:off x="2500313" y="2284413"/>
            <a:ext cx="34290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类似于真值表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57188" y="3579813"/>
          <a:ext cx="5749925" cy="2665412"/>
        </p:xfrm>
        <a:graphic>
          <a:graphicData uri="http://schemas.openxmlformats.org/presentationml/2006/ole">
            <p:oleObj spid="_x0000_s6147" name="Document" r:id="rId3" imgW="3726278" imgH="172626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0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0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autoUpdateAnimBg="0"/>
      <p:bldP spid="260100" grpId="0" autoUpdateAnimBg="0"/>
      <p:bldP spid="260101" grpId="0" autoUpdateAnimBg="0"/>
      <p:bldP spid="260102" grpId="0" autoUpdateAnimBg="0"/>
      <p:bldP spid="260103" grpId="0" autoUpdateAnimBg="0"/>
      <p:bldP spid="260125" grpId="0" animBg="1"/>
      <p:bldP spid="260126" grpId="0" animBg="1"/>
      <p:bldP spid="21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空演示文稿 6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9900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12700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PerspectiveBottom"/>
          <a:lightRig rig="legacyFlat3" dir="t"/>
        </a:scene3d>
        <a:sp3d extrusionH="887400" prstMaterial="legacyMatte">
          <a:bevelT w="13500" h="13500" prst="angle"/>
          <a:bevelB w="13500" h="13500" prst="angle"/>
          <a:extrusionClr>
            <a:srgbClr val="CCECFF"/>
          </a:extrusionClr>
        </a:sp3d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12700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PerspectiveBottom"/>
          <a:lightRig rig="legacyFlat3" dir="t"/>
        </a:scene3d>
        <a:sp3d extrusionH="887400" prstMaterial="legacyMatte">
          <a:bevelT w="13500" h="13500" prst="angle"/>
          <a:bevelB w="13500" h="13500" prst="angle"/>
          <a:extrusionClr>
            <a:srgbClr val="CCECFF"/>
          </a:extrusionClr>
        </a:sp3d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第2章__门电路(done)</Template>
  <TotalTime>4503</TotalTime>
  <Words>2825</Words>
  <Application>Microsoft Office PowerPoint</Application>
  <PresentationFormat>全屏显示(4:3)</PresentationFormat>
  <Paragraphs>893</Paragraphs>
  <Slides>46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空演示文稿</vt:lpstr>
      <vt:lpstr>公式</vt:lpstr>
      <vt:lpstr>Document</vt:lpstr>
      <vt:lpstr>Equation</vt:lpstr>
      <vt:lpstr>Microsoft 公式 3.0</vt:lpstr>
      <vt:lpstr>第5章  半导体存储器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三、电平触发D触发器（D型锁存器）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1.触发器的异步输入</vt:lpstr>
      <vt:lpstr>幻灯片 42</vt:lpstr>
      <vt:lpstr>2.输入使能（FPGA里经常使用）</vt:lpstr>
      <vt:lpstr>幻灯片 44</vt:lpstr>
      <vt:lpstr>幻灯片 45</vt:lpstr>
      <vt:lpstr>幻灯片 46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触发器</dc:title>
  <dc:creator>User</dc:creator>
  <cp:lastModifiedBy>qumj</cp:lastModifiedBy>
  <cp:revision>386</cp:revision>
  <dcterms:created xsi:type="dcterms:W3CDTF">2007-04-07T11:45:11Z</dcterms:created>
  <dcterms:modified xsi:type="dcterms:W3CDTF">2017-10-26T07:01:29Z</dcterms:modified>
</cp:coreProperties>
</file>