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507" r:id="rId4"/>
    <p:sldId id="509" r:id="rId5"/>
    <p:sldId id="258" r:id="rId6"/>
    <p:sldId id="510" r:id="rId7"/>
    <p:sldId id="261" r:id="rId8"/>
    <p:sldId id="577" r:id="rId9"/>
    <p:sldId id="578" r:id="rId10"/>
    <p:sldId id="579" r:id="rId11"/>
    <p:sldId id="580" r:id="rId12"/>
    <p:sldId id="581" r:id="rId13"/>
    <p:sldId id="590" r:id="rId14"/>
    <p:sldId id="589" r:id="rId15"/>
    <p:sldId id="262" r:id="rId16"/>
    <p:sldId id="511" r:id="rId17"/>
    <p:sldId id="583" r:id="rId18"/>
    <p:sldId id="514" r:id="rId19"/>
    <p:sldId id="584" r:id="rId20"/>
    <p:sldId id="553" r:id="rId21"/>
    <p:sldId id="554" r:id="rId22"/>
    <p:sldId id="544" r:id="rId23"/>
    <p:sldId id="555" r:id="rId24"/>
    <p:sldId id="545" r:id="rId25"/>
    <p:sldId id="546" r:id="rId26"/>
    <p:sldId id="556" r:id="rId27"/>
    <p:sldId id="550" r:id="rId28"/>
    <p:sldId id="557" r:id="rId29"/>
    <p:sldId id="559" r:id="rId30"/>
    <p:sldId id="551" r:id="rId31"/>
    <p:sldId id="552" r:id="rId32"/>
    <p:sldId id="585" r:id="rId33"/>
    <p:sldId id="561" r:id="rId34"/>
    <p:sldId id="591" r:id="rId35"/>
    <p:sldId id="586" r:id="rId36"/>
    <p:sldId id="587" r:id="rId37"/>
    <p:sldId id="588" r:id="rId38"/>
    <p:sldId id="454" r:id="rId39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4" cy="72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6.wmf"/><Relationship Id="rId6" Type="http://schemas.openxmlformats.org/officeDocument/2006/relationships/image" Target="../media/image35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28.emf"/><Relationship Id="rId2" Type="http://schemas.openxmlformats.org/officeDocument/2006/relationships/image" Target="../media/image39.w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e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49.emf"/><Relationship Id="rId3" Type="http://schemas.openxmlformats.org/officeDocument/2006/relationships/image" Target="../media/image53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emf"/><Relationship Id="rId3" Type="http://schemas.openxmlformats.org/officeDocument/2006/relationships/image" Target="../media/image28.emf"/><Relationship Id="rId2" Type="http://schemas.openxmlformats.org/officeDocument/2006/relationships/image" Target="../media/image10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754BDF02-1EF2-4292-A1E2-1E737D36C6D0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solidFill>
                  <a:schemeClr val="tx1"/>
                </a:solidFill>
                <a:latin typeface="Arial" panose="020B0604020202020204" pitchFamily="34" charset="0"/>
              </a:rPr>
              <a:t>单击此处编辑母版文本样式</a:t>
            </a:r>
            <a:endParaRPr 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solidFill>
                  <a:schemeClr val="tx1"/>
                </a:solidFill>
                <a:latin typeface="Arial" panose="020B0604020202020204" pitchFamily="34" charset="0"/>
              </a:rPr>
              <a:t>第二级</a:t>
            </a:r>
            <a:endParaRPr 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solidFill>
                  <a:schemeClr val="tx1"/>
                </a:solidFill>
                <a:latin typeface="Arial" panose="020B0604020202020204" pitchFamily="34" charset="0"/>
              </a:rPr>
              <a:t>第三级</a:t>
            </a:r>
            <a:endParaRPr 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solidFill>
                  <a:schemeClr val="tx1"/>
                </a:solidFill>
                <a:latin typeface="Arial" panose="020B0604020202020204" pitchFamily="34" charset="0"/>
              </a:rPr>
              <a:t>第四级</a:t>
            </a:r>
            <a:endParaRPr 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solidFill>
                  <a:schemeClr val="tx1"/>
                </a:solidFill>
                <a:latin typeface="Arial" panose="020B0604020202020204" pitchFamily="34" charset="0"/>
              </a:rPr>
              <a:t>第五级</a:t>
            </a:r>
            <a:endParaRPr 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D314C881-4D70-470C-994C-74FD5BD4E4DF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018F6-C49A-4F53-8E44-D16FE6738A4F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A52DF-1343-47FB-A03A-59898218169D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046F0-B69E-4F1A-9A53-D4BC20A9C70F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4E12E-E35E-4300-A8AE-634CBA139E4C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6E4EB-AE9C-47A1-99AA-3B0A5DDEE8A6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9FD67-7FF1-4003-A419-513E5A3E9970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9CD6C-1DF9-44F8-A07E-14F805C8101F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4EFCC-7ED0-449C-A22B-6E788381D2BA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F6ECF-5A51-4133-A077-C0BFD85645B3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79BBF-FFCC-487B-B2D6-14CC19979BBC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BEB-64DD-44C2-8CDD-0C3921B2A427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单击以编辑母版标题样式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单击以编辑母版文本样式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93E8D4F7-A565-4F2E-9484-2D7E9DF69406}" type="slidenum">
              <a:rPr lang="zh-CN" altLang="en-US"/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Times New Roman" panose="02020603050405020304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hyperlink" Target="file:///H:\..\..\..\&#21487;&#32534;&#31243;\&#25968;&#23383;&#36923;&#36753;&#19982;&#31995;&#32479;-&#20399;&#24314;&#20891;\&#23553;&#39029;1.ppt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emf"/><Relationship Id="rId1" Type="http://schemas.openxmlformats.org/officeDocument/2006/relationships/oleObject" Target="../embeddings/Document3.doc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.doc"/><Relationship Id="rId8" Type="http://schemas.openxmlformats.org/officeDocument/2006/relationships/image" Target="../media/image28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4" Type="http://schemas.openxmlformats.org/officeDocument/2006/relationships/vmlDrawing" Target="../drawings/vmlDrawing8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37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35.emf"/><Relationship Id="rId15" Type="http://schemas.openxmlformats.org/officeDocument/2006/relationships/oleObject" Target="../embeddings/Document5.doc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2.emf"/><Relationship Id="rId19" Type="http://schemas.openxmlformats.org/officeDocument/2006/relationships/vmlDrawing" Target="../drawings/vmlDrawing10.v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40.wmf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5.emf"/><Relationship Id="rId11" Type="http://schemas.openxmlformats.org/officeDocument/2006/relationships/oleObject" Target="../embeddings/Document7.doc"/><Relationship Id="rId10" Type="http://schemas.openxmlformats.org/officeDocument/2006/relationships/image" Target="../media/image34.wmf"/><Relationship Id="rId1" Type="http://schemas.openxmlformats.org/officeDocument/2006/relationships/oleObject" Target="../embeddings/Document6.doc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2.e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7.emf"/><Relationship Id="rId11" Type="http://schemas.openxmlformats.org/officeDocument/2006/relationships/oleObject" Target="../embeddings/Document8.doc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9.e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3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9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4.e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4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12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A1F-BE08-4216-8DA4-72A05852FD6A}" type="slidenum">
              <a:rPr lang="zh-CN" altLang="en-US"/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b="1" dirty="0" smtClean="0"/>
              <a:t>第</a:t>
            </a:r>
            <a:r>
              <a:rPr lang="en-US" altLang="zh-CN" b="1" dirty="0" smtClean="0"/>
              <a:t>6</a:t>
            </a:r>
            <a:r>
              <a:rPr lang="zh-CN" b="1" dirty="0" smtClean="0"/>
              <a:t>章  </a:t>
            </a:r>
            <a:r>
              <a:rPr lang="zh-CN" b="1" dirty="0"/>
              <a:t>时序逻辑电路</a:t>
            </a:r>
            <a:endParaRPr lang="zh-CN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7359650" cy="411480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sz="2800" b="1" dirty="0" smtClean="0"/>
              <a:t>6.1 </a:t>
            </a:r>
            <a:r>
              <a:rPr lang="zh-CN" altLang="en-US" sz="2800" b="1" dirty="0" smtClean="0"/>
              <a:t>概述</a:t>
            </a:r>
            <a:endParaRPr lang="en-US" sz="2800" b="1" dirty="0" smtClean="0"/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sz="2800" b="1" dirty="0" smtClean="0"/>
              <a:t>6.2  </a:t>
            </a:r>
            <a:r>
              <a:rPr lang="zh-CN" altLang="en-US" sz="2800" b="1" dirty="0"/>
              <a:t>时序逻辑电路的分析</a:t>
            </a:r>
            <a:endParaRPr lang="zh-CN" altLang="en-US" sz="2800" b="1" dirty="0"/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sz="2800" b="1" dirty="0" smtClean="0"/>
              <a:t>6.4  </a:t>
            </a:r>
            <a:r>
              <a:rPr lang="zh-CN" altLang="en-US" sz="2800" b="1" dirty="0"/>
              <a:t>同步时序逻辑电路的设计</a:t>
            </a:r>
            <a:endParaRPr lang="zh-CN" altLang="en-US" sz="2800" b="1" dirty="0"/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sz="2800" b="1" dirty="0" smtClean="0"/>
              <a:t>6.3  </a:t>
            </a:r>
            <a:r>
              <a:rPr lang="zh-CN" altLang="en-US" sz="2800" b="1" dirty="0" smtClean="0"/>
              <a:t>常用时序逻辑电路</a:t>
            </a:r>
            <a:endParaRPr lang="zh-CN" altLang="en-US" sz="2800" b="1" dirty="0"/>
          </a:p>
          <a:p>
            <a:pPr marL="342900" indent="-342900" algn="l">
              <a:lnSpc>
                <a:spcPct val="120000"/>
              </a:lnSpc>
              <a:buFontTx/>
              <a:buChar char="•"/>
            </a:pPr>
            <a:r>
              <a:rPr lang="en-US" sz="2800" b="1" dirty="0" smtClean="0"/>
              <a:t>6.5  </a:t>
            </a:r>
            <a:r>
              <a:rPr lang="zh-CN" altLang="en-US" sz="2800" b="1" dirty="0" smtClean="0"/>
              <a:t>存储器和可编程逻辑器件</a:t>
            </a:r>
            <a:r>
              <a:rPr lang="en-US" altLang="zh-CN" sz="2800" b="1" dirty="0" smtClean="0"/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包括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5.5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节</a:t>
            </a:r>
            <a:r>
              <a:rPr lang="en-US" altLang="zh-CN" sz="2800" b="1" dirty="0" smtClean="0"/>
              <a:t>)</a:t>
            </a:r>
            <a:endParaRPr lang="zh-CN" altLang="en-US" dirty="0"/>
          </a:p>
        </p:txBody>
      </p:sp>
      <p:pic>
        <p:nvPicPr>
          <p:cNvPr id="4100" name="Picture 9" descr="MEETING">
            <a:hlinkClick r:id="rId1" action="ppaction://hlinkpres?slideindex=1&amp;slidetitle="/>
          </p:cNvPr>
          <p:cNvPicPr preferRelativeResize="0"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370" y="4918710"/>
            <a:ext cx="2422525" cy="1727200"/>
          </a:xfrm>
          <a:prstGeom prst="rect">
            <a:avLst/>
          </a:prstGeom>
          <a:noFill/>
        </p:spPr>
      </p:pic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516135" y="2780955"/>
            <a:ext cx="1512105" cy="1152080"/>
          </a:xfrm>
          <a:prstGeom prst="wedgeRoundRectCallout">
            <a:avLst>
              <a:gd name="adj1" fmla="val -74744"/>
              <a:gd name="adj2" fmla="val 30652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</a:ln>
        </p:spPr>
        <p:txBody>
          <a:bodyPr lIns="90000" tIns="46800" rIns="90000" bIns="46800" anchor="ctr"/>
          <a:lstStyle/>
          <a:p>
            <a:pPr algn="l"/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交换一下上课次序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5796085" y="3429000"/>
            <a:ext cx="216015" cy="648045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 Box 9"/>
          <p:cNvSpPr>
            <a:spLocks noChangeArrowheads="1"/>
          </p:cNvSpPr>
          <p:nvPr/>
        </p:nvSpPr>
        <p:spPr bwMode="auto">
          <a:xfrm>
            <a:off x="251699" y="250955"/>
            <a:ext cx="33842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状态转换图</a:t>
            </a:r>
            <a:endParaRPr lang="zh-CN" altLang="en-US" sz="2800" dirty="0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239215" y="4632800"/>
            <a:ext cx="685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5610815" y="4632800"/>
            <a:ext cx="685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6982415" y="4632800"/>
            <a:ext cx="685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7525340" y="503602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6220415" y="5928200"/>
            <a:ext cx="76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4772615" y="5928200"/>
            <a:ext cx="76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3073990" y="4969350"/>
            <a:ext cx="6096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 flipV="1">
            <a:off x="3858215" y="5013800"/>
            <a:ext cx="4572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477215" y="4328000"/>
            <a:ext cx="762000" cy="685800"/>
            <a:chOff x="0" y="0"/>
            <a:chExt cx="480" cy="432"/>
          </a:xfrm>
        </p:grpSpPr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solidFill>
              <a:srgbClr val="CCCCFF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40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29716" name="Text Box 20"/>
            <p:cNvSpPr>
              <a:spLocks noChangeArrowheads="1"/>
            </p:cNvSpPr>
            <p:nvPr/>
          </p:nvSpPr>
          <p:spPr bwMode="auto">
            <a:xfrm>
              <a:off x="0" y="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000</a:t>
              </a:r>
              <a:endParaRPr lang="zh-CN" altLang="en-US"/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4925015" y="4274025"/>
            <a:ext cx="685800" cy="685800"/>
            <a:chOff x="0" y="0"/>
            <a:chExt cx="432" cy="480"/>
          </a:xfrm>
        </p:grpSpPr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0" y="0"/>
              <a:ext cx="432" cy="480"/>
            </a:xfrm>
            <a:prstGeom prst="ellipse">
              <a:avLst/>
            </a:prstGeom>
            <a:solidFill>
              <a:srgbClr val="9999FF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19" name="Text Box 23"/>
            <p:cNvSpPr>
              <a:spLocks noChangeArrowheads="1"/>
            </p:cNvSpPr>
            <p:nvPr/>
          </p:nvSpPr>
          <p:spPr bwMode="auto">
            <a:xfrm>
              <a:off x="0" y="96"/>
              <a:ext cx="432" cy="3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001</a:t>
              </a:r>
              <a:endParaRPr lang="zh-CN" altLang="en-US"/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6296615" y="4328000"/>
            <a:ext cx="914400" cy="685800"/>
            <a:chOff x="0" y="0"/>
            <a:chExt cx="576" cy="432"/>
          </a:xfrm>
        </p:grpSpPr>
        <p:sp>
          <p:nvSpPr>
            <p:cNvPr id="29721" name="Oval 25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solidFill>
              <a:srgbClr val="CC99FF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22" name="Text Box 26"/>
            <p:cNvSpPr>
              <a:spLocks noChangeArrowheads="1"/>
            </p:cNvSpPr>
            <p:nvPr/>
          </p:nvSpPr>
          <p:spPr bwMode="auto">
            <a:xfrm>
              <a:off x="0" y="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010</a:t>
              </a:r>
              <a:endParaRPr lang="zh-CN" altLang="en-US"/>
            </a:p>
          </p:txBody>
        </p:sp>
      </p:grpSp>
      <p:grpSp>
        <p:nvGrpSpPr>
          <p:cNvPr id="5" name="Group 27"/>
          <p:cNvGrpSpPr/>
          <p:nvPr/>
        </p:nvGrpSpPr>
        <p:grpSpPr bwMode="auto">
          <a:xfrm>
            <a:off x="7668215" y="4328000"/>
            <a:ext cx="762000" cy="685800"/>
            <a:chOff x="0" y="0"/>
            <a:chExt cx="480" cy="432"/>
          </a:xfrm>
        </p:grpSpPr>
        <p:sp>
          <p:nvSpPr>
            <p:cNvPr id="29724" name="Oval 28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solidFill>
              <a:srgbClr val="CCFFFF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25" name="Text Box 29"/>
            <p:cNvSpPr>
              <a:spLocks noChangeArrowheads="1"/>
            </p:cNvSpPr>
            <p:nvPr/>
          </p:nvSpPr>
          <p:spPr bwMode="auto">
            <a:xfrm>
              <a:off x="0" y="4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011</a:t>
              </a:r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7058615" y="5623400"/>
            <a:ext cx="685800" cy="685800"/>
            <a:chOff x="0" y="0"/>
            <a:chExt cx="432" cy="432"/>
          </a:xfrm>
        </p:grpSpPr>
        <p:sp>
          <p:nvSpPr>
            <p:cNvPr id="29727" name="Oval 31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solidFill>
              <a:srgbClr val="CCFFCC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28" name="Text Box 32"/>
            <p:cNvSpPr>
              <a:spLocks noChangeArrowheads="1"/>
            </p:cNvSpPr>
            <p:nvPr/>
          </p:nvSpPr>
          <p:spPr bwMode="auto">
            <a:xfrm>
              <a:off x="0" y="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100</a:t>
              </a:r>
              <a:endParaRPr lang="zh-CN" altLang="en-US"/>
            </a:p>
          </p:txBody>
        </p:sp>
      </p:grpSp>
      <p:grpSp>
        <p:nvGrpSpPr>
          <p:cNvPr id="7" name="Group 33"/>
          <p:cNvGrpSpPr/>
          <p:nvPr/>
        </p:nvGrpSpPr>
        <p:grpSpPr bwMode="auto">
          <a:xfrm>
            <a:off x="5534615" y="5547200"/>
            <a:ext cx="685800" cy="685800"/>
            <a:chOff x="0" y="0"/>
            <a:chExt cx="432" cy="432"/>
          </a:xfrm>
        </p:grpSpPr>
        <p:sp>
          <p:nvSpPr>
            <p:cNvPr id="29730" name="Oval 34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solidFill>
              <a:srgbClr val="00FFFF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31" name="Text Box 35"/>
            <p:cNvSpPr>
              <a:spLocks noChangeArrowheads="1"/>
            </p:cNvSpPr>
            <p:nvPr/>
          </p:nvSpPr>
          <p:spPr bwMode="auto">
            <a:xfrm>
              <a:off x="0" y="9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101</a:t>
              </a:r>
              <a:endParaRPr lang="zh-CN" altLang="en-US"/>
            </a:p>
          </p:txBody>
        </p:sp>
      </p:grpSp>
      <p:grpSp>
        <p:nvGrpSpPr>
          <p:cNvPr id="8" name="Group 36"/>
          <p:cNvGrpSpPr/>
          <p:nvPr/>
        </p:nvGrpSpPr>
        <p:grpSpPr bwMode="auto">
          <a:xfrm>
            <a:off x="4086815" y="5547200"/>
            <a:ext cx="838200" cy="685800"/>
            <a:chOff x="0" y="0"/>
            <a:chExt cx="528" cy="432"/>
          </a:xfrm>
        </p:grpSpPr>
        <p:sp>
          <p:nvSpPr>
            <p:cNvPr id="29733" name="Oval 37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solidFill>
              <a:schemeClr val="accent2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34" name="Text Box 38"/>
            <p:cNvSpPr>
              <a:spLocks noChangeArrowheads="1"/>
            </p:cNvSpPr>
            <p:nvPr/>
          </p:nvSpPr>
          <p:spPr bwMode="auto">
            <a:xfrm>
              <a:off x="0" y="9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110</a:t>
              </a:r>
              <a:endParaRPr lang="zh-CN" altLang="en-US"/>
            </a:p>
          </p:txBody>
        </p:sp>
      </p:grpSp>
      <p:grpSp>
        <p:nvGrpSpPr>
          <p:cNvPr id="9" name="Group 39"/>
          <p:cNvGrpSpPr/>
          <p:nvPr/>
        </p:nvGrpSpPr>
        <p:grpSpPr bwMode="auto">
          <a:xfrm>
            <a:off x="2562815" y="5547200"/>
            <a:ext cx="762000" cy="685800"/>
            <a:chOff x="0" y="0"/>
            <a:chExt cx="480" cy="432"/>
          </a:xfrm>
        </p:grpSpPr>
        <p:sp>
          <p:nvSpPr>
            <p:cNvPr id="29736" name="Oval 40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37" name="Text Box 41"/>
            <p:cNvSpPr>
              <a:spLocks noChangeArrowheads="1"/>
            </p:cNvSpPr>
            <p:nvPr/>
          </p:nvSpPr>
          <p:spPr bwMode="auto">
            <a:xfrm>
              <a:off x="0" y="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111</a:t>
              </a:r>
              <a:endParaRPr lang="zh-CN" altLang="en-US"/>
            </a:p>
          </p:txBody>
        </p:sp>
      </p:grpSp>
      <p:sp>
        <p:nvSpPr>
          <p:cNvPr id="29738" name="Text Box 42"/>
          <p:cNvSpPr>
            <a:spLocks noChangeArrowheads="1"/>
          </p:cNvSpPr>
          <p:nvPr/>
        </p:nvSpPr>
        <p:spPr bwMode="auto">
          <a:xfrm>
            <a:off x="4315415" y="42518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 dirty="0"/>
          </a:p>
        </p:txBody>
      </p:sp>
      <p:sp>
        <p:nvSpPr>
          <p:cNvPr id="29739" name="Text Box 43"/>
          <p:cNvSpPr>
            <a:spLocks noChangeArrowheads="1"/>
          </p:cNvSpPr>
          <p:nvPr/>
        </p:nvSpPr>
        <p:spPr bwMode="auto">
          <a:xfrm>
            <a:off x="3020015" y="4969350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sym typeface="Times New Roman" panose="02020603050405020304" pitchFamily="18" charset="0"/>
              </a:rPr>
              <a:t>/1</a:t>
            </a:r>
            <a:endParaRPr lang="zh-CN" altLang="en-US"/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>
            <a:off x="841275" y="4429370"/>
            <a:ext cx="1143000" cy="685800"/>
          </a:xfrm>
          <a:prstGeom prst="ellipse">
            <a:avLst/>
          </a:prstGeom>
          <a:solidFill>
            <a:srgbClr val="FFCC99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42" name="Text Box 46"/>
          <p:cNvSpPr>
            <a:spLocks noChangeArrowheads="1"/>
          </p:cNvSpPr>
          <p:nvPr/>
        </p:nvSpPr>
        <p:spPr bwMode="auto">
          <a:xfrm>
            <a:off x="809525" y="450557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en-US" sz="1800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en-US" sz="1800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en-US" sz="1800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29743" name="Text Box 47"/>
          <p:cNvSpPr>
            <a:spLocks noChangeArrowheads="1"/>
          </p:cNvSpPr>
          <p:nvPr/>
        </p:nvSpPr>
        <p:spPr bwMode="auto">
          <a:xfrm>
            <a:off x="1190525" y="5048495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  <a:sym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Y</a:t>
            </a:r>
            <a:endParaRPr lang="zh-CN" altLang="en-US" dirty="0"/>
          </a:p>
        </p:txBody>
      </p:sp>
      <p:sp>
        <p:nvSpPr>
          <p:cNvPr id="29744" name="Text Box 48"/>
          <p:cNvSpPr>
            <a:spLocks noChangeArrowheads="1"/>
          </p:cNvSpPr>
          <p:nvPr/>
        </p:nvSpPr>
        <p:spPr bwMode="auto">
          <a:xfrm flipH="1">
            <a:off x="5763215" y="42518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29745" name="Text Box 49"/>
          <p:cNvSpPr>
            <a:spLocks noChangeArrowheads="1"/>
          </p:cNvSpPr>
          <p:nvPr/>
        </p:nvSpPr>
        <p:spPr bwMode="auto">
          <a:xfrm>
            <a:off x="7668215" y="51662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29746" name="Text Box 50"/>
          <p:cNvSpPr>
            <a:spLocks noChangeArrowheads="1"/>
          </p:cNvSpPr>
          <p:nvPr/>
        </p:nvSpPr>
        <p:spPr bwMode="auto">
          <a:xfrm>
            <a:off x="5001215" y="5852000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29747" name="Text Box 51"/>
          <p:cNvSpPr>
            <a:spLocks noChangeArrowheads="1"/>
          </p:cNvSpPr>
          <p:nvPr/>
        </p:nvSpPr>
        <p:spPr bwMode="auto">
          <a:xfrm>
            <a:off x="6449015" y="58520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29748" name="Text Box 52"/>
          <p:cNvSpPr>
            <a:spLocks noChangeArrowheads="1"/>
          </p:cNvSpPr>
          <p:nvPr/>
        </p:nvSpPr>
        <p:spPr bwMode="auto">
          <a:xfrm>
            <a:off x="7058615" y="4251800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 dirty="0"/>
          </a:p>
        </p:txBody>
      </p:sp>
      <p:sp>
        <p:nvSpPr>
          <p:cNvPr id="29749" name="Text Box 53"/>
          <p:cNvSpPr>
            <a:spLocks noChangeArrowheads="1"/>
          </p:cNvSpPr>
          <p:nvPr/>
        </p:nvSpPr>
        <p:spPr bwMode="auto">
          <a:xfrm>
            <a:off x="3696290" y="5166200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sym typeface="Times New Roman" panose="02020603050405020304" pitchFamily="18" charset="0"/>
              </a:rPr>
              <a:t>/1</a:t>
            </a:r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748213" y="797055"/>
          <a:ext cx="434816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1" imgW="4104005" imgH="3199130" progId="Word.Document.8">
                  <p:embed/>
                </p:oleObj>
              </mc:Choice>
              <mc:Fallback>
                <p:oleObj name="Document" r:id="rId1" imgW="4104005" imgH="3199130" progId="Word.Document.8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8213" y="797055"/>
                        <a:ext cx="4348162" cy="3384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矩形 153"/>
          <p:cNvSpPr/>
          <p:nvPr/>
        </p:nvSpPr>
        <p:spPr>
          <a:xfrm>
            <a:off x="323705" y="727750"/>
            <a:ext cx="4248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1" hangingPunct="1"/>
            <a:r>
              <a:rPr kumimoji="1" lang="zh-CN" altLang="en-US" sz="2400" b="1" dirty="0" smtClean="0">
                <a:ea typeface="仿宋_GB2312" pitchFamily="1" charset="-122"/>
              </a:rPr>
              <a:t>描述电路状态转换的过程（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仿宋_GB2312" pitchFamily="1" charset="-122"/>
              </a:rPr>
              <a:t>图形方法</a:t>
            </a:r>
            <a:r>
              <a:rPr kumimoji="1" lang="zh-CN" altLang="en-US" sz="2400" b="1" dirty="0" smtClean="0">
                <a:ea typeface="仿宋_GB2312" pitchFamily="1" charset="-122"/>
              </a:rPr>
              <a:t>）</a:t>
            </a:r>
            <a:endParaRPr kumimoji="1" lang="zh-CN" altLang="en-US" sz="2400" dirty="0">
              <a:ea typeface="仿宋_GB2312" pitchFamily="1" charset="-122"/>
            </a:endParaRPr>
          </a:p>
        </p:txBody>
      </p:sp>
      <p:sp>
        <p:nvSpPr>
          <p:cNvPr id="155" name="Text Box 95"/>
          <p:cNvSpPr txBox="1">
            <a:spLocks noChangeArrowheads="1"/>
          </p:cNvSpPr>
          <p:nvPr/>
        </p:nvSpPr>
        <p:spPr bwMode="auto">
          <a:xfrm>
            <a:off x="0" y="1519805"/>
            <a:ext cx="16918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0" dirty="0"/>
              <a:t>画法：</a:t>
            </a:r>
            <a:endParaRPr lang="zh-CN" altLang="en-US" sz="2400" b="0" dirty="0"/>
          </a:p>
        </p:txBody>
      </p:sp>
      <p:sp>
        <p:nvSpPr>
          <p:cNvPr id="156" name="Text Box 96"/>
          <p:cNvSpPr txBox="1">
            <a:spLocks noChangeArrowheads="1"/>
          </p:cNvSpPr>
          <p:nvPr/>
        </p:nvSpPr>
        <p:spPr bwMode="auto">
          <a:xfrm>
            <a:off x="251700" y="1951835"/>
            <a:ext cx="345624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b="0" dirty="0"/>
              <a:t>圆圈表示状态</a:t>
            </a:r>
            <a:endParaRPr lang="zh-CN" altLang="en-US" sz="2400" b="0" dirty="0"/>
          </a:p>
        </p:txBody>
      </p:sp>
      <p:sp>
        <p:nvSpPr>
          <p:cNvPr id="157" name="Text Box 97"/>
          <p:cNvSpPr txBox="1">
            <a:spLocks noChangeArrowheads="1"/>
          </p:cNvSpPr>
          <p:nvPr/>
        </p:nvSpPr>
        <p:spPr bwMode="auto">
          <a:xfrm>
            <a:off x="251700" y="2455870"/>
            <a:ext cx="4267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b="0" dirty="0"/>
              <a:t>状态编号方法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 algn="l"/>
            <a:r>
              <a:rPr lang="zh-CN" altLang="en-US" sz="2400" b="0" dirty="0" smtClean="0"/>
              <a:t>  </a:t>
            </a:r>
            <a:r>
              <a:rPr lang="zh-CN" altLang="en-US" sz="2400" b="0" dirty="0"/>
              <a:t>二进制、十进制或字母。</a:t>
            </a:r>
            <a:endParaRPr lang="zh-CN" altLang="en-US" sz="2400" b="0" dirty="0"/>
          </a:p>
        </p:txBody>
      </p:sp>
      <p:sp>
        <p:nvSpPr>
          <p:cNvPr id="158" name="Text Box 98"/>
          <p:cNvSpPr txBox="1">
            <a:spLocks noChangeArrowheads="1"/>
          </p:cNvSpPr>
          <p:nvPr/>
        </p:nvSpPr>
        <p:spPr bwMode="auto">
          <a:xfrm>
            <a:off x="0" y="3319930"/>
            <a:ext cx="489634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b="0" dirty="0"/>
              <a:t>状态转换关系表示方法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 algn="l"/>
            <a:r>
              <a:rPr lang="zh-CN" altLang="en-US" sz="2400" b="0" dirty="0" smtClean="0"/>
              <a:t> </a:t>
            </a:r>
            <a:r>
              <a:rPr lang="zh-CN" altLang="en-US" sz="2400" b="0" dirty="0"/>
              <a:t>箭头 </a:t>
            </a:r>
            <a:r>
              <a:rPr lang="en-US" altLang="zh-CN" sz="2400" b="0" dirty="0"/>
              <a:t>+  </a:t>
            </a:r>
            <a:r>
              <a:rPr lang="zh-CN" altLang="en-US" sz="2400" b="0" dirty="0"/>
              <a:t>转换条件（输入）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输出</a:t>
            </a:r>
            <a:endParaRPr lang="zh-CN" altLang="en-US" sz="2400" b="0" dirty="0"/>
          </a:p>
        </p:txBody>
      </p:sp>
      <p:sp>
        <p:nvSpPr>
          <p:cNvPr id="160" name="圆角矩形 159"/>
          <p:cNvSpPr/>
          <p:nvPr/>
        </p:nvSpPr>
        <p:spPr bwMode="auto">
          <a:xfrm>
            <a:off x="4788015" y="1231785"/>
            <a:ext cx="4032280" cy="28802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2" name="直接箭头连接符 161"/>
          <p:cNvCxnSpPr/>
          <p:nvPr/>
        </p:nvCxnSpPr>
        <p:spPr bwMode="auto">
          <a:xfrm flipH="1">
            <a:off x="4427990" y="1519805"/>
            <a:ext cx="504035" cy="26641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3" name="圆角矩形 162"/>
          <p:cNvSpPr/>
          <p:nvPr/>
        </p:nvSpPr>
        <p:spPr bwMode="auto">
          <a:xfrm>
            <a:off x="4788015" y="1591810"/>
            <a:ext cx="4032280" cy="288020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4" name="直接箭头连接符 163"/>
          <p:cNvCxnSpPr/>
          <p:nvPr/>
        </p:nvCxnSpPr>
        <p:spPr bwMode="auto">
          <a:xfrm flipH="1">
            <a:off x="5724080" y="1951835"/>
            <a:ext cx="504035" cy="26641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5" name="Text Box 95"/>
          <p:cNvSpPr txBox="1">
            <a:spLocks noChangeArrowheads="1"/>
          </p:cNvSpPr>
          <p:nvPr/>
        </p:nvSpPr>
        <p:spPr bwMode="auto">
          <a:xfrm>
            <a:off x="4716010" y="250955"/>
            <a:ext cx="129609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箭头起点</a:t>
            </a:r>
            <a:endParaRPr lang="zh-CN" altLang="en-US" sz="20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6" name="Text Box 95"/>
          <p:cNvSpPr txBox="1">
            <a:spLocks noChangeArrowheads="1"/>
          </p:cNvSpPr>
          <p:nvPr/>
        </p:nvSpPr>
        <p:spPr bwMode="auto">
          <a:xfrm>
            <a:off x="6372125" y="250955"/>
            <a:ext cx="129609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箭头终点</a:t>
            </a:r>
            <a:endParaRPr lang="zh-CN" altLang="en-US" sz="20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bldLvl="0" autoUpdateAnimBg="0"/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38" grpId="0"/>
      <p:bldP spid="29739" grpId="0"/>
      <p:bldP spid="29741" grpId="0" animBg="1"/>
      <p:bldP spid="29742" grpId="0"/>
      <p:bldP spid="29743" grpId="0"/>
      <p:bldP spid="29744" grpId="0"/>
      <p:bldP spid="29745" grpId="0"/>
      <p:bldP spid="29746" grpId="0"/>
      <p:bldP spid="29747" grpId="0"/>
      <p:bldP spid="29748" grpId="0"/>
      <p:bldP spid="29749" grpId="0"/>
      <p:bldP spid="154" grpId="0"/>
      <p:bldP spid="155" grpId="0" autoUpdateAnimBg="0"/>
      <p:bldP spid="156" grpId="0" autoUpdateAnimBg="0"/>
      <p:bldP spid="157" grpId="0" autoUpdateAnimBg="0"/>
      <p:bldP spid="158" grpId="0" autoUpdateAnimBg="0"/>
      <p:bldP spid="160" grpId="0" animBg="1"/>
      <p:bldP spid="163" grpId="0" animBg="1"/>
      <p:bldP spid="165" grpId="0" animBg="1" autoUpdateAnimBg="0"/>
      <p:bldP spid="16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87462" y="1960915"/>
            <a:ext cx="0" cy="2819400"/>
          </a:xfrm>
          <a:prstGeom prst="line">
            <a:avLst/>
          </a:prstGeom>
          <a:noFill/>
          <a:ln w="9525" cap="rnd" cmpd="sng">
            <a:solidFill>
              <a:srgbClr val="990099"/>
            </a:solidFill>
            <a:prstDash val="sysDot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744662" y="1960915"/>
            <a:ext cx="0" cy="2819400"/>
          </a:xfrm>
          <a:prstGeom prst="line">
            <a:avLst/>
          </a:prstGeom>
          <a:noFill/>
          <a:ln w="9525" cap="rnd" cmpd="sng">
            <a:solidFill>
              <a:srgbClr val="990099"/>
            </a:solidFill>
            <a:prstDash val="sysDot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201862" y="1884715"/>
            <a:ext cx="0" cy="2819400"/>
          </a:xfrm>
          <a:prstGeom prst="line">
            <a:avLst/>
          </a:prstGeom>
          <a:noFill/>
          <a:ln w="9525" cap="rnd" cmpd="sng">
            <a:solidFill>
              <a:srgbClr val="990099"/>
            </a:solidFill>
            <a:prstDash val="sysDot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659062" y="1884715"/>
            <a:ext cx="0" cy="2819400"/>
          </a:xfrm>
          <a:prstGeom prst="line">
            <a:avLst/>
          </a:prstGeom>
          <a:noFill/>
          <a:ln w="9525" cap="rnd" cmpd="sng">
            <a:solidFill>
              <a:srgbClr val="990099"/>
            </a:solidFill>
            <a:prstDash val="sysDot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116262" y="1960915"/>
            <a:ext cx="0" cy="2895600"/>
          </a:xfrm>
          <a:prstGeom prst="line">
            <a:avLst/>
          </a:prstGeom>
          <a:noFill/>
          <a:ln w="9525" cap="rnd" cmpd="sng">
            <a:solidFill>
              <a:srgbClr val="990099"/>
            </a:solidFill>
            <a:prstDash val="sysDot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573462" y="1960915"/>
            <a:ext cx="0" cy="2819400"/>
          </a:xfrm>
          <a:prstGeom prst="line">
            <a:avLst/>
          </a:prstGeom>
          <a:noFill/>
          <a:ln w="9525" cap="rnd" cmpd="sng">
            <a:solidFill>
              <a:srgbClr val="990099"/>
            </a:solidFill>
            <a:prstDash val="sysDot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030662" y="1884715"/>
            <a:ext cx="0" cy="2971800"/>
          </a:xfrm>
          <a:prstGeom prst="line">
            <a:avLst/>
          </a:prstGeom>
          <a:noFill/>
          <a:ln w="9525" cap="rnd" cmpd="sng">
            <a:solidFill>
              <a:srgbClr val="990099"/>
            </a:solidFill>
            <a:prstDash val="sysDot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50" name="Text Box 54"/>
          <p:cNvSpPr>
            <a:spLocks noChangeArrowheads="1"/>
          </p:cNvSpPr>
          <p:nvPr/>
        </p:nvSpPr>
        <p:spPr bwMode="auto">
          <a:xfrm>
            <a:off x="373061" y="413410"/>
            <a:ext cx="340688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） </a:t>
            </a:r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时序图</a:t>
            </a:r>
            <a:endParaRPr lang="zh-CN" altLang="en-US" sz="2800" dirty="0"/>
          </a:p>
        </p:txBody>
      </p:sp>
      <p:grpSp>
        <p:nvGrpSpPr>
          <p:cNvPr id="2" name="Group 55"/>
          <p:cNvGrpSpPr/>
          <p:nvPr/>
        </p:nvGrpSpPr>
        <p:grpSpPr bwMode="auto">
          <a:xfrm>
            <a:off x="252412" y="1351315"/>
            <a:ext cx="4768850" cy="838200"/>
            <a:chOff x="0" y="0"/>
            <a:chExt cx="3004" cy="528"/>
          </a:xfrm>
        </p:grpSpPr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364" y="432"/>
              <a:ext cx="24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 flipV="1">
              <a:off x="364" y="48"/>
              <a:ext cx="1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>
              <a:off x="364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55" name="Line 59"/>
            <p:cNvSpPr>
              <a:spLocks noChangeShapeType="1"/>
            </p:cNvSpPr>
            <p:nvPr/>
          </p:nvSpPr>
          <p:spPr bwMode="auto">
            <a:xfrm>
              <a:off x="508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>
              <a:off x="508" y="14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>
              <a:off x="652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>
              <a:off x="652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59" name="Line 63"/>
            <p:cNvSpPr>
              <a:spLocks noChangeShapeType="1"/>
            </p:cNvSpPr>
            <p:nvPr/>
          </p:nvSpPr>
          <p:spPr bwMode="auto">
            <a:xfrm>
              <a:off x="2236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>
              <a:off x="796" y="14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>
              <a:off x="940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>
              <a:off x="940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3" name="Line 67"/>
            <p:cNvSpPr>
              <a:spLocks noChangeShapeType="1"/>
            </p:cNvSpPr>
            <p:nvPr/>
          </p:nvSpPr>
          <p:spPr bwMode="auto">
            <a:xfrm>
              <a:off x="1084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4" name="Line 68"/>
            <p:cNvSpPr>
              <a:spLocks noChangeShapeType="1"/>
            </p:cNvSpPr>
            <p:nvPr/>
          </p:nvSpPr>
          <p:spPr bwMode="auto">
            <a:xfrm>
              <a:off x="1084" y="14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5" name="Line 69"/>
            <p:cNvSpPr>
              <a:spLocks noChangeShapeType="1"/>
            </p:cNvSpPr>
            <p:nvPr/>
          </p:nvSpPr>
          <p:spPr bwMode="auto">
            <a:xfrm>
              <a:off x="1228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6" name="Line 70"/>
            <p:cNvSpPr>
              <a:spLocks noChangeShapeType="1"/>
            </p:cNvSpPr>
            <p:nvPr/>
          </p:nvSpPr>
          <p:spPr bwMode="auto">
            <a:xfrm>
              <a:off x="1228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7" name="Line 71"/>
            <p:cNvSpPr>
              <a:spLocks noChangeShapeType="1"/>
            </p:cNvSpPr>
            <p:nvPr/>
          </p:nvSpPr>
          <p:spPr bwMode="auto">
            <a:xfrm>
              <a:off x="1372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1372" y="14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69" name="Line 73"/>
            <p:cNvSpPr>
              <a:spLocks noChangeShapeType="1"/>
            </p:cNvSpPr>
            <p:nvPr/>
          </p:nvSpPr>
          <p:spPr bwMode="auto">
            <a:xfrm>
              <a:off x="1516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0" name="Line 74"/>
            <p:cNvSpPr>
              <a:spLocks noChangeShapeType="1"/>
            </p:cNvSpPr>
            <p:nvPr/>
          </p:nvSpPr>
          <p:spPr bwMode="auto">
            <a:xfrm>
              <a:off x="1516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1" name="Line 75"/>
            <p:cNvSpPr>
              <a:spLocks noChangeShapeType="1"/>
            </p:cNvSpPr>
            <p:nvPr/>
          </p:nvSpPr>
          <p:spPr bwMode="auto">
            <a:xfrm>
              <a:off x="1660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2" name="Line 76"/>
            <p:cNvSpPr>
              <a:spLocks noChangeShapeType="1"/>
            </p:cNvSpPr>
            <p:nvPr/>
          </p:nvSpPr>
          <p:spPr bwMode="auto">
            <a:xfrm>
              <a:off x="1660" y="14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3" name="Line 77"/>
            <p:cNvSpPr>
              <a:spLocks noChangeShapeType="1"/>
            </p:cNvSpPr>
            <p:nvPr/>
          </p:nvSpPr>
          <p:spPr bwMode="auto">
            <a:xfrm>
              <a:off x="1804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4" name="Line 78"/>
            <p:cNvSpPr>
              <a:spLocks noChangeShapeType="1"/>
            </p:cNvSpPr>
            <p:nvPr/>
          </p:nvSpPr>
          <p:spPr bwMode="auto">
            <a:xfrm>
              <a:off x="1804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5" name="Line 79"/>
            <p:cNvSpPr>
              <a:spLocks noChangeShapeType="1"/>
            </p:cNvSpPr>
            <p:nvPr/>
          </p:nvSpPr>
          <p:spPr bwMode="auto">
            <a:xfrm>
              <a:off x="1948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6" name="Line 80"/>
            <p:cNvSpPr>
              <a:spLocks noChangeShapeType="1"/>
            </p:cNvSpPr>
            <p:nvPr/>
          </p:nvSpPr>
          <p:spPr bwMode="auto">
            <a:xfrm>
              <a:off x="1948" y="14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7" name="Line 81"/>
            <p:cNvSpPr>
              <a:spLocks noChangeShapeType="1"/>
            </p:cNvSpPr>
            <p:nvPr/>
          </p:nvSpPr>
          <p:spPr bwMode="auto">
            <a:xfrm>
              <a:off x="2092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8" name="Line 82"/>
            <p:cNvSpPr>
              <a:spLocks noChangeShapeType="1"/>
            </p:cNvSpPr>
            <p:nvPr/>
          </p:nvSpPr>
          <p:spPr bwMode="auto">
            <a:xfrm>
              <a:off x="2092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79" name="Line 83"/>
            <p:cNvSpPr>
              <a:spLocks noChangeShapeType="1"/>
            </p:cNvSpPr>
            <p:nvPr/>
          </p:nvSpPr>
          <p:spPr bwMode="auto">
            <a:xfrm>
              <a:off x="796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80" name="Line 84"/>
            <p:cNvSpPr>
              <a:spLocks noChangeShapeType="1"/>
            </p:cNvSpPr>
            <p:nvPr/>
          </p:nvSpPr>
          <p:spPr bwMode="auto">
            <a:xfrm>
              <a:off x="2236" y="14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81" name="Line 85"/>
            <p:cNvSpPr>
              <a:spLocks noChangeShapeType="1"/>
            </p:cNvSpPr>
            <p:nvPr/>
          </p:nvSpPr>
          <p:spPr bwMode="auto">
            <a:xfrm>
              <a:off x="2380" y="144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82" name="Line 86"/>
            <p:cNvSpPr>
              <a:spLocks noChangeShapeType="1"/>
            </p:cNvSpPr>
            <p:nvPr/>
          </p:nvSpPr>
          <p:spPr bwMode="auto">
            <a:xfrm flipV="1">
              <a:off x="2380" y="384"/>
              <a:ext cx="14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83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544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CLK</a:t>
              </a:r>
              <a:endParaRPr lang="zh-CN" altLang="en-US" dirty="0"/>
            </a:p>
          </p:txBody>
        </p:sp>
        <p:sp>
          <p:nvSpPr>
            <p:cNvPr id="29784" name="Text Box 88"/>
            <p:cNvSpPr>
              <a:spLocks noChangeArrowheads="1"/>
            </p:cNvSpPr>
            <p:nvPr/>
          </p:nvSpPr>
          <p:spPr bwMode="auto">
            <a:xfrm>
              <a:off x="2764" y="2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t</a:t>
              </a:r>
              <a:endParaRPr lang="zh-CN" altLang="en-US"/>
            </a:p>
          </p:txBody>
        </p:sp>
      </p:grpSp>
      <p:sp>
        <p:nvSpPr>
          <p:cNvPr id="29785" name="Line 89"/>
          <p:cNvSpPr>
            <a:spLocks noChangeShapeType="1"/>
          </p:cNvSpPr>
          <p:nvPr/>
        </p:nvSpPr>
        <p:spPr bwMode="auto">
          <a:xfrm>
            <a:off x="830262" y="4018315"/>
            <a:ext cx="1828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86" name="Line 90"/>
          <p:cNvSpPr>
            <a:spLocks noChangeShapeType="1"/>
          </p:cNvSpPr>
          <p:nvPr/>
        </p:nvSpPr>
        <p:spPr bwMode="auto">
          <a:xfrm>
            <a:off x="2659062" y="3637315"/>
            <a:ext cx="1371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87" name="Line 91"/>
          <p:cNvSpPr>
            <a:spLocks noChangeShapeType="1"/>
          </p:cNvSpPr>
          <p:nvPr/>
        </p:nvSpPr>
        <p:spPr bwMode="auto">
          <a:xfrm>
            <a:off x="4030662" y="4018315"/>
            <a:ext cx="381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3" name="Group 92"/>
          <p:cNvGrpSpPr/>
          <p:nvPr/>
        </p:nvGrpSpPr>
        <p:grpSpPr bwMode="auto">
          <a:xfrm>
            <a:off x="296862" y="3408715"/>
            <a:ext cx="4800600" cy="838200"/>
            <a:chOff x="0" y="0"/>
            <a:chExt cx="3024" cy="528"/>
          </a:xfrm>
        </p:grpSpPr>
        <p:sp>
          <p:nvSpPr>
            <p:cNvPr id="29789" name="Line 93"/>
            <p:cNvSpPr>
              <a:spLocks noChangeShapeType="1"/>
            </p:cNvSpPr>
            <p:nvPr/>
          </p:nvSpPr>
          <p:spPr bwMode="auto">
            <a:xfrm>
              <a:off x="336" y="432"/>
              <a:ext cx="244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90" name="Line 94"/>
            <p:cNvSpPr>
              <a:spLocks noChangeShapeType="1"/>
            </p:cNvSpPr>
            <p:nvPr/>
          </p:nvSpPr>
          <p:spPr bwMode="auto">
            <a:xfrm flipV="1">
              <a:off x="336" y="48"/>
              <a:ext cx="1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791" name="Text Box 95"/>
            <p:cNvSpPr>
              <a:spLocks noChangeArrowheads="1"/>
            </p:cNvSpPr>
            <p:nvPr/>
          </p:nvSpPr>
          <p:spPr bwMode="auto">
            <a:xfrm>
              <a:off x="0" y="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  <a:sym typeface="Times New Roman" panose="02020603050405020304" pitchFamily="18" charset="0"/>
                </a:rPr>
                <a:t>Q3</a:t>
              </a:r>
              <a:endParaRPr lang="zh-CN" altLang="en-US"/>
            </a:p>
          </p:txBody>
        </p:sp>
        <p:sp>
          <p:nvSpPr>
            <p:cNvPr id="29792" name="Text Box 96"/>
            <p:cNvSpPr>
              <a:spLocks noChangeArrowheads="1"/>
            </p:cNvSpPr>
            <p:nvPr/>
          </p:nvSpPr>
          <p:spPr bwMode="auto">
            <a:xfrm>
              <a:off x="2784" y="2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t</a:t>
              </a:r>
              <a:endParaRPr lang="zh-CN" altLang="en-US"/>
            </a:p>
          </p:txBody>
        </p:sp>
      </p:grp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830262" y="4856515"/>
            <a:ext cx="2743200" cy="0"/>
          </a:xfrm>
          <a:prstGeom prst="line">
            <a:avLst/>
          </a:prstGeom>
          <a:noFill/>
          <a:ln w="38100" cmpd="sng">
            <a:solidFill>
              <a:srgbClr val="CC0066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>
            <a:off x="3573462" y="4475515"/>
            <a:ext cx="0" cy="381000"/>
          </a:xfrm>
          <a:prstGeom prst="line">
            <a:avLst/>
          </a:prstGeom>
          <a:noFill/>
          <a:ln w="38100" cmpd="sng">
            <a:solidFill>
              <a:srgbClr val="CC0066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95" name="Line 99"/>
          <p:cNvSpPr>
            <a:spLocks noChangeShapeType="1"/>
          </p:cNvSpPr>
          <p:nvPr/>
        </p:nvSpPr>
        <p:spPr bwMode="auto">
          <a:xfrm>
            <a:off x="3573462" y="4475515"/>
            <a:ext cx="457200" cy="0"/>
          </a:xfrm>
          <a:prstGeom prst="line">
            <a:avLst/>
          </a:prstGeom>
          <a:noFill/>
          <a:ln w="38100" cmpd="sng">
            <a:solidFill>
              <a:srgbClr val="CC0066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96" name="Line 100"/>
          <p:cNvSpPr>
            <a:spLocks noChangeShapeType="1"/>
          </p:cNvSpPr>
          <p:nvPr/>
        </p:nvSpPr>
        <p:spPr bwMode="auto">
          <a:xfrm>
            <a:off x="4030662" y="4475515"/>
            <a:ext cx="0" cy="381000"/>
          </a:xfrm>
          <a:prstGeom prst="line">
            <a:avLst/>
          </a:prstGeom>
          <a:noFill/>
          <a:ln w="38100" cmpd="sng">
            <a:solidFill>
              <a:srgbClr val="CC0066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797" name="Line 101"/>
          <p:cNvSpPr>
            <a:spLocks noChangeShapeType="1"/>
          </p:cNvSpPr>
          <p:nvPr/>
        </p:nvSpPr>
        <p:spPr bwMode="auto">
          <a:xfrm>
            <a:off x="4030662" y="4856515"/>
            <a:ext cx="228600" cy="0"/>
          </a:xfrm>
          <a:prstGeom prst="line">
            <a:avLst/>
          </a:prstGeom>
          <a:noFill/>
          <a:ln w="38100" cmpd="sng">
            <a:solidFill>
              <a:srgbClr val="CC0066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4" name="Group 102"/>
          <p:cNvGrpSpPr/>
          <p:nvPr/>
        </p:nvGrpSpPr>
        <p:grpSpPr bwMode="auto">
          <a:xfrm>
            <a:off x="373062" y="4170715"/>
            <a:ext cx="4648200" cy="914400"/>
            <a:chOff x="0" y="0"/>
            <a:chExt cx="2928" cy="576"/>
          </a:xfrm>
        </p:grpSpPr>
        <p:sp>
          <p:nvSpPr>
            <p:cNvPr id="29799" name="Line 103"/>
            <p:cNvSpPr>
              <a:spLocks noChangeShapeType="1"/>
            </p:cNvSpPr>
            <p:nvPr/>
          </p:nvSpPr>
          <p:spPr bwMode="auto">
            <a:xfrm flipV="1">
              <a:off x="288" y="480"/>
              <a:ext cx="24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800" name="Line 104"/>
            <p:cNvSpPr>
              <a:spLocks noChangeShapeType="1"/>
            </p:cNvSpPr>
            <p:nvPr/>
          </p:nvSpPr>
          <p:spPr bwMode="auto">
            <a:xfrm flipV="1">
              <a:off x="288" y="48"/>
              <a:ext cx="1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801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Y</a:t>
              </a:r>
              <a:endParaRPr lang="zh-CN" altLang="en-US"/>
            </a:p>
          </p:txBody>
        </p:sp>
        <p:sp>
          <p:nvSpPr>
            <p:cNvPr id="29802" name="Text Box 106"/>
            <p:cNvSpPr>
              <a:spLocks noChangeArrowheads="1"/>
            </p:cNvSpPr>
            <p:nvPr/>
          </p:nvSpPr>
          <p:spPr bwMode="auto">
            <a:xfrm>
              <a:off x="2688" y="2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t</a:t>
              </a:r>
              <a:endParaRPr lang="zh-CN" altLang="en-US"/>
            </a:p>
          </p:txBody>
        </p:sp>
      </p:grpSp>
      <p:sp>
        <p:nvSpPr>
          <p:cNvPr id="29803" name="Line 107"/>
          <p:cNvSpPr>
            <a:spLocks noChangeShapeType="1"/>
          </p:cNvSpPr>
          <p:nvPr/>
        </p:nvSpPr>
        <p:spPr bwMode="auto">
          <a:xfrm>
            <a:off x="3573462" y="295151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04" name="Line 108"/>
          <p:cNvSpPr>
            <a:spLocks noChangeShapeType="1"/>
          </p:cNvSpPr>
          <p:nvPr/>
        </p:nvSpPr>
        <p:spPr bwMode="auto">
          <a:xfrm>
            <a:off x="2659062" y="29515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05" name="Line 109"/>
          <p:cNvSpPr>
            <a:spLocks noChangeShapeType="1"/>
          </p:cNvSpPr>
          <p:nvPr/>
        </p:nvSpPr>
        <p:spPr bwMode="auto">
          <a:xfrm>
            <a:off x="4030662" y="29515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06" name="Line 110"/>
          <p:cNvSpPr>
            <a:spLocks noChangeShapeType="1"/>
          </p:cNvSpPr>
          <p:nvPr/>
        </p:nvSpPr>
        <p:spPr bwMode="auto">
          <a:xfrm>
            <a:off x="4030662" y="3332515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5" name="Group 111"/>
          <p:cNvGrpSpPr/>
          <p:nvPr/>
        </p:nvGrpSpPr>
        <p:grpSpPr bwMode="auto">
          <a:xfrm>
            <a:off x="296862" y="2722915"/>
            <a:ext cx="4800600" cy="838200"/>
            <a:chOff x="0" y="0"/>
            <a:chExt cx="3024" cy="528"/>
          </a:xfrm>
        </p:grpSpPr>
        <p:sp>
          <p:nvSpPr>
            <p:cNvPr id="29808" name="Line 112"/>
            <p:cNvSpPr>
              <a:spLocks noChangeShapeType="1"/>
            </p:cNvSpPr>
            <p:nvPr/>
          </p:nvSpPr>
          <p:spPr bwMode="auto">
            <a:xfrm flipV="1">
              <a:off x="336" y="48"/>
              <a:ext cx="1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809" name="Line 113"/>
            <p:cNvSpPr>
              <a:spLocks noChangeShapeType="1"/>
            </p:cNvSpPr>
            <p:nvPr/>
          </p:nvSpPr>
          <p:spPr bwMode="auto">
            <a:xfrm>
              <a:off x="336" y="432"/>
              <a:ext cx="244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810" name="Text Box 114"/>
            <p:cNvSpPr>
              <a:spLocks noChangeArrowheads="1"/>
            </p:cNvSpPr>
            <p:nvPr/>
          </p:nvSpPr>
          <p:spPr bwMode="auto">
            <a:xfrm>
              <a:off x="0" y="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Q2</a:t>
              </a:r>
              <a:endParaRPr lang="zh-CN" altLang="en-US" dirty="0"/>
            </a:p>
          </p:txBody>
        </p:sp>
        <p:sp>
          <p:nvSpPr>
            <p:cNvPr id="29811" name="Text Box 115"/>
            <p:cNvSpPr>
              <a:spLocks noChangeArrowheads="1"/>
            </p:cNvSpPr>
            <p:nvPr/>
          </p:nvSpPr>
          <p:spPr bwMode="auto">
            <a:xfrm>
              <a:off x="2784" y="2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t</a:t>
              </a:r>
              <a:endParaRPr lang="zh-CN" altLang="en-US"/>
            </a:p>
          </p:txBody>
        </p:sp>
      </p:grpSp>
      <p:sp>
        <p:nvSpPr>
          <p:cNvPr id="29812" name="Text Box 116"/>
          <p:cNvSpPr>
            <a:spLocks noChangeArrowheads="1"/>
          </p:cNvSpPr>
          <p:nvPr/>
        </p:nvSpPr>
        <p:spPr bwMode="auto">
          <a:xfrm>
            <a:off x="5364055" y="2636945"/>
            <a:ext cx="3352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）分析电路的功能</a:t>
            </a:r>
            <a:endParaRPr lang="zh-CN" altLang="en-US" dirty="0"/>
          </a:p>
        </p:txBody>
      </p:sp>
      <p:sp>
        <p:nvSpPr>
          <p:cNvPr id="29813" name="Text Box 119"/>
          <p:cNvSpPr>
            <a:spLocks noChangeArrowheads="1"/>
          </p:cNvSpPr>
          <p:nvPr/>
        </p:nvSpPr>
        <p:spPr bwMode="auto">
          <a:xfrm>
            <a:off x="1027112" y="1183040"/>
            <a:ext cx="3105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1  2   3   4  5   6   7</a:t>
            </a:r>
            <a:endParaRPr lang="zh-CN" altLang="en-US"/>
          </a:p>
        </p:txBody>
      </p:sp>
      <p:sp>
        <p:nvSpPr>
          <p:cNvPr id="29814" name="Line 120"/>
          <p:cNvSpPr>
            <a:spLocks noChangeShapeType="1"/>
          </p:cNvSpPr>
          <p:nvPr/>
        </p:nvSpPr>
        <p:spPr bwMode="auto">
          <a:xfrm>
            <a:off x="1287462" y="22911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15" name="Line 121"/>
          <p:cNvSpPr>
            <a:spLocks noChangeShapeType="1"/>
          </p:cNvSpPr>
          <p:nvPr/>
        </p:nvSpPr>
        <p:spPr bwMode="auto">
          <a:xfrm>
            <a:off x="1287462" y="229111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16" name="Line 122"/>
          <p:cNvSpPr>
            <a:spLocks noChangeShapeType="1"/>
          </p:cNvSpPr>
          <p:nvPr/>
        </p:nvSpPr>
        <p:spPr bwMode="auto">
          <a:xfrm>
            <a:off x="1744662" y="22911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17" name="Line 123"/>
          <p:cNvSpPr>
            <a:spLocks noChangeShapeType="1"/>
          </p:cNvSpPr>
          <p:nvPr/>
        </p:nvSpPr>
        <p:spPr bwMode="auto">
          <a:xfrm>
            <a:off x="1744662" y="267211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18" name="Line 124"/>
          <p:cNvSpPr>
            <a:spLocks noChangeShapeType="1"/>
          </p:cNvSpPr>
          <p:nvPr/>
        </p:nvSpPr>
        <p:spPr bwMode="auto">
          <a:xfrm>
            <a:off x="2201862" y="22911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19" name="Line 125"/>
          <p:cNvSpPr>
            <a:spLocks noChangeShapeType="1"/>
          </p:cNvSpPr>
          <p:nvPr/>
        </p:nvSpPr>
        <p:spPr bwMode="auto">
          <a:xfrm>
            <a:off x="2201862" y="229111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20" name="Line 126"/>
          <p:cNvSpPr>
            <a:spLocks noChangeShapeType="1"/>
          </p:cNvSpPr>
          <p:nvPr/>
        </p:nvSpPr>
        <p:spPr bwMode="auto">
          <a:xfrm>
            <a:off x="2659062" y="22911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21" name="Line 127"/>
          <p:cNvSpPr>
            <a:spLocks noChangeShapeType="1"/>
          </p:cNvSpPr>
          <p:nvPr/>
        </p:nvSpPr>
        <p:spPr bwMode="auto">
          <a:xfrm>
            <a:off x="2659062" y="267211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22" name="Line 128"/>
          <p:cNvSpPr>
            <a:spLocks noChangeShapeType="1"/>
          </p:cNvSpPr>
          <p:nvPr/>
        </p:nvSpPr>
        <p:spPr bwMode="auto">
          <a:xfrm>
            <a:off x="3116262" y="22911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23" name="Line 129"/>
          <p:cNvSpPr>
            <a:spLocks noChangeShapeType="1"/>
          </p:cNvSpPr>
          <p:nvPr/>
        </p:nvSpPr>
        <p:spPr bwMode="auto">
          <a:xfrm>
            <a:off x="3116262" y="229111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24" name="Line 130"/>
          <p:cNvSpPr>
            <a:spLocks noChangeShapeType="1"/>
          </p:cNvSpPr>
          <p:nvPr/>
        </p:nvSpPr>
        <p:spPr bwMode="auto">
          <a:xfrm>
            <a:off x="3573462" y="22911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6" name="Group 131"/>
          <p:cNvGrpSpPr/>
          <p:nvPr/>
        </p:nvGrpSpPr>
        <p:grpSpPr bwMode="auto">
          <a:xfrm>
            <a:off x="288000" y="2033380"/>
            <a:ext cx="4664075" cy="838200"/>
            <a:chOff x="0" y="0"/>
            <a:chExt cx="2938" cy="528"/>
          </a:xfrm>
        </p:grpSpPr>
        <p:sp>
          <p:nvSpPr>
            <p:cNvPr id="29826" name="Line 132"/>
            <p:cNvSpPr>
              <a:spLocks noChangeShapeType="1"/>
            </p:cNvSpPr>
            <p:nvPr/>
          </p:nvSpPr>
          <p:spPr bwMode="auto">
            <a:xfrm>
              <a:off x="336" y="432"/>
              <a:ext cx="24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827" name="Line 133"/>
            <p:cNvSpPr>
              <a:spLocks noChangeShapeType="1"/>
            </p:cNvSpPr>
            <p:nvPr/>
          </p:nvSpPr>
          <p:spPr bwMode="auto">
            <a:xfrm flipV="1">
              <a:off x="336" y="48"/>
              <a:ext cx="1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9828" name="Text Box 134"/>
            <p:cNvSpPr>
              <a:spLocks noChangeArrowheads="1"/>
            </p:cNvSpPr>
            <p:nvPr/>
          </p:nvSpPr>
          <p:spPr bwMode="auto">
            <a:xfrm>
              <a:off x="0" y="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  <a:sym typeface="Times New Roman" panose="02020603050405020304" pitchFamily="18" charset="0"/>
                </a:rPr>
                <a:t>Q1</a:t>
              </a:r>
              <a:endParaRPr lang="zh-CN" altLang="en-US"/>
            </a:p>
          </p:txBody>
        </p:sp>
        <p:sp>
          <p:nvSpPr>
            <p:cNvPr id="29829" name="Text Box 135"/>
            <p:cNvSpPr>
              <a:spLocks noChangeArrowheads="1"/>
            </p:cNvSpPr>
            <p:nvPr/>
          </p:nvSpPr>
          <p:spPr bwMode="auto">
            <a:xfrm>
              <a:off x="2736" y="24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t</a:t>
              </a:r>
              <a:endParaRPr lang="zh-CN" altLang="en-US"/>
            </a:p>
          </p:txBody>
        </p:sp>
      </p:grpSp>
      <p:sp>
        <p:nvSpPr>
          <p:cNvPr id="29830" name="Line 136"/>
          <p:cNvSpPr>
            <a:spLocks noChangeShapeType="1"/>
          </p:cNvSpPr>
          <p:nvPr/>
        </p:nvSpPr>
        <p:spPr bwMode="auto">
          <a:xfrm>
            <a:off x="830262" y="267211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31" name="Line 137"/>
          <p:cNvSpPr>
            <a:spLocks noChangeShapeType="1"/>
          </p:cNvSpPr>
          <p:nvPr/>
        </p:nvSpPr>
        <p:spPr bwMode="auto">
          <a:xfrm>
            <a:off x="3573462" y="2668940"/>
            <a:ext cx="838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32" name="Text Box 138"/>
          <p:cNvSpPr>
            <a:spLocks noChangeArrowheads="1"/>
          </p:cNvSpPr>
          <p:nvPr/>
        </p:nvSpPr>
        <p:spPr bwMode="auto">
          <a:xfrm>
            <a:off x="5436060" y="3062536"/>
            <a:ext cx="319405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在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的控制下，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电路循环输出七个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稳定状态：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七进制计数器</a:t>
            </a:r>
            <a:endParaRPr lang="zh-CN" altLang="en-US" sz="2400" dirty="0"/>
          </a:p>
        </p:txBody>
      </p:sp>
      <p:sp>
        <p:nvSpPr>
          <p:cNvPr id="29834" name="Text Box 140"/>
          <p:cNvSpPr>
            <a:spLocks noChangeArrowheads="1"/>
          </p:cNvSpPr>
          <p:nvPr/>
        </p:nvSpPr>
        <p:spPr bwMode="auto">
          <a:xfrm>
            <a:off x="5292050" y="4365065"/>
            <a:ext cx="3300413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sym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端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的输出是此七进制 计数器的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进位脉冲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9835" name="Line 141"/>
          <p:cNvSpPr>
            <a:spLocks noChangeShapeType="1"/>
          </p:cNvSpPr>
          <p:nvPr/>
        </p:nvSpPr>
        <p:spPr bwMode="auto">
          <a:xfrm>
            <a:off x="830262" y="3332515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36" name="Line 142"/>
          <p:cNvSpPr>
            <a:spLocks noChangeShapeType="1"/>
          </p:cNvSpPr>
          <p:nvPr/>
        </p:nvSpPr>
        <p:spPr bwMode="auto">
          <a:xfrm flipV="1">
            <a:off x="1744662" y="29515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37" name="Line 143"/>
          <p:cNvSpPr>
            <a:spLocks noChangeShapeType="1"/>
          </p:cNvSpPr>
          <p:nvPr/>
        </p:nvSpPr>
        <p:spPr bwMode="auto">
          <a:xfrm>
            <a:off x="1744662" y="2951515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38" name="Line 144"/>
          <p:cNvSpPr>
            <a:spLocks noChangeShapeType="1"/>
          </p:cNvSpPr>
          <p:nvPr/>
        </p:nvSpPr>
        <p:spPr bwMode="auto">
          <a:xfrm>
            <a:off x="2659062" y="3332515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39" name="Line 145"/>
          <p:cNvSpPr>
            <a:spLocks noChangeShapeType="1"/>
          </p:cNvSpPr>
          <p:nvPr/>
        </p:nvSpPr>
        <p:spPr bwMode="auto">
          <a:xfrm>
            <a:off x="3573462" y="29515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40" name="Line 146"/>
          <p:cNvSpPr>
            <a:spLocks noChangeShapeType="1"/>
          </p:cNvSpPr>
          <p:nvPr/>
        </p:nvSpPr>
        <p:spPr bwMode="auto">
          <a:xfrm>
            <a:off x="2659062" y="36373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41" name="Line 147"/>
          <p:cNvSpPr>
            <a:spLocks noChangeShapeType="1"/>
          </p:cNvSpPr>
          <p:nvPr/>
        </p:nvSpPr>
        <p:spPr bwMode="auto">
          <a:xfrm>
            <a:off x="4030662" y="3637315"/>
            <a:ext cx="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29842" name="Text Box 148"/>
          <p:cNvSpPr>
            <a:spLocks noChangeArrowheads="1"/>
          </p:cNvSpPr>
          <p:nvPr/>
        </p:nvSpPr>
        <p:spPr bwMode="auto">
          <a:xfrm>
            <a:off x="3617912" y="365001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29843" name="Text Box 149"/>
          <p:cNvSpPr>
            <a:spLocks noChangeArrowheads="1"/>
          </p:cNvSpPr>
          <p:nvPr/>
        </p:nvSpPr>
        <p:spPr bwMode="auto">
          <a:xfrm>
            <a:off x="3635935" y="296944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dirty="0"/>
          </a:p>
        </p:txBody>
      </p:sp>
      <p:sp>
        <p:nvSpPr>
          <p:cNvPr id="29844" name="Text Box 150"/>
          <p:cNvSpPr>
            <a:spLocks noChangeArrowheads="1"/>
          </p:cNvSpPr>
          <p:nvPr/>
        </p:nvSpPr>
        <p:spPr bwMode="auto">
          <a:xfrm>
            <a:off x="3633787" y="226571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 dirty="0"/>
          </a:p>
        </p:txBody>
      </p:sp>
      <p:pic>
        <p:nvPicPr>
          <p:cNvPr id="152" name="图片 151" descr="图片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292050" y="404790"/>
            <a:ext cx="3851950" cy="1367836"/>
          </a:xfrm>
          <a:prstGeom prst="rect">
            <a:avLst/>
          </a:prstGeom>
        </p:spPr>
      </p:pic>
      <p:sp>
        <p:nvSpPr>
          <p:cNvPr id="153" name="Line 136"/>
          <p:cNvSpPr>
            <a:spLocks noChangeShapeType="1"/>
          </p:cNvSpPr>
          <p:nvPr/>
        </p:nvSpPr>
        <p:spPr bwMode="auto">
          <a:xfrm>
            <a:off x="827740" y="333850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54" name="Line 136"/>
          <p:cNvSpPr>
            <a:spLocks noChangeShapeType="1"/>
          </p:cNvSpPr>
          <p:nvPr/>
        </p:nvSpPr>
        <p:spPr bwMode="auto">
          <a:xfrm>
            <a:off x="827740" y="402250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55" name="Line 141"/>
          <p:cNvSpPr>
            <a:spLocks noChangeShapeType="1"/>
          </p:cNvSpPr>
          <p:nvPr/>
        </p:nvSpPr>
        <p:spPr bwMode="auto">
          <a:xfrm>
            <a:off x="827740" y="4022505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56" name="Line 123"/>
          <p:cNvSpPr>
            <a:spLocks noChangeShapeType="1"/>
          </p:cNvSpPr>
          <p:nvPr/>
        </p:nvSpPr>
        <p:spPr bwMode="auto">
          <a:xfrm>
            <a:off x="1746000" y="296050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59" name="Line 123"/>
          <p:cNvSpPr>
            <a:spLocks noChangeShapeType="1"/>
          </p:cNvSpPr>
          <p:nvPr/>
        </p:nvSpPr>
        <p:spPr bwMode="auto">
          <a:xfrm>
            <a:off x="1763805" y="402250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60" name="Line 127"/>
          <p:cNvSpPr>
            <a:spLocks noChangeShapeType="1"/>
          </p:cNvSpPr>
          <p:nvPr/>
        </p:nvSpPr>
        <p:spPr bwMode="auto">
          <a:xfrm>
            <a:off x="2664000" y="333850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61" name="Line 127"/>
          <p:cNvSpPr>
            <a:spLocks noChangeShapeType="1"/>
          </p:cNvSpPr>
          <p:nvPr/>
        </p:nvSpPr>
        <p:spPr bwMode="auto">
          <a:xfrm>
            <a:off x="2664000" y="363730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62" name="Line 144"/>
          <p:cNvSpPr>
            <a:spLocks noChangeShapeType="1"/>
          </p:cNvSpPr>
          <p:nvPr/>
        </p:nvSpPr>
        <p:spPr bwMode="auto">
          <a:xfrm>
            <a:off x="2664000" y="3637305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63" name="Line 107"/>
          <p:cNvSpPr>
            <a:spLocks noChangeShapeType="1"/>
          </p:cNvSpPr>
          <p:nvPr/>
        </p:nvSpPr>
        <p:spPr bwMode="auto">
          <a:xfrm>
            <a:off x="3574800" y="2672505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771306" y="569848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进位时间？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9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9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9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9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85" grpId="0" animBg="1"/>
      <p:bldP spid="29786" grpId="0" animBg="1"/>
      <p:bldP spid="29787" grpId="0" animBg="1"/>
      <p:bldP spid="29793" grpId="0" animBg="1"/>
      <p:bldP spid="29794" grpId="0" animBg="1"/>
      <p:bldP spid="29795" grpId="0" animBg="1"/>
      <p:bldP spid="29796" grpId="0" animBg="1"/>
      <p:bldP spid="29797" grpId="0" animBg="1"/>
      <p:bldP spid="29803" grpId="0" animBg="1"/>
      <p:bldP spid="29804" grpId="0" animBg="1"/>
      <p:bldP spid="29805" grpId="0" animBg="1"/>
      <p:bldP spid="29806" grpId="0" animBg="1"/>
      <p:bldP spid="29812" grpId="0"/>
      <p:bldP spid="29814" grpId="0" animBg="1"/>
      <p:bldP spid="29815" grpId="0" animBg="1"/>
      <p:bldP spid="29816" grpId="0" animBg="1"/>
      <p:bldP spid="29817" grpId="0" animBg="1"/>
      <p:bldP spid="29818" grpId="0" animBg="1"/>
      <p:bldP spid="29819" grpId="0" animBg="1"/>
      <p:bldP spid="29820" grpId="0" animBg="1"/>
      <p:bldP spid="29821" grpId="0" animBg="1"/>
      <p:bldP spid="29822" grpId="0" animBg="1"/>
      <p:bldP spid="29823" grpId="0" animBg="1"/>
      <p:bldP spid="29824" grpId="0" animBg="1"/>
      <p:bldP spid="29830" grpId="0" animBg="1"/>
      <p:bldP spid="29831" grpId="0" animBg="1"/>
      <p:bldP spid="29832" grpId="0"/>
      <p:bldP spid="29834" grpId="0"/>
      <p:bldP spid="29835" grpId="0" animBg="1"/>
      <p:bldP spid="29836" grpId="0" animBg="1"/>
      <p:bldP spid="29837" grpId="0" animBg="1"/>
      <p:bldP spid="29838" grpId="0" animBg="1"/>
      <p:bldP spid="29839" grpId="0" animBg="1"/>
      <p:bldP spid="29840" grpId="0" animBg="1"/>
      <p:bldP spid="29841" grpId="0" animBg="1"/>
      <p:bldP spid="29842" grpId="0"/>
      <p:bldP spid="29843" grpId="0"/>
      <p:bldP spid="29844" grpId="0"/>
      <p:bldP spid="153" grpId="0" animBg="1"/>
      <p:bldP spid="154" grpId="0" animBg="1"/>
      <p:bldP spid="155" grpId="0" animBg="1"/>
      <p:bldP spid="156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60780"/>
            <a:ext cx="8893175" cy="2232155"/>
          </a:xfrm>
        </p:spPr>
        <p:txBody>
          <a:bodyPr/>
          <a:lstStyle/>
          <a:p>
            <a:pPr marL="342900" indent="-342900" algn="l"/>
            <a:r>
              <a:rPr lang="en-US" sz="2800" b="1" dirty="0" smtClean="0">
                <a:solidFill>
                  <a:srgbClr val="FF0000"/>
                </a:solidFill>
              </a:rPr>
              <a:t>(6)</a:t>
            </a:r>
            <a:r>
              <a:rPr lang="zh-CN" altLang="en-US" sz="2800" b="1" dirty="0">
                <a:solidFill>
                  <a:srgbClr val="FF0000"/>
                </a:solidFill>
              </a:rPr>
              <a:t>几个概念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）有效状态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与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无效状态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10000"/>
              </a:lnSpc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有效状态：</a:t>
            </a:r>
            <a:r>
              <a:rPr lang="zh-CN" altLang="en-US" sz="2400" b="1" dirty="0"/>
              <a:t>在时序电路中，凡是被利用了的状态，称为</a:t>
            </a:r>
            <a:r>
              <a:rPr lang="zh-CN" altLang="en-US" sz="2400" b="1" dirty="0">
                <a:solidFill>
                  <a:schemeClr val="folHlink"/>
                </a:solidFill>
                <a:ea typeface="黑体" panose="02010609060101010101" pitchFamily="49" charset="-122"/>
              </a:rPr>
              <a:t>有效状态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342900" indent="-342900" algn="l">
              <a:lnSpc>
                <a:spcPct val="110000"/>
              </a:lnSpc>
              <a:buFontTx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无效状态：</a:t>
            </a:r>
            <a:r>
              <a:rPr lang="zh-CN" altLang="en-US" sz="2400" b="1" dirty="0" smtClean="0"/>
              <a:t>在时序电路中，凡是没被利用的状态，都称为</a:t>
            </a:r>
            <a:r>
              <a:rPr lang="zh-CN" altLang="en-US" sz="2400" b="1" dirty="0" smtClean="0">
                <a:solidFill>
                  <a:schemeClr val="folHlink"/>
                </a:solidFill>
                <a:ea typeface="黑体" panose="02010609060101010101" pitchFamily="49" charset="-122"/>
              </a:rPr>
              <a:t>无效状态</a:t>
            </a:r>
            <a:r>
              <a:rPr lang="zh-CN" altLang="en-US" sz="2200" b="1" dirty="0" smtClean="0"/>
              <a:t>。</a:t>
            </a:r>
            <a:endParaRPr lang="en-US" sz="2200" b="1" dirty="0"/>
          </a:p>
          <a:p>
            <a:pPr marL="342900" indent="-342900" algn="l">
              <a:lnSpc>
                <a:spcPct val="110000"/>
              </a:lnSpc>
            </a:pPr>
            <a:r>
              <a:rPr lang="en-US" sz="2200" b="1" dirty="0"/>
              <a:t>             </a:t>
            </a:r>
            <a:endParaRPr lang="zh-CN" altLang="en-US" sz="2200" b="1" dirty="0"/>
          </a:p>
        </p:txBody>
      </p:sp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47790" y="4365065"/>
            <a:ext cx="5677633" cy="20161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715" y="3356995"/>
            <a:ext cx="7416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例如下图所示状态图中，</a:t>
            </a:r>
            <a:r>
              <a:rPr lang="en-US" altLang="zh-CN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000~110</a:t>
            </a:r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7</a:t>
            </a:r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个状态被利用了，故都是有效状态，而状态</a:t>
            </a:r>
            <a:r>
              <a:rPr lang="en-US" altLang="zh-CN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111</a:t>
            </a:r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为</a:t>
            </a:r>
            <a:r>
              <a:rPr lang="zh-CN" altLang="en-US" sz="2400" b="1" kern="0" dirty="0" smtClean="0">
                <a:solidFill>
                  <a:srgbClr val="009900"/>
                </a:solidFill>
                <a:latin typeface="Times New Roman" panose="02020603050405020304"/>
                <a:ea typeface="黑体" panose="02010609060101010101" pitchFamily="49" charset="-122"/>
                <a:sym typeface="Times New Roman" panose="02020603050405020304" pitchFamily="18" charset="0"/>
              </a:rPr>
              <a:t>无效状态</a:t>
            </a:r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utoUpdateAnimBg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705" y="692810"/>
            <a:ext cx="7489394" cy="194413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en-US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）有效</a:t>
            </a:r>
            <a:r>
              <a:rPr lang="zh-CN" altLang="en-US" sz="2800" b="1" dirty="0">
                <a:solidFill>
                  <a:srgbClr val="0000FF"/>
                </a:solidFill>
              </a:rPr>
              <a:t>状态与无效循环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10000"/>
              </a:lnSpc>
              <a:buFontTx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有效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循环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/>
              <a:t>凡是有效状态形成的循环称为</a:t>
            </a:r>
            <a:r>
              <a:rPr lang="zh-CN" altLang="en-US" sz="2400" b="1" dirty="0" smtClean="0">
                <a:solidFill>
                  <a:schemeClr val="folHlink"/>
                </a:solidFill>
                <a:ea typeface="黑体" panose="02010609060101010101" pitchFamily="49" charset="-122"/>
              </a:rPr>
              <a:t>有效循环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  <a:p>
            <a:pPr marL="342900" indent="-342900" algn="l">
              <a:lnSpc>
                <a:spcPct val="110000"/>
              </a:lnSpc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无效循环：</a:t>
            </a:r>
            <a:r>
              <a:rPr lang="zh-CN" altLang="en-US" sz="2400" b="1" dirty="0"/>
              <a:t>如果无效状态形成了循环，这种循环就称为</a:t>
            </a:r>
            <a:r>
              <a:rPr lang="zh-CN" altLang="en-US" sz="2400" b="1" dirty="0">
                <a:solidFill>
                  <a:schemeClr val="folHlink"/>
                </a:solidFill>
                <a:ea typeface="黑体" panose="02010609060101010101" pitchFamily="49" charset="-122"/>
              </a:rPr>
              <a:t>无效循环</a:t>
            </a:r>
            <a:r>
              <a:rPr lang="zh-CN" altLang="en-US" sz="2400" b="1" dirty="0" smtClean="0"/>
              <a:t>。</a:t>
            </a:r>
            <a:endParaRPr lang="en-US" sz="2400" b="1" dirty="0"/>
          </a:p>
        </p:txBody>
      </p:sp>
      <p:grpSp>
        <p:nvGrpSpPr>
          <p:cNvPr id="2" name="组合 5"/>
          <p:cNvGrpSpPr/>
          <p:nvPr/>
        </p:nvGrpSpPr>
        <p:grpSpPr bwMode="auto">
          <a:xfrm>
            <a:off x="683730" y="4149050"/>
            <a:ext cx="7551737" cy="1779012"/>
            <a:chOff x="-144010" y="557228"/>
            <a:chExt cx="7551737" cy="1779012"/>
          </a:xfrm>
        </p:grpSpPr>
        <p:pic>
          <p:nvPicPr>
            <p:cNvPr id="25604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-144010" y="936065"/>
              <a:ext cx="7551737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5" name="矩形 3"/>
            <p:cNvSpPr>
              <a:spLocks noChangeArrowheads="1"/>
            </p:cNvSpPr>
            <p:nvPr/>
          </p:nvSpPr>
          <p:spPr bwMode="auto">
            <a:xfrm>
              <a:off x="2103424" y="628666"/>
              <a:ext cx="95731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C00000"/>
                  </a:solidFill>
                  <a:sym typeface="Times New Roman" panose="02020603050405020304" pitchFamily="18" charset="0"/>
                </a:rPr>
                <a:t>（</a:t>
              </a:r>
              <a:r>
                <a:rPr lang="en-US" sz="2400" b="1">
                  <a:solidFill>
                    <a:srgbClr val="C00000"/>
                  </a:solidFill>
                  <a:sym typeface="Times New Roman" panose="02020603050405020304" pitchFamily="18" charset="0"/>
                </a:rPr>
                <a:t>a</a:t>
              </a:r>
              <a:r>
                <a:rPr lang="zh-CN" altLang="en-US" sz="2400" b="1">
                  <a:solidFill>
                    <a:srgbClr val="C00000"/>
                  </a:solidFill>
                  <a:sym typeface="Times New Roman" panose="02020603050405020304" pitchFamily="18" charset="0"/>
                </a:rPr>
                <a:t>）</a:t>
              </a:r>
              <a:endParaRPr lang="zh-CN" altLang="en-US" sz="2400">
                <a:solidFill>
                  <a:srgbClr val="C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25606" name="矩形 4"/>
            <p:cNvSpPr>
              <a:spLocks noChangeArrowheads="1"/>
            </p:cNvSpPr>
            <p:nvPr/>
          </p:nvSpPr>
          <p:spPr bwMode="auto">
            <a:xfrm>
              <a:off x="5746762" y="557228"/>
              <a:ext cx="974947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C00000"/>
                  </a:solidFill>
                  <a:sym typeface="Times New Roman" panose="02020603050405020304" pitchFamily="18" charset="0"/>
                </a:rPr>
                <a:t>（</a:t>
              </a:r>
              <a:r>
                <a:rPr lang="en-US" sz="2400" b="1">
                  <a:solidFill>
                    <a:srgbClr val="C00000"/>
                  </a:solidFill>
                  <a:sym typeface="Times New Roman" panose="02020603050405020304" pitchFamily="18" charset="0"/>
                </a:rPr>
                <a:t>b</a:t>
              </a:r>
              <a:r>
                <a:rPr lang="zh-CN" altLang="en-US" sz="2400" b="1">
                  <a:solidFill>
                    <a:srgbClr val="C00000"/>
                  </a:solidFill>
                  <a:sym typeface="Times New Roman" panose="02020603050405020304" pitchFamily="18" charset="0"/>
                </a:rPr>
                <a:t>）</a:t>
              </a:r>
              <a:endParaRPr lang="zh-CN" altLang="en-US" sz="2400">
                <a:solidFill>
                  <a:srgbClr val="C00000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83730" y="3284990"/>
            <a:ext cx="7344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      例下图所示状态图中，（</a:t>
            </a:r>
            <a:r>
              <a:rPr lang="en-US" altLang="zh-CN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）中的两个状态就是无效状态，图（</a:t>
            </a:r>
            <a:r>
              <a:rPr lang="en-US" altLang="zh-CN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lang="zh-CN" altLang="en-US" sz="2400" b="1" kern="0" dirty="0" smtClean="0">
                <a:latin typeface="Times New Roman" panose="02020603050405020304"/>
                <a:ea typeface="宋体" panose="02010600030101010101" pitchFamily="2" charset="-122"/>
                <a:sym typeface="Times New Roman" panose="02020603050405020304" pitchFamily="18" charset="0"/>
              </a:rPr>
              <a:t>）所示的循环就是无效循环。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utoUpdateAnimBg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260780"/>
            <a:ext cx="8459787" cy="525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例</a:t>
            </a:r>
            <a:r>
              <a:rPr 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6.2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.3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分析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下图所示同步时序电路。</a:t>
            </a:r>
            <a:endParaRPr lang="zh-CN" altLang="en-US" dirty="0"/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0" y="3500438"/>
            <a:ext cx="2784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）分析电路结构</a:t>
            </a:r>
            <a:endParaRPr lang="zh-CN" altLang="en-US"/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611188" y="4221163"/>
            <a:ext cx="6840537" cy="2128837"/>
          </a:xfrm>
          <a:prstGeom prst="rect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本电路为</a:t>
            </a:r>
            <a:r>
              <a:rPr lang="zh-CN" altLang="en-US" sz="2400" b="1" dirty="0">
                <a:solidFill>
                  <a:srgbClr val="FF0000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同步电路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记忆电路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为两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个</a:t>
            </a:r>
            <a:r>
              <a:rPr lang="en-US" altLang="zh-CN" sz="2400" b="1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D</a:t>
            </a:r>
            <a:r>
              <a:rPr lang="zh-CN" altLang="en-US" sz="2400" b="1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触发器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输入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信号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A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输出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信号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Y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  <a:t>驱动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信号</a:t>
            </a:r>
            <a:r>
              <a:rPr lang="en-US" altLang="zh-CN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D</a:t>
            </a:r>
            <a:r>
              <a:rPr lang="en-US" sz="2400" b="1" baseline="-25000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</a:t>
            </a:r>
            <a:r>
              <a:rPr lang="en-US" altLang="zh-CN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D</a:t>
            </a:r>
            <a:r>
              <a:rPr lang="en-US" sz="2400" b="1" baseline="-25000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：触发器的输入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状态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信号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Q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,Q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：触发器的输出</a:t>
            </a:r>
            <a:endParaRPr lang="zh-CN" altLang="en-US" dirty="0"/>
          </a:p>
        </p:txBody>
      </p:sp>
      <p:grpSp>
        <p:nvGrpSpPr>
          <p:cNvPr id="10" name="Group 28"/>
          <p:cNvGrpSpPr/>
          <p:nvPr/>
        </p:nvGrpSpPr>
        <p:grpSpPr bwMode="auto">
          <a:xfrm>
            <a:off x="251700" y="836820"/>
            <a:ext cx="7200900" cy="2624138"/>
            <a:chOff x="884" y="1344"/>
            <a:chExt cx="4536" cy="1653"/>
          </a:xfrm>
        </p:grpSpPr>
        <p:pic>
          <p:nvPicPr>
            <p:cNvPr id="11" name="Picture 25" descr="6-2-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84" y="1344"/>
              <a:ext cx="4536" cy="1653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</p:spPr>
        </p:pic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286" y="2659"/>
              <a:ext cx="1043" cy="291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图</a:t>
              </a:r>
              <a:r>
                <a:rPr lang="en-US" altLang="zh-CN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6.2.3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1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utoUpdateAnimBg="0"/>
      <p:bldP spid="11268" grpId="0" bldLvl="0" autoUpdateAnimBg="0"/>
      <p:bldP spid="11269" grpId="0" bldLvl="0" animBg="1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"/>
          <p:cNvSpPr>
            <a:spLocks noChangeArrowheads="1"/>
          </p:cNvSpPr>
          <p:nvPr/>
        </p:nvSpPr>
        <p:spPr bwMode="auto">
          <a:xfrm>
            <a:off x="179695" y="2420930"/>
            <a:ext cx="25042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）三个方程组</a:t>
            </a:r>
            <a:endParaRPr lang="zh-CN" altLang="en-US" dirty="0"/>
          </a:p>
        </p:txBody>
      </p:sp>
      <p:sp>
        <p:nvSpPr>
          <p:cNvPr id="12291" name="Text Box 11"/>
          <p:cNvSpPr>
            <a:spLocks noChangeArrowheads="1"/>
          </p:cNvSpPr>
          <p:nvPr/>
        </p:nvSpPr>
        <p:spPr bwMode="auto">
          <a:xfrm>
            <a:off x="251700" y="3068975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驱动方程：</a:t>
            </a:r>
            <a:endParaRPr lang="zh-CN" altLang="en-US" dirty="0"/>
          </a:p>
        </p:txBody>
      </p:sp>
      <p:sp>
        <p:nvSpPr>
          <p:cNvPr id="12294" name="Text Box 17"/>
          <p:cNvSpPr>
            <a:spLocks noChangeArrowheads="1"/>
          </p:cNvSpPr>
          <p:nvPr/>
        </p:nvSpPr>
        <p:spPr bwMode="auto">
          <a:xfrm>
            <a:off x="395710" y="4437070"/>
            <a:ext cx="1504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输出方程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12296" name="Text Box 23"/>
          <p:cNvSpPr>
            <a:spLocks noChangeArrowheads="1"/>
          </p:cNvSpPr>
          <p:nvPr/>
        </p:nvSpPr>
        <p:spPr bwMode="auto">
          <a:xfrm>
            <a:off x="323705" y="5157120"/>
            <a:ext cx="17315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求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状态方程</a:t>
            </a:r>
            <a:endParaRPr lang="zh-CN" altLang="en-US" dirty="0"/>
          </a:p>
        </p:txBody>
      </p:sp>
      <p:pic>
        <p:nvPicPr>
          <p:cNvPr id="26" name="Picture 25" descr="6-2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5652075" cy="2059719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267840" y="3140980"/>
          <a:ext cx="2376165" cy="96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2" imgW="28651200" imgH="11582400" progId="Equation.3">
                  <p:embed/>
                </p:oleObj>
              </mc:Choice>
              <mc:Fallback>
                <p:oleObj name="公式" r:id="rId2" imgW="28651200" imgH="115824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840" y="3140980"/>
                        <a:ext cx="2376165" cy="960091"/>
                      </a:xfrm>
                      <a:prstGeom prst="rect">
                        <a:avLst/>
                      </a:prstGeom>
                      <a:noFill/>
                      <a:ln w="57150" cap="flat" cmpd="thickThin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67840" y="4509075"/>
          <a:ext cx="5544385" cy="43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4" imgW="65836800" imgH="5181600" progId="Equation.3">
                  <p:embed/>
                </p:oleObj>
              </mc:Choice>
              <mc:Fallback>
                <p:oleObj name="公式" r:id="rId4" imgW="65836800" imgH="5181600" progId="Equation.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7840" y="4509075"/>
                        <a:ext cx="5544385" cy="436619"/>
                      </a:xfrm>
                      <a:prstGeom prst="rect">
                        <a:avLst/>
                      </a:prstGeom>
                      <a:noFill/>
                      <a:ln w="57150" cap="flat" cmpd="thickThin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81250" y="5373688"/>
          <a:ext cx="33718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6" imgW="36271200" imgH="12192000" progId="Equation.3">
                  <p:embed/>
                </p:oleObj>
              </mc:Choice>
              <mc:Fallback>
                <p:oleObj name="公式" r:id="rId6" imgW="36271200" imgH="121920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1250" y="5373688"/>
                        <a:ext cx="3371850" cy="1135062"/>
                      </a:xfrm>
                      <a:prstGeom prst="rect">
                        <a:avLst/>
                      </a:prstGeom>
                      <a:noFill/>
                      <a:ln w="57150" cap="flat" cmpd="thickThin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utoUpdateAnimBg="0"/>
      <p:bldP spid="12291" grpId="0" bldLvl="0" autoUpdateAnimBg="0"/>
      <p:bldP spid="12294" grpId="0" bldLvl="0" autoUpdateAnimBg="0"/>
      <p:bldP spid="12296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6300120" y="476795"/>
            <a:ext cx="2635250" cy="1711102"/>
            <a:chOff x="6300120" y="476795"/>
            <a:chExt cx="2635250" cy="1711102"/>
          </a:xfrm>
        </p:grpSpPr>
        <p:graphicFrame>
          <p:nvGraphicFramePr>
            <p:cNvPr id="44034" name="Object 2"/>
            <p:cNvGraphicFramePr>
              <a:graphicFrameLocks noChangeAspect="1"/>
            </p:cNvGraphicFramePr>
            <p:nvPr/>
          </p:nvGraphicFramePr>
          <p:xfrm>
            <a:off x="6300120" y="476795"/>
            <a:ext cx="2566987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公式" r:id="rId1" imgW="30480000" imgH="5181600" progId="Equation.3">
                    <p:embed/>
                  </p:oleObj>
                </mc:Choice>
                <mc:Fallback>
                  <p:oleObj name="公式" r:id="rId1" imgW="30480000" imgH="5181600" progId="Equation.3">
                    <p:embed/>
                    <p:pic>
                      <p:nvPicPr>
                        <p:cNvPr id="0" name="图片 51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300120" y="476795"/>
                          <a:ext cx="2566987" cy="436563"/>
                        </a:xfrm>
                        <a:prstGeom prst="rect">
                          <a:avLst/>
                        </a:prstGeom>
                        <a:noFill/>
                        <a:ln w="57150" cap="flat" cmpd="thickThin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5" name="Object 3"/>
            <p:cNvGraphicFramePr>
              <a:graphicFrameLocks noChangeAspect="1"/>
            </p:cNvGraphicFramePr>
            <p:nvPr/>
          </p:nvGraphicFramePr>
          <p:xfrm>
            <a:off x="6300120" y="1052835"/>
            <a:ext cx="2635250" cy="1135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公式" r:id="rId3" imgW="28346400" imgH="12192000" progId="Equation.3">
                    <p:embed/>
                  </p:oleObj>
                </mc:Choice>
                <mc:Fallback>
                  <p:oleObj name="公式" r:id="rId3" imgW="28346400" imgH="12192000" progId="Equation.3">
                    <p:embed/>
                    <p:pic>
                      <p:nvPicPr>
                        <p:cNvPr id="0" name="图片 51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00120" y="1052835"/>
                          <a:ext cx="2635250" cy="1135062"/>
                        </a:xfrm>
                        <a:prstGeom prst="rect">
                          <a:avLst/>
                        </a:prstGeom>
                        <a:noFill/>
                        <a:ln w="57150" cap="flat" cmpd="thickThin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 Box 2"/>
          <p:cNvSpPr>
            <a:spLocks noChangeArrowheads="1"/>
          </p:cNvSpPr>
          <p:nvPr/>
        </p:nvSpPr>
        <p:spPr bwMode="auto">
          <a:xfrm>
            <a:off x="0" y="188775"/>
            <a:ext cx="28889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solidFill>
                  <a:schemeClr val="accent2"/>
                </a:solidFill>
                <a:sym typeface="Times New Roman" panose="02020603050405020304" pitchFamily="18" charset="0"/>
              </a:rPr>
              <a:t>状态</a:t>
            </a:r>
            <a:r>
              <a:rPr lang="zh-CN" altLang="en-US" sz="2800" b="1" dirty="0">
                <a:solidFill>
                  <a:schemeClr val="accent2"/>
                </a:solidFill>
                <a:sym typeface="Times New Roman" panose="02020603050405020304" pitchFamily="18" charset="0"/>
              </a:rPr>
              <a:t>转换</a:t>
            </a:r>
            <a:r>
              <a:rPr lang="zh-CN" altLang="en-US" sz="2800" b="1" dirty="0" smtClean="0">
                <a:solidFill>
                  <a:schemeClr val="accent2"/>
                </a:solidFill>
                <a:sym typeface="Times New Roman" panose="02020603050405020304" pitchFamily="18" charset="0"/>
              </a:rPr>
              <a:t>表</a:t>
            </a:r>
            <a:endParaRPr lang="zh-CN" altLang="en-US" sz="2800" dirty="0"/>
          </a:p>
        </p:txBody>
      </p:sp>
      <p:sp>
        <p:nvSpPr>
          <p:cNvPr id="127" name="AutoShape 34"/>
          <p:cNvSpPr/>
          <p:nvPr/>
        </p:nvSpPr>
        <p:spPr bwMode="auto">
          <a:xfrm rot="16282330">
            <a:off x="2515460" y="872023"/>
            <a:ext cx="448976" cy="2304623"/>
          </a:xfrm>
          <a:prstGeom prst="rightBrace">
            <a:avLst>
              <a:gd name="adj1" fmla="val 44420"/>
              <a:gd name="adj2" fmla="val 51426"/>
            </a:avLst>
          </a:prstGeom>
          <a:solidFill>
            <a:srgbClr val="FFCC00"/>
          </a:solidFill>
          <a:ln w="57150" cmpd="sng">
            <a:solidFill>
              <a:srgbClr val="339966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1763805" y="3212985"/>
            <a:ext cx="1784350" cy="3260725"/>
            <a:chOff x="899308" y="3212977"/>
            <a:chExt cx="1784350" cy="3260725"/>
          </a:xfrm>
        </p:grpSpPr>
        <p:grpSp>
          <p:nvGrpSpPr>
            <p:cNvPr id="128" name="Group 41"/>
            <p:cNvGrpSpPr/>
            <p:nvPr/>
          </p:nvGrpSpPr>
          <p:grpSpPr bwMode="auto">
            <a:xfrm>
              <a:off x="899308" y="3212977"/>
              <a:ext cx="1784350" cy="1600200"/>
              <a:chOff x="0" y="0"/>
              <a:chExt cx="1124" cy="1008"/>
            </a:xfrm>
          </p:grpSpPr>
          <p:sp>
            <p:nvSpPr>
              <p:cNvPr id="129" name="Text Box 42"/>
              <p:cNvSpPr>
                <a:spLocks noChangeArrowheads="1"/>
              </p:cNvSpPr>
              <p:nvPr/>
            </p:nvSpPr>
            <p:spPr bwMode="auto">
              <a:xfrm>
                <a:off x="528" y="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0      0</a:t>
                </a:r>
                <a:endParaRPr lang="zh-CN" altLang="en-US" dirty="0"/>
              </a:p>
            </p:txBody>
          </p:sp>
          <p:sp>
            <p:nvSpPr>
              <p:cNvPr id="130" name="Text Box 43"/>
              <p:cNvSpPr>
                <a:spLocks noChangeArrowheads="1"/>
              </p:cNvSpPr>
              <p:nvPr/>
            </p:nvSpPr>
            <p:spPr bwMode="auto">
              <a:xfrm>
                <a:off x="528" y="24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accent2"/>
                    </a:solidFill>
                    <a:sym typeface="Times New Roman" panose="02020603050405020304" pitchFamily="18" charset="0"/>
                  </a:rPr>
                  <a:t>0      1</a:t>
                </a:r>
                <a:endParaRPr lang="zh-CN" altLang="en-US" dirty="0"/>
              </a:p>
            </p:txBody>
          </p:sp>
          <p:grpSp>
            <p:nvGrpSpPr>
              <p:cNvPr id="131" name="Group 44"/>
              <p:cNvGrpSpPr/>
              <p:nvPr/>
            </p:nvGrpSpPr>
            <p:grpSpPr bwMode="auto">
              <a:xfrm>
                <a:off x="0" y="0"/>
                <a:ext cx="212" cy="1008"/>
                <a:chOff x="0" y="0"/>
                <a:chExt cx="212" cy="1008"/>
              </a:xfrm>
            </p:grpSpPr>
            <p:sp>
              <p:nvSpPr>
                <p:cNvPr id="134" name="Text Box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400" b="1">
                      <a:solidFill>
                        <a:schemeClr val="tx1"/>
                      </a:solidFill>
                      <a:sym typeface="Times New Roman" panose="02020603050405020304" pitchFamily="18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135" name="Text Box 46"/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400" b="1">
                      <a:solidFill>
                        <a:schemeClr val="accent2"/>
                      </a:solidFill>
                      <a:sym typeface="Times New Roman" panose="02020603050405020304" pitchFamily="18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136" name="Text Box 4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400" b="1">
                      <a:solidFill>
                        <a:schemeClr val="tx1"/>
                      </a:solidFill>
                      <a:sym typeface="Times New Roman" panose="02020603050405020304" pitchFamily="18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137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720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400" b="1">
                      <a:solidFill>
                        <a:schemeClr val="accent2"/>
                      </a:solidFill>
                      <a:sym typeface="Times New Roman" panose="02020603050405020304" pitchFamily="18" charset="0"/>
                    </a:rPr>
                    <a:t>0</a:t>
                  </a:r>
                  <a:endParaRPr lang="zh-CN" altLang="en-US"/>
                </a:p>
              </p:txBody>
            </p:sp>
          </p:grpSp>
          <p:sp>
            <p:nvSpPr>
              <p:cNvPr id="132" name="Text Box 49"/>
              <p:cNvSpPr>
                <a:spLocks noChangeArrowheads="1"/>
              </p:cNvSpPr>
              <p:nvPr/>
            </p:nvSpPr>
            <p:spPr bwMode="auto">
              <a:xfrm>
                <a:off x="528" y="48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1      0</a:t>
                </a:r>
                <a:endParaRPr lang="zh-CN" altLang="en-US"/>
              </a:p>
            </p:txBody>
          </p:sp>
          <p:sp>
            <p:nvSpPr>
              <p:cNvPr id="133" name="Text Box 50"/>
              <p:cNvSpPr>
                <a:spLocks noChangeArrowheads="1"/>
              </p:cNvSpPr>
              <p:nvPr/>
            </p:nvSpPr>
            <p:spPr bwMode="auto">
              <a:xfrm>
                <a:off x="528" y="72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accent2"/>
                    </a:solidFill>
                    <a:sym typeface="Times New Roman" panose="02020603050405020304" pitchFamily="18" charset="0"/>
                  </a:rPr>
                  <a:t>1      1</a:t>
                </a:r>
                <a:endParaRPr lang="zh-CN" altLang="en-US" dirty="0"/>
              </a:p>
            </p:txBody>
          </p:sp>
        </p:grpSp>
        <p:grpSp>
          <p:nvGrpSpPr>
            <p:cNvPr id="138" name="Group 51"/>
            <p:cNvGrpSpPr/>
            <p:nvPr/>
          </p:nvGrpSpPr>
          <p:grpSpPr bwMode="auto">
            <a:xfrm>
              <a:off x="899308" y="4797302"/>
              <a:ext cx="1784350" cy="1676400"/>
              <a:chOff x="0" y="0"/>
              <a:chExt cx="1124" cy="1056"/>
            </a:xfrm>
          </p:grpSpPr>
          <p:sp>
            <p:nvSpPr>
              <p:cNvPr id="13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40" name="Text Box 53"/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accent2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41" name="Text Box 54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42" name="Text Box 55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accent2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43" name="Text Box 56"/>
              <p:cNvSpPr>
                <a:spLocks noChangeArrowheads="1"/>
              </p:cNvSpPr>
              <p:nvPr/>
            </p:nvSpPr>
            <p:spPr bwMode="auto">
              <a:xfrm>
                <a:off x="528" y="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0      0</a:t>
                </a:r>
                <a:endParaRPr lang="zh-CN" altLang="en-US" dirty="0"/>
              </a:p>
            </p:txBody>
          </p:sp>
          <p:sp>
            <p:nvSpPr>
              <p:cNvPr id="144" name="Text Box 57"/>
              <p:cNvSpPr>
                <a:spLocks noChangeArrowheads="1"/>
              </p:cNvSpPr>
              <p:nvPr/>
            </p:nvSpPr>
            <p:spPr bwMode="auto">
              <a:xfrm>
                <a:off x="528" y="24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accent2"/>
                    </a:solidFill>
                    <a:sym typeface="Times New Roman" panose="02020603050405020304" pitchFamily="18" charset="0"/>
                  </a:rPr>
                  <a:t>0      1</a:t>
                </a:r>
                <a:endParaRPr lang="zh-CN" altLang="en-US" dirty="0"/>
              </a:p>
            </p:txBody>
          </p:sp>
          <p:sp>
            <p:nvSpPr>
              <p:cNvPr id="145" name="Text Box 58"/>
              <p:cNvSpPr>
                <a:spLocks noChangeArrowheads="1"/>
              </p:cNvSpPr>
              <p:nvPr/>
            </p:nvSpPr>
            <p:spPr bwMode="auto">
              <a:xfrm>
                <a:off x="528" y="48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1      0</a:t>
                </a:r>
                <a:endParaRPr lang="zh-CN" altLang="en-US" dirty="0"/>
              </a:p>
            </p:txBody>
          </p:sp>
          <p:sp>
            <p:nvSpPr>
              <p:cNvPr id="146" name="Text Box 59"/>
              <p:cNvSpPr>
                <a:spLocks noChangeArrowheads="1"/>
              </p:cNvSpPr>
              <p:nvPr/>
            </p:nvSpPr>
            <p:spPr bwMode="auto">
              <a:xfrm>
                <a:off x="528" y="768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accent2"/>
                    </a:solidFill>
                    <a:sym typeface="Times New Roman" panose="02020603050405020304" pitchFamily="18" charset="0"/>
                  </a:rPr>
                  <a:t>1      1</a:t>
                </a:r>
                <a:endParaRPr lang="zh-CN" altLang="en-US" dirty="0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4283980" y="3212985"/>
            <a:ext cx="1774826" cy="3343275"/>
            <a:chOff x="3201182" y="3212977"/>
            <a:chExt cx="1774826" cy="3343275"/>
          </a:xfrm>
        </p:grpSpPr>
        <p:grpSp>
          <p:nvGrpSpPr>
            <p:cNvPr id="156" name="Group 71"/>
            <p:cNvGrpSpPr/>
            <p:nvPr/>
          </p:nvGrpSpPr>
          <p:grpSpPr bwMode="auto">
            <a:xfrm>
              <a:off x="3777445" y="3212977"/>
              <a:ext cx="334963" cy="3265488"/>
              <a:chOff x="-1" y="0"/>
              <a:chExt cx="211" cy="2057"/>
            </a:xfrm>
          </p:grpSpPr>
          <p:sp>
            <p:nvSpPr>
              <p:cNvPr id="157" name="Rectangle 72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58" name="Rectangle 73"/>
              <p:cNvSpPr>
                <a:spLocks noChangeArrowheads="1"/>
              </p:cNvSpPr>
              <p:nvPr/>
            </p:nvSpPr>
            <p:spPr bwMode="auto">
              <a:xfrm>
                <a:off x="-1" y="272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9" name="Rectangle 74"/>
              <p:cNvSpPr>
                <a:spLocks noChangeArrowheads="1"/>
              </p:cNvSpPr>
              <p:nvPr/>
            </p:nvSpPr>
            <p:spPr bwMode="auto">
              <a:xfrm>
                <a:off x="-1" y="726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0" name="Rectangle 75"/>
              <p:cNvSpPr>
                <a:spLocks noChangeArrowheads="1"/>
              </p:cNvSpPr>
              <p:nvPr/>
            </p:nvSpPr>
            <p:spPr bwMode="auto">
              <a:xfrm>
                <a:off x="0" y="998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61" name="Rectangle 76"/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62" name="Rectangle 77"/>
              <p:cNvSpPr>
                <a:spLocks noChangeArrowheads="1"/>
              </p:cNvSpPr>
              <p:nvPr/>
            </p:nvSpPr>
            <p:spPr bwMode="auto">
              <a:xfrm>
                <a:off x="-1" y="499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63" name="Rectangle 78"/>
              <p:cNvSpPr>
                <a:spLocks noChangeArrowheads="1"/>
              </p:cNvSpPr>
              <p:nvPr/>
            </p:nvSpPr>
            <p:spPr bwMode="auto">
              <a:xfrm>
                <a:off x="0" y="1224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4" name="Rectangle 79"/>
              <p:cNvSpPr>
                <a:spLocks noChangeArrowheads="1"/>
              </p:cNvSpPr>
              <p:nvPr/>
            </p:nvSpPr>
            <p:spPr bwMode="auto">
              <a:xfrm>
                <a:off x="0" y="1769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/>
              </a:p>
            </p:txBody>
          </p:sp>
        </p:grpSp>
        <p:grpSp>
          <p:nvGrpSpPr>
            <p:cNvPr id="166" name="Group 82"/>
            <p:cNvGrpSpPr/>
            <p:nvPr/>
          </p:nvGrpSpPr>
          <p:grpSpPr bwMode="auto">
            <a:xfrm>
              <a:off x="3201182" y="3212977"/>
              <a:ext cx="334963" cy="3271838"/>
              <a:chOff x="-1" y="0"/>
              <a:chExt cx="211" cy="2061"/>
            </a:xfrm>
          </p:grpSpPr>
          <p:sp>
            <p:nvSpPr>
              <p:cNvPr id="167" name="Rectangle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68" name="Rectangle 84"/>
              <p:cNvSpPr>
                <a:spLocks noChangeArrowheads="1"/>
              </p:cNvSpPr>
              <p:nvPr/>
            </p:nvSpPr>
            <p:spPr bwMode="auto">
              <a:xfrm>
                <a:off x="-1" y="272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69" name="Rectangle 85"/>
              <p:cNvSpPr>
                <a:spLocks noChangeArrowheads="1"/>
              </p:cNvSpPr>
              <p:nvPr/>
            </p:nvSpPr>
            <p:spPr bwMode="auto">
              <a:xfrm>
                <a:off x="-1" y="726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70" name="Rectangle 86"/>
              <p:cNvSpPr>
                <a:spLocks noChangeArrowheads="1"/>
              </p:cNvSpPr>
              <p:nvPr/>
            </p:nvSpPr>
            <p:spPr bwMode="auto">
              <a:xfrm>
                <a:off x="-1" y="998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1" name="Rectangle 87"/>
              <p:cNvSpPr>
                <a:spLocks noChangeArrowheads="1"/>
              </p:cNvSpPr>
              <p:nvPr/>
            </p:nvSpPr>
            <p:spPr bwMode="auto">
              <a:xfrm>
                <a:off x="-1" y="1497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72" name="Rectangle 88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73" name="Rectangle 89"/>
              <p:cNvSpPr>
                <a:spLocks noChangeArrowheads="1"/>
              </p:cNvSpPr>
              <p:nvPr/>
            </p:nvSpPr>
            <p:spPr bwMode="auto">
              <a:xfrm>
                <a:off x="-1" y="1224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74" name="Rectangle 90"/>
              <p:cNvSpPr>
                <a:spLocks noChangeArrowheads="1"/>
              </p:cNvSpPr>
              <p:nvPr/>
            </p:nvSpPr>
            <p:spPr bwMode="auto">
              <a:xfrm>
                <a:off x="-1" y="1769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</p:grpSp>
        <p:grpSp>
          <p:nvGrpSpPr>
            <p:cNvPr id="175" name="Group 91"/>
            <p:cNvGrpSpPr/>
            <p:nvPr/>
          </p:nvGrpSpPr>
          <p:grpSpPr bwMode="auto">
            <a:xfrm>
              <a:off x="4641045" y="3212977"/>
              <a:ext cx="334963" cy="3343275"/>
              <a:chOff x="-1" y="0"/>
              <a:chExt cx="211" cy="2106"/>
            </a:xfrm>
          </p:grpSpPr>
          <p:sp>
            <p:nvSpPr>
              <p:cNvPr id="176" name="Rectangle 92"/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77" name="Rectangle 93"/>
              <p:cNvSpPr>
                <a:spLocks noChangeArrowheads="1"/>
              </p:cNvSpPr>
              <p:nvPr/>
            </p:nvSpPr>
            <p:spPr bwMode="auto">
              <a:xfrm>
                <a:off x="-1" y="1814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C3300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78" name="Rectangle 94"/>
              <p:cNvSpPr>
                <a:spLocks noChangeArrowheads="1"/>
              </p:cNvSpPr>
              <p:nvPr/>
            </p:nvSpPr>
            <p:spPr bwMode="auto">
              <a:xfrm>
                <a:off x="0" y="1270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79" name="Rectangle 95"/>
              <p:cNvSpPr>
                <a:spLocks noChangeArrowheads="1"/>
              </p:cNvSpPr>
              <p:nvPr/>
            </p:nvSpPr>
            <p:spPr bwMode="auto">
              <a:xfrm>
                <a:off x="-1" y="998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0" name="Rectangle 96"/>
              <p:cNvSpPr>
                <a:spLocks noChangeArrowheads="1"/>
              </p:cNvSpPr>
              <p:nvPr/>
            </p:nvSpPr>
            <p:spPr bwMode="auto">
              <a:xfrm>
                <a:off x="-1" y="771"/>
                <a:ext cx="211" cy="2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1" name="Rectangle 97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82" name="Rectangle 98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83" name="Rectangle 9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</p:grpSp>
      </p:grpSp>
      <p:sp>
        <p:nvSpPr>
          <p:cNvPr id="184" name="AutoShape 29"/>
          <p:cNvSpPr>
            <a:spLocks noChangeArrowheads="1"/>
          </p:cNvSpPr>
          <p:nvPr/>
        </p:nvSpPr>
        <p:spPr bwMode="auto">
          <a:xfrm>
            <a:off x="1403780" y="692810"/>
            <a:ext cx="2016140" cy="1066800"/>
          </a:xfrm>
          <a:prstGeom prst="wedgeRoundRectCallout">
            <a:avLst>
              <a:gd name="adj1" fmla="val -9721"/>
              <a:gd name="adj2" fmla="val 62881"/>
              <a:gd name="adj3" fmla="val 16667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已知：</a:t>
            </a:r>
            <a:endParaRPr lang="en-US" altLang="zh-CN" sz="2400" b="1" dirty="0" smtClean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输入与现态</a:t>
            </a:r>
            <a:endParaRPr lang="zh-CN" altLang="zh-CN" sz="24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1582393" y="2276352"/>
            <a:ext cx="4608512" cy="4267200"/>
            <a:chOff x="718333" y="2276352"/>
            <a:chExt cx="4608512" cy="4267200"/>
          </a:xfrm>
        </p:grpSpPr>
        <p:grpSp>
          <p:nvGrpSpPr>
            <p:cNvPr id="107" name="Group 11"/>
            <p:cNvGrpSpPr/>
            <p:nvPr/>
          </p:nvGrpSpPr>
          <p:grpSpPr bwMode="auto">
            <a:xfrm>
              <a:off x="718333" y="2276352"/>
              <a:ext cx="4608512" cy="4267200"/>
              <a:chOff x="0" y="0"/>
              <a:chExt cx="2903" cy="2688"/>
            </a:xfrm>
          </p:grpSpPr>
          <p:sp>
            <p:nvSpPr>
              <p:cNvPr id="108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03" cy="26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09" name="Line 13"/>
              <p:cNvSpPr>
                <a:spLocks noChangeShapeType="1"/>
              </p:cNvSpPr>
              <p:nvPr/>
            </p:nvSpPr>
            <p:spPr bwMode="auto">
              <a:xfrm flipV="1">
                <a:off x="0" y="272"/>
                <a:ext cx="2903" cy="1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29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11" name="Line 15"/>
              <p:cNvSpPr>
                <a:spLocks noChangeShapeType="1"/>
              </p:cNvSpPr>
              <p:nvPr/>
            </p:nvSpPr>
            <p:spPr bwMode="auto">
              <a:xfrm>
                <a:off x="561" y="0"/>
                <a:ext cx="1" cy="26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12" name="Line 16"/>
              <p:cNvSpPr>
                <a:spLocks noChangeShapeType="1"/>
              </p:cNvSpPr>
              <p:nvPr/>
            </p:nvSpPr>
            <p:spPr bwMode="auto">
              <a:xfrm>
                <a:off x="1403" y="0"/>
                <a:ext cx="1" cy="2688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13" name="Line 17"/>
              <p:cNvSpPr>
                <a:spLocks noChangeShapeType="1"/>
              </p:cNvSpPr>
              <p:nvPr/>
            </p:nvSpPr>
            <p:spPr bwMode="auto">
              <a:xfrm>
                <a:off x="2352" y="0"/>
                <a:ext cx="1" cy="26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14" name="Line 18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1" cy="26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115" name="Group 19"/>
            <p:cNvGrpSpPr/>
            <p:nvPr/>
          </p:nvGrpSpPr>
          <p:grpSpPr bwMode="auto">
            <a:xfrm>
              <a:off x="754845" y="2276352"/>
              <a:ext cx="793750" cy="914400"/>
              <a:chOff x="0" y="0"/>
              <a:chExt cx="500" cy="576"/>
            </a:xfrm>
          </p:grpSpPr>
          <p:sp>
            <p:nvSpPr>
              <p:cNvPr id="116" name="Text Box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输入</a:t>
                </a:r>
                <a:endParaRPr lang="zh-CN" altLang="en-US"/>
              </a:p>
            </p:txBody>
          </p:sp>
          <p:sp>
            <p:nvSpPr>
              <p:cNvPr id="117" name="Text Box 21"/>
              <p:cNvSpPr>
                <a:spLocks noChangeArrowheads="1"/>
              </p:cNvSpPr>
              <p:nvPr/>
            </p:nvSpPr>
            <p:spPr bwMode="auto">
              <a:xfrm>
                <a:off x="144" y="28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A</a:t>
                </a:r>
                <a:endParaRPr lang="zh-CN" altLang="en-US" dirty="0"/>
              </a:p>
            </p:txBody>
          </p:sp>
        </p:grpSp>
        <p:grpSp>
          <p:nvGrpSpPr>
            <p:cNvPr id="118" name="Group 22"/>
            <p:cNvGrpSpPr/>
            <p:nvPr/>
          </p:nvGrpSpPr>
          <p:grpSpPr bwMode="auto">
            <a:xfrm>
              <a:off x="1618445" y="2276352"/>
              <a:ext cx="1114425" cy="893763"/>
              <a:chOff x="0" y="0"/>
              <a:chExt cx="702" cy="563"/>
            </a:xfrm>
          </p:grpSpPr>
          <p:sp>
            <p:nvSpPr>
              <p:cNvPr id="119" name="Text Box 23"/>
              <p:cNvSpPr>
                <a:spLocks noChangeArrowheads="1"/>
              </p:cNvSpPr>
              <p:nvPr/>
            </p:nvSpPr>
            <p:spPr bwMode="auto">
              <a:xfrm>
                <a:off x="96" y="0"/>
                <a:ext cx="54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现 态</a:t>
                </a:r>
                <a:endParaRPr lang="zh-CN" altLang="en-US"/>
              </a:p>
            </p:txBody>
          </p:sp>
          <p:sp>
            <p:nvSpPr>
              <p:cNvPr id="120" name="Text Box 24"/>
              <p:cNvSpPr>
                <a:spLocks noChangeArrowheads="1"/>
              </p:cNvSpPr>
              <p:nvPr/>
            </p:nvSpPr>
            <p:spPr bwMode="auto">
              <a:xfrm>
                <a:off x="0" y="275"/>
                <a:ext cx="70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Q</a:t>
                </a:r>
                <a:r>
                  <a:rPr lang="en-US" sz="2400" b="1" baseline="-25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2 </a:t>
                </a:r>
                <a:r>
                  <a:rPr 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  Q</a:t>
                </a:r>
                <a:r>
                  <a:rPr lang="en-US" sz="2400" b="1" baseline="-25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 </a:t>
                </a:r>
                <a:endParaRPr 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Group 28"/>
            <p:cNvGrpSpPr/>
            <p:nvPr/>
          </p:nvGrpSpPr>
          <p:grpSpPr bwMode="auto">
            <a:xfrm>
              <a:off x="4529920" y="2276352"/>
              <a:ext cx="796925" cy="919163"/>
              <a:chOff x="0" y="0"/>
              <a:chExt cx="502" cy="579"/>
            </a:xfrm>
          </p:grpSpPr>
          <p:sp>
            <p:nvSpPr>
              <p:cNvPr id="125" name="Text Box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输出</a:t>
                </a:r>
                <a:endParaRPr lang="zh-CN" altLang="en-US" sz="2000" b="1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126" name="Text Box 30"/>
              <p:cNvSpPr>
                <a:spLocks noChangeArrowheads="1"/>
              </p:cNvSpPr>
              <p:nvPr/>
            </p:nvSpPr>
            <p:spPr bwMode="auto">
              <a:xfrm>
                <a:off x="192" y="288"/>
                <a:ext cx="257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dirty="0" smtClean="0"/>
                  <a:t>Y</a:t>
                </a:r>
                <a:endParaRPr lang="zh-CN" altLang="en-US" sz="2400" dirty="0"/>
              </a:p>
            </p:txBody>
          </p:sp>
        </p:grpSp>
        <p:grpSp>
          <p:nvGrpSpPr>
            <p:cNvPr id="147" name="Group 61"/>
            <p:cNvGrpSpPr/>
            <p:nvPr/>
          </p:nvGrpSpPr>
          <p:grpSpPr bwMode="auto">
            <a:xfrm>
              <a:off x="719920" y="3573340"/>
              <a:ext cx="4606925" cy="2447925"/>
              <a:chOff x="0" y="0"/>
              <a:chExt cx="2902" cy="1542"/>
            </a:xfrm>
          </p:grpSpPr>
          <p:sp>
            <p:nvSpPr>
              <p:cNvPr id="148" name="Line 62"/>
              <p:cNvSpPr>
                <a:spLocks noChangeShapeType="1"/>
              </p:cNvSpPr>
              <p:nvPr/>
            </p:nvSpPr>
            <p:spPr bwMode="auto">
              <a:xfrm>
                <a:off x="0" y="0"/>
                <a:ext cx="2902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49" name="Line 63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2902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50" name="Line 64"/>
              <p:cNvSpPr>
                <a:spLocks noChangeShapeType="1"/>
              </p:cNvSpPr>
              <p:nvPr/>
            </p:nvSpPr>
            <p:spPr bwMode="auto">
              <a:xfrm>
                <a:off x="0" y="544"/>
                <a:ext cx="2902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51" name="Line 65"/>
              <p:cNvSpPr>
                <a:spLocks noChangeShapeType="1"/>
              </p:cNvSpPr>
              <p:nvPr/>
            </p:nvSpPr>
            <p:spPr bwMode="auto">
              <a:xfrm>
                <a:off x="0" y="771"/>
                <a:ext cx="2902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52" name="Line 66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2902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53" name="Line 67"/>
              <p:cNvSpPr>
                <a:spLocks noChangeShapeType="1"/>
              </p:cNvSpPr>
              <p:nvPr/>
            </p:nvSpPr>
            <p:spPr bwMode="auto">
              <a:xfrm>
                <a:off x="0" y="1270"/>
                <a:ext cx="2902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154" name="Line 68"/>
              <p:cNvSpPr>
                <a:spLocks noChangeShapeType="1"/>
              </p:cNvSpPr>
              <p:nvPr/>
            </p:nvSpPr>
            <p:spPr bwMode="auto">
              <a:xfrm>
                <a:off x="0" y="1542"/>
                <a:ext cx="2902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187" name="Group 22"/>
            <p:cNvGrpSpPr/>
            <p:nvPr/>
          </p:nvGrpSpPr>
          <p:grpSpPr bwMode="auto">
            <a:xfrm>
              <a:off x="3131387" y="2277487"/>
              <a:ext cx="1431587" cy="893164"/>
              <a:chOff x="41" y="-45"/>
              <a:chExt cx="821" cy="539"/>
            </a:xfrm>
          </p:grpSpPr>
          <p:sp>
            <p:nvSpPr>
              <p:cNvPr id="188" name="Text Box 23"/>
              <p:cNvSpPr>
                <a:spLocks noChangeArrowheads="1"/>
              </p:cNvSpPr>
              <p:nvPr/>
            </p:nvSpPr>
            <p:spPr bwMode="auto">
              <a:xfrm>
                <a:off x="91" y="-45"/>
                <a:ext cx="555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次 </a:t>
                </a:r>
                <a:r>
                  <a:rPr lang="zh-CN" alt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态</a:t>
                </a:r>
                <a:endParaRPr lang="zh-CN" altLang="en-US" dirty="0"/>
              </a:p>
            </p:txBody>
          </p:sp>
          <p:sp>
            <p:nvSpPr>
              <p:cNvPr id="189" name="Text Box 24"/>
              <p:cNvSpPr>
                <a:spLocks noChangeArrowheads="1"/>
              </p:cNvSpPr>
              <p:nvPr/>
            </p:nvSpPr>
            <p:spPr bwMode="auto">
              <a:xfrm>
                <a:off x="41" y="215"/>
                <a:ext cx="821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Q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*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2 </a:t>
                </a:r>
                <a:r>
                  <a:rPr 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  Q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*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 </a:t>
                </a:r>
                <a:endParaRPr 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</p:grpSp>
      </p:grpSp>
      <p:sp>
        <p:nvSpPr>
          <p:cNvPr id="191" name="AutoShape 34"/>
          <p:cNvSpPr/>
          <p:nvPr/>
        </p:nvSpPr>
        <p:spPr bwMode="auto">
          <a:xfrm rot="16282330">
            <a:off x="4784819" y="872590"/>
            <a:ext cx="448976" cy="2304623"/>
          </a:xfrm>
          <a:prstGeom prst="rightBrace">
            <a:avLst>
              <a:gd name="adj1" fmla="val 44420"/>
              <a:gd name="adj2" fmla="val 51426"/>
            </a:avLst>
          </a:prstGeom>
          <a:solidFill>
            <a:srgbClr val="FFCC00"/>
          </a:solidFill>
          <a:ln w="57150" cmpd="sng">
            <a:solidFill>
              <a:srgbClr val="339966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92" name="AutoShape 29"/>
          <p:cNvSpPr>
            <a:spLocks noChangeArrowheads="1"/>
          </p:cNvSpPr>
          <p:nvPr/>
        </p:nvSpPr>
        <p:spPr bwMode="auto">
          <a:xfrm>
            <a:off x="3923955" y="764814"/>
            <a:ext cx="2016140" cy="850785"/>
          </a:xfrm>
          <a:prstGeom prst="wedgeRoundRectCallout">
            <a:avLst>
              <a:gd name="adj1" fmla="val -211"/>
              <a:gd name="adj2" fmla="val 66348"/>
              <a:gd name="adj3" fmla="val 16667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求：</a:t>
            </a:r>
            <a:endParaRPr lang="en-US" altLang="zh-CN" sz="2400" b="1" dirty="0" smtClean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次态与输出</a:t>
            </a:r>
            <a:endParaRPr lang="zh-CN" altLang="zh-CN" sz="24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94" name="Text Box 64"/>
          <p:cNvSpPr>
            <a:spLocks noChangeArrowheads="1"/>
          </p:cNvSpPr>
          <p:nvPr/>
        </p:nvSpPr>
        <p:spPr bwMode="auto">
          <a:xfrm>
            <a:off x="0" y="3429000"/>
            <a:ext cx="1616075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A</a:t>
            </a:r>
            <a:r>
              <a:rPr lang="en-US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所有组合</a:t>
            </a:r>
            <a:endParaRPr lang="zh-CN" altLang="en-US" dirty="0"/>
          </a:p>
        </p:txBody>
      </p:sp>
      <p:sp>
        <p:nvSpPr>
          <p:cNvPr id="196" name="直角上箭头 195"/>
          <p:cNvSpPr/>
          <p:nvPr/>
        </p:nvSpPr>
        <p:spPr bwMode="auto">
          <a:xfrm rot="16200000" flipH="1">
            <a:off x="6156109" y="2348926"/>
            <a:ext cx="1512107" cy="1224085"/>
          </a:xfrm>
          <a:prstGeom prst="bentUpArrow">
            <a:avLst>
              <a:gd name="adj1" fmla="val 31145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ldLvl="0" animBg="1" autoUpdateAnimBg="0"/>
      <p:bldP spid="184" grpId="0" animBg="1"/>
      <p:bldP spid="191" grpId="0" bldLvl="0" animBg="1" autoUpdateAnimBg="0"/>
      <p:bldP spid="192" grpId="0" animBg="1"/>
      <p:bldP spid="194" grpId="0" bldLvl="0" animBg="1" autoUpdateAnimBg="0"/>
      <p:bldP spid="1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695" y="1628875"/>
            <a:ext cx="3419275" cy="352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" name="图片 135" descr="图片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5" y="1484865"/>
            <a:ext cx="3963448" cy="3619240"/>
          </a:xfrm>
          <a:prstGeom prst="rect">
            <a:avLst/>
          </a:prstGeom>
        </p:spPr>
      </p:pic>
      <p:sp>
        <p:nvSpPr>
          <p:cNvPr id="14338" name="Text Box 75"/>
          <p:cNvSpPr>
            <a:spLocks noChangeArrowheads="1"/>
          </p:cNvSpPr>
          <p:nvPr/>
        </p:nvSpPr>
        <p:spPr bwMode="auto">
          <a:xfrm>
            <a:off x="0" y="188775"/>
            <a:ext cx="37068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）由状态表绘出状态图</a:t>
            </a:r>
            <a:endParaRPr lang="zh-CN" altLang="en-US" dirty="0"/>
          </a:p>
        </p:txBody>
      </p:sp>
      <p:sp>
        <p:nvSpPr>
          <p:cNvPr id="14340" name="AutoShape 80"/>
          <p:cNvSpPr>
            <a:spLocks noChangeArrowheads="1"/>
          </p:cNvSpPr>
          <p:nvPr/>
        </p:nvSpPr>
        <p:spPr bwMode="auto">
          <a:xfrm>
            <a:off x="0" y="692810"/>
            <a:ext cx="2590800" cy="692150"/>
          </a:xfrm>
          <a:prstGeom prst="wedgeEllipseCallout">
            <a:avLst>
              <a:gd name="adj1" fmla="val -26740"/>
              <a:gd name="adj2" fmla="val 85769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转换条件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输出</a:t>
            </a:r>
            <a:endParaRPr lang="zh-CN" altLang="en-US" dirty="0"/>
          </a:p>
        </p:txBody>
      </p:sp>
      <p:grpSp>
        <p:nvGrpSpPr>
          <p:cNvPr id="14467" name="Group 216"/>
          <p:cNvGrpSpPr/>
          <p:nvPr/>
        </p:nvGrpSpPr>
        <p:grpSpPr bwMode="auto">
          <a:xfrm>
            <a:off x="3491924" y="980830"/>
            <a:ext cx="1944135" cy="879475"/>
            <a:chOff x="0" y="0"/>
            <a:chExt cx="1056" cy="554"/>
          </a:xfrm>
        </p:grpSpPr>
        <p:sp>
          <p:nvSpPr>
            <p:cNvPr id="14468" name="Rectangle 86"/>
            <p:cNvSpPr>
              <a:spLocks noChangeArrowheads="1"/>
            </p:cNvSpPr>
            <p:nvPr/>
          </p:nvSpPr>
          <p:spPr bwMode="auto">
            <a:xfrm>
              <a:off x="626" y="363"/>
              <a:ext cx="430" cy="191"/>
            </a:xfrm>
            <a:prstGeom prst="rect">
              <a:avLst/>
            </a:prstGeom>
            <a:noFill/>
            <a:ln w="38100" cmpd="sng">
              <a:solidFill>
                <a:srgbClr val="339966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14469" name="AutoShape 214"/>
            <p:cNvSpPr>
              <a:spLocks noChangeArrowheads="1"/>
            </p:cNvSpPr>
            <p:nvPr/>
          </p:nvSpPr>
          <p:spPr bwMode="auto">
            <a:xfrm>
              <a:off x="0" y="0"/>
              <a:ext cx="680" cy="345"/>
            </a:xfrm>
            <a:prstGeom prst="wedgeEllipseCallout">
              <a:avLst>
                <a:gd name="adj1" fmla="val 40404"/>
                <a:gd name="adj2" fmla="val 59105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条件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 bwMode="auto">
          <a:xfrm flipH="1">
            <a:off x="2339845" y="2420930"/>
            <a:ext cx="2376165" cy="720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 flipH="1">
            <a:off x="3059895" y="2780955"/>
            <a:ext cx="1656116" cy="648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467715" y="5445140"/>
            <a:ext cx="78485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功能：可控计数器，</a:t>
            </a:r>
            <a:r>
              <a:rPr lang="en-US" altLang="zh-CN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A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＝</a:t>
            </a:r>
            <a:r>
              <a:rPr lang="en-US" altLang="zh-CN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0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为四进制加法计数器，</a:t>
            </a:r>
            <a:r>
              <a:rPr lang="en-US" altLang="zh-CN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A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＝</a:t>
            </a:r>
            <a:r>
              <a:rPr lang="en-US" altLang="zh-CN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1</a:t>
            </a:r>
            <a:r>
              <a:rPr lang="zh-CN" alt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cs typeface="+mj-cs"/>
              </a:rPr>
              <a:t>为四进制减法计数器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7" name="右箭头 146"/>
          <p:cNvSpPr/>
          <p:nvPr/>
        </p:nvSpPr>
        <p:spPr bwMode="auto">
          <a:xfrm flipH="1">
            <a:off x="3563930" y="3429000"/>
            <a:ext cx="936065" cy="6480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nimBg="1" autoUpdateAnimBg="0"/>
      <p:bldP spid="146" grpId="0"/>
      <p:bldP spid="1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9388" y="0"/>
            <a:ext cx="5283200" cy="533400"/>
          </a:xfrm>
          <a:prstGeom prst="rect">
            <a:avLst/>
          </a:prstGeom>
          <a:gradFill rotWithShape="0">
            <a:gsLst>
              <a:gs pos="0">
                <a:srgbClr val="747474"/>
              </a:gs>
              <a:gs pos="50000">
                <a:srgbClr val="FFFFFF"/>
              </a:gs>
              <a:gs pos="100000">
                <a:srgbClr val="747474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en-US" sz="32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6.4 </a:t>
            </a:r>
            <a:r>
              <a:rPr lang="zh-CN" altLang="en-US" sz="3200" b="1" dirty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同步时序电路设计</a:t>
            </a:r>
            <a:endParaRPr lang="zh-CN" altLang="en-US" sz="7200" b="1" dirty="0">
              <a:solidFill>
                <a:schemeClr val="tx2"/>
              </a:solidFill>
              <a:latin typeface="隶书" panose="02010509060101010101" pitchFamily="1" charset="-122"/>
              <a:ea typeface="隶书" panose="02010509060101010101" pitchFamily="1" charset="-122"/>
              <a:sym typeface="隶书" panose="02010509060101010101" pitchFamily="1" charset="-122"/>
            </a:endParaRPr>
          </a:p>
        </p:txBody>
      </p:sp>
      <p:sp>
        <p:nvSpPr>
          <p:cNvPr id="31747" name="Text Box 5"/>
          <p:cNvSpPr>
            <a:spLocks noChangeArrowheads="1"/>
          </p:cNvSpPr>
          <p:nvPr/>
        </p:nvSpPr>
        <p:spPr bwMode="auto">
          <a:xfrm>
            <a:off x="179388" y="692150"/>
            <a:ext cx="2808287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8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6.4.1 </a:t>
            </a:r>
            <a:r>
              <a:rPr lang="zh-CN" altLang="en-US" sz="2800" b="1" dirty="0">
                <a:solidFill>
                  <a:srgbClr val="0000FF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同步时序电路</a:t>
            </a:r>
            <a:r>
              <a:rPr lang="zh-CN" altLang="en-US" sz="2800" b="1" dirty="0" smtClean="0">
                <a:solidFill>
                  <a:srgbClr val="0000FF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设计方法</a:t>
            </a:r>
            <a:endParaRPr lang="zh-CN" altLang="en-US" dirty="0"/>
          </a:p>
        </p:txBody>
      </p:sp>
      <p:sp>
        <p:nvSpPr>
          <p:cNvPr id="31771" name="Text Box 32"/>
          <p:cNvSpPr>
            <a:spLocks noChangeArrowheads="1"/>
          </p:cNvSpPr>
          <p:nvPr/>
        </p:nvSpPr>
        <p:spPr bwMode="auto">
          <a:xfrm>
            <a:off x="179388" y="2708275"/>
            <a:ext cx="2808287" cy="557213"/>
          </a:xfrm>
          <a:prstGeom prst="rect">
            <a:avLst/>
          </a:prstGeom>
          <a:noFill/>
          <a:ln w="38100" cmpd="sng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2800" b="1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分析的逆过程</a:t>
            </a:r>
            <a:endParaRPr lang="zh-CN" altLang="en-US" sz="2800" b="1">
              <a:solidFill>
                <a:srgbClr val="0000FF"/>
              </a:solidFill>
              <a:latin typeface="隶书" panose="02010509060101010101" pitchFamily="1" charset="-122"/>
              <a:ea typeface="隶书" panose="02010509060101010101" pitchFamily="1" charset="-122"/>
              <a:sym typeface="隶书" panose="02010509060101010101" pitchFamily="1" charset="-122"/>
            </a:endParaRPr>
          </a:p>
        </p:txBody>
      </p:sp>
      <p:grpSp>
        <p:nvGrpSpPr>
          <p:cNvPr id="28" name="Group 60"/>
          <p:cNvGrpSpPr/>
          <p:nvPr/>
        </p:nvGrpSpPr>
        <p:grpSpPr bwMode="auto">
          <a:xfrm>
            <a:off x="3352800" y="1141413"/>
            <a:ext cx="5099051" cy="5030788"/>
            <a:chOff x="1392" y="575"/>
            <a:chExt cx="3212" cy="3169"/>
          </a:xfrm>
        </p:grpSpPr>
        <p:grpSp>
          <p:nvGrpSpPr>
            <p:cNvPr id="29" name="Group 57"/>
            <p:cNvGrpSpPr/>
            <p:nvPr/>
          </p:nvGrpSpPr>
          <p:grpSpPr bwMode="auto">
            <a:xfrm>
              <a:off x="1392" y="575"/>
              <a:ext cx="3212" cy="3169"/>
              <a:chOff x="1392" y="575"/>
              <a:chExt cx="3212" cy="3169"/>
            </a:xfrm>
          </p:grpSpPr>
          <p:sp>
            <p:nvSpPr>
              <p:cNvPr id="32" name="Rectangle 3"/>
              <p:cNvSpPr>
                <a:spLocks noChangeArrowheads="1"/>
              </p:cNvSpPr>
              <p:nvPr/>
            </p:nvSpPr>
            <p:spPr bwMode="auto">
              <a:xfrm>
                <a:off x="1632" y="576"/>
                <a:ext cx="129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4"/>
              <p:cNvSpPr txBox="1">
                <a:spLocks noChangeArrowheads="1"/>
              </p:cNvSpPr>
              <p:nvPr/>
            </p:nvSpPr>
            <p:spPr bwMode="auto">
              <a:xfrm>
                <a:off x="1673" y="575"/>
                <a:ext cx="1286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分析设计</a:t>
                </a:r>
                <a:r>
                  <a:rPr lang="zh-CN" alt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要求</a:t>
                </a:r>
                <a:endPara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1488" y="1680"/>
                <a:ext cx="168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1544" y="1708"/>
                <a:ext cx="1675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最简状态表（图）</a:t>
                </a:r>
                <a:endPara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3310" y="2543"/>
                <a:ext cx="1086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触发器选型</a:t>
                </a:r>
                <a:endParaRPr lang="zh-CN" altLang="en-US" sz="2400" dirty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177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Text Box 16"/>
              <p:cNvSpPr txBox="1">
                <a:spLocks noChangeArrowheads="1"/>
              </p:cNvSpPr>
              <p:nvPr/>
            </p:nvSpPr>
            <p:spPr bwMode="auto">
              <a:xfrm>
                <a:off x="1480" y="1136"/>
                <a:ext cx="1675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原始状态图（表）</a:t>
                </a:r>
                <a:endPara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1776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431" y="2860"/>
                <a:ext cx="1870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输出方程、驱动方程</a:t>
                </a:r>
                <a:endPara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151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 flipH="1">
                <a:off x="235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2352" y="25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0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1339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1916" y="3403"/>
                <a:ext cx="1091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电路逻辑图</a:t>
                </a:r>
                <a:endPara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Text Box 45"/>
              <p:cNvSpPr txBox="1">
                <a:spLocks noChangeArrowheads="1"/>
              </p:cNvSpPr>
              <p:nvPr/>
            </p:nvSpPr>
            <p:spPr bwMode="auto">
              <a:xfrm>
                <a:off x="3262" y="1439"/>
                <a:ext cx="892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状态化简</a:t>
                </a:r>
                <a:endParaRPr lang="zh-CN" altLang="en-US" sz="2400" dirty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50" name="Text Box 46"/>
              <p:cNvSpPr txBox="1">
                <a:spLocks noChangeArrowheads="1"/>
              </p:cNvSpPr>
              <p:nvPr/>
            </p:nvSpPr>
            <p:spPr bwMode="auto">
              <a:xfrm>
                <a:off x="1479" y="2303"/>
                <a:ext cx="1675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状态编码（分配）</a:t>
                </a:r>
                <a:endPara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3518" y="2860"/>
                <a:ext cx="1086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自启动检查</a:t>
                </a:r>
                <a:endParaRPr lang="zh-CN" altLang="en-US" sz="2400" dirty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52" name="Line 54"/>
              <p:cNvSpPr>
                <a:spLocks noChangeShapeType="1"/>
              </p:cNvSpPr>
              <p:nvPr/>
            </p:nvSpPr>
            <p:spPr bwMode="auto">
              <a:xfrm flipH="1">
                <a:off x="2544" y="153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 flipH="1">
                <a:off x="2544" y="273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56"/>
              <p:cNvSpPr>
                <a:spLocks noChangeShapeType="1"/>
              </p:cNvSpPr>
              <p:nvPr/>
            </p:nvSpPr>
            <p:spPr bwMode="auto">
              <a:xfrm flipH="1">
                <a:off x="3294" y="301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3205" y="918"/>
              <a:ext cx="89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逻辑抽象</a:t>
              </a:r>
              <a:endPara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1" name="Line 59"/>
            <p:cNvSpPr>
              <a:spLocks noChangeShapeType="1"/>
            </p:cNvSpPr>
            <p:nvPr/>
          </p:nvSpPr>
          <p:spPr bwMode="auto">
            <a:xfrm flipH="1">
              <a:off x="2352" y="10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 autoUpdateAnimBg="0"/>
      <p:bldP spid="31747" grpId="0" bldLvl="0" autoUpdateAnimBg="0"/>
      <p:bldP spid="31771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>
            <a:spLocks noChangeArrowheads="1"/>
          </p:cNvSpPr>
          <p:nvPr/>
        </p:nvSpPr>
        <p:spPr bwMode="auto">
          <a:xfrm>
            <a:off x="251700" y="692810"/>
            <a:ext cx="863917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400" b="1" dirty="0">
                <a:solidFill>
                  <a:srgbClr val="0000FF"/>
                </a:solidFill>
                <a:ea typeface="仿宋_GB2312" pitchFamily="1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ea typeface="仿宋_GB2312" pitchFamily="1" charset="-122"/>
              </a:rPr>
              <a:t>例 </a:t>
            </a:r>
            <a:r>
              <a:rPr lang="en-US" sz="2400" b="1" dirty="0" smtClean="0">
                <a:solidFill>
                  <a:srgbClr val="0000FF"/>
                </a:solidFill>
                <a:ea typeface="仿宋_GB2312" pitchFamily="1" charset="-122"/>
              </a:rPr>
              <a:t>6</a:t>
            </a:r>
            <a:r>
              <a:rPr lang="en-US" altLang="zh-CN" sz="2400" b="1" dirty="0" smtClean="0">
                <a:solidFill>
                  <a:srgbClr val="0000FF"/>
                </a:solidFill>
                <a:ea typeface="仿宋_GB2312" pitchFamily="1" charset="-122"/>
              </a:rPr>
              <a:t>.</a:t>
            </a:r>
            <a:r>
              <a:rPr lang="en-US" sz="2400" b="1" dirty="0" smtClean="0">
                <a:solidFill>
                  <a:srgbClr val="0000FF"/>
                </a:solidFill>
                <a:ea typeface="仿宋_GB2312" pitchFamily="1" charset="-122"/>
              </a:rPr>
              <a:t>4</a:t>
            </a:r>
            <a:r>
              <a:rPr lang="en-US" altLang="zh-CN" sz="2400" b="1" dirty="0" smtClean="0">
                <a:solidFill>
                  <a:srgbClr val="0000FF"/>
                </a:solidFill>
                <a:ea typeface="仿宋_GB2312" pitchFamily="1" charset="-122"/>
              </a:rPr>
              <a:t>.2</a:t>
            </a:r>
            <a:r>
              <a:rPr lang="en-US" sz="2400" b="1" dirty="0" smtClean="0">
                <a:solidFill>
                  <a:schemeClr val="tx1"/>
                </a:solidFill>
                <a:ea typeface="仿宋_GB2312" pitchFamily="1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设计一个串行“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111”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数据序列检测器，要求是：连续输入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上或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个以上的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时输出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，其它情况下输出为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0 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。</a:t>
            </a:r>
            <a:endParaRPr lang="zh-CN" altLang="en-US" dirty="0"/>
          </a:p>
        </p:txBody>
      </p:sp>
      <p:sp>
        <p:nvSpPr>
          <p:cNvPr id="40963" name="Text Box 4"/>
          <p:cNvSpPr>
            <a:spLocks noChangeArrowheads="1"/>
          </p:cNvSpPr>
          <p:nvPr/>
        </p:nvSpPr>
        <p:spPr bwMode="auto">
          <a:xfrm>
            <a:off x="395288" y="1557338"/>
            <a:ext cx="2139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chemeClr val="hlink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 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分析电路</a:t>
            </a:r>
            <a:endParaRPr lang="zh-CN" altLang="en-US" dirty="0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68313" y="2636838"/>
            <a:ext cx="583247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电路有一个串行输入</a:t>
            </a:r>
            <a:r>
              <a:rPr 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，每一个</a:t>
            </a:r>
            <a:r>
              <a:rPr 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CLK 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输入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一位二进制数。</a:t>
            </a:r>
            <a:endParaRPr lang="zh-CN" altLang="en-US" dirty="0"/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539750" y="3429000"/>
            <a:ext cx="683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有一个输出</a:t>
            </a:r>
            <a:r>
              <a:rPr 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，输入、输出的关系：</a:t>
            </a:r>
            <a:endParaRPr lang="zh-CN" altLang="en-US" dirty="0"/>
          </a:p>
        </p:txBody>
      </p:sp>
      <p:grpSp>
        <p:nvGrpSpPr>
          <p:cNvPr id="40966" name="Group 7"/>
          <p:cNvGrpSpPr/>
          <p:nvPr/>
        </p:nvGrpSpPr>
        <p:grpSpPr bwMode="auto">
          <a:xfrm>
            <a:off x="6407150" y="1484313"/>
            <a:ext cx="2736850" cy="2201862"/>
            <a:chOff x="0" y="0"/>
            <a:chExt cx="1775" cy="1288"/>
          </a:xfrm>
        </p:grpSpPr>
        <p:grpSp>
          <p:nvGrpSpPr>
            <p:cNvPr id="40967" name="Group 8"/>
            <p:cNvGrpSpPr/>
            <p:nvPr/>
          </p:nvGrpSpPr>
          <p:grpSpPr bwMode="auto">
            <a:xfrm>
              <a:off x="0" y="0"/>
              <a:ext cx="1392" cy="1288"/>
              <a:chOff x="0" y="0"/>
              <a:chExt cx="1392" cy="1288"/>
            </a:xfrm>
          </p:grpSpPr>
          <p:sp>
            <p:nvSpPr>
              <p:cNvPr id="40968" name="Rectangle 9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624" cy="816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0969" name="Text Box 10"/>
              <p:cNvSpPr>
                <a:spLocks noChangeArrowheads="1"/>
              </p:cNvSpPr>
              <p:nvPr/>
            </p:nvSpPr>
            <p:spPr bwMode="auto">
              <a:xfrm>
                <a:off x="576" y="192"/>
                <a:ext cx="559" cy="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folHlink"/>
                    </a:solidFill>
                    <a:ea typeface="仿宋_GB2312" pitchFamily="1" charset="-122"/>
                  </a:rPr>
                  <a:t>“111”</a:t>
                </a:r>
                <a:endParaRPr lang="zh-CN" altLang="en-US" sz="2000" b="1">
                  <a:solidFill>
                    <a:schemeClr val="folHlink"/>
                  </a:solidFill>
                  <a:ea typeface="仿宋_GB2312" pitchFamily="1" charset="-122"/>
                </a:endParaRPr>
              </a:p>
              <a:p>
                <a:pPr algn="l"/>
                <a:r>
                  <a:rPr lang="zh-CN" altLang="en-US" sz="2000" b="1">
                    <a:solidFill>
                      <a:schemeClr val="folHlink"/>
                    </a:solidFill>
                    <a:ea typeface="仿宋_GB2312" pitchFamily="1" charset="-122"/>
                  </a:rPr>
                  <a:t>检测</a:t>
                </a:r>
                <a:endParaRPr lang="zh-CN" altLang="en-US"/>
              </a:p>
            </p:txBody>
          </p:sp>
          <p:sp>
            <p:nvSpPr>
              <p:cNvPr id="40970" name="Line 11"/>
              <p:cNvSpPr>
                <a:spLocks noChangeShapeType="1"/>
              </p:cNvSpPr>
              <p:nvPr/>
            </p:nvSpPr>
            <p:spPr bwMode="auto">
              <a:xfrm>
                <a:off x="192" y="432"/>
                <a:ext cx="288" cy="1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0971" name="Line 12"/>
              <p:cNvSpPr>
                <a:spLocks noChangeShapeType="1"/>
              </p:cNvSpPr>
              <p:nvPr/>
            </p:nvSpPr>
            <p:spPr bwMode="auto">
              <a:xfrm flipV="1">
                <a:off x="768" y="816"/>
                <a:ext cx="1" cy="288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0972" name="Line 13"/>
              <p:cNvSpPr>
                <a:spLocks noChangeShapeType="1"/>
              </p:cNvSpPr>
              <p:nvPr/>
            </p:nvSpPr>
            <p:spPr bwMode="auto">
              <a:xfrm>
                <a:off x="1104" y="432"/>
                <a:ext cx="288" cy="1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0973" name="Text Box 14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232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hlink"/>
                    </a:solidFill>
                    <a:ea typeface="仿宋_GB2312" pitchFamily="1" charset="-122"/>
                  </a:rPr>
                  <a:t>X</a:t>
                </a:r>
                <a:endParaRPr lang="zh-CN" altLang="en-US"/>
              </a:p>
            </p:txBody>
          </p:sp>
          <p:sp>
            <p:nvSpPr>
              <p:cNvPr id="40974" name="Text Box 15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384" cy="2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1"/>
                    </a:solidFill>
                    <a:ea typeface="仿宋_GB2312" pitchFamily="1" charset="-122"/>
                  </a:rPr>
                  <a:t>CP</a:t>
                </a:r>
                <a:endParaRPr lang="zh-CN" altLang="en-US"/>
              </a:p>
            </p:txBody>
          </p:sp>
        </p:grpSp>
        <p:sp>
          <p:nvSpPr>
            <p:cNvPr id="40975" name="Text Box 16"/>
            <p:cNvSpPr>
              <a:spLocks noChangeArrowheads="1"/>
            </p:cNvSpPr>
            <p:nvPr/>
          </p:nvSpPr>
          <p:spPr bwMode="auto">
            <a:xfrm>
              <a:off x="1391" y="288"/>
              <a:ext cx="384" cy="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hlink"/>
                  </a:solidFill>
                  <a:ea typeface="仿宋_GB2312" pitchFamily="1" charset="-122"/>
                </a:rPr>
                <a:t>Y</a:t>
              </a:r>
              <a:endParaRPr lang="zh-CN" altLang="en-US"/>
            </a:p>
          </p:txBody>
        </p:sp>
      </p:grpSp>
      <p:sp>
        <p:nvSpPr>
          <p:cNvPr id="40976" name="Text Box 18"/>
          <p:cNvSpPr>
            <a:spLocks noChangeArrowheads="1"/>
          </p:cNvSpPr>
          <p:nvPr/>
        </p:nvSpPr>
        <p:spPr bwMode="auto">
          <a:xfrm>
            <a:off x="395288" y="2041525"/>
            <a:ext cx="47799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  <a:t>电路的输入、输出的示意图如左：</a:t>
            </a:r>
            <a:endParaRPr lang="zh-CN" altLang="en-US" dirty="0"/>
          </a:p>
        </p:txBody>
      </p:sp>
      <p:sp>
        <p:nvSpPr>
          <p:cNvPr id="40977" name="Rectangle 21"/>
          <p:cNvSpPr>
            <a:spLocks noChangeArrowheads="1"/>
          </p:cNvSpPr>
          <p:nvPr/>
        </p:nvSpPr>
        <p:spPr bwMode="auto">
          <a:xfrm>
            <a:off x="0" y="0"/>
            <a:ext cx="7602538" cy="7372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时序电路</a:t>
            </a:r>
            <a:r>
              <a:rPr lang="zh-CN" altLang="en-US" sz="3600" b="1" dirty="0">
                <a:solidFill>
                  <a:schemeClr val="tx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的设计举例</a:t>
            </a:r>
            <a:endParaRPr lang="zh-CN" altLang="en-US" dirty="0"/>
          </a:p>
        </p:txBody>
      </p:sp>
      <p:grpSp>
        <p:nvGrpSpPr>
          <p:cNvPr id="40978" name="Group 82"/>
          <p:cNvGrpSpPr/>
          <p:nvPr/>
        </p:nvGrpSpPr>
        <p:grpSpPr bwMode="auto">
          <a:xfrm>
            <a:off x="395288" y="4076700"/>
            <a:ext cx="7848600" cy="1404938"/>
            <a:chOff x="0" y="0"/>
            <a:chExt cx="4944" cy="885"/>
          </a:xfrm>
        </p:grpSpPr>
        <p:grpSp>
          <p:nvGrpSpPr>
            <p:cNvPr id="40979" name="Group 81"/>
            <p:cNvGrpSpPr/>
            <p:nvPr/>
          </p:nvGrpSpPr>
          <p:grpSpPr bwMode="auto">
            <a:xfrm>
              <a:off x="0" y="0"/>
              <a:ext cx="4944" cy="568"/>
              <a:chOff x="0" y="0"/>
              <a:chExt cx="4944" cy="568"/>
            </a:xfrm>
          </p:grpSpPr>
          <p:grpSp>
            <p:nvGrpSpPr>
              <p:cNvPr id="40980" name="Group 24"/>
              <p:cNvGrpSpPr/>
              <p:nvPr/>
            </p:nvGrpSpPr>
            <p:grpSpPr bwMode="auto">
              <a:xfrm>
                <a:off x="0" y="0"/>
                <a:ext cx="4944" cy="295"/>
                <a:chOff x="0" y="0"/>
                <a:chExt cx="3629" cy="182"/>
              </a:xfrm>
            </p:grpSpPr>
            <p:sp>
              <p:nvSpPr>
                <p:cNvPr id="40981" name="AutoShap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3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altLang="zh-CN" sz="2000" i="1" dirty="0" smtClean="0">
                      <a:solidFill>
                        <a:srgbClr val="FF0000"/>
                      </a:solidFill>
                    </a:rPr>
                    <a:t>CLK</a:t>
                  </a:r>
                  <a:endParaRPr lang="zh-CN" altLang="en-US" sz="2000" i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982" name="AutoShape 26"/>
                <p:cNvSpPr>
                  <a:spLocks noChangeArrowheads="1"/>
                </p:cNvSpPr>
                <p:nvPr/>
              </p:nvSpPr>
              <p:spPr bwMode="auto">
                <a:xfrm>
                  <a:off x="226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0983" name="AutoShape 27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40984" name="AutoShape 28"/>
                <p:cNvSpPr>
                  <a:spLocks noChangeArrowheads="1"/>
                </p:cNvSpPr>
                <p:nvPr/>
              </p:nvSpPr>
              <p:spPr bwMode="auto">
                <a:xfrm>
                  <a:off x="681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3</a:t>
                  </a:r>
                  <a:endParaRPr lang="zh-CN" altLang="en-US"/>
                </a:p>
              </p:txBody>
            </p:sp>
            <p:sp>
              <p:nvSpPr>
                <p:cNvPr id="40985" name="AutoShape 29"/>
                <p:cNvSpPr>
                  <a:spLocks noChangeArrowheads="1"/>
                </p:cNvSpPr>
                <p:nvPr/>
              </p:nvSpPr>
              <p:spPr bwMode="auto">
                <a:xfrm>
                  <a:off x="907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40986" name="AutoShape 30"/>
                <p:cNvSpPr>
                  <a:spLocks noChangeArrowheads="1"/>
                </p:cNvSpPr>
                <p:nvPr/>
              </p:nvSpPr>
              <p:spPr bwMode="auto">
                <a:xfrm>
                  <a:off x="1134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5</a:t>
                  </a:r>
                  <a:endParaRPr lang="zh-CN" altLang="en-US"/>
                </a:p>
              </p:txBody>
            </p:sp>
            <p:sp>
              <p:nvSpPr>
                <p:cNvPr id="40987" name="AutoShape 31"/>
                <p:cNvSpPr>
                  <a:spLocks noChangeArrowheads="1"/>
                </p:cNvSpPr>
                <p:nvPr/>
              </p:nvSpPr>
              <p:spPr bwMode="auto">
                <a:xfrm>
                  <a:off x="1361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6</a:t>
                  </a:r>
                  <a:endParaRPr lang="zh-CN" altLang="en-US"/>
                </a:p>
              </p:txBody>
            </p:sp>
            <p:sp>
              <p:nvSpPr>
                <p:cNvPr id="40988" name="AutoShape 32"/>
                <p:cNvSpPr>
                  <a:spLocks noChangeArrowheads="1"/>
                </p:cNvSpPr>
                <p:nvPr/>
              </p:nvSpPr>
              <p:spPr bwMode="auto">
                <a:xfrm>
                  <a:off x="1587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7</a:t>
                  </a:r>
                  <a:endParaRPr lang="zh-CN" altLang="en-US"/>
                </a:p>
              </p:txBody>
            </p:sp>
            <p:sp>
              <p:nvSpPr>
                <p:cNvPr id="40989" name="AutoShape 33"/>
                <p:cNvSpPr>
                  <a:spLocks noChangeArrowheads="1"/>
                </p:cNvSpPr>
                <p:nvPr/>
              </p:nvSpPr>
              <p:spPr bwMode="auto">
                <a:xfrm>
                  <a:off x="1814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8</a:t>
                  </a:r>
                  <a:endParaRPr lang="zh-CN" altLang="en-US"/>
                </a:p>
              </p:txBody>
            </p:sp>
            <p:sp>
              <p:nvSpPr>
                <p:cNvPr id="40990" name="AutoShape 34"/>
                <p:cNvSpPr>
                  <a:spLocks noChangeArrowheads="1"/>
                </p:cNvSpPr>
                <p:nvPr/>
              </p:nvSpPr>
              <p:spPr bwMode="auto">
                <a:xfrm>
                  <a:off x="2042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9</a:t>
                  </a:r>
                  <a:endParaRPr lang="zh-CN" altLang="en-US"/>
                </a:p>
              </p:txBody>
            </p:sp>
            <p:sp>
              <p:nvSpPr>
                <p:cNvPr id="40991" name="AutoShape 35"/>
                <p:cNvSpPr>
                  <a:spLocks noChangeArrowheads="1"/>
                </p:cNvSpPr>
                <p:nvPr/>
              </p:nvSpPr>
              <p:spPr bwMode="auto">
                <a:xfrm>
                  <a:off x="2268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10</a:t>
                  </a:r>
                  <a:endParaRPr lang="zh-CN" altLang="en-US"/>
                </a:p>
              </p:txBody>
            </p:sp>
            <p:sp>
              <p:nvSpPr>
                <p:cNvPr id="40992" name="AutoShape 36"/>
                <p:cNvSpPr>
                  <a:spLocks noChangeArrowheads="1"/>
                </p:cNvSpPr>
                <p:nvPr/>
              </p:nvSpPr>
              <p:spPr bwMode="auto">
                <a:xfrm>
                  <a:off x="2495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11</a:t>
                  </a:r>
                  <a:endParaRPr lang="zh-CN" altLang="en-US"/>
                </a:p>
              </p:txBody>
            </p:sp>
            <p:sp>
              <p:nvSpPr>
                <p:cNvPr id="40993" name="AutoShape 37"/>
                <p:cNvSpPr>
                  <a:spLocks noChangeArrowheads="1"/>
                </p:cNvSpPr>
                <p:nvPr/>
              </p:nvSpPr>
              <p:spPr bwMode="auto">
                <a:xfrm>
                  <a:off x="2721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12</a:t>
                  </a:r>
                  <a:endParaRPr lang="zh-CN" altLang="en-US"/>
                </a:p>
              </p:txBody>
            </p:sp>
            <p:sp>
              <p:nvSpPr>
                <p:cNvPr id="40994" name="AutoShape 38"/>
                <p:cNvSpPr>
                  <a:spLocks noChangeArrowheads="1"/>
                </p:cNvSpPr>
                <p:nvPr/>
              </p:nvSpPr>
              <p:spPr bwMode="auto">
                <a:xfrm>
                  <a:off x="2949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13</a:t>
                  </a:r>
                  <a:endParaRPr lang="zh-CN" altLang="en-US"/>
                </a:p>
              </p:txBody>
            </p:sp>
            <p:sp>
              <p:nvSpPr>
                <p:cNvPr id="40995" name="AutoShape 39"/>
                <p:cNvSpPr>
                  <a:spLocks noChangeArrowheads="1"/>
                </p:cNvSpPr>
                <p:nvPr/>
              </p:nvSpPr>
              <p:spPr bwMode="auto">
                <a:xfrm>
                  <a:off x="3175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14</a:t>
                  </a:r>
                  <a:endParaRPr lang="zh-CN" altLang="en-US"/>
                </a:p>
              </p:txBody>
            </p:sp>
            <p:sp>
              <p:nvSpPr>
                <p:cNvPr id="40996" name="AutoShape 40"/>
                <p:cNvSpPr>
                  <a:spLocks noChangeArrowheads="1"/>
                </p:cNvSpPr>
                <p:nvPr/>
              </p:nvSpPr>
              <p:spPr bwMode="auto">
                <a:xfrm>
                  <a:off x="3402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15</a:t>
                  </a:r>
                  <a:endParaRPr lang="zh-CN" altLang="en-US"/>
                </a:p>
              </p:txBody>
            </p:sp>
          </p:grpSp>
          <p:grpSp>
            <p:nvGrpSpPr>
              <p:cNvPr id="40997" name="Group 41"/>
              <p:cNvGrpSpPr/>
              <p:nvPr/>
            </p:nvGrpSpPr>
            <p:grpSpPr bwMode="auto">
              <a:xfrm>
                <a:off x="0" y="272"/>
                <a:ext cx="4944" cy="296"/>
                <a:chOff x="0" y="0"/>
                <a:chExt cx="3629" cy="182"/>
              </a:xfrm>
            </p:grpSpPr>
            <p:sp>
              <p:nvSpPr>
                <p:cNvPr id="40998" name="AutoShap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X(t)</a:t>
                  </a:r>
                  <a:endParaRPr lang="zh-CN" altLang="en-US"/>
                </a:p>
              </p:txBody>
            </p:sp>
            <p:sp>
              <p:nvSpPr>
                <p:cNvPr id="40999" name="AutoShape 43"/>
                <p:cNvSpPr>
                  <a:spLocks noChangeArrowheads="1"/>
                </p:cNvSpPr>
                <p:nvPr/>
              </p:nvSpPr>
              <p:spPr bwMode="auto">
                <a:xfrm>
                  <a:off x="226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41000" name="AutoShape 44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01" name="AutoShape 45"/>
                <p:cNvSpPr>
                  <a:spLocks noChangeArrowheads="1"/>
                </p:cNvSpPr>
                <p:nvPr/>
              </p:nvSpPr>
              <p:spPr bwMode="auto">
                <a:xfrm>
                  <a:off x="681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02" name="AutoShape 46"/>
                <p:cNvSpPr>
                  <a:spLocks noChangeArrowheads="1"/>
                </p:cNvSpPr>
                <p:nvPr/>
              </p:nvSpPr>
              <p:spPr bwMode="auto">
                <a:xfrm>
                  <a:off x="907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03" name="AutoShape 47"/>
                <p:cNvSpPr>
                  <a:spLocks noChangeArrowheads="1"/>
                </p:cNvSpPr>
                <p:nvPr/>
              </p:nvSpPr>
              <p:spPr bwMode="auto">
                <a:xfrm>
                  <a:off x="1134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41004" name="AutoShape 48"/>
                <p:cNvSpPr>
                  <a:spLocks noChangeArrowheads="1"/>
                </p:cNvSpPr>
                <p:nvPr/>
              </p:nvSpPr>
              <p:spPr bwMode="auto">
                <a:xfrm>
                  <a:off x="1361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accent2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05" name="AutoShape 49"/>
                <p:cNvSpPr>
                  <a:spLocks noChangeArrowheads="1"/>
                </p:cNvSpPr>
                <p:nvPr/>
              </p:nvSpPr>
              <p:spPr bwMode="auto">
                <a:xfrm>
                  <a:off x="1587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06" name="AutoShape 50"/>
                <p:cNvSpPr>
                  <a:spLocks noChangeArrowheads="1"/>
                </p:cNvSpPr>
                <p:nvPr/>
              </p:nvSpPr>
              <p:spPr bwMode="auto">
                <a:xfrm>
                  <a:off x="1814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41007" name="AutoShape 51"/>
                <p:cNvSpPr>
                  <a:spLocks noChangeArrowheads="1"/>
                </p:cNvSpPr>
                <p:nvPr/>
              </p:nvSpPr>
              <p:spPr bwMode="auto">
                <a:xfrm>
                  <a:off x="2042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accent2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08" name="AutoShape 52"/>
                <p:cNvSpPr>
                  <a:spLocks noChangeArrowheads="1"/>
                </p:cNvSpPr>
                <p:nvPr/>
              </p:nvSpPr>
              <p:spPr bwMode="auto">
                <a:xfrm>
                  <a:off x="2268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41009" name="AutoShape 53"/>
                <p:cNvSpPr>
                  <a:spLocks noChangeArrowheads="1"/>
                </p:cNvSpPr>
                <p:nvPr/>
              </p:nvSpPr>
              <p:spPr bwMode="auto">
                <a:xfrm>
                  <a:off x="2495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10" name="AutoShape 54"/>
                <p:cNvSpPr>
                  <a:spLocks noChangeArrowheads="1"/>
                </p:cNvSpPr>
                <p:nvPr/>
              </p:nvSpPr>
              <p:spPr bwMode="auto">
                <a:xfrm>
                  <a:off x="2721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11" name="AutoShape 55"/>
                <p:cNvSpPr>
                  <a:spLocks noChangeArrowheads="1"/>
                </p:cNvSpPr>
                <p:nvPr/>
              </p:nvSpPr>
              <p:spPr bwMode="auto">
                <a:xfrm>
                  <a:off x="2949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12" name="AutoShape 56"/>
                <p:cNvSpPr>
                  <a:spLocks noChangeArrowheads="1"/>
                </p:cNvSpPr>
                <p:nvPr/>
              </p:nvSpPr>
              <p:spPr bwMode="auto">
                <a:xfrm>
                  <a:off x="3175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rgbClr val="0000FF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41013" name="AutoShape 57"/>
                <p:cNvSpPr>
                  <a:spLocks noChangeArrowheads="1"/>
                </p:cNvSpPr>
                <p:nvPr/>
              </p:nvSpPr>
              <p:spPr bwMode="auto">
                <a:xfrm>
                  <a:off x="3402" y="0"/>
                  <a:ext cx="227" cy="182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0</a:t>
                  </a:r>
                  <a:endParaRPr lang="zh-CN" altLang="en-US"/>
                </a:p>
              </p:txBody>
            </p:sp>
          </p:grpSp>
        </p:grpSp>
        <p:sp>
          <p:nvSpPr>
            <p:cNvPr id="41014" name="AutoShape 59"/>
            <p:cNvSpPr>
              <a:spLocks noChangeArrowheads="1"/>
            </p:cNvSpPr>
            <p:nvPr/>
          </p:nvSpPr>
          <p:spPr bwMode="auto">
            <a:xfrm>
              <a:off x="0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Y(t)</a:t>
              </a:r>
              <a:endParaRPr lang="zh-CN" altLang="en-US"/>
            </a:p>
          </p:txBody>
        </p:sp>
        <p:sp>
          <p:nvSpPr>
            <p:cNvPr id="41015" name="AutoShape 60"/>
            <p:cNvSpPr>
              <a:spLocks noChangeArrowheads="1"/>
            </p:cNvSpPr>
            <p:nvPr/>
          </p:nvSpPr>
          <p:spPr bwMode="auto">
            <a:xfrm>
              <a:off x="308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16" name="AutoShape 61"/>
            <p:cNvSpPr>
              <a:spLocks noChangeArrowheads="1"/>
            </p:cNvSpPr>
            <p:nvPr/>
          </p:nvSpPr>
          <p:spPr bwMode="auto">
            <a:xfrm>
              <a:off x="617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17" name="AutoShape 62"/>
            <p:cNvSpPr>
              <a:spLocks noChangeArrowheads="1"/>
            </p:cNvSpPr>
            <p:nvPr/>
          </p:nvSpPr>
          <p:spPr bwMode="auto">
            <a:xfrm>
              <a:off x="928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18" name="AutoShape 63"/>
            <p:cNvSpPr>
              <a:spLocks noChangeArrowheads="1"/>
            </p:cNvSpPr>
            <p:nvPr/>
          </p:nvSpPr>
          <p:spPr bwMode="auto">
            <a:xfrm>
              <a:off x="1236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hlink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41019" name="AutoShape 64"/>
            <p:cNvSpPr>
              <a:spLocks noChangeArrowheads="1"/>
            </p:cNvSpPr>
            <p:nvPr/>
          </p:nvSpPr>
          <p:spPr bwMode="auto">
            <a:xfrm>
              <a:off x="1545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0" name="AutoShape 65"/>
            <p:cNvSpPr>
              <a:spLocks noChangeArrowheads="1"/>
            </p:cNvSpPr>
            <p:nvPr/>
          </p:nvSpPr>
          <p:spPr bwMode="auto">
            <a:xfrm>
              <a:off x="1854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1" name="AutoShape 66"/>
            <p:cNvSpPr>
              <a:spLocks noChangeArrowheads="1"/>
            </p:cNvSpPr>
            <p:nvPr/>
          </p:nvSpPr>
          <p:spPr bwMode="auto">
            <a:xfrm>
              <a:off x="2162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2" name="AutoShape 67"/>
            <p:cNvSpPr>
              <a:spLocks noChangeArrowheads="1"/>
            </p:cNvSpPr>
            <p:nvPr/>
          </p:nvSpPr>
          <p:spPr bwMode="auto">
            <a:xfrm>
              <a:off x="2471" y="590"/>
              <a:ext cx="310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3" name="AutoShape 68"/>
            <p:cNvSpPr>
              <a:spLocks noChangeArrowheads="1"/>
            </p:cNvSpPr>
            <p:nvPr/>
          </p:nvSpPr>
          <p:spPr bwMode="auto">
            <a:xfrm>
              <a:off x="2782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4" name="AutoShape 69"/>
            <p:cNvSpPr>
              <a:spLocks noChangeArrowheads="1"/>
            </p:cNvSpPr>
            <p:nvPr/>
          </p:nvSpPr>
          <p:spPr bwMode="auto">
            <a:xfrm>
              <a:off x="3090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5" name="AutoShape 70"/>
            <p:cNvSpPr>
              <a:spLocks noChangeArrowheads="1"/>
            </p:cNvSpPr>
            <p:nvPr/>
          </p:nvSpPr>
          <p:spPr bwMode="auto">
            <a:xfrm>
              <a:off x="3399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6" name="AutoShape 71"/>
            <p:cNvSpPr>
              <a:spLocks noChangeArrowheads="1"/>
            </p:cNvSpPr>
            <p:nvPr/>
          </p:nvSpPr>
          <p:spPr bwMode="auto">
            <a:xfrm>
              <a:off x="3707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41027" name="AutoShape 72"/>
            <p:cNvSpPr>
              <a:spLocks noChangeArrowheads="1"/>
            </p:cNvSpPr>
            <p:nvPr/>
          </p:nvSpPr>
          <p:spPr bwMode="auto">
            <a:xfrm>
              <a:off x="4018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41028" name="AutoShape 73"/>
            <p:cNvSpPr>
              <a:spLocks noChangeArrowheads="1"/>
            </p:cNvSpPr>
            <p:nvPr/>
          </p:nvSpPr>
          <p:spPr bwMode="auto">
            <a:xfrm>
              <a:off x="4325" y="590"/>
              <a:ext cx="310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41029" name="AutoShape 74"/>
            <p:cNvSpPr>
              <a:spLocks noChangeArrowheads="1"/>
            </p:cNvSpPr>
            <p:nvPr/>
          </p:nvSpPr>
          <p:spPr bwMode="auto">
            <a:xfrm>
              <a:off x="4635" y="590"/>
              <a:ext cx="309" cy="295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41030" name="Group 86"/>
          <p:cNvGrpSpPr/>
          <p:nvPr/>
        </p:nvGrpSpPr>
        <p:grpSpPr bwMode="auto">
          <a:xfrm>
            <a:off x="179388" y="4508500"/>
            <a:ext cx="2592387" cy="2111375"/>
            <a:chOff x="0" y="0"/>
            <a:chExt cx="1633" cy="1330"/>
          </a:xfrm>
        </p:grpSpPr>
        <p:sp>
          <p:nvSpPr>
            <p:cNvPr id="41031" name="AutoShape 78"/>
            <p:cNvSpPr>
              <a:spLocks noChangeArrowheads="1"/>
            </p:cNvSpPr>
            <p:nvPr/>
          </p:nvSpPr>
          <p:spPr bwMode="auto">
            <a:xfrm>
              <a:off x="0" y="817"/>
              <a:ext cx="1361" cy="513"/>
            </a:xfrm>
            <a:prstGeom prst="wedgeRoundRectCallout">
              <a:avLst>
                <a:gd name="adj1" fmla="val 36556"/>
                <a:gd name="adj2" fmla="val -147069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连</a:t>
              </a:r>
              <a:endParaRPr lang="zh-CN" altLang="en-US"/>
            </a:p>
          </p:txBody>
        </p:sp>
        <p:sp>
          <p:nvSpPr>
            <p:cNvPr id="41032" name="Oval 84"/>
            <p:cNvSpPr>
              <a:spLocks noChangeArrowheads="1"/>
            </p:cNvSpPr>
            <p:nvPr/>
          </p:nvSpPr>
          <p:spPr bwMode="auto">
            <a:xfrm>
              <a:off x="817" y="0"/>
              <a:ext cx="816" cy="273"/>
            </a:xfrm>
            <a:prstGeom prst="ellipse">
              <a:avLst/>
            </a:prstGeom>
            <a:noFill/>
            <a:ln w="28575" cmpd="sng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1033" name="AutoShape 85"/>
            <p:cNvSpPr>
              <a:spLocks noChangeArrowheads="1"/>
            </p:cNvSpPr>
            <p:nvPr/>
          </p:nvSpPr>
          <p:spPr bwMode="auto">
            <a:xfrm>
              <a:off x="0" y="817"/>
              <a:ext cx="1361" cy="513"/>
            </a:xfrm>
            <a:prstGeom prst="wedgeRoundRectCallout">
              <a:avLst>
                <a:gd name="adj1" fmla="val 59477"/>
                <a:gd name="adj2" fmla="val -98727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连续输入</a:t>
              </a:r>
              <a:r>
                <a:rPr lang="en-US" sz="2400" b="1">
                  <a:solidFill>
                    <a:schemeClr val="accent2"/>
                  </a:solidFill>
                  <a:ea typeface="仿宋_GB2312" pitchFamily="1" charset="-122"/>
                </a:rPr>
                <a:t>3</a:t>
              </a:r>
              <a:r>
                <a:rPr lang="zh-CN" altLang="en-US" sz="2400" b="1">
                  <a:solidFill>
                    <a:schemeClr val="accent2"/>
                  </a:solidFill>
                  <a:ea typeface="仿宋_GB2312" pitchFamily="1" charset="-122"/>
                </a:rPr>
                <a:t>个</a:t>
              </a:r>
              <a:r>
                <a:rPr lang="en-US" sz="2400" b="1">
                  <a:solidFill>
                    <a:schemeClr val="accent2"/>
                  </a:solidFill>
                  <a:ea typeface="仿宋_GB2312" pitchFamily="1" charset="-122"/>
                </a:rPr>
                <a:t>1</a:t>
              </a:r>
              <a:endParaRPr lang="zh-CN" altLang="en-US" sz="2400" b="1">
                <a:solidFill>
                  <a:schemeClr val="accent2"/>
                </a:solidFill>
                <a:ea typeface="仿宋_GB2312" pitchFamily="1" charset="-122"/>
              </a:endParaRPr>
            </a:p>
            <a:p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Y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输出</a:t>
              </a:r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zh-CN" altLang="en-US"/>
            </a:p>
          </p:txBody>
        </p:sp>
      </p:grpSp>
      <p:grpSp>
        <p:nvGrpSpPr>
          <p:cNvPr id="41034" name="Group 87"/>
          <p:cNvGrpSpPr/>
          <p:nvPr/>
        </p:nvGrpSpPr>
        <p:grpSpPr bwMode="auto">
          <a:xfrm>
            <a:off x="4643438" y="4508500"/>
            <a:ext cx="2592387" cy="2111375"/>
            <a:chOff x="0" y="0"/>
            <a:chExt cx="1633" cy="1330"/>
          </a:xfrm>
        </p:grpSpPr>
        <p:sp>
          <p:nvSpPr>
            <p:cNvPr id="41035" name="AutoShape 88"/>
            <p:cNvSpPr>
              <a:spLocks noChangeArrowheads="1"/>
            </p:cNvSpPr>
            <p:nvPr/>
          </p:nvSpPr>
          <p:spPr bwMode="auto">
            <a:xfrm>
              <a:off x="0" y="817"/>
              <a:ext cx="1361" cy="513"/>
            </a:xfrm>
            <a:prstGeom prst="wedgeRoundRectCallout">
              <a:avLst>
                <a:gd name="adj1" fmla="val 36556"/>
                <a:gd name="adj2" fmla="val -147069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连</a:t>
              </a:r>
              <a:endParaRPr lang="zh-CN" altLang="en-US"/>
            </a:p>
          </p:txBody>
        </p:sp>
        <p:sp>
          <p:nvSpPr>
            <p:cNvPr id="41036" name="Oval 89"/>
            <p:cNvSpPr>
              <a:spLocks noChangeArrowheads="1"/>
            </p:cNvSpPr>
            <p:nvPr/>
          </p:nvSpPr>
          <p:spPr bwMode="auto">
            <a:xfrm>
              <a:off x="817" y="0"/>
              <a:ext cx="816" cy="273"/>
            </a:xfrm>
            <a:prstGeom prst="ellipse">
              <a:avLst/>
            </a:prstGeom>
            <a:noFill/>
            <a:ln w="28575" cmpd="sng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1037" name="AutoShape 90"/>
            <p:cNvSpPr>
              <a:spLocks noChangeArrowheads="1"/>
            </p:cNvSpPr>
            <p:nvPr/>
          </p:nvSpPr>
          <p:spPr bwMode="auto">
            <a:xfrm>
              <a:off x="0" y="817"/>
              <a:ext cx="1361" cy="513"/>
            </a:xfrm>
            <a:prstGeom prst="wedgeRoundRectCallout">
              <a:avLst>
                <a:gd name="adj1" fmla="val 59477"/>
                <a:gd name="adj2" fmla="val -98727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连续输入</a:t>
              </a:r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3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个</a:t>
              </a:r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zh-CN" altLang="en-US" sz="2400" b="1">
                <a:solidFill>
                  <a:schemeClr val="tx1"/>
                </a:solidFill>
                <a:ea typeface="仿宋_GB2312" pitchFamily="1" charset="-122"/>
              </a:endParaRPr>
            </a:p>
            <a:p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Y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输出</a:t>
              </a:r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zh-CN" altLang="en-US"/>
            </a:p>
          </p:txBody>
        </p:sp>
      </p:grpSp>
      <p:grpSp>
        <p:nvGrpSpPr>
          <p:cNvPr id="41038" name="Group 95"/>
          <p:cNvGrpSpPr/>
          <p:nvPr/>
        </p:nvGrpSpPr>
        <p:grpSpPr bwMode="auto">
          <a:xfrm>
            <a:off x="5076825" y="4508500"/>
            <a:ext cx="2592388" cy="2111375"/>
            <a:chOff x="0" y="0"/>
            <a:chExt cx="1633" cy="1330"/>
          </a:xfrm>
        </p:grpSpPr>
        <p:sp>
          <p:nvSpPr>
            <p:cNvPr id="41039" name="AutoShape 92"/>
            <p:cNvSpPr>
              <a:spLocks noChangeArrowheads="1"/>
            </p:cNvSpPr>
            <p:nvPr/>
          </p:nvSpPr>
          <p:spPr bwMode="auto">
            <a:xfrm>
              <a:off x="0" y="817"/>
              <a:ext cx="1361" cy="513"/>
            </a:xfrm>
            <a:prstGeom prst="wedgeRoundRectCallout">
              <a:avLst>
                <a:gd name="adj1" fmla="val 36556"/>
                <a:gd name="adj2" fmla="val -147069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连</a:t>
              </a:r>
              <a:endParaRPr lang="zh-CN" altLang="en-US"/>
            </a:p>
          </p:txBody>
        </p:sp>
        <p:sp>
          <p:nvSpPr>
            <p:cNvPr id="41040" name="Oval 93"/>
            <p:cNvSpPr>
              <a:spLocks noChangeArrowheads="1"/>
            </p:cNvSpPr>
            <p:nvPr/>
          </p:nvSpPr>
          <p:spPr bwMode="auto">
            <a:xfrm>
              <a:off x="499" y="0"/>
              <a:ext cx="1134" cy="273"/>
            </a:xfrm>
            <a:prstGeom prst="ellipse">
              <a:avLst/>
            </a:prstGeom>
            <a:noFill/>
            <a:ln w="28575" cmpd="sng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1041" name="AutoShape 94"/>
            <p:cNvSpPr>
              <a:spLocks noChangeArrowheads="1"/>
            </p:cNvSpPr>
            <p:nvPr/>
          </p:nvSpPr>
          <p:spPr bwMode="auto">
            <a:xfrm>
              <a:off x="0" y="817"/>
              <a:ext cx="1361" cy="513"/>
            </a:xfrm>
            <a:prstGeom prst="wedgeRoundRectCallout">
              <a:avLst>
                <a:gd name="adj1" fmla="val 59477"/>
                <a:gd name="adj2" fmla="val -98727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连续输入</a:t>
              </a:r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3</a:t>
              </a:r>
              <a:r>
                <a:rPr lang="zh-CN" altLang="en-US" sz="2400" b="1">
                  <a:solidFill>
                    <a:schemeClr val="accent2"/>
                  </a:solidFill>
                  <a:ea typeface="仿宋_GB2312" pitchFamily="1" charset="-122"/>
                </a:rPr>
                <a:t>个以</a:t>
              </a:r>
              <a:br>
                <a:rPr lang="zh-CN" altLang="en-US" sz="2400" b="1">
                  <a:solidFill>
                    <a:schemeClr val="accent2"/>
                  </a:solidFill>
                  <a:ea typeface="仿宋_GB2312" pitchFamily="1" charset="-122"/>
                </a:rPr>
              </a:br>
              <a:r>
                <a:rPr lang="zh-CN" altLang="en-US" sz="2400" b="1">
                  <a:solidFill>
                    <a:schemeClr val="accent2"/>
                  </a:solidFill>
                  <a:ea typeface="仿宋_GB2312" pitchFamily="1" charset="-122"/>
                </a:rPr>
                <a:t>上</a:t>
              </a:r>
              <a:r>
                <a:rPr lang="en-US" sz="2400" b="1">
                  <a:solidFill>
                    <a:schemeClr val="accent2"/>
                  </a:solidFill>
                  <a:ea typeface="仿宋_GB2312" pitchFamily="1" charset="-122"/>
                </a:rPr>
                <a:t>1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，</a:t>
              </a:r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Y</a:t>
              </a:r>
              <a:r>
                <a:rPr lang="zh-CN" altLang="en-US" sz="2400" b="1">
                  <a:solidFill>
                    <a:schemeClr val="tx1"/>
                  </a:solidFill>
                  <a:ea typeface="仿宋_GB2312" pitchFamily="1" charset="-122"/>
                </a:rPr>
                <a:t>输出</a:t>
              </a:r>
              <a:r>
                <a:rPr lang="en-US" sz="2400" b="1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ldLvl="0" autoUpdateAnimBg="0" build="p"/>
      <p:bldP spid="40963" grpId="0" bldLvl="0" autoUpdateAnimBg="0"/>
      <p:bldP spid="40964" grpId="0" bldLvl="0" autoUpdateAnimBg="0"/>
      <p:bldP spid="40965" grpId="0" bldLvl="0" autoUpdateAnimBg="0"/>
      <p:bldP spid="4097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50825" y="0"/>
            <a:ext cx="2665060" cy="685800"/>
          </a:xfrm>
          <a:prstGeom prst="rect">
            <a:avLst/>
          </a:prstGeom>
          <a:gradFill rotWithShape="0">
            <a:gsLst>
              <a:gs pos="0">
                <a:srgbClr val="747474"/>
              </a:gs>
              <a:gs pos="50000">
                <a:srgbClr val="FFFFFF"/>
              </a:gs>
              <a:gs pos="100000">
                <a:srgbClr val="747474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anchor="ctr"/>
          <a:lstStyle/>
          <a:p>
            <a:r>
              <a:rPr lang="en-US" sz="40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6.1 </a:t>
            </a:r>
            <a:r>
              <a:rPr lang="zh-CN" altLang="en-US" sz="40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概述</a:t>
            </a:r>
            <a:endParaRPr lang="zh-CN" altLang="en-US" sz="4000" b="1" dirty="0">
              <a:solidFill>
                <a:schemeClr val="tx2"/>
              </a:solidFill>
              <a:latin typeface="隶书" panose="02010509060101010101" pitchFamily="1" charset="-122"/>
              <a:ea typeface="隶书" panose="02010509060101010101" pitchFamily="1" charset="-122"/>
              <a:sym typeface="隶书" panose="02010509060101010101" pitchFamily="1" charset="-122"/>
            </a:endParaRPr>
          </a:p>
        </p:txBody>
      </p:sp>
      <p:grpSp>
        <p:nvGrpSpPr>
          <p:cNvPr id="6148" name="Group 6"/>
          <p:cNvGrpSpPr/>
          <p:nvPr/>
        </p:nvGrpSpPr>
        <p:grpSpPr bwMode="auto">
          <a:xfrm>
            <a:off x="1908175" y="1555735"/>
            <a:ext cx="2849562" cy="1125537"/>
            <a:chOff x="0" y="0"/>
            <a:chExt cx="1536" cy="574"/>
          </a:xfrm>
        </p:grpSpPr>
        <p:sp>
          <p:nvSpPr>
            <p:cNvPr id="6149" name="Rectangle 7"/>
            <p:cNvSpPr>
              <a:spLocks noChangeArrowheads="1"/>
            </p:cNvSpPr>
            <p:nvPr/>
          </p:nvSpPr>
          <p:spPr bwMode="auto">
            <a:xfrm>
              <a:off x="48" y="309"/>
              <a:ext cx="1447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chemeClr val="tx1"/>
                  </a:solidFill>
                  <a:latin typeface="仿宋_GB2312" pitchFamily="1" charset="-122"/>
                  <a:ea typeface="仿宋_GB2312" pitchFamily="1" charset="-122"/>
                  <a:sym typeface="仿宋_GB2312" pitchFamily="1" charset="-122"/>
                </a:rPr>
                <a:t>时序逻辑电路：</a:t>
              </a:r>
              <a:endParaRPr lang="zh-CN" altLang="en-US"/>
            </a:p>
          </p:txBody>
        </p:sp>
        <p:sp>
          <p:nvSpPr>
            <p:cNvPr id="6150" name="AutoShape 8"/>
            <p:cNvSpPr/>
            <p:nvPr/>
          </p:nvSpPr>
          <p:spPr bwMode="auto">
            <a:xfrm>
              <a:off x="0" y="144"/>
              <a:ext cx="96" cy="384"/>
            </a:xfrm>
            <a:prstGeom prst="leftBrace">
              <a:avLst>
                <a:gd name="adj1" fmla="val 33315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6151" name="Rectangle 9"/>
            <p:cNvSpPr>
              <a:spLocks noChangeArrowheads="1"/>
            </p:cNvSpPr>
            <p:nvPr/>
          </p:nvSpPr>
          <p:spPr bwMode="auto">
            <a:xfrm>
              <a:off x="48" y="0"/>
              <a:ext cx="1488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组合逻辑电路</a:t>
              </a:r>
              <a:r>
                <a:rPr lang="en-US" sz="2800" dirty="0">
                  <a:solidFill>
                    <a:schemeClr val="tx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:</a:t>
              </a:r>
              <a:endParaRPr lang="zh-CN" altLang="en-US" dirty="0"/>
            </a:p>
          </p:txBody>
        </p:sp>
      </p:grpSp>
      <p:sp>
        <p:nvSpPr>
          <p:cNvPr id="6152" name="Text Box 10"/>
          <p:cNvSpPr>
            <a:spLocks noChangeArrowheads="1"/>
          </p:cNvSpPr>
          <p:nvPr/>
        </p:nvSpPr>
        <p:spPr bwMode="auto">
          <a:xfrm>
            <a:off x="323850" y="1700197"/>
            <a:ext cx="1763712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数字电路</a:t>
            </a:r>
            <a:endParaRPr lang="zh-CN" altLang="en-US" sz="2800" b="1">
              <a:solidFill>
                <a:schemeClr val="accent2"/>
              </a:solidFill>
              <a:latin typeface="隶书" panose="02010509060101010101" pitchFamily="1" charset="-122"/>
              <a:ea typeface="隶书" panose="02010509060101010101" pitchFamily="1" charset="-122"/>
              <a:sym typeface="隶书" panose="02010509060101010101" pitchFamily="1" charset="-122"/>
            </a:endParaRPr>
          </a:p>
          <a:p>
            <a:pPr algn="l"/>
            <a:r>
              <a:rPr lang="zh-CN" altLang="en-US" sz="2800" b="1">
                <a:solidFill>
                  <a:schemeClr val="accent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  分类</a:t>
            </a:r>
            <a:endParaRPr lang="zh-CN" altLang="en-US"/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4572000" y="1412860"/>
            <a:ext cx="2874962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tx1"/>
                </a:solidFill>
                <a:ea typeface="仿宋_GB2312" pitchFamily="1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ea typeface="仿宋_GB2312" pitchFamily="1" charset="-122"/>
              </a:rPr>
              <a:t>（</a:t>
            </a:r>
            <a:r>
              <a:rPr lang="en-US" sz="2800" b="1" dirty="0">
                <a:solidFill>
                  <a:schemeClr val="tx1"/>
                </a:solidFill>
                <a:ea typeface="仿宋_GB2312" pitchFamily="1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ea typeface="仿宋_GB2312" pitchFamily="1" charset="-122"/>
              </a:rPr>
              <a:t>）</a:t>
            </a:r>
            <a:r>
              <a:rPr lang="en-US" sz="2800" b="1" dirty="0">
                <a:solidFill>
                  <a:schemeClr val="tx1"/>
                </a:solidFill>
                <a:ea typeface="仿宋_GB2312" pitchFamily="1" charset="-122"/>
              </a:rPr>
              <a:t>=</a:t>
            </a:r>
            <a:r>
              <a:rPr lang="en-US" sz="2800" b="1" dirty="0" smtClean="0">
                <a:solidFill>
                  <a:schemeClr val="tx1"/>
                </a:solidFill>
                <a:ea typeface="仿宋_GB2312" pitchFamily="1" charset="-122"/>
              </a:rPr>
              <a:t>F[</a:t>
            </a:r>
            <a:r>
              <a:rPr lang="en-US" altLang="zh-CN" sz="2800" b="1" dirty="0" smtClean="0">
                <a:solidFill>
                  <a:schemeClr val="tx1"/>
                </a:solidFill>
                <a:ea typeface="仿宋_GB2312" pitchFamily="1" charset="-122"/>
              </a:rPr>
              <a:t>X</a:t>
            </a:r>
            <a:r>
              <a:rPr lang="en-US" sz="2800" b="1" dirty="0" smtClean="0">
                <a:solidFill>
                  <a:schemeClr val="tx1"/>
                </a:solidFill>
                <a:ea typeface="仿宋_GB2312" pitchFamily="1" charset="-122"/>
              </a:rPr>
              <a:t>(t</a:t>
            </a:r>
            <a:r>
              <a:rPr lang="zh-CN" altLang="en-US" sz="2800" b="1" dirty="0">
                <a:solidFill>
                  <a:schemeClr val="tx1"/>
                </a:solidFill>
                <a:ea typeface="仿宋_GB2312" pitchFamily="1" charset="-122"/>
              </a:rPr>
              <a:t>）</a:t>
            </a:r>
            <a:r>
              <a:rPr lang="en-US" sz="2800" b="1" dirty="0">
                <a:solidFill>
                  <a:schemeClr val="tx1"/>
                </a:solidFill>
                <a:ea typeface="仿宋_GB2312" pitchFamily="1" charset="-122"/>
              </a:rPr>
              <a:t>]</a:t>
            </a:r>
            <a:endParaRPr lang="zh-CN" altLang="en-US" dirty="0"/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4499995" y="1988900"/>
            <a:ext cx="4176712" cy="733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sz="2800" b="1" i="1" dirty="0">
                <a:solidFill>
                  <a:schemeClr val="tx1"/>
                </a:solidFill>
                <a:ea typeface="仿宋_GB2312" pitchFamily="1" charset="-122"/>
              </a:rPr>
              <a:t>Y</a:t>
            </a:r>
            <a:r>
              <a:rPr lang="zh-CN" altLang="en-US" sz="2800" b="1" i="1" dirty="0">
                <a:solidFill>
                  <a:schemeClr val="tx1"/>
                </a:solidFill>
                <a:ea typeface="仿宋_GB2312" pitchFamily="1" charset="-122"/>
              </a:rPr>
              <a:t>（</a:t>
            </a:r>
            <a:r>
              <a:rPr lang="en-US" sz="2800" b="1" i="1" dirty="0">
                <a:solidFill>
                  <a:schemeClr val="tx1"/>
                </a:solidFill>
                <a:ea typeface="仿宋_GB2312" pitchFamily="1" charset="-122"/>
              </a:rPr>
              <a:t>t</a:t>
            </a:r>
            <a:r>
              <a:rPr lang="zh-CN" altLang="en-US" sz="2800" b="1" i="1" dirty="0">
                <a:solidFill>
                  <a:schemeClr val="tx1"/>
                </a:solidFill>
                <a:ea typeface="仿宋_GB2312" pitchFamily="1" charset="-122"/>
              </a:rPr>
              <a:t>）</a:t>
            </a:r>
            <a:r>
              <a:rPr lang="en-US" sz="2800" b="1" i="1" dirty="0">
                <a:solidFill>
                  <a:schemeClr val="tx1"/>
                </a:solidFill>
                <a:ea typeface="仿宋_GB2312" pitchFamily="1" charset="-122"/>
              </a:rPr>
              <a:t>=</a:t>
            </a:r>
            <a:r>
              <a:rPr lang="en-US" sz="2800" b="1" i="1" dirty="0" smtClean="0">
                <a:solidFill>
                  <a:schemeClr val="tx1"/>
                </a:solidFill>
                <a:ea typeface="仿宋_GB2312" pitchFamily="1" charset="-122"/>
              </a:rPr>
              <a:t>F[</a:t>
            </a:r>
            <a:r>
              <a:rPr lang="en-US" altLang="zh-CN" sz="2800" b="1" i="1" dirty="0" smtClean="0">
                <a:solidFill>
                  <a:schemeClr val="tx1"/>
                </a:solidFill>
                <a:ea typeface="仿宋_GB2312" pitchFamily="1" charset="-122"/>
              </a:rPr>
              <a:t>X</a:t>
            </a:r>
            <a:r>
              <a:rPr lang="en-US" sz="2800" b="1" i="1" dirty="0" smtClean="0">
                <a:solidFill>
                  <a:schemeClr val="tx1"/>
                </a:solidFill>
                <a:ea typeface="仿宋_GB2312" pitchFamily="1" charset="-122"/>
              </a:rPr>
              <a:t>(-</a:t>
            </a:r>
            <a:r>
              <a:rPr lang="en-US" sz="2800" b="1" i="1" dirty="0">
                <a:solidFill>
                  <a:schemeClr val="tx1"/>
                </a:solidFill>
                <a:ea typeface="仿宋_GB2312" pitchFamily="1" charset="-122"/>
              </a:rPr>
              <a:t>∞</a:t>
            </a:r>
            <a:r>
              <a:rPr lang="zh-CN" altLang="en-US" sz="2800" b="1" i="1" dirty="0">
                <a:solidFill>
                  <a:schemeClr val="tx1"/>
                </a:solidFill>
                <a:ea typeface="仿宋_GB2312" pitchFamily="1" charset="-122"/>
              </a:rPr>
              <a:t>，</a:t>
            </a:r>
            <a:r>
              <a:rPr lang="en-US" sz="2800" b="1" i="1" dirty="0">
                <a:solidFill>
                  <a:schemeClr val="tx1"/>
                </a:solidFill>
                <a:ea typeface="仿宋_GB2312" pitchFamily="1" charset="-122"/>
              </a:rPr>
              <a:t>t</a:t>
            </a:r>
            <a:r>
              <a:rPr lang="zh-CN" altLang="en-US" sz="2800" b="1" i="1" dirty="0">
                <a:solidFill>
                  <a:schemeClr val="tx1"/>
                </a:solidFill>
                <a:ea typeface="仿宋_GB2312" pitchFamily="1" charset="-122"/>
              </a:rPr>
              <a:t>）</a:t>
            </a:r>
            <a:r>
              <a:rPr lang="en-US" sz="2800" b="1" i="1" dirty="0">
                <a:solidFill>
                  <a:schemeClr val="tx1"/>
                </a:solidFill>
                <a:ea typeface="仿宋_GB2312" pitchFamily="1" charset="-122"/>
              </a:rPr>
              <a:t>]</a:t>
            </a:r>
            <a:endParaRPr lang="zh-CN" altLang="en-US" dirty="0"/>
          </a:p>
        </p:txBody>
      </p:sp>
      <p:sp>
        <p:nvSpPr>
          <p:cNvPr id="6155" name="AutoShape 14"/>
          <p:cNvSpPr>
            <a:spLocks noChangeArrowheads="1"/>
          </p:cNvSpPr>
          <p:nvPr/>
        </p:nvSpPr>
        <p:spPr bwMode="auto">
          <a:xfrm>
            <a:off x="6156110" y="2780955"/>
            <a:ext cx="2665412" cy="1152525"/>
          </a:xfrm>
          <a:prstGeom prst="wedgeRoundRectCallout">
            <a:avLst>
              <a:gd name="adj1" fmla="val -85968"/>
              <a:gd name="adj2" fmla="val 2755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</a:ln>
        </p:spPr>
        <p:txBody>
          <a:bodyPr lIns="90000" tIns="46800" rIns="90000" bIns="46800" anchor="ctr"/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用电路的状态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Q(t) 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来记忆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时刻以前的输入</a:t>
            </a:r>
            <a:endParaRPr lang="zh-CN" altLang="en-US" dirty="0"/>
          </a:p>
        </p:txBody>
      </p:sp>
      <p:sp>
        <p:nvSpPr>
          <p:cNvPr id="6156" name="AutoShape 15"/>
          <p:cNvSpPr>
            <a:spLocks noChangeArrowheads="1"/>
          </p:cNvSpPr>
          <p:nvPr/>
        </p:nvSpPr>
        <p:spPr bwMode="auto">
          <a:xfrm>
            <a:off x="4499995" y="2780955"/>
            <a:ext cx="1008062" cy="1295400"/>
          </a:xfrm>
          <a:prstGeom prst="downArrow">
            <a:avLst>
              <a:gd name="adj1" fmla="val 50000"/>
              <a:gd name="adj2" fmla="val 32114"/>
            </a:avLst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pic>
        <p:nvPicPr>
          <p:cNvPr id="6157" name="Object 1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75910" y="4149050"/>
            <a:ext cx="35226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8" name="AutoShape 20"/>
          <p:cNvSpPr>
            <a:spLocks noChangeArrowheads="1"/>
          </p:cNvSpPr>
          <p:nvPr/>
        </p:nvSpPr>
        <p:spPr bwMode="auto">
          <a:xfrm>
            <a:off x="1691800" y="2996970"/>
            <a:ext cx="1871662" cy="1009650"/>
          </a:xfrm>
          <a:prstGeom prst="wedgeRoundRectCallout">
            <a:avLst>
              <a:gd name="adj1" fmla="val 117431"/>
              <a:gd name="adj2" fmla="val 71542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</a:ln>
        </p:spPr>
        <p:txBody>
          <a:bodyPr lIns="90000" tIns="46800" rIns="90000" bIns="46800" anchor="ctr"/>
          <a:lstStyle/>
          <a:p>
            <a:pPr algn="l"/>
            <a:r>
              <a:rPr lang="en-US" sz="2400" b="1" dirty="0">
                <a:solidFill>
                  <a:schemeClr val="accent2"/>
                </a:solidFill>
                <a:ea typeface="仿宋_GB2312" pitchFamily="1" charset="-122"/>
              </a:rPr>
              <a:t>t</a:t>
            </a: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时刻以前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的输入</a:t>
            </a:r>
            <a:endParaRPr lang="zh-CN" altLang="en-US" dirty="0"/>
          </a:p>
        </p:txBody>
      </p:sp>
      <p:sp>
        <p:nvSpPr>
          <p:cNvPr id="6159" name="AutoShape 21"/>
          <p:cNvSpPr>
            <a:spLocks noChangeArrowheads="1"/>
          </p:cNvSpPr>
          <p:nvPr/>
        </p:nvSpPr>
        <p:spPr bwMode="auto">
          <a:xfrm>
            <a:off x="6804155" y="4509075"/>
            <a:ext cx="2016125" cy="864045"/>
          </a:xfrm>
          <a:prstGeom prst="wedgeRoundRectCallout">
            <a:avLst>
              <a:gd name="adj1" fmla="val -94880"/>
              <a:gd name="adj2" fmla="val -56616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</a:ln>
        </p:spPr>
        <p:txBody>
          <a:bodyPr lIns="90000" tIns="46800" rIns="90000" bIns="46800" anchor="ctr"/>
          <a:lstStyle/>
          <a:p>
            <a:pPr algn="l"/>
            <a:r>
              <a:rPr lang="en-US" sz="2400" b="1" dirty="0">
                <a:solidFill>
                  <a:schemeClr val="accent2"/>
                </a:solidFill>
                <a:ea typeface="仿宋_GB2312" pitchFamily="1" charset="-122"/>
              </a:rPr>
              <a:t>t</a:t>
            </a: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时刻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的输入</a:t>
            </a:r>
            <a:endParaRPr lang="zh-CN" altLang="en-US" dirty="0"/>
          </a:p>
        </p:txBody>
      </p:sp>
      <p:sp>
        <p:nvSpPr>
          <p:cNvPr id="6160" name="AutoShape 22"/>
          <p:cNvSpPr>
            <a:spLocks noChangeArrowheads="1"/>
          </p:cNvSpPr>
          <p:nvPr/>
        </p:nvSpPr>
        <p:spPr bwMode="auto">
          <a:xfrm>
            <a:off x="1331775" y="5517145"/>
            <a:ext cx="4032280" cy="1123950"/>
          </a:xfrm>
          <a:prstGeom prst="wedgeRoundRectCallout">
            <a:avLst>
              <a:gd name="adj1" fmla="val 13144"/>
              <a:gd name="adj2" fmla="val -84042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</a:ln>
        </p:spPr>
        <p:txBody>
          <a:bodyPr lIns="90000" tIns="46800" rIns="90000" bIns="46800" anchor="ctr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ea typeface="仿宋_GB2312" pitchFamily="1" charset="-122"/>
              </a:rPr>
              <a:t>将t</a:t>
            </a:r>
            <a:r>
              <a:rPr lang="en-US" sz="2400" b="1" baseline="-25000" dirty="0" err="1">
                <a:solidFill>
                  <a:schemeClr val="tx1"/>
                </a:solidFill>
                <a:ea typeface="仿宋_GB2312" pitchFamily="1" charset="-122"/>
              </a:rPr>
              <a:t>n</a:t>
            </a:r>
            <a:r>
              <a:rPr lang="en-US" sz="2400" b="1" dirty="0" err="1">
                <a:solidFill>
                  <a:schemeClr val="tx1"/>
                </a:solidFill>
                <a:ea typeface="仿宋_GB2312" pitchFamily="1" charset="-122"/>
              </a:rPr>
              <a:t>时刻的输入记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忆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下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来：可由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1" charset="-122"/>
              </a:rPr>
              <a:t>触发器</a:t>
            </a:r>
            <a:r>
              <a:rPr lang="zh-CN" altLang="en-US" sz="2400" b="1" dirty="0" smtClean="0">
                <a:solidFill>
                  <a:srgbClr val="0000FF"/>
                </a:solidFill>
                <a:ea typeface="仿宋_GB2312" pitchFamily="1" charset="-122"/>
              </a:rPr>
              <a:t>等存储电路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来实现</a:t>
            </a:r>
            <a:endParaRPr lang="zh-CN" altLang="en-US" dirty="0"/>
          </a:p>
        </p:txBody>
      </p:sp>
      <p:sp>
        <p:nvSpPr>
          <p:cNvPr id="6161" name="AutoShape 23"/>
          <p:cNvSpPr>
            <a:spLocks noChangeArrowheads="1"/>
          </p:cNvSpPr>
          <p:nvPr/>
        </p:nvSpPr>
        <p:spPr bwMode="auto">
          <a:xfrm>
            <a:off x="539720" y="4293060"/>
            <a:ext cx="1944688" cy="865188"/>
          </a:xfrm>
          <a:prstGeom prst="wedgeRoundRectCallout">
            <a:avLst>
              <a:gd name="adj1" fmla="val 94491"/>
              <a:gd name="adj2" fmla="val -31472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</a:ln>
        </p:spPr>
        <p:txBody>
          <a:bodyPr lIns="90000" tIns="46800" rIns="90000" bIns="46800" anchor="ctr"/>
          <a:lstStyle/>
          <a:p>
            <a:pPr algn="l"/>
            <a:r>
              <a:rPr lang="zh-CN" altLang="en-US" sz="2400" b="1" dirty="0">
                <a:solidFill>
                  <a:schemeClr val="tx2"/>
                </a:solidFill>
                <a:ea typeface="仿宋_GB2312" pitchFamily="1" charset="-122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1" charset="-122"/>
              </a:rPr>
              <a:t>组合电路</a:t>
            </a:r>
            <a:r>
              <a:rPr lang="zh-CN" altLang="en-US" sz="2400" b="1" dirty="0">
                <a:solidFill>
                  <a:schemeClr val="tx2"/>
                </a:solidFill>
                <a:ea typeface="仿宋_GB2312" pitchFamily="1" charset="-122"/>
              </a:rPr>
              <a:t>来实现</a:t>
            </a:r>
            <a:endParaRPr lang="zh-CN" altLang="en-US" dirty="0"/>
          </a:p>
        </p:txBody>
      </p:sp>
      <p:sp>
        <p:nvSpPr>
          <p:cNvPr id="6162" name="Text Box 24"/>
          <p:cNvSpPr>
            <a:spLocks noChangeArrowheads="1"/>
          </p:cNvSpPr>
          <p:nvPr/>
        </p:nvSpPr>
        <p:spPr bwMode="auto">
          <a:xfrm>
            <a:off x="251700" y="836820"/>
            <a:ext cx="38512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800" b="1" dirty="0">
                <a:solidFill>
                  <a:schemeClr val="folHlink"/>
                </a:solidFill>
                <a:ea typeface="华文行楷" panose="02010800040101010101" pitchFamily="2" charset="-122"/>
              </a:rPr>
              <a:t>1</a:t>
            </a:r>
            <a:r>
              <a:rPr lang="en-US" sz="2800" b="1" dirty="0" smtClean="0">
                <a:solidFill>
                  <a:schemeClr val="folHlink"/>
                </a:solidFill>
                <a:ea typeface="华文行楷" panose="02010800040101010101" pitchFamily="2" charset="-122"/>
              </a:rPr>
              <a:t>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anose="02010800040101010101" pitchFamily="2" charset="-122"/>
              </a:rPr>
              <a:t>时序逻辑的结构</a:t>
            </a:r>
            <a:endParaRPr lang="zh-CN" altLang="en-US" dirty="0"/>
          </a:p>
        </p:txBody>
      </p:sp>
      <p:sp>
        <p:nvSpPr>
          <p:cNvPr id="6163" name="Text Box 25"/>
          <p:cNvSpPr>
            <a:spLocks noChangeArrowheads="1"/>
          </p:cNvSpPr>
          <p:nvPr/>
        </p:nvSpPr>
        <p:spPr bwMode="auto">
          <a:xfrm>
            <a:off x="5651500" y="5734050"/>
            <a:ext cx="3240088" cy="860425"/>
          </a:xfrm>
          <a:prstGeom prst="rect">
            <a:avLst/>
          </a:prstGeom>
          <a:noFill/>
          <a:ln w="38100" cmpd="sng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式中：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n+1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表示相邻的两个离散时间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3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ldLvl="0" autoUpdateAnimBg="0"/>
      <p:bldP spid="6153" grpId="0" bldLvl="0" autoUpdateAnimBg="0"/>
      <p:bldP spid="6154" grpId="0" bldLvl="0" autoUpdateAnimBg="0"/>
      <p:bldP spid="6155" grpId="0" bldLvl="0" animBg="1" autoUpdateAnimBg="0"/>
      <p:bldP spid="6156" grpId="0" bldLvl="0" animBg="1" autoUpdateAnimBg="0"/>
      <p:bldP spid="6158" grpId="0" bldLvl="0" animBg="1" autoUpdateAnimBg="0"/>
      <p:bldP spid="6159" grpId="0" bldLvl="0" animBg="1" autoUpdateAnimBg="0"/>
      <p:bldP spid="6160" grpId="0" bldLvl="0" animBg="1" autoUpdateAnimBg="0"/>
      <p:bldP spid="6161" grpId="0" bldLvl="0" animBg="1" autoUpdateAnimBg="0"/>
      <p:bldP spid="6162" grpId="0" bldLvl="0" autoUpdateAnimBg="0"/>
      <p:bldP spid="6163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>
            <a:spLocks noChangeArrowheads="1"/>
          </p:cNvSpPr>
          <p:nvPr/>
        </p:nvSpPr>
        <p:spPr bwMode="auto">
          <a:xfrm>
            <a:off x="468313" y="765175"/>
            <a:ext cx="8064500" cy="526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FF0000"/>
                </a:solidFill>
                <a:ea typeface="仿宋_GB2312" pitchFamily="1" charset="-122"/>
              </a:rPr>
              <a:t>方法：</a:t>
            </a:r>
            <a:endParaRPr lang="zh-CN" altLang="en-US" sz="2800" b="1">
              <a:solidFill>
                <a:srgbClr val="FF0000"/>
              </a:solidFill>
              <a:ea typeface="仿宋_GB2312" pitchFamily="1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2060"/>
                </a:solidFill>
                <a:sym typeface="Times New Roman" panose="02020603050405020304" pitchFamily="18" charset="0"/>
              </a:rPr>
              <a:t>确定有多少种输入信息的历史情况，由相应的电路状态记忆，从而确定原始状态图的状态数。</a:t>
            </a:r>
            <a:endParaRPr lang="zh-CN" altLang="en-US" sz="2800" b="1">
              <a:solidFill>
                <a:srgbClr val="002060"/>
              </a:solidFill>
              <a:sym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把每一个状态作为电路当时所处的现在状态，根据设计要求和各种可能的输入情况，确定该时刻的现在的输出和下一时刻电路的下一个状态，画出状态转换线，注明输入和输出，完成原始状态图。</a:t>
            </a:r>
            <a:endParaRPr lang="zh-CN" altLang="en-US" sz="2800" b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华文新魏" panose="02010800040101010101" pitchFamily="2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FF"/>
                </a:solidFill>
                <a:sym typeface="Times New Roman" panose="02020603050405020304" pitchFamily="18" charset="0"/>
              </a:rPr>
              <a:t>可多设几个状态，不要发生遗漏和错误。</a:t>
            </a:r>
            <a:endParaRPr lang="zh-CN" altLang="en-US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50825" y="188913"/>
            <a:ext cx="628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2.</a:t>
            </a:r>
            <a:r>
              <a:rPr lang="zh-CN" alt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原始状态图或原始状态表的构成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ldLvl="2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>
            <a:spLocks noChangeArrowheads="1"/>
          </p:cNvSpPr>
          <p:nvPr/>
        </p:nvSpPr>
        <p:spPr bwMode="auto">
          <a:xfrm>
            <a:off x="468313" y="3284538"/>
            <a:ext cx="6264275" cy="265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状态的设置 ：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      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：</a:t>
            </a:r>
            <a:r>
              <a:rPr lang="zh-CN" altLang="en-US" sz="2800" b="1">
                <a:solidFill>
                  <a:schemeClr val="accent2"/>
                </a:solidFill>
                <a:ea typeface="仿宋_GB2312" pitchFamily="1" charset="-122"/>
              </a:rPr>
              <a:t>初始状态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，每次判定由此状态开始</a:t>
            </a:r>
            <a:r>
              <a:rPr lang="zh-CN" altLang="en-US" sz="2800" b="1" i="1">
                <a:solidFill>
                  <a:srgbClr val="0000FF"/>
                </a:solidFill>
                <a:ea typeface="仿宋_GB2312" pitchFamily="1" charset="-122"/>
              </a:rPr>
              <a:t>，（没收到</a:t>
            </a:r>
            <a:r>
              <a:rPr lang="en-US" sz="2800" b="1" i="1">
                <a:solidFill>
                  <a:srgbClr val="0000FF"/>
                </a:solidFill>
                <a:ea typeface="仿宋_GB2312" pitchFamily="1" charset="-122"/>
              </a:rPr>
              <a:t>1</a:t>
            </a:r>
            <a:r>
              <a:rPr lang="zh-CN" altLang="en-US" sz="2800" b="1" i="1">
                <a:solidFill>
                  <a:srgbClr val="0000FF"/>
                </a:solidFill>
                <a:ea typeface="仿宋_GB2312" pitchFamily="1" charset="-122"/>
              </a:rPr>
              <a:t>）</a:t>
            </a:r>
            <a:endParaRPr lang="zh-CN" altLang="en-US" sz="2800" b="1" i="1">
              <a:solidFill>
                <a:srgbClr val="0000FF"/>
              </a:solidFill>
              <a:ea typeface="仿宋_GB2312" pitchFamily="1" charset="-122"/>
            </a:endParaRPr>
          </a:p>
          <a:p>
            <a:pPr algn="just"/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      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：收到</a:t>
            </a:r>
            <a:r>
              <a:rPr lang="zh-CN" altLang="en-US" sz="2800" b="1">
                <a:solidFill>
                  <a:schemeClr val="folHlink"/>
                </a:solidFill>
                <a:ea typeface="仿宋_GB2312" pitchFamily="1" charset="-122"/>
              </a:rPr>
              <a:t>一个</a:t>
            </a:r>
            <a:r>
              <a:rPr lang="en-US" sz="2800" b="1">
                <a:solidFill>
                  <a:schemeClr val="folHlink"/>
                </a:solidFill>
                <a:ea typeface="仿宋_GB2312" pitchFamily="1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，</a:t>
            </a:r>
            <a:endParaRPr lang="zh-CN" altLang="en-US" sz="2800" b="1">
              <a:solidFill>
                <a:schemeClr val="tx1"/>
              </a:solidFill>
              <a:ea typeface="仿宋_GB2312" pitchFamily="1" charset="-122"/>
            </a:endParaRPr>
          </a:p>
          <a:p>
            <a:pPr algn="just"/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      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：连续收到</a:t>
            </a:r>
            <a:r>
              <a:rPr lang="zh-CN" altLang="en-US" sz="2800" b="1">
                <a:solidFill>
                  <a:srgbClr val="0000FF"/>
                </a:solidFill>
                <a:ea typeface="仿宋_GB2312" pitchFamily="1" charset="-122"/>
              </a:rPr>
              <a:t>二个1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，</a:t>
            </a:r>
            <a:endParaRPr lang="zh-CN" altLang="en-US" sz="2800" b="1">
              <a:solidFill>
                <a:schemeClr val="tx1"/>
              </a:solidFill>
              <a:ea typeface="仿宋_GB2312" pitchFamily="1" charset="-122"/>
            </a:endParaRPr>
          </a:p>
          <a:p>
            <a:pPr algn="just"/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      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：连续收到</a:t>
            </a:r>
            <a:r>
              <a:rPr lang="zh-CN" altLang="en-US" sz="2800" b="1">
                <a:solidFill>
                  <a:schemeClr val="folHlink"/>
                </a:solidFill>
                <a:ea typeface="仿宋_GB2312" pitchFamily="1" charset="-122"/>
              </a:rPr>
              <a:t>三个或三个以上个1</a:t>
            </a:r>
            <a:endParaRPr lang="en-US" sz="2800" b="1">
              <a:solidFill>
                <a:schemeClr val="folHlink"/>
              </a:solidFill>
              <a:ea typeface="仿宋_GB2312" pitchFamily="1" charset="-122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467715" y="1484865"/>
            <a:ext cx="85328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根据题意，</a:t>
            </a:r>
            <a:r>
              <a:rPr lang="en-US" sz="28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Y(t)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与</a:t>
            </a:r>
            <a:r>
              <a:rPr lang="en-US" sz="28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时刻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以前的</a:t>
            </a:r>
            <a:r>
              <a:rPr 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输入有关</a:t>
            </a:r>
            <a:r>
              <a:rPr lang="en-US" sz="2800" b="1" dirty="0">
                <a:solidFill>
                  <a:schemeClr val="tx1"/>
                </a:solidFill>
                <a:ea typeface="仿宋_GB2312" pitchFamily="1" charset="-122"/>
              </a:rPr>
              <a:t>,</a:t>
            </a:r>
            <a:endParaRPr lang="zh-CN" altLang="en-US" dirty="0"/>
          </a:p>
        </p:txBody>
      </p:sp>
      <p:sp>
        <p:nvSpPr>
          <p:cNvPr id="43012" name="Rectangle 37"/>
          <p:cNvSpPr>
            <a:spLocks noChangeArrowheads="1"/>
          </p:cNvSpPr>
          <p:nvPr/>
        </p:nvSpPr>
        <p:spPr bwMode="auto">
          <a:xfrm>
            <a:off x="443922" y="2276475"/>
            <a:ext cx="5473270" cy="525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只需记忆</a:t>
            </a:r>
            <a:r>
              <a:rPr 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时刻以前</a:t>
            </a:r>
            <a:r>
              <a:rPr lang="zh-CN" altLang="en-US" sz="2800" b="1" i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Times New Roman" panose="02020603050405020304" pitchFamily="18" charset="0"/>
              </a:rPr>
              <a:t>有用</a:t>
            </a:r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的输入。</a:t>
            </a:r>
            <a:endParaRPr lang="zh-CN" altLang="en-US" dirty="0"/>
          </a:p>
        </p:txBody>
      </p:sp>
      <p:sp>
        <p:nvSpPr>
          <p:cNvPr id="43013" name="Rectangle 38"/>
          <p:cNvSpPr>
            <a:spLocks noChangeArrowheads="1"/>
          </p:cNvSpPr>
          <p:nvPr/>
        </p:nvSpPr>
        <p:spPr bwMode="auto">
          <a:xfrm>
            <a:off x="0" y="188913"/>
            <a:ext cx="42878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800" b="1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sym typeface="Times New Roman" panose="02020603050405020304" pitchFamily="18" charset="0"/>
              </a:rPr>
              <a:t>）原始状态数的确定：</a:t>
            </a:r>
            <a:endParaRPr lang="zh-CN" altLang="en-US"/>
          </a:p>
        </p:txBody>
      </p:sp>
      <p:sp>
        <p:nvSpPr>
          <p:cNvPr id="43014" name="AutoShape 40"/>
          <p:cNvSpPr>
            <a:spLocks noChangeArrowheads="1"/>
          </p:cNvSpPr>
          <p:nvPr/>
        </p:nvSpPr>
        <p:spPr bwMode="auto">
          <a:xfrm>
            <a:off x="4246563" y="0"/>
            <a:ext cx="4897437" cy="1052513"/>
          </a:xfrm>
          <a:prstGeom prst="wedgeRoundRectCallout">
            <a:avLst>
              <a:gd name="adj1" fmla="val -33986"/>
              <a:gd name="adj2" fmla="val 95551"/>
              <a:gd name="adj3" fmla="val 16667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实际上只与以前两个输入有关。</a:t>
            </a:r>
            <a:b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</a:br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因题意有</a:t>
            </a:r>
            <a:r>
              <a:rPr lang="zh-CN" altLang="en-US" sz="2400" b="1">
                <a:solidFill>
                  <a:schemeClr val="folHlink"/>
                </a:solidFill>
                <a:ea typeface="仿宋_GB2312" pitchFamily="1" charset="-122"/>
              </a:rPr>
              <a:t>三个或三个以上，防止</a:t>
            </a:r>
            <a:endParaRPr lang="zh-CN" altLang="en-US" sz="2400" b="1">
              <a:solidFill>
                <a:schemeClr val="folHlink"/>
              </a:solidFill>
              <a:ea typeface="仿宋_GB2312" pitchFamily="1" charset="-122"/>
            </a:endParaRPr>
          </a:p>
          <a:p>
            <a:pPr algn="l"/>
            <a:r>
              <a:rPr lang="zh-CN" altLang="en-US" sz="2400" b="1">
                <a:solidFill>
                  <a:schemeClr val="folHlink"/>
                </a:solidFill>
                <a:ea typeface="仿宋_GB2312" pitchFamily="1" charset="-122"/>
              </a:rPr>
              <a:t>遗漏，可多记忆</a:t>
            </a:r>
            <a:endParaRPr lang="zh-CN" altLang="en-US"/>
          </a:p>
        </p:txBody>
      </p:sp>
      <p:sp>
        <p:nvSpPr>
          <p:cNvPr id="43015" name="AutoShape 42"/>
          <p:cNvSpPr>
            <a:spLocks noChangeArrowheads="1"/>
          </p:cNvSpPr>
          <p:nvPr/>
        </p:nvSpPr>
        <p:spPr bwMode="auto">
          <a:xfrm>
            <a:off x="6156325" y="2852738"/>
            <a:ext cx="2987675" cy="814387"/>
          </a:xfrm>
          <a:prstGeom prst="wedgeRoundRectCallout">
            <a:avLst>
              <a:gd name="adj1" fmla="val -118755"/>
              <a:gd name="adj2" fmla="val -66181"/>
              <a:gd name="adj3" fmla="val 16667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chemeClr val="folHlink"/>
                </a:solidFill>
                <a:ea typeface="仿宋_GB2312" pitchFamily="1" charset="-122"/>
              </a:rPr>
              <a:t>本例只记忆</a:t>
            </a:r>
            <a:br>
              <a:rPr lang="zh-CN" altLang="en-US" sz="2400" b="1">
                <a:solidFill>
                  <a:schemeClr val="folHlink"/>
                </a:solidFill>
                <a:ea typeface="仿宋_GB2312" pitchFamily="1" charset="-122"/>
              </a:rPr>
            </a:br>
            <a:r>
              <a:rPr lang="zh-CN" altLang="en-US" sz="2400" b="1">
                <a:solidFill>
                  <a:schemeClr val="folHlink"/>
                </a:solidFill>
                <a:ea typeface="仿宋_GB2312" pitchFamily="1" charset="-122"/>
              </a:rPr>
              <a:t>连续输入</a:t>
            </a:r>
            <a:r>
              <a:rPr lang="en-US" sz="2400" b="1">
                <a:solidFill>
                  <a:schemeClr val="folHlink"/>
                </a:solidFill>
                <a:ea typeface="仿宋_GB2312" pitchFamily="1" charset="-122"/>
              </a:rPr>
              <a:t>1</a:t>
            </a:r>
            <a:r>
              <a:rPr lang="zh-CN" altLang="en-US" sz="2400" b="1">
                <a:solidFill>
                  <a:schemeClr val="folHlink"/>
                </a:solidFill>
                <a:ea typeface="仿宋_GB2312" pitchFamily="1" charset="-122"/>
              </a:rPr>
              <a:t>的个数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ldLvl="0" autoUpdateAnimBg="0" build="p"/>
      <p:bldP spid="43011" grpId="1" bldLvl="0" autoUpdateAnimBg="0"/>
      <p:bldP spid="43012" grpId="0" bldLvl="0" autoUpdateAnimBg="0"/>
      <p:bldP spid="43014" grpId="0" bldLvl="0" animBg="1" autoUpdateAnimBg="0"/>
      <p:bldP spid="43015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4"/>
          <p:cNvSpPr>
            <a:spLocks noChangeArrowheads="1"/>
          </p:cNvSpPr>
          <p:nvPr/>
        </p:nvSpPr>
        <p:spPr bwMode="auto">
          <a:xfrm>
            <a:off x="5003800" y="2060575"/>
            <a:ext cx="34988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sz="28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）原始状态表</a:t>
            </a:r>
            <a:r>
              <a:rPr lang="zh-CN" altLang="en-US" sz="2000" b="1">
                <a:solidFill>
                  <a:schemeClr val="tx1"/>
                </a:solidFill>
                <a:ea typeface="仿宋_GB2312" pitchFamily="1" charset="-122"/>
              </a:rPr>
              <a:t>          </a:t>
            </a:r>
            <a:endParaRPr lang="zh-CN" altLang="en-US"/>
          </a:p>
        </p:txBody>
      </p:sp>
      <p:grpSp>
        <p:nvGrpSpPr>
          <p:cNvPr id="44035" name="Group 4"/>
          <p:cNvGrpSpPr/>
          <p:nvPr/>
        </p:nvGrpSpPr>
        <p:grpSpPr bwMode="auto">
          <a:xfrm>
            <a:off x="2268538" y="1557338"/>
            <a:ext cx="776287" cy="720725"/>
            <a:chOff x="0" y="0"/>
            <a:chExt cx="388" cy="315"/>
          </a:xfrm>
        </p:grpSpPr>
        <p:sp>
          <p:nvSpPr>
            <p:cNvPr id="44036" name="Oval 5"/>
            <p:cNvSpPr>
              <a:spLocks noChangeArrowheads="1"/>
            </p:cNvSpPr>
            <p:nvPr/>
          </p:nvSpPr>
          <p:spPr bwMode="auto">
            <a:xfrm>
              <a:off x="0" y="0"/>
              <a:ext cx="388" cy="315"/>
            </a:xfrm>
            <a:prstGeom prst="ellipse">
              <a:avLst/>
            </a:prstGeom>
            <a:solidFill>
              <a:srgbClr val="CC99FF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4037" name="Text Box 6"/>
            <p:cNvSpPr>
              <a:spLocks noChangeArrowheads="1"/>
            </p:cNvSpPr>
            <p:nvPr/>
          </p:nvSpPr>
          <p:spPr bwMode="auto">
            <a:xfrm>
              <a:off x="126" y="44"/>
              <a:ext cx="228" cy="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S</a:t>
              </a:r>
              <a:r>
                <a:rPr lang="en-US" sz="2400" baseline="-250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sz="24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</p:grpSp>
      <p:grpSp>
        <p:nvGrpSpPr>
          <p:cNvPr id="44038" name="Group 7"/>
          <p:cNvGrpSpPr/>
          <p:nvPr/>
        </p:nvGrpSpPr>
        <p:grpSpPr bwMode="auto">
          <a:xfrm>
            <a:off x="3781425" y="2708275"/>
            <a:ext cx="792163" cy="720725"/>
            <a:chOff x="0" y="0"/>
            <a:chExt cx="388" cy="315"/>
          </a:xfrm>
        </p:grpSpPr>
        <p:sp>
          <p:nvSpPr>
            <p:cNvPr id="44039" name="Oval 8"/>
            <p:cNvSpPr>
              <a:spLocks noChangeArrowheads="1"/>
            </p:cNvSpPr>
            <p:nvPr/>
          </p:nvSpPr>
          <p:spPr bwMode="auto">
            <a:xfrm>
              <a:off x="0" y="0"/>
              <a:ext cx="388" cy="315"/>
            </a:xfrm>
            <a:prstGeom prst="ellipse">
              <a:avLst/>
            </a:prstGeom>
            <a:solidFill>
              <a:srgbClr val="CCFFFF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4040" name="Text Box 9"/>
            <p:cNvSpPr>
              <a:spLocks noChangeArrowheads="1"/>
            </p:cNvSpPr>
            <p:nvPr/>
          </p:nvSpPr>
          <p:spPr bwMode="auto">
            <a:xfrm>
              <a:off x="128" y="44"/>
              <a:ext cx="223" cy="20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S</a:t>
              </a:r>
              <a:r>
                <a:rPr lang="en-US" sz="2400" baseline="-250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sz="24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</p:grpSp>
      <p:grpSp>
        <p:nvGrpSpPr>
          <p:cNvPr id="44041" name="Group 10"/>
          <p:cNvGrpSpPr/>
          <p:nvPr/>
        </p:nvGrpSpPr>
        <p:grpSpPr bwMode="auto">
          <a:xfrm>
            <a:off x="2413000" y="3789363"/>
            <a:ext cx="792163" cy="727075"/>
            <a:chOff x="0" y="0"/>
            <a:chExt cx="388" cy="315"/>
          </a:xfrm>
        </p:grpSpPr>
        <p:sp>
          <p:nvSpPr>
            <p:cNvPr id="44042" name="Oval 11"/>
            <p:cNvSpPr>
              <a:spLocks noChangeArrowheads="1"/>
            </p:cNvSpPr>
            <p:nvPr/>
          </p:nvSpPr>
          <p:spPr bwMode="auto">
            <a:xfrm>
              <a:off x="0" y="0"/>
              <a:ext cx="388" cy="315"/>
            </a:xfrm>
            <a:prstGeom prst="ellipse">
              <a:avLst/>
            </a:prstGeom>
            <a:solidFill>
              <a:srgbClr val="00FF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4043" name="Text Box 12"/>
            <p:cNvSpPr>
              <a:spLocks noChangeArrowheads="1"/>
            </p:cNvSpPr>
            <p:nvPr/>
          </p:nvSpPr>
          <p:spPr bwMode="auto">
            <a:xfrm>
              <a:off x="81" y="58"/>
              <a:ext cx="223" cy="199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S</a:t>
              </a:r>
              <a:r>
                <a:rPr lang="en-US" sz="2400" baseline="-25000">
                  <a:solidFill>
                    <a:schemeClr val="tx1"/>
                  </a:solidFill>
                  <a:ea typeface="仿宋_GB2312" pitchFamily="1" charset="-122"/>
                </a:rPr>
                <a:t>2</a:t>
              </a:r>
              <a:endParaRPr lang="en-US" sz="24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</p:grpSp>
      <p:grpSp>
        <p:nvGrpSpPr>
          <p:cNvPr id="44044" name="Group 13"/>
          <p:cNvGrpSpPr/>
          <p:nvPr/>
        </p:nvGrpSpPr>
        <p:grpSpPr bwMode="auto">
          <a:xfrm>
            <a:off x="973138" y="2924175"/>
            <a:ext cx="719137" cy="720725"/>
            <a:chOff x="0" y="0"/>
            <a:chExt cx="388" cy="315"/>
          </a:xfrm>
        </p:grpSpPr>
        <p:sp>
          <p:nvSpPr>
            <p:cNvPr id="44045" name="Oval 14"/>
            <p:cNvSpPr>
              <a:spLocks noChangeArrowheads="1"/>
            </p:cNvSpPr>
            <p:nvPr/>
          </p:nvSpPr>
          <p:spPr bwMode="auto">
            <a:xfrm>
              <a:off x="0" y="0"/>
              <a:ext cx="388" cy="315"/>
            </a:xfrm>
            <a:prstGeom prst="ellipse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4046" name="Text Box 15"/>
            <p:cNvSpPr>
              <a:spLocks noChangeArrowheads="1"/>
            </p:cNvSpPr>
            <p:nvPr/>
          </p:nvSpPr>
          <p:spPr bwMode="auto">
            <a:xfrm>
              <a:off x="72" y="57"/>
              <a:ext cx="246" cy="2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S</a:t>
              </a:r>
              <a:r>
                <a:rPr lang="en-US" sz="2400" baseline="-25000">
                  <a:solidFill>
                    <a:schemeClr val="tx1"/>
                  </a:solidFill>
                  <a:ea typeface="仿宋_GB2312" pitchFamily="1" charset="-122"/>
                </a:rPr>
                <a:t>3</a:t>
              </a:r>
              <a:endParaRPr lang="en-US" sz="24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</p:grpSp>
      <p:sp>
        <p:nvSpPr>
          <p:cNvPr id="44047" name="AutoShape 16"/>
          <p:cNvSpPr>
            <a:spLocks noChangeShapeType="1"/>
          </p:cNvSpPr>
          <p:nvPr/>
        </p:nvSpPr>
        <p:spPr bwMode="auto">
          <a:xfrm flipV="1">
            <a:off x="2268538" y="1557338"/>
            <a:ext cx="388937" cy="322262"/>
          </a:xfrm>
          <a:prstGeom prst="curvedConnector4">
            <a:avLst>
              <a:gd name="adj1" fmla="val -78778"/>
              <a:gd name="adj2" fmla="val 170931"/>
            </a:avLst>
          </a:prstGeom>
          <a:noFill/>
          <a:ln w="25400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8" name="Text Box 17"/>
          <p:cNvSpPr>
            <a:spLocks noChangeArrowheads="1"/>
          </p:cNvSpPr>
          <p:nvPr/>
        </p:nvSpPr>
        <p:spPr bwMode="auto">
          <a:xfrm>
            <a:off x="1620838" y="90805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0/0</a:t>
            </a:r>
            <a:endParaRPr lang="zh-CN" alt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2989263" y="2133600"/>
            <a:ext cx="863600" cy="647700"/>
          </a:xfrm>
          <a:prstGeom prst="line">
            <a:avLst/>
          </a:prstGeom>
          <a:noFill/>
          <a:ln w="28575" cmpd="sng">
            <a:solidFill>
              <a:schemeClr val="hlink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4050" name="Text Box 19"/>
          <p:cNvSpPr>
            <a:spLocks noChangeArrowheads="1"/>
          </p:cNvSpPr>
          <p:nvPr/>
        </p:nvSpPr>
        <p:spPr bwMode="auto">
          <a:xfrm>
            <a:off x="3205163" y="1939925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folHlink"/>
                </a:solidFill>
                <a:ea typeface="仿宋_GB2312" pitchFamily="1" charset="-122"/>
              </a:rPr>
              <a:t>1/0</a:t>
            </a:r>
            <a:endParaRPr lang="zh-CN" altLang="en-US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H="1">
            <a:off x="3205163" y="3429000"/>
            <a:ext cx="852487" cy="64770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4052" name="Text Box 21"/>
          <p:cNvSpPr>
            <a:spLocks noChangeArrowheads="1"/>
          </p:cNvSpPr>
          <p:nvPr/>
        </p:nvSpPr>
        <p:spPr bwMode="auto">
          <a:xfrm>
            <a:off x="3565525" y="3667125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folHlink"/>
                </a:solidFill>
                <a:ea typeface="仿宋_GB2312" pitchFamily="1" charset="-122"/>
              </a:rPr>
              <a:t>1/0</a:t>
            </a:r>
            <a:endParaRPr lang="zh-CN" altLang="en-US"/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 flipH="1" flipV="1">
            <a:off x="1547813" y="3500438"/>
            <a:ext cx="792162" cy="576262"/>
          </a:xfrm>
          <a:prstGeom prst="line">
            <a:avLst/>
          </a:prstGeom>
          <a:noFill/>
          <a:ln w="28575" cmpd="sng">
            <a:solidFill>
              <a:schemeClr val="hlink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4054" name="Text Box 23"/>
          <p:cNvSpPr>
            <a:spLocks noChangeArrowheads="1"/>
          </p:cNvSpPr>
          <p:nvPr/>
        </p:nvSpPr>
        <p:spPr bwMode="auto">
          <a:xfrm>
            <a:off x="1836738" y="3379788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ea typeface="仿宋_GB2312" pitchFamily="1" charset="-122"/>
              </a:rPr>
              <a:t>1/1</a:t>
            </a:r>
            <a:endParaRPr lang="zh-CN" altLang="en-US"/>
          </a:p>
        </p:txBody>
      </p:sp>
      <p:cxnSp>
        <p:nvCxnSpPr>
          <p:cNvPr id="44055" name="AutoShape 24"/>
          <p:cNvCxnSpPr>
            <a:cxnSpLocks noChangeShapeType="1"/>
            <a:stCxn id="44045" idx="3"/>
            <a:endCxn id="44045" idx="0"/>
          </p:cNvCxnSpPr>
          <p:nvPr/>
        </p:nvCxnSpPr>
        <p:spPr bwMode="auto">
          <a:xfrm rot="5400000" flipH="1" flipV="1">
            <a:off x="897732" y="3104356"/>
            <a:ext cx="615950" cy="255587"/>
          </a:xfrm>
          <a:prstGeom prst="curvedConnector5">
            <a:avLst>
              <a:gd name="adj1" fmla="val -54125"/>
              <a:gd name="adj2" fmla="val -207454"/>
              <a:gd name="adj3" fmla="val 137106"/>
            </a:avLst>
          </a:prstGeom>
          <a:noFill/>
          <a:ln w="25400" cmpd="sng">
            <a:solidFill>
              <a:schemeClr val="hlink"/>
            </a:solidFill>
            <a:miter lim="800000"/>
            <a:tailEnd type="triangle" w="med" len="med"/>
          </a:ln>
        </p:spPr>
      </p:cxnSp>
      <p:sp>
        <p:nvSpPr>
          <p:cNvPr id="44056" name="Line 26"/>
          <p:cNvSpPr>
            <a:spLocks noChangeShapeType="1"/>
          </p:cNvSpPr>
          <p:nvPr/>
        </p:nvSpPr>
        <p:spPr bwMode="auto">
          <a:xfrm flipV="1">
            <a:off x="1476375" y="2133600"/>
            <a:ext cx="863600" cy="812800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4057" name="Text Box 27"/>
          <p:cNvSpPr>
            <a:spLocks noChangeArrowheads="1"/>
          </p:cNvSpPr>
          <p:nvPr/>
        </p:nvSpPr>
        <p:spPr bwMode="auto">
          <a:xfrm>
            <a:off x="1404938" y="21336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0/0</a:t>
            </a:r>
            <a:endParaRPr lang="zh-CN" altLang="en-US"/>
          </a:p>
        </p:txBody>
      </p:sp>
      <p:sp>
        <p:nvSpPr>
          <p:cNvPr id="44058" name="Line 28"/>
          <p:cNvSpPr>
            <a:spLocks noChangeShapeType="1"/>
          </p:cNvSpPr>
          <p:nvPr/>
        </p:nvSpPr>
        <p:spPr bwMode="auto">
          <a:xfrm flipV="1">
            <a:off x="2628900" y="2205038"/>
            <a:ext cx="0" cy="1584325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4059" name="Text Box 29"/>
          <p:cNvSpPr>
            <a:spLocks noChangeArrowheads="1"/>
          </p:cNvSpPr>
          <p:nvPr/>
        </p:nvSpPr>
        <p:spPr bwMode="auto">
          <a:xfrm>
            <a:off x="2557463" y="2803525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0/0</a:t>
            </a:r>
            <a:endParaRPr lang="zh-CN" altLang="en-US"/>
          </a:p>
        </p:txBody>
      </p:sp>
      <p:sp>
        <p:nvSpPr>
          <p:cNvPr id="44060" name="AutoShape 30"/>
          <p:cNvSpPr>
            <a:spLocks noChangeShapeType="1"/>
          </p:cNvSpPr>
          <p:nvPr/>
        </p:nvSpPr>
        <p:spPr bwMode="auto">
          <a:xfrm rot="5400000" flipH="1">
            <a:off x="3130550" y="1485901"/>
            <a:ext cx="1112837" cy="1541462"/>
          </a:xfrm>
          <a:prstGeom prst="curvedConnector2">
            <a:avLst/>
          </a:prstGeom>
          <a:noFill/>
          <a:ln w="25400" cmpd="sng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61" name="Text Box 31"/>
          <p:cNvSpPr>
            <a:spLocks noChangeArrowheads="1"/>
          </p:cNvSpPr>
          <p:nvPr/>
        </p:nvSpPr>
        <p:spPr bwMode="auto">
          <a:xfrm>
            <a:off x="3852863" y="1557338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0/0</a:t>
            </a:r>
            <a:endParaRPr lang="zh-CN" altLang="en-US"/>
          </a:p>
        </p:txBody>
      </p:sp>
      <p:sp>
        <p:nvSpPr>
          <p:cNvPr id="44062" name="Text Box 32"/>
          <p:cNvSpPr>
            <a:spLocks noChangeArrowheads="1"/>
          </p:cNvSpPr>
          <p:nvPr/>
        </p:nvSpPr>
        <p:spPr bwMode="auto">
          <a:xfrm>
            <a:off x="1403350" y="4365625"/>
            <a:ext cx="796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  <a:ea typeface="仿宋_GB2312" pitchFamily="1" charset="-122"/>
              </a:rPr>
              <a:t>X/Y</a:t>
            </a:r>
            <a:endParaRPr lang="zh-CN" altLang="en-US"/>
          </a:p>
        </p:txBody>
      </p:sp>
      <p:sp>
        <p:nvSpPr>
          <p:cNvPr id="44063" name="Rectangle 33"/>
          <p:cNvSpPr>
            <a:spLocks noChangeArrowheads="1"/>
          </p:cNvSpPr>
          <p:nvPr/>
        </p:nvSpPr>
        <p:spPr bwMode="auto">
          <a:xfrm>
            <a:off x="468313" y="333375"/>
            <a:ext cx="34988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sz="28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）原始状态图</a:t>
            </a:r>
            <a:r>
              <a:rPr lang="zh-CN" altLang="en-US" sz="2000" b="1">
                <a:solidFill>
                  <a:schemeClr val="tx1"/>
                </a:solidFill>
                <a:ea typeface="仿宋_GB2312" pitchFamily="1" charset="-122"/>
              </a:rPr>
              <a:t>          </a:t>
            </a:r>
            <a:endParaRPr lang="zh-CN" altLang="en-US"/>
          </a:p>
        </p:txBody>
      </p:sp>
      <p:sp>
        <p:nvSpPr>
          <p:cNvPr id="44064" name="Text Box 34"/>
          <p:cNvSpPr>
            <a:spLocks noChangeArrowheads="1"/>
          </p:cNvSpPr>
          <p:nvPr/>
        </p:nvSpPr>
        <p:spPr bwMode="auto">
          <a:xfrm>
            <a:off x="4788015" y="0"/>
            <a:ext cx="406717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      S</a:t>
            </a:r>
            <a:r>
              <a:rPr lang="en-US" sz="2400" b="1" baseline="-25000" dirty="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初始状态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   </a:t>
            </a:r>
            <a:endParaRPr lang="zh-CN" altLang="en-US" sz="2400" b="1" dirty="0">
              <a:solidFill>
                <a:schemeClr val="tx1"/>
              </a:solidFill>
              <a:ea typeface="仿宋_GB2312" pitchFamily="1" charset="-122"/>
            </a:endParaRPr>
          </a:p>
          <a:p>
            <a:pPr algn="just"/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      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  <a:ea typeface="仿宋_GB2312" pitchFamily="1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： </a:t>
            </a:r>
            <a:r>
              <a:rPr lang="zh-CN" altLang="en-US" sz="2400" b="1" dirty="0">
                <a:solidFill>
                  <a:schemeClr val="folHlink"/>
                </a:solidFill>
                <a:ea typeface="仿宋_GB2312" pitchFamily="1" charset="-122"/>
              </a:rPr>
              <a:t>“</a:t>
            </a:r>
            <a:r>
              <a:rPr lang="en-US" sz="2400" b="1" dirty="0">
                <a:solidFill>
                  <a:schemeClr val="folHlink"/>
                </a:solidFill>
                <a:ea typeface="仿宋_GB2312" pitchFamily="1" charset="-122"/>
              </a:rPr>
              <a:t>1”</a:t>
            </a:r>
            <a:endParaRPr lang="en-US" sz="2400" b="1" dirty="0">
              <a:solidFill>
                <a:schemeClr val="tx1"/>
              </a:solidFill>
              <a:ea typeface="仿宋_GB2312" pitchFamily="1" charset="-122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      S</a:t>
            </a:r>
            <a:r>
              <a:rPr lang="en-US" sz="2400" b="1" baseline="-25000" dirty="0">
                <a:solidFill>
                  <a:schemeClr val="tx1"/>
                </a:solidFill>
                <a:ea typeface="仿宋_GB2312" pitchFamily="1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ea typeface="仿宋_GB2312" pitchFamily="1" charset="-122"/>
              </a:rPr>
              <a:t> “1</a:t>
            </a:r>
            <a:r>
              <a:rPr lang="en-US" sz="2400" b="1" dirty="0">
                <a:solidFill>
                  <a:srgbClr val="0000FF"/>
                </a:solidFill>
                <a:ea typeface="仿宋_GB2312" pitchFamily="1" charset="-122"/>
              </a:rPr>
              <a:t>1” 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，</a:t>
            </a:r>
            <a:endParaRPr lang="zh-CN" altLang="en-US" sz="2400" b="1" dirty="0">
              <a:solidFill>
                <a:schemeClr val="tx1"/>
              </a:solidFill>
              <a:ea typeface="仿宋_GB2312" pitchFamily="1" charset="-122"/>
            </a:endParaRPr>
          </a:p>
          <a:p>
            <a:pPr algn="just"/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      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  <a:ea typeface="仿宋_GB2312" pitchFamily="1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：</a:t>
            </a:r>
            <a:r>
              <a:rPr lang="zh-CN" altLang="en-US" sz="2400" b="1" dirty="0">
                <a:solidFill>
                  <a:schemeClr val="folHlink"/>
                </a:solidFill>
                <a:ea typeface="仿宋_GB2312" pitchFamily="1" charset="-122"/>
              </a:rPr>
              <a:t> “</a:t>
            </a:r>
            <a:r>
              <a:rPr lang="en-US" sz="2400" b="1" dirty="0">
                <a:solidFill>
                  <a:schemeClr val="folHlink"/>
                </a:solidFill>
                <a:ea typeface="仿宋_GB2312" pitchFamily="1" charset="-122"/>
              </a:rPr>
              <a:t>111”</a:t>
            </a:r>
            <a:r>
              <a:rPr lang="zh-CN" altLang="en-US" sz="2400" b="1" dirty="0">
                <a:solidFill>
                  <a:schemeClr val="folHlink"/>
                </a:solidFill>
                <a:ea typeface="仿宋_GB2312" pitchFamily="1" charset="-122"/>
              </a:rPr>
              <a:t>或 “ 1</a:t>
            </a:r>
            <a:r>
              <a:rPr lang="en-US" sz="2400" b="1" dirty="0">
                <a:solidFill>
                  <a:schemeClr val="folHlink"/>
                </a:solidFill>
                <a:ea typeface="仿宋_GB2312" pitchFamily="1" charset="-122"/>
              </a:rPr>
              <a:t>11…”</a:t>
            </a:r>
            <a:endParaRPr lang="zh-CN" altLang="en-US" dirty="0"/>
          </a:p>
        </p:txBody>
      </p:sp>
      <p:sp>
        <p:nvSpPr>
          <p:cNvPr id="44065" name="Text Box 75"/>
          <p:cNvSpPr>
            <a:spLocks noChangeArrowheads="1"/>
          </p:cNvSpPr>
          <p:nvPr/>
        </p:nvSpPr>
        <p:spPr bwMode="auto">
          <a:xfrm>
            <a:off x="288925" y="2420938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0000FF"/>
                </a:solidFill>
                <a:ea typeface="仿宋_GB2312" pitchFamily="1" charset="-122"/>
              </a:rPr>
              <a:t>1/1</a:t>
            </a:r>
            <a:endParaRPr lang="zh-CN" altLang="en-US"/>
          </a:p>
        </p:txBody>
      </p:sp>
      <p:grpSp>
        <p:nvGrpSpPr>
          <p:cNvPr id="44066" name="Group 76"/>
          <p:cNvGrpSpPr/>
          <p:nvPr/>
        </p:nvGrpSpPr>
        <p:grpSpPr bwMode="auto">
          <a:xfrm>
            <a:off x="5076825" y="2924175"/>
            <a:ext cx="3733800" cy="2895600"/>
            <a:chOff x="0" y="0"/>
            <a:chExt cx="2352" cy="1824"/>
          </a:xfrm>
        </p:grpSpPr>
        <p:sp>
          <p:nvSpPr>
            <p:cNvPr id="44067" name="Rectangle 77"/>
            <p:cNvSpPr>
              <a:spLocks noChangeArrowheads="1"/>
            </p:cNvSpPr>
            <p:nvPr/>
          </p:nvSpPr>
          <p:spPr bwMode="auto">
            <a:xfrm>
              <a:off x="0" y="0"/>
              <a:ext cx="2352" cy="182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4068" name="Line 78"/>
            <p:cNvSpPr>
              <a:spLocks noChangeShapeType="1"/>
            </p:cNvSpPr>
            <p:nvPr/>
          </p:nvSpPr>
          <p:spPr bwMode="auto">
            <a:xfrm>
              <a:off x="0" y="528"/>
              <a:ext cx="2352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4069" name="Line 79"/>
            <p:cNvSpPr>
              <a:spLocks noChangeShapeType="1"/>
            </p:cNvSpPr>
            <p:nvPr/>
          </p:nvSpPr>
          <p:spPr bwMode="auto">
            <a:xfrm>
              <a:off x="1008" y="0"/>
              <a:ext cx="1" cy="18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4070" name="Line 80"/>
            <p:cNvSpPr>
              <a:spLocks noChangeShapeType="1"/>
            </p:cNvSpPr>
            <p:nvPr/>
          </p:nvSpPr>
          <p:spPr bwMode="auto">
            <a:xfrm>
              <a:off x="0" y="0"/>
              <a:ext cx="1008" cy="52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sp>
        <p:nvSpPr>
          <p:cNvPr id="44071" name="Text Box 81"/>
          <p:cNvSpPr>
            <a:spLocks noChangeArrowheads="1"/>
          </p:cNvSpPr>
          <p:nvPr/>
        </p:nvSpPr>
        <p:spPr bwMode="auto">
          <a:xfrm>
            <a:off x="5891213" y="2889250"/>
            <a:ext cx="4048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X</a:t>
            </a:r>
            <a:endParaRPr lang="zh-CN" altLang="en-US"/>
          </a:p>
        </p:txBody>
      </p:sp>
      <p:sp>
        <p:nvSpPr>
          <p:cNvPr id="44072" name="Text Box 82"/>
          <p:cNvSpPr>
            <a:spLocks noChangeArrowheads="1"/>
          </p:cNvSpPr>
          <p:nvPr/>
        </p:nvSpPr>
        <p:spPr bwMode="auto">
          <a:xfrm>
            <a:off x="5276850" y="3216275"/>
            <a:ext cx="3561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endParaRPr lang="zh-CN" altLang="en-US" dirty="0"/>
          </a:p>
        </p:txBody>
      </p:sp>
      <p:sp>
        <p:nvSpPr>
          <p:cNvPr id="44073" name="Text Box 83"/>
          <p:cNvSpPr>
            <a:spLocks noChangeArrowheads="1"/>
          </p:cNvSpPr>
          <p:nvPr/>
        </p:nvSpPr>
        <p:spPr bwMode="auto">
          <a:xfrm>
            <a:off x="6950075" y="31527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44074" name="Text Box 84"/>
          <p:cNvSpPr>
            <a:spLocks noChangeArrowheads="1"/>
          </p:cNvSpPr>
          <p:nvPr/>
        </p:nvSpPr>
        <p:spPr bwMode="auto">
          <a:xfrm>
            <a:off x="7880350" y="31527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endParaRPr lang="zh-CN" altLang="en-US"/>
          </a:p>
        </p:txBody>
      </p:sp>
      <p:sp>
        <p:nvSpPr>
          <p:cNvPr id="44075" name="Text Box 85"/>
          <p:cNvSpPr>
            <a:spLocks noChangeArrowheads="1"/>
          </p:cNvSpPr>
          <p:nvPr/>
        </p:nvSpPr>
        <p:spPr bwMode="auto">
          <a:xfrm>
            <a:off x="5518150" y="3803650"/>
            <a:ext cx="455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0</a:t>
            </a:r>
            <a:endParaRPr lang="en-US" sz="24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44076" name="Text Box 86"/>
          <p:cNvSpPr>
            <a:spLocks noChangeArrowheads="1"/>
          </p:cNvSpPr>
          <p:nvPr/>
        </p:nvSpPr>
        <p:spPr bwMode="auto">
          <a:xfrm>
            <a:off x="5508625" y="4292600"/>
            <a:ext cx="6127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1</a:t>
            </a:r>
            <a:endParaRPr lang="en-US" sz="24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44077" name="Text Box 87"/>
          <p:cNvSpPr>
            <a:spLocks noChangeArrowheads="1"/>
          </p:cNvSpPr>
          <p:nvPr/>
        </p:nvSpPr>
        <p:spPr bwMode="auto">
          <a:xfrm>
            <a:off x="5534025" y="4752975"/>
            <a:ext cx="455613" cy="100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2</a:t>
            </a:r>
            <a:endParaRPr lang="en-US" sz="2400">
              <a:solidFill>
                <a:schemeClr val="tx1"/>
              </a:solidFill>
              <a:ea typeface="仿宋_GB2312" pitchFamily="1" charset="-122"/>
            </a:endParaRPr>
          </a:p>
          <a:p>
            <a:pPr algn="l">
              <a:spcBef>
                <a:spcPct val="50000"/>
              </a:spcBef>
            </a:pPr>
            <a:endParaRPr lang="zh-CN" altLang="en-US" sz="24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44078" name="Text Box 88"/>
          <p:cNvSpPr>
            <a:spLocks noChangeArrowheads="1"/>
          </p:cNvSpPr>
          <p:nvPr/>
        </p:nvSpPr>
        <p:spPr bwMode="auto">
          <a:xfrm>
            <a:off x="5534025" y="5210175"/>
            <a:ext cx="455613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3</a:t>
            </a:r>
            <a:endParaRPr lang="en-US" sz="2400">
              <a:solidFill>
                <a:schemeClr val="tx1"/>
              </a:solidFill>
              <a:ea typeface="仿宋_GB2312" pitchFamily="1" charset="-122"/>
            </a:endParaRPr>
          </a:p>
          <a:p>
            <a:pPr algn="l"/>
            <a:endParaRPr lang="zh-CN" altLang="en-US" sz="24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44079" name="Text Box 89"/>
          <p:cNvSpPr>
            <a:spLocks noChangeArrowheads="1"/>
          </p:cNvSpPr>
          <p:nvPr/>
        </p:nvSpPr>
        <p:spPr bwMode="auto">
          <a:xfrm>
            <a:off x="6813550" y="3789363"/>
            <a:ext cx="107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44080" name="Text Box 97"/>
          <p:cNvSpPr>
            <a:spLocks noChangeArrowheads="1"/>
          </p:cNvSpPr>
          <p:nvPr/>
        </p:nvSpPr>
        <p:spPr bwMode="auto">
          <a:xfrm>
            <a:off x="7092950" y="6021388"/>
            <a:ext cx="7665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sz="2400" b="1" baseline="30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/Y</a:t>
            </a:r>
            <a:endParaRPr lang="zh-CN" altLang="en-US" dirty="0"/>
          </a:p>
        </p:txBody>
      </p:sp>
      <p:sp>
        <p:nvSpPr>
          <p:cNvPr id="44081" name="Text Box 98"/>
          <p:cNvSpPr>
            <a:spLocks noChangeArrowheads="1"/>
          </p:cNvSpPr>
          <p:nvPr/>
        </p:nvSpPr>
        <p:spPr bwMode="auto">
          <a:xfrm>
            <a:off x="7740650" y="3789363"/>
            <a:ext cx="8651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1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44082" name="Text Box 99"/>
          <p:cNvSpPr>
            <a:spLocks noChangeArrowheads="1"/>
          </p:cNvSpPr>
          <p:nvPr/>
        </p:nvSpPr>
        <p:spPr bwMode="auto">
          <a:xfrm>
            <a:off x="6804025" y="4292600"/>
            <a:ext cx="107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44083" name="Text Box 100"/>
          <p:cNvSpPr>
            <a:spLocks noChangeArrowheads="1"/>
          </p:cNvSpPr>
          <p:nvPr/>
        </p:nvSpPr>
        <p:spPr bwMode="auto">
          <a:xfrm>
            <a:off x="7740650" y="4292600"/>
            <a:ext cx="107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2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44084" name="Text Box 101"/>
          <p:cNvSpPr>
            <a:spLocks noChangeArrowheads="1"/>
          </p:cNvSpPr>
          <p:nvPr/>
        </p:nvSpPr>
        <p:spPr bwMode="auto">
          <a:xfrm>
            <a:off x="6804025" y="4797425"/>
            <a:ext cx="107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44085" name="Text Box 102"/>
          <p:cNvSpPr>
            <a:spLocks noChangeArrowheads="1"/>
          </p:cNvSpPr>
          <p:nvPr/>
        </p:nvSpPr>
        <p:spPr bwMode="auto">
          <a:xfrm>
            <a:off x="7740650" y="4797425"/>
            <a:ext cx="107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仿宋_GB2312" pitchFamily="1" charset="-122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/1</a:t>
            </a:r>
            <a:endParaRPr lang="zh-CN" altLang="en-US" dirty="0"/>
          </a:p>
        </p:txBody>
      </p:sp>
      <p:sp>
        <p:nvSpPr>
          <p:cNvPr id="44086" name="Text Box 103"/>
          <p:cNvSpPr>
            <a:spLocks noChangeArrowheads="1"/>
          </p:cNvSpPr>
          <p:nvPr/>
        </p:nvSpPr>
        <p:spPr bwMode="auto">
          <a:xfrm>
            <a:off x="6804025" y="5300663"/>
            <a:ext cx="107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/0</a:t>
            </a:r>
            <a:endParaRPr lang="zh-CN" altLang="en-US"/>
          </a:p>
        </p:txBody>
      </p:sp>
      <p:sp>
        <p:nvSpPr>
          <p:cNvPr id="44087" name="Text Box 104"/>
          <p:cNvSpPr>
            <a:spLocks noChangeArrowheads="1"/>
          </p:cNvSpPr>
          <p:nvPr/>
        </p:nvSpPr>
        <p:spPr bwMode="auto">
          <a:xfrm>
            <a:off x="7740650" y="5300663"/>
            <a:ext cx="107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仿宋_GB2312" pitchFamily="1" charset="-122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/1</a:t>
            </a:r>
            <a:endParaRPr lang="zh-CN" altLang="en-US" dirty="0"/>
          </a:p>
        </p:txBody>
      </p:sp>
      <p:grpSp>
        <p:nvGrpSpPr>
          <p:cNvPr id="44088" name="Group 114"/>
          <p:cNvGrpSpPr/>
          <p:nvPr/>
        </p:nvGrpSpPr>
        <p:grpSpPr bwMode="auto">
          <a:xfrm>
            <a:off x="5795963" y="1916113"/>
            <a:ext cx="3348037" cy="1731962"/>
            <a:chOff x="0" y="0"/>
            <a:chExt cx="1951" cy="1091"/>
          </a:xfrm>
        </p:grpSpPr>
        <p:sp>
          <p:nvSpPr>
            <p:cNvPr id="44089" name="AutoShape 111"/>
            <p:cNvSpPr>
              <a:spLocks noChangeArrowheads="1"/>
            </p:cNvSpPr>
            <p:nvPr/>
          </p:nvSpPr>
          <p:spPr bwMode="auto">
            <a:xfrm>
              <a:off x="0" y="0"/>
              <a:ext cx="907" cy="363"/>
            </a:xfrm>
            <a:prstGeom prst="wedgeRoundRectCallout">
              <a:avLst>
                <a:gd name="adj1" fmla="val 57056"/>
                <a:gd name="adj2" fmla="val 88292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schemeClr val="folHlink"/>
                  </a:solidFill>
                  <a:ea typeface="仿宋_GB2312" pitchFamily="1" charset="-122"/>
                </a:rPr>
                <a:t>输入</a:t>
              </a:r>
              <a:endParaRPr lang="zh-CN" altLang="en-US"/>
            </a:p>
          </p:txBody>
        </p:sp>
        <p:sp>
          <p:nvSpPr>
            <p:cNvPr id="44090" name="Oval 112"/>
            <p:cNvSpPr>
              <a:spLocks noChangeArrowheads="1"/>
            </p:cNvSpPr>
            <p:nvPr/>
          </p:nvSpPr>
          <p:spPr bwMode="auto">
            <a:xfrm>
              <a:off x="46" y="545"/>
              <a:ext cx="1905" cy="546"/>
            </a:xfrm>
            <a:prstGeom prst="ellipse">
              <a:avLst/>
            </a:prstGeom>
            <a:noFill/>
            <a:ln w="25400" cmpd="sng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grpSp>
        <p:nvGrpSpPr>
          <p:cNvPr id="44091" name="Group 116"/>
          <p:cNvGrpSpPr/>
          <p:nvPr/>
        </p:nvGrpSpPr>
        <p:grpSpPr bwMode="auto">
          <a:xfrm>
            <a:off x="2916238" y="3284538"/>
            <a:ext cx="3238500" cy="2449512"/>
            <a:chOff x="0" y="0"/>
            <a:chExt cx="1859" cy="1543"/>
          </a:xfrm>
        </p:grpSpPr>
        <p:sp>
          <p:nvSpPr>
            <p:cNvPr id="44092" name="AutoShape 117"/>
            <p:cNvSpPr>
              <a:spLocks noChangeArrowheads="1"/>
            </p:cNvSpPr>
            <p:nvPr/>
          </p:nvSpPr>
          <p:spPr bwMode="auto">
            <a:xfrm>
              <a:off x="0" y="1180"/>
              <a:ext cx="907" cy="318"/>
            </a:xfrm>
            <a:prstGeom prst="wedgeRoundRectCallout">
              <a:avLst>
                <a:gd name="adj1" fmla="val 79102"/>
                <a:gd name="adj2" fmla="val -193079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schemeClr val="folHlink"/>
                  </a:solidFill>
                  <a:ea typeface="仿宋_GB2312" pitchFamily="1" charset="-122"/>
                </a:rPr>
                <a:t>现态</a:t>
              </a:r>
              <a:endParaRPr lang="zh-CN" altLang="en-US"/>
            </a:p>
          </p:txBody>
        </p:sp>
        <p:sp>
          <p:nvSpPr>
            <p:cNvPr id="44093" name="Oval 118"/>
            <p:cNvSpPr>
              <a:spLocks noChangeArrowheads="1"/>
            </p:cNvSpPr>
            <p:nvPr/>
          </p:nvSpPr>
          <p:spPr bwMode="auto">
            <a:xfrm>
              <a:off x="1179" y="0"/>
              <a:ext cx="680" cy="1543"/>
            </a:xfrm>
            <a:prstGeom prst="ellipse">
              <a:avLst/>
            </a:prstGeom>
            <a:noFill/>
            <a:ln w="25400" cmpd="sng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grpSp>
        <p:nvGrpSpPr>
          <p:cNvPr id="44094" name="Group 121"/>
          <p:cNvGrpSpPr/>
          <p:nvPr/>
        </p:nvGrpSpPr>
        <p:grpSpPr bwMode="auto">
          <a:xfrm>
            <a:off x="4211638" y="3860800"/>
            <a:ext cx="4537075" cy="2592388"/>
            <a:chOff x="0" y="0"/>
            <a:chExt cx="2722" cy="1637"/>
          </a:xfrm>
        </p:grpSpPr>
        <p:sp>
          <p:nvSpPr>
            <p:cNvPr id="44095" name="AutoShape 122"/>
            <p:cNvSpPr>
              <a:spLocks noChangeArrowheads="1"/>
            </p:cNvSpPr>
            <p:nvPr/>
          </p:nvSpPr>
          <p:spPr bwMode="auto">
            <a:xfrm>
              <a:off x="0" y="1270"/>
              <a:ext cx="1497" cy="367"/>
            </a:xfrm>
            <a:prstGeom prst="wedgeRoundRectCallout">
              <a:avLst>
                <a:gd name="adj1" fmla="val 45319"/>
                <a:gd name="adj2" fmla="val -180241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schemeClr val="folHlink"/>
                  </a:solidFill>
                  <a:ea typeface="仿宋_GB2312" pitchFamily="1" charset="-122"/>
                </a:rPr>
                <a:t>次态</a:t>
              </a:r>
              <a:r>
                <a:rPr lang="en-US" sz="2800" b="1">
                  <a:solidFill>
                    <a:schemeClr val="folHlink"/>
                  </a:solidFill>
                  <a:ea typeface="仿宋_GB2312" pitchFamily="1" charset="-122"/>
                </a:rPr>
                <a:t>/</a:t>
              </a:r>
              <a:r>
                <a:rPr lang="zh-CN" altLang="en-US" sz="2800" b="1">
                  <a:solidFill>
                    <a:schemeClr val="folHlink"/>
                  </a:solidFill>
                  <a:ea typeface="仿宋_GB2312" pitchFamily="1" charset="-122"/>
                </a:rPr>
                <a:t>输出</a:t>
              </a:r>
              <a:endParaRPr lang="zh-CN" altLang="en-US"/>
            </a:p>
          </p:txBody>
        </p:sp>
        <p:sp>
          <p:nvSpPr>
            <p:cNvPr id="44096" name="Oval 123"/>
            <p:cNvSpPr>
              <a:spLocks noChangeArrowheads="1"/>
            </p:cNvSpPr>
            <p:nvPr/>
          </p:nvSpPr>
          <p:spPr bwMode="auto">
            <a:xfrm>
              <a:off x="1452" y="0"/>
              <a:ext cx="1270" cy="1344"/>
            </a:xfrm>
            <a:prstGeom prst="ellipse">
              <a:avLst/>
            </a:prstGeom>
            <a:noFill/>
            <a:ln w="25400" cmpd="sng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sp>
        <p:nvSpPr>
          <p:cNvPr id="44097" name="Line 126"/>
          <p:cNvSpPr>
            <a:spLocks noChangeShapeType="1"/>
          </p:cNvSpPr>
          <p:nvPr/>
        </p:nvSpPr>
        <p:spPr bwMode="auto">
          <a:xfrm>
            <a:off x="2268538" y="1341438"/>
            <a:ext cx="4824412" cy="2592387"/>
          </a:xfrm>
          <a:prstGeom prst="line">
            <a:avLst/>
          </a:prstGeom>
          <a:noFill/>
          <a:ln w="38100" cmpd="sng">
            <a:solidFill>
              <a:srgbClr val="008000"/>
            </a:solidFill>
            <a:prstDash val="dash"/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4098" name="Line 127"/>
          <p:cNvSpPr>
            <a:spLocks noChangeShapeType="1"/>
          </p:cNvSpPr>
          <p:nvPr/>
        </p:nvSpPr>
        <p:spPr bwMode="auto">
          <a:xfrm>
            <a:off x="3924300" y="1989138"/>
            <a:ext cx="3959225" cy="1871662"/>
          </a:xfrm>
          <a:prstGeom prst="line">
            <a:avLst/>
          </a:prstGeom>
          <a:noFill/>
          <a:ln w="38100" cmpd="sng">
            <a:solidFill>
              <a:srgbClr val="008000"/>
            </a:solidFill>
            <a:prstDash val="dash"/>
            <a:miter lim="800000"/>
            <a:tailEnd type="triangle" w="med" len="med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4099" name="Text Box 128"/>
          <p:cNvSpPr>
            <a:spLocks noChangeArrowheads="1"/>
          </p:cNvSpPr>
          <p:nvPr/>
        </p:nvSpPr>
        <p:spPr bwMode="auto">
          <a:xfrm>
            <a:off x="179388" y="5805488"/>
            <a:ext cx="2879725" cy="984250"/>
          </a:xfrm>
          <a:prstGeom prst="rect">
            <a:avLst/>
          </a:prstGeom>
          <a:noFill/>
          <a:ln w="38100" cmpd="sng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800" b="1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    </a:t>
            </a:r>
            <a:r>
              <a:rPr lang="zh-CN" altLang="en-US" sz="2800" b="1">
                <a:solidFill>
                  <a:schemeClr val="accent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状态表的作用：</a:t>
            </a:r>
            <a:r>
              <a:rPr lang="zh-CN" altLang="en-US" sz="2800" b="1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便于化简</a:t>
            </a:r>
            <a:endParaRPr lang="zh-CN" altLang="en-US" sz="2800" b="1">
              <a:solidFill>
                <a:srgbClr val="0000FF"/>
              </a:solidFill>
              <a:latin typeface="隶书" panose="02010509060101010101" pitchFamily="1" charset="-122"/>
              <a:ea typeface="隶书" panose="02010509060101010101" pitchFamily="1" charset="-122"/>
              <a:sym typeface="隶书" panose="020105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ldLvl="0" autoUpdateAnimBg="0"/>
      <p:bldP spid="44047" grpId="0" animBg="1"/>
      <p:bldP spid="44048" grpId="0" bldLvl="0" autoUpdateAnimBg="0"/>
      <p:bldP spid="44049" grpId="0" bldLvl="0" animBg="1" autoUpdateAnimBg="0"/>
      <p:bldP spid="44050" grpId="0" bldLvl="0" autoUpdateAnimBg="0"/>
      <p:bldP spid="44051" grpId="0" bldLvl="0" animBg="1" autoUpdateAnimBg="0"/>
      <p:bldP spid="44052" grpId="0" bldLvl="0" autoUpdateAnimBg="0"/>
      <p:bldP spid="44053" grpId="0" bldLvl="0" animBg="1" autoUpdateAnimBg="0"/>
      <p:bldP spid="44054" grpId="0" bldLvl="0" autoUpdateAnimBg="0"/>
      <p:bldP spid="44056" grpId="0" bldLvl="0" animBg="1" autoUpdateAnimBg="0"/>
      <p:bldP spid="44057" grpId="0" bldLvl="0" autoUpdateAnimBg="0"/>
      <p:bldP spid="44058" grpId="0" bldLvl="0" animBg="1" autoUpdateAnimBg="0"/>
      <p:bldP spid="44059" grpId="0" bldLvl="0" autoUpdateAnimBg="0"/>
      <p:bldP spid="44060" grpId="0" animBg="1"/>
      <p:bldP spid="44061" grpId="0" bldLvl="0" autoUpdateAnimBg="0"/>
      <p:bldP spid="44062" grpId="0" bldLvl="0" autoUpdateAnimBg="0"/>
      <p:bldP spid="44063" grpId="0" bldLvl="0" autoUpdateAnimBg="0"/>
      <p:bldP spid="44065" grpId="0" bldLvl="0" autoUpdateAnimBg="0"/>
      <p:bldP spid="44071" grpId="0" bldLvl="0" autoUpdateAnimBg="0"/>
      <p:bldP spid="44072" grpId="0" bldLvl="0" autoUpdateAnimBg="0"/>
      <p:bldP spid="44073" grpId="0" bldLvl="0" autoUpdateAnimBg="0"/>
      <p:bldP spid="44074" grpId="0" bldLvl="0" autoUpdateAnimBg="0"/>
      <p:bldP spid="44075" grpId="0" bldLvl="0" autoUpdateAnimBg="0"/>
      <p:bldP spid="44076" grpId="0" bldLvl="0" autoUpdateAnimBg="0"/>
      <p:bldP spid="44077" grpId="0" bldLvl="0" autoUpdateAnimBg="0"/>
      <p:bldP spid="44078" grpId="0" bldLvl="0" autoUpdateAnimBg="0"/>
      <p:bldP spid="44079" grpId="0" bldLvl="0" autoUpdateAnimBg="0"/>
      <p:bldP spid="44080" grpId="0" bldLvl="0" autoUpdateAnimBg="0"/>
      <p:bldP spid="44081" grpId="0" bldLvl="0" autoUpdateAnimBg="0"/>
      <p:bldP spid="44082" grpId="0" bldLvl="0" autoUpdateAnimBg="0"/>
      <p:bldP spid="44083" grpId="0" bldLvl="0" autoUpdateAnimBg="0"/>
      <p:bldP spid="44084" grpId="0" bldLvl="0" autoUpdateAnimBg="0"/>
      <p:bldP spid="44085" grpId="0" bldLvl="0" autoUpdateAnimBg="0"/>
      <p:bldP spid="44086" grpId="0" bldLvl="0" autoUpdateAnimBg="0"/>
      <p:bldP spid="44087" grpId="0" bldLvl="0" autoUpdateAnimBg="0"/>
      <p:bldP spid="44097" grpId="0" bldLvl="0" animBg="1" autoUpdateAnimBg="0"/>
      <p:bldP spid="44098" grpId="0" bldLvl="0" animBg="1" autoUpdateAnimBg="0"/>
      <p:bldP spid="44099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>
            <a:spLocks noChangeArrowheads="1"/>
          </p:cNvSpPr>
          <p:nvPr/>
        </p:nvSpPr>
        <p:spPr bwMode="auto">
          <a:xfrm>
            <a:off x="0" y="0"/>
            <a:ext cx="6659563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3.</a:t>
            </a:r>
            <a:r>
              <a:rPr lang="zh-CN" alt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状态化简</a:t>
            </a:r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9750" y="1989138"/>
            <a:ext cx="37449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FF"/>
                </a:solidFill>
                <a:ea typeface="仿宋_GB2312" pitchFamily="1" charset="-122"/>
              </a:rPr>
              <a:t>状态的等价</a:t>
            </a:r>
            <a:endParaRPr lang="en-US" sz="2800" b="1">
              <a:solidFill>
                <a:srgbClr val="0000FF"/>
              </a:solidFill>
              <a:ea typeface="仿宋_GB2312" pitchFamily="1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68313" y="1268413"/>
            <a:ext cx="20939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FF"/>
                </a:solidFill>
                <a:ea typeface="仿宋_GB2312" pitchFamily="1" charset="-122"/>
              </a:rPr>
              <a:t>怎样化简：</a:t>
            </a:r>
            <a:endParaRPr lang="zh-CN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68313" y="4365625"/>
            <a:ext cx="33067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FF"/>
                </a:solidFill>
                <a:ea typeface="仿宋_GB2312" pitchFamily="1" charset="-122"/>
              </a:rPr>
              <a:t>化简方法：</a:t>
            </a:r>
            <a:endParaRPr lang="zh-CN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95288" y="2565400"/>
            <a:ext cx="8328025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分别为时序电路的两个状态。 在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状态下，不论加入何种形式的相同的输入序列，电路均给出相同的输出序列，则称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是等价状态，记为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i 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≌S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j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否则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，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是不等价。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555875" y="1196975"/>
            <a:ext cx="41640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找出</a:t>
            </a:r>
            <a:r>
              <a:rPr lang="zh-CN" altLang="en-US" sz="2800" b="1">
                <a:solidFill>
                  <a:schemeClr val="hlink"/>
                </a:solidFill>
                <a:ea typeface="仿宋_GB2312" pitchFamily="1" charset="-122"/>
              </a:rPr>
              <a:t>等价状态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并合并。</a:t>
            </a:r>
            <a:endParaRPr lang="zh-CN" altLang="en-US"/>
          </a:p>
        </p:txBody>
      </p:sp>
      <p:grpSp>
        <p:nvGrpSpPr>
          <p:cNvPr id="45064" name="Group 8"/>
          <p:cNvGrpSpPr/>
          <p:nvPr/>
        </p:nvGrpSpPr>
        <p:grpSpPr bwMode="auto">
          <a:xfrm>
            <a:off x="900113" y="4941888"/>
            <a:ext cx="2438400" cy="1325562"/>
            <a:chOff x="0" y="0"/>
            <a:chExt cx="791" cy="668"/>
          </a:xfrm>
        </p:grpSpPr>
        <p:sp>
          <p:nvSpPr>
            <p:cNvPr id="45065" name="AutoShape 9"/>
            <p:cNvSpPr/>
            <p:nvPr/>
          </p:nvSpPr>
          <p:spPr bwMode="auto">
            <a:xfrm>
              <a:off x="0" y="177"/>
              <a:ext cx="48" cy="480"/>
            </a:xfrm>
            <a:prstGeom prst="leftBrace">
              <a:avLst>
                <a:gd name="adj1" fmla="val 8328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96" y="0"/>
              <a:ext cx="695" cy="2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solidFill>
                    <a:schemeClr val="tx1"/>
                  </a:solidFill>
                  <a:ea typeface="仿宋_GB2312" pitchFamily="1" charset="-122"/>
                </a:rPr>
                <a:t>观察法</a:t>
              </a:r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96" y="406"/>
              <a:ext cx="407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chemeClr val="tx1"/>
                  </a:solidFill>
                  <a:ea typeface="仿宋_GB2312" pitchFamily="1" charset="-122"/>
                </a:rPr>
                <a:t>表格法</a:t>
              </a:r>
              <a:endParaRPr lang="zh-CN" altLang="en-US"/>
            </a:p>
          </p:txBody>
        </p:sp>
      </p:grpSp>
      <p:sp>
        <p:nvSpPr>
          <p:cNvPr id="45068" name="Text Box 12"/>
          <p:cNvSpPr>
            <a:spLocks noChangeArrowheads="1"/>
          </p:cNvSpPr>
          <p:nvPr/>
        </p:nvSpPr>
        <p:spPr bwMode="auto">
          <a:xfrm>
            <a:off x="492125" y="620713"/>
            <a:ext cx="40084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FF"/>
                </a:solidFill>
                <a:ea typeface="仿宋_GB2312" pitchFamily="1" charset="-122"/>
              </a:rPr>
              <a:t>化简目的：</a:t>
            </a:r>
            <a:endParaRPr lang="zh-CN" altLang="en-US" sz="2800" b="1">
              <a:solidFill>
                <a:schemeClr val="tx1"/>
              </a:solidFill>
              <a:ea typeface="仿宋_GB2312" pitchFamily="1" charset="-122"/>
            </a:endParaRPr>
          </a:p>
        </p:txBody>
      </p:sp>
      <p:sp>
        <p:nvSpPr>
          <p:cNvPr id="45069" name="Rectangle 15"/>
          <p:cNvSpPr>
            <a:spLocks noChangeArrowheads="1"/>
          </p:cNvSpPr>
          <p:nvPr/>
        </p:nvSpPr>
        <p:spPr bwMode="auto">
          <a:xfrm>
            <a:off x="2627313" y="620713"/>
            <a:ext cx="25923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简化电路</a:t>
            </a:r>
            <a:endParaRPr lang="zh-CN" altLang="en-US"/>
          </a:p>
        </p:txBody>
      </p:sp>
      <p:sp>
        <p:nvSpPr>
          <p:cNvPr id="45070" name="AutoShape 16"/>
          <p:cNvSpPr>
            <a:spLocks noChangeArrowheads="1"/>
          </p:cNvSpPr>
          <p:nvPr/>
        </p:nvSpPr>
        <p:spPr bwMode="auto">
          <a:xfrm>
            <a:off x="3851275" y="4292600"/>
            <a:ext cx="2305050" cy="742950"/>
          </a:xfrm>
          <a:prstGeom prst="wedgeRoundRectCallout">
            <a:avLst>
              <a:gd name="adj1" fmla="val -109843"/>
              <a:gd name="adj2" fmla="val 70079"/>
              <a:gd name="adj3" fmla="val 16667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chemeClr val="folHlink"/>
                </a:solidFill>
                <a:ea typeface="仿宋_GB2312" pitchFamily="1" charset="-122"/>
              </a:rPr>
              <a:t>只讨论此方法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ldLvl="0" autoUpdateAnimBg="0"/>
      <p:bldP spid="45060" grpId="0" bldLvl="0" autoUpdateAnimBg="0"/>
      <p:bldP spid="45061" grpId="0" bldLvl="0" autoUpdateAnimBg="0"/>
      <p:bldP spid="45062" grpId="0" bldLvl="0" autoUpdateAnimBg="0"/>
      <p:bldP spid="45063" grpId="0" bldLvl="0" autoUpdateAnimBg="0"/>
      <p:bldP spid="45068" grpId="0" bldLvl="0" autoUpdateAnimBg="0"/>
      <p:bldP spid="45069" grpId="0" bldLvl="0" autoUpdateAnimBg="0"/>
      <p:bldP spid="45070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>
            <a:spLocks noChangeArrowheads="1"/>
          </p:cNvSpPr>
          <p:nvPr/>
        </p:nvSpPr>
        <p:spPr bwMode="auto">
          <a:xfrm>
            <a:off x="0" y="0"/>
            <a:ext cx="4427538" cy="94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chemeClr val="tx1"/>
                </a:solidFill>
                <a:ea typeface="仿宋_GB2312" pitchFamily="1" charset="-122"/>
              </a:rPr>
              <a:t>（</a:t>
            </a:r>
            <a:r>
              <a:rPr lang="en-US" sz="3200" b="1">
                <a:solidFill>
                  <a:schemeClr val="tx1"/>
                </a:solidFill>
                <a:ea typeface="仿宋_GB2312" pitchFamily="1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a typeface="仿宋_GB2312" pitchFamily="1" charset="-122"/>
              </a:rPr>
              <a:t>）观察法化简</a:t>
            </a:r>
            <a:endParaRPr lang="zh-CN" altLang="en-US" sz="3200" b="1">
              <a:solidFill>
                <a:srgbClr val="FF0000"/>
              </a:solidFill>
              <a:sym typeface="Times New Roman" panose="02020603050405020304" pitchFamily="18" charset="0"/>
            </a:endParaRPr>
          </a:p>
          <a:p>
            <a:pPr algn="l"/>
            <a:endParaRPr lang="zh-CN" altLang="en-US" sz="2400" b="1">
              <a:solidFill>
                <a:schemeClr val="tx1"/>
              </a:solidFill>
              <a:ea typeface="仿宋_GB2312" pitchFamily="1" charset="-122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468313" y="765175"/>
            <a:ext cx="7705725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chemeClr val="hlink"/>
                </a:solidFill>
                <a:sym typeface="Symbol" panose="05050102010706020507" pitchFamily="2" charset="2"/>
              </a:rPr>
              <a:t>等价</a:t>
            </a:r>
            <a:r>
              <a:rPr lang="zh-CN" altLang="en-US" sz="2800" b="1">
                <a:solidFill>
                  <a:srgbClr val="FF0000"/>
                </a:solidFill>
                <a:sym typeface="Times New Roman" panose="02020603050405020304" pitchFamily="18" charset="0"/>
              </a:rPr>
              <a:t>原则</a:t>
            </a:r>
            <a:r>
              <a:rPr lang="en-US" sz="2800" b="1">
                <a:solidFill>
                  <a:srgbClr val="FF0000"/>
                </a:solidFill>
                <a:sym typeface="Times New Roman" panose="02020603050405020304" pitchFamily="18" charset="0"/>
              </a:rPr>
              <a:t>:</a:t>
            </a:r>
            <a:endParaRPr lang="zh-CN" altLang="en-US" sz="2800" b="1">
              <a:solidFill>
                <a:srgbClr val="FF0000"/>
              </a:solidFill>
              <a:sym typeface="Times New Roman" panose="02020603050405020304" pitchFamily="18" charset="0"/>
            </a:endParaRPr>
          </a:p>
          <a:p>
            <a:pPr algn="l"/>
            <a:r>
              <a:rPr lang="en-US" sz="2800">
                <a:solidFill>
                  <a:schemeClr val="tx1"/>
                </a:solidFill>
                <a:ea typeface="仿宋_GB2312" pitchFamily="1" charset="-122"/>
              </a:rPr>
              <a:t>       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对于两个状态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和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j </a:t>
            </a:r>
            <a:r>
              <a:rPr lang="zh-CN" altLang="en-US" sz="2800" b="1">
                <a:solidFill>
                  <a:schemeClr val="tx1"/>
                </a:solidFill>
                <a:sym typeface="Symbol" panose="05050102010706020507" pitchFamily="2" charset="2"/>
              </a:rPr>
              <a:t>，若</a:t>
            </a:r>
            <a:r>
              <a:rPr lang="zh-CN" altLang="en-US" sz="2800" b="1">
                <a:solidFill>
                  <a:schemeClr val="accent2"/>
                </a:solidFill>
                <a:sym typeface="Symbol" panose="05050102010706020507" pitchFamily="2" charset="2"/>
              </a:rPr>
              <a:t>同样的输入</a:t>
            </a:r>
            <a:r>
              <a:rPr lang="zh-CN" altLang="en-US" sz="2800" b="1">
                <a:solidFill>
                  <a:schemeClr val="tx1"/>
                </a:solidFill>
                <a:sym typeface="Symbol" panose="05050102010706020507" pitchFamily="2" charset="2"/>
              </a:rPr>
              <a:t>条件下</a:t>
            </a:r>
            <a:r>
              <a:rPr lang="zh-CN" altLang="en-US" sz="2800" b="1">
                <a:solidFill>
                  <a:schemeClr val="accent2"/>
                </a:solidFill>
                <a:sym typeface="Symbol" panose="05050102010706020507" pitchFamily="2" charset="2"/>
              </a:rPr>
              <a:t>输出相等</a:t>
            </a:r>
            <a:r>
              <a:rPr lang="zh-CN" altLang="en-US" sz="2800" b="1">
                <a:solidFill>
                  <a:schemeClr val="tx1"/>
                </a:solidFill>
                <a:sym typeface="Symbol" panose="05050102010706020507" pitchFamily="2" charset="2"/>
              </a:rPr>
              <a:t>，且</a:t>
            </a:r>
            <a:r>
              <a:rPr lang="zh-CN" altLang="en-US" sz="2800" b="1">
                <a:solidFill>
                  <a:schemeClr val="accent2"/>
                </a:solidFill>
                <a:sym typeface="Symbol" panose="05050102010706020507" pitchFamily="2" charset="2"/>
              </a:rPr>
              <a:t>次态也相同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（</a:t>
            </a:r>
            <a:r>
              <a:rPr lang="zh-CN" altLang="en-US" sz="2800" b="1">
                <a:solidFill>
                  <a:schemeClr val="folHlink"/>
                </a:solidFill>
                <a:ea typeface="仿宋_GB2312" pitchFamily="1" charset="-122"/>
              </a:rPr>
              <a:t>即</a:t>
            </a:r>
            <a:r>
              <a:rPr lang="en-US" sz="2800" b="1">
                <a:solidFill>
                  <a:schemeClr val="folHlink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folHlink"/>
                </a:solidFill>
                <a:ea typeface="仿宋_GB2312" pitchFamily="1" charset="-122"/>
              </a:rPr>
              <a:t>i</a:t>
            </a:r>
            <a:r>
              <a:rPr lang="en-US" sz="2800" b="1">
                <a:solidFill>
                  <a:schemeClr val="folHlink"/>
                </a:solidFill>
                <a:ea typeface="仿宋_GB2312" pitchFamily="1" charset="-122"/>
                <a:sym typeface="Symbol" panose="05050102010706020507" pitchFamily="2" charset="2"/>
              </a:rPr>
              <a:t></a:t>
            </a:r>
            <a:r>
              <a:rPr lang="en-US" sz="2800" b="1">
                <a:solidFill>
                  <a:schemeClr val="folHlink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folHlink"/>
                </a:solidFill>
                <a:ea typeface="仿宋_GB2312" pitchFamily="1" charset="-122"/>
              </a:rPr>
              <a:t>k</a:t>
            </a:r>
            <a:r>
              <a:rPr lang="zh-CN" altLang="en-US" sz="2800" b="1">
                <a:solidFill>
                  <a:schemeClr val="folHlink"/>
                </a:solidFill>
                <a:ea typeface="仿宋_GB2312" pitchFamily="1" charset="-122"/>
              </a:rPr>
              <a:t>，</a:t>
            </a:r>
            <a:r>
              <a:rPr lang="en-US" sz="2800" b="1">
                <a:solidFill>
                  <a:schemeClr val="folHlink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folHlink"/>
                </a:solidFill>
                <a:ea typeface="仿宋_GB2312" pitchFamily="1" charset="-122"/>
              </a:rPr>
              <a:t>j </a:t>
            </a:r>
            <a:r>
              <a:rPr lang="en-US" sz="2800" b="1">
                <a:solidFill>
                  <a:schemeClr val="folHlink"/>
                </a:solidFill>
                <a:ea typeface="仿宋_GB2312" pitchFamily="1" charset="-122"/>
                <a:sym typeface="Symbol" panose="05050102010706020507" pitchFamily="2" charset="2"/>
              </a:rPr>
              <a:t></a:t>
            </a:r>
            <a:r>
              <a:rPr lang="en-US" sz="2800" b="1" baseline="-25000">
                <a:solidFill>
                  <a:schemeClr val="folHlink"/>
                </a:solidFill>
                <a:ea typeface="仿宋_GB2312" pitchFamily="1" charset="-122"/>
              </a:rPr>
              <a:t> </a:t>
            </a:r>
            <a:r>
              <a:rPr lang="en-US" sz="2800" b="1">
                <a:solidFill>
                  <a:schemeClr val="folHlink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folHlink"/>
                </a:solidFill>
                <a:ea typeface="仿宋_GB2312" pitchFamily="1" charset="-122"/>
              </a:rPr>
              <a:t>k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）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sym typeface="Symbol" panose="05050102010706020507" pitchFamily="2" charset="2"/>
              </a:rPr>
              <a:t>则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状态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和</a:t>
            </a: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800" b="1" baseline="-25000">
                <a:solidFill>
                  <a:schemeClr val="tx1"/>
                </a:solidFill>
                <a:ea typeface="仿宋_GB2312" pitchFamily="1" charset="-122"/>
              </a:rPr>
              <a:t>j</a:t>
            </a:r>
            <a:r>
              <a:rPr lang="zh-CN" altLang="en-US" sz="2800" b="1">
                <a:solidFill>
                  <a:schemeClr val="tx1"/>
                </a:solidFill>
                <a:sym typeface="Symbol" panose="05050102010706020507" pitchFamily="2" charset="2"/>
              </a:rPr>
              <a:t>等价。</a:t>
            </a:r>
            <a:endParaRPr lang="zh-CN" altLang="en-US"/>
          </a:p>
        </p:txBody>
      </p:sp>
      <p:sp>
        <p:nvSpPr>
          <p:cNvPr id="46084" name="Rectangle 9"/>
          <p:cNvSpPr>
            <a:spLocks noChangeArrowheads="1"/>
          </p:cNvSpPr>
          <p:nvPr/>
        </p:nvSpPr>
        <p:spPr bwMode="auto">
          <a:xfrm>
            <a:off x="611188" y="3284538"/>
            <a:ext cx="7559675" cy="2255837"/>
          </a:xfrm>
          <a:prstGeom prst="rect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ea typeface="仿宋_GB2312" pitchFamily="1" charset="-122"/>
              </a:rPr>
              <a:t>说明</a:t>
            </a:r>
            <a:r>
              <a:rPr lang="en-US" sz="2800" b="1">
                <a:solidFill>
                  <a:srgbClr val="FF0000"/>
                </a:solidFill>
                <a:ea typeface="仿宋_GB2312" pitchFamily="1" charset="-122"/>
              </a:rPr>
              <a:t>:</a:t>
            </a:r>
            <a:endParaRPr lang="zh-CN" altLang="en-US" sz="2800" b="1">
              <a:solidFill>
                <a:srgbClr val="FF0000"/>
              </a:solidFill>
              <a:ea typeface="仿宋_GB2312" pitchFamily="1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/>
                </a:solidFill>
                <a:ea typeface="仿宋_GB2312" pitchFamily="1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状态等价有三个原则，上面为最有用原则，另外，状态最简与否，只影响电路的繁简，不影响功能。</a:t>
            </a:r>
            <a:endParaRPr lang="zh-CN" altLang="en-US" sz="2800" b="1">
              <a:solidFill>
                <a:schemeClr val="tx1"/>
              </a:solidFill>
              <a:ea typeface="仿宋_GB2312" pitchFamily="1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用</a:t>
            </a:r>
            <a:r>
              <a:rPr lang="zh-CN" altLang="en-US" sz="2800" b="1">
                <a:solidFill>
                  <a:schemeClr val="accent2"/>
                </a:solidFill>
                <a:ea typeface="仿宋_GB2312" pitchFamily="1" charset="-122"/>
              </a:rPr>
              <a:t>原始状态表</a:t>
            </a:r>
            <a:r>
              <a:rPr lang="zh-CN" altLang="en-US" sz="2800" b="1">
                <a:solidFill>
                  <a:schemeClr val="tx1"/>
                </a:solidFill>
                <a:ea typeface="仿宋_GB2312" pitchFamily="1" charset="-122"/>
              </a:rPr>
              <a:t>化简较为方便。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ldLvl="0" autoUpdateAnimBg="0" build="p"/>
      <p:bldP spid="46084" grpId="0" bldLvl="0" animBg="1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271"/>
          <p:cNvGrpSpPr/>
          <p:nvPr/>
        </p:nvGrpSpPr>
        <p:grpSpPr bwMode="auto">
          <a:xfrm>
            <a:off x="827088" y="2708275"/>
            <a:ext cx="2449512" cy="1730375"/>
            <a:chOff x="0" y="0"/>
            <a:chExt cx="1543" cy="1090"/>
          </a:xfrm>
        </p:grpSpPr>
        <p:sp>
          <p:nvSpPr>
            <p:cNvPr id="47108" name="AutoShape 9"/>
            <p:cNvSpPr>
              <a:spLocks noChangeArrowheads="1"/>
            </p:cNvSpPr>
            <p:nvPr/>
          </p:nvSpPr>
          <p:spPr bwMode="auto">
            <a:xfrm rot="5400000">
              <a:off x="-386" y="384"/>
              <a:ext cx="1090" cy="317"/>
            </a:xfrm>
            <a:prstGeom prst="rightArrow">
              <a:avLst>
                <a:gd name="adj1" fmla="val 50000"/>
                <a:gd name="adj2" fmla="val 85946"/>
              </a:avLst>
            </a:prstGeom>
            <a:solidFill>
              <a:schemeClr val="folHlink"/>
            </a:solidFill>
            <a:ln w="9525" cmpd="sng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109" name="Rectangle 10"/>
            <p:cNvSpPr>
              <a:spLocks noChangeArrowheads="1"/>
            </p:cNvSpPr>
            <p:nvPr/>
          </p:nvSpPr>
          <p:spPr bwMode="auto">
            <a:xfrm>
              <a:off x="318" y="46"/>
              <a:ext cx="1225" cy="748"/>
            </a:xfrm>
            <a:prstGeom prst="rect">
              <a:avLst/>
            </a:prstGeom>
            <a:solidFill>
              <a:srgbClr val="CCFFFF">
                <a:alpha val="56000"/>
              </a:srgbClr>
            </a:solidFill>
            <a:ln w="9525">
              <a:noFill/>
              <a:miter lim="800000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S</a:t>
              </a:r>
              <a:r>
                <a:rPr lang="en-US" sz="2400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与</a:t>
              </a: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S</a:t>
              </a:r>
              <a:r>
                <a:rPr lang="en-US" sz="2400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3</a:t>
              </a:r>
              <a:r>
                <a:rPr lang="zh-CN" alt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符合等价原则，合并且记为</a:t>
              </a:r>
              <a:r>
                <a:rPr lang="en-US" sz="2400">
                  <a:solidFill>
                    <a:schemeClr val="tx1"/>
                  </a:solidFill>
                  <a:sym typeface="Times New Roman" panose="02020603050405020304" pitchFamily="18" charset="0"/>
                </a:rPr>
                <a:t>S</a:t>
              </a:r>
              <a:r>
                <a:rPr lang="en-US" sz="2400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2</a:t>
              </a:r>
              <a:endParaRPr lang="zh-CN" altLang="en-US"/>
            </a:p>
          </p:txBody>
        </p:sp>
      </p:grpSp>
      <p:grpSp>
        <p:nvGrpSpPr>
          <p:cNvPr id="47110" name="Group 11"/>
          <p:cNvGrpSpPr/>
          <p:nvPr/>
        </p:nvGrpSpPr>
        <p:grpSpPr bwMode="auto">
          <a:xfrm>
            <a:off x="5292725" y="4005263"/>
            <a:ext cx="3459163" cy="2481262"/>
            <a:chOff x="0" y="0"/>
            <a:chExt cx="2082" cy="1563"/>
          </a:xfrm>
        </p:grpSpPr>
        <p:grpSp>
          <p:nvGrpSpPr>
            <p:cNvPr id="47111" name="Group 12"/>
            <p:cNvGrpSpPr/>
            <p:nvPr/>
          </p:nvGrpSpPr>
          <p:grpSpPr bwMode="auto">
            <a:xfrm>
              <a:off x="816" y="327"/>
              <a:ext cx="388" cy="315"/>
              <a:chOff x="0" y="0"/>
              <a:chExt cx="388" cy="315"/>
            </a:xfrm>
          </p:grpSpPr>
          <p:sp>
            <p:nvSpPr>
              <p:cNvPr id="47112" name="Oval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8" cy="315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13" name="Text Box 14"/>
              <p:cNvSpPr>
                <a:spLocks noChangeArrowheads="1"/>
              </p:cNvSpPr>
              <p:nvPr/>
            </p:nvSpPr>
            <p:spPr bwMode="auto">
              <a:xfrm>
                <a:off x="101" y="0"/>
                <a:ext cx="27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ea typeface="仿宋_GB2312" pitchFamily="1" charset="-122"/>
                  </a:rPr>
                  <a:t>S</a:t>
                </a:r>
                <a:r>
                  <a:rPr lang="en-US" sz="2400" baseline="-25000">
                    <a:solidFill>
                      <a:schemeClr val="tx1"/>
                    </a:solidFill>
                    <a:ea typeface="仿宋_GB2312" pitchFamily="1" charset="-122"/>
                  </a:rPr>
                  <a:t>0</a:t>
                </a:r>
                <a:endParaRPr lang="en-US" sz="2400">
                  <a:solidFill>
                    <a:schemeClr val="tx1"/>
                  </a:solidFill>
                  <a:ea typeface="仿宋_GB2312" pitchFamily="1" charset="-122"/>
                </a:endParaRPr>
              </a:p>
            </p:txBody>
          </p:sp>
        </p:grpSp>
        <p:grpSp>
          <p:nvGrpSpPr>
            <p:cNvPr id="47114" name="Group 15"/>
            <p:cNvGrpSpPr/>
            <p:nvPr/>
          </p:nvGrpSpPr>
          <p:grpSpPr bwMode="auto">
            <a:xfrm>
              <a:off x="1440" y="759"/>
              <a:ext cx="388" cy="315"/>
              <a:chOff x="0" y="0"/>
              <a:chExt cx="388" cy="315"/>
            </a:xfrm>
          </p:grpSpPr>
          <p:sp>
            <p:nvSpPr>
              <p:cNvPr id="47115" name="Oval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8" cy="315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16" name="Text Box 17"/>
              <p:cNvSpPr>
                <a:spLocks noChangeArrowheads="1"/>
              </p:cNvSpPr>
              <p:nvPr/>
            </p:nvSpPr>
            <p:spPr bwMode="auto">
              <a:xfrm>
                <a:off x="101" y="0"/>
                <a:ext cx="27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ea typeface="仿宋_GB2312" pitchFamily="1" charset="-122"/>
                  </a:rPr>
                  <a:t>S</a:t>
                </a:r>
                <a:r>
                  <a:rPr lang="en-US" sz="2400" baseline="-25000">
                    <a:solidFill>
                      <a:schemeClr val="tx1"/>
                    </a:solidFill>
                    <a:ea typeface="仿宋_GB2312" pitchFamily="1" charset="-122"/>
                  </a:rPr>
                  <a:t>1</a:t>
                </a:r>
                <a:endParaRPr lang="en-US" sz="2400">
                  <a:solidFill>
                    <a:schemeClr val="tx1"/>
                  </a:solidFill>
                  <a:ea typeface="仿宋_GB2312" pitchFamily="1" charset="-122"/>
                </a:endParaRPr>
              </a:p>
            </p:txBody>
          </p:sp>
        </p:grpSp>
        <p:grpSp>
          <p:nvGrpSpPr>
            <p:cNvPr id="47117" name="Group 18"/>
            <p:cNvGrpSpPr/>
            <p:nvPr/>
          </p:nvGrpSpPr>
          <p:grpSpPr bwMode="auto">
            <a:xfrm>
              <a:off x="432" y="1248"/>
              <a:ext cx="388" cy="315"/>
              <a:chOff x="0" y="0"/>
              <a:chExt cx="388" cy="315"/>
            </a:xfrm>
          </p:grpSpPr>
          <p:sp>
            <p:nvSpPr>
              <p:cNvPr id="47118" name="Oval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8" cy="315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19" name="Text Box 20"/>
              <p:cNvSpPr>
                <a:spLocks noChangeArrowheads="1"/>
              </p:cNvSpPr>
              <p:nvPr/>
            </p:nvSpPr>
            <p:spPr bwMode="auto">
              <a:xfrm>
                <a:off x="56" y="13"/>
                <a:ext cx="27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ea typeface="仿宋_GB2312" pitchFamily="1" charset="-122"/>
                  </a:rPr>
                  <a:t>S</a:t>
                </a:r>
                <a:r>
                  <a:rPr lang="en-US" sz="2400" baseline="-25000" dirty="0">
                    <a:solidFill>
                      <a:schemeClr val="tx1"/>
                    </a:solidFill>
                    <a:ea typeface="仿宋_GB2312" pitchFamily="1" charset="-122"/>
                  </a:rPr>
                  <a:t>2</a:t>
                </a:r>
                <a:endParaRPr lang="en-US" sz="2400" dirty="0">
                  <a:solidFill>
                    <a:schemeClr val="tx1"/>
                  </a:solidFill>
                  <a:ea typeface="仿宋_GB2312" pitchFamily="1" charset="-122"/>
                </a:endParaRPr>
              </a:p>
            </p:txBody>
          </p:sp>
        </p:grpSp>
        <p:sp>
          <p:nvSpPr>
            <p:cNvPr id="47120" name="AutoShape 21"/>
            <p:cNvSpPr>
              <a:spLocks noChangeShapeType="1"/>
            </p:cNvSpPr>
            <p:nvPr/>
          </p:nvSpPr>
          <p:spPr bwMode="auto">
            <a:xfrm rot="10800000" flipH="1">
              <a:off x="816" y="327"/>
              <a:ext cx="240" cy="158"/>
            </a:xfrm>
            <a:prstGeom prst="curvedConnector4">
              <a:avLst>
                <a:gd name="adj1" fmla="val -60000"/>
                <a:gd name="adj2" fmla="val 191139"/>
              </a:avLst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Text Box 22"/>
            <p:cNvSpPr>
              <a:spLocks noChangeArrowheads="1"/>
            </p:cNvSpPr>
            <p:nvPr/>
          </p:nvSpPr>
          <p:spPr bwMode="auto">
            <a:xfrm>
              <a:off x="662" y="0"/>
              <a:ext cx="30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chemeClr val="tx1"/>
                  </a:solidFill>
                  <a:ea typeface="仿宋_GB2312" pitchFamily="1" charset="-122"/>
                </a:rPr>
                <a:t>0/0</a:t>
              </a:r>
              <a:endParaRPr lang="zh-CN" altLang="en-US"/>
            </a:p>
          </p:txBody>
        </p:sp>
        <p:sp>
          <p:nvSpPr>
            <p:cNvPr id="47122" name="Line 23"/>
            <p:cNvSpPr>
              <a:spLocks noChangeShapeType="1"/>
            </p:cNvSpPr>
            <p:nvPr/>
          </p:nvSpPr>
          <p:spPr bwMode="auto">
            <a:xfrm>
              <a:off x="1152" y="567"/>
              <a:ext cx="33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123" name="Text Box 24"/>
            <p:cNvSpPr>
              <a:spLocks noChangeArrowheads="1"/>
            </p:cNvSpPr>
            <p:nvPr/>
          </p:nvSpPr>
          <p:spPr bwMode="auto">
            <a:xfrm>
              <a:off x="1248" y="471"/>
              <a:ext cx="30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chemeClr val="tx1"/>
                  </a:solidFill>
                  <a:ea typeface="仿宋_GB2312" pitchFamily="1" charset="-122"/>
                </a:rPr>
                <a:t>1/0</a:t>
              </a:r>
              <a:endParaRPr lang="zh-CN" altLang="en-US"/>
            </a:p>
          </p:txBody>
        </p:sp>
        <p:sp>
          <p:nvSpPr>
            <p:cNvPr id="47124" name="Line 25"/>
            <p:cNvSpPr>
              <a:spLocks noChangeShapeType="1"/>
            </p:cNvSpPr>
            <p:nvPr/>
          </p:nvSpPr>
          <p:spPr bwMode="auto">
            <a:xfrm flipH="1">
              <a:off x="816" y="1047"/>
              <a:ext cx="720" cy="39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125" name="Text Box 26"/>
            <p:cNvSpPr>
              <a:spLocks noChangeArrowheads="1"/>
            </p:cNvSpPr>
            <p:nvPr/>
          </p:nvSpPr>
          <p:spPr bwMode="auto">
            <a:xfrm>
              <a:off x="1200" y="1200"/>
              <a:ext cx="30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chemeClr val="tx1"/>
                  </a:solidFill>
                  <a:ea typeface="仿宋_GB2312" pitchFamily="1" charset="-122"/>
                </a:rPr>
                <a:t>1/0</a:t>
              </a:r>
              <a:endParaRPr lang="zh-CN" altLang="en-US"/>
            </a:p>
          </p:txBody>
        </p:sp>
        <p:sp>
          <p:nvSpPr>
            <p:cNvPr id="47126" name="Text Box 27"/>
            <p:cNvSpPr>
              <a:spLocks noChangeArrowheads="1"/>
            </p:cNvSpPr>
            <p:nvPr/>
          </p:nvSpPr>
          <p:spPr bwMode="auto">
            <a:xfrm>
              <a:off x="0" y="1056"/>
              <a:ext cx="30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chemeClr val="tx1"/>
                  </a:solidFill>
                  <a:ea typeface="仿宋_GB2312" pitchFamily="1" charset="-122"/>
                </a:rPr>
                <a:t>1/1</a:t>
              </a:r>
              <a:endParaRPr lang="zh-CN" altLang="en-US"/>
            </a:p>
          </p:txBody>
        </p:sp>
        <p:sp>
          <p:nvSpPr>
            <p:cNvPr id="47127" name="AutoShape 28"/>
            <p:cNvSpPr>
              <a:spLocks noChangeShapeType="1"/>
            </p:cNvSpPr>
            <p:nvPr/>
          </p:nvSpPr>
          <p:spPr bwMode="auto">
            <a:xfrm rot="10800000" flipH="1">
              <a:off x="432" y="1248"/>
              <a:ext cx="240" cy="158"/>
            </a:xfrm>
            <a:prstGeom prst="curvedConnector4">
              <a:avLst>
                <a:gd name="adj1" fmla="val -60000"/>
                <a:gd name="adj2" fmla="val 191139"/>
              </a:avLst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29"/>
            <p:cNvSpPr>
              <a:spLocks noChangeShapeType="1"/>
            </p:cNvSpPr>
            <p:nvPr/>
          </p:nvSpPr>
          <p:spPr bwMode="auto">
            <a:xfrm flipV="1">
              <a:off x="720" y="624"/>
              <a:ext cx="192" cy="6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129" name="Text Box 30"/>
            <p:cNvSpPr>
              <a:spLocks noChangeArrowheads="1"/>
            </p:cNvSpPr>
            <p:nvPr/>
          </p:nvSpPr>
          <p:spPr bwMode="auto">
            <a:xfrm>
              <a:off x="432" y="72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b="1">
                  <a:solidFill>
                    <a:schemeClr val="tx1"/>
                  </a:solidFill>
                  <a:ea typeface="仿宋_GB2312" pitchFamily="1" charset="-122"/>
                </a:rPr>
                <a:t>0/0</a:t>
              </a:r>
              <a:endParaRPr lang="zh-CN" altLang="en-US"/>
            </a:p>
          </p:txBody>
        </p:sp>
        <p:cxnSp>
          <p:nvCxnSpPr>
            <p:cNvPr id="47130" name="AutoShape 31"/>
            <p:cNvCxnSpPr>
              <a:cxnSpLocks noChangeShapeType="1"/>
              <a:stCxn id="47116" idx="3"/>
              <a:endCxn id="47113" idx="3"/>
            </p:cNvCxnSpPr>
            <p:nvPr/>
          </p:nvCxnSpPr>
          <p:spPr bwMode="auto">
            <a:xfrm flipH="1" flipV="1">
              <a:off x="1199" y="471"/>
              <a:ext cx="624" cy="432"/>
            </a:xfrm>
            <a:prstGeom prst="curvedConnector3">
              <a:avLst>
                <a:gd name="adj1" fmla="val -23079"/>
              </a:avLst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</p:cxnSp>
        <p:sp>
          <p:nvSpPr>
            <p:cNvPr id="47131" name="Text Box 32"/>
            <p:cNvSpPr>
              <a:spLocks noChangeArrowheads="1"/>
            </p:cNvSpPr>
            <p:nvPr/>
          </p:nvSpPr>
          <p:spPr bwMode="auto">
            <a:xfrm>
              <a:off x="1776" y="327"/>
              <a:ext cx="30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chemeClr val="tx1"/>
                  </a:solidFill>
                  <a:ea typeface="仿宋_GB2312" pitchFamily="1" charset="-122"/>
                </a:rPr>
                <a:t>0/0</a:t>
              </a:r>
              <a:endParaRPr lang="zh-CN" altLang="en-US"/>
            </a:p>
          </p:txBody>
        </p:sp>
      </p:grpSp>
      <p:grpSp>
        <p:nvGrpSpPr>
          <p:cNvPr id="47132" name="Group 34"/>
          <p:cNvGrpSpPr/>
          <p:nvPr/>
        </p:nvGrpSpPr>
        <p:grpSpPr bwMode="auto">
          <a:xfrm>
            <a:off x="468313" y="333375"/>
            <a:ext cx="3111500" cy="2349500"/>
            <a:chOff x="0" y="0"/>
            <a:chExt cx="1960" cy="1480"/>
          </a:xfrm>
        </p:grpSpPr>
        <p:sp>
          <p:nvSpPr>
            <p:cNvPr id="47133" name="AutoShape 3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960" cy="14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grpSp>
          <p:nvGrpSpPr>
            <p:cNvPr id="47134" name="Group 235"/>
            <p:cNvGrpSpPr/>
            <p:nvPr/>
          </p:nvGrpSpPr>
          <p:grpSpPr bwMode="auto">
            <a:xfrm>
              <a:off x="0" y="16"/>
              <a:ext cx="1699" cy="1260"/>
              <a:chOff x="0" y="0"/>
              <a:chExt cx="1699" cy="1260"/>
            </a:xfrm>
          </p:grpSpPr>
          <p:sp>
            <p:nvSpPr>
              <p:cNvPr id="47135" name="Rectangle 35"/>
              <p:cNvSpPr>
                <a:spLocks noChangeArrowheads="1"/>
              </p:cNvSpPr>
              <p:nvPr/>
            </p:nvSpPr>
            <p:spPr bwMode="auto">
              <a:xfrm>
                <a:off x="32" y="10"/>
                <a:ext cx="885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200" b="1">
                    <a:solidFill>
                      <a:srgbClr val="0066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rPr>
                  <a:t>原始状态表</a:t>
                </a:r>
                <a:endParaRPr lang="zh-CN" alt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36" name="Rectangle 36"/>
              <p:cNvSpPr>
                <a:spLocks noChangeArrowheads="1"/>
              </p:cNvSpPr>
              <p:nvPr/>
            </p:nvSpPr>
            <p:spPr bwMode="auto">
              <a:xfrm>
                <a:off x="1128" y="0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37" name="Rectangle 37"/>
              <p:cNvSpPr>
                <a:spLocks noChangeArrowheads="1"/>
              </p:cNvSpPr>
              <p:nvPr/>
            </p:nvSpPr>
            <p:spPr bwMode="auto">
              <a:xfrm>
                <a:off x="177" y="219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38" name="Rectangle 38"/>
              <p:cNvSpPr>
                <a:spLocks noChangeArrowheads="1"/>
              </p:cNvSpPr>
              <p:nvPr/>
            </p:nvSpPr>
            <p:spPr bwMode="auto">
              <a:xfrm>
                <a:off x="266" y="195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n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39" name="Rectangle 39"/>
              <p:cNvSpPr>
                <a:spLocks noChangeArrowheads="1"/>
              </p:cNvSpPr>
              <p:nvPr/>
            </p:nvSpPr>
            <p:spPr bwMode="auto">
              <a:xfrm>
                <a:off x="338" y="219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0" name="Rectangle 40"/>
              <p:cNvSpPr>
                <a:spLocks noChangeArrowheads="1"/>
              </p:cNvSpPr>
              <p:nvPr/>
            </p:nvSpPr>
            <p:spPr bwMode="auto">
              <a:xfrm>
                <a:off x="635" y="219"/>
                <a:ext cx="276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x=0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1" name="Rectangle 41"/>
              <p:cNvSpPr>
                <a:spLocks noChangeArrowheads="1"/>
              </p:cNvSpPr>
              <p:nvPr/>
            </p:nvSpPr>
            <p:spPr bwMode="auto">
              <a:xfrm>
                <a:off x="912" y="219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2" name="Rectangle 42"/>
              <p:cNvSpPr>
                <a:spLocks noChangeArrowheads="1"/>
              </p:cNvSpPr>
              <p:nvPr/>
            </p:nvSpPr>
            <p:spPr bwMode="auto">
              <a:xfrm>
                <a:off x="1265" y="219"/>
                <a:ext cx="276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x=1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3" name="Rectangle 43"/>
              <p:cNvSpPr>
                <a:spLocks noChangeArrowheads="1"/>
              </p:cNvSpPr>
              <p:nvPr/>
            </p:nvSpPr>
            <p:spPr bwMode="auto">
              <a:xfrm>
                <a:off x="1542" y="219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4" name="Rectangle 44"/>
              <p:cNvSpPr>
                <a:spLocks noChangeArrowheads="1"/>
              </p:cNvSpPr>
              <p:nvPr/>
            </p:nvSpPr>
            <p:spPr bwMode="auto">
              <a:xfrm>
                <a:off x="0" y="213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5" name="Line 45"/>
              <p:cNvSpPr>
                <a:spLocks noChangeShapeType="1"/>
              </p:cNvSpPr>
              <p:nvPr/>
            </p:nvSpPr>
            <p:spPr bwMode="auto">
              <a:xfrm>
                <a:off x="0" y="213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6" name="Line 46"/>
              <p:cNvSpPr>
                <a:spLocks noChangeShapeType="1"/>
              </p:cNvSpPr>
              <p:nvPr/>
            </p:nvSpPr>
            <p:spPr bwMode="auto">
              <a:xfrm>
                <a:off x="0" y="213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7" name="Rectangle 47"/>
              <p:cNvSpPr>
                <a:spLocks noChangeArrowheads="1"/>
              </p:cNvSpPr>
              <p:nvPr/>
            </p:nvSpPr>
            <p:spPr bwMode="auto">
              <a:xfrm>
                <a:off x="0" y="213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8" name="Line 48"/>
              <p:cNvSpPr>
                <a:spLocks noChangeShapeType="1"/>
              </p:cNvSpPr>
              <p:nvPr/>
            </p:nvSpPr>
            <p:spPr bwMode="auto">
              <a:xfrm>
                <a:off x="0" y="213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49" name="Line 49"/>
              <p:cNvSpPr>
                <a:spLocks noChangeShapeType="1"/>
              </p:cNvSpPr>
              <p:nvPr/>
            </p:nvSpPr>
            <p:spPr bwMode="auto">
              <a:xfrm>
                <a:off x="0" y="213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0" name="Rectangle 50"/>
              <p:cNvSpPr>
                <a:spLocks noChangeArrowheads="1"/>
              </p:cNvSpPr>
              <p:nvPr/>
            </p:nvSpPr>
            <p:spPr bwMode="auto">
              <a:xfrm>
                <a:off x="4" y="213"/>
                <a:ext cx="433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1" name="Line 51"/>
              <p:cNvSpPr>
                <a:spLocks noChangeShapeType="1"/>
              </p:cNvSpPr>
              <p:nvPr/>
            </p:nvSpPr>
            <p:spPr bwMode="auto">
              <a:xfrm>
                <a:off x="4" y="213"/>
                <a:ext cx="43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2" name="Rectangle 52"/>
              <p:cNvSpPr>
                <a:spLocks noChangeArrowheads="1"/>
              </p:cNvSpPr>
              <p:nvPr/>
            </p:nvSpPr>
            <p:spPr bwMode="auto">
              <a:xfrm>
                <a:off x="437" y="213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3" name="Line 53"/>
              <p:cNvSpPr>
                <a:spLocks noChangeShapeType="1"/>
              </p:cNvSpPr>
              <p:nvPr/>
            </p:nvSpPr>
            <p:spPr bwMode="auto">
              <a:xfrm>
                <a:off x="437" y="213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4" name="Line 54"/>
              <p:cNvSpPr>
                <a:spLocks noChangeShapeType="1"/>
              </p:cNvSpPr>
              <p:nvPr/>
            </p:nvSpPr>
            <p:spPr bwMode="auto">
              <a:xfrm>
                <a:off x="437" y="213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5" name="Rectangle 55"/>
              <p:cNvSpPr>
                <a:spLocks noChangeArrowheads="1"/>
              </p:cNvSpPr>
              <p:nvPr/>
            </p:nvSpPr>
            <p:spPr bwMode="auto">
              <a:xfrm>
                <a:off x="441" y="213"/>
                <a:ext cx="59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6" name="Line 56"/>
              <p:cNvSpPr>
                <a:spLocks noChangeShapeType="1"/>
              </p:cNvSpPr>
              <p:nvPr/>
            </p:nvSpPr>
            <p:spPr bwMode="auto">
              <a:xfrm>
                <a:off x="441" y="213"/>
                <a:ext cx="592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7" name="Rectangle 57"/>
              <p:cNvSpPr>
                <a:spLocks noChangeArrowheads="1"/>
              </p:cNvSpPr>
              <p:nvPr/>
            </p:nvSpPr>
            <p:spPr bwMode="auto">
              <a:xfrm>
                <a:off x="1033" y="213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8" name="Line 58"/>
              <p:cNvSpPr>
                <a:spLocks noChangeShapeType="1"/>
              </p:cNvSpPr>
              <p:nvPr/>
            </p:nvSpPr>
            <p:spPr bwMode="auto">
              <a:xfrm>
                <a:off x="1033" y="213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59" name="Line 59"/>
              <p:cNvSpPr>
                <a:spLocks noChangeShapeType="1"/>
              </p:cNvSpPr>
              <p:nvPr/>
            </p:nvSpPr>
            <p:spPr bwMode="auto">
              <a:xfrm>
                <a:off x="1033" y="213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0" name="Rectangle 60"/>
              <p:cNvSpPr>
                <a:spLocks noChangeArrowheads="1"/>
              </p:cNvSpPr>
              <p:nvPr/>
            </p:nvSpPr>
            <p:spPr bwMode="auto">
              <a:xfrm>
                <a:off x="1037" y="213"/>
                <a:ext cx="659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1" name="Line 61"/>
              <p:cNvSpPr>
                <a:spLocks noChangeShapeType="1"/>
              </p:cNvSpPr>
              <p:nvPr/>
            </p:nvSpPr>
            <p:spPr bwMode="auto">
              <a:xfrm>
                <a:off x="1037" y="213"/>
                <a:ext cx="659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2" name="Rectangle 62"/>
              <p:cNvSpPr>
                <a:spLocks noChangeArrowheads="1"/>
              </p:cNvSpPr>
              <p:nvPr/>
            </p:nvSpPr>
            <p:spPr bwMode="auto">
              <a:xfrm>
                <a:off x="1696" y="213"/>
                <a:ext cx="3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3" name="Line 63"/>
              <p:cNvSpPr>
                <a:spLocks noChangeShapeType="1"/>
              </p:cNvSpPr>
              <p:nvPr/>
            </p:nvSpPr>
            <p:spPr bwMode="auto">
              <a:xfrm>
                <a:off x="1696" y="213"/>
                <a:ext cx="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4" name="Line 64"/>
              <p:cNvSpPr>
                <a:spLocks noChangeShapeType="1"/>
              </p:cNvSpPr>
              <p:nvPr/>
            </p:nvSpPr>
            <p:spPr bwMode="auto">
              <a:xfrm>
                <a:off x="1696" y="213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5" name="Rectangle 65"/>
              <p:cNvSpPr>
                <a:spLocks noChangeArrowheads="1"/>
              </p:cNvSpPr>
              <p:nvPr/>
            </p:nvSpPr>
            <p:spPr bwMode="auto">
              <a:xfrm>
                <a:off x="1696" y="213"/>
                <a:ext cx="3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6" name="Line 66"/>
              <p:cNvSpPr>
                <a:spLocks noChangeShapeType="1"/>
              </p:cNvSpPr>
              <p:nvPr/>
            </p:nvSpPr>
            <p:spPr bwMode="auto">
              <a:xfrm>
                <a:off x="1696" y="213"/>
                <a:ext cx="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7" name="Line 67"/>
              <p:cNvSpPr>
                <a:spLocks noChangeShapeType="1"/>
              </p:cNvSpPr>
              <p:nvPr/>
            </p:nvSpPr>
            <p:spPr bwMode="auto">
              <a:xfrm>
                <a:off x="1696" y="213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8" name="Rectangle 68"/>
              <p:cNvSpPr>
                <a:spLocks noChangeArrowheads="1"/>
              </p:cNvSpPr>
              <p:nvPr/>
            </p:nvSpPr>
            <p:spPr bwMode="auto">
              <a:xfrm>
                <a:off x="0" y="216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69" name="Line 69"/>
              <p:cNvSpPr>
                <a:spLocks noChangeShapeType="1"/>
              </p:cNvSpPr>
              <p:nvPr/>
            </p:nvSpPr>
            <p:spPr bwMode="auto">
              <a:xfrm>
                <a:off x="0" y="216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0" name="Rectangle 70"/>
              <p:cNvSpPr>
                <a:spLocks noChangeArrowheads="1"/>
              </p:cNvSpPr>
              <p:nvPr/>
            </p:nvSpPr>
            <p:spPr bwMode="auto">
              <a:xfrm>
                <a:off x="437" y="216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1" name="Line 71"/>
              <p:cNvSpPr>
                <a:spLocks noChangeShapeType="1"/>
              </p:cNvSpPr>
              <p:nvPr/>
            </p:nvSpPr>
            <p:spPr bwMode="auto">
              <a:xfrm>
                <a:off x="437" y="216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2" name="Rectangle 72"/>
              <p:cNvSpPr>
                <a:spLocks noChangeArrowheads="1"/>
              </p:cNvSpPr>
              <p:nvPr/>
            </p:nvSpPr>
            <p:spPr bwMode="auto">
              <a:xfrm>
                <a:off x="1033" y="216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3" name="Line 73"/>
              <p:cNvSpPr>
                <a:spLocks noChangeShapeType="1"/>
              </p:cNvSpPr>
              <p:nvPr/>
            </p:nvSpPr>
            <p:spPr bwMode="auto">
              <a:xfrm>
                <a:off x="1033" y="216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4" name="Rectangle 74"/>
              <p:cNvSpPr>
                <a:spLocks noChangeArrowheads="1"/>
              </p:cNvSpPr>
              <p:nvPr/>
            </p:nvSpPr>
            <p:spPr bwMode="auto">
              <a:xfrm>
                <a:off x="1696" y="216"/>
                <a:ext cx="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5" name="Line 75"/>
              <p:cNvSpPr>
                <a:spLocks noChangeShapeType="1"/>
              </p:cNvSpPr>
              <p:nvPr/>
            </p:nvSpPr>
            <p:spPr bwMode="auto">
              <a:xfrm>
                <a:off x="1696" y="216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6" name="Rectangle 76"/>
              <p:cNvSpPr>
                <a:spLocks noChangeArrowheads="1"/>
              </p:cNvSpPr>
              <p:nvPr/>
            </p:nvSpPr>
            <p:spPr bwMode="auto">
              <a:xfrm>
                <a:off x="179" y="425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7" name="Rectangle 77"/>
              <p:cNvSpPr>
                <a:spLocks noChangeArrowheads="1"/>
              </p:cNvSpPr>
              <p:nvPr/>
            </p:nvSpPr>
            <p:spPr bwMode="auto">
              <a:xfrm>
                <a:off x="267" y="5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8" name="Rectangle 78"/>
              <p:cNvSpPr>
                <a:spLocks noChangeArrowheads="1"/>
              </p:cNvSpPr>
              <p:nvPr/>
            </p:nvSpPr>
            <p:spPr bwMode="auto">
              <a:xfrm>
                <a:off x="324" y="508"/>
                <a:ext cx="28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79" name="Rectangle 79"/>
              <p:cNvSpPr>
                <a:spLocks noChangeArrowheads="1"/>
              </p:cNvSpPr>
              <p:nvPr/>
            </p:nvSpPr>
            <p:spPr bwMode="auto">
              <a:xfrm>
                <a:off x="627" y="425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0" name="Rectangle 80"/>
              <p:cNvSpPr>
                <a:spLocks noChangeArrowheads="1"/>
              </p:cNvSpPr>
              <p:nvPr/>
            </p:nvSpPr>
            <p:spPr bwMode="auto">
              <a:xfrm>
                <a:off x="715" y="5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1" name="Rectangle 81"/>
              <p:cNvSpPr>
                <a:spLocks noChangeArrowheads="1"/>
              </p:cNvSpPr>
              <p:nvPr/>
            </p:nvSpPr>
            <p:spPr bwMode="auto">
              <a:xfrm>
                <a:off x="782" y="425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/0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2" name="Rectangle 82"/>
              <p:cNvSpPr>
                <a:spLocks noChangeArrowheads="1"/>
              </p:cNvSpPr>
              <p:nvPr/>
            </p:nvSpPr>
            <p:spPr bwMode="auto">
              <a:xfrm>
                <a:off x="909" y="508"/>
                <a:ext cx="28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3" name="Rectangle 83"/>
              <p:cNvSpPr>
                <a:spLocks noChangeArrowheads="1"/>
              </p:cNvSpPr>
              <p:nvPr/>
            </p:nvSpPr>
            <p:spPr bwMode="auto">
              <a:xfrm>
                <a:off x="1288" y="425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4" name="Rectangle 84"/>
              <p:cNvSpPr>
                <a:spLocks noChangeArrowheads="1"/>
              </p:cNvSpPr>
              <p:nvPr/>
            </p:nvSpPr>
            <p:spPr bwMode="auto">
              <a:xfrm>
                <a:off x="1376" y="5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1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5" name="Rectangle 85"/>
              <p:cNvSpPr>
                <a:spLocks noChangeArrowheads="1"/>
              </p:cNvSpPr>
              <p:nvPr/>
            </p:nvSpPr>
            <p:spPr bwMode="auto">
              <a:xfrm>
                <a:off x="1444" y="425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/0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6" name="Rectangle 86"/>
              <p:cNvSpPr>
                <a:spLocks noChangeArrowheads="1"/>
              </p:cNvSpPr>
              <p:nvPr/>
            </p:nvSpPr>
            <p:spPr bwMode="auto">
              <a:xfrm>
                <a:off x="1580" y="429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7" name="Rectangle 87"/>
              <p:cNvSpPr>
                <a:spLocks noChangeArrowheads="1"/>
              </p:cNvSpPr>
              <p:nvPr/>
            </p:nvSpPr>
            <p:spPr bwMode="auto">
              <a:xfrm>
                <a:off x="0" y="41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8" name="Line 88"/>
              <p:cNvSpPr>
                <a:spLocks noChangeShapeType="1"/>
              </p:cNvSpPr>
              <p:nvPr/>
            </p:nvSpPr>
            <p:spPr bwMode="auto">
              <a:xfrm>
                <a:off x="0" y="419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89" name="Line 89"/>
              <p:cNvSpPr>
                <a:spLocks noChangeShapeType="1"/>
              </p:cNvSpPr>
              <p:nvPr/>
            </p:nvSpPr>
            <p:spPr bwMode="auto">
              <a:xfrm>
                <a:off x="0" y="419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0" name="Rectangle 90"/>
              <p:cNvSpPr>
                <a:spLocks noChangeArrowheads="1"/>
              </p:cNvSpPr>
              <p:nvPr/>
            </p:nvSpPr>
            <p:spPr bwMode="auto">
              <a:xfrm>
                <a:off x="4" y="419"/>
                <a:ext cx="433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1" name="Line 91"/>
              <p:cNvSpPr>
                <a:spLocks noChangeShapeType="1"/>
              </p:cNvSpPr>
              <p:nvPr/>
            </p:nvSpPr>
            <p:spPr bwMode="auto">
              <a:xfrm>
                <a:off x="4" y="419"/>
                <a:ext cx="43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2" name="Rectangle 92"/>
              <p:cNvSpPr>
                <a:spLocks noChangeArrowheads="1"/>
              </p:cNvSpPr>
              <p:nvPr/>
            </p:nvSpPr>
            <p:spPr bwMode="auto">
              <a:xfrm>
                <a:off x="437" y="41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3" name="Line 93"/>
              <p:cNvSpPr>
                <a:spLocks noChangeShapeType="1"/>
              </p:cNvSpPr>
              <p:nvPr/>
            </p:nvSpPr>
            <p:spPr bwMode="auto">
              <a:xfrm>
                <a:off x="437" y="419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4" name="Line 94"/>
              <p:cNvSpPr>
                <a:spLocks noChangeShapeType="1"/>
              </p:cNvSpPr>
              <p:nvPr/>
            </p:nvSpPr>
            <p:spPr bwMode="auto">
              <a:xfrm>
                <a:off x="437" y="419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5" name="Rectangle 95"/>
              <p:cNvSpPr>
                <a:spLocks noChangeArrowheads="1"/>
              </p:cNvSpPr>
              <p:nvPr/>
            </p:nvSpPr>
            <p:spPr bwMode="auto">
              <a:xfrm>
                <a:off x="441" y="419"/>
                <a:ext cx="59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6" name="Line 96"/>
              <p:cNvSpPr>
                <a:spLocks noChangeShapeType="1"/>
              </p:cNvSpPr>
              <p:nvPr/>
            </p:nvSpPr>
            <p:spPr bwMode="auto">
              <a:xfrm>
                <a:off x="441" y="419"/>
                <a:ext cx="592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7" name="Rectangle 97"/>
              <p:cNvSpPr>
                <a:spLocks noChangeArrowheads="1"/>
              </p:cNvSpPr>
              <p:nvPr/>
            </p:nvSpPr>
            <p:spPr bwMode="auto">
              <a:xfrm>
                <a:off x="1033" y="41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8" name="Line 98"/>
              <p:cNvSpPr>
                <a:spLocks noChangeShapeType="1"/>
              </p:cNvSpPr>
              <p:nvPr/>
            </p:nvSpPr>
            <p:spPr bwMode="auto">
              <a:xfrm>
                <a:off x="1033" y="419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199" name="Line 99"/>
              <p:cNvSpPr>
                <a:spLocks noChangeShapeType="1"/>
              </p:cNvSpPr>
              <p:nvPr/>
            </p:nvSpPr>
            <p:spPr bwMode="auto">
              <a:xfrm>
                <a:off x="1033" y="419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0" name="Rectangle 100"/>
              <p:cNvSpPr>
                <a:spLocks noChangeArrowheads="1"/>
              </p:cNvSpPr>
              <p:nvPr/>
            </p:nvSpPr>
            <p:spPr bwMode="auto">
              <a:xfrm>
                <a:off x="1037" y="419"/>
                <a:ext cx="659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1" name="Line 101"/>
              <p:cNvSpPr>
                <a:spLocks noChangeShapeType="1"/>
              </p:cNvSpPr>
              <p:nvPr/>
            </p:nvSpPr>
            <p:spPr bwMode="auto">
              <a:xfrm>
                <a:off x="1037" y="419"/>
                <a:ext cx="659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2" name="Rectangle 102"/>
              <p:cNvSpPr>
                <a:spLocks noChangeArrowheads="1"/>
              </p:cNvSpPr>
              <p:nvPr/>
            </p:nvSpPr>
            <p:spPr bwMode="auto">
              <a:xfrm>
                <a:off x="1696" y="419"/>
                <a:ext cx="3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3" name="Line 103"/>
              <p:cNvSpPr>
                <a:spLocks noChangeShapeType="1"/>
              </p:cNvSpPr>
              <p:nvPr/>
            </p:nvSpPr>
            <p:spPr bwMode="auto">
              <a:xfrm>
                <a:off x="1696" y="419"/>
                <a:ext cx="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4" name="Line 104"/>
              <p:cNvSpPr>
                <a:spLocks noChangeShapeType="1"/>
              </p:cNvSpPr>
              <p:nvPr/>
            </p:nvSpPr>
            <p:spPr bwMode="auto">
              <a:xfrm>
                <a:off x="1696" y="419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5" name="Rectangle 105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6" name="Line 106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7" name="Rectangle 107"/>
              <p:cNvSpPr>
                <a:spLocks noChangeArrowheads="1"/>
              </p:cNvSpPr>
              <p:nvPr/>
            </p:nvSpPr>
            <p:spPr bwMode="auto">
              <a:xfrm>
                <a:off x="437" y="422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8" name="Line 108"/>
              <p:cNvSpPr>
                <a:spLocks noChangeShapeType="1"/>
              </p:cNvSpPr>
              <p:nvPr/>
            </p:nvSpPr>
            <p:spPr bwMode="auto">
              <a:xfrm>
                <a:off x="437" y="422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09" name="Rectangle 109"/>
              <p:cNvSpPr>
                <a:spLocks noChangeArrowheads="1"/>
              </p:cNvSpPr>
              <p:nvPr/>
            </p:nvSpPr>
            <p:spPr bwMode="auto">
              <a:xfrm>
                <a:off x="1033" y="422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0" name="Line 110"/>
              <p:cNvSpPr>
                <a:spLocks noChangeShapeType="1"/>
              </p:cNvSpPr>
              <p:nvPr/>
            </p:nvSpPr>
            <p:spPr bwMode="auto">
              <a:xfrm>
                <a:off x="1033" y="422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1" name="Rectangle 111"/>
              <p:cNvSpPr>
                <a:spLocks noChangeArrowheads="1"/>
              </p:cNvSpPr>
              <p:nvPr/>
            </p:nvSpPr>
            <p:spPr bwMode="auto">
              <a:xfrm>
                <a:off x="1696" y="422"/>
                <a:ext cx="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2" name="Line 112"/>
              <p:cNvSpPr>
                <a:spLocks noChangeShapeType="1"/>
              </p:cNvSpPr>
              <p:nvPr/>
            </p:nvSpPr>
            <p:spPr bwMode="auto">
              <a:xfrm>
                <a:off x="1696" y="422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3" name="Rectangle 113"/>
              <p:cNvSpPr>
                <a:spLocks noChangeArrowheads="1"/>
              </p:cNvSpPr>
              <p:nvPr/>
            </p:nvSpPr>
            <p:spPr bwMode="auto">
              <a:xfrm>
                <a:off x="179" y="631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4" name="Rectangle 114"/>
              <p:cNvSpPr>
                <a:spLocks noChangeArrowheads="1"/>
              </p:cNvSpPr>
              <p:nvPr/>
            </p:nvSpPr>
            <p:spPr bwMode="auto">
              <a:xfrm>
                <a:off x="267" y="71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1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5" name="Rectangle 115"/>
              <p:cNvSpPr>
                <a:spLocks noChangeArrowheads="1"/>
              </p:cNvSpPr>
              <p:nvPr/>
            </p:nvSpPr>
            <p:spPr bwMode="auto">
              <a:xfrm>
                <a:off x="324" y="714"/>
                <a:ext cx="28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6" name="Rectangle 116"/>
              <p:cNvSpPr>
                <a:spLocks noChangeArrowheads="1"/>
              </p:cNvSpPr>
              <p:nvPr/>
            </p:nvSpPr>
            <p:spPr bwMode="auto">
              <a:xfrm>
                <a:off x="627" y="631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7" name="Rectangle 117"/>
              <p:cNvSpPr>
                <a:spLocks noChangeArrowheads="1"/>
              </p:cNvSpPr>
              <p:nvPr/>
            </p:nvSpPr>
            <p:spPr bwMode="auto">
              <a:xfrm>
                <a:off x="715" y="714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8" name="Rectangle 118"/>
              <p:cNvSpPr>
                <a:spLocks noChangeArrowheads="1"/>
              </p:cNvSpPr>
              <p:nvPr/>
            </p:nvSpPr>
            <p:spPr bwMode="auto">
              <a:xfrm>
                <a:off x="782" y="631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/0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19" name="Rectangle 119"/>
              <p:cNvSpPr>
                <a:spLocks noChangeArrowheads="1"/>
              </p:cNvSpPr>
              <p:nvPr/>
            </p:nvSpPr>
            <p:spPr bwMode="auto">
              <a:xfrm>
                <a:off x="909" y="714"/>
                <a:ext cx="28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0" name="Rectangle 120"/>
              <p:cNvSpPr>
                <a:spLocks noChangeArrowheads="1"/>
              </p:cNvSpPr>
              <p:nvPr/>
            </p:nvSpPr>
            <p:spPr bwMode="auto">
              <a:xfrm>
                <a:off x="1288" y="631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 dirty="0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S</a:t>
                </a:r>
                <a:endParaRPr lang="en-US" dirty="0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1" name="Rectangle 121"/>
              <p:cNvSpPr>
                <a:spLocks noChangeArrowheads="1"/>
              </p:cNvSpPr>
              <p:nvPr/>
            </p:nvSpPr>
            <p:spPr bwMode="auto">
              <a:xfrm>
                <a:off x="1376" y="714"/>
                <a:ext cx="57" cy="1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2</a:t>
                </a:r>
                <a:endParaRPr lang="en-US" dirty="0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2" name="Rectangle 122"/>
              <p:cNvSpPr>
                <a:spLocks noChangeArrowheads="1"/>
              </p:cNvSpPr>
              <p:nvPr/>
            </p:nvSpPr>
            <p:spPr bwMode="auto">
              <a:xfrm>
                <a:off x="1444" y="631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 dirty="0">
                    <a:solidFill>
                      <a:srgbClr val="0066FF"/>
                    </a:solidFill>
                    <a:sym typeface="Times New Roman" panose="02020603050405020304" pitchFamily="18" charset="0"/>
                  </a:rPr>
                  <a:t>/0</a:t>
                </a:r>
                <a:endParaRPr lang="en-US" dirty="0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3" name="Rectangle 123"/>
              <p:cNvSpPr>
                <a:spLocks noChangeArrowheads="1"/>
              </p:cNvSpPr>
              <p:nvPr/>
            </p:nvSpPr>
            <p:spPr bwMode="auto">
              <a:xfrm>
                <a:off x="1580" y="635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4" name="Rectangle 124"/>
              <p:cNvSpPr>
                <a:spLocks noChangeArrowheads="1"/>
              </p:cNvSpPr>
              <p:nvPr/>
            </p:nvSpPr>
            <p:spPr bwMode="auto">
              <a:xfrm>
                <a:off x="0" y="62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5" name="Line 125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6" name="Line 126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7" name="Rectangle 127"/>
              <p:cNvSpPr>
                <a:spLocks noChangeArrowheads="1"/>
              </p:cNvSpPr>
              <p:nvPr/>
            </p:nvSpPr>
            <p:spPr bwMode="auto">
              <a:xfrm>
                <a:off x="4" y="625"/>
                <a:ext cx="433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8" name="Line 128"/>
              <p:cNvSpPr>
                <a:spLocks noChangeShapeType="1"/>
              </p:cNvSpPr>
              <p:nvPr/>
            </p:nvSpPr>
            <p:spPr bwMode="auto">
              <a:xfrm>
                <a:off x="4" y="625"/>
                <a:ext cx="43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29" name="Rectangle 129"/>
              <p:cNvSpPr>
                <a:spLocks noChangeArrowheads="1"/>
              </p:cNvSpPr>
              <p:nvPr/>
            </p:nvSpPr>
            <p:spPr bwMode="auto">
              <a:xfrm>
                <a:off x="437" y="62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0" name="Line 130"/>
              <p:cNvSpPr>
                <a:spLocks noChangeShapeType="1"/>
              </p:cNvSpPr>
              <p:nvPr/>
            </p:nvSpPr>
            <p:spPr bwMode="auto">
              <a:xfrm>
                <a:off x="437" y="625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1" name="Line 131"/>
              <p:cNvSpPr>
                <a:spLocks noChangeShapeType="1"/>
              </p:cNvSpPr>
              <p:nvPr/>
            </p:nvSpPr>
            <p:spPr bwMode="auto">
              <a:xfrm>
                <a:off x="437" y="625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2" name="Rectangle 132"/>
              <p:cNvSpPr>
                <a:spLocks noChangeArrowheads="1"/>
              </p:cNvSpPr>
              <p:nvPr/>
            </p:nvSpPr>
            <p:spPr bwMode="auto">
              <a:xfrm>
                <a:off x="441" y="625"/>
                <a:ext cx="592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3" name="Line 133"/>
              <p:cNvSpPr>
                <a:spLocks noChangeShapeType="1"/>
              </p:cNvSpPr>
              <p:nvPr/>
            </p:nvSpPr>
            <p:spPr bwMode="auto">
              <a:xfrm>
                <a:off x="441" y="625"/>
                <a:ext cx="592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4" name="Rectangle 134"/>
              <p:cNvSpPr>
                <a:spLocks noChangeArrowheads="1"/>
              </p:cNvSpPr>
              <p:nvPr/>
            </p:nvSpPr>
            <p:spPr bwMode="auto">
              <a:xfrm>
                <a:off x="1033" y="625"/>
                <a:ext cx="4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5" name="Line 135"/>
              <p:cNvSpPr>
                <a:spLocks noChangeShapeType="1"/>
              </p:cNvSpPr>
              <p:nvPr/>
            </p:nvSpPr>
            <p:spPr bwMode="auto">
              <a:xfrm>
                <a:off x="1033" y="625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6" name="Line 136"/>
              <p:cNvSpPr>
                <a:spLocks noChangeShapeType="1"/>
              </p:cNvSpPr>
              <p:nvPr/>
            </p:nvSpPr>
            <p:spPr bwMode="auto">
              <a:xfrm>
                <a:off x="1033" y="625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7" name="Rectangle 137"/>
              <p:cNvSpPr>
                <a:spLocks noChangeArrowheads="1"/>
              </p:cNvSpPr>
              <p:nvPr/>
            </p:nvSpPr>
            <p:spPr bwMode="auto">
              <a:xfrm>
                <a:off x="1037" y="625"/>
                <a:ext cx="659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8" name="Line 138"/>
              <p:cNvSpPr>
                <a:spLocks noChangeShapeType="1"/>
              </p:cNvSpPr>
              <p:nvPr/>
            </p:nvSpPr>
            <p:spPr bwMode="auto">
              <a:xfrm>
                <a:off x="1037" y="625"/>
                <a:ext cx="659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39" name="Rectangle 139"/>
              <p:cNvSpPr>
                <a:spLocks noChangeArrowheads="1"/>
              </p:cNvSpPr>
              <p:nvPr/>
            </p:nvSpPr>
            <p:spPr bwMode="auto">
              <a:xfrm>
                <a:off x="1696" y="625"/>
                <a:ext cx="3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0" name="Line 140"/>
              <p:cNvSpPr>
                <a:spLocks noChangeShapeType="1"/>
              </p:cNvSpPr>
              <p:nvPr/>
            </p:nvSpPr>
            <p:spPr bwMode="auto">
              <a:xfrm>
                <a:off x="1696" y="625"/>
                <a:ext cx="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1" name="Line 141"/>
              <p:cNvSpPr>
                <a:spLocks noChangeShapeType="1"/>
              </p:cNvSpPr>
              <p:nvPr/>
            </p:nvSpPr>
            <p:spPr bwMode="auto">
              <a:xfrm>
                <a:off x="1696" y="625"/>
                <a:ext cx="1" cy="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2" name="Rectangle 142"/>
              <p:cNvSpPr>
                <a:spLocks noChangeArrowheads="1"/>
              </p:cNvSpPr>
              <p:nvPr/>
            </p:nvSpPr>
            <p:spPr bwMode="auto">
              <a:xfrm>
                <a:off x="0" y="628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3" name="Line 143"/>
              <p:cNvSpPr>
                <a:spLocks noChangeShapeType="1"/>
              </p:cNvSpPr>
              <p:nvPr/>
            </p:nvSpPr>
            <p:spPr bwMode="auto">
              <a:xfrm>
                <a:off x="0" y="628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4" name="Rectangle 144"/>
              <p:cNvSpPr>
                <a:spLocks noChangeArrowheads="1"/>
              </p:cNvSpPr>
              <p:nvPr/>
            </p:nvSpPr>
            <p:spPr bwMode="auto">
              <a:xfrm>
                <a:off x="437" y="628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5" name="Line 145"/>
              <p:cNvSpPr>
                <a:spLocks noChangeShapeType="1"/>
              </p:cNvSpPr>
              <p:nvPr/>
            </p:nvSpPr>
            <p:spPr bwMode="auto">
              <a:xfrm>
                <a:off x="437" y="628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6" name="Rectangle 146"/>
              <p:cNvSpPr>
                <a:spLocks noChangeArrowheads="1"/>
              </p:cNvSpPr>
              <p:nvPr/>
            </p:nvSpPr>
            <p:spPr bwMode="auto">
              <a:xfrm>
                <a:off x="1033" y="628"/>
                <a:ext cx="4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7" name="Line 147"/>
              <p:cNvSpPr>
                <a:spLocks noChangeShapeType="1"/>
              </p:cNvSpPr>
              <p:nvPr/>
            </p:nvSpPr>
            <p:spPr bwMode="auto">
              <a:xfrm>
                <a:off x="1033" y="628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8" name="Rectangle 148"/>
              <p:cNvSpPr>
                <a:spLocks noChangeArrowheads="1"/>
              </p:cNvSpPr>
              <p:nvPr/>
            </p:nvSpPr>
            <p:spPr bwMode="auto">
              <a:xfrm>
                <a:off x="1696" y="628"/>
                <a:ext cx="3" cy="20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49" name="Line 149"/>
              <p:cNvSpPr>
                <a:spLocks noChangeShapeType="1"/>
              </p:cNvSpPr>
              <p:nvPr/>
            </p:nvSpPr>
            <p:spPr bwMode="auto">
              <a:xfrm>
                <a:off x="1696" y="628"/>
                <a:ext cx="1" cy="203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0" name="Rectangle 150"/>
              <p:cNvSpPr>
                <a:spLocks noChangeArrowheads="1"/>
              </p:cNvSpPr>
              <p:nvPr/>
            </p:nvSpPr>
            <p:spPr bwMode="auto">
              <a:xfrm>
                <a:off x="4" y="835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1" name="Rectangle 151"/>
              <p:cNvSpPr>
                <a:spLocks noChangeArrowheads="1"/>
              </p:cNvSpPr>
              <p:nvPr/>
            </p:nvSpPr>
            <p:spPr bwMode="auto">
              <a:xfrm>
                <a:off x="399" y="835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2" name="Rectangle 152"/>
              <p:cNvSpPr>
                <a:spLocks noChangeArrowheads="1"/>
              </p:cNvSpPr>
              <p:nvPr/>
            </p:nvSpPr>
            <p:spPr bwMode="auto">
              <a:xfrm>
                <a:off x="42" y="835"/>
                <a:ext cx="357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3" name="Rectangle 153"/>
              <p:cNvSpPr>
                <a:spLocks noChangeArrowheads="1"/>
              </p:cNvSpPr>
              <p:nvPr/>
            </p:nvSpPr>
            <p:spPr bwMode="auto">
              <a:xfrm>
                <a:off x="179" y="837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4" name="Rectangle 154"/>
              <p:cNvSpPr>
                <a:spLocks noChangeArrowheads="1"/>
              </p:cNvSpPr>
              <p:nvPr/>
            </p:nvSpPr>
            <p:spPr bwMode="auto">
              <a:xfrm>
                <a:off x="267" y="920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2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5" name="Rectangle 155"/>
              <p:cNvSpPr>
                <a:spLocks noChangeArrowheads="1"/>
              </p:cNvSpPr>
              <p:nvPr/>
            </p:nvSpPr>
            <p:spPr bwMode="auto">
              <a:xfrm>
                <a:off x="324" y="920"/>
                <a:ext cx="28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6" name="Rectangle 156"/>
              <p:cNvSpPr>
                <a:spLocks noChangeArrowheads="1"/>
              </p:cNvSpPr>
              <p:nvPr/>
            </p:nvSpPr>
            <p:spPr bwMode="auto">
              <a:xfrm>
                <a:off x="441" y="835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7" name="Rectangle 157"/>
              <p:cNvSpPr>
                <a:spLocks noChangeArrowheads="1"/>
              </p:cNvSpPr>
              <p:nvPr/>
            </p:nvSpPr>
            <p:spPr bwMode="auto">
              <a:xfrm>
                <a:off x="995" y="835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8" name="Rectangle 158"/>
              <p:cNvSpPr>
                <a:spLocks noChangeArrowheads="1"/>
              </p:cNvSpPr>
              <p:nvPr/>
            </p:nvSpPr>
            <p:spPr bwMode="auto">
              <a:xfrm>
                <a:off x="479" y="835"/>
                <a:ext cx="516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59" name="Rectangle 159"/>
              <p:cNvSpPr>
                <a:spLocks noChangeArrowheads="1"/>
              </p:cNvSpPr>
              <p:nvPr/>
            </p:nvSpPr>
            <p:spPr bwMode="auto">
              <a:xfrm>
                <a:off x="627" y="837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0" name="Rectangle 160"/>
              <p:cNvSpPr>
                <a:spLocks noChangeArrowheads="1"/>
              </p:cNvSpPr>
              <p:nvPr/>
            </p:nvSpPr>
            <p:spPr bwMode="auto">
              <a:xfrm>
                <a:off x="715" y="920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1" name="Rectangle 161"/>
              <p:cNvSpPr>
                <a:spLocks noChangeArrowheads="1"/>
              </p:cNvSpPr>
              <p:nvPr/>
            </p:nvSpPr>
            <p:spPr bwMode="auto">
              <a:xfrm>
                <a:off x="782" y="837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/0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2" name="Rectangle 162"/>
              <p:cNvSpPr>
                <a:spLocks noChangeArrowheads="1"/>
              </p:cNvSpPr>
              <p:nvPr/>
            </p:nvSpPr>
            <p:spPr bwMode="auto">
              <a:xfrm>
                <a:off x="909" y="920"/>
                <a:ext cx="28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3" name="Rectangle 163"/>
              <p:cNvSpPr>
                <a:spLocks noChangeArrowheads="1"/>
              </p:cNvSpPr>
              <p:nvPr/>
            </p:nvSpPr>
            <p:spPr bwMode="auto">
              <a:xfrm>
                <a:off x="1037" y="835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4" name="Rectangle 164"/>
              <p:cNvSpPr>
                <a:spLocks noChangeArrowheads="1"/>
              </p:cNvSpPr>
              <p:nvPr/>
            </p:nvSpPr>
            <p:spPr bwMode="auto">
              <a:xfrm>
                <a:off x="1658" y="835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5" name="Rectangle 165"/>
              <p:cNvSpPr>
                <a:spLocks noChangeArrowheads="1"/>
              </p:cNvSpPr>
              <p:nvPr/>
            </p:nvSpPr>
            <p:spPr bwMode="auto">
              <a:xfrm>
                <a:off x="1075" y="835"/>
                <a:ext cx="583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6" name="Rectangle 166"/>
              <p:cNvSpPr>
                <a:spLocks noChangeArrowheads="1"/>
              </p:cNvSpPr>
              <p:nvPr/>
            </p:nvSpPr>
            <p:spPr bwMode="auto">
              <a:xfrm>
                <a:off x="1288" y="837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7" name="Rectangle 167"/>
              <p:cNvSpPr>
                <a:spLocks noChangeArrowheads="1"/>
              </p:cNvSpPr>
              <p:nvPr/>
            </p:nvSpPr>
            <p:spPr bwMode="auto">
              <a:xfrm>
                <a:off x="1376" y="920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3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8" name="Rectangle 168"/>
              <p:cNvSpPr>
                <a:spLocks noChangeArrowheads="1"/>
              </p:cNvSpPr>
              <p:nvPr/>
            </p:nvSpPr>
            <p:spPr bwMode="auto">
              <a:xfrm>
                <a:off x="1444" y="837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/1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69" name="Rectangle 169"/>
              <p:cNvSpPr>
                <a:spLocks noChangeArrowheads="1"/>
              </p:cNvSpPr>
              <p:nvPr/>
            </p:nvSpPr>
            <p:spPr bwMode="auto">
              <a:xfrm>
                <a:off x="1580" y="841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0" name="Rectangle 170"/>
              <p:cNvSpPr>
                <a:spLocks noChangeArrowheads="1"/>
              </p:cNvSpPr>
              <p:nvPr/>
            </p:nvSpPr>
            <p:spPr bwMode="auto">
              <a:xfrm>
                <a:off x="0" y="83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1" name="Line 171"/>
              <p:cNvSpPr>
                <a:spLocks noChangeShapeType="1"/>
              </p:cNvSpPr>
              <p:nvPr/>
            </p:nvSpPr>
            <p:spPr bwMode="auto">
              <a:xfrm>
                <a:off x="0" y="831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2" name="Line 172"/>
              <p:cNvSpPr>
                <a:spLocks noChangeShapeType="1"/>
              </p:cNvSpPr>
              <p:nvPr/>
            </p:nvSpPr>
            <p:spPr bwMode="auto">
              <a:xfrm>
                <a:off x="0" y="831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3" name="Rectangle 173"/>
              <p:cNvSpPr>
                <a:spLocks noChangeArrowheads="1"/>
              </p:cNvSpPr>
              <p:nvPr/>
            </p:nvSpPr>
            <p:spPr bwMode="auto">
              <a:xfrm>
                <a:off x="4" y="831"/>
                <a:ext cx="433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4" name="Line 174"/>
              <p:cNvSpPr>
                <a:spLocks noChangeShapeType="1"/>
              </p:cNvSpPr>
              <p:nvPr/>
            </p:nvSpPr>
            <p:spPr bwMode="auto">
              <a:xfrm>
                <a:off x="4" y="831"/>
                <a:ext cx="43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5" name="Rectangle 175"/>
              <p:cNvSpPr>
                <a:spLocks noChangeArrowheads="1"/>
              </p:cNvSpPr>
              <p:nvPr/>
            </p:nvSpPr>
            <p:spPr bwMode="auto">
              <a:xfrm>
                <a:off x="437" y="83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6" name="Line 176"/>
              <p:cNvSpPr>
                <a:spLocks noChangeShapeType="1"/>
              </p:cNvSpPr>
              <p:nvPr/>
            </p:nvSpPr>
            <p:spPr bwMode="auto">
              <a:xfrm>
                <a:off x="437" y="831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7" name="Line 177"/>
              <p:cNvSpPr>
                <a:spLocks noChangeShapeType="1"/>
              </p:cNvSpPr>
              <p:nvPr/>
            </p:nvSpPr>
            <p:spPr bwMode="auto">
              <a:xfrm>
                <a:off x="437" y="831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8" name="Rectangle 178"/>
              <p:cNvSpPr>
                <a:spLocks noChangeArrowheads="1"/>
              </p:cNvSpPr>
              <p:nvPr/>
            </p:nvSpPr>
            <p:spPr bwMode="auto">
              <a:xfrm>
                <a:off x="441" y="831"/>
                <a:ext cx="592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79" name="Line 179"/>
              <p:cNvSpPr>
                <a:spLocks noChangeShapeType="1"/>
              </p:cNvSpPr>
              <p:nvPr/>
            </p:nvSpPr>
            <p:spPr bwMode="auto">
              <a:xfrm>
                <a:off x="441" y="831"/>
                <a:ext cx="592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0" name="Rectangle 180"/>
              <p:cNvSpPr>
                <a:spLocks noChangeArrowheads="1"/>
              </p:cNvSpPr>
              <p:nvPr/>
            </p:nvSpPr>
            <p:spPr bwMode="auto">
              <a:xfrm>
                <a:off x="1033" y="83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1" name="Line 181"/>
              <p:cNvSpPr>
                <a:spLocks noChangeShapeType="1"/>
              </p:cNvSpPr>
              <p:nvPr/>
            </p:nvSpPr>
            <p:spPr bwMode="auto">
              <a:xfrm>
                <a:off x="1033" y="831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2" name="Line 182"/>
              <p:cNvSpPr>
                <a:spLocks noChangeShapeType="1"/>
              </p:cNvSpPr>
              <p:nvPr/>
            </p:nvSpPr>
            <p:spPr bwMode="auto">
              <a:xfrm>
                <a:off x="1033" y="831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3" name="Rectangle 183"/>
              <p:cNvSpPr>
                <a:spLocks noChangeArrowheads="1"/>
              </p:cNvSpPr>
              <p:nvPr/>
            </p:nvSpPr>
            <p:spPr bwMode="auto">
              <a:xfrm>
                <a:off x="1037" y="831"/>
                <a:ext cx="659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4" name="Line 184"/>
              <p:cNvSpPr>
                <a:spLocks noChangeShapeType="1"/>
              </p:cNvSpPr>
              <p:nvPr/>
            </p:nvSpPr>
            <p:spPr bwMode="auto">
              <a:xfrm>
                <a:off x="1037" y="831"/>
                <a:ext cx="659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5" name="Rectangle 185"/>
              <p:cNvSpPr>
                <a:spLocks noChangeArrowheads="1"/>
              </p:cNvSpPr>
              <p:nvPr/>
            </p:nvSpPr>
            <p:spPr bwMode="auto">
              <a:xfrm>
                <a:off x="1696" y="831"/>
                <a:ext cx="3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6" name="Line 186"/>
              <p:cNvSpPr>
                <a:spLocks noChangeShapeType="1"/>
              </p:cNvSpPr>
              <p:nvPr/>
            </p:nvSpPr>
            <p:spPr bwMode="auto">
              <a:xfrm>
                <a:off x="1696" y="831"/>
                <a:ext cx="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7" name="Line 187"/>
              <p:cNvSpPr>
                <a:spLocks noChangeShapeType="1"/>
              </p:cNvSpPr>
              <p:nvPr/>
            </p:nvSpPr>
            <p:spPr bwMode="auto">
              <a:xfrm>
                <a:off x="1696" y="831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8" name="Rectangle 188"/>
              <p:cNvSpPr>
                <a:spLocks noChangeArrowheads="1"/>
              </p:cNvSpPr>
              <p:nvPr/>
            </p:nvSpPr>
            <p:spPr bwMode="auto">
              <a:xfrm>
                <a:off x="0" y="835"/>
                <a:ext cx="4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89" name="Line 189"/>
              <p:cNvSpPr>
                <a:spLocks noChangeShapeType="1"/>
              </p:cNvSpPr>
              <p:nvPr/>
            </p:nvSpPr>
            <p:spPr bwMode="auto">
              <a:xfrm>
                <a:off x="0" y="835"/>
                <a:ext cx="1" cy="202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0" name="Rectangle 190"/>
              <p:cNvSpPr>
                <a:spLocks noChangeArrowheads="1"/>
              </p:cNvSpPr>
              <p:nvPr/>
            </p:nvSpPr>
            <p:spPr bwMode="auto">
              <a:xfrm>
                <a:off x="437" y="835"/>
                <a:ext cx="4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1" name="Line 191"/>
              <p:cNvSpPr>
                <a:spLocks noChangeShapeType="1"/>
              </p:cNvSpPr>
              <p:nvPr/>
            </p:nvSpPr>
            <p:spPr bwMode="auto">
              <a:xfrm>
                <a:off x="437" y="835"/>
                <a:ext cx="1" cy="202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2" name="Rectangle 192"/>
              <p:cNvSpPr>
                <a:spLocks noChangeArrowheads="1"/>
              </p:cNvSpPr>
              <p:nvPr/>
            </p:nvSpPr>
            <p:spPr bwMode="auto">
              <a:xfrm>
                <a:off x="1033" y="835"/>
                <a:ext cx="4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3" name="Line 193"/>
              <p:cNvSpPr>
                <a:spLocks noChangeShapeType="1"/>
              </p:cNvSpPr>
              <p:nvPr/>
            </p:nvSpPr>
            <p:spPr bwMode="auto">
              <a:xfrm>
                <a:off x="1033" y="835"/>
                <a:ext cx="1" cy="202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4" name="Rectangle 194"/>
              <p:cNvSpPr>
                <a:spLocks noChangeArrowheads="1"/>
              </p:cNvSpPr>
              <p:nvPr/>
            </p:nvSpPr>
            <p:spPr bwMode="auto">
              <a:xfrm>
                <a:off x="1696" y="835"/>
                <a:ext cx="3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5" name="Line 195"/>
              <p:cNvSpPr>
                <a:spLocks noChangeShapeType="1"/>
              </p:cNvSpPr>
              <p:nvPr/>
            </p:nvSpPr>
            <p:spPr bwMode="auto">
              <a:xfrm>
                <a:off x="1696" y="835"/>
                <a:ext cx="1" cy="202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6" name="Rectangle 196"/>
              <p:cNvSpPr>
                <a:spLocks noChangeArrowheads="1"/>
              </p:cNvSpPr>
              <p:nvPr/>
            </p:nvSpPr>
            <p:spPr bwMode="auto">
              <a:xfrm>
                <a:off x="4" y="1041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7" name="Rectangle 197"/>
              <p:cNvSpPr>
                <a:spLocks noChangeArrowheads="1"/>
              </p:cNvSpPr>
              <p:nvPr/>
            </p:nvSpPr>
            <p:spPr bwMode="auto">
              <a:xfrm>
                <a:off x="399" y="1041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8" name="Rectangle 198"/>
              <p:cNvSpPr>
                <a:spLocks noChangeArrowheads="1"/>
              </p:cNvSpPr>
              <p:nvPr/>
            </p:nvSpPr>
            <p:spPr bwMode="auto">
              <a:xfrm>
                <a:off x="42" y="1041"/>
                <a:ext cx="357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299" name="Rectangle 199"/>
              <p:cNvSpPr>
                <a:spLocks noChangeArrowheads="1"/>
              </p:cNvSpPr>
              <p:nvPr/>
            </p:nvSpPr>
            <p:spPr bwMode="auto">
              <a:xfrm>
                <a:off x="179" y="1043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0" name="Rectangle 200"/>
              <p:cNvSpPr>
                <a:spLocks noChangeArrowheads="1"/>
              </p:cNvSpPr>
              <p:nvPr/>
            </p:nvSpPr>
            <p:spPr bwMode="auto">
              <a:xfrm>
                <a:off x="267" y="1126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3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1" name="Rectangle 201"/>
              <p:cNvSpPr>
                <a:spLocks noChangeArrowheads="1"/>
              </p:cNvSpPr>
              <p:nvPr/>
            </p:nvSpPr>
            <p:spPr bwMode="auto">
              <a:xfrm>
                <a:off x="335" y="1043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2" name="Rectangle 202"/>
              <p:cNvSpPr>
                <a:spLocks noChangeArrowheads="1"/>
              </p:cNvSpPr>
              <p:nvPr/>
            </p:nvSpPr>
            <p:spPr bwMode="auto">
              <a:xfrm>
                <a:off x="441" y="1041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3" name="Rectangle 203"/>
              <p:cNvSpPr>
                <a:spLocks noChangeArrowheads="1"/>
              </p:cNvSpPr>
              <p:nvPr/>
            </p:nvSpPr>
            <p:spPr bwMode="auto">
              <a:xfrm>
                <a:off x="995" y="1041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4" name="Rectangle 204"/>
              <p:cNvSpPr>
                <a:spLocks noChangeArrowheads="1"/>
              </p:cNvSpPr>
              <p:nvPr/>
            </p:nvSpPr>
            <p:spPr bwMode="auto">
              <a:xfrm>
                <a:off x="479" y="1041"/>
                <a:ext cx="516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5" name="Rectangle 205"/>
              <p:cNvSpPr>
                <a:spLocks noChangeArrowheads="1"/>
              </p:cNvSpPr>
              <p:nvPr/>
            </p:nvSpPr>
            <p:spPr bwMode="auto">
              <a:xfrm>
                <a:off x="627" y="1043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6" name="Rectangle 206"/>
              <p:cNvSpPr>
                <a:spLocks noChangeArrowheads="1"/>
              </p:cNvSpPr>
              <p:nvPr/>
            </p:nvSpPr>
            <p:spPr bwMode="auto">
              <a:xfrm>
                <a:off x="715" y="1126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7" name="Rectangle 207"/>
              <p:cNvSpPr>
                <a:spLocks noChangeArrowheads="1"/>
              </p:cNvSpPr>
              <p:nvPr/>
            </p:nvSpPr>
            <p:spPr bwMode="auto">
              <a:xfrm>
                <a:off x="782" y="1043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/0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8" name="Rectangle 208"/>
              <p:cNvSpPr>
                <a:spLocks noChangeArrowheads="1"/>
              </p:cNvSpPr>
              <p:nvPr/>
            </p:nvSpPr>
            <p:spPr bwMode="auto">
              <a:xfrm>
                <a:off x="909" y="1126"/>
                <a:ext cx="28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09" name="Rectangle 209"/>
              <p:cNvSpPr>
                <a:spLocks noChangeArrowheads="1"/>
              </p:cNvSpPr>
              <p:nvPr/>
            </p:nvSpPr>
            <p:spPr bwMode="auto">
              <a:xfrm>
                <a:off x="1037" y="1041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0" name="Rectangle 210"/>
              <p:cNvSpPr>
                <a:spLocks noChangeArrowheads="1"/>
              </p:cNvSpPr>
              <p:nvPr/>
            </p:nvSpPr>
            <p:spPr bwMode="auto">
              <a:xfrm>
                <a:off x="1658" y="1041"/>
                <a:ext cx="38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1" name="Rectangle 211"/>
              <p:cNvSpPr>
                <a:spLocks noChangeArrowheads="1"/>
              </p:cNvSpPr>
              <p:nvPr/>
            </p:nvSpPr>
            <p:spPr bwMode="auto">
              <a:xfrm>
                <a:off x="1075" y="1041"/>
                <a:ext cx="583" cy="202"/>
              </a:xfrm>
              <a:prstGeom prst="rect">
                <a:avLst/>
              </a:prstGeom>
              <a:solidFill>
                <a:srgbClr val="A6A6A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2" name="Rectangle 212"/>
              <p:cNvSpPr>
                <a:spLocks noChangeArrowheads="1"/>
              </p:cNvSpPr>
              <p:nvPr/>
            </p:nvSpPr>
            <p:spPr bwMode="auto">
              <a:xfrm>
                <a:off x="1288" y="1043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S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3" name="Rectangle 213"/>
              <p:cNvSpPr>
                <a:spLocks noChangeArrowheads="1"/>
              </p:cNvSpPr>
              <p:nvPr/>
            </p:nvSpPr>
            <p:spPr bwMode="auto">
              <a:xfrm>
                <a:off x="1376" y="1126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3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4" name="Rectangle 214"/>
              <p:cNvSpPr>
                <a:spLocks noChangeArrowheads="1"/>
              </p:cNvSpPr>
              <p:nvPr/>
            </p:nvSpPr>
            <p:spPr bwMode="auto">
              <a:xfrm>
                <a:off x="1444" y="1043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b="1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/1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5" name="Rectangle 215"/>
              <p:cNvSpPr>
                <a:spLocks noChangeArrowheads="1"/>
              </p:cNvSpPr>
              <p:nvPr/>
            </p:nvSpPr>
            <p:spPr bwMode="auto">
              <a:xfrm>
                <a:off x="1580" y="1047"/>
                <a:ext cx="44" cy="2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FF0000"/>
                    </a:solidFill>
                    <a:sym typeface="Times New Roman" panose="02020603050405020304" pitchFamily="18" charset="0"/>
                  </a:rPr>
                  <a:t> </a:t>
                </a:r>
                <a:endParaRPr lang="en-US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6" name="Rectangle 216"/>
              <p:cNvSpPr>
                <a:spLocks noChangeArrowheads="1"/>
              </p:cNvSpPr>
              <p:nvPr/>
            </p:nvSpPr>
            <p:spPr bwMode="auto">
              <a:xfrm>
                <a:off x="0" y="1037"/>
                <a:ext cx="4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7" name="Line 217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8" name="Line 218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19" name="Rectangle 219"/>
              <p:cNvSpPr>
                <a:spLocks noChangeArrowheads="1"/>
              </p:cNvSpPr>
              <p:nvPr/>
            </p:nvSpPr>
            <p:spPr bwMode="auto">
              <a:xfrm>
                <a:off x="4" y="1037"/>
                <a:ext cx="433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0" name="Line 220"/>
              <p:cNvSpPr>
                <a:spLocks noChangeShapeType="1"/>
              </p:cNvSpPr>
              <p:nvPr/>
            </p:nvSpPr>
            <p:spPr bwMode="auto">
              <a:xfrm>
                <a:off x="4" y="1037"/>
                <a:ext cx="43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1" name="Rectangle 221"/>
              <p:cNvSpPr>
                <a:spLocks noChangeArrowheads="1"/>
              </p:cNvSpPr>
              <p:nvPr/>
            </p:nvSpPr>
            <p:spPr bwMode="auto">
              <a:xfrm>
                <a:off x="437" y="1037"/>
                <a:ext cx="4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2" name="Line 222"/>
              <p:cNvSpPr>
                <a:spLocks noChangeShapeType="1"/>
              </p:cNvSpPr>
              <p:nvPr/>
            </p:nvSpPr>
            <p:spPr bwMode="auto">
              <a:xfrm>
                <a:off x="437" y="1037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3" name="Line 223"/>
              <p:cNvSpPr>
                <a:spLocks noChangeShapeType="1"/>
              </p:cNvSpPr>
              <p:nvPr/>
            </p:nvSpPr>
            <p:spPr bwMode="auto">
              <a:xfrm>
                <a:off x="437" y="1037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4" name="Rectangle 224"/>
              <p:cNvSpPr>
                <a:spLocks noChangeArrowheads="1"/>
              </p:cNvSpPr>
              <p:nvPr/>
            </p:nvSpPr>
            <p:spPr bwMode="auto">
              <a:xfrm>
                <a:off x="441" y="1037"/>
                <a:ext cx="592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5" name="Line 225"/>
              <p:cNvSpPr>
                <a:spLocks noChangeShapeType="1"/>
              </p:cNvSpPr>
              <p:nvPr/>
            </p:nvSpPr>
            <p:spPr bwMode="auto">
              <a:xfrm>
                <a:off x="441" y="1037"/>
                <a:ext cx="592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6" name="Rectangle 226"/>
              <p:cNvSpPr>
                <a:spLocks noChangeArrowheads="1"/>
              </p:cNvSpPr>
              <p:nvPr/>
            </p:nvSpPr>
            <p:spPr bwMode="auto">
              <a:xfrm>
                <a:off x="1033" y="1037"/>
                <a:ext cx="4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7" name="Line 227"/>
              <p:cNvSpPr>
                <a:spLocks noChangeShapeType="1"/>
              </p:cNvSpPr>
              <p:nvPr/>
            </p:nvSpPr>
            <p:spPr bwMode="auto">
              <a:xfrm>
                <a:off x="1033" y="1037"/>
                <a:ext cx="4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8" name="Line 228"/>
              <p:cNvSpPr>
                <a:spLocks noChangeShapeType="1"/>
              </p:cNvSpPr>
              <p:nvPr/>
            </p:nvSpPr>
            <p:spPr bwMode="auto">
              <a:xfrm>
                <a:off x="1033" y="1037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29" name="Rectangle 229"/>
              <p:cNvSpPr>
                <a:spLocks noChangeArrowheads="1"/>
              </p:cNvSpPr>
              <p:nvPr/>
            </p:nvSpPr>
            <p:spPr bwMode="auto">
              <a:xfrm>
                <a:off x="1037" y="1037"/>
                <a:ext cx="659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30" name="Line 230"/>
              <p:cNvSpPr>
                <a:spLocks noChangeShapeType="1"/>
              </p:cNvSpPr>
              <p:nvPr/>
            </p:nvSpPr>
            <p:spPr bwMode="auto">
              <a:xfrm>
                <a:off x="1037" y="1037"/>
                <a:ext cx="659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31" name="Rectangle 231"/>
              <p:cNvSpPr>
                <a:spLocks noChangeArrowheads="1"/>
              </p:cNvSpPr>
              <p:nvPr/>
            </p:nvSpPr>
            <p:spPr bwMode="auto">
              <a:xfrm>
                <a:off x="1696" y="1037"/>
                <a:ext cx="3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32" name="Line 232"/>
              <p:cNvSpPr>
                <a:spLocks noChangeShapeType="1"/>
              </p:cNvSpPr>
              <p:nvPr/>
            </p:nvSpPr>
            <p:spPr bwMode="auto">
              <a:xfrm>
                <a:off x="1696" y="1037"/>
                <a:ext cx="3" cy="1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33" name="Line 233"/>
              <p:cNvSpPr>
                <a:spLocks noChangeShapeType="1"/>
              </p:cNvSpPr>
              <p:nvPr/>
            </p:nvSpPr>
            <p:spPr bwMode="auto">
              <a:xfrm>
                <a:off x="1696" y="1037"/>
                <a:ext cx="1" cy="4"/>
              </a:xfrm>
              <a:prstGeom prst="line">
                <a:avLst/>
              </a:prstGeom>
              <a:noFill/>
              <a:ln w="0" cmpd="sng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34" name="Rectangle 234"/>
              <p:cNvSpPr>
                <a:spLocks noChangeArrowheads="1"/>
              </p:cNvSpPr>
              <p:nvPr/>
            </p:nvSpPr>
            <p:spPr bwMode="auto">
              <a:xfrm>
                <a:off x="0" y="1041"/>
                <a:ext cx="4" cy="2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7335" name="Line 236"/>
            <p:cNvSpPr>
              <a:spLocks noChangeShapeType="1"/>
            </p:cNvSpPr>
            <p:nvPr/>
          </p:nvSpPr>
          <p:spPr bwMode="auto">
            <a:xfrm>
              <a:off x="0" y="1057"/>
              <a:ext cx="1" cy="20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36" name="Rectangle 237"/>
            <p:cNvSpPr>
              <a:spLocks noChangeArrowheads="1"/>
            </p:cNvSpPr>
            <p:nvPr/>
          </p:nvSpPr>
          <p:spPr bwMode="auto">
            <a:xfrm>
              <a:off x="0" y="1259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37" name="Line 238"/>
            <p:cNvSpPr>
              <a:spLocks noChangeShapeType="1"/>
            </p:cNvSpPr>
            <p:nvPr/>
          </p:nvSpPr>
          <p:spPr bwMode="auto">
            <a:xfrm>
              <a:off x="0" y="1259"/>
              <a:ext cx="4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38" name="Line 239"/>
            <p:cNvSpPr>
              <a:spLocks noChangeShapeType="1"/>
            </p:cNvSpPr>
            <p:nvPr/>
          </p:nvSpPr>
          <p:spPr bwMode="auto">
            <a:xfrm>
              <a:off x="0" y="1259"/>
              <a:ext cx="1" cy="4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39" name="Rectangle 240"/>
            <p:cNvSpPr>
              <a:spLocks noChangeArrowheads="1"/>
            </p:cNvSpPr>
            <p:nvPr/>
          </p:nvSpPr>
          <p:spPr bwMode="auto">
            <a:xfrm>
              <a:off x="0" y="1259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0" name="Line 241"/>
            <p:cNvSpPr>
              <a:spLocks noChangeShapeType="1"/>
            </p:cNvSpPr>
            <p:nvPr/>
          </p:nvSpPr>
          <p:spPr bwMode="auto">
            <a:xfrm>
              <a:off x="0" y="1259"/>
              <a:ext cx="4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1" name="Line 242"/>
            <p:cNvSpPr>
              <a:spLocks noChangeShapeType="1"/>
            </p:cNvSpPr>
            <p:nvPr/>
          </p:nvSpPr>
          <p:spPr bwMode="auto">
            <a:xfrm>
              <a:off x="0" y="1259"/>
              <a:ext cx="1" cy="4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2" name="Rectangle 243"/>
            <p:cNvSpPr>
              <a:spLocks noChangeArrowheads="1"/>
            </p:cNvSpPr>
            <p:nvPr/>
          </p:nvSpPr>
          <p:spPr bwMode="auto">
            <a:xfrm>
              <a:off x="4" y="1259"/>
              <a:ext cx="43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3" name="Line 244"/>
            <p:cNvSpPr>
              <a:spLocks noChangeShapeType="1"/>
            </p:cNvSpPr>
            <p:nvPr/>
          </p:nvSpPr>
          <p:spPr bwMode="auto">
            <a:xfrm>
              <a:off x="4" y="1259"/>
              <a:ext cx="43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4" name="Rectangle 245"/>
            <p:cNvSpPr>
              <a:spLocks noChangeArrowheads="1"/>
            </p:cNvSpPr>
            <p:nvPr/>
          </p:nvSpPr>
          <p:spPr bwMode="auto">
            <a:xfrm>
              <a:off x="437" y="1057"/>
              <a:ext cx="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5" name="Line 246"/>
            <p:cNvSpPr>
              <a:spLocks noChangeShapeType="1"/>
            </p:cNvSpPr>
            <p:nvPr/>
          </p:nvSpPr>
          <p:spPr bwMode="auto">
            <a:xfrm>
              <a:off x="437" y="1057"/>
              <a:ext cx="1" cy="20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6" name="Rectangle 247"/>
            <p:cNvSpPr>
              <a:spLocks noChangeArrowheads="1"/>
            </p:cNvSpPr>
            <p:nvPr/>
          </p:nvSpPr>
          <p:spPr bwMode="auto">
            <a:xfrm>
              <a:off x="437" y="1259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7" name="Line 248"/>
            <p:cNvSpPr>
              <a:spLocks noChangeShapeType="1"/>
            </p:cNvSpPr>
            <p:nvPr/>
          </p:nvSpPr>
          <p:spPr bwMode="auto">
            <a:xfrm>
              <a:off x="437" y="1259"/>
              <a:ext cx="4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8" name="Line 249"/>
            <p:cNvSpPr>
              <a:spLocks noChangeShapeType="1"/>
            </p:cNvSpPr>
            <p:nvPr/>
          </p:nvSpPr>
          <p:spPr bwMode="auto">
            <a:xfrm>
              <a:off x="437" y="1259"/>
              <a:ext cx="1" cy="4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49" name="Rectangle 250"/>
            <p:cNvSpPr>
              <a:spLocks noChangeArrowheads="1"/>
            </p:cNvSpPr>
            <p:nvPr/>
          </p:nvSpPr>
          <p:spPr bwMode="auto">
            <a:xfrm>
              <a:off x="441" y="1259"/>
              <a:ext cx="592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0" name="Line 251"/>
            <p:cNvSpPr>
              <a:spLocks noChangeShapeType="1"/>
            </p:cNvSpPr>
            <p:nvPr/>
          </p:nvSpPr>
          <p:spPr bwMode="auto">
            <a:xfrm>
              <a:off x="441" y="1259"/>
              <a:ext cx="592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1" name="Rectangle 252"/>
            <p:cNvSpPr>
              <a:spLocks noChangeArrowheads="1"/>
            </p:cNvSpPr>
            <p:nvPr/>
          </p:nvSpPr>
          <p:spPr bwMode="auto">
            <a:xfrm>
              <a:off x="1033" y="1057"/>
              <a:ext cx="4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2" name="Line 253"/>
            <p:cNvSpPr>
              <a:spLocks noChangeShapeType="1"/>
            </p:cNvSpPr>
            <p:nvPr/>
          </p:nvSpPr>
          <p:spPr bwMode="auto">
            <a:xfrm>
              <a:off x="1033" y="1057"/>
              <a:ext cx="1" cy="20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3" name="Rectangle 254"/>
            <p:cNvSpPr>
              <a:spLocks noChangeArrowheads="1"/>
            </p:cNvSpPr>
            <p:nvPr/>
          </p:nvSpPr>
          <p:spPr bwMode="auto">
            <a:xfrm>
              <a:off x="1033" y="1259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4" name="Line 255"/>
            <p:cNvSpPr>
              <a:spLocks noChangeShapeType="1"/>
            </p:cNvSpPr>
            <p:nvPr/>
          </p:nvSpPr>
          <p:spPr bwMode="auto">
            <a:xfrm>
              <a:off x="1033" y="1259"/>
              <a:ext cx="4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5" name="Line 256"/>
            <p:cNvSpPr>
              <a:spLocks noChangeShapeType="1"/>
            </p:cNvSpPr>
            <p:nvPr/>
          </p:nvSpPr>
          <p:spPr bwMode="auto">
            <a:xfrm>
              <a:off x="1033" y="1259"/>
              <a:ext cx="1" cy="4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6" name="Rectangle 257"/>
            <p:cNvSpPr>
              <a:spLocks noChangeArrowheads="1"/>
            </p:cNvSpPr>
            <p:nvPr/>
          </p:nvSpPr>
          <p:spPr bwMode="auto">
            <a:xfrm>
              <a:off x="1037" y="1259"/>
              <a:ext cx="65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7" name="Line 258"/>
            <p:cNvSpPr>
              <a:spLocks noChangeShapeType="1"/>
            </p:cNvSpPr>
            <p:nvPr/>
          </p:nvSpPr>
          <p:spPr bwMode="auto">
            <a:xfrm>
              <a:off x="1037" y="1259"/>
              <a:ext cx="659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8" name="Rectangle 259"/>
            <p:cNvSpPr>
              <a:spLocks noChangeArrowheads="1"/>
            </p:cNvSpPr>
            <p:nvPr/>
          </p:nvSpPr>
          <p:spPr bwMode="auto">
            <a:xfrm>
              <a:off x="1696" y="1057"/>
              <a:ext cx="3" cy="2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59" name="Line 260"/>
            <p:cNvSpPr>
              <a:spLocks noChangeShapeType="1"/>
            </p:cNvSpPr>
            <p:nvPr/>
          </p:nvSpPr>
          <p:spPr bwMode="auto">
            <a:xfrm>
              <a:off x="1696" y="1057"/>
              <a:ext cx="1" cy="202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60" name="Rectangle 261"/>
            <p:cNvSpPr>
              <a:spLocks noChangeArrowheads="1"/>
            </p:cNvSpPr>
            <p:nvPr/>
          </p:nvSpPr>
          <p:spPr bwMode="auto">
            <a:xfrm>
              <a:off x="1696" y="1259"/>
              <a:ext cx="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61" name="Line 262"/>
            <p:cNvSpPr>
              <a:spLocks noChangeShapeType="1"/>
            </p:cNvSpPr>
            <p:nvPr/>
          </p:nvSpPr>
          <p:spPr bwMode="auto">
            <a:xfrm>
              <a:off x="1696" y="1259"/>
              <a:ext cx="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62" name="Line 263"/>
            <p:cNvSpPr>
              <a:spLocks noChangeShapeType="1"/>
            </p:cNvSpPr>
            <p:nvPr/>
          </p:nvSpPr>
          <p:spPr bwMode="auto">
            <a:xfrm>
              <a:off x="1696" y="1259"/>
              <a:ext cx="1" cy="4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63" name="Rectangle 264"/>
            <p:cNvSpPr>
              <a:spLocks noChangeArrowheads="1"/>
            </p:cNvSpPr>
            <p:nvPr/>
          </p:nvSpPr>
          <p:spPr bwMode="auto">
            <a:xfrm>
              <a:off x="1696" y="1259"/>
              <a:ext cx="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64" name="Line 265"/>
            <p:cNvSpPr>
              <a:spLocks noChangeShapeType="1"/>
            </p:cNvSpPr>
            <p:nvPr/>
          </p:nvSpPr>
          <p:spPr bwMode="auto">
            <a:xfrm>
              <a:off x="1696" y="1259"/>
              <a:ext cx="3" cy="1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65" name="Line 266"/>
            <p:cNvSpPr>
              <a:spLocks noChangeShapeType="1"/>
            </p:cNvSpPr>
            <p:nvPr/>
          </p:nvSpPr>
          <p:spPr bwMode="auto">
            <a:xfrm>
              <a:off x="1696" y="1259"/>
              <a:ext cx="1" cy="4"/>
            </a:xfrm>
            <a:prstGeom prst="line">
              <a:avLst/>
            </a:prstGeom>
            <a:noFill/>
            <a:ln w="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7366" name="Rectangle 267"/>
            <p:cNvSpPr>
              <a:spLocks noChangeArrowheads="1"/>
            </p:cNvSpPr>
            <p:nvPr/>
          </p:nvSpPr>
          <p:spPr bwMode="auto">
            <a:xfrm>
              <a:off x="1316" y="1265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66FF"/>
                  </a:solidFill>
                  <a:sym typeface="Times New Roman" panose="02020603050405020304" pitchFamily="18" charset="0"/>
                </a:rPr>
                <a:t>S</a:t>
              </a:r>
              <a:endParaRPr lang="en-US">
                <a:sym typeface="Times New Roman" panose="02020603050405020304" pitchFamily="18" charset="0"/>
              </a:endParaRPr>
            </a:p>
          </p:txBody>
        </p:sp>
        <p:sp>
          <p:nvSpPr>
            <p:cNvPr id="47367" name="Rectangle 268"/>
            <p:cNvSpPr>
              <a:spLocks noChangeArrowheads="1"/>
            </p:cNvSpPr>
            <p:nvPr/>
          </p:nvSpPr>
          <p:spPr bwMode="auto">
            <a:xfrm>
              <a:off x="1405" y="124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66FF"/>
                  </a:solidFill>
                  <a:sym typeface="Times New Roman" panose="02020603050405020304" pitchFamily="18" charset="0"/>
                </a:rPr>
                <a:t>n</a:t>
              </a:r>
              <a:endParaRPr lang="en-US">
                <a:sym typeface="Times New Roman" panose="02020603050405020304" pitchFamily="18" charset="0"/>
              </a:endParaRPr>
            </a:p>
          </p:txBody>
        </p:sp>
        <p:sp>
          <p:nvSpPr>
            <p:cNvPr id="47368" name="Rectangle 269"/>
            <p:cNvSpPr>
              <a:spLocks noChangeArrowheads="1"/>
            </p:cNvSpPr>
            <p:nvPr/>
          </p:nvSpPr>
          <p:spPr bwMode="auto">
            <a:xfrm>
              <a:off x="1477" y="1265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0066FF"/>
                  </a:solidFill>
                  <a:sym typeface="Times New Roman" panose="02020603050405020304" pitchFamily="18" charset="0"/>
                </a:rPr>
                <a:t>/Y</a:t>
              </a:r>
              <a:endParaRPr lang="en-US">
                <a:sym typeface="Times New Roman" panose="02020603050405020304" pitchFamily="18" charset="0"/>
              </a:endParaRPr>
            </a:p>
          </p:txBody>
        </p:sp>
        <p:sp>
          <p:nvSpPr>
            <p:cNvPr id="47369" name="Rectangle 270"/>
            <p:cNvSpPr>
              <a:spLocks noChangeArrowheads="1"/>
            </p:cNvSpPr>
            <p:nvPr/>
          </p:nvSpPr>
          <p:spPr bwMode="auto">
            <a:xfrm>
              <a:off x="1652" y="1269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ym typeface="Times New Roman" panose="02020603050405020304" pitchFamily="18" charset="0"/>
                </a:rPr>
                <a:t> </a:t>
              </a:r>
              <a:endParaRPr lang="en-US">
                <a:sym typeface="Times New Roman" panose="02020603050405020304" pitchFamily="18" charset="0"/>
              </a:endParaRPr>
            </a:p>
          </p:txBody>
        </p:sp>
      </p:grpSp>
      <p:sp>
        <p:nvSpPr>
          <p:cNvPr id="47370" name="AutoShape 272"/>
          <p:cNvSpPr>
            <a:spLocks noChangeArrowheads="1"/>
          </p:cNvSpPr>
          <p:nvPr/>
        </p:nvSpPr>
        <p:spPr bwMode="auto">
          <a:xfrm>
            <a:off x="3851275" y="5084763"/>
            <a:ext cx="1441450" cy="504825"/>
          </a:xfrm>
          <a:prstGeom prst="rightArrow">
            <a:avLst>
              <a:gd name="adj1" fmla="val 50000"/>
              <a:gd name="adj2" fmla="val 71384"/>
            </a:avLst>
          </a:prstGeom>
          <a:blipFill>
            <a:blip r:embed="rId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 w="9525">
            <a:noFill/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7371" name="Rectangle 273"/>
          <p:cNvSpPr>
            <a:spLocks noChangeArrowheads="1"/>
          </p:cNvSpPr>
          <p:nvPr/>
        </p:nvSpPr>
        <p:spPr bwMode="auto">
          <a:xfrm>
            <a:off x="4768850" y="3357563"/>
            <a:ext cx="24479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0000"/>
                </a:solidFill>
                <a:sym typeface="Times New Roman" panose="02020603050405020304" pitchFamily="18" charset="0"/>
              </a:rPr>
              <a:t>简化后状态图</a:t>
            </a:r>
            <a:endParaRPr lang="zh-CN" altLang="en-US"/>
          </a:p>
        </p:txBody>
      </p:sp>
      <p:grpSp>
        <p:nvGrpSpPr>
          <p:cNvPr id="47372" name="Group 304"/>
          <p:cNvGrpSpPr/>
          <p:nvPr/>
        </p:nvGrpSpPr>
        <p:grpSpPr bwMode="auto">
          <a:xfrm>
            <a:off x="4787900" y="219075"/>
            <a:ext cx="3463925" cy="2652713"/>
            <a:chOff x="0" y="0"/>
            <a:chExt cx="2182" cy="1671"/>
          </a:xfrm>
        </p:grpSpPr>
        <p:grpSp>
          <p:nvGrpSpPr>
            <p:cNvPr id="47373" name="Group 274"/>
            <p:cNvGrpSpPr/>
            <p:nvPr/>
          </p:nvGrpSpPr>
          <p:grpSpPr bwMode="auto">
            <a:xfrm>
              <a:off x="0" y="117"/>
              <a:ext cx="2182" cy="1554"/>
              <a:chOff x="0" y="0"/>
              <a:chExt cx="2363" cy="1554"/>
            </a:xfrm>
          </p:grpSpPr>
          <p:grpSp>
            <p:nvGrpSpPr>
              <p:cNvPr id="47374" name="Group 275"/>
              <p:cNvGrpSpPr/>
              <p:nvPr/>
            </p:nvGrpSpPr>
            <p:grpSpPr bwMode="auto">
              <a:xfrm>
                <a:off x="1056" y="327"/>
                <a:ext cx="396" cy="315"/>
                <a:chOff x="0" y="0"/>
                <a:chExt cx="396" cy="315"/>
              </a:xfrm>
            </p:grpSpPr>
            <p:sp>
              <p:nvSpPr>
                <p:cNvPr id="47375" name="Oval 2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7376" name="Text Box 277"/>
                <p:cNvSpPr>
                  <a:spLocks noChangeArrowheads="1"/>
                </p:cNvSpPr>
                <p:nvPr/>
              </p:nvSpPr>
              <p:spPr bwMode="auto">
                <a:xfrm>
                  <a:off x="85" y="0"/>
                  <a:ext cx="3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S</a:t>
                  </a:r>
                  <a:r>
                    <a:rPr lang="en-US" sz="2400" baseline="-25000">
                      <a:solidFill>
                        <a:schemeClr val="tx1"/>
                      </a:solidFill>
                      <a:ea typeface="仿宋_GB2312" pitchFamily="1" charset="-122"/>
                    </a:rPr>
                    <a:t>0</a:t>
                  </a:r>
                  <a:endParaRPr lang="en-US" sz="2400">
                    <a:solidFill>
                      <a:schemeClr val="tx1"/>
                    </a:solidFill>
                    <a:ea typeface="仿宋_GB2312" pitchFamily="1" charset="-122"/>
                  </a:endParaRPr>
                </a:p>
              </p:txBody>
            </p:sp>
          </p:grpSp>
          <p:grpSp>
            <p:nvGrpSpPr>
              <p:cNvPr id="47377" name="Group 278"/>
              <p:cNvGrpSpPr/>
              <p:nvPr/>
            </p:nvGrpSpPr>
            <p:grpSpPr bwMode="auto">
              <a:xfrm>
                <a:off x="1680" y="759"/>
                <a:ext cx="394" cy="315"/>
                <a:chOff x="0" y="0"/>
                <a:chExt cx="394" cy="315"/>
              </a:xfrm>
            </p:grpSpPr>
            <p:sp>
              <p:nvSpPr>
                <p:cNvPr id="47378" name="Oval 2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7379" name="Text Box 280"/>
                <p:cNvSpPr>
                  <a:spLocks noChangeArrowheads="1"/>
                </p:cNvSpPr>
                <p:nvPr/>
              </p:nvSpPr>
              <p:spPr bwMode="auto">
                <a:xfrm>
                  <a:off x="84" y="0"/>
                  <a:ext cx="31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S</a:t>
                  </a:r>
                  <a:r>
                    <a:rPr lang="en-US" sz="2400" baseline="-25000">
                      <a:solidFill>
                        <a:schemeClr val="tx1"/>
                      </a:solidFill>
                      <a:ea typeface="仿宋_GB2312" pitchFamily="1" charset="-122"/>
                    </a:rPr>
                    <a:t>1</a:t>
                  </a:r>
                  <a:endParaRPr lang="en-US" sz="2400">
                    <a:solidFill>
                      <a:schemeClr val="tx1"/>
                    </a:solidFill>
                    <a:ea typeface="仿宋_GB2312" pitchFamily="1" charset="-122"/>
                  </a:endParaRPr>
                </a:p>
              </p:txBody>
            </p:sp>
          </p:grpSp>
          <p:grpSp>
            <p:nvGrpSpPr>
              <p:cNvPr id="47380" name="Group 281"/>
              <p:cNvGrpSpPr/>
              <p:nvPr/>
            </p:nvGrpSpPr>
            <p:grpSpPr bwMode="auto">
              <a:xfrm>
                <a:off x="1104" y="1239"/>
                <a:ext cx="388" cy="315"/>
                <a:chOff x="0" y="0"/>
                <a:chExt cx="388" cy="315"/>
              </a:xfrm>
            </p:grpSpPr>
            <p:sp>
              <p:nvSpPr>
                <p:cNvPr id="47381" name="Oval 28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7382" name="Text Box 283"/>
                <p:cNvSpPr>
                  <a:spLocks noChangeArrowheads="1"/>
                </p:cNvSpPr>
                <p:nvPr/>
              </p:nvSpPr>
              <p:spPr bwMode="auto">
                <a:xfrm>
                  <a:off x="39" y="13"/>
                  <a:ext cx="31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S</a:t>
                  </a:r>
                  <a:r>
                    <a:rPr lang="en-US" sz="2400" baseline="-25000">
                      <a:solidFill>
                        <a:schemeClr val="tx1"/>
                      </a:solidFill>
                      <a:ea typeface="仿宋_GB2312" pitchFamily="1" charset="-122"/>
                    </a:rPr>
                    <a:t>2</a:t>
                  </a:r>
                  <a:endParaRPr lang="en-US" sz="2400">
                    <a:solidFill>
                      <a:schemeClr val="tx1"/>
                    </a:solidFill>
                    <a:ea typeface="仿宋_GB2312" pitchFamily="1" charset="-122"/>
                  </a:endParaRPr>
                </a:p>
              </p:txBody>
            </p:sp>
          </p:grpSp>
          <p:grpSp>
            <p:nvGrpSpPr>
              <p:cNvPr id="47383" name="Group 284"/>
              <p:cNvGrpSpPr/>
              <p:nvPr/>
            </p:nvGrpSpPr>
            <p:grpSpPr bwMode="auto">
              <a:xfrm>
                <a:off x="432" y="711"/>
                <a:ext cx="388" cy="315"/>
                <a:chOff x="0" y="0"/>
                <a:chExt cx="388" cy="315"/>
              </a:xfrm>
            </p:grpSpPr>
            <p:sp>
              <p:nvSpPr>
                <p:cNvPr id="47384" name="Oval 2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7385" name="Text Box 286"/>
                <p:cNvSpPr>
                  <a:spLocks noChangeArrowheads="1"/>
                </p:cNvSpPr>
                <p:nvPr/>
              </p:nvSpPr>
              <p:spPr bwMode="auto">
                <a:xfrm>
                  <a:off x="39" y="13"/>
                  <a:ext cx="3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S</a:t>
                  </a:r>
                  <a:r>
                    <a:rPr lang="en-US" sz="2400" baseline="-25000">
                      <a:solidFill>
                        <a:schemeClr val="tx1"/>
                      </a:solidFill>
                      <a:ea typeface="仿宋_GB2312" pitchFamily="1" charset="-122"/>
                    </a:rPr>
                    <a:t>3</a:t>
                  </a:r>
                  <a:endParaRPr lang="en-US" sz="2400">
                    <a:solidFill>
                      <a:schemeClr val="tx1"/>
                    </a:solidFill>
                    <a:ea typeface="仿宋_GB2312" pitchFamily="1" charset="-122"/>
                  </a:endParaRPr>
                </a:p>
              </p:txBody>
            </p:sp>
          </p:grpSp>
          <p:sp>
            <p:nvSpPr>
              <p:cNvPr id="47386" name="AutoShape 287"/>
              <p:cNvSpPr>
                <a:spLocks noChangeShapeType="1"/>
              </p:cNvSpPr>
              <p:nvPr/>
            </p:nvSpPr>
            <p:spPr bwMode="auto">
              <a:xfrm rot="10800000" flipH="1">
                <a:off x="1056" y="327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87" name="Text Box 288"/>
              <p:cNvSpPr>
                <a:spLocks noChangeArrowheads="1"/>
              </p:cNvSpPr>
              <p:nvPr/>
            </p:nvSpPr>
            <p:spPr bwMode="auto">
              <a:xfrm>
                <a:off x="902" y="0"/>
                <a:ext cx="34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sp>
            <p:nvSpPr>
              <p:cNvPr id="47388" name="Line 289"/>
              <p:cNvSpPr>
                <a:spLocks noChangeShapeType="1"/>
              </p:cNvSpPr>
              <p:nvPr/>
            </p:nvSpPr>
            <p:spPr bwMode="auto">
              <a:xfrm>
                <a:off x="1392" y="567"/>
                <a:ext cx="336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89" name="Text Box 290"/>
              <p:cNvSpPr>
                <a:spLocks noChangeArrowheads="1"/>
              </p:cNvSpPr>
              <p:nvPr/>
            </p:nvSpPr>
            <p:spPr bwMode="auto">
              <a:xfrm>
                <a:off x="1488" y="471"/>
                <a:ext cx="34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7390" name="Line 291"/>
              <p:cNvSpPr>
                <a:spLocks noChangeShapeType="1"/>
              </p:cNvSpPr>
              <p:nvPr/>
            </p:nvSpPr>
            <p:spPr bwMode="auto">
              <a:xfrm flipH="1">
                <a:off x="1488" y="1047"/>
                <a:ext cx="288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91" name="Text Box 292"/>
              <p:cNvSpPr>
                <a:spLocks noChangeArrowheads="1"/>
              </p:cNvSpPr>
              <p:nvPr/>
            </p:nvSpPr>
            <p:spPr bwMode="auto">
              <a:xfrm>
                <a:off x="1632" y="1191"/>
                <a:ext cx="34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7392" name="Line 293"/>
              <p:cNvSpPr>
                <a:spLocks noChangeShapeType="1"/>
              </p:cNvSpPr>
              <p:nvPr/>
            </p:nvSpPr>
            <p:spPr bwMode="auto">
              <a:xfrm flipH="1" flipV="1">
                <a:off x="768" y="999"/>
                <a:ext cx="336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93" name="Text Box 294"/>
              <p:cNvSpPr>
                <a:spLocks noChangeArrowheads="1"/>
              </p:cNvSpPr>
              <p:nvPr/>
            </p:nvSpPr>
            <p:spPr bwMode="auto">
              <a:xfrm>
                <a:off x="624" y="1143"/>
                <a:ext cx="34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1/1</a:t>
                </a:r>
                <a:endParaRPr lang="zh-CN" altLang="en-US"/>
              </a:p>
            </p:txBody>
          </p:sp>
          <p:sp>
            <p:nvSpPr>
              <p:cNvPr id="47394" name="AutoShape 295"/>
              <p:cNvSpPr>
                <a:spLocks noChangeShapeType="1"/>
              </p:cNvSpPr>
              <p:nvPr/>
            </p:nvSpPr>
            <p:spPr bwMode="auto">
              <a:xfrm rot="10800000" flipH="1">
                <a:off x="432" y="711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95" name="Text Box 296"/>
              <p:cNvSpPr>
                <a:spLocks noChangeArrowheads="1"/>
              </p:cNvSpPr>
              <p:nvPr/>
            </p:nvSpPr>
            <p:spPr bwMode="auto">
              <a:xfrm>
                <a:off x="0" y="519"/>
                <a:ext cx="34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1/1</a:t>
                </a:r>
                <a:endParaRPr lang="zh-CN" altLang="en-US"/>
              </a:p>
            </p:txBody>
          </p:sp>
          <p:sp>
            <p:nvSpPr>
              <p:cNvPr id="47396" name="Line 297"/>
              <p:cNvSpPr>
                <a:spLocks noChangeShapeType="1"/>
              </p:cNvSpPr>
              <p:nvPr/>
            </p:nvSpPr>
            <p:spPr bwMode="auto">
              <a:xfrm flipV="1">
                <a:off x="816" y="615"/>
                <a:ext cx="288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97" name="Text Box 298"/>
              <p:cNvSpPr>
                <a:spLocks noChangeArrowheads="1"/>
              </p:cNvSpPr>
              <p:nvPr/>
            </p:nvSpPr>
            <p:spPr bwMode="auto">
              <a:xfrm>
                <a:off x="673" y="519"/>
                <a:ext cx="34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sp>
            <p:nvSpPr>
              <p:cNvPr id="47398" name="Line 299"/>
              <p:cNvSpPr>
                <a:spLocks noChangeShapeType="1"/>
              </p:cNvSpPr>
              <p:nvPr/>
            </p:nvSpPr>
            <p:spPr bwMode="auto">
              <a:xfrm flipV="1">
                <a:off x="1248" y="663"/>
                <a:ext cx="1" cy="57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7399" name="Text Box 300"/>
              <p:cNvSpPr>
                <a:spLocks noChangeArrowheads="1"/>
              </p:cNvSpPr>
              <p:nvPr/>
            </p:nvSpPr>
            <p:spPr bwMode="auto">
              <a:xfrm>
                <a:off x="959" y="903"/>
                <a:ext cx="34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cxnSp>
            <p:nvCxnSpPr>
              <p:cNvPr id="47400" name="AutoShape 301"/>
              <p:cNvCxnSpPr>
                <a:cxnSpLocks noChangeShapeType="1"/>
                <a:stCxn id="47379" idx="3"/>
                <a:endCxn id="47376" idx="3"/>
              </p:cNvCxnSpPr>
              <p:nvPr/>
            </p:nvCxnSpPr>
            <p:spPr bwMode="auto">
              <a:xfrm flipH="1" flipV="1">
                <a:off x="1439" y="471"/>
                <a:ext cx="624" cy="432"/>
              </a:xfrm>
              <a:prstGeom prst="curvedConnector3">
                <a:avLst>
                  <a:gd name="adj1" fmla="val -2307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</p:cxnSp>
          <p:sp>
            <p:nvSpPr>
              <p:cNvPr id="47401" name="Text Box 302"/>
              <p:cNvSpPr>
                <a:spLocks noChangeArrowheads="1"/>
              </p:cNvSpPr>
              <p:nvPr/>
            </p:nvSpPr>
            <p:spPr bwMode="auto">
              <a:xfrm>
                <a:off x="2017" y="327"/>
                <a:ext cx="34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</p:grpSp>
        <p:sp>
          <p:nvSpPr>
            <p:cNvPr id="47402" name="Rectangle 303"/>
            <p:cNvSpPr>
              <a:spLocks noChangeArrowheads="1"/>
            </p:cNvSpPr>
            <p:nvPr/>
          </p:nvSpPr>
          <p:spPr bwMode="auto">
            <a:xfrm>
              <a:off x="221" y="0"/>
              <a:ext cx="97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zh-CN" altLang="en-US" sz="2000" b="1">
                  <a:solidFill>
                    <a:srgbClr val="FF0000"/>
                  </a:solidFill>
                  <a:sym typeface="Times New Roman" panose="02020603050405020304" pitchFamily="18" charset="0"/>
                </a:rPr>
                <a:t>原始状态图</a:t>
              </a:r>
              <a:endParaRPr lang="zh-CN" altLang="en-US"/>
            </a:p>
          </p:txBody>
        </p:sp>
      </p:grpSp>
      <p:pic>
        <p:nvPicPr>
          <p:cNvPr id="47403" name="Picture 2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725" y="4365065"/>
            <a:ext cx="3143250" cy="23526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70" grpId="0" bldLvl="0" animBg="1" autoUpdateAnimBg="0"/>
      <p:bldP spid="4737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0825" y="0"/>
            <a:ext cx="6516688" cy="476250"/>
          </a:xfrm>
        </p:spPr>
        <p:txBody>
          <a:bodyPr/>
          <a:lstStyle/>
          <a:p>
            <a:pPr algn="l"/>
            <a:r>
              <a:rPr 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4.</a:t>
            </a:r>
            <a:r>
              <a:rPr lang="zh-CN" alt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状态分配（编码）</a:t>
            </a:r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1052513"/>
            <a:ext cx="5905500" cy="191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分配方法很多，合理的分配，可简化电路的复杂度。</a:t>
            </a:r>
            <a:endParaRPr lang="zh-CN" altLang="en-US" sz="2400" b="1">
              <a:solidFill>
                <a:schemeClr val="tx1"/>
              </a:solidFill>
              <a:ea typeface="仿宋_GB2312" pitchFamily="1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由于，集成电路的高速发展，多一些器件无所谓，因此，我们不介绍分配方法，采用自然编码。</a:t>
            </a:r>
            <a:endParaRPr lang="zh-CN" altLang="en-US"/>
          </a:p>
        </p:txBody>
      </p:sp>
      <p:grpSp>
        <p:nvGrpSpPr>
          <p:cNvPr id="48132" name="Group 4"/>
          <p:cNvGrpSpPr/>
          <p:nvPr/>
        </p:nvGrpSpPr>
        <p:grpSpPr bwMode="auto">
          <a:xfrm>
            <a:off x="5715000" y="981075"/>
            <a:ext cx="3429000" cy="2447925"/>
            <a:chOff x="0" y="0"/>
            <a:chExt cx="2084" cy="1563"/>
          </a:xfrm>
        </p:grpSpPr>
        <p:grpSp>
          <p:nvGrpSpPr>
            <p:cNvPr id="48133" name="Group 5"/>
            <p:cNvGrpSpPr/>
            <p:nvPr/>
          </p:nvGrpSpPr>
          <p:grpSpPr bwMode="auto">
            <a:xfrm>
              <a:off x="0" y="0"/>
              <a:ext cx="2084" cy="1563"/>
              <a:chOff x="0" y="0"/>
              <a:chExt cx="2084" cy="1563"/>
            </a:xfrm>
          </p:grpSpPr>
          <p:grpSp>
            <p:nvGrpSpPr>
              <p:cNvPr id="48134" name="Group 6"/>
              <p:cNvGrpSpPr/>
              <p:nvPr/>
            </p:nvGrpSpPr>
            <p:grpSpPr bwMode="auto">
              <a:xfrm>
                <a:off x="816" y="325"/>
                <a:ext cx="388" cy="317"/>
                <a:chOff x="0" y="0"/>
                <a:chExt cx="388" cy="317"/>
              </a:xfrm>
            </p:grpSpPr>
            <p:sp>
              <p:nvSpPr>
                <p:cNvPr id="48135" name="Oval 7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8136" name="Text Box 8"/>
                <p:cNvSpPr>
                  <a:spLocks noChangeArrowheads="1"/>
                </p:cNvSpPr>
                <p:nvPr/>
              </p:nvSpPr>
              <p:spPr bwMode="auto">
                <a:xfrm>
                  <a:off x="101" y="0"/>
                  <a:ext cx="277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S</a:t>
                  </a:r>
                  <a:r>
                    <a:rPr lang="en-US" sz="2400" baseline="-25000">
                      <a:solidFill>
                        <a:schemeClr val="tx1"/>
                      </a:solidFill>
                      <a:ea typeface="仿宋_GB2312" pitchFamily="1" charset="-122"/>
                    </a:rPr>
                    <a:t>0</a:t>
                  </a:r>
                  <a:endParaRPr lang="en-US" sz="2400">
                    <a:solidFill>
                      <a:schemeClr val="tx1"/>
                    </a:solidFill>
                    <a:ea typeface="仿宋_GB2312" pitchFamily="1" charset="-122"/>
                  </a:endParaRPr>
                </a:p>
              </p:txBody>
            </p:sp>
          </p:grpSp>
          <p:grpSp>
            <p:nvGrpSpPr>
              <p:cNvPr id="48137" name="Group 9"/>
              <p:cNvGrpSpPr/>
              <p:nvPr/>
            </p:nvGrpSpPr>
            <p:grpSpPr bwMode="auto">
              <a:xfrm>
                <a:off x="1440" y="757"/>
                <a:ext cx="388" cy="317"/>
                <a:chOff x="0" y="0"/>
                <a:chExt cx="388" cy="317"/>
              </a:xfrm>
            </p:grpSpPr>
            <p:sp>
              <p:nvSpPr>
                <p:cNvPr id="48138" name="Oval 10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8139" name="Text Box 11"/>
                <p:cNvSpPr>
                  <a:spLocks noChangeArrowheads="1"/>
                </p:cNvSpPr>
                <p:nvPr/>
              </p:nvSpPr>
              <p:spPr bwMode="auto">
                <a:xfrm>
                  <a:off x="101" y="0"/>
                  <a:ext cx="277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S</a:t>
                  </a:r>
                  <a:r>
                    <a:rPr lang="en-US" sz="2400" baseline="-25000">
                      <a:solidFill>
                        <a:schemeClr val="tx1"/>
                      </a:solidFill>
                      <a:ea typeface="仿宋_GB2312" pitchFamily="1" charset="-122"/>
                    </a:rPr>
                    <a:t>1</a:t>
                  </a:r>
                  <a:endParaRPr lang="en-US" sz="2400">
                    <a:solidFill>
                      <a:schemeClr val="tx1"/>
                    </a:solidFill>
                    <a:ea typeface="仿宋_GB2312" pitchFamily="1" charset="-122"/>
                  </a:endParaRPr>
                </a:p>
              </p:txBody>
            </p:sp>
          </p:grpSp>
          <p:grpSp>
            <p:nvGrpSpPr>
              <p:cNvPr id="48140" name="Group 12"/>
              <p:cNvGrpSpPr/>
              <p:nvPr/>
            </p:nvGrpSpPr>
            <p:grpSpPr bwMode="auto">
              <a:xfrm>
                <a:off x="432" y="1248"/>
                <a:ext cx="388" cy="315"/>
                <a:chOff x="0" y="0"/>
                <a:chExt cx="388" cy="315"/>
              </a:xfrm>
            </p:grpSpPr>
            <p:sp>
              <p:nvSpPr>
                <p:cNvPr id="48141" name="Oval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8142" name="Text Box 14"/>
                <p:cNvSpPr>
                  <a:spLocks noChangeArrowheads="1"/>
                </p:cNvSpPr>
                <p:nvPr/>
              </p:nvSpPr>
              <p:spPr bwMode="auto">
                <a:xfrm>
                  <a:off x="55" y="11"/>
                  <a:ext cx="277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S</a:t>
                  </a:r>
                  <a:r>
                    <a:rPr lang="en-US" sz="2400" baseline="-25000">
                      <a:solidFill>
                        <a:schemeClr val="tx1"/>
                      </a:solidFill>
                      <a:ea typeface="仿宋_GB2312" pitchFamily="1" charset="-122"/>
                    </a:rPr>
                    <a:t>2</a:t>
                  </a:r>
                  <a:endParaRPr lang="en-US" sz="2400">
                    <a:solidFill>
                      <a:schemeClr val="tx1"/>
                    </a:solidFill>
                    <a:ea typeface="仿宋_GB2312" pitchFamily="1" charset="-122"/>
                  </a:endParaRPr>
                </a:p>
              </p:txBody>
            </p:sp>
          </p:grpSp>
          <p:sp>
            <p:nvSpPr>
              <p:cNvPr id="48143" name="AutoShape 15"/>
              <p:cNvSpPr>
                <a:spLocks noChangeShapeType="1"/>
              </p:cNvSpPr>
              <p:nvPr/>
            </p:nvSpPr>
            <p:spPr bwMode="auto">
              <a:xfrm rot="10800000" flipH="1">
                <a:off x="816" y="327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4" name="Text Box 16"/>
              <p:cNvSpPr>
                <a:spLocks noChangeArrowheads="1"/>
              </p:cNvSpPr>
              <p:nvPr/>
            </p:nvSpPr>
            <p:spPr bwMode="auto">
              <a:xfrm>
                <a:off x="662" y="0"/>
                <a:ext cx="309" cy="2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>
                <a:off x="1152" y="567"/>
                <a:ext cx="336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8146" name="Text Box 18"/>
              <p:cNvSpPr>
                <a:spLocks noChangeArrowheads="1"/>
              </p:cNvSpPr>
              <p:nvPr/>
            </p:nvSpPr>
            <p:spPr bwMode="auto">
              <a:xfrm>
                <a:off x="1248" y="471"/>
                <a:ext cx="309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 flipH="1">
                <a:off x="816" y="1047"/>
                <a:ext cx="720" cy="393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8148" name="Text Box 20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309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8149" name="Text Box 21"/>
              <p:cNvSpPr>
                <a:spLocks noChangeArrowheads="1"/>
              </p:cNvSpPr>
              <p:nvPr/>
            </p:nvSpPr>
            <p:spPr bwMode="auto">
              <a:xfrm>
                <a:off x="0" y="1056"/>
                <a:ext cx="309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1/1</a:t>
                </a:r>
                <a:endParaRPr lang="zh-CN" altLang="en-US"/>
              </a:p>
            </p:txBody>
          </p:sp>
          <p:sp>
            <p:nvSpPr>
              <p:cNvPr id="48150" name="AutoShape 22"/>
              <p:cNvSpPr>
                <a:spLocks noChangeShapeType="1"/>
              </p:cNvSpPr>
              <p:nvPr/>
            </p:nvSpPr>
            <p:spPr bwMode="auto">
              <a:xfrm rot="10800000" flipH="1">
                <a:off x="432" y="1248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 flipV="1">
                <a:off x="720" y="624"/>
                <a:ext cx="192" cy="67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8152" name="Text Box 24"/>
              <p:cNvSpPr>
                <a:spLocks noChangeArrowheads="1"/>
              </p:cNvSpPr>
              <p:nvPr/>
            </p:nvSpPr>
            <p:spPr bwMode="auto">
              <a:xfrm>
                <a:off x="432" y="720"/>
                <a:ext cx="320" cy="2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cxnSp>
            <p:nvCxnSpPr>
              <p:cNvPr id="48153" name="AutoShape 25"/>
              <p:cNvCxnSpPr>
                <a:cxnSpLocks noChangeShapeType="1"/>
                <a:stCxn id="48139" idx="3"/>
                <a:endCxn id="48136" idx="3"/>
              </p:cNvCxnSpPr>
              <p:nvPr/>
            </p:nvCxnSpPr>
            <p:spPr bwMode="auto">
              <a:xfrm flipH="1" flipV="1">
                <a:off x="1199" y="471"/>
                <a:ext cx="624" cy="432"/>
              </a:xfrm>
              <a:prstGeom prst="curvedConnector3">
                <a:avLst>
                  <a:gd name="adj1" fmla="val -2307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</p:cxnSp>
          <p:sp>
            <p:nvSpPr>
              <p:cNvPr id="48154" name="Text Box 26"/>
              <p:cNvSpPr>
                <a:spLocks noChangeArrowheads="1"/>
              </p:cNvSpPr>
              <p:nvPr/>
            </p:nvSpPr>
            <p:spPr bwMode="auto">
              <a:xfrm>
                <a:off x="1776" y="327"/>
                <a:ext cx="308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</p:grpSp>
        <p:sp>
          <p:nvSpPr>
            <p:cNvPr id="48155" name="Text Box 27"/>
            <p:cNvSpPr>
              <a:spLocks noChangeArrowheads="1"/>
            </p:cNvSpPr>
            <p:nvPr/>
          </p:nvSpPr>
          <p:spPr bwMode="auto">
            <a:xfrm>
              <a:off x="1584" y="1296"/>
              <a:ext cx="37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X/Y</a:t>
              </a:r>
              <a:endParaRPr lang="zh-CN" altLang="en-US"/>
            </a:p>
          </p:txBody>
        </p:sp>
      </p:grpSp>
      <p:sp>
        <p:nvSpPr>
          <p:cNvPr id="48156" name="Text Box 28"/>
          <p:cNvSpPr>
            <a:spLocks noChangeArrowheads="1"/>
          </p:cNvSpPr>
          <p:nvPr/>
        </p:nvSpPr>
        <p:spPr bwMode="auto">
          <a:xfrm>
            <a:off x="250825" y="2924175"/>
            <a:ext cx="28479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chemeClr val="accent2"/>
                </a:solidFill>
                <a:ea typeface="仿宋_GB2312" pitchFamily="1" charset="-122"/>
              </a:rPr>
              <a:t>(1)</a:t>
            </a:r>
            <a:r>
              <a:rPr lang="zh-CN" altLang="en-US" sz="2400" b="1">
                <a:solidFill>
                  <a:schemeClr val="accent2"/>
                </a:solidFill>
                <a:ea typeface="仿宋_GB2312" pitchFamily="1" charset="-122"/>
              </a:rPr>
              <a:t>触发器个数</a:t>
            </a:r>
            <a:r>
              <a:rPr lang="en-US" sz="2400" b="1">
                <a:solidFill>
                  <a:schemeClr val="accent2"/>
                </a:solidFill>
                <a:ea typeface="仿宋_GB2312" pitchFamily="1" charset="-122"/>
              </a:rPr>
              <a:t>n</a:t>
            </a:r>
            <a:endParaRPr lang="zh-CN" altLang="en-US"/>
          </a:p>
        </p:txBody>
      </p:sp>
      <p:grpSp>
        <p:nvGrpSpPr>
          <p:cNvPr id="48157" name="Group 29"/>
          <p:cNvGrpSpPr/>
          <p:nvPr/>
        </p:nvGrpSpPr>
        <p:grpSpPr bwMode="auto">
          <a:xfrm>
            <a:off x="900113" y="3357563"/>
            <a:ext cx="4438650" cy="601662"/>
            <a:chOff x="0" y="0"/>
            <a:chExt cx="2167" cy="277"/>
          </a:xfrm>
        </p:grpSpPr>
        <p:pic>
          <p:nvPicPr>
            <p:cNvPr id="48158" name="Object 30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0" y="0"/>
              <a:ext cx="912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59" name="Text Box 31"/>
            <p:cNvSpPr>
              <a:spLocks noChangeArrowheads="1"/>
            </p:cNvSpPr>
            <p:nvPr/>
          </p:nvSpPr>
          <p:spPr bwMode="auto">
            <a:xfrm>
              <a:off x="1056" y="26"/>
              <a:ext cx="1111" cy="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FF0000"/>
                  </a:solidFill>
                  <a:ea typeface="仿宋_GB2312" pitchFamily="1" charset="-122"/>
                </a:rPr>
                <a:t>其中</a:t>
              </a:r>
              <a:r>
                <a:rPr lang="en-US" sz="2400" b="1">
                  <a:solidFill>
                    <a:srgbClr val="FF0000"/>
                  </a:solidFill>
                  <a:ea typeface="仿宋_GB2312" pitchFamily="1" charset="-122"/>
                </a:rPr>
                <a:t>m</a:t>
              </a:r>
              <a:r>
                <a:rPr lang="zh-CN" altLang="en-US" sz="2400" b="1">
                  <a:solidFill>
                    <a:srgbClr val="FF0000"/>
                  </a:solidFill>
                  <a:ea typeface="仿宋_GB2312" pitchFamily="1" charset="-122"/>
                </a:rPr>
                <a:t>为状态数</a:t>
              </a:r>
              <a:endParaRPr lang="zh-CN" altLang="en-US"/>
            </a:p>
          </p:txBody>
        </p:sp>
      </p:grpSp>
      <p:sp>
        <p:nvSpPr>
          <p:cNvPr id="48160" name="Text Box 32"/>
          <p:cNvSpPr>
            <a:spLocks noChangeArrowheads="1"/>
          </p:cNvSpPr>
          <p:nvPr/>
        </p:nvSpPr>
        <p:spPr bwMode="auto">
          <a:xfrm>
            <a:off x="755650" y="3933825"/>
            <a:ext cx="46085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“111”</a:t>
            </a:r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检测器：</a:t>
            </a:r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m=3</a:t>
            </a:r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，所以</a:t>
            </a:r>
            <a:r>
              <a:rPr lang="en-US" sz="2400" b="1">
                <a:solidFill>
                  <a:schemeClr val="tx1"/>
                </a:solidFill>
                <a:ea typeface="仿宋_GB2312" pitchFamily="1" charset="-122"/>
              </a:rPr>
              <a:t>n=2</a:t>
            </a:r>
            <a:endParaRPr lang="zh-CN" altLang="en-US"/>
          </a:p>
        </p:txBody>
      </p:sp>
      <p:sp>
        <p:nvSpPr>
          <p:cNvPr id="48161" name="Text Box 33"/>
          <p:cNvSpPr>
            <a:spLocks noChangeArrowheads="1"/>
          </p:cNvSpPr>
          <p:nvPr/>
        </p:nvSpPr>
        <p:spPr bwMode="auto">
          <a:xfrm>
            <a:off x="179388" y="4365625"/>
            <a:ext cx="53292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400" b="1" dirty="0">
                <a:solidFill>
                  <a:schemeClr val="accent2"/>
                </a:solidFill>
                <a:ea typeface="仿宋_GB2312" pitchFamily="1" charset="-122"/>
              </a:rPr>
              <a:t>(2)</a:t>
            </a: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用</a:t>
            </a:r>
            <a:r>
              <a:rPr lang="en-US" sz="2400" b="1" dirty="0">
                <a:solidFill>
                  <a:schemeClr val="accent2"/>
                </a:solidFill>
                <a:ea typeface="仿宋_GB2312" pitchFamily="1" charset="-122"/>
              </a:rPr>
              <a:t>Q</a:t>
            </a:r>
            <a:r>
              <a:rPr lang="en-US" sz="2400" b="1" baseline="-25000" dirty="0">
                <a:solidFill>
                  <a:schemeClr val="accent2"/>
                </a:solidFill>
                <a:ea typeface="仿宋_GB2312" pitchFamily="1" charset="-122"/>
              </a:rPr>
              <a:t>1</a:t>
            </a:r>
            <a:r>
              <a:rPr lang="en-US" sz="2400" b="1" dirty="0">
                <a:solidFill>
                  <a:schemeClr val="accent2"/>
                </a:solidFill>
                <a:ea typeface="仿宋_GB2312" pitchFamily="1" charset="-122"/>
              </a:rPr>
              <a:t>Q</a:t>
            </a:r>
            <a:r>
              <a:rPr lang="en-US" sz="2400" b="1" baseline="-25000" dirty="0">
                <a:solidFill>
                  <a:schemeClr val="accent2"/>
                </a:solidFill>
                <a:ea typeface="仿宋_GB2312" pitchFamily="1" charset="-12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表示状态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pitchFamily="1" charset="-122"/>
              </a:rPr>
              <a:t>，自然</a:t>
            </a:r>
            <a:r>
              <a:rPr lang="zh-CN" altLang="en-US" sz="2400" b="1" dirty="0" smtClean="0">
                <a:solidFill>
                  <a:schemeClr val="accent2"/>
                </a:solidFill>
                <a:ea typeface="仿宋_GB2312" pitchFamily="1" charset="-122"/>
              </a:rPr>
              <a:t>编码</a:t>
            </a: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如下</a:t>
            </a:r>
            <a:endParaRPr lang="zh-CN" altLang="en-US" dirty="0"/>
          </a:p>
        </p:txBody>
      </p:sp>
      <p:sp>
        <p:nvSpPr>
          <p:cNvPr id="48162" name="Text Box 34"/>
          <p:cNvSpPr>
            <a:spLocks noChangeArrowheads="1"/>
          </p:cNvSpPr>
          <p:nvPr/>
        </p:nvSpPr>
        <p:spPr bwMode="auto">
          <a:xfrm>
            <a:off x="684213" y="4797425"/>
            <a:ext cx="489585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  <a:ea typeface="仿宋_GB2312" pitchFamily="1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：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00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， 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  <a:ea typeface="仿宋_GB2312" pitchFamily="1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：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01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， </a:t>
            </a:r>
            <a:r>
              <a:rPr lang="en-US" sz="2400" b="1" dirty="0">
                <a:solidFill>
                  <a:schemeClr val="tx1"/>
                </a:solidFill>
                <a:ea typeface="仿宋_GB2312" pitchFamily="1" charset="-122"/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  <a:ea typeface="仿宋_GB2312" pitchFamily="1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：</a:t>
            </a:r>
            <a:r>
              <a:rPr lang="en-US" sz="2400" b="1" dirty="0" smtClean="0">
                <a:solidFill>
                  <a:schemeClr val="hlink"/>
                </a:solidFill>
                <a:ea typeface="仿宋_GB2312" pitchFamily="1" charset="-122"/>
              </a:rPr>
              <a:t>10</a:t>
            </a:r>
            <a:endParaRPr lang="zh-CN" altLang="en-US" sz="2400" b="1" dirty="0">
              <a:solidFill>
                <a:schemeClr val="hlink"/>
              </a:solidFill>
              <a:ea typeface="仿宋_GB2312" pitchFamily="1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schemeClr val="accent2"/>
                </a:solidFill>
                <a:ea typeface="隶书" panose="02010509060101010101" pitchFamily="1" charset="-122"/>
              </a:rPr>
              <a:t>Q</a:t>
            </a:r>
            <a:r>
              <a:rPr lang="en-US" sz="2400" b="1" i="1" baseline="-25000" dirty="0" smtClean="0">
                <a:solidFill>
                  <a:schemeClr val="accent2"/>
                </a:solidFill>
                <a:ea typeface="隶书" panose="02010509060101010101" pitchFamily="1" charset="-122"/>
              </a:rPr>
              <a:t>1</a:t>
            </a:r>
            <a:r>
              <a:rPr lang="en-US" sz="2400" b="1" i="1" dirty="0" smtClean="0">
                <a:solidFill>
                  <a:schemeClr val="accent2"/>
                </a:solidFill>
                <a:ea typeface="隶书" panose="02010509060101010101" pitchFamily="1" charset="-122"/>
              </a:rPr>
              <a:t>Q</a:t>
            </a:r>
            <a:r>
              <a:rPr lang="en-US" sz="2400" b="1" i="1" baseline="-25000" dirty="0" smtClean="0">
                <a:solidFill>
                  <a:schemeClr val="accent2"/>
                </a:solidFill>
                <a:ea typeface="隶书" panose="02010509060101010101" pitchFamily="1" charset="-122"/>
              </a:rPr>
              <a:t>0</a:t>
            </a:r>
            <a:r>
              <a:rPr lang="en-US" sz="2400" b="1" i="1" dirty="0" smtClean="0">
                <a:solidFill>
                  <a:schemeClr val="accent2"/>
                </a:solidFill>
                <a:ea typeface="隶书" panose="02010509060101010101" pitchFamily="1" charset="-122"/>
              </a:rPr>
              <a:t>=11</a:t>
            </a:r>
            <a:r>
              <a:rPr lang="zh-CN" altLang="en-US" sz="2400" b="1" i="1" dirty="0" smtClean="0">
                <a:solidFill>
                  <a:schemeClr val="accent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未</a:t>
            </a:r>
            <a:r>
              <a:rPr lang="zh-CN" altLang="en-US" sz="2400" b="1" i="1" dirty="0">
                <a:solidFill>
                  <a:schemeClr val="accent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用，即</a:t>
            </a:r>
            <a:r>
              <a:rPr lang="en-US" sz="2400" b="1" i="1" dirty="0" smtClean="0">
                <a:solidFill>
                  <a:schemeClr val="accent2"/>
                </a:solidFill>
                <a:ea typeface="隶书" panose="02010509060101010101" pitchFamily="1" charset="-122"/>
              </a:rPr>
              <a:t>11</a:t>
            </a:r>
            <a:r>
              <a:rPr lang="zh-CN" altLang="en-US" sz="2400" b="1" i="1" dirty="0" smtClean="0">
                <a:solidFill>
                  <a:schemeClr val="accent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为</a:t>
            </a:r>
            <a:r>
              <a:rPr lang="zh-CN" altLang="en-US" sz="2400" b="1" i="1" dirty="0">
                <a:solidFill>
                  <a:schemeClr val="accent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无效状态。</a:t>
            </a:r>
            <a:endParaRPr lang="zh-CN" altLang="en-US" dirty="0"/>
          </a:p>
        </p:txBody>
      </p:sp>
      <p:sp>
        <p:nvSpPr>
          <p:cNvPr id="48164" name="Rectangle 42"/>
          <p:cNvSpPr>
            <a:spLocks noChangeArrowheads="1"/>
          </p:cNvSpPr>
          <p:nvPr/>
        </p:nvSpPr>
        <p:spPr bwMode="auto">
          <a:xfrm>
            <a:off x="323850" y="549275"/>
            <a:ext cx="74882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隶书" panose="02010509060101010101" pitchFamily="1" charset="-122"/>
              </a:rPr>
              <a:t>给状态图（表）中每个状态分配二进制代码</a:t>
            </a:r>
            <a:endParaRPr lang="zh-CN" altLang="en-US"/>
          </a:p>
        </p:txBody>
      </p:sp>
      <p:grpSp>
        <p:nvGrpSpPr>
          <p:cNvPr id="48166" name="Group 44"/>
          <p:cNvGrpSpPr/>
          <p:nvPr/>
        </p:nvGrpSpPr>
        <p:grpSpPr bwMode="auto">
          <a:xfrm>
            <a:off x="5435600" y="4149725"/>
            <a:ext cx="3349625" cy="2481263"/>
            <a:chOff x="0" y="0"/>
            <a:chExt cx="2093" cy="1563"/>
          </a:xfrm>
        </p:grpSpPr>
        <p:grpSp>
          <p:nvGrpSpPr>
            <p:cNvPr id="48167" name="Group 45"/>
            <p:cNvGrpSpPr/>
            <p:nvPr/>
          </p:nvGrpSpPr>
          <p:grpSpPr bwMode="auto">
            <a:xfrm>
              <a:off x="0" y="0"/>
              <a:ext cx="2093" cy="1563"/>
              <a:chOff x="0" y="0"/>
              <a:chExt cx="2093" cy="1563"/>
            </a:xfrm>
          </p:grpSpPr>
          <p:grpSp>
            <p:nvGrpSpPr>
              <p:cNvPr id="48168" name="Group 46"/>
              <p:cNvGrpSpPr/>
              <p:nvPr/>
            </p:nvGrpSpPr>
            <p:grpSpPr bwMode="auto">
              <a:xfrm>
                <a:off x="816" y="327"/>
                <a:ext cx="392" cy="315"/>
                <a:chOff x="0" y="0"/>
                <a:chExt cx="392" cy="315"/>
              </a:xfrm>
            </p:grpSpPr>
            <p:sp>
              <p:nvSpPr>
                <p:cNvPr id="48169" name="Oval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8170" name="Text Box 48"/>
                <p:cNvSpPr>
                  <a:spLocks noChangeArrowheads="1"/>
                </p:cNvSpPr>
                <p:nvPr/>
              </p:nvSpPr>
              <p:spPr bwMode="auto">
                <a:xfrm>
                  <a:off x="86" y="0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00</a:t>
                  </a:r>
                  <a:endParaRPr lang="zh-CN" altLang="en-US"/>
                </a:p>
              </p:txBody>
            </p:sp>
          </p:grpSp>
          <p:grpSp>
            <p:nvGrpSpPr>
              <p:cNvPr id="48171" name="Group 49"/>
              <p:cNvGrpSpPr/>
              <p:nvPr/>
            </p:nvGrpSpPr>
            <p:grpSpPr bwMode="auto">
              <a:xfrm>
                <a:off x="1440" y="759"/>
                <a:ext cx="392" cy="315"/>
                <a:chOff x="0" y="0"/>
                <a:chExt cx="392" cy="315"/>
              </a:xfrm>
            </p:grpSpPr>
            <p:sp>
              <p:nvSpPr>
                <p:cNvPr id="48172" name="Oval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8173" name="Text Box 51"/>
                <p:cNvSpPr>
                  <a:spLocks noChangeArrowheads="1"/>
                </p:cNvSpPr>
                <p:nvPr/>
              </p:nvSpPr>
              <p:spPr bwMode="auto">
                <a:xfrm>
                  <a:off x="86" y="0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01</a:t>
                  </a:r>
                  <a:endParaRPr lang="zh-CN" altLang="en-US"/>
                </a:p>
              </p:txBody>
            </p:sp>
          </p:grpSp>
          <p:grpSp>
            <p:nvGrpSpPr>
              <p:cNvPr id="48174" name="Group 52"/>
              <p:cNvGrpSpPr/>
              <p:nvPr/>
            </p:nvGrpSpPr>
            <p:grpSpPr bwMode="auto">
              <a:xfrm>
                <a:off x="432" y="1248"/>
                <a:ext cx="388" cy="315"/>
                <a:chOff x="0" y="0"/>
                <a:chExt cx="388" cy="315"/>
              </a:xfrm>
            </p:grpSpPr>
            <p:sp>
              <p:nvSpPr>
                <p:cNvPr id="48175" name="Oval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8176" name="Text Box 54"/>
                <p:cNvSpPr>
                  <a:spLocks noChangeArrowheads="1"/>
                </p:cNvSpPr>
                <p:nvPr/>
              </p:nvSpPr>
              <p:spPr bwMode="auto">
                <a:xfrm>
                  <a:off x="87" y="12"/>
                  <a:ext cx="21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 dirty="0" smtClean="0">
                      <a:solidFill>
                        <a:schemeClr val="tx1"/>
                      </a:solidFill>
                      <a:ea typeface="仿宋_GB2312" pitchFamily="1" charset="-122"/>
                    </a:rPr>
                    <a:t>0</a:t>
                  </a:r>
                  <a:endParaRPr lang="zh-CN" altLang="en-US" dirty="0"/>
                </a:p>
              </p:txBody>
            </p:sp>
          </p:grpSp>
          <p:sp>
            <p:nvSpPr>
              <p:cNvPr id="48177" name="AutoShape 55"/>
              <p:cNvSpPr>
                <a:spLocks noChangeShapeType="1"/>
              </p:cNvSpPr>
              <p:nvPr/>
            </p:nvSpPr>
            <p:spPr bwMode="auto">
              <a:xfrm rot="10800000" flipH="1">
                <a:off x="816" y="327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8" name="Text Box 56"/>
              <p:cNvSpPr>
                <a:spLocks noChangeArrowheads="1"/>
              </p:cNvSpPr>
              <p:nvPr/>
            </p:nvSpPr>
            <p:spPr bwMode="auto">
              <a:xfrm>
                <a:off x="662" y="0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sp>
            <p:nvSpPr>
              <p:cNvPr id="48179" name="Line 57"/>
              <p:cNvSpPr>
                <a:spLocks noChangeShapeType="1"/>
              </p:cNvSpPr>
              <p:nvPr/>
            </p:nvSpPr>
            <p:spPr bwMode="auto">
              <a:xfrm>
                <a:off x="1152" y="567"/>
                <a:ext cx="336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8180" name="Text Box 58"/>
              <p:cNvSpPr>
                <a:spLocks noChangeArrowheads="1"/>
              </p:cNvSpPr>
              <p:nvPr/>
            </p:nvSpPr>
            <p:spPr bwMode="auto">
              <a:xfrm>
                <a:off x="1248" y="471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8181" name="Line 59"/>
              <p:cNvSpPr>
                <a:spLocks noChangeShapeType="1"/>
              </p:cNvSpPr>
              <p:nvPr/>
            </p:nvSpPr>
            <p:spPr bwMode="auto">
              <a:xfrm flipH="1">
                <a:off x="816" y="1047"/>
                <a:ext cx="720" cy="393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8182" name="Text Box 60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8183" name="Text Box 61"/>
              <p:cNvSpPr>
                <a:spLocks noChangeArrowheads="1"/>
              </p:cNvSpPr>
              <p:nvPr/>
            </p:nvSpPr>
            <p:spPr bwMode="auto">
              <a:xfrm>
                <a:off x="0" y="1056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1/1</a:t>
                </a:r>
                <a:endParaRPr lang="zh-CN" altLang="en-US"/>
              </a:p>
            </p:txBody>
          </p:sp>
          <p:sp>
            <p:nvSpPr>
              <p:cNvPr id="48184" name="AutoShape 62"/>
              <p:cNvSpPr>
                <a:spLocks noChangeShapeType="1"/>
              </p:cNvSpPr>
              <p:nvPr/>
            </p:nvSpPr>
            <p:spPr bwMode="auto">
              <a:xfrm rot="10800000" flipH="1">
                <a:off x="432" y="1248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5" name="Line 63"/>
              <p:cNvSpPr>
                <a:spLocks noChangeShapeType="1"/>
              </p:cNvSpPr>
              <p:nvPr/>
            </p:nvSpPr>
            <p:spPr bwMode="auto">
              <a:xfrm flipV="1">
                <a:off x="720" y="624"/>
                <a:ext cx="192" cy="67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8186" name="Text Box 64"/>
              <p:cNvSpPr>
                <a:spLocks noChangeArrowheads="1"/>
              </p:cNvSpPr>
              <p:nvPr/>
            </p:nvSpPr>
            <p:spPr bwMode="auto">
              <a:xfrm>
                <a:off x="432" y="720"/>
                <a:ext cx="32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cxnSp>
            <p:nvCxnSpPr>
              <p:cNvPr id="48187" name="AutoShape 65"/>
              <p:cNvCxnSpPr>
                <a:cxnSpLocks noChangeShapeType="1"/>
                <a:stCxn id="48173" idx="3"/>
                <a:endCxn id="48170" idx="3"/>
              </p:cNvCxnSpPr>
              <p:nvPr/>
            </p:nvCxnSpPr>
            <p:spPr bwMode="auto">
              <a:xfrm flipH="1" flipV="1">
                <a:off x="1199" y="471"/>
                <a:ext cx="624" cy="432"/>
              </a:xfrm>
              <a:prstGeom prst="curvedConnector3">
                <a:avLst>
                  <a:gd name="adj1" fmla="val -2307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</p:cxnSp>
          <p:sp>
            <p:nvSpPr>
              <p:cNvPr id="48188" name="Text Box 66"/>
              <p:cNvSpPr>
                <a:spLocks noChangeArrowheads="1"/>
              </p:cNvSpPr>
              <p:nvPr/>
            </p:nvSpPr>
            <p:spPr bwMode="auto">
              <a:xfrm>
                <a:off x="1776" y="327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</p:grpSp>
        <p:sp>
          <p:nvSpPr>
            <p:cNvPr id="48189" name="Text Box 67"/>
            <p:cNvSpPr>
              <a:spLocks noChangeArrowheads="1"/>
            </p:cNvSpPr>
            <p:nvPr/>
          </p:nvSpPr>
          <p:spPr bwMode="auto">
            <a:xfrm>
              <a:off x="1584" y="1296"/>
              <a:ext cx="38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X/Y</a:t>
              </a:r>
              <a:endParaRPr lang="zh-CN" altLang="en-US"/>
            </a:p>
          </p:txBody>
        </p:sp>
      </p:grpSp>
      <p:grpSp>
        <p:nvGrpSpPr>
          <p:cNvPr id="48190" name="Group 70"/>
          <p:cNvGrpSpPr/>
          <p:nvPr/>
        </p:nvGrpSpPr>
        <p:grpSpPr bwMode="auto">
          <a:xfrm>
            <a:off x="7019925" y="3500438"/>
            <a:ext cx="1816100" cy="895350"/>
            <a:chOff x="0" y="0"/>
            <a:chExt cx="1144" cy="564"/>
          </a:xfrm>
        </p:grpSpPr>
        <p:sp>
          <p:nvSpPr>
            <p:cNvPr id="48191" name="AutoShape 68"/>
            <p:cNvSpPr>
              <a:spLocks noChangeArrowheads="1"/>
            </p:cNvSpPr>
            <p:nvPr/>
          </p:nvSpPr>
          <p:spPr bwMode="auto">
            <a:xfrm>
              <a:off x="0" y="0"/>
              <a:ext cx="544" cy="49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48192" name="Rectangle 69"/>
            <p:cNvSpPr>
              <a:spLocks noChangeArrowheads="1"/>
            </p:cNvSpPr>
            <p:nvPr/>
          </p:nvSpPr>
          <p:spPr bwMode="auto">
            <a:xfrm>
              <a:off x="454" y="46"/>
              <a:ext cx="690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隶书" panose="02010509060101010101" pitchFamily="1" charset="-122"/>
                  <a:ea typeface="隶书" panose="02010509060101010101" pitchFamily="1" charset="-122"/>
                  <a:sym typeface="隶书" panose="02010509060101010101" pitchFamily="1" charset="-122"/>
                </a:rPr>
                <a:t>编码</a:t>
              </a:r>
              <a:endParaRPr lang="zh-CN" altLang="en-US" sz="2400" b="1">
                <a:solidFill>
                  <a:srgbClr val="FF0000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endParaRPr>
            </a:p>
            <a:p>
              <a:r>
                <a:rPr lang="zh-CN" altLang="en-US" sz="2400" b="1">
                  <a:solidFill>
                    <a:srgbClr val="FF0000"/>
                  </a:solidFill>
                  <a:latin typeface="隶书" panose="02010509060101010101" pitchFamily="1" charset="-122"/>
                  <a:ea typeface="隶书" panose="02010509060101010101" pitchFamily="1" charset="-122"/>
                  <a:sym typeface="隶书" panose="02010509060101010101" pitchFamily="1" charset="-122"/>
                </a:rPr>
                <a:t>状态图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utoUpdateAnimBg="0"/>
      <p:bldP spid="48156" grpId="0" bldLvl="0" autoUpdateAnimBg="0"/>
      <p:bldP spid="48160" grpId="0" bldLvl="0" autoUpdateAnimBg="0"/>
      <p:bldP spid="48161" grpId="0" bldLvl="0" autoUpdateAnimBg="0"/>
      <p:bldP spid="48162" grpId="0" bldLvl="0" autoUpdateAnimBg="0"/>
      <p:bldP spid="48164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3"/>
          <p:cNvSpPr>
            <a:spLocks noChangeArrowheads="1"/>
          </p:cNvSpPr>
          <p:nvPr/>
        </p:nvSpPr>
        <p:spPr bwMode="auto">
          <a:xfrm>
            <a:off x="179387" y="260350"/>
            <a:ext cx="3600557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ea typeface="仿宋_GB2312" pitchFamily="1" charset="-122"/>
              </a:rPr>
              <a:t>(3)</a:t>
            </a:r>
            <a:r>
              <a:rPr lang="zh-CN" altLang="en-US" sz="2800" b="1" dirty="0">
                <a:solidFill>
                  <a:schemeClr val="accent2"/>
                </a:solidFill>
                <a:ea typeface="仿宋_GB2312" pitchFamily="1" charset="-122"/>
              </a:rPr>
              <a:t>次态卡诺图</a:t>
            </a:r>
            <a:endParaRPr lang="zh-CN" altLang="en-US" sz="2800" b="1" dirty="0">
              <a:solidFill>
                <a:schemeClr val="accent2"/>
              </a:solidFill>
              <a:ea typeface="仿宋_GB2312" pitchFamily="1" charset="-122"/>
            </a:endParaRP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ea typeface="仿宋_GB2312" pitchFamily="1" charset="-122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ea typeface="仿宋_GB2312" pitchFamily="1" charset="-122"/>
              </a:rPr>
              <a:t>用卡诺图反映状态转换及输出关系。</a:t>
            </a:r>
            <a:endParaRPr lang="zh-CN" altLang="en-US" dirty="0"/>
          </a:p>
        </p:txBody>
      </p:sp>
      <p:grpSp>
        <p:nvGrpSpPr>
          <p:cNvPr id="49157" name="Group 44"/>
          <p:cNvGrpSpPr/>
          <p:nvPr/>
        </p:nvGrpSpPr>
        <p:grpSpPr bwMode="auto">
          <a:xfrm>
            <a:off x="5292725" y="188913"/>
            <a:ext cx="3349625" cy="2481262"/>
            <a:chOff x="0" y="0"/>
            <a:chExt cx="2093" cy="1563"/>
          </a:xfrm>
        </p:grpSpPr>
        <p:grpSp>
          <p:nvGrpSpPr>
            <p:cNvPr id="49158" name="Group 45"/>
            <p:cNvGrpSpPr/>
            <p:nvPr/>
          </p:nvGrpSpPr>
          <p:grpSpPr bwMode="auto">
            <a:xfrm>
              <a:off x="0" y="0"/>
              <a:ext cx="2093" cy="1563"/>
              <a:chOff x="0" y="0"/>
              <a:chExt cx="2093" cy="1563"/>
            </a:xfrm>
          </p:grpSpPr>
          <p:grpSp>
            <p:nvGrpSpPr>
              <p:cNvPr id="49159" name="Group 46"/>
              <p:cNvGrpSpPr/>
              <p:nvPr/>
            </p:nvGrpSpPr>
            <p:grpSpPr bwMode="auto">
              <a:xfrm>
                <a:off x="816" y="327"/>
                <a:ext cx="392" cy="315"/>
                <a:chOff x="0" y="0"/>
                <a:chExt cx="392" cy="315"/>
              </a:xfrm>
            </p:grpSpPr>
            <p:sp>
              <p:nvSpPr>
                <p:cNvPr id="49160" name="Oval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9161" name="Text Box 48"/>
                <p:cNvSpPr>
                  <a:spLocks noChangeArrowheads="1"/>
                </p:cNvSpPr>
                <p:nvPr/>
              </p:nvSpPr>
              <p:spPr bwMode="auto">
                <a:xfrm>
                  <a:off x="86" y="0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00</a:t>
                  </a:r>
                  <a:endParaRPr lang="zh-CN" altLang="en-US"/>
                </a:p>
              </p:txBody>
            </p:sp>
          </p:grpSp>
          <p:grpSp>
            <p:nvGrpSpPr>
              <p:cNvPr id="49162" name="Group 49"/>
              <p:cNvGrpSpPr/>
              <p:nvPr/>
            </p:nvGrpSpPr>
            <p:grpSpPr bwMode="auto">
              <a:xfrm>
                <a:off x="1440" y="759"/>
                <a:ext cx="392" cy="315"/>
                <a:chOff x="0" y="0"/>
                <a:chExt cx="392" cy="315"/>
              </a:xfrm>
            </p:grpSpPr>
            <p:sp>
              <p:nvSpPr>
                <p:cNvPr id="49163" name="Oval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9164" name="Text Box 51"/>
                <p:cNvSpPr>
                  <a:spLocks noChangeArrowheads="1"/>
                </p:cNvSpPr>
                <p:nvPr/>
              </p:nvSpPr>
              <p:spPr bwMode="auto">
                <a:xfrm>
                  <a:off x="86" y="0"/>
                  <a:ext cx="3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01</a:t>
                  </a:r>
                  <a:endParaRPr lang="zh-CN" altLang="en-US"/>
                </a:p>
              </p:txBody>
            </p:sp>
          </p:grpSp>
          <p:grpSp>
            <p:nvGrpSpPr>
              <p:cNvPr id="49165" name="Group 52"/>
              <p:cNvGrpSpPr/>
              <p:nvPr/>
            </p:nvGrpSpPr>
            <p:grpSpPr bwMode="auto">
              <a:xfrm>
                <a:off x="432" y="1248"/>
                <a:ext cx="388" cy="315"/>
                <a:chOff x="0" y="0"/>
                <a:chExt cx="388" cy="315"/>
              </a:xfrm>
            </p:grpSpPr>
            <p:sp>
              <p:nvSpPr>
                <p:cNvPr id="49166" name="Oval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" cy="315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9167" name="Text Box 54"/>
                <p:cNvSpPr>
                  <a:spLocks noChangeArrowheads="1"/>
                </p:cNvSpPr>
                <p:nvPr/>
              </p:nvSpPr>
              <p:spPr bwMode="auto">
                <a:xfrm>
                  <a:off x="40" y="13"/>
                  <a:ext cx="30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solidFill>
                        <a:schemeClr val="tx1"/>
                      </a:solidFill>
                      <a:ea typeface="仿宋_GB2312" pitchFamily="1" charset="-122"/>
                    </a:rPr>
                    <a:t>11</a:t>
                  </a:r>
                  <a:endParaRPr lang="zh-CN" altLang="en-US"/>
                </a:p>
              </p:txBody>
            </p:sp>
          </p:grpSp>
          <p:sp>
            <p:nvSpPr>
              <p:cNvPr id="49168" name="AutoShape 55"/>
              <p:cNvSpPr>
                <a:spLocks noChangeShapeType="1"/>
              </p:cNvSpPr>
              <p:nvPr/>
            </p:nvSpPr>
            <p:spPr bwMode="auto">
              <a:xfrm rot="10800000" flipH="1">
                <a:off x="816" y="327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Text Box 56"/>
              <p:cNvSpPr>
                <a:spLocks noChangeArrowheads="1"/>
              </p:cNvSpPr>
              <p:nvPr/>
            </p:nvSpPr>
            <p:spPr bwMode="auto">
              <a:xfrm>
                <a:off x="662" y="0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sp>
            <p:nvSpPr>
              <p:cNvPr id="49170" name="Line 57"/>
              <p:cNvSpPr>
                <a:spLocks noChangeShapeType="1"/>
              </p:cNvSpPr>
              <p:nvPr/>
            </p:nvSpPr>
            <p:spPr bwMode="auto">
              <a:xfrm>
                <a:off x="1152" y="567"/>
                <a:ext cx="336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9171" name="Text Box 58"/>
              <p:cNvSpPr>
                <a:spLocks noChangeArrowheads="1"/>
              </p:cNvSpPr>
              <p:nvPr/>
            </p:nvSpPr>
            <p:spPr bwMode="auto">
              <a:xfrm>
                <a:off x="1248" y="471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9172" name="Line 59"/>
              <p:cNvSpPr>
                <a:spLocks noChangeShapeType="1"/>
              </p:cNvSpPr>
              <p:nvPr/>
            </p:nvSpPr>
            <p:spPr bwMode="auto">
              <a:xfrm flipH="1">
                <a:off x="816" y="1047"/>
                <a:ext cx="720" cy="393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9173" name="Text Box 60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1/0</a:t>
                </a:r>
                <a:endParaRPr lang="zh-CN" altLang="en-US"/>
              </a:p>
            </p:txBody>
          </p:sp>
          <p:sp>
            <p:nvSpPr>
              <p:cNvPr id="49174" name="Text Box 61"/>
              <p:cNvSpPr>
                <a:spLocks noChangeArrowheads="1"/>
              </p:cNvSpPr>
              <p:nvPr/>
            </p:nvSpPr>
            <p:spPr bwMode="auto">
              <a:xfrm>
                <a:off x="0" y="1056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1/1</a:t>
                </a:r>
                <a:endParaRPr lang="zh-CN" altLang="en-US"/>
              </a:p>
            </p:txBody>
          </p:sp>
          <p:sp>
            <p:nvSpPr>
              <p:cNvPr id="49175" name="AutoShape 62"/>
              <p:cNvSpPr>
                <a:spLocks noChangeShapeType="1"/>
              </p:cNvSpPr>
              <p:nvPr/>
            </p:nvSpPr>
            <p:spPr bwMode="auto">
              <a:xfrm rot="10800000" flipH="1">
                <a:off x="432" y="1248"/>
                <a:ext cx="240" cy="158"/>
              </a:xfrm>
              <a:prstGeom prst="curvedConnector4">
                <a:avLst>
                  <a:gd name="adj1" fmla="val -60000"/>
                  <a:gd name="adj2" fmla="val 19113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Line 63"/>
              <p:cNvSpPr>
                <a:spLocks noChangeShapeType="1"/>
              </p:cNvSpPr>
              <p:nvPr/>
            </p:nvSpPr>
            <p:spPr bwMode="auto">
              <a:xfrm flipV="1">
                <a:off x="720" y="624"/>
                <a:ext cx="192" cy="67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49177" name="Text Box 64"/>
              <p:cNvSpPr>
                <a:spLocks noChangeArrowheads="1"/>
              </p:cNvSpPr>
              <p:nvPr/>
            </p:nvSpPr>
            <p:spPr bwMode="auto">
              <a:xfrm>
                <a:off x="432" y="720"/>
                <a:ext cx="32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  <p:cxnSp>
            <p:nvCxnSpPr>
              <p:cNvPr id="49178" name="AutoShape 65"/>
              <p:cNvCxnSpPr>
                <a:cxnSpLocks noChangeShapeType="1"/>
                <a:stCxn id="49164" idx="3"/>
                <a:endCxn id="49161" idx="3"/>
              </p:cNvCxnSpPr>
              <p:nvPr/>
            </p:nvCxnSpPr>
            <p:spPr bwMode="auto">
              <a:xfrm flipH="1" flipV="1">
                <a:off x="1199" y="471"/>
                <a:ext cx="624" cy="432"/>
              </a:xfrm>
              <a:prstGeom prst="curvedConnector3">
                <a:avLst>
                  <a:gd name="adj1" fmla="val -23079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tailEnd type="triangle" w="med" len="med"/>
              </a:ln>
            </p:spPr>
          </p:cxnSp>
          <p:sp>
            <p:nvSpPr>
              <p:cNvPr id="49179" name="Text Box 66"/>
              <p:cNvSpPr>
                <a:spLocks noChangeArrowheads="1"/>
              </p:cNvSpPr>
              <p:nvPr/>
            </p:nvSpPr>
            <p:spPr bwMode="auto">
              <a:xfrm>
                <a:off x="1776" y="327"/>
                <a:ext cx="31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chemeClr val="tx1"/>
                    </a:solidFill>
                    <a:ea typeface="仿宋_GB2312" pitchFamily="1" charset="-122"/>
                  </a:rPr>
                  <a:t>0/0</a:t>
                </a:r>
                <a:endParaRPr lang="zh-CN" altLang="en-US"/>
              </a:p>
            </p:txBody>
          </p:sp>
        </p:grpSp>
        <p:sp>
          <p:nvSpPr>
            <p:cNvPr id="49180" name="Text Box 67"/>
            <p:cNvSpPr>
              <a:spLocks noChangeArrowheads="1"/>
            </p:cNvSpPr>
            <p:nvPr/>
          </p:nvSpPr>
          <p:spPr bwMode="auto">
            <a:xfrm>
              <a:off x="1584" y="1296"/>
              <a:ext cx="38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X/Y</a:t>
              </a:r>
              <a:endParaRPr lang="zh-CN" altLang="en-US"/>
            </a:p>
          </p:txBody>
        </p:sp>
      </p:grpSp>
      <p:sp>
        <p:nvSpPr>
          <p:cNvPr id="49181" name="AutoShape 68"/>
          <p:cNvSpPr>
            <a:spLocks noChangeArrowheads="1"/>
          </p:cNvSpPr>
          <p:nvPr/>
        </p:nvSpPr>
        <p:spPr bwMode="auto">
          <a:xfrm rot="16200000" flipH="1">
            <a:off x="4067969" y="1124744"/>
            <a:ext cx="1081087" cy="1368425"/>
          </a:xfrm>
          <a:custGeom>
            <a:avLst/>
            <a:gdLst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9182" name="Line 69"/>
          <p:cNvSpPr>
            <a:spLocks noChangeShapeType="1"/>
          </p:cNvSpPr>
          <p:nvPr/>
        </p:nvSpPr>
        <p:spPr bwMode="auto">
          <a:xfrm flipH="1">
            <a:off x="2267840" y="765175"/>
            <a:ext cx="4044060" cy="2231795"/>
          </a:xfrm>
          <a:prstGeom prst="line">
            <a:avLst/>
          </a:prstGeom>
          <a:noFill/>
          <a:ln w="76200" cmpd="sng">
            <a:solidFill>
              <a:srgbClr val="008000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9183" name="Line 70"/>
          <p:cNvSpPr>
            <a:spLocks noChangeShapeType="1"/>
          </p:cNvSpPr>
          <p:nvPr/>
        </p:nvSpPr>
        <p:spPr bwMode="auto">
          <a:xfrm flipH="1">
            <a:off x="2339845" y="1196975"/>
            <a:ext cx="4895980" cy="2376035"/>
          </a:xfrm>
          <a:prstGeom prst="line">
            <a:avLst/>
          </a:prstGeom>
          <a:noFill/>
          <a:ln w="76200" cmpd="sng">
            <a:solidFill>
              <a:srgbClr val="008000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49184" name="Line 71"/>
          <p:cNvSpPr>
            <a:spLocks noChangeShapeType="1"/>
          </p:cNvSpPr>
          <p:nvPr/>
        </p:nvSpPr>
        <p:spPr bwMode="auto">
          <a:xfrm flipH="1">
            <a:off x="3635375" y="1052513"/>
            <a:ext cx="4465638" cy="2232025"/>
          </a:xfrm>
          <a:prstGeom prst="line">
            <a:avLst/>
          </a:prstGeom>
          <a:noFill/>
          <a:ln w="76200" cmpd="sng">
            <a:solidFill>
              <a:schemeClr val="hlink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55735" y="1988900"/>
          <a:ext cx="48291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2415540" imgH="1016000" progId="">
                  <p:embed/>
                </p:oleObj>
              </mc:Choice>
              <mc:Fallback>
                <p:oleObj name="Visio" r:id="rId1" imgW="2415540" imgH="10160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l="2661" t="3412" r="3372"/>
                      <a:stretch>
                        <a:fillRect/>
                      </a:stretch>
                    </p:blipFill>
                    <p:spPr>
                      <a:xfrm>
                        <a:off x="755735" y="1988900"/>
                        <a:ext cx="4829175" cy="2070100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 bldLvl="0" animBg="1" autoUpdateAnimBg="0"/>
      <p:bldP spid="49182" grpId="0" bldLvl="0" animBg="1" autoUpdateAnimBg="0"/>
      <p:bldP spid="49183" grpId="0" bldLvl="0" animBg="1" autoUpdateAnimBg="0"/>
      <p:bldP spid="49184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86475" cy="609600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5.</a:t>
            </a:r>
            <a:r>
              <a:rPr lang="zh-CN" altLang="en-US" sz="3200" b="1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确定激励方程和输出方程</a:t>
            </a:r>
            <a:endParaRPr lang="zh-CN" altLang="en-US"/>
          </a:p>
        </p:txBody>
      </p:sp>
      <p:sp>
        <p:nvSpPr>
          <p:cNvPr id="50181" name="Text Box 165"/>
          <p:cNvSpPr>
            <a:spLocks noChangeArrowheads="1"/>
          </p:cNvSpPr>
          <p:nvPr/>
        </p:nvSpPr>
        <p:spPr bwMode="auto">
          <a:xfrm>
            <a:off x="395288" y="620713"/>
            <a:ext cx="52562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800" b="1">
                <a:solidFill>
                  <a:schemeClr val="accent2"/>
                </a:solidFill>
                <a:ea typeface="仿宋_GB2312" pitchFamily="1" charset="-122"/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ea typeface="仿宋_GB2312" pitchFamily="1" charset="-122"/>
              </a:rPr>
              <a:t>选触发器：本例首先选</a:t>
            </a:r>
            <a:r>
              <a:rPr lang="en-US" sz="2800" b="1">
                <a:solidFill>
                  <a:schemeClr val="accent2"/>
                </a:solidFill>
                <a:ea typeface="仿宋_GB2312" pitchFamily="1" charset="-122"/>
              </a:rPr>
              <a:t>JK</a:t>
            </a:r>
            <a:endParaRPr lang="zh-CN" altLang="en-US"/>
          </a:p>
        </p:txBody>
      </p:sp>
      <p:sp>
        <p:nvSpPr>
          <p:cNvPr id="50182" name="Text Box 166"/>
          <p:cNvSpPr>
            <a:spLocks noChangeArrowheads="1"/>
          </p:cNvSpPr>
          <p:nvPr/>
        </p:nvSpPr>
        <p:spPr bwMode="auto">
          <a:xfrm>
            <a:off x="323850" y="1196975"/>
            <a:ext cx="4392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/>
                </a:solidFill>
                <a:ea typeface="仿宋_GB2312" pitchFamily="1" charset="-122"/>
              </a:rPr>
              <a:t>电路基本结构</a:t>
            </a:r>
            <a:endParaRPr lang="zh-CN" altLang="en-US"/>
          </a:p>
        </p:txBody>
      </p:sp>
      <p:grpSp>
        <p:nvGrpSpPr>
          <p:cNvPr id="50183" name="Group 249"/>
          <p:cNvGrpSpPr/>
          <p:nvPr/>
        </p:nvGrpSpPr>
        <p:grpSpPr bwMode="auto">
          <a:xfrm>
            <a:off x="3348038" y="1628775"/>
            <a:ext cx="5795962" cy="4921250"/>
            <a:chOff x="0" y="0"/>
            <a:chExt cx="3651" cy="3100"/>
          </a:xfrm>
        </p:grpSpPr>
        <p:sp>
          <p:nvSpPr>
            <p:cNvPr id="50184" name="Text Box 168"/>
            <p:cNvSpPr>
              <a:spLocks noChangeArrowheads="1"/>
            </p:cNvSpPr>
            <p:nvPr/>
          </p:nvSpPr>
          <p:spPr bwMode="auto">
            <a:xfrm>
              <a:off x="3309" y="272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rgbClr val="0000FF"/>
                  </a:solidFill>
                  <a:ea typeface="仿宋_GB2312" pitchFamily="1" charset="-122"/>
                </a:rPr>
                <a:t>Y</a:t>
              </a:r>
              <a:endParaRPr lang="zh-CN" altLang="en-US"/>
            </a:p>
          </p:txBody>
        </p:sp>
        <p:sp>
          <p:nvSpPr>
            <p:cNvPr id="50185" name="Rectangle 169"/>
            <p:cNvSpPr>
              <a:spLocks noChangeArrowheads="1"/>
            </p:cNvSpPr>
            <p:nvPr/>
          </p:nvSpPr>
          <p:spPr bwMode="auto">
            <a:xfrm>
              <a:off x="0" y="0"/>
              <a:ext cx="29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X</a:t>
              </a:r>
              <a:endParaRPr lang="en-US" sz="2400" baseline="-250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  <p:sp>
          <p:nvSpPr>
            <p:cNvPr id="50186" name="Text Box 170"/>
            <p:cNvSpPr>
              <a:spLocks noChangeArrowheads="1"/>
            </p:cNvSpPr>
            <p:nvPr/>
          </p:nvSpPr>
          <p:spPr bwMode="auto">
            <a:xfrm>
              <a:off x="1270" y="2812"/>
              <a:ext cx="5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 b="1" i="1" dirty="0" smtClean="0">
                  <a:solidFill>
                    <a:srgbClr val="FF0000"/>
                  </a:solidFill>
                  <a:ea typeface="仿宋_GB2312" pitchFamily="1" charset="-122"/>
                </a:rPr>
                <a:t>C</a:t>
              </a:r>
              <a:r>
                <a:rPr lang="en-US" altLang="zh-CN" sz="2400" b="1" i="1" dirty="0" smtClean="0">
                  <a:solidFill>
                    <a:srgbClr val="FF0000"/>
                  </a:solidFill>
                  <a:ea typeface="仿宋_GB2312" pitchFamily="1" charset="-122"/>
                </a:rPr>
                <a:t>LK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50187" name="Rectangle 172"/>
            <p:cNvSpPr>
              <a:spLocks noChangeArrowheads="1"/>
            </p:cNvSpPr>
            <p:nvPr/>
          </p:nvSpPr>
          <p:spPr bwMode="auto">
            <a:xfrm>
              <a:off x="1814" y="453"/>
              <a:ext cx="487" cy="829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0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  <p:sp>
          <p:nvSpPr>
            <p:cNvPr id="50188" name="Line 174"/>
            <p:cNvSpPr>
              <a:spLocks noChangeShapeType="1"/>
            </p:cNvSpPr>
            <p:nvPr/>
          </p:nvSpPr>
          <p:spPr bwMode="auto">
            <a:xfrm flipV="1">
              <a:off x="2291" y="693"/>
              <a:ext cx="430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89" name="Oval 175"/>
            <p:cNvSpPr>
              <a:spLocks noChangeArrowheads="1"/>
            </p:cNvSpPr>
            <p:nvPr/>
          </p:nvSpPr>
          <p:spPr bwMode="auto">
            <a:xfrm>
              <a:off x="2291" y="981"/>
              <a:ext cx="98" cy="117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90" name="Text Box 176"/>
            <p:cNvSpPr>
              <a:spLocks noChangeArrowheads="1"/>
            </p:cNvSpPr>
            <p:nvPr/>
          </p:nvSpPr>
          <p:spPr bwMode="auto">
            <a:xfrm>
              <a:off x="1814" y="453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1J</a:t>
              </a:r>
              <a:endParaRPr lang="zh-CN" altLang="en-US"/>
            </a:p>
          </p:txBody>
        </p:sp>
        <p:sp>
          <p:nvSpPr>
            <p:cNvPr id="50191" name="Text Box 177"/>
            <p:cNvSpPr>
              <a:spLocks noChangeArrowheads="1"/>
            </p:cNvSpPr>
            <p:nvPr/>
          </p:nvSpPr>
          <p:spPr bwMode="auto">
            <a:xfrm>
              <a:off x="1804" y="101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1K</a:t>
              </a:r>
              <a:endParaRPr lang="zh-CN" altLang="en-US"/>
            </a:p>
          </p:txBody>
        </p:sp>
        <p:sp>
          <p:nvSpPr>
            <p:cNvPr id="50192" name="Line 178"/>
            <p:cNvSpPr>
              <a:spLocks noChangeShapeType="1"/>
            </p:cNvSpPr>
            <p:nvPr/>
          </p:nvSpPr>
          <p:spPr bwMode="auto">
            <a:xfrm>
              <a:off x="1614" y="885"/>
              <a:ext cx="101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93" name="Text Box 179"/>
            <p:cNvSpPr>
              <a:spLocks noChangeArrowheads="1"/>
            </p:cNvSpPr>
            <p:nvPr/>
          </p:nvSpPr>
          <p:spPr bwMode="auto">
            <a:xfrm>
              <a:off x="1848" y="789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C1</a:t>
              </a:r>
              <a:endParaRPr lang="zh-CN" altLang="en-US"/>
            </a:p>
          </p:txBody>
        </p:sp>
        <p:sp>
          <p:nvSpPr>
            <p:cNvPr id="50194" name="Oval 180"/>
            <p:cNvSpPr>
              <a:spLocks noChangeArrowheads="1"/>
            </p:cNvSpPr>
            <p:nvPr/>
          </p:nvSpPr>
          <p:spPr bwMode="auto">
            <a:xfrm>
              <a:off x="1715" y="837"/>
              <a:ext cx="98" cy="117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95" name="Line 181"/>
            <p:cNvSpPr>
              <a:spLocks noChangeShapeType="1"/>
            </p:cNvSpPr>
            <p:nvPr/>
          </p:nvSpPr>
          <p:spPr bwMode="auto">
            <a:xfrm>
              <a:off x="1814" y="802"/>
              <a:ext cx="89" cy="96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96" name="Line 182"/>
            <p:cNvSpPr>
              <a:spLocks noChangeShapeType="1"/>
            </p:cNvSpPr>
            <p:nvPr/>
          </p:nvSpPr>
          <p:spPr bwMode="auto">
            <a:xfrm flipH="1">
              <a:off x="1814" y="898"/>
              <a:ext cx="89" cy="96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97" name="Line 187"/>
            <p:cNvSpPr>
              <a:spLocks noChangeShapeType="1"/>
            </p:cNvSpPr>
            <p:nvPr/>
          </p:nvSpPr>
          <p:spPr bwMode="auto">
            <a:xfrm>
              <a:off x="1361" y="645"/>
              <a:ext cx="44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98" name="Rectangle 189"/>
            <p:cNvSpPr>
              <a:spLocks noChangeArrowheads="1"/>
            </p:cNvSpPr>
            <p:nvPr/>
          </p:nvSpPr>
          <p:spPr bwMode="auto">
            <a:xfrm>
              <a:off x="2721" y="45"/>
              <a:ext cx="479" cy="99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199" name="Text Box 190"/>
            <p:cNvSpPr>
              <a:spLocks noChangeArrowheads="1"/>
            </p:cNvSpPr>
            <p:nvPr/>
          </p:nvSpPr>
          <p:spPr bwMode="auto">
            <a:xfrm>
              <a:off x="2676" y="408"/>
              <a:ext cx="618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仿宋_GB2312" pitchFamily="1" charset="-122"/>
                  <a:sym typeface="Symbol" panose="05050102010706020507" pitchFamily="2" charset="2"/>
                </a:rPr>
                <a:t>输出组合</a:t>
              </a:r>
              <a:endParaRPr lang="zh-CN" altLang="en-US" sz="2400" b="1">
                <a:solidFill>
                  <a:srgbClr val="FF0000"/>
                </a:solidFill>
                <a:ea typeface="仿宋_GB2312" pitchFamily="1" charset="-122"/>
              </a:endParaRPr>
            </a:p>
          </p:txBody>
        </p:sp>
        <p:sp>
          <p:nvSpPr>
            <p:cNvPr id="50200" name="Line 197"/>
            <p:cNvSpPr>
              <a:spLocks noChangeShapeType="1"/>
            </p:cNvSpPr>
            <p:nvPr/>
          </p:nvSpPr>
          <p:spPr bwMode="auto">
            <a:xfrm>
              <a:off x="2380" y="1029"/>
              <a:ext cx="69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01" name="Line 198"/>
            <p:cNvSpPr>
              <a:spLocks noChangeShapeType="1"/>
            </p:cNvSpPr>
            <p:nvPr/>
          </p:nvSpPr>
          <p:spPr bwMode="auto">
            <a:xfrm flipV="1">
              <a:off x="1614" y="885"/>
              <a:ext cx="1" cy="19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02" name="Line 201"/>
            <p:cNvSpPr>
              <a:spLocks noChangeShapeType="1"/>
            </p:cNvSpPr>
            <p:nvPr/>
          </p:nvSpPr>
          <p:spPr bwMode="auto">
            <a:xfrm flipH="1" flipV="1">
              <a:off x="272" y="91"/>
              <a:ext cx="2449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03" name="Line 202"/>
            <p:cNvSpPr>
              <a:spLocks noChangeShapeType="1"/>
            </p:cNvSpPr>
            <p:nvPr/>
          </p:nvSpPr>
          <p:spPr bwMode="auto">
            <a:xfrm flipV="1">
              <a:off x="2404" y="317"/>
              <a:ext cx="1" cy="3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04" name="Line 204"/>
            <p:cNvSpPr>
              <a:spLocks noChangeShapeType="1"/>
            </p:cNvSpPr>
            <p:nvPr/>
          </p:nvSpPr>
          <p:spPr bwMode="auto">
            <a:xfrm>
              <a:off x="3220" y="590"/>
              <a:ext cx="279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05" name="Rectangle 205"/>
            <p:cNvSpPr>
              <a:spLocks noChangeArrowheads="1"/>
            </p:cNvSpPr>
            <p:nvPr/>
          </p:nvSpPr>
          <p:spPr bwMode="auto">
            <a:xfrm>
              <a:off x="2313" y="1633"/>
              <a:ext cx="4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Q</a:t>
              </a:r>
              <a:r>
                <a:rPr lang="en-US" sz="2400" baseline="-250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zh-CN" altLang="en-US"/>
            </a:p>
          </p:txBody>
        </p:sp>
        <p:sp>
          <p:nvSpPr>
            <p:cNvPr id="50206" name="Rectangle 206"/>
            <p:cNvSpPr>
              <a:spLocks noChangeArrowheads="1"/>
            </p:cNvSpPr>
            <p:nvPr/>
          </p:nvSpPr>
          <p:spPr bwMode="auto">
            <a:xfrm>
              <a:off x="2359" y="408"/>
              <a:ext cx="43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Q</a:t>
              </a:r>
              <a:r>
                <a:rPr lang="en-US" sz="2400" baseline="-250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zh-CN" altLang="en-US"/>
            </a:p>
          </p:txBody>
        </p:sp>
        <p:sp>
          <p:nvSpPr>
            <p:cNvPr id="50207" name="Rectangle 208"/>
            <p:cNvSpPr>
              <a:spLocks noChangeArrowheads="1"/>
            </p:cNvSpPr>
            <p:nvPr/>
          </p:nvSpPr>
          <p:spPr bwMode="auto">
            <a:xfrm>
              <a:off x="1845" y="1749"/>
              <a:ext cx="488" cy="829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0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  <p:sp>
          <p:nvSpPr>
            <p:cNvPr id="50208" name="Line 209"/>
            <p:cNvSpPr>
              <a:spLocks noChangeShapeType="1"/>
            </p:cNvSpPr>
            <p:nvPr/>
          </p:nvSpPr>
          <p:spPr bwMode="auto">
            <a:xfrm>
              <a:off x="1315" y="2421"/>
              <a:ext cx="520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09" name="Line 210"/>
            <p:cNvSpPr>
              <a:spLocks noChangeShapeType="1"/>
            </p:cNvSpPr>
            <p:nvPr/>
          </p:nvSpPr>
          <p:spPr bwMode="auto">
            <a:xfrm flipV="1">
              <a:off x="2323" y="1989"/>
              <a:ext cx="308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10" name="Oval 211"/>
            <p:cNvSpPr>
              <a:spLocks noChangeArrowheads="1"/>
            </p:cNvSpPr>
            <p:nvPr/>
          </p:nvSpPr>
          <p:spPr bwMode="auto">
            <a:xfrm>
              <a:off x="2323" y="2277"/>
              <a:ext cx="98" cy="117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11" name="Text Box 212"/>
            <p:cNvSpPr>
              <a:spLocks noChangeArrowheads="1"/>
            </p:cNvSpPr>
            <p:nvPr/>
          </p:nvSpPr>
          <p:spPr bwMode="auto">
            <a:xfrm>
              <a:off x="1860" y="1769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1J</a:t>
              </a:r>
              <a:endParaRPr lang="zh-CN" altLang="en-US"/>
            </a:p>
          </p:txBody>
        </p:sp>
        <p:sp>
          <p:nvSpPr>
            <p:cNvPr id="50212" name="Text Box 213"/>
            <p:cNvSpPr>
              <a:spLocks noChangeArrowheads="1"/>
            </p:cNvSpPr>
            <p:nvPr/>
          </p:nvSpPr>
          <p:spPr bwMode="auto">
            <a:xfrm>
              <a:off x="1835" y="230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1K</a:t>
              </a:r>
              <a:endParaRPr lang="zh-CN" altLang="en-US"/>
            </a:p>
          </p:txBody>
        </p:sp>
        <p:sp>
          <p:nvSpPr>
            <p:cNvPr id="50213" name="Line 214"/>
            <p:cNvSpPr>
              <a:spLocks noChangeShapeType="1"/>
            </p:cNvSpPr>
            <p:nvPr/>
          </p:nvSpPr>
          <p:spPr bwMode="auto">
            <a:xfrm>
              <a:off x="1614" y="2181"/>
              <a:ext cx="13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14" name="Text Box 215"/>
            <p:cNvSpPr>
              <a:spLocks noChangeArrowheads="1"/>
            </p:cNvSpPr>
            <p:nvPr/>
          </p:nvSpPr>
          <p:spPr bwMode="auto">
            <a:xfrm>
              <a:off x="1880" y="2085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C1</a:t>
              </a:r>
              <a:endParaRPr lang="zh-CN" altLang="en-US"/>
            </a:p>
          </p:txBody>
        </p:sp>
        <p:sp>
          <p:nvSpPr>
            <p:cNvPr id="50215" name="Oval 216"/>
            <p:cNvSpPr>
              <a:spLocks noChangeArrowheads="1"/>
            </p:cNvSpPr>
            <p:nvPr/>
          </p:nvSpPr>
          <p:spPr bwMode="auto">
            <a:xfrm>
              <a:off x="1747" y="2133"/>
              <a:ext cx="97" cy="117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16" name="Line 217"/>
            <p:cNvSpPr>
              <a:spLocks noChangeShapeType="1"/>
            </p:cNvSpPr>
            <p:nvPr/>
          </p:nvSpPr>
          <p:spPr bwMode="auto">
            <a:xfrm>
              <a:off x="1845" y="2098"/>
              <a:ext cx="89" cy="96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17" name="Line 218"/>
            <p:cNvSpPr>
              <a:spLocks noChangeShapeType="1"/>
            </p:cNvSpPr>
            <p:nvPr/>
          </p:nvSpPr>
          <p:spPr bwMode="auto">
            <a:xfrm flipH="1">
              <a:off x="1845" y="2194"/>
              <a:ext cx="89" cy="96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18" name="Line 223"/>
            <p:cNvSpPr>
              <a:spLocks noChangeShapeType="1"/>
            </p:cNvSpPr>
            <p:nvPr/>
          </p:nvSpPr>
          <p:spPr bwMode="auto">
            <a:xfrm flipH="1">
              <a:off x="1361" y="1941"/>
              <a:ext cx="47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19" name="Line 224"/>
            <p:cNvSpPr>
              <a:spLocks noChangeShapeType="1"/>
            </p:cNvSpPr>
            <p:nvPr/>
          </p:nvSpPr>
          <p:spPr bwMode="auto">
            <a:xfrm flipV="1">
              <a:off x="499" y="91"/>
              <a:ext cx="1" cy="15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0" name="Line 225"/>
            <p:cNvSpPr>
              <a:spLocks noChangeShapeType="1"/>
            </p:cNvSpPr>
            <p:nvPr/>
          </p:nvSpPr>
          <p:spPr bwMode="auto">
            <a:xfrm flipH="1">
              <a:off x="726" y="816"/>
              <a:ext cx="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1" name="Line 227"/>
            <p:cNvSpPr>
              <a:spLocks noChangeShapeType="1"/>
            </p:cNvSpPr>
            <p:nvPr/>
          </p:nvSpPr>
          <p:spPr bwMode="auto">
            <a:xfrm flipH="1">
              <a:off x="499" y="1678"/>
              <a:ext cx="36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2" name="Line 229"/>
            <p:cNvSpPr>
              <a:spLocks noChangeShapeType="1"/>
            </p:cNvSpPr>
            <p:nvPr/>
          </p:nvSpPr>
          <p:spPr bwMode="auto">
            <a:xfrm>
              <a:off x="2631" y="907"/>
              <a:ext cx="8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3" name="Line 230"/>
            <p:cNvSpPr>
              <a:spLocks noChangeShapeType="1"/>
            </p:cNvSpPr>
            <p:nvPr/>
          </p:nvSpPr>
          <p:spPr bwMode="auto">
            <a:xfrm flipV="1">
              <a:off x="2631" y="227"/>
              <a:ext cx="1" cy="174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4" name="Rectangle 233"/>
            <p:cNvSpPr>
              <a:spLocks noChangeArrowheads="1"/>
            </p:cNvSpPr>
            <p:nvPr/>
          </p:nvSpPr>
          <p:spPr bwMode="auto">
            <a:xfrm>
              <a:off x="862" y="408"/>
              <a:ext cx="479" cy="217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5" name="Line 235"/>
            <p:cNvSpPr>
              <a:spLocks noChangeShapeType="1"/>
            </p:cNvSpPr>
            <p:nvPr/>
          </p:nvSpPr>
          <p:spPr bwMode="auto">
            <a:xfrm>
              <a:off x="1361" y="1134"/>
              <a:ext cx="44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6" name="Text Box 236"/>
            <p:cNvSpPr>
              <a:spLocks noChangeArrowheads="1"/>
            </p:cNvSpPr>
            <p:nvPr/>
          </p:nvSpPr>
          <p:spPr bwMode="auto">
            <a:xfrm>
              <a:off x="862" y="1225"/>
              <a:ext cx="618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仿宋_GB2312" pitchFamily="1" charset="-122"/>
                  <a:sym typeface="Symbol" panose="05050102010706020507" pitchFamily="2" charset="2"/>
                </a:rPr>
                <a:t>驱动组合</a:t>
              </a:r>
              <a:endParaRPr lang="zh-CN" altLang="en-US" sz="2400" b="1">
                <a:solidFill>
                  <a:srgbClr val="FF0000"/>
                </a:solidFill>
                <a:ea typeface="仿宋_GB2312" pitchFamily="1" charset="-122"/>
              </a:endParaRPr>
            </a:p>
          </p:txBody>
        </p:sp>
        <p:sp>
          <p:nvSpPr>
            <p:cNvPr id="50227" name="Line 238"/>
            <p:cNvSpPr>
              <a:spLocks noChangeShapeType="1"/>
            </p:cNvSpPr>
            <p:nvPr/>
          </p:nvSpPr>
          <p:spPr bwMode="auto">
            <a:xfrm flipH="1" flipV="1">
              <a:off x="726" y="317"/>
              <a:ext cx="16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8" name="Line 239"/>
            <p:cNvSpPr>
              <a:spLocks noChangeShapeType="1"/>
            </p:cNvSpPr>
            <p:nvPr/>
          </p:nvSpPr>
          <p:spPr bwMode="auto">
            <a:xfrm flipV="1">
              <a:off x="2404" y="317"/>
              <a:ext cx="1" cy="3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29" name="Line 240"/>
            <p:cNvSpPr>
              <a:spLocks noChangeShapeType="1"/>
            </p:cNvSpPr>
            <p:nvPr/>
          </p:nvSpPr>
          <p:spPr bwMode="auto">
            <a:xfrm flipH="1" flipV="1">
              <a:off x="726" y="317"/>
              <a:ext cx="16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30" name="Line 241"/>
            <p:cNvSpPr>
              <a:spLocks noChangeShapeType="1"/>
            </p:cNvSpPr>
            <p:nvPr/>
          </p:nvSpPr>
          <p:spPr bwMode="auto">
            <a:xfrm flipH="1" flipV="1">
              <a:off x="635" y="227"/>
              <a:ext cx="199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31" name="Line 242"/>
            <p:cNvSpPr>
              <a:spLocks noChangeShapeType="1"/>
            </p:cNvSpPr>
            <p:nvPr/>
          </p:nvSpPr>
          <p:spPr bwMode="auto">
            <a:xfrm flipV="1">
              <a:off x="635" y="227"/>
              <a:ext cx="1" cy="95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32" name="Line 243"/>
            <p:cNvSpPr>
              <a:spLocks noChangeShapeType="1"/>
            </p:cNvSpPr>
            <p:nvPr/>
          </p:nvSpPr>
          <p:spPr bwMode="auto">
            <a:xfrm flipV="1">
              <a:off x="726" y="317"/>
              <a:ext cx="1" cy="49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33" name="Line 244"/>
            <p:cNvSpPr>
              <a:spLocks noChangeShapeType="1"/>
            </p:cNvSpPr>
            <p:nvPr/>
          </p:nvSpPr>
          <p:spPr bwMode="auto">
            <a:xfrm flipH="1">
              <a:off x="635" y="1179"/>
              <a:ext cx="1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0234" name="Rectangle 245"/>
            <p:cNvSpPr>
              <a:spLocks noChangeArrowheads="1"/>
            </p:cNvSpPr>
            <p:nvPr/>
          </p:nvSpPr>
          <p:spPr bwMode="auto">
            <a:xfrm>
              <a:off x="1361" y="363"/>
              <a:ext cx="43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rgbClr val="0000FF"/>
                  </a:solidFill>
                  <a:ea typeface="仿宋_GB2312" pitchFamily="1" charset="-122"/>
                </a:rPr>
                <a:t>J</a:t>
              </a:r>
              <a:r>
                <a:rPr lang="en-US" sz="2400" baseline="-25000">
                  <a:solidFill>
                    <a:srgbClr val="0000FF"/>
                  </a:solidFill>
                  <a:ea typeface="仿宋_GB2312" pitchFamily="1" charset="-122"/>
                </a:rPr>
                <a:t>1</a:t>
              </a:r>
              <a:endParaRPr lang="zh-CN" altLang="en-US"/>
            </a:p>
          </p:txBody>
        </p:sp>
        <p:sp>
          <p:nvSpPr>
            <p:cNvPr id="50235" name="Rectangle 246"/>
            <p:cNvSpPr>
              <a:spLocks noChangeArrowheads="1"/>
            </p:cNvSpPr>
            <p:nvPr/>
          </p:nvSpPr>
          <p:spPr bwMode="auto">
            <a:xfrm>
              <a:off x="1361" y="1678"/>
              <a:ext cx="43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rgbClr val="0000FF"/>
                  </a:solidFill>
                  <a:ea typeface="仿宋_GB2312" pitchFamily="1" charset="-122"/>
                </a:rPr>
                <a:t>J</a:t>
              </a:r>
              <a:r>
                <a:rPr lang="en-US" sz="2400" baseline="-25000">
                  <a:solidFill>
                    <a:srgbClr val="0000FF"/>
                  </a:solidFill>
                  <a:ea typeface="仿宋_GB2312" pitchFamily="1" charset="-122"/>
                </a:rPr>
                <a:t>0</a:t>
              </a:r>
              <a:endParaRPr lang="zh-CN" altLang="en-US"/>
            </a:p>
          </p:txBody>
        </p:sp>
        <p:sp>
          <p:nvSpPr>
            <p:cNvPr id="50236" name="Rectangle 247"/>
            <p:cNvSpPr>
              <a:spLocks noChangeArrowheads="1"/>
            </p:cNvSpPr>
            <p:nvPr/>
          </p:nvSpPr>
          <p:spPr bwMode="auto">
            <a:xfrm>
              <a:off x="1315" y="862"/>
              <a:ext cx="43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rgbClr val="0000FF"/>
                  </a:solidFill>
                  <a:ea typeface="仿宋_GB2312" pitchFamily="1" charset="-122"/>
                </a:rPr>
                <a:t>K</a:t>
              </a:r>
              <a:r>
                <a:rPr lang="en-US" sz="2400" baseline="-25000">
                  <a:solidFill>
                    <a:srgbClr val="0000FF"/>
                  </a:solidFill>
                  <a:ea typeface="仿宋_GB2312" pitchFamily="1" charset="-122"/>
                </a:rPr>
                <a:t>1</a:t>
              </a:r>
              <a:endParaRPr lang="zh-CN" altLang="en-US"/>
            </a:p>
          </p:txBody>
        </p:sp>
        <p:sp>
          <p:nvSpPr>
            <p:cNvPr id="50237" name="Rectangle 248"/>
            <p:cNvSpPr>
              <a:spLocks noChangeArrowheads="1"/>
            </p:cNvSpPr>
            <p:nvPr/>
          </p:nvSpPr>
          <p:spPr bwMode="auto">
            <a:xfrm>
              <a:off x="1315" y="2132"/>
              <a:ext cx="43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rgbClr val="0000FF"/>
                  </a:solidFill>
                  <a:ea typeface="仿宋_GB2312" pitchFamily="1" charset="-122"/>
                </a:rPr>
                <a:t>K</a:t>
              </a:r>
              <a:r>
                <a:rPr lang="en-US" sz="2400" baseline="-25000">
                  <a:solidFill>
                    <a:srgbClr val="0000FF"/>
                  </a:solidFill>
                  <a:ea typeface="仿宋_GB2312" pitchFamily="1" charset="-122"/>
                </a:rPr>
                <a:t>0</a:t>
              </a:r>
              <a:endParaRPr lang="zh-CN" altLang="en-US"/>
            </a:p>
          </p:txBody>
        </p:sp>
      </p:grpSp>
      <p:sp>
        <p:nvSpPr>
          <p:cNvPr id="50238" name="Text Box 250"/>
          <p:cNvSpPr>
            <a:spLocks noChangeArrowheads="1"/>
          </p:cNvSpPr>
          <p:nvPr/>
        </p:nvSpPr>
        <p:spPr bwMode="auto">
          <a:xfrm>
            <a:off x="323850" y="1700213"/>
            <a:ext cx="3240088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ea typeface="仿宋_GB2312" pitchFamily="1" charset="-122"/>
              </a:rPr>
              <a:t>目标：</a:t>
            </a:r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设计两个组合电路，即求</a:t>
            </a:r>
            <a:r>
              <a:rPr lang="en-US" sz="2400" b="1">
                <a:solidFill>
                  <a:srgbClr val="0000FF"/>
                </a:solidFill>
                <a:ea typeface="仿宋_GB2312" pitchFamily="1" charset="-122"/>
              </a:rPr>
              <a:t>J</a:t>
            </a:r>
            <a:r>
              <a:rPr lang="en-US" sz="2400" b="1" baseline="-25000">
                <a:solidFill>
                  <a:srgbClr val="0000FF"/>
                </a:solidFill>
                <a:ea typeface="仿宋_GB2312" pitchFamily="1" charset="-122"/>
              </a:rPr>
              <a:t>0</a:t>
            </a:r>
            <a:r>
              <a:rPr lang="zh-CN" altLang="en-US" sz="2400" b="1" baseline="-25000">
                <a:solidFill>
                  <a:srgbClr val="0000FF"/>
                </a:solidFill>
                <a:ea typeface="仿宋_GB2312" pitchFamily="1" charset="-122"/>
              </a:rPr>
              <a:t>、</a:t>
            </a:r>
            <a:r>
              <a:rPr lang="en-US" sz="2400" b="1">
                <a:solidFill>
                  <a:srgbClr val="0000FF"/>
                </a:solidFill>
                <a:ea typeface="仿宋_GB2312" pitchFamily="1" charset="-122"/>
              </a:rPr>
              <a:t>K</a:t>
            </a:r>
            <a:r>
              <a:rPr lang="en-US" sz="2400" b="1" baseline="-25000">
                <a:solidFill>
                  <a:srgbClr val="0000FF"/>
                </a:solidFill>
                <a:ea typeface="仿宋_GB2312" pitchFamily="1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ea typeface="仿宋_GB2312" pitchFamily="1" charset="-122"/>
              </a:rPr>
              <a:t>、 </a:t>
            </a:r>
            <a:r>
              <a:rPr lang="en-US" sz="2400" b="1">
                <a:solidFill>
                  <a:srgbClr val="0000FF"/>
                </a:solidFill>
                <a:ea typeface="仿宋_GB2312" pitchFamily="1" charset="-122"/>
              </a:rPr>
              <a:t>J</a:t>
            </a:r>
            <a:r>
              <a:rPr lang="en-US" sz="2400" b="1" baseline="-25000">
                <a:solidFill>
                  <a:srgbClr val="0000FF"/>
                </a:solidFill>
                <a:ea typeface="仿宋_GB2312" pitchFamily="1" charset="-122"/>
              </a:rPr>
              <a:t>1</a:t>
            </a:r>
            <a:r>
              <a:rPr lang="zh-CN" altLang="en-US" sz="2400" b="1" baseline="-25000">
                <a:solidFill>
                  <a:srgbClr val="0000FF"/>
                </a:solidFill>
                <a:ea typeface="仿宋_GB2312" pitchFamily="1" charset="-122"/>
              </a:rPr>
              <a:t>、</a:t>
            </a:r>
            <a:r>
              <a:rPr lang="en-US" sz="2400" b="1">
                <a:solidFill>
                  <a:srgbClr val="0000FF"/>
                </a:solidFill>
                <a:ea typeface="仿宋_GB2312" pitchFamily="1" charset="-122"/>
              </a:rPr>
              <a:t>K</a:t>
            </a:r>
            <a:r>
              <a:rPr lang="en-US" sz="2400" b="1" baseline="-25000">
                <a:solidFill>
                  <a:srgbClr val="0000FF"/>
                </a:solidFill>
                <a:ea typeface="仿宋_GB2312" pitchFamily="1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ea typeface="仿宋_GB2312" pitchFamily="1" charset="-122"/>
              </a:rPr>
              <a:t>和</a:t>
            </a:r>
            <a:r>
              <a:rPr lang="en-US" sz="2400" b="1">
                <a:solidFill>
                  <a:srgbClr val="0000FF"/>
                </a:solidFill>
                <a:ea typeface="仿宋_GB2312" pitchFamily="1" charset="-122"/>
              </a:rPr>
              <a:t>Y</a:t>
            </a:r>
            <a:r>
              <a:rPr lang="zh-CN" altLang="en-US" sz="2400" b="1">
                <a:solidFill>
                  <a:schemeClr val="tx1"/>
                </a:solidFill>
                <a:ea typeface="仿宋_GB2312" pitchFamily="1" charset="-122"/>
              </a:rPr>
              <a:t>表达式。</a:t>
            </a:r>
            <a:endParaRPr lang="zh-CN" altLang="en-US"/>
          </a:p>
        </p:txBody>
      </p:sp>
      <p:sp>
        <p:nvSpPr>
          <p:cNvPr id="50239" name="Rectangle 251"/>
          <p:cNvSpPr>
            <a:spLocks noChangeArrowheads="1"/>
          </p:cNvSpPr>
          <p:nvPr/>
        </p:nvSpPr>
        <p:spPr bwMode="auto">
          <a:xfrm>
            <a:off x="323850" y="2924175"/>
            <a:ext cx="353695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ea typeface="仿宋_GB2312" pitchFamily="1" charset="-122"/>
              </a:rPr>
              <a:t>依据：</a:t>
            </a:r>
            <a:endParaRPr lang="zh-CN" altLang="en-US" sz="2400" b="1">
              <a:solidFill>
                <a:srgbClr val="FF0000"/>
              </a:solidFill>
              <a:ea typeface="仿宋_GB2312" pitchFamily="1" charset="-122"/>
            </a:endParaRPr>
          </a:p>
          <a:p>
            <a:pPr algn="l"/>
            <a:r>
              <a:rPr lang="zh-CN" altLang="en-US" sz="2400" b="1">
                <a:solidFill>
                  <a:schemeClr val="accent2"/>
                </a:solidFill>
                <a:sym typeface="Times New Roman" panose="02020603050405020304" pitchFamily="18" charset="0"/>
              </a:rPr>
              <a:t>特性方程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和</a:t>
            </a:r>
            <a:r>
              <a:rPr lang="zh-CN" altLang="en-US" sz="2400" b="1">
                <a:solidFill>
                  <a:schemeClr val="accent2"/>
                </a:solidFill>
                <a:sym typeface="Times New Roman" panose="02020603050405020304" pitchFamily="18" charset="0"/>
              </a:rPr>
              <a:t>次态卡诺图</a:t>
            </a:r>
            <a:endParaRPr lang="zh-CN" altLang="en-US"/>
          </a:p>
        </p:txBody>
      </p:sp>
      <p:graphicFrame>
        <p:nvGraphicFramePr>
          <p:cNvPr id="68" name="Object 6"/>
          <p:cNvGraphicFramePr>
            <a:graphicFrameLocks noChangeAspect="1"/>
          </p:cNvGraphicFramePr>
          <p:nvPr/>
        </p:nvGraphicFramePr>
        <p:xfrm>
          <a:off x="467715" y="3789025"/>
          <a:ext cx="2091289" cy="50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27127200" imgH="6096000" progId="Equation.3">
                  <p:embed/>
                </p:oleObj>
              </mc:Choice>
              <mc:Fallback>
                <p:oleObj name="公式" r:id="rId1" imgW="27127200" imgH="60960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715" y="3789025"/>
                        <a:ext cx="2091289" cy="5040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3705" y="4509075"/>
          <a:ext cx="4052847" cy="173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2415540" imgH="1016000" progId="">
                  <p:embed/>
                </p:oleObj>
              </mc:Choice>
              <mc:Fallback>
                <p:oleObj name="Visio" r:id="rId3" imgW="2415540" imgH="10160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 l="2661" t="3412" r="3372"/>
                      <a:stretch>
                        <a:fillRect/>
                      </a:stretch>
                    </p:blipFill>
                    <p:spPr>
                      <a:xfrm>
                        <a:off x="323705" y="4509075"/>
                        <a:ext cx="4052847" cy="1737315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ldLvl="0" autoUpdateAnimBg="0"/>
      <p:bldP spid="50182" grpId="0" bldLvl="0" autoUpdateAnimBg="0"/>
      <p:bldP spid="50238" grpId="0" bldLvl="0" autoUpdateAnimBg="0"/>
      <p:bldP spid="50239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Object 330"/>
          <p:cNvGraphicFramePr>
            <a:graphicFrameLocks noChangeAspect="1"/>
          </p:cNvGraphicFramePr>
          <p:nvPr/>
        </p:nvGraphicFramePr>
        <p:xfrm>
          <a:off x="6156110" y="2795702"/>
          <a:ext cx="2998535" cy="99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36880800" imgH="12192000" progId="Equation.3">
                  <p:embed/>
                </p:oleObj>
              </mc:Choice>
              <mc:Fallback>
                <p:oleObj name="公式" r:id="rId1" imgW="36880800" imgH="121920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6110" y="2795702"/>
                        <a:ext cx="2998535" cy="9933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AutoShape 6"/>
          <p:cNvSpPr>
            <a:spLocks noChangeArrowheads="1"/>
          </p:cNvSpPr>
          <p:nvPr/>
        </p:nvSpPr>
        <p:spPr bwMode="auto">
          <a:xfrm>
            <a:off x="3276600" y="908050"/>
            <a:ext cx="1943100" cy="936625"/>
          </a:xfrm>
          <a:prstGeom prst="leftArrow">
            <a:avLst>
              <a:gd name="adj1" fmla="val 50000"/>
              <a:gd name="adj2" fmla="val 51855"/>
            </a:avLst>
          </a:prstGeom>
          <a:solidFill>
            <a:srgbClr val="C0C0C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 dirty="0">
                <a:solidFill>
                  <a:srgbClr val="FF0000"/>
                </a:solidFill>
                <a:sym typeface="Times New Roman" panose="02020603050405020304" pitchFamily="18" charset="0"/>
              </a:rPr>
              <a:t>一分为三</a:t>
            </a:r>
            <a:endParaRPr lang="zh-CN" altLang="en-US" dirty="0"/>
          </a:p>
        </p:txBody>
      </p:sp>
      <p:sp>
        <p:nvSpPr>
          <p:cNvPr id="51324" name="Oval 134"/>
          <p:cNvSpPr>
            <a:spLocks noChangeArrowheads="1"/>
          </p:cNvSpPr>
          <p:nvPr/>
        </p:nvSpPr>
        <p:spPr bwMode="auto">
          <a:xfrm>
            <a:off x="2339975" y="1989138"/>
            <a:ext cx="863600" cy="287337"/>
          </a:xfrm>
          <a:prstGeom prst="ellipse">
            <a:avLst/>
          </a:prstGeom>
          <a:noFill/>
          <a:ln w="28575" cmpd="sng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51326" name="Oval 136"/>
          <p:cNvSpPr>
            <a:spLocks noChangeArrowheads="1"/>
          </p:cNvSpPr>
          <p:nvPr/>
        </p:nvSpPr>
        <p:spPr bwMode="auto">
          <a:xfrm>
            <a:off x="2339975" y="5300663"/>
            <a:ext cx="844550" cy="228600"/>
          </a:xfrm>
          <a:prstGeom prst="ellipse">
            <a:avLst/>
          </a:prstGeom>
          <a:noFill/>
          <a:ln w="28575" cmpd="sng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51327" name="Oval 137"/>
          <p:cNvSpPr>
            <a:spLocks noChangeArrowheads="1"/>
          </p:cNvSpPr>
          <p:nvPr/>
        </p:nvSpPr>
        <p:spPr bwMode="auto">
          <a:xfrm>
            <a:off x="1847850" y="1989138"/>
            <a:ext cx="352425" cy="304800"/>
          </a:xfrm>
          <a:prstGeom prst="ellipse">
            <a:avLst/>
          </a:prstGeom>
          <a:noFill/>
          <a:ln w="28575" cmpd="sng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51334" name="Text Box 144"/>
          <p:cNvSpPr>
            <a:spLocks noChangeArrowheads="1"/>
          </p:cNvSpPr>
          <p:nvPr/>
        </p:nvSpPr>
        <p:spPr bwMode="auto">
          <a:xfrm>
            <a:off x="4219575" y="4648200"/>
            <a:ext cx="460072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自启动检查：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从卡诺图可看出，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×</a:t>
            </a: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圈内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，圈外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1335" name="Group 145"/>
          <p:cNvGrpSpPr/>
          <p:nvPr/>
        </p:nvGrpSpPr>
        <p:grpSpPr bwMode="auto">
          <a:xfrm>
            <a:off x="5435600" y="5562600"/>
            <a:ext cx="1553920" cy="1295400"/>
            <a:chOff x="0" y="0"/>
            <a:chExt cx="1060" cy="816"/>
          </a:xfrm>
        </p:grpSpPr>
        <p:grpSp>
          <p:nvGrpSpPr>
            <p:cNvPr id="51336" name="Group 146"/>
            <p:cNvGrpSpPr/>
            <p:nvPr/>
          </p:nvGrpSpPr>
          <p:grpSpPr bwMode="auto">
            <a:xfrm>
              <a:off x="0" y="288"/>
              <a:ext cx="338" cy="336"/>
              <a:chOff x="0" y="0"/>
              <a:chExt cx="338" cy="336"/>
            </a:xfrm>
          </p:grpSpPr>
          <p:sp>
            <p:nvSpPr>
              <p:cNvPr id="51337" name="Oval 1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7" cy="336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38" name="Text Box 148"/>
              <p:cNvSpPr>
                <a:spLocks noChangeArrowheads="1"/>
              </p:cNvSpPr>
              <p:nvPr/>
            </p:nvSpPr>
            <p:spPr bwMode="auto">
              <a:xfrm>
                <a:off x="39" y="57"/>
                <a:ext cx="2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tx1"/>
                    </a:solidFill>
                    <a:ea typeface="仿宋_GB2312" pitchFamily="1" charset="-122"/>
                  </a:rPr>
                  <a:t>11</a:t>
                </a:r>
                <a:endParaRPr lang="zh-CN" altLang="en-US" dirty="0"/>
              </a:p>
            </p:txBody>
          </p:sp>
        </p:grpSp>
        <p:grpSp>
          <p:nvGrpSpPr>
            <p:cNvPr id="51339" name="Group 149"/>
            <p:cNvGrpSpPr/>
            <p:nvPr/>
          </p:nvGrpSpPr>
          <p:grpSpPr bwMode="auto">
            <a:xfrm>
              <a:off x="720" y="480"/>
              <a:ext cx="340" cy="336"/>
              <a:chOff x="0" y="0"/>
              <a:chExt cx="340" cy="336"/>
            </a:xfrm>
          </p:grpSpPr>
          <p:sp>
            <p:nvSpPr>
              <p:cNvPr id="51340" name="Oval 1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7" cy="336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41" name="Text Box 151"/>
              <p:cNvSpPr>
                <a:spLocks noChangeArrowheads="1"/>
              </p:cNvSpPr>
              <p:nvPr/>
            </p:nvSpPr>
            <p:spPr bwMode="auto">
              <a:xfrm>
                <a:off x="39" y="57"/>
                <a:ext cx="301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tx1"/>
                    </a:solidFill>
                    <a:ea typeface="仿宋_GB2312" pitchFamily="1" charset="-122"/>
                  </a:rPr>
                  <a:t>10</a:t>
                </a:r>
                <a:endParaRPr lang="zh-CN" altLang="en-US" dirty="0"/>
              </a:p>
            </p:txBody>
          </p:sp>
        </p:grpSp>
        <p:grpSp>
          <p:nvGrpSpPr>
            <p:cNvPr id="51342" name="Group 152"/>
            <p:cNvGrpSpPr/>
            <p:nvPr/>
          </p:nvGrpSpPr>
          <p:grpSpPr bwMode="auto">
            <a:xfrm>
              <a:off x="672" y="0"/>
              <a:ext cx="338" cy="336"/>
              <a:chOff x="0" y="0"/>
              <a:chExt cx="338" cy="336"/>
            </a:xfrm>
          </p:grpSpPr>
          <p:sp>
            <p:nvSpPr>
              <p:cNvPr id="51343" name="Oval 1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7" cy="336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44" name="Text Box 154"/>
              <p:cNvSpPr>
                <a:spLocks noChangeArrowheads="1"/>
              </p:cNvSpPr>
              <p:nvPr/>
            </p:nvSpPr>
            <p:spPr bwMode="auto">
              <a:xfrm>
                <a:off x="39" y="57"/>
                <a:ext cx="2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1"/>
                    </a:solidFill>
                    <a:ea typeface="仿宋_GB2312" pitchFamily="1" charset="-122"/>
                  </a:rPr>
                  <a:t>00</a:t>
                </a:r>
                <a:endParaRPr lang="zh-CN" altLang="en-US"/>
              </a:p>
            </p:txBody>
          </p:sp>
        </p:grpSp>
        <p:sp>
          <p:nvSpPr>
            <p:cNvPr id="51345" name="Line 155"/>
            <p:cNvSpPr>
              <a:spLocks noChangeShapeType="1"/>
            </p:cNvSpPr>
            <p:nvPr/>
          </p:nvSpPr>
          <p:spPr bwMode="auto">
            <a:xfrm flipV="1">
              <a:off x="288" y="192"/>
              <a:ext cx="38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46" name="Line 156"/>
            <p:cNvSpPr>
              <a:spLocks noChangeShapeType="1"/>
            </p:cNvSpPr>
            <p:nvPr/>
          </p:nvSpPr>
          <p:spPr bwMode="auto">
            <a:xfrm>
              <a:off x="288" y="528"/>
              <a:ext cx="432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47" name="Text Box 157"/>
            <p:cNvSpPr>
              <a:spLocks noChangeArrowheads="1"/>
            </p:cNvSpPr>
            <p:nvPr/>
          </p:nvSpPr>
          <p:spPr bwMode="auto">
            <a:xfrm>
              <a:off x="326" y="57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0/0</a:t>
              </a:r>
              <a:endParaRPr lang="zh-CN" altLang="en-US"/>
            </a:p>
          </p:txBody>
        </p:sp>
        <p:sp>
          <p:nvSpPr>
            <p:cNvPr id="51348" name="Text Box 158"/>
            <p:cNvSpPr>
              <a:spLocks noChangeArrowheads="1"/>
            </p:cNvSpPr>
            <p:nvPr/>
          </p:nvSpPr>
          <p:spPr bwMode="auto">
            <a:xfrm>
              <a:off x="336" y="528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1/1</a:t>
              </a:r>
              <a:endParaRPr lang="zh-CN" altLang="en-US"/>
            </a:p>
          </p:txBody>
        </p:sp>
      </p:grpSp>
      <p:sp>
        <p:nvSpPr>
          <p:cNvPr id="51349" name="Rectangle 159"/>
          <p:cNvSpPr>
            <a:spLocks noChangeArrowheads="1"/>
          </p:cNvSpPr>
          <p:nvPr/>
        </p:nvSpPr>
        <p:spPr bwMode="auto">
          <a:xfrm>
            <a:off x="7451725" y="5516563"/>
            <a:ext cx="16922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sym typeface="Times New Roman" panose="02020603050405020304" pitchFamily="18" charset="0"/>
              </a:rPr>
              <a:t>结论：</a:t>
            </a:r>
            <a:br>
              <a:rPr lang="zh-CN" altLang="en-US" sz="2400" b="1">
                <a:solidFill>
                  <a:srgbClr val="0000FF"/>
                </a:solidFill>
                <a:sym typeface="Times New Roman" panose="02020603050405020304" pitchFamily="18" charset="0"/>
              </a:rPr>
            </a:b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能自启动</a:t>
            </a:r>
            <a:endParaRPr lang="zh-CN" altLang="en-US"/>
          </a:p>
        </p:txBody>
      </p:sp>
      <p:sp>
        <p:nvSpPr>
          <p:cNvPr id="51350" name="AutoShape 165"/>
          <p:cNvSpPr>
            <a:spLocks noChangeArrowheads="1"/>
          </p:cNvSpPr>
          <p:nvPr/>
        </p:nvSpPr>
        <p:spPr bwMode="auto">
          <a:xfrm>
            <a:off x="539750" y="260350"/>
            <a:ext cx="2376488" cy="576263"/>
          </a:xfrm>
          <a:prstGeom prst="wedgeRoundRectCallout">
            <a:avLst>
              <a:gd name="adj1" fmla="val 13991"/>
              <a:gd name="adj2" fmla="val 221903"/>
              <a:gd name="adj3" fmla="val 16667"/>
            </a:avLst>
          </a:prstGeom>
          <a:solidFill>
            <a:srgbClr val="FFCC99">
              <a:alpha val="60999"/>
            </a:srgbClr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仿宋_GB2312" pitchFamily="1" charset="-122"/>
              </a:rPr>
              <a:t>不要消去</a:t>
            </a:r>
            <a:r>
              <a:rPr lang="en-US" sz="2400" b="1">
                <a:solidFill>
                  <a:srgbClr val="FF0000"/>
                </a:solidFill>
                <a:ea typeface="仿宋_GB2312" pitchFamily="1" charset="-122"/>
              </a:rPr>
              <a:t>Q</a:t>
            </a:r>
            <a:r>
              <a:rPr lang="en-US" sz="2400" b="1" baseline="-25000">
                <a:solidFill>
                  <a:srgbClr val="FF0000"/>
                </a:solidFill>
                <a:ea typeface="仿宋_GB2312" pitchFamily="1" charset="-122"/>
              </a:rPr>
              <a:t>1</a:t>
            </a:r>
            <a:endParaRPr lang="en-US" sz="2400" b="1">
              <a:solidFill>
                <a:srgbClr val="FF0000"/>
              </a:solidFill>
              <a:ea typeface="仿宋_GB2312" pitchFamily="1" charset="-122"/>
            </a:endParaRPr>
          </a:p>
        </p:txBody>
      </p:sp>
      <p:grpSp>
        <p:nvGrpSpPr>
          <p:cNvPr id="51351" name="Group 168"/>
          <p:cNvGrpSpPr/>
          <p:nvPr/>
        </p:nvGrpSpPr>
        <p:grpSpPr bwMode="auto">
          <a:xfrm>
            <a:off x="395288" y="6021388"/>
            <a:ext cx="3960812" cy="836612"/>
            <a:chOff x="0" y="0"/>
            <a:chExt cx="2132" cy="527"/>
          </a:xfrm>
        </p:grpSpPr>
        <p:grpSp>
          <p:nvGrpSpPr>
            <p:cNvPr id="51352" name="Group 10"/>
            <p:cNvGrpSpPr/>
            <p:nvPr/>
          </p:nvGrpSpPr>
          <p:grpSpPr bwMode="auto">
            <a:xfrm>
              <a:off x="91" y="45"/>
              <a:ext cx="1939" cy="323"/>
              <a:chOff x="0" y="-8"/>
              <a:chExt cx="1906" cy="209"/>
            </a:xfrm>
          </p:grpSpPr>
          <p:sp>
            <p:nvSpPr>
              <p:cNvPr id="51353" name="Text Box 11"/>
              <p:cNvSpPr>
                <a:spLocks noChangeArrowheads="1"/>
              </p:cNvSpPr>
              <p:nvPr/>
            </p:nvSpPr>
            <p:spPr bwMode="auto">
              <a:xfrm>
                <a:off x="912" y="1"/>
                <a:ext cx="746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 dirty="0">
                    <a:solidFill>
                      <a:srgbClr val="FF0000"/>
                    </a:solidFill>
                    <a:ea typeface="仿宋_GB2312" pitchFamily="1" charset="-122"/>
                  </a:rPr>
                  <a:t>不要消去</a:t>
                </a:r>
                <a:endParaRPr lang="zh-CN" altLang="en-US" dirty="0"/>
              </a:p>
            </p:txBody>
          </p:sp>
          <p:pic>
            <p:nvPicPr>
              <p:cNvPr id="51354" name="Object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38" y="-8"/>
                <a:ext cx="213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55" name="Text Box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4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chemeClr val="tx1"/>
                    </a:solidFill>
                    <a:ea typeface="仿宋_GB2312" pitchFamily="1" charset="-122"/>
                  </a:rPr>
                  <a:t>化简</a:t>
                </a:r>
                <a:endParaRPr lang="zh-CN" altLang="en-US"/>
              </a:p>
            </p:txBody>
          </p:sp>
          <p:pic>
            <p:nvPicPr>
              <p:cNvPr id="51356" name="Object 14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1693" y="-8"/>
                <a:ext cx="213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1357" name="Rectangle 167"/>
            <p:cNvSpPr>
              <a:spLocks noChangeArrowheads="1"/>
            </p:cNvSpPr>
            <p:nvPr/>
          </p:nvSpPr>
          <p:spPr bwMode="auto">
            <a:xfrm>
              <a:off x="0" y="0"/>
              <a:ext cx="2132" cy="527"/>
            </a:xfrm>
            <a:prstGeom prst="rect">
              <a:avLst/>
            </a:prstGeom>
            <a:noFill/>
            <a:ln w="38100" cmpd="sng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sp>
        <p:nvSpPr>
          <p:cNvPr id="51365" name="AutoShape 183"/>
          <p:cNvSpPr>
            <a:spLocks noChangeArrowheads="1"/>
          </p:cNvSpPr>
          <p:nvPr/>
        </p:nvSpPr>
        <p:spPr bwMode="auto">
          <a:xfrm>
            <a:off x="2411413" y="4149725"/>
            <a:ext cx="1873250" cy="576263"/>
          </a:xfrm>
          <a:prstGeom prst="wedgeRoundRectCallout">
            <a:avLst>
              <a:gd name="adj1" fmla="val -14407"/>
              <a:gd name="adj2" fmla="val -88843"/>
              <a:gd name="adj3" fmla="val 16667"/>
            </a:avLst>
          </a:prstGeom>
          <a:solidFill>
            <a:srgbClr val="FFCC99">
              <a:alpha val="60999"/>
            </a:srgbClr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ea typeface="仿宋_GB2312" pitchFamily="1" charset="-122"/>
              </a:rPr>
              <a:t>不要消去</a:t>
            </a:r>
            <a:r>
              <a:rPr lang="en-US" sz="2000" b="1">
                <a:solidFill>
                  <a:srgbClr val="FF0000"/>
                </a:solidFill>
                <a:ea typeface="仿宋_GB2312" pitchFamily="1" charset="-122"/>
              </a:rPr>
              <a:t>Q</a:t>
            </a:r>
            <a:r>
              <a:rPr lang="en-US" sz="2000" b="1" baseline="-25000">
                <a:solidFill>
                  <a:srgbClr val="FF0000"/>
                </a:solidFill>
                <a:ea typeface="仿宋_GB2312" pitchFamily="1" charset="-122"/>
              </a:rPr>
              <a:t>0</a:t>
            </a:r>
            <a:endParaRPr lang="en-US" sz="2000" b="1">
              <a:solidFill>
                <a:srgbClr val="FF0000"/>
              </a:solidFill>
              <a:ea typeface="仿宋_GB2312" pitchFamily="1" charset="-122"/>
            </a:endParaRPr>
          </a:p>
        </p:txBody>
      </p:sp>
      <p:grpSp>
        <p:nvGrpSpPr>
          <p:cNvPr id="51366" name="Group 186"/>
          <p:cNvGrpSpPr/>
          <p:nvPr/>
        </p:nvGrpSpPr>
        <p:grpSpPr bwMode="auto">
          <a:xfrm>
            <a:off x="6978220" y="2147442"/>
            <a:ext cx="762000" cy="1152525"/>
            <a:chOff x="0" y="0"/>
            <a:chExt cx="480" cy="726"/>
          </a:xfrm>
        </p:grpSpPr>
        <p:sp>
          <p:nvSpPr>
            <p:cNvPr id="51367" name="Oval 172"/>
            <p:cNvSpPr>
              <a:spLocks noChangeArrowheads="1"/>
            </p:cNvSpPr>
            <p:nvPr/>
          </p:nvSpPr>
          <p:spPr bwMode="auto">
            <a:xfrm>
              <a:off x="0" y="363"/>
              <a:ext cx="362" cy="363"/>
            </a:xfrm>
            <a:prstGeom prst="ellipse">
              <a:avLst/>
            </a:prstGeom>
            <a:noFill/>
            <a:ln w="28575" cmpd="sng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68" name="Line 173"/>
            <p:cNvSpPr>
              <a:spLocks noChangeShapeType="1"/>
            </p:cNvSpPr>
            <p:nvPr/>
          </p:nvSpPr>
          <p:spPr bwMode="auto">
            <a:xfrm flipH="1">
              <a:off x="227" y="182"/>
              <a:ext cx="91" cy="182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69" name="Rectangle 185"/>
            <p:cNvSpPr>
              <a:spLocks noChangeArrowheads="1"/>
            </p:cNvSpPr>
            <p:nvPr/>
          </p:nvSpPr>
          <p:spPr bwMode="auto">
            <a:xfrm>
              <a:off x="227" y="0"/>
              <a:ext cx="25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  <a:ea typeface="仿宋_GB2312" pitchFamily="1" charset="-122"/>
                </a:rPr>
                <a:t>J</a:t>
              </a:r>
              <a:r>
                <a:rPr lang="en-US" sz="2400" baseline="-25000">
                  <a:solidFill>
                    <a:srgbClr val="0000FF"/>
                  </a:solidFill>
                  <a:ea typeface="仿宋_GB2312" pitchFamily="1" charset="-122"/>
                </a:rPr>
                <a:t>1</a:t>
              </a:r>
              <a:endParaRPr lang="zh-CN" altLang="en-US"/>
            </a:p>
          </p:txBody>
        </p:sp>
      </p:grpSp>
      <p:grpSp>
        <p:nvGrpSpPr>
          <p:cNvPr id="51370" name="Group 192"/>
          <p:cNvGrpSpPr/>
          <p:nvPr/>
        </p:nvGrpSpPr>
        <p:grpSpPr bwMode="auto">
          <a:xfrm>
            <a:off x="7812225" y="2204915"/>
            <a:ext cx="841375" cy="1081087"/>
            <a:chOff x="0" y="0"/>
            <a:chExt cx="530" cy="681"/>
          </a:xfrm>
        </p:grpSpPr>
        <p:sp>
          <p:nvSpPr>
            <p:cNvPr id="51371" name="Oval 188"/>
            <p:cNvSpPr>
              <a:spLocks noChangeArrowheads="1"/>
            </p:cNvSpPr>
            <p:nvPr/>
          </p:nvSpPr>
          <p:spPr bwMode="auto">
            <a:xfrm>
              <a:off x="259" y="318"/>
              <a:ext cx="271" cy="363"/>
            </a:xfrm>
            <a:prstGeom prst="ellipse">
              <a:avLst/>
            </a:prstGeom>
            <a:noFill/>
            <a:ln w="28575" cmpd="sng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72" name="Line 189"/>
            <p:cNvSpPr>
              <a:spLocks noChangeShapeType="1"/>
            </p:cNvSpPr>
            <p:nvPr/>
          </p:nvSpPr>
          <p:spPr bwMode="auto">
            <a:xfrm>
              <a:off x="259" y="182"/>
              <a:ext cx="91" cy="181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73" name="Rectangle 190"/>
            <p:cNvSpPr>
              <a:spLocks noChangeArrowheads="1"/>
            </p:cNvSpPr>
            <p:nvPr/>
          </p:nvSpPr>
          <p:spPr bwMode="auto">
            <a:xfrm>
              <a:off x="0" y="0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ea typeface="仿宋_GB2312" pitchFamily="1" charset="-122"/>
                </a:rPr>
                <a:t>K</a:t>
              </a:r>
              <a:r>
                <a:rPr lang="en-US" sz="2400" baseline="-25000" dirty="0">
                  <a:solidFill>
                    <a:srgbClr val="0000FF"/>
                  </a:solidFill>
                  <a:ea typeface="仿宋_GB2312" pitchFamily="1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51374" name="Line 191"/>
            <p:cNvSpPr>
              <a:spLocks noChangeShapeType="1"/>
            </p:cNvSpPr>
            <p:nvPr/>
          </p:nvSpPr>
          <p:spPr bwMode="auto">
            <a:xfrm>
              <a:off x="77" y="46"/>
              <a:ext cx="136" cy="1"/>
            </a:xfrm>
            <a:prstGeom prst="line">
              <a:avLst/>
            </a:prstGeom>
            <a:noFill/>
            <a:ln w="28575" cmpd="sng">
              <a:solidFill>
                <a:srgbClr val="0000FF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grpSp>
        <p:nvGrpSpPr>
          <p:cNvPr id="51375" name="Group 194"/>
          <p:cNvGrpSpPr/>
          <p:nvPr/>
        </p:nvGrpSpPr>
        <p:grpSpPr bwMode="auto">
          <a:xfrm>
            <a:off x="3348038" y="404813"/>
            <a:ext cx="2879725" cy="5761037"/>
            <a:chOff x="0" y="0"/>
            <a:chExt cx="1814" cy="3629"/>
          </a:xfrm>
        </p:grpSpPr>
        <p:sp>
          <p:nvSpPr>
            <p:cNvPr id="51376" name="Line 195"/>
            <p:cNvSpPr>
              <a:spLocks noChangeShapeType="1"/>
            </p:cNvSpPr>
            <p:nvPr/>
          </p:nvSpPr>
          <p:spPr bwMode="auto">
            <a:xfrm flipH="1">
              <a:off x="0" y="0"/>
              <a:ext cx="1814" cy="3629"/>
            </a:xfrm>
            <a:prstGeom prst="line">
              <a:avLst/>
            </a:prstGeom>
            <a:noFill/>
            <a:ln w="76200" cmpd="sng">
              <a:solidFill>
                <a:srgbClr val="008000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77" name="Text Box 196"/>
            <p:cNvSpPr>
              <a:spLocks noChangeArrowheads="1"/>
            </p:cNvSpPr>
            <p:nvPr/>
          </p:nvSpPr>
          <p:spPr bwMode="auto">
            <a:xfrm>
              <a:off x="451" y="1451"/>
              <a:ext cx="1239" cy="596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>
                  <a:sym typeface="Times New Roman" panose="02020603050405020304" pitchFamily="18" charset="0"/>
                </a:rPr>
                <a:t>化简目的：</a:t>
              </a:r>
              <a:endParaRPr lang="zh-CN" altLang="en-US" sz="2800" b="1" dirty="0">
                <a:sym typeface="Times New Roman" panose="02020603050405020304" pitchFamily="18" charset="0"/>
              </a:endParaRPr>
            </a:p>
            <a:p>
              <a:r>
                <a:rPr lang="zh-CN" altLang="en-US" sz="2800" b="1" dirty="0">
                  <a:sym typeface="Times New Roman" panose="02020603050405020304" pitchFamily="18" charset="0"/>
                </a:rPr>
                <a:t>求</a:t>
              </a:r>
              <a:r>
                <a:rPr lang="en-US" sz="2800" b="1" dirty="0" err="1">
                  <a:sym typeface="Times New Roman" panose="02020603050405020304" pitchFamily="18" charset="0"/>
                </a:rPr>
                <a:t>J</a:t>
              </a:r>
              <a:r>
                <a:rPr lang="en-US" sz="2800" b="1" baseline="-25000" dirty="0" err="1">
                  <a:sym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sym typeface="Times New Roman" panose="02020603050405020304" pitchFamily="18" charset="0"/>
                </a:rPr>
                <a:t>和</a:t>
              </a:r>
              <a:r>
                <a:rPr lang="en-US" sz="2800" b="1" dirty="0" err="1">
                  <a:sym typeface="Times New Roman" panose="02020603050405020304" pitchFamily="18" charset="0"/>
                </a:rPr>
                <a:t>k</a:t>
              </a:r>
              <a:r>
                <a:rPr lang="en-US" sz="2800" b="1" baseline="-25000" dirty="0" err="1">
                  <a:sym typeface="Times New Roman" panose="02020603050405020304" pitchFamily="18" charset="0"/>
                </a:rPr>
                <a:t>i</a:t>
              </a:r>
              <a:endParaRPr lang="zh-CN" altLang="en-US" dirty="0"/>
            </a:p>
          </p:txBody>
        </p:sp>
      </p:grpSp>
      <p:sp>
        <p:nvSpPr>
          <p:cNvPr id="51378" name="Line 198"/>
          <p:cNvSpPr>
            <a:spLocks noChangeShapeType="1"/>
          </p:cNvSpPr>
          <p:nvPr/>
        </p:nvSpPr>
        <p:spPr bwMode="auto">
          <a:xfrm>
            <a:off x="2268538" y="1484313"/>
            <a:ext cx="1587" cy="1008062"/>
          </a:xfrm>
          <a:prstGeom prst="line">
            <a:avLst/>
          </a:prstGeom>
          <a:noFill/>
          <a:ln w="25400" cmpd="sng">
            <a:solidFill>
              <a:schemeClr val="folHlink"/>
            </a:solidFill>
            <a:prstDash val="dash"/>
            <a:miter lim="800000"/>
          </a:ln>
        </p:spPr>
        <p:txBody>
          <a:bodyPr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51379" name="Group 201"/>
          <p:cNvGrpSpPr/>
          <p:nvPr/>
        </p:nvGrpSpPr>
        <p:grpSpPr bwMode="auto">
          <a:xfrm>
            <a:off x="1835150" y="3068638"/>
            <a:ext cx="1008063" cy="1008062"/>
            <a:chOff x="0" y="0"/>
            <a:chExt cx="635" cy="635"/>
          </a:xfrm>
        </p:grpSpPr>
        <p:sp>
          <p:nvSpPr>
            <p:cNvPr id="51380" name="Line 199"/>
            <p:cNvSpPr>
              <a:spLocks noChangeShapeType="1"/>
            </p:cNvSpPr>
            <p:nvPr/>
          </p:nvSpPr>
          <p:spPr bwMode="auto">
            <a:xfrm>
              <a:off x="0" y="0"/>
              <a:ext cx="1" cy="635"/>
            </a:xfrm>
            <a:prstGeom prst="line">
              <a:avLst/>
            </a:prstGeom>
            <a:noFill/>
            <a:ln w="25400" cmpd="sng">
              <a:solidFill>
                <a:schemeClr val="accent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81" name="Line 200"/>
            <p:cNvSpPr>
              <a:spLocks noChangeShapeType="1"/>
            </p:cNvSpPr>
            <p:nvPr/>
          </p:nvSpPr>
          <p:spPr bwMode="auto">
            <a:xfrm>
              <a:off x="635" y="0"/>
              <a:ext cx="1" cy="635"/>
            </a:xfrm>
            <a:prstGeom prst="line">
              <a:avLst/>
            </a:prstGeom>
            <a:noFill/>
            <a:ln w="25400" cmpd="sng">
              <a:solidFill>
                <a:schemeClr val="accent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5940095" y="0"/>
          <a:ext cx="20907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5" imgW="27127200" imgH="6096000" progId="Equation.3">
                  <p:embed/>
                </p:oleObj>
              </mc:Choice>
              <mc:Fallback>
                <p:oleObj name="公式" r:id="rId5" imgW="27127200" imgH="6096000" progId="Equation.3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095" y="0"/>
                        <a:ext cx="2090737" cy="503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5292050" y="548800"/>
          <a:ext cx="3693363" cy="158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7" imgW="2415540" imgH="1016000" progId="">
                  <p:embed/>
                </p:oleObj>
              </mc:Choice>
              <mc:Fallback>
                <p:oleObj name="Visio" r:id="rId7" imgW="2415540" imgH="1016000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rcRect l="2661" t="3412" r="3372"/>
                      <a:stretch>
                        <a:fillRect/>
                      </a:stretch>
                    </p:blipFill>
                    <p:spPr>
                      <a:xfrm>
                        <a:off x="5292050" y="548800"/>
                        <a:ext cx="3693363" cy="1584110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23705" y="1052835"/>
          <a:ext cx="32972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9" imgW="4663440" imgH="2122805" progId="Word.Document.8">
                  <p:embed/>
                </p:oleObj>
              </mc:Choice>
              <mc:Fallback>
                <p:oleObj name="Document" r:id="rId9" imgW="4663440" imgH="2122805" progId="Word.Document.8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705" y="1052835"/>
                        <a:ext cx="3297238" cy="142875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008189" y="2200275"/>
          <a:ext cx="403662" cy="45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11" imgW="4876800" imgH="5486400" progId="Equation.3">
                  <p:embed/>
                </p:oleObj>
              </mc:Choice>
              <mc:Fallback>
                <p:oleObj name="公式" r:id="rId11" imgW="4876800" imgH="5486400" progId="Equation.3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8189" y="2200275"/>
                        <a:ext cx="403662" cy="452705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" name="Group 306"/>
          <p:cNvGrpSpPr/>
          <p:nvPr/>
        </p:nvGrpSpPr>
        <p:grpSpPr bwMode="auto">
          <a:xfrm>
            <a:off x="179695" y="2681747"/>
            <a:ext cx="3268663" cy="1611313"/>
            <a:chOff x="71" y="1536"/>
            <a:chExt cx="2059" cy="1015"/>
          </a:xfrm>
        </p:grpSpPr>
        <p:sp>
          <p:nvSpPr>
            <p:cNvPr id="187" name="Rectangle 165"/>
            <p:cNvSpPr>
              <a:spLocks noChangeArrowheads="1"/>
            </p:cNvSpPr>
            <p:nvPr/>
          </p:nvSpPr>
          <p:spPr bwMode="auto">
            <a:xfrm>
              <a:off x="105" y="1589"/>
              <a:ext cx="2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   </a:t>
              </a:r>
              <a:endParaRPr lang="en-US" altLang="zh-CN" sz="2000" b="0"/>
            </a:p>
          </p:txBody>
        </p:sp>
        <p:grpSp>
          <p:nvGrpSpPr>
            <p:cNvPr id="188" name="Group 172"/>
            <p:cNvGrpSpPr/>
            <p:nvPr/>
          </p:nvGrpSpPr>
          <p:grpSpPr bwMode="auto">
            <a:xfrm>
              <a:off x="433" y="1550"/>
              <a:ext cx="298" cy="194"/>
              <a:chOff x="433" y="1550"/>
              <a:chExt cx="298" cy="194"/>
            </a:xfrm>
          </p:grpSpPr>
          <p:sp>
            <p:nvSpPr>
              <p:cNvPr id="293" name="Rectangle 166"/>
              <p:cNvSpPr>
                <a:spLocks noChangeArrowheads="1"/>
              </p:cNvSpPr>
              <p:nvPr/>
            </p:nvSpPr>
            <p:spPr bwMode="auto">
              <a:xfrm>
                <a:off x="714" y="1550"/>
                <a:ext cx="0" cy="1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sz="2000" b="0" dirty="0"/>
              </a:p>
            </p:txBody>
          </p:sp>
          <p:sp>
            <p:nvSpPr>
              <p:cNvPr id="294" name="Rectangle 167"/>
              <p:cNvSpPr>
                <a:spLocks noChangeArrowheads="1"/>
              </p:cNvSpPr>
              <p:nvPr/>
            </p:nvSpPr>
            <p:spPr bwMode="auto">
              <a:xfrm>
                <a:off x="695" y="1639"/>
                <a:ext cx="36" cy="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0">
                    <a:solidFill>
                      <a:srgbClr val="000000"/>
                    </a:solidFill>
                  </a:rPr>
                  <a:t>0</a:t>
                </a:r>
                <a:endParaRPr lang="en-US" altLang="zh-CN" sz="2000" b="0"/>
              </a:p>
            </p:txBody>
          </p:sp>
          <p:sp>
            <p:nvSpPr>
              <p:cNvPr id="295" name="Rectangle 168"/>
              <p:cNvSpPr>
                <a:spLocks noChangeArrowheads="1"/>
              </p:cNvSpPr>
              <p:nvPr/>
            </p:nvSpPr>
            <p:spPr bwMode="auto">
              <a:xfrm>
                <a:off x="564" y="1550"/>
                <a:ext cx="0" cy="1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sz="2000" b="0" dirty="0"/>
              </a:p>
            </p:txBody>
          </p:sp>
          <p:sp>
            <p:nvSpPr>
              <p:cNvPr id="296" name="Rectangle 169"/>
              <p:cNvSpPr>
                <a:spLocks noChangeArrowheads="1"/>
              </p:cNvSpPr>
              <p:nvPr/>
            </p:nvSpPr>
            <p:spPr bwMode="auto">
              <a:xfrm>
                <a:off x="537" y="1639"/>
                <a:ext cx="36" cy="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0">
                    <a:solidFill>
                      <a:srgbClr val="000000"/>
                    </a:solidFill>
                  </a:rPr>
                  <a:t>1</a:t>
                </a:r>
                <a:endParaRPr lang="en-US" altLang="zh-CN" sz="2000" b="0"/>
              </a:p>
            </p:txBody>
          </p:sp>
          <p:sp>
            <p:nvSpPr>
              <p:cNvPr id="297" name="Rectangle 170"/>
              <p:cNvSpPr>
                <a:spLocks noChangeArrowheads="1"/>
              </p:cNvSpPr>
              <p:nvPr/>
            </p:nvSpPr>
            <p:spPr bwMode="auto">
              <a:xfrm>
                <a:off x="570" y="1560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0" dirty="0">
                    <a:solidFill>
                      <a:srgbClr val="000000"/>
                    </a:solidFill>
                  </a:rPr>
                  <a:t>Q</a:t>
                </a:r>
                <a:endParaRPr lang="en-US" altLang="zh-CN" sz="2000" b="0" dirty="0"/>
              </a:p>
            </p:txBody>
          </p:sp>
          <p:sp>
            <p:nvSpPr>
              <p:cNvPr id="298" name="Rectangle 171"/>
              <p:cNvSpPr>
                <a:spLocks noChangeArrowheads="1"/>
              </p:cNvSpPr>
              <p:nvPr/>
            </p:nvSpPr>
            <p:spPr bwMode="auto">
              <a:xfrm>
                <a:off x="433" y="1560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0" dirty="0">
                    <a:solidFill>
                      <a:srgbClr val="000000"/>
                    </a:solidFill>
                  </a:rPr>
                  <a:t>Q</a:t>
                </a:r>
                <a:endParaRPr lang="en-US" altLang="zh-CN" sz="2000" b="0" dirty="0"/>
              </a:p>
            </p:txBody>
          </p:sp>
        </p:grpSp>
        <p:sp>
          <p:nvSpPr>
            <p:cNvPr id="189" name="Rectangle 173"/>
            <p:cNvSpPr>
              <a:spLocks noChangeArrowheads="1"/>
            </p:cNvSpPr>
            <p:nvPr/>
          </p:nvSpPr>
          <p:spPr bwMode="auto">
            <a:xfrm>
              <a:off x="758" y="158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0" name="Rectangle 174"/>
            <p:cNvSpPr>
              <a:spLocks noChangeArrowheads="1"/>
            </p:cNvSpPr>
            <p:nvPr/>
          </p:nvSpPr>
          <p:spPr bwMode="auto">
            <a:xfrm>
              <a:off x="394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X</a:t>
              </a:r>
              <a:endParaRPr lang="en-US" altLang="zh-CN" sz="2000" b="0"/>
            </a:p>
          </p:txBody>
        </p:sp>
        <p:sp>
          <p:nvSpPr>
            <p:cNvPr id="191" name="Rectangle 175"/>
            <p:cNvSpPr>
              <a:spLocks noChangeArrowheads="1"/>
            </p:cNvSpPr>
            <p:nvPr/>
          </p:nvSpPr>
          <p:spPr bwMode="auto">
            <a:xfrm>
              <a:off x="469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2" name="Rectangle 176"/>
            <p:cNvSpPr>
              <a:spLocks noChangeArrowheads="1"/>
            </p:cNvSpPr>
            <p:nvPr/>
          </p:nvSpPr>
          <p:spPr bwMode="auto">
            <a:xfrm>
              <a:off x="875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00</a:t>
              </a:r>
              <a:endParaRPr lang="en-US" altLang="zh-CN" sz="2000" b="0"/>
            </a:p>
          </p:txBody>
        </p:sp>
        <p:sp>
          <p:nvSpPr>
            <p:cNvPr id="193" name="Rectangle 177"/>
            <p:cNvSpPr>
              <a:spLocks noChangeArrowheads="1"/>
            </p:cNvSpPr>
            <p:nvPr/>
          </p:nvSpPr>
          <p:spPr bwMode="auto">
            <a:xfrm>
              <a:off x="1024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4" name="Rectangle 178"/>
            <p:cNvSpPr>
              <a:spLocks noChangeArrowheads="1"/>
            </p:cNvSpPr>
            <p:nvPr/>
          </p:nvSpPr>
          <p:spPr bwMode="auto">
            <a:xfrm>
              <a:off x="1192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仿宋_GB2312" pitchFamily="1" charset="-122"/>
                </a:rPr>
                <a:t>01</a:t>
              </a:r>
              <a:endParaRPr lang="en-US" altLang="zh-CN" sz="2000" b="0" dirty="0"/>
            </a:p>
          </p:txBody>
        </p:sp>
        <p:sp>
          <p:nvSpPr>
            <p:cNvPr id="195" name="Rectangle 179"/>
            <p:cNvSpPr>
              <a:spLocks noChangeArrowheads="1"/>
            </p:cNvSpPr>
            <p:nvPr/>
          </p:nvSpPr>
          <p:spPr bwMode="auto">
            <a:xfrm>
              <a:off x="1340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6" name="Rectangle 180"/>
            <p:cNvSpPr>
              <a:spLocks noChangeArrowheads="1"/>
            </p:cNvSpPr>
            <p:nvPr/>
          </p:nvSpPr>
          <p:spPr bwMode="auto">
            <a:xfrm>
              <a:off x="1543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仿宋_GB2312" pitchFamily="1" charset="-122"/>
                </a:rPr>
                <a:t>11</a:t>
              </a:r>
              <a:endParaRPr lang="en-US" altLang="zh-CN" sz="2000" b="0" dirty="0"/>
            </a:p>
          </p:txBody>
        </p:sp>
        <p:sp>
          <p:nvSpPr>
            <p:cNvPr id="197" name="Rectangle 181"/>
            <p:cNvSpPr>
              <a:spLocks noChangeArrowheads="1"/>
            </p:cNvSpPr>
            <p:nvPr/>
          </p:nvSpPr>
          <p:spPr bwMode="auto">
            <a:xfrm>
              <a:off x="1692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8" name="Rectangle 182"/>
            <p:cNvSpPr>
              <a:spLocks noChangeArrowheads="1"/>
            </p:cNvSpPr>
            <p:nvPr/>
          </p:nvSpPr>
          <p:spPr bwMode="auto">
            <a:xfrm>
              <a:off x="1897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10</a:t>
              </a:r>
              <a:endParaRPr lang="en-US" altLang="zh-CN" sz="2000" b="0"/>
            </a:p>
          </p:txBody>
        </p:sp>
        <p:sp>
          <p:nvSpPr>
            <p:cNvPr id="199" name="Rectangle 183"/>
            <p:cNvSpPr>
              <a:spLocks noChangeArrowheads="1"/>
            </p:cNvSpPr>
            <p:nvPr/>
          </p:nvSpPr>
          <p:spPr bwMode="auto">
            <a:xfrm>
              <a:off x="2045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0" name="Line 184"/>
            <p:cNvSpPr>
              <a:spLocks noChangeShapeType="1"/>
            </p:cNvSpPr>
            <p:nvPr/>
          </p:nvSpPr>
          <p:spPr bwMode="auto">
            <a:xfrm>
              <a:off x="71" y="1536"/>
              <a:ext cx="720" cy="37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185"/>
            <p:cNvSpPr>
              <a:spLocks noChangeArrowheads="1"/>
            </p:cNvSpPr>
            <p:nvPr/>
          </p:nvSpPr>
          <p:spPr bwMode="auto">
            <a:xfrm>
              <a:off x="394" y="1937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 dirty="0"/>
            </a:p>
          </p:txBody>
        </p:sp>
        <p:sp>
          <p:nvSpPr>
            <p:cNvPr id="202" name="Rectangle 186"/>
            <p:cNvSpPr>
              <a:spLocks noChangeArrowheads="1"/>
            </p:cNvSpPr>
            <p:nvPr/>
          </p:nvSpPr>
          <p:spPr bwMode="auto">
            <a:xfrm>
              <a:off x="469" y="1937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3" name="Rectangle 187"/>
            <p:cNvSpPr>
              <a:spLocks noChangeArrowheads="1"/>
            </p:cNvSpPr>
            <p:nvPr/>
          </p:nvSpPr>
          <p:spPr bwMode="auto">
            <a:xfrm>
              <a:off x="912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04" name="Rectangle 188"/>
            <p:cNvSpPr>
              <a:spLocks noChangeArrowheads="1"/>
            </p:cNvSpPr>
            <p:nvPr/>
          </p:nvSpPr>
          <p:spPr bwMode="auto">
            <a:xfrm>
              <a:off x="987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5" name="Rectangle 189"/>
            <p:cNvSpPr>
              <a:spLocks noChangeArrowheads="1"/>
            </p:cNvSpPr>
            <p:nvPr/>
          </p:nvSpPr>
          <p:spPr bwMode="auto">
            <a:xfrm>
              <a:off x="1229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06" name="Rectangle 190"/>
            <p:cNvSpPr>
              <a:spLocks noChangeArrowheads="1"/>
            </p:cNvSpPr>
            <p:nvPr/>
          </p:nvSpPr>
          <p:spPr bwMode="auto">
            <a:xfrm>
              <a:off x="1303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7" name="Rectangle 191"/>
            <p:cNvSpPr>
              <a:spLocks noChangeArrowheads="1"/>
            </p:cNvSpPr>
            <p:nvPr/>
          </p:nvSpPr>
          <p:spPr bwMode="auto">
            <a:xfrm>
              <a:off x="1563" y="1966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×</a:t>
              </a:r>
              <a:endParaRPr lang="en-US" altLang="zh-CN" sz="2000" b="0"/>
            </a:p>
          </p:txBody>
        </p:sp>
        <p:sp>
          <p:nvSpPr>
            <p:cNvPr id="208" name="Rectangle 192"/>
            <p:cNvSpPr>
              <a:spLocks noChangeArrowheads="1"/>
            </p:cNvSpPr>
            <p:nvPr/>
          </p:nvSpPr>
          <p:spPr bwMode="auto">
            <a:xfrm>
              <a:off x="1671" y="196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9" name="Rectangle 193"/>
            <p:cNvSpPr>
              <a:spLocks noChangeArrowheads="1"/>
            </p:cNvSpPr>
            <p:nvPr/>
          </p:nvSpPr>
          <p:spPr bwMode="auto">
            <a:xfrm>
              <a:off x="1934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10" name="Rectangle 194"/>
            <p:cNvSpPr>
              <a:spLocks noChangeArrowheads="1"/>
            </p:cNvSpPr>
            <p:nvPr/>
          </p:nvSpPr>
          <p:spPr bwMode="auto">
            <a:xfrm>
              <a:off x="2008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11" name="Line 196"/>
            <p:cNvSpPr>
              <a:spLocks noChangeShapeType="1"/>
            </p:cNvSpPr>
            <p:nvPr/>
          </p:nvSpPr>
          <p:spPr bwMode="auto">
            <a:xfrm>
              <a:off x="791" y="1914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98"/>
            <p:cNvSpPr>
              <a:spLocks noChangeShapeType="1"/>
            </p:cNvSpPr>
            <p:nvPr/>
          </p:nvSpPr>
          <p:spPr bwMode="auto">
            <a:xfrm>
              <a:off x="791" y="191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99"/>
            <p:cNvSpPr>
              <a:spLocks noChangeShapeType="1"/>
            </p:cNvSpPr>
            <p:nvPr/>
          </p:nvSpPr>
          <p:spPr bwMode="auto">
            <a:xfrm>
              <a:off x="791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01"/>
            <p:cNvSpPr>
              <a:spLocks noChangeShapeType="1"/>
            </p:cNvSpPr>
            <p:nvPr/>
          </p:nvSpPr>
          <p:spPr bwMode="auto">
            <a:xfrm>
              <a:off x="794" y="1914"/>
              <a:ext cx="3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03"/>
            <p:cNvSpPr>
              <a:spLocks noChangeShapeType="1"/>
            </p:cNvSpPr>
            <p:nvPr/>
          </p:nvSpPr>
          <p:spPr bwMode="auto">
            <a:xfrm>
              <a:off x="1105" y="191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05"/>
            <p:cNvSpPr>
              <a:spLocks noChangeShapeType="1"/>
            </p:cNvSpPr>
            <p:nvPr/>
          </p:nvSpPr>
          <p:spPr bwMode="auto">
            <a:xfrm>
              <a:off x="1105" y="191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06"/>
            <p:cNvSpPr>
              <a:spLocks noChangeShapeType="1"/>
            </p:cNvSpPr>
            <p:nvPr/>
          </p:nvSpPr>
          <p:spPr bwMode="auto">
            <a:xfrm>
              <a:off x="1105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08"/>
            <p:cNvSpPr>
              <a:spLocks noChangeShapeType="1"/>
            </p:cNvSpPr>
            <p:nvPr/>
          </p:nvSpPr>
          <p:spPr bwMode="auto">
            <a:xfrm>
              <a:off x="1108" y="1914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10"/>
            <p:cNvSpPr>
              <a:spLocks noChangeShapeType="1"/>
            </p:cNvSpPr>
            <p:nvPr/>
          </p:nvSpPr>
          <p:spPr bwMode="auto">
            <a:xfrm>
              <a:off x="1421" y="191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12"/>
            <p:cNvSpPr>
              <a:spLocks noChangeShapeType="1"/>
            </p:cNvSpPr>
            <p:nvPr/>
          </p:nvSpPr>
          <p:spPr bwMode="auto">
            <a:xfrm>
              <a:off x="1421" y="191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13"/>
            <p:cNvSpPr>
              <a:spLocks noChangeShapeType="1"/>
            </p:cNvSpPr>
            <p:nvPr/>
          </p:nvSpPr>
          <p:spPr bwMode="auto">
            <a:xfrm>
              <a:off x="1421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15"/>
            <p:cNvSpPr>
              <a:spLocks noChangeShapeType="1"/>
            </p:cNvSpPr>
            <p:nvPr/>
          </p:nvSpPr>
          <p:spPr bwMode="auto">
            <a:xfrm>
              <a:off x="1425" y="1914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17"/>
            <p:cNvSpPr>
              <a:spLocks noChangeShapeType="1"/>
            </p:cNvSpPr>
            <p:nvPr/>
          </p:nvSpPr>
          <p:spPr bwMode="auto">
            <a:xfrm>
              <a:off x="1810" y="191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19"/>
            <p:cNvSpPr>
              <a:spLocks noChangeShapeType="1"/>
            </p:cNvSpPr>
            <p:nvPr/>
          </p:nvSpPr>
          <p:spPr bwMode="auto">
            <a:xfrm>
              <a:off x="1810" y="191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>
              <a:off x="1810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22"/>
            <p:cNvSpPr>
              <a:spLocks noChangeShapeType="1"/>
            </p:cNvSpPr>
            <p:nvPr/>
          </p:nvSpPr>
          <p:spPr bwMode="auto">
            <a:xfrm>
              <a:off x="1813" y="1914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24"/>
            <p:cNvSpPr>
              <a:spLocks noChangeShapeType="1"/>
            </p:cNvSpPr>
            <p:nvPr/>
          </p:nvSpPr>
          <p:spPr bwMode="auto">
            <a:xfrm>
              <a:off x="2126" y="1914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26"/>
            <p:cNvSpPr>
              <a:spLocks noChangeShapeType="1"/>
            </p:cNvSpPr>
            <p:nvPr/>
          </p:nvSpPr>
          <p:spPr bwMode="auto">
            <a:xfrm>
              <a:off x="2126" y="191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27"/>
            <p:cNvSpPr>
              <a:spLocks noChangeShapeType="1"/>
            </p:cNvSpPr>
            <p:nvPr/>
          </p:nvSpPr>
          <p:spPr bwMode="auto">
            <a:xfrm>
              <a:off x="2126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791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1105" y="1918"/>
              <a:ext cx="3" cy="19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31"/>
            <p:cNvSpPr>
              <a:spLocks noChangeShapeType="1"/>
            </p:cNvSpPr>
            <p:nvPr/>
          </p:nvSpPr>
          <p:spPr bwMode="auto">
            <a:xfrm>
              <a:off x="1105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1421" y="1918"/>
              <a:ext cx="4" cy="19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>
              <a:off x="1421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5"/>
            <p:cNvSpPr>
              <a:spLocks noChangeShapeType="1"/>
            </p:cNvSpPr>
            <p:nvPr/>
          </p:nvSpPr>
          <p:spPr bwMode="auto">
            <a:xfrm>
              <a:off x="1810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Rectangle 236"/>
            <p:cNvSpPr>
              <a:spLocks noChangeArrowheads="1"/>
            </p:cNvSpPr>
            <p:nvPr/>
          </p:nvSpPr>
          <p:spPr bwMode="auto">
            <a:xfrm>
              <a:off x="2126" y="1918"/>
              <a:ext cx="4" cy="19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37"/>
            <p:cNvSpPr>
              <a:spLocks noChangeShapeType="1"/>
            </p:cNvSpPr>
            <p:nvPr/>
          </p:nvSpPr>
          <p:spPr bwMode="auto">
            <a:xfrm>
              <a:off x="2126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Rectangle 238"/>
            <p:cNvSpPr>
              <a:spLocks noChangeArrowheads="1"/>
            </p:cNvSpPr>
            <p:nvPr/>
          </p:nvSpPr>
          <p:spPr bwMode="auto">
            <a:xfrm>
              <a:off x="394" y="213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1</a:t>
              </a:r>
              <a:endParaRPr lang="en-US" altLang="zh-CN" sz="2000" b="0"/>
            </a:p>
          </p:txBody>
        </p:sp>
        <p:sp>
          <p:nvSpPr>
            <p:cNvPr id="239" name="Rectangle 239"/>
            <p:cNvSpPr>
              <a:spLocks noChangeArrowheads="1"/>
            </p:cNvSpPr>
            <p:nvPr/>
          </p:nvSpPr>
          <p:spPr bwMode="auto">
            <a:xfrm>
              <a:off x="469" y="213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0" name="Rectangle 240"/>
            <p:cNvSpPr>
              <a:spLocks noChangeArrowheads="1"/>
            </p:cNvSpPr>
            <p:nvPr/>
          </p:nvSpPr>
          <p:spPr bwMode="auto">
            <a:xfrm>
              <a:off x="912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1</a:t>
              </a:r>
              <a:endParaRPr lang="en-US" altLang="zh-CN" sz="2000" b="0"/>
            </a:p>
          </p:txBody>
        </p:sp>
        <p:sp>
          <p:nvSpPr>
            <p:cNvPr id="241" name="Rectangle 241"/>
            <p:cNvSpPr>
              <a:spLocks noChangeArrowheads="1"/>
            </p:cNvSpPr>
            <p:nvPr/>
          </p:nvSpPr>
          <p:spPr bwMode="auto">
            <a:xfrm>
              <a:off x="987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2" name="Rectangle 242"/>
            <p:cNvSpPr>
              <a:spLocks noChangeArrowheads="1"/>
            </p:cNvSpPr>
            <p:nvPr/>
          </p:nvSpPr>
          <p:spPr bwMode="auto">
            <a:xfrm>
              <a:off x="1229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43" name="Rectangle 243"/>
            <p:cNvSpPr>
              <a:spLocks noChangeArrowheads="1"/>
            </p:cNvSpPr>
            <p:nvPr/>
          </p:nvSpPr>
          <p:spPr bwMode="auto">
            <a:xfrm>
              <a:off x="1303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4" name="Rectangle 244"/>
            <p:cNvSpPr>
              <a:spLocks noChangeArrowheads="1"/>
            </p:cNvSpPr>
            <p:nvPr/>
          </p:nvSpPr>
          <p:spPr bwMode="auto">
            <a:xfrm>
              <a:off x="1563" y="2167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×</a:t>
              </a:r>
              <a:endParaRPr lang="en-US" altLang="zh-CN" sz="2000" b="0"/>
            </a:p>
          </p:txBody>
        </p:sp>
        <p:sp>
          <p:nvSpPr>
            <p:cNvPr id="245" name="Rectangle 245"/>
            <p:cNvSpPr>
              <a:spLocks noChangeArrowheads="1"/>
            </p:cNvSpPr>
            <p:nvPr/>
          </p:nvSpPr>
          <p:spPr bwMode="auto">
            <a:xfrm>
              <a:off x="1671" y="216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6" name="Rectangle 246"/>
            <p:cNvSpPr>
              <a:spLocks noChangeArrowheads="1"/>
            </p:cNvSpPr>
            <p:nvPr/>
          </p:nvSpPr>
          <p:spPr bwMode="auto">
            <a:xfrm>
              <a:off x="1934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47" name="Rectangle 247"/>
            <p:cNvSpPr>
              <a:spLocks noChangeArrowheads="1"/>
            </p:cNvSpPr>
            <p:nvPr/>
          </p:nvSpPr>
          <p:spPr bwMode="auto">
            <a:xfrm>
              <a:off x="2008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8" name="Line 249"/>
            <p:cNvSpPr>
              <a:spLocks noChangeShapeType="1"/>
            </p:cNvSpPr>
            <p:nvPr/>
          </p:nvSpPr>
          <p:spPr bwMode="auto">
            <a:xfrm>
              <a:off x="791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51"/>
            <p:cNvSpPr>
              <a:spLocks noChangeShapeType="1"/>
            </p:cNvSpPr>
            <p:nvPr/>
          </p:nvSpPr>
          <p:spPr bwMode="auto">
            <a:xfrm>
              <a:off x="794" y="2115"/>
              <a:ext cx="3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53"/>
            <p:cNvSpPr>
              <a:spLocks noChangeShapeType="1"/>
            </p:cNvSpPr>
            <p:nvPr/>
          </p:nvSpPr>
          <p:spPr bwMode="auto">
            <a:xfrm>
              <a:off x="1105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55"/>
            <p:cNvSpPr>
              <a:spLocks noChangeShapeType="1"/>
            </p:cNvSpPr>
            <p:nvPr/>
          </p:nvSpPr>
          <p:spPr bwMode="auto">
            <a:xfrm>
              <a:off x="1108" y="2115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57"/>
            <p:cNvSpPr>
              <a:spLocks noChangeShapeType="1"/>
            </p:cNvSpPr>
            <p:nvPr/>
          </p:nvSpPr>
          <p:spPr bwMode="auto">
            <a:xfrm>
              <a:off x="1421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59"/>
            <p:cNvSpPr>
              <a:spLocks noChangeShapeType="1"/>
            </p:cNvSpPr>
            <p:nvPr/>
          </p:nvSpPr>
          <p:spPr bwMode="auto">
            <a:xfrm>
              <a:off x="1425" y="2115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61"/>
            <p:cNvSpPr>
              <a:spLocks noChangeShapeType="1"/>
            </p:cNvSpPr>
            <p:nvPr/>
          </p:nvSpPr>
          <p:spPr bwMode="auto">
            <a:xfrm>
              <a:off x="1810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65"/>
            <p:cNvSpPr>
              <a:spLocks noChangeShapeType="1"/>
            </p:cNvSpPr>
            <p:nvPr/>
          </p:nvSpPr>
          <p:spPr bwMode="auto">
            <a:xfrm>
              <a:off x="2126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67"/>
            <p:cNvSpPr>
              <a:spLocks noChangeShapeType="1"/>
            </p:cNvSpPr>
            <p:nvPr/>
          </p:nvSpPr>
          <p:spPr bwMode="auto">
            <a:xfrm>
              <a:off x="791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69"/>
            <p:cNvSpPr>
              <a:spLocks noChangeShapeType="1"/>
            </p:cNvSpPr>
            <p:nvPr/>
          </p:nvSpPr>
          <p:spPr bwMode="auto">
            <a:xfrm>
              <a:off x="791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70"/>
            <p:cNvSpPr>
              <a:spLocks noChangeShapeType="1"/>
            </p:cNvSpPr>
            <p:nvPr/>
          </p:nvSpPr>
          <p:spPr bwMode="auto">
            <a:xfrm>
              <a:off x="791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72"/>
            <p:cNvSpPr>
              <a:spLocks noChangeShapeType="1"/>
            </p:cNvSpPr>
            <p:nvPr/>
          </p:nvSpPr>
          <p:spPr bwMode="auto">
            <a:xfrm>
              <a:off x="791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73"/>
            <p:cNvSpPr>
              <a:spLocks noChangeShapeType="1"/>
            </p:cNvSpPr>
            <p:nvPr/>
          </p:nvSpPr>
          <p:spPr bwMode="auto">
            <a:xfrm>
              <a:off x="791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274"/>
            <p:cNvSpPr>
              <a:spLocks noChangeArrowheads="1"/>
            </p:cNvSpPr>
            <p:nvPr/>
          </p:nvSpPr>
          <p:spPr bwMode="auto">
            <a:xfrm>
              <a:off x="794" y="2316"/>
              <a:ext cx="31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75"/>
            <p:cNvSpPr>
              <a:spLocks noChangeShapeType="1"/>
            </p:cNvSpPr>
            <p:nvPr/>
          </p:nvSpPr>
          <p:spPr bwMode="auto">
            <a:xfrm>
              <a:off x="794" y="2316"/>
              <a:ext cx="3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276"/>
            <p:cNvSpPr>
              <a:spLocks noChangeArrowheads="1"/>
            </p:cNvSpPr>
            <p:nvPr/>
          </p:nvSpPr>
          <p:spPr bwMode="auto">
            <a:xfrm>
              <a:off x="1105" y="2120"/>
              <a:ext cx="3" cy="19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277"/>
            <p:cNvSpPr>
              <a:spLocks noChangeShapeType="1"/>
            </p:cNvSpPr>
            <p:nvPr/>
          </p:nvSpPr>
          <p:spPr bwMode="auto">
            <a:xfrm>
              <a:off x="1105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Rectangle 278"/>
            <p:cNvSpPr>
              <a:spLocks noChangeArrowheads="1"/>
            </p:cNvSpPr>
            <p:nvPr/>
          </p:nvSpPr>
          <p:spPr bwMode="auto">
            <a:xfrm>
              <a:off x="1105" y="2316"/>
              <a:ext cx="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79"/>
            <p:cNvSpPr>
              <a:spLocks noChangeShapeType="1"/>
            </p:cNvSpPr>
            <p:nvPr/>
          </p:nvSpPr>
          <p:spPr bwMode="auto">
            <a:xfrm>
              <a:off x="1105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80"/>
            <p:cNvSpPr>
              <a:spLocks noChangeShapeType="1"/>
            </p:cNvSpPr>
            <p:nvPr/>
          </p:nvSpPr>
          <p:spPr bwMode="auto">
            <a:xfrm>
              <a:off x="1105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Rectangle 281"/>
            <p:cNvSpPr>
              <a:spLocks noChangeArrowheads="1"/>
            </p:cNvSpPr>
            <p:nvPr/>
          </p:nvSpPr>
          <p:spPr bwMode="auto">
            <a:xfrm>
              <a:off x="1108" y="2316"/>
              <a:ext cx="31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82"/>
            <p:cNvSpPr>
              <a:spLocks noChangeShapeType="1"/>
            </p:cNvSpPr>
            <p:nvPr/>
          </p:nvSpPr>
          <p:spPr bwMode="auto">
            <a:xfrm>
              <a:off x="1108" y="2316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Rectangle 283"/>
            <p:cNvSpPr>
              <a:spLocks noChangeArrowheads="1"/>
            </p:cNvSpPr>
            <p:nvPr/>
          </p:nvSpPr>
          <p:spPr bwMode="auto">
            <a:xfrm>
              <a:off x="1421" y="2120"/>
              <a:ext cx="4" cy="19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Rectangle 285"/>
            <p:cNvSpPr>
              <a:spLocks noChangeArrowheads="1"/>
            </p:cNvSpPr>
            <p:nvPr/>
          </p:nvSpPr>
          <p:spPr bwMode="auto">
            <a:xfrm>
              <a:off x="1421" y="2316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86"/>
            <p:cNvSpPr>
              <a:spLocks noChangeShapeType="1"/>
            </p:cNvSpPr>
            <p:nvPr/>
          </p:nvSpPr>
          <p:spPr bwMode="auto">
            <a:xfrm>
              <a:off x="1421" y="231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87"/>
            <p:cNvSpPr>
              <a:spLocks noChangeShapeType="1"/>
            </p:cNvSpPr>
            <p:nvPr/>
          </p:nvSpPr>
          <p:spPr bwMode="auto">
            <a:xfrm>
              <a:off x="1421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Rectangle 288"/>
            <p:cNvSpPr>
              <a:spLocks noChangeArrowheads="1"/>
            </p:cNvSpPr>
            <p:nvPr/>
          </p:nvSpPr>
          <p:spPr bwMode="auto">
            <a:xfrm>
              <a:off x="1425" y="2316"/>
              <a:ext cx="38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89"/>
            <p:cNvSpPr>
              <a:spLocks noChangeShapeType="1"/>
            </p:cNvSpPr>
            <p:nvPr/>
          </p:nvSpPr>
          <p:spPr bwMode="auto">
            <a:xfrm>
              <a:off x="1425" y="2316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91"/>
            <p:cNvSpPr>
              <a:spLocks noChangeShapeType="1"/>
            </p:cNvSpPr>
            <p:nvPr/>
          </p:nvSpPr>
          <p:spPr bwMode="auto">
            <a:xfrm>
              <a:off x="1810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93"/>
            <p:cNvSpPr>
              <a:spLocks noChangeShapeType="1"/>
            </p:cNvSpPr>
            <p:nvPr/>
          </p:nvSpPr>
          <p:spPr bwMode="auto">
            <a:xfrm>
              <a:off x="1810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94"/>
            <p:cNvSpPr>
              <a:spLocks noChangeShapeType="1"/>
            </p:cNvSpPr>
            <p:nvPr/>
          </p:nvSpPr>
          <p:spPr bwMode="auto">
            <a:xfrm>
              <a:off x="1810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295"/>
            <p:cNvSpPr>
              <a:spLocks noChangeArrowheads="1"/>
            </p:cNvSpPr>
            <p:nvPr/>
          </p:nvSpPr>
          <p:spPr bwMode="auto">
            <a:xfrm>
              <a:off x="1813" y="2316"/>
              <a:ext cx="31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96"/>
            <p:cNvSpPr>
              <a:spLocks noChangeShapeType="1"/>
            </p:cNvSpPr>
            <p:nvPr/>
          </p:nvSpPr>
          <p:spPr bwMode="auto">
            <a:xfrm>
              <a:off x="1813" y="2316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Rectangle 297"/>
            <p:cNvSpPr>
              <a:spLocks noChangeArrowheads="1"/>
            </p:cNvSpPr>
            <p:nvPr/>
          </p:nvSpPr>
          <p:spPr bwMode="auto">
            <a:xfrm>
              <a:off x="2126" y="2120"/>
              <a:ext cx="4" cy="19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298"/>
            <p:cNvSpPr>
              <a:spLocks noChangeShapeType="1"/>
            </p:cNvSpPr>
            <p:nvPr/>
          </p:nvSpPr>
          <p:spPr bwMode="auto">
            <a:xfrm>
              <a:off x="2126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Rectangle 299"/>
            <p:cNvSpPr>
              <a:spLocks noChangeArrowheads="1"/>
            </p:cNvSpPr>
            <p:nvPr/>
          </p:nvSpPr>
          <p:spPr bwMode="auto">
            <a:xfrm>
              <a:off x="2126" y="2316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300"/>
            <p:cNvSpPr>
              <a:spLocks noChangeShapeType="1"/>
            </p:cNvSpPr>
            <p:nvPr/>
          </p:nvSpPr>
          <p:spPr bwMode="auto">
            <a:xfrm>
              <a:off x="2126" y="231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301"/>
            <p:cNvSpPr>
              <a:spLocks noChangeShapeType="1"/>
            </p:cNvSpPr>
            <p:nvPr/>
          </p:nvSpPr>
          <p:spPr bwMode="auto">
            <a:xfrm>
              <a:off x="2126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Rectangle 302"/>
            <p:cNvSpPr>
              <a:spLocks noChangeArrowheads="1"/>
            </p:cNvSpPr>
            <p:nvPr/>
          </p:nvSpPr>
          <p:spPr bwMode="auto">
            <a:xfrm>
              <a:off x="2126" y="2316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303"/>
            <p:cNvSpPr>
              <a:spLocks noChangeShapeType="1"/>
            </p:cNvSpPr>
            <p:nvPr/>
          </p:nvSpPr>
          <p:spPr bwMode="auto">
            <a:xfrm>
              <a:off x="2126" y="231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304"/>
            <p:cNvSpPr>
              <a:spLocks noChangeShapeType="1"/>
            </p:cNvSpPr>
            <p:nvPr/>
          </p:nvSpPr>
          <p:spPr bwMode="auto">
            <a:xfrm>
              <a:off x="2126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Rectangle 305"/>
            <p:cNvSpPr>
              <a:spLocks noChangeArrowheads="1"/>
            </p:cNvSpPr>
            <p:nvPr/>
          </p:nvSpPr>
          <p:spPr bwMode="auto">
            <a:xfrm>
              <a:off x="513" y="2321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0">
                  <a:solidFill>
                    <a:srgbClr val="000000"/>
                  </a:solidFill>
                </a:rPr>
                <a:t> </a:t>
              </a:r>
              <a:endParaRPr lang="en-US" altLang="zh-CN" sz="2000" b="0"/>
            </a:p>
          </p:txBody>
        </p:sp>
        <p:graphicFrame>
          <p:nvGraphicFramePr>
            <p:cNvPr id="292" name="Object 161"/>
            <p:cNvGraphicFramePr>
              <a:graphicFrameLocks noChangeAspect="1"/>
            </p:cNvGraphicFramePr>
            <p:nvPr/>
          </p:nvGraphicFramePr>
          <p:xfrm>
            <a:off x="1397" y="229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3" imgW="4876800" imgH="5791200" progId="Equation.3">
                    <p:embed/>
                  </p:oleObj>
                </mc:Choice>
                <mc:Fallback>
                  <p:oleObj name="公式" r:id="rId13" imgW="4876800" imgH="5791200" progId="Equation.3">
                    <p:embed/>
                    <p:pic>
                      <p:nvPicPr>
                        <p:cNvPr id="0" name="图片 81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97" y="229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51700" y="4394560"/>
          <a:ext cx="32972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15" imgW="4663440" imgH="2122805" progId="Word.Document.8">
                  <p:embed/>
                </p:oleObj>
              </mc:Choice>
              <mc:Fallback>
                <p:oleObj name="Document" r:id="rId15" imgW="4663440" imgH="2122805" progId="Word.Document.8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700" y="4394560"/>
                        <a:ext cx="3297238" cy="1428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907815" y="5661155"/>
          <a:ext cx="2762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7" imgW="3962400" imgH="3962400" progId="Equation.3">
                  <p:embed/>
                </p:oleObj>
              </mc:Choice>
              <mc:Fallback>
                <p:oleObj name="Equation" r:id="rId17" imgW="3962400" imgH="3962400" progId="Equation.3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7815" y="5661155"/>
                        <a:ext cx="276225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" name="Oval 137"/>
          <p:cNvSpPr>
            <a:spLocks noChangeArrowheads="1"/>
          </p:cNvSpPr>
          <p:nvPr/>
        </p:nvSpPr>
        <p:spPr bwMode="auto">
          <a:xfrm>
            <a:off x="1403780" y="3645015"/>
            <a:ext cx="352425" cy="304800"/>
          </a:xfrm>
          <a:prstGeom prst="ellipse">
            <a:avLst/>
          </a:prstGeom>
          <a:noFill/>
          <a:ln w="28575" cmpd="sng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4683125" y="3759200"/>
          <a:ext cx="20478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19" imgW="28346400" imgH="12192000" progId="Equation.3">
                  <p:embed/>
                </p:oleObj>
              </mc:Choice>
              <mc:Fallback>
                <p:oleObj name="公式" r:id="rId19" imgW="28346400" imgH="12192000" progId="Equation.3">
                  <p:embed/>
                  <p:pic>
                    <p:nvPicPr>
                      <p:cNvPr id="0" name="图片 8200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3125" y="3759200"/>
                        <a:ext cx="2047875" cy="881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" name="Object 331"/>
          <p:cNvGraphicFramePr>
            <a:graphicFrameLocks noChangeAspect="1"/>
          </p:cNvGraphicFramePr>
          <p:nvPr/>
        </p:nvGraphicFramePr>
        <p:xfrm>
          <a:off x="7236185" y="3933035"/>
          <a:ext cx="1270991" cy="57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21" imgW="13411200" imgH="6096000" progId="Equation.3">
                  <p:embed/>
                </p:oleObj>
              </mc:Choice>
              <mc:Fallback>
                <p:oleObj name="公式" r:id="rId21" imgW="13411200" imgH="6096000" progId="Equation.3">
                  <p:embed/>
                  <p:pic>
                    <p:nvPicPr>
                      <p:cNvPr id="0" name="图片 8201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6185" y="3933035"/>
                        <a:ext cx="1270991" cy="5753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ldLvl="0" animBg="1" autoUpdateAnimBg="0"/>
      <p:bldP spid="51324" grpId="0" bldLvl="0" animBg="1" autoUpdateAnimBg="0"/>
      <p:bldP spid="51326" grpId="0" bldLvl="0" animBg="1" autoUpdateAnimBg="0"/>
      <p:bldP spid="51327" grpId="0" bldLvl="0" animBg="1" autoUpdateAnimBg="0"/>
      <p:bldP spid="51334" grpId="0" bldLvl="0" autoUpdateAnimBg="0"/>
      <p:bldP spid="51349" grpId="0" bldLvl="0" autoUpdateAnimBg="0"/>
      <p:bldP spid="51350" grpId="0" bldLvl="0" animBg="1" autoUpdateAnimBg="0"/>
      <p:bldP spid="51365" grpId="0" bldLvl="0" animBg="1" autoUpdateAnimBg="0"/>
      <p:bldP spid="51378" grpId="0" bldLvl="0" animBg="1" autoUpdateAnimBg="0"/>
      <p:bldP spid="301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10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1275" y="0"/>
            <a:ext cx="3522663" cy="11271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</p:pic>
      <p:sp>
        <p:nvSpPr>
          <p:cNvPr id="7171" name="Text Box 2"/>
          <p:cNvSpPr>
            <a:spLocks noChangeArrowheads="1"/>
          </p:cNvSpPr>
          <p:nvPr/>
        </p:nvSpPr>
        <p:spPr bwMode="auto">
          <a:xfrm>
            <a:off x="179388" y="260350"/>
            <a:ext cx="3851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800" b="1" dirty="0">
                <a:solidFill>
                  <a:schemeClr val="folHlink"/>
                </a:solidFill>
                <a:ea typeface="华文行楷" panose="02010800040101010101" pitchFamily="2" charset="-122"/>
              </a:rPr>
              <a:t>2. </a:t>
            </a:r>
            <a:endParaRPr lang="zh-CN" altLang="en-US" dirty="0"/>
          </a:p>
        </p:txBody>
      </p:sp>
      <p:sp>
        <p:nvSpPr>
          <p:cNvPr id="7172" name="AutoShape 44"/>
          <p:cNvSpPr>
            <a:spLocks noChangeArrowheads="1"/>
          </p:cNvSpPr>
          <p:nvPr/>
        </p:nvSpPr>
        <p:spPr bwMode="auto">
          <a:xfrm>
            <a:off x="179388" y="765175"/>
            <a:ext cx="1439862" cy="1023938"/>
          </a:xfrm>
          <a:prstGeom prst="wedgeRoundRectCallout">
            <a:avLst>
              <a:gd name="adj1" fmla="val 39630"/>
              <a:gd name="adj2" fmla="val 59454"/>
              <a:gd name="adj3" fmla="val 16667"/>
            </a:avLst>
          </a:prstGeom>
          <a:solidFill>
            <a:srgbClr val="FFFF66"/>
          </a:solidFill>
          <a:ln w="9525" cmpd="sng">
            <a:solidFill>
              <a:srgbClr val="CC3300"/>
            </a:solidFill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sym typeface="Times New Roman" panose="02020603050405020304" pitchFamily="18" charset="0"/>
              </a:rPr>
              <a:t>电路输入</a:t>
            </a:r>
            <a:r>
              <a:rPr lang="en-US" sz="2800" b="1">
                <a:solidFill>
                  <a:srgbClr val="FF0000"/>
                </a:solidFill>
                <a:sym typeface="Times New Roman" panose="02020603050405020304" pitchFamily="18" charset="0"/>
              </a:rPr>
              <a:t>(X)</a:t>
            </a:r>
            <a:endParaRPr lang="zh-CN" altLang="en-US"/>
          </a:p>
        </p:txBody>
      </p:sp>
      <p:sp>
        <p:nvSpPr>
          <p:cNvPr id="7173" name="AutoShape 45"/>
          <p:cNvSpPr>
            <a:spLocks noChangeArrowheads="1"/>
          </p:cNvSpPr>
          <p:nvPr/>
        </p:nvSpPr>
        <p:spPr bwMode="auto">
          <a:xfrm>
            <a:off x="5795963" y="3060899"/>
            <a:ext cx="3348037" cy="510778"/>
          </a:xfrm>
          <a:prstGeom prst="wedgeRoundRectCallout">
            <a:avLst>
              <a:gd name="adj1" fmla="val -61843"/>
              <a:gd name="adj2" fmla="val 16981"/>
              <a:gd name="adj3" fmla="val 16667"/>
            </a:avLst>
          </a:prstGeom>
          <a:solidFill>
            <a:srgbClr val="FFFF66"/>
          </a:solidFill>
          <a:ln w="9525" cmpd="sng">
            <a:solidFill>
              <a:srgbClr val="CC3300"/>
            </a:solidFill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驱动或激励信号</a:t>
            </a:r>
            <a:r>
              <a:rPr lang="zh-CN" altLang="en-US" sz="2400" b="1" dirty="0" smtClean="0">
                <a:solidFill>
                  <a:srgbClr val="FF0000"/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sym typeface="Times New Roman" panose="02020603050405020304" pitchFamily="18" charset="0"/>
              </a:rPr>
              <a:t>Z</a:t>
            </a:r>
            <a:r>
              <a:rPr lang="zh-CN" altLang="en-US" sz="2400" b="1" dirty="0" smtClean="0">
                <a:solidFill>
                  <a:srgbClr val="FF0000"/>
                </a:solidFill>
                <a:sym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7174" name="Oval 46"/>
          <p:cNvSpPr>
            <a:spLocks noChangeArrowheads="1"/>
          </p:cNvSpPr>
          <p:nvPr/>
        </p:nvSpPr>
        <p:spPr bwMode="auto">
          <a:xfrm>
            <a:off x="1763713" y="1268413"/>
            <a:ext cx="431800" cy="1055687"/>
          </a:xfrm>
          <a:prstGeom prst="ellipse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7175" name="Oval 47"/>
          <p:cNvSpPr>
            <a:spLocks noChangeArrowheads="1"/>
          </p:cNvSpPr>
          <p:nvPr/>
        </p:nvSpPr>
        <p:spPr bwMode="auto">
          <a:xfrm>
            <a:off x="5651500" y="1341438"/>
            <a:ext cx="433388" cy="935037"/>
          </a:xfrm>
          <a:prstGeom prst="ellipse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7176" name="Oval 48"/>
          <p:cNvSpPr>
            <a:spLocks noChangeArrowheads="1"/>
          </p:cNvSpPr>
          <p:nvPr/>
        </p:nvSpPr>
        <p:spPr bwMode="auto">
          <a:xfrm>
            <a:off x="4716463" y="2852738"/>
            <a:ext cx="647700" cy="1223962"/>
          </a:xfrm>
          <a:prstGeom prst="ellipse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7177" name="AutoShape 49"/>
          <p:cNvSpPr>
            <a:spLocks noChangeArrowheads="1"/>
          </p:cNvSpPr>
          <p:nvPr/>
        </p:nvSpPr>
        <p:spPr bwMode="auto">
          <a:xfrm>
            <a:off x="6804025" y="1196975"/>
            <a:ext cx="1439863" cy="1023938"/>
          </a:xfrm>
          <a:prstGeom prst="wedgeRoundRectCallout">
            <a:avLst>
              <a:gd name="adj1" fmla="val -100602"/>
              <a:gd name="adj2" fmla="val 19769"/>
              <a:gd name="adj3" fmla="val 16667"/>
            </a:avLst>
          </a:prstGeom>
          <a:solidFill>
            <a:srgbClr val="FFFF66"/>
          </a:solidFill>
          <a:ln w="9525" cmpd="sng">
            <a:solidFill>
              <a:srgbClr val="CC3300"/>
            </a:solidFill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sym typeface="Times New Roman" panose="02020603050405020304" pitchFamily="18" charset="0"/>
              </a:rPr>
              <a:t>电路输出</a:t>
            </a:r>
            <a:r>
              <a:rPr lang="en-US" sz="2800" b="1">
                <a:solidFill>
                  <a:srgbClr val="FF0000"/>
                </a:solidFill>
                <a:sym typeface="Times New Roman" panose="02020603050405020304" pitchFamily="18" charset="0"/>
              </a:rPr>
              <a:t>(Y)</a:t>
            </a:r>
            <a:endParaRPr lang="zh-CN" altLang="en-US"/>
          </a:p>
        </p:txBody>
      </p:sp>
      <p:sp>
        <p:nvSpPr>
          <p:cNvPr id="7178" name="Oval 50"/>
          <p:cNvSpPr>
            <a:spLocks noChangeArrowheads="1"/>
          </p:cNvSpPr>
          <p:nvPr/>
        </p:nvSpPr>
        <p:spPr bwMode="auto">
          <a:xfrm>
            <a:off x="2484438" y="3141663"/>
            <a:ext cx="647700" cy="1223962"/>
          </a:xfrm>
          <a:prstGeom prst="ellipse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7179" name="AutoShape 51"/>
          <p:cNvSpPr>
            <a:spLocks noChangeArrowheads="1"/>
          </p:cNvSpPr>
          <p:nvPr/>
        </p:nvSpPr>
        <p:spPr bwMode="auto">
          <a:xfrm>
            <a:off x="323850" y="3408363"/>
            <a:ext cx="1295400" cy="955675"/>
          </a:xfrm>
          <a:prstGeom prst="wedgeRoundRectCallout">
            <a:avLst>
              <a:gd name="adj1" fmla="val 130755"/>
              <a:gd name="adj2" fmla="val -22273"/>
              <a:gd name="adj3" fmla="val 16667"/>
            </a:avLst>
          </a:prstGeom>
          <a:solidFill>
            <a:srgbClr val="FFFF66"/>
          </a:solidFill>
          <a:ln w="9525" cmpd="sng">
            <a:solidFill>
              <a:srgbClr val="CC3300"/>
            </a:solidFill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状态信号</a:t>
            </a:r>
            <a:r>
              <a:rPr lang="en-US" sz="2800" b="1">
                <a:solidFill>
                  <a:srgbClr val="FF0000"/>
                </a:solidFill>
                <a:sym typeface="Times New Roman" panose="02020603050405020304" pitchFamily="18" charset="0"/>
              </a:rPr>
              <a:t>(Q)</a:t>
            </a:r>
            <a:endParaRPr lang="en-US" sz="24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7180" name="Rectangle 53"/>
          <p:cNvSpPr>
            <a:spLocks noChangeArrowheads="1"/>
          </p:cNvSpPr>
          <p:nvPr/>
        </p:nvSpPr>
        <p:spPr bwMode="auto">
          <a:xfrm>
            <a:off x="611188" y="4729163"/>
            <a:ext cx="6769100" cy="2190750"/>
          </a:xfrm>
          <a:prstGeom prst="rect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几个重要概念：</a:t>
            </a:r>
            <a:endParaRPr lang="zh-CN" altLang="en-US" sz="24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输入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信号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X(x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,x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x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输出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信号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Y(y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,y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  <a:r>
              <a:rPr lang="en-US" sz="2400" b="1" dirty="0" err="1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y</a:t>
            </a:r>
            <a:r>
              <a:rPr lang="en-US" sz="2400" b="1" baseline="-25000" dirty="0" err="1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j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  <a:t>驱动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信号</a:t>
            </a:r>
            <a:r>
              <a:rPr lang="en-US" altLang="zh-CN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(w</a:t>
            </a:r>
            <a:r>
              <a:rPr lang="en-US" sz="2400" b="1" baseline="-25000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,w</a:t>
            </a:r>
            <a:r>
              <a:rPr lang="en-US" sz="2400" b="1" baseline="-25000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w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k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：存储电路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的输入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状态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信号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Q(q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,q</a:t>
            </a:r>
            <a:r>
              <a:rPr lang="en-US" sz="2400" b="1" baseline="-25000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  <a:r>
              <a:rPr lang="en-US" sz="2400" b="1" dirty="0" err="1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q</a:t>
            </a:r>
            <a:r>
              <a:rPr lang="en-US" sz="2400" b="1" baseline="-25000" dirty="0" err="1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l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  存储电路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的输出</a:t>
            </a:r>
            <a:endParaRPr lang="zh-CN" altLang="en-US" dirty="0"/>
          </a:p>
        </p:txBody>
      </p:sp>
      <p:sp>
        <p:nvSpPr>
          <p:cNvPr id="7181" name="AutoShape 54"/>
          <p:cNvSpPr>
            <a:spLocks noChangeArrowheads="1"/>
          </p:cNvSpPr>
          <p:nvPr/>
        </p:nvSpPr>
        <p:spPr bwMode="auto">
          <a:xfrm>
            <a:off x="5578475" y="4725090"/>
            <a:ext cx="3565525" cy="889000"/>
          </a:xfrm>
          <a:prstGeom prst="wedgeRoundRectCallout">
            <a:avLst>
              <a:gd name="adj1" fmla="val -42669"/>
              <a:gd name="adj2" fmla="val -77852"/>
              <a:gd name="adj3" fmla="val 16667"/>
            </a:avLst>
          </a:prstGeom>
          <a:solidFill>
            <a:srgbClr val="FFFF66"/>
          </a:solidFill>
          <a:ln w="9525" cmpd="sng">
            <a:solidFill>
              <a:srgbClr val="CC3300"/>
            </a:solidFill>
            <a:miter lim="800000"/>
          </a:ln>
        </p:spPr>
        <p:txBody>
          <a:bodyPr anchor="ctr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同步电路：</a:t>
            </a:r>
            <a:r>
              <a:rPr lang="zh-CN" altLang="en-US" sz="2400" b="1">
                <a:solidFill>
                  <a:srgbClr val="FF0000"/>
                </a:solidFill>
                <a:sym typeface="Times New Roman" panose="02020603050405020304" pitchFamily="18" charset="0"/>
              </a:rPr>
              <a:t>控制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信号</a:t>
            </a:r>
            <a:endParaRPr lang="zh-CN" altLang="en-US" sz="2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异步电路：输入信号</a:t>
            </a:r>
            <a:endParaRPr lang="zh-CN" altLang="en-US" sz="24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7182" name="Group 55"/>
          <p:cNvGrpSpPr/>
          <p:nvPr/>
        </p:nvGrpSpPr>
        <p:grpSpPr bwMode="auto">
          <a:xfrm>
            <a:off x="3059113" y="1412875"/>
            <a:ext cx="1828800" cy="1295400"/>
            <a:chOff x="0" y="0"/>
            <a:chExt cx="1152" cy="816"/>
          </a:xfrm>
        </p:grpSpPr>
        <p:sp>
          <p:nvSpPr>
            <p:cNvPr id="7183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152" cy="81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184" name="Text Box 57"/>
            <p:cNvSpPr>
              <a:spLocks noChangeArrowheads="1"/>
            </p:cNvSpPr>
            <p:nvPr/>
          </p:nvSpPr>
          <p:spPr bwMode="auto">
            <a:xfrm>
              <a:off x="144" y="24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/>
                  </a:solidFill>
                  <a:ea typeface="隶书" panose="02010509060101010101" pitchFamily="1" charset="-122"/>
                </a:rPr>
                <a:t>组合电路</a:t>
              </a:r>
              <a:endParaRPr lang="zh-CN" altLang="en-US"/>
            </a:p>
          </p:txBody>
        </p:sp>
      </p:grpSp>
      <p:grpSp>
        <p:nvGrpSpPr>
          <p:cNvPr id="7185" name="Group 58"/>
          <p:cNvGrpSpPr/>
          <p:nvPr/>
        </p:nvGrpSpPr>
        <p:grpSpPr bwMode="auto">
          <a:xfrm>
            <a:off x="3059113" y="3141663"/>
            <a:ext cx="2114549" cy="1295400"/>
            <a:chOff x="0" y="0"/>
            <a:chExt cx="1332" cy="816"/>
          </a:xfrm>
        </p:grpSpPr>
        <p:sp>
          <p:nvSpPr>
            <p:cNvPr id="7186" name="Rectangle 59"/>
            <p:cNvSpPr>
              <a:spLocks noChangeArrowheads="1"/>
            </p:cNvSpPr>
            <p:nvPr/>
          </p:nvSpPr>
          <p:spPr bwMode="auto">
            <a:xfrm>
              <a:off x="0" y="0"/>
              <a:ext cx="1152" cy="81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187" name="Text Box 60"/>
            <p:cNvSpPr>
              <a:spLocks noChangeArrowheads="1"/>
            </p:cNvSpPr>
            <p:nvPr/>
          </p:nvSpPr>
          <p:spPr bwMode="auto">
            <a:xfrm>
              <a:off x="46" y="226"/>
              <a:ext cx="1286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/>
                  </a:solidFill>
                  <a:ea typeface="隶书" panose="02010509060101010101" pitchFamily="1" charset="-122"/>
                </a:rPr>
                <a:t>存储电路</a:t>
              </a:r>
              <a:endParaRPr lang="en-US" sz="2400" b="1" dirty="0">
                <a:solidFill>
                  <a:schemeClr val="tx1"/>
                </a:solidFill>
                <a:ea typeface="隶书" panose="02010509060101010101" pitchFamily="1" charset="-122"/>
              </a:endParaRPr>
            </a:p>
            <a:p>
              <a:pPr algn="l"/>
              <a:r>
                <a:rPr lang="zh-CN" altLang="en-US" sz="2400" b="1" dirty="0">
                  <a:solidFill>
                    <a:srgbClr val="FF0000"/>
                  </a:solidFill>
                  <a:ea typeface="隶书" panose="02010509060101010101" pitchFamily="1" charset="-122"/>
                </a:rPr>
                <a:t>（</a:t>
              </a:r>
              <a:r>
                <a:rPr lang="zh-CN" altLang="en-US" sz="2400" b="1" dirty="0" smtClean="0">
                  <a:solidFill>
                    <a:srgbClr val="FF0000"/>
                  </a:solidFill>
                  <a:ea typeface="隶书" panose="02010509060101010101" pitchFamily="1" charset="-122"/>
                </a:rPr>
                <a:t>触发器等）</a:t>
              </a:r>
              <a:endParaRPr lang="zh-CN" altLang="en-US" sz="2400" b="1" dirty="0">
                <a:solidFill>
                  <a:srgbClr val="FF0000"/>
                </a:solidFill>
                <a:ea typeface="隶书" panose="02010509060101010101" pitchFamily="1" charset="-122"/>
              </a:endParaRPr>
            </a:p>
          </p:txBody>
        </p:sp>
      </p:grpSp>
      <p:grpSp>
        <p:nvGrpSpPr>
          <p:cNvPr id="7188" name="Group 61"/>
          <p:cNvGrpSpPr/>
          <p:nvPr/>
        </p:nvGrpSpPr>
        <p:grpSpPr bwMode="auto">
          <a:xfrm>
            <a:off x="4887913" y="1336675"/>
            <a:ext cx="1235075" cy="838200"/>
            <a:chOff x="0" y="0"/>
            <a:chExt cx="918" cy="528"/>
          </a:xfrm>
        </p:grpSpPr>
        <p:sp>
          <p:nvSpPr>
            <p:cNvPr id="7189" name="Line 62"/>
            <p:cNvSpPr>
              <a:spLocks noChangeShapeType="1"/>
            </p:cNvSpPr>
            <p:nvPr/>
          </p:nvSpPr>
          <p:spPr bwMode="auto">
            <a:xfrm>
              <a:off x="0" y="144"/>
              <a:ext cx="62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190" name="Line 63"/>
            <p:cNvSpPr>
              <a:spLocks noChangeShapeType="1"/>
            </p:cNvSpPr>
            <p:nvPr/>
          </p:nvSpPr>
          <p:spPr bwMode="auto">
            <a:xfrm>
              <a:off x="0" y="384"/>
              <a:ext cx="62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191" name="Line 64"/>
            <p:cNvSpPr>
              <a:spLocks noChangeShapeType="1"/>
            </p:cNvSpPr>
            <p:nvPr/>
          </p:nvSpPr>
          <p:spPr bwMode="auto">
            <a:xfrm>
              <a:off x="288" y="192"/>
              <a:ext cx="1" cy="192"/>
            </a:xfrm>
            <a:prstGeom prst="line">
              <a:avLst/>
            </a:prstGeom>
            <a:noFill/>
            <a:ln w="38100" cap="rnd" cmpd="sng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192" name="Text Box 65"/>
            <p:cNvSpPr>
              <a:spLocks noChangeArrowheads="1"/>
            </p:cNvSpPr>
            <p:nvPr/>
          </p:nvSpPr>
          <p:spPr bwMode="auto">
            <a:xfrm>
              <a:off x="592" y="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y</a:t>
              </a:r>
              <a:r>
                <a:rPr lang="en-US" sz="2400" b="1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endParaRPr 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7193" name="Text Box 66"/>
            <p:cNvSpPr>
              <a:spLocks noChangeArrowheads="1"/>
            </p:cNvSpPr>
            <p:nvPr/>
          </p:nvSpPr>
          <p:spPr bwMode="auto">
            <a:xfrm>
              <a:off x="576" y="240"/>
              <a:ext cx="30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y</a:t>
              </a:r>
              <a:r>
                <a:rPr lang="en-US" sz="2400" b="1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j</a:t>
              </a:r>
              <a:endParaRPr 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7194" name="Group 105"/>
          <p:cNvGrpSpPr/>
          <p:nvPr/>
        </p:nvGrpSpPr>
        <p:grpSpPr bwMode="auto">
          <a:xfrm>
            <a:off x="4787900" y="2174875"/>
            <a:ext cx="938213" cy="1830388"/>
            <a:chOff x="0" y="0"/>
            <a:chExt cx="591" cy="1153"/>
          </a:xfrm>
        </p:grpSpPr>
        <p:grpSp>
          <p:nvGrpSpPr>
            <p:cNvPr id="7195" name="Group 68"/>
            <p:cNvGrpSpPr/>
            <p:nvPr/>
          </p:nvGrpSpPr>
          <p:grpSpPr bwMode="auto">
            <a:xfrm>
              <a:off x="63" y="0"/>
              <a:ext cx="528" cy="1153"/>
              <a:chOff x="0" y="0"/>
              <a:chExt cx="528" cy="1296"/>
            </a:xfrm>
          </p:grpSpPr>
          <p:grpSp>
            <p:nvGrpSpPr>
              <p:cNvPr id="7196" name="Group 69"/>
              <p:cNvGrpSpPr/>
              <p:nvPr/>
            </p:nvGrpSpPr>
            <p:grpSpPr bwMode="auto">
              <a:xfrm flipH="1" flipV="1">
                <a:off x="0" y="240"/>
                <a:ext cx="240" cy="528"/>
                <a:chOff x="0" y="0"/>
                <a:chExt cx="240" cy="528"/>
              </a:xfrm>
            </p:grpSpPr>
            <p:sp>
              <p:nvSpPr>
                <p:cNvPr id="7197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0" y="528"/>
                  <a:ext cx="24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198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52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199" name="Line 7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4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00" name="Group 73"/>
              <p:cNvGrpSpPr/>
              <p:nvPr/>
            </p:nvGrpSpPr>
            <p:grpSpPr bwMode="auto">
              <a:xfrm flipH="1" flipV="1">
                <a:off x="0" y="0"/>
                <a:ext cx="528" cy="1296"/>
                <a:chOff x="0" y="0"/>
                <a:chExt cx="528" cy="1296"/>
              </a:xfrm>
            </p:grpSpPr>
            <p:sp>
              <p:nvSpPr>
                <p:cNvPr id="7201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0" y="1296"/>
                  <a:ext cx="5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202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296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203" name="Line 7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204" name="Line 77"/>
              <p:cNvSpPr>
                <a:spLocks noChangeShapeType="1"/>
              </p:cNvSpPr>
              <p:nvPr/>
            </p:nvSpPr>
            <p:spPr bwMode="auto">
              <a:xfrm>
                <a:off x="144" y="912"/>
                <a:ext cx="1" cy="192"/>
              </a:xfrm>
              <a:prstGeom prst="line">
                <a:avLst/>
              </a:prstGeom>
              <a:noFill/>
              <a:ln w="38100" cap="rnd" cmpd="sng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7205" name="Text Box 78"/>
            <p:cNvSpPr>
              <a:spLocks noChangeArrowheads="1"/>
            </p:cNvSpPr>
            <p:nvPr/>
          </p:nvSpPr>
          <p:spPr bwMode="auto">
            <a:xfrm>
              <a:off x="0" y="38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 smtClean="0">
                  <a:solidFill>
                    <a:schemeClr val="tx1"/>
                  </a:solidFill>
                  <a:sym typeface="Times New Roman" panose="02020603050405020304" pitchFamily="18" charset="0"/>
                </a:rPr>
                <a:t>ｚ</a:t>
              </a:r>
              <a:r>
                <a:rPr lang="en-US" sz="2400" b="1" baseline="-25000" dirty="0" smtClean="0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7206" name="Text Box 79"/>
            <p:cNvSpPr>
              <a:spLocks noChangeArrowheads="1"/>
            </p:cNvSpPr>
            <p:nvPr/>
          </p:nvSpPr>
          <p:spPr bwMode="auto">
            <a:xfrm>
              <a:off x="0" y="835"/>
              <a:ext cx="383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 smtClean="0">
                  <a:solidFill>
                    <a:schemeClr val="tx1"/>
                  </a:solidFill>
                  <a:sym typeface="Times New Roman" panose="02020603050405020304" pitchFamily="18" charset="0"/>
                </a:rPr>
                <a:t>ｚ</a:t>
              </a:r>
              <a:r>
                <a:rPr lang="en-US" sz="2400" b="1" baseline="-25000" dirty="0" smtClean="0">
                  <a:solidFill>
                    <a:schemeClr val="tx1"/>
                  </a:solidFill>
                  <a:sym typeface="Times New Roman" panose="02020603050405020304" pitchFamily="18" charset="0"/>
                </a:rPr>
                <a:t>k</a:t>
              </a:r>
              <a:endParaRPr lang="en-US" sz="2400" b="1" dirty="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7207" name="Group 104"/>
          <p:cNvGrpSpPr/>
          <p:nvPr/>
        </p:nvGrpSpPr>
        <p:grpSpPr bwMode="auto">
          <a:xfrm>
            <a:off x="2195513" y="2205038"/>
            <a:ext cx="887412" cy="2112962"/>
            <a:chOff x="0" y="0"/>
            <a:chExt cx="559" cy="1331"/>
          </a:xfrm>
        </p:grpSpPr>
        <p:grpSp>
          <p:nvGrpSpPr>
            <p:cNvPr id="7208" name="Group 81"/>
            <p:cNvGrpSpPr/>
            <p:nvPr/>
          </p:nvGrpSpPr>
          <p:grpSpPr bwMode="auto">
            <a:xfrm>
              <a:off x="0" y="0"/>
              <a:ext cx="528" cy="1296"/>
              <a:chOff x="0" y="0"/>
              <a:chExt cx="528" cy="1296"/>
            </a:xfrm>
          </p:grpSpPr>
          <p:sp>
            <p:nvSpPr>
              <p:cNvPr id="7209" name="Line 82"/>
              <p:cNvSpPr>
                <a:spLocks noChangeShapeType="1"/>
              </p:cNvSpPr>
              <p:nvPr/>
            </p:nvSpPr>
            <p:spPr bwMode="auto">
              <a:xfrm flipH="1">
                <a:off x="0" y="1296"/>
                <a:ext cx="5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7210" name="Line 83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29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7211" name="Line 84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85"/>
            <p:cNvGrpSpPr/>
            <p:nvPr/>
          </p:nvGrpSpPr>
          <p:grpSpPr bwMode="auto">
            <a:xfrm>
              <a:off x="304" y="221"/>
              <a:ext cx="240" cy="528"/>
              <a:chOff x="0" y="0"/>
              <a:chExt cx="240" cy="528"/>
            </a:xfrm>
          </p:grpSpPr>
          <p:sp>
            <p:nvSpPr>
              <p:cNvPr id="7213" name="Line 86"/>
              <p:cNvSpPr>
                <a:spLocks noChangeShapeType="1"/>
              </p:cNvSpPr>
              <p:nvPr/>
            </p:nvSpPr>
            <p:spPr bwMode="auto">
              <a:xfrm flipH="1">
                <a:off x="0" y="528"/>
                <a:ext cx="24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7214" name="Line 87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528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7215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24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7216" name="Line 89"/>
            <p:cNvSpPr>
              <a:spLocks noChangeShapeType="1"/>
            </p:cNvSpPr>
            <p:nvPr/>
          </p:nvSpPr>
          <p:spPr bwMode="auto">
            <a:xfrm>
              <a:off x="352" y="893"/>
              <a:ext cx="1" cy="192"/>
            </a:xfrm>
            <a:prstGeom prst="line">
              <a:avLst/>
            </a:prstGeom>
            <a:noFill/>
            <a:ln w="38100" cap="rnd" cmpd="sng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217" name="Text Box 90"/>
            <p:cNvSpPr>
              <a:spLocks noChangeArrowheads="1"/>
            </p:cNvSpPr>
            <p:nvPr/>
          </p:nvSpPr>
          <p:spPr bwMode="auto">
            <a:xfrm>
              <a:off x="272" y="49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q</a:t>
              </a:r>
              <a:r>
                <a:rPr lang="en-US" sz="2400" b="1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endParaRPr 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7218" name="Text Box 91"/>
            <p:cNvSpPr>
              <a:spLocks noChangeArrowheads="1"/>
            </p:cNvSpPr>
            <p:nvPr/>
          </p:nvSpPr>
          <p:spPr bwMode="auto">
            <a:xfrm>
              <a:off x="227" y="1043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q</a:t>
              </a:r>
              <a:r>
                <a:rPr lang="en-US" sz="2400" b="1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l</a:t>
              </a:r>
              <a:endParaRPr 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7219" name="Group 92"/>
          <p:cNvGrpSpPr/>
          <p:nvPr/>
        </p:nvGrpSpPr>
        <p:grpSpPr bwMode="auto">
          <a:xfrm>
            <a:off x="1755775" y="1336675"/>
            <a:ext cx="1303338" cy="838200"/>
            <a:chOff x="0" y="0"/>
            <a:chExt cx="943" cy="528"/>
          </a:xfrm>
        </p:grpSpPr>
        <p:sp>
          <p:nvSpPr>
            <p:cNvPr id="7220" name="Line 93"/>
            <p:cNvSpPr>
              <a:spLocks noChangeShapeType="1"/>
            </p:cNvSpPr>
            <p:nvPr/>
          </p:nvSpPr>
          <p:spPr bwMode="auto">
            <a:xfrm>
              <a:off x="319" y="144"/>
              <a:ext cx="62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221" name="Line 94"/>
            <p:cNvSpPr>
              <a:spLocks noChangeShapeType="1"/>
            </p:cNvSpPr>
            <p:nvPr/>
          </p:nvSpPr>
          <p:spPr bwMode="auto">
            <a:xfrm>
              <a:off x="319" y="384"/>
              <a:ext cx="62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222" name="Line 95"/>
            <p:cNvSpPr>
              <a:spLocks noChangeShapeType="1"/>
            </p:cNvSpPr>
            <p:nvPr/>
          </p:nvSpPr>
          <p:spPr bwMode="auto">
            <a:xfrm>
              <a:off x="559" y="144"/>
              <a:ext cx="1" cy="192"/>
            </a:xfrm>
            <a:prstGeom prst="line">
              <a:avLst/>
            </a:prstGeom>
            <a:noFill/>
            <a:ln w="38100" cap="rnd" cmpd="sng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223" name="Text Box 96"/>
            <p:cNvSpPr>
              <a:spLocks noChangeArrowheads="1"/>
            </p:cNvSpPr>
            <p:nvPr/>
          </p:nvSpPr>
          <p:spPr bwMode="auto">
            <a:xfrm>
              <a:off x="0" y="0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x</a:t>
              </a:r>
              <a:r>
                <a:rPr lang="en-US" sz="2400" b="1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endParaRPr 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7224" name="Text Box 97"/>
            <p:cNvSpPr>
              <a:spLocks noChangeArrowheads="1"/>
            </p:cNvSpPr>
            <p:nvPr/>
          </p:nvSpPr>
          <p:spPr bwMode="auto">
            <a:xfrm>
              <a:off x="0" y="240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x</a:t>
              </a:r>
              <a:r>
                <a:rPr lang="en-US" sz="2400" b="1" baseline="-25000">
                  <a:solidFill>
                    <a:schemeClr val="tx1"/>
                  </a:solidFill>
                  <a:sym typeface="Times New Roman" panose="02020603050405020304" pitchFamily="18" charset="0"/>
                </a:rPr>
                <a:t>i</a:t>
              </a:r>
              <a:endParaRPr 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7225" name="Line 102"/>
          <p:cNvSpPr>
            <a:spLocks noChangeShapeType="1"/>
          </p:cNvSpPr>
          <p:nvPr/>
        </p:nvSpPr>
        <p:spPr bwMode="auto">
          <a:xfrm flipH="1">
            <a:off x="3708400" y="333375"/>
            <a:ext cx="431800" cy="1295400"/>
          </a:xfrm>
          <a:prstGeom prst="line">
            <a:avLst/>
          </a:prstGeom>
          <a:noFill/>
          <a:ln w="9525" cmpd="sng">
            <a:solidFill>
              <a:srgbClr val="FF6600"/>
            </a:solidFill>
            <a:miter lim="800000"/>
            <a:tailEnd type="triangle" w="med" len="med"/>
          </a:ln>
        </p:spPr>
        <p:txBody>
          <a:bodyPr lIns="90000" tIns="46800" rIns="90000" bIns="46800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7226" name="Line 103"/>
          <p:cNvSpPr>
            <a:spLocks noChangeShapeType="1"/>
          </p:cNvSpPr>
          <p:nvPr/>
        </p:nvSpPr>
        <p:spPr bwMode="auto">
          <a:xfrm flipH="1">
            <a:off x="4067175" y="981075"/>
            <a:ext cx="360363" cy="2303463"/>
          </a:xfrm>
          <a:prstGeom prst="line">
            <a:avLst/>
          </a:prstGeom>
          <a:noFill/>
          <a:ln w="9525" cmpd="sng">
            <a:solidFill>
              <a:srgbClr val="FF6600"/>
            </a:solidFill>
            <a:miter lim="800000"/>
            <a:tailEnd type="triangle" w="med" len="med"/>
          </a:ln>
        </p:spPr>
        <p:txBody>
          <a:bodyPr lIns="90000" tIns="46800" rIns="90000" bIns="46800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7227" name="Group 108"/>
          <p:cNvGrpSpPr/>
          <p:nvPr/>
        </p:nvGrpSpPr>
        <p:grpSpPr bwMode="auto">
          <a:xfrm>
            <a:off x="4932363" y="4076700"/>
            <a:ext cx="1799787" cy="461963"/>
            <a:chOff x="0" y="0"/>
            <a:chExt cx="589" cy="291"/>
          </a:xfrm>
        </p:grpSpPr>
        <p:sp>
          <p:nvSpPr>
            <p:cNvPr id="7228" name="Line 106"/>
            <p:cNvSpPr>
              <a:spLocks noChangeShapeType="1"/>
            </p:cNvSpPr>
            <p:nvPr/>
          </p:nvSpPr>
          <p:spPr bwMode="auto">
            <a:xfrm>
              <a:off x="0" y="136"/>
              <a:ext cx="227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miter lim="800000"/>
              <a:headEnd type="triangle" w="med" len="med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229" name="Text Box 107"/>
            <p:cNvSpPr>
              <a:spLocks noChangeArrowheads="1"/>
            </p:cNvSpPr>
            <p:nvPr/>
          </p:nvSpPr>
          <p:spPr bwMode="auto">
            <a:xfrm>
              <a:off x="181" y="0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 smtClean="0">
                  <a:solidFill>
                    <a:srgbClr val="0000FF"/>
                  </a:solidFill>
                  <a:ea typeface="仿宋_GB2312" pitchFamily="1" charset="-122"/>
                </a:rPr>
                <a:t>C</a:t>
              </a:r>
              <a:r>
                <a:rPr lang="en-US" altLang="zh-CN" sz="2400" b="1" i="1" dirty="0" smtClean="0">
                  <a:solidFill>
                    <a:srgbClr val="0000FF"/>
                  </a:solidFill>
                  <a:ea typeface="仿宋_GB2312" pitchFamily="1" charset="-122"/>
                </a:rPr>
                <a:t>LK</a:t>
              </a:r>
              <a:endParaRPr lang="zh-CN" alt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500"/>
                                        <p:tgtEl>
                                          <p:spTgt spid="71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500"/>
                                        <p:tgtEl>
                                          <p:spTgt spid="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9" dur="500"/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4" dur="500"/>
                                        <p:tgtEl>
                                          <p:spTgt spid="7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9" dur="500"/>
                                        <p:tgtEl>
                                          <p:spTgt spid="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utoUpdateAnimBg="0"/>
      <p:bldP spid="7172" grpId="0" bldLvl="0" animBg="1" autoUpdateAnimBg="0"/>
      <p:bldP spid="7173" grpId="0" bldLvl="0" animBg="1" autoUpdateAnimBg="0"/>
      <p:bldP spid="7174" grpId="0" bldLvl="0" animBg="1" autoUpdateAnimBg="0"/>
      <p:bldP spid="7175" grpId="0" bldLvl="0" animBg="1" autoUpdateAnimBg="0"/>
      <p:bldP spid="7176" grpId="0" bldLvl="0" animBg="1" autoUpdateAnimBg="0"/>
      <p:bldP spid="7177" grpId="0" bldLvl="0" animBg="1" autoUpdateAnimBg="0"/>
      <p:bldP spid="7178" grpId="0" bldLvl="0" animBg="1" autoUpdateAnimBg="0"/>
      <p:bldP spid="7179" grpId="0" bldLvl="0" animBg="1" autoUpdateAnimBg="0"/>
      <p:bldP spid="7180" grpId="0" bldLvl="0" animBg="1" autoUpdateAnimBg="0" build="p"/>
      <p:bldP spid="7181" grpId="0" bldLvl="0" animBg="1" autoUpdateAnimBg="0"/>
      <p:bldP spid="7225" grpId="0" bldLvl="0" animBg="1" autoUpdateAnimBg="0"/>
      <p:bldP spid="7226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3960813" cy="620713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6.</a:t>
            </a:r>
            <a:r>
              <a:rPr lang="zh-CN" altLang="en-US" sz="32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电路图</a:t>
            </a:r>
            <a:endParaRPr lang="zh-CN" altLang="en-US" dirty="0"/>
          </a:p>
        </p:txBody>
      </p:sp>
      <p:sp>
        <p:nvSpPr>
          <p:cNvPr id="52227" name="AutoShape 72"/>
          <p:cNvSpPr>
            <a:spLocks noChangeArrowheads="1"/>
          </p:cNvSpPr>
          <p:nvPr/>
        </p:nvSpPr>
        <p:spPr bwMode="auto">
          <a:xfrm>
            <a:off x="2601913" y="2492375"/>
            <a:ext cx="1106487" cy="649288"/>
          </a:xfrm>
          <a:prstGeom prst="rightArrow">
            <a:avLst>
              <a:gd name="adj1" fmla="val 50000"/>
              <a:gd name="adj2" fmla="val 42635"/>
            </a:avLst>
          </a:prstGeom>
          <a:solidFill>
            <a:schemeClr val="folHlink"/>
          </a:solidFill>
          <a:ln w="9525" cmpd="sng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79695" y="2276920"/>
            <a:ext cx="2047875" cy="1179405"/>
            <a:chOff x="179695" y="2276920"/>
            <a:chExt cx="2047875" cy="1179405"/>
          </a:xfrm>
        </p:grpSpPr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179695" y="2276920"/>
            <a:ext cx="2047875" cy="809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公式" r:id="rId1" imgW="28346400" imgH="12192000" progId="Equation.3">
                    <p:embed/>
                  </p:oleObj>
                </mc:Choice>
                <mc:Fallback>
                  <p:oleObj name="公式" r:id="rId1" imgW="28346400" imgH="12192000" progId="Equation.3">
                    <p:embed/>
                    <p:pic>
                      <p:nvPicPr>
                        <p:cNvPr id="0" name="图片 92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9695" y="2276920"/>
                          <a:ext cx="2047875" cy="80905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3" name="Object 5"/>
            <p:cNvGraphicFramePr>
              <a:graphicFrameLocks noChangeAspect="1"/>
            </p:cNvGraphicFramePr>
            <p:nvPr/>
          </p:nvGraphicFramePr>
          <p:xfrm>
            <a:off x="323705" y="3100631"/>
            <a:ext cx="855663" cy="355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公式" r:id="rId3" imgW="13411200" imgH="6096000" progId="Equation.3">
                    <p:embed/>
                  </p:oleObj>
                </mc:Choice>
                <mc:Fallback>
                  <p:oleObj name="公式" r:id="rId3" imgW="13411200" imgH="6096000" progId="Equation.3">
                    <p:embed/>
                    <p:pic>
                      <p:nvPicPr>
                        <p:cNvPr id="0" name="图片 92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3705" y="3100631"/>
                          <a:ext cx="855663" cy="3556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组合 72"/>
          <p:cNvGrpSpPr/>
          <p:nvPr/>
        </p:nvGrpSpPr>
        <p:grpSpPr>
          <a:xfrm>
            <a:off x="4067175" y="692150"/>
            <a:ext cx="4756150" cy="4419600"/>
            <a:chOff x="4067175" y="692150"/>
            <a:chExt cx="4756150" cy="4419600"/>
          </a:xfrm>
        </p:grpSpPr>
        <p:sp>
          <p:nvSpPr>
            <p:cNvPr id="52230" name="Oval 81"/>
            <p:cNvSpPr>
              <a:spLocks noChangeArrowheads="1"/>
            </p:cNvSpPr>
            <p:nvPr/>
          </p:nvSpPr>
          <p:spPr bwMode="auto">
            <a:xfrm>
              <a:off x="5045075" y="4349750"/>
              <a:ext cx="1266825" cy="762000"/>
            </a:xfrm>
            <a:prstGeom prst="ellipse">
              <a:avLst/>
            </a:prstGeom>
            <a:noFill/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31" name="Text Box 4"/>
            <p:cNvSpPr>
              <a:spLocks noChangeArrowheads="1"/>
            </p:cNvSpPr>
            <p:nvPr/>
          </p:nvSpPr>
          <p:spPr bwMode="auto">
            <a:xfrm>
              <a:off x="8280400" y="768350"/>
              <a:ext cx="5429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Y</a:t>
              </a:r>
              <a:endParaRPr lang="zh-CN" altLang="en-US"/>
            </a:p>
          </p:txBody>
        </p:sp>
        <p:sp>
          <p:nvSpPr>
            <p:cNvPr id="52232" name="Rectangle 5"/>
            <p:cNvSpPr>
              <a:spLocks noChangeArrowheads="1"/>
            </p:cNvSpPr>
            <p:nvPr/>
          </p:nvSpPr>
          <p:spPr bwMode="auto">
            <a:xfrm>
              <a:off x="4067175" y="692150"/>
              <a:ext cx="468313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X</a:t>
              </a:r>
              <a:endParaRPr lang="en-US" sz="2400" baseline="-250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  <p:sp>
          <p:nvSpPr>
            <p:cNvPr id="52233" name="Text Box 6"/>
            <p:cNvSpPr>
              <a:spLocks noChangeArrowheads="1"/>
            </p:cNvSpPr>
            <p:nvPr/>
          </p:nvSpPr>
          <p:spPr bwMode="auto">
            <a:xfrm>
              <a:off x="4067175" y="3429000"/>
              <a:ext cx="81438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 dirty="0" smtClean="0">
                  <a:solidFill>
                    <a:schemeClr val="tx1"/>
                  </a:solidFill>
                  <a:ea typeface="仿宋_GB2312" pitchFamily="1" charset="-122"/>
                </a:rPr>
                <a:t>C</a:t>
              </a:r>
              <a:r>
                <a:rPr lang="en-US" altLang="zh-CN" sz="2400" dirty="0" smtClean="0">
                  <a:solidFill>
                    <a:schemeClr val="tx1"/>
                  </a:solidFill>
                  <a:ea typeface="仿宋_GB2312" pitchFamily="1" charset="-122"/>
                </a:rPr>
                <a:t>LK</a:t>
              </a:r>
              <a:endParaRPr lang="zh-CN" altLang="en-US" dirty="0"/>
            </a:p>
          </p:txBody>
        </p:sp>
        <p:sp>
          <p:nvSpPr>
            <p:cNvPr id="52234" name="Rectangle 8"/>
            <p:cNvSpPr>
              <a:spLocks noChangeArrowheads="1"/>
            </p:cNvSpPr>
            <p:nvPr/>
          </p:nvSpPr>
          <p:spPr bwMode="auto">
            <a:xfrm>
              <a:off x="6207125" y="1073150"/>
              <a:ext cx="773113" cy="1316038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0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5768975" y="2139950"/>
              <a:ext cx="422275" cy="15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 flipV="1">
              <a:off x="6964363" y="1454150"/>
              <a:ext cx="282575" cy="15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37" name="Oval 11"/>
            <p:cNvSpPr>
              <a:spLocks noChangeArrowheads="1"/>
            </p:cNvSpPr>
            <p:nvPr/>
          </p:nvSpPr>
          <p:spPr bwMode="auto">
            <a:xfrm>
              <a:off x="6964363" y="1911350"/>
              <a:ext cx="155575" cy="185738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38" name="Text Box 12"/>
            <p:cNvSpPr>
              <a:spLocks noChangeArrowheads="1"/>
            </p:cNvSpPr>
            <p:nvPr/>
          </p:nvSpPr>
          <p:spPr bwMode="auto">
            <a:xfrm>
              <a:off x="6208713" y="1131888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1J</a:t>
              </a:r>
              <a:endParaRPr lang="zh-CN" altLang="en-US"/>
            </a:p>
          </p:txBody>
        </p:sp>
        <p:sp>
          <p:nvSpPr>
            <p:cNvPr id="52239" name="Text Box 13"/>
            <p:cNvSpPr>
              <a:spLocks noChangeArrowheads="1"/>
            </p:cNvSpPr>
            <p:nvPr/>
          </p:nvSpPr>
          <p:spPr bwMode="auto">
            <a:xfrm>
              <a:off x="6191250" y="1960563"/>
              <a:ext cx="4953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1K</a:t>
              </a:r>
              <a:endParaRPr lang="zh-CN" altLang="en-US"/>
            </a:p>
          </p:txBody>
        </p:sp>
        <p:sp>
          <p:nvSpPr>
            <p:cNvPr id="52240" name="Line 14"/>
            <p:cNvSpPr>
              <a:spLocks noChangeShapeType="1"/>
            </p:cNvSpPr>
            <p:nvPr/>
          </p:nvSpPr>
          <p:spPr bwMode="auto">
            <a:xfrm>
              <a:off x="5889625" y="1758950"/>
              <a:ext cx="160338" cy="15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41" name="Text Box 15"/>
            <p:cNvSpPr>
              <a:spLocks noChangeArrowheads="1"/>
            </p:cNvSpPr>
            <p:nvPr/>
          </p:nvSpPr>
          <p:spPr bwMode="auto">
            <a:xfrm>
              <a:off x="6261100" y="1606550"/>
              <a:ext cx="54292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C1</a:t>
              </a:r>
              <a:endParaRPr lang="zh-CN" altLang="en-US"/>
            </a:p>
          </p:txBody>
        </p:sp>
        <p:sp>
          <p:nvSpPr>
            <p:cNvPr id="52242" name="Oval 16"/>
            <p:cNvSpPr>
              <a:spLocks noChangeArrowheads="1"/>
            </p:cNvSpPr>
            <p:nvPr/>
          </p:nvSpPr>
          <p:spPr bwMode="auto">
            <a:xfrm>
              <a:off x="6049963" y="1682750"/>
              <a:ext cx="155575" cy="185738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43" name="Line 17"/>
            <p:cNvSpPr>
              <a:spLocks noChangeShapeType="1"/>
            </p:cNvSpPr>
            <p:nvPr/>
          </p:nvSpPr>
          <p:spPr bwMode="auto">
            <a:xfrm>
              <a:off x="6207125" y="1627188"/>
              <a:ext cx="141288" cy="152400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H="1">
              <a:off x="6207125" y="1779588"/>
              <a:ext cx="141288" cy="152400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45" name="Text Box 21"/>
            <p:cNvSpPr>
              <a:spLocks noChangeArrowheads="1"/>
            </p:cNvSpPr>
            <p:nvPr/>
          </p:nvSpPr>
          <p:spPr bwMode="auto">
            <a:xfrm>
              <a:off x="5632450" y="1058863"/>
              <a:ext cx="350838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ea typeface="仿宋_GB2312" pitchFamily="1" charset="-122"/>
                </a:rPr>
                <a:t>&amp;</a:t>
              </a:r>
              <a:endParaRPr lang="zh-CN" altLang="en-US" dirty="0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4489450" y="1225550"/>
              <a:ext cx="100965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4840288" y="1377950"/>
              <a:ext cx="658813" cy="15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grpSp>
          <p:nvGrpSpPr>
            <p:cNvPr id="52248" name="Group 24"/>
            <p:cNvGrpSpPr/>
            <p:nvPr/>
          </p:nvGrpSpPr>
          <p:grpSpPr bwMode="auto">
            <a:xfrm>
              <a:off x="7386638" y="692150"/>
              <a:ext cx="563563" cy="533400"/>
              <a:chOff x="0" y="0"/>
              <a:chExt cx="401" cy="504"/>
            </a:xfrm>
          </p:grpSpPr>
          <p:sp>
            <p:nvSpPr>
              <p:cNvPr id="52249" name="Rectangl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1" cy="50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2250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1" cy="4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ea typeface="仿宋_GB2312" pitchFamily="1" charset="-122"/>
                    <a:sym typeface="Symbol" panose="05050102010706020507" pitchFamily="2" charset="2"/>
                  </a:rPr>
                  <a:t>&amp;</a:t>
                </a:r>
                <a:endParaRPr lang="en-US" sz="2400">
                  <a:solidFill>
                    <a:schemeClr val="tx1"/>
                  </a:solidFill>
                  <a:ea typeface="仿宋_GB2312" pitchFamily="1" charset="-122"/>
                </a:endParaRPr>
              </a:p>
            </p:txBody>
          </p:sp>
        </p:grp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5473700" y="2063750"/>
              <a:ext cx="141288" cy="1778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grpSp>
          <p:nvGrpSpPr>
            <p:cNvPr id="52252" name="Group 28"/>
            <p:cNvGrpSpPr/>
            <p:nvPr/>
          </p:nvGrpSpPr>
          <p:grpSpPr bwMode="auto">
            <a:xfrm>
              <a:off x="5051425" y="1911350"/>
              <a:ext cx="833438" cy="2551113"/>
              <a:chOff x="0" y="0"/>
              <a:chExt cx="642" cy="2410"/>
            </a:xfrm>
          </p:grpSpPr>
          <p:sp>
            <p:nvSpPr>
              <p:cNvPr id="52253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1" cy="50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2254" name="Text Box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1" cy="4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ea typeface="仿宋_GB2312" pitchFamily="1" charset="-122"/>
                    <a:sym typeface="Symbol" panose="05050102010706020507" pitchFamily="2" charset="2"/>
                  </a:rPr>
                  <a:t>1</a:t>
                </a:r>
                <a:endParaRPr lang="en-US" sz="2400" dirty="0">
                  <a:solidFill>
                    <a:schemeClr val="tx1"/>
                  </a:solidFill>
                  <a:ea typeface="仿宋_GB2312" pitchFamily="1" charset="-122"/>
                </a:endParaRPr>
              </a:p>
            </p:txBody>
          </p:sp>
          <p:sp>
            <p:nvSpPr>
              <p:cNvPr id="65" name="Text Box 30"/>
              <p:cNvSpPr>
                <a:spLocks noChangeArrowheads="1"/>
              </p:cNvSpPr>
              <p:nvPr/>
            </p:nvSpPr>
            <p:spPr bwMode="auto">
              <a:xfrm>
                <a:off x="241" y="1978"/>
                <a:ext cx="401" cy="4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ea typeface="仿宋_GB2312" pitchFamily="1" charset="-122"/>
                    <a:sym typeface="Symbol" panose="05050102010706020507" pitchFamily="2" charset="2"/>
                  </a:rPr>
                  <a:t>1</a:t>
                </a:r>
                <a:endParaRPr lang="en-US" sz="2400" dirty="0">
                  <a:solidFill>
                    <a:schemeClr val="tx1"/>
                  </a:solidFill>
                  <a:ea typeface="仿宋_GB2312" pitchFamily="1" charset="-122"/>
                </a:endParaRPr>
              </a:p>
            </p:txBody>
          </p:sp>
        </p:grpSp>
        <p:sp>
          <p:nvSpPr>
            <p:cNvPr id="52255" name="Line 33"/>
            <p:cNvSpPr>
              <a:spLocks noChangeShapeType="1"/>
            </p:cNvSpPr>
            <p:nvPr/>
          </p:nvSpPr>
          <p:spPr bwMode="auto">
            <a:xfrm>
              <a:off x="7105650" y="1987550"/>
              <a:ext cx="280988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56" name="Line 34"/>
            <p:cNvSpPr>
              <a:spLocks noChangeShapeType="1"/>
            </p:cNvSpPr>
            <p:nvPr/>
          </p:nvSpPr>
          <p:spPr bwMode="auto">
            <a:xfrm flipV="1">
              <a:off x="5889625" y="1758950"/>
              <a:ext cx="1588" cy="20304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57" name="Line 37"/>
            <p:cNvSpPr>
              <a:spLocks noChangeShapeType="1"/>
            </p:cNvSpPr>
            <p:nvPr/>
          </p:nvSpPr>
          <p:spPr bwMode="auto">
            <a:xfrm flipH="1">
              <a:off x="4408488" y="844550"/>
              <a:ext cx="2957513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58" name="Line 38"/>
            <p:cNvSpPr>
              <a:spLocks noChangeShapeType="1"/>
            </p:cNvSpPr>
            <p:nvPr/>
          </p:nvSpPr>
          <p:spPr bwMode="auto">
            <a:xfrm flipV="1">
              <a:off x="7246938" y="1073150"/>
              <a:ext cx="1588" cy="3810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59" name="Line 39"/>
            <p:cNvSpPr>
              <a:spLocks noChangeShapeType="1"/>
            </p:cNvSpPr>
            <p:nvPr/>
          </p:nvSpPr>
          <p:spPr bwMode="auto">
            <a:xfrm>
              <a:off x="7246938" y="1073150"/>
              <a:ext cx="139700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60" name="Line 40"/>
            <p:cNvSpPr>
              <a:spLocks noChangeShapeType="1"/>
            </p:cNvSpPr>
            <p:nvPr/>
          </p:nvSpPr>
          <p:spPr bwMode="auto">
            <a:xfrm>
              <a:off x="7788275" y="920750"/>
              <a:ext cx="442913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61" name="Rectangle 41"/>
            <p:cNvSpPr>
              <a:spLocks noChangeArrowheads="1"/>
            </p:cNvSpPr>
            <p:nvPr/>
          </p:nvSpPr>
          <p:spPr bwMode="auto">
            <a:xfrm>
              <a:off x="7085013" y="2978150"/>
              <a:ext cx="78105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ea typeface="仿宋_GB2312" pitchFamily="1" charset="-122"/>
                </a:rPr>
                <a:t>Q</a:t>
              </a:r>
              <a:r>
                <a:rPr lang="en-US" sz="2400" baseline="-250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zh-CN" altLang="en-US"/>
            </a:p>
          </p:txBody>
        </p:sp>
        <p:sp>
          <p:nvSpPr>
            <p:cNvPr id="52262" name="Rectangle 42"/>
            <p:cNvSpPr>
              <a:spLocks noChangeArrowheads="1"/>
            </p:cNvSpPr>
            <p:nvPr/>
          </p:nvSpPr>
          <p:spPr bwMode="auto">
            <a:xfrm>
              <a:off x="7380195" y="1196845"/>
              <a:ext cx="690563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ea typeface="仿宋_GB2312" pitchFamily="1" charset="-122"/>
                </a:rPr>
                <a:t>Q</a:t>
              </a:r>
              <a:r>
                <a:rPr lang="en-US" sz="2400" baseline="-25000" dirty="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zh-CN" altLang="en-US" dirty="0"/>
            </a:p>
          </p:txBody>
        </p:sp>
        <p:sp>
          <p:nvSpPr>
            <p:cNvPr id="52263" name="Line 43"/>
            <p:cNvSpPr>
              <a:spLocks noChangeShapeType="1"/>
            </p:cNvSpPr>
            <p:nvPr/>
          </p:nvSpPr>
          <p:spPr bwMode="auto">
            <a:xfrm>
              <a:off x="5632450" y="2139950"/>
              <a:ext cx="32702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64" name="Rectangle 44"/>
            <p:cNvSpPr>
              <a:spLocks noChangeArrowheads="1"/>
            </p:cNvSpPr>
            <p:nvPr/>
          </p:nvSpPr>
          <p:spPr bwMode="auto">
            <a:xfrm>
              <a:off x="6256338" y="3130550"/>
              <a:ext cx="774700" cy="1316038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000">
                <a:solidFill>
                  <a:schemeClr val="tx1"/>
                </a:solidFill>
                <a:ea typeface="仿宋_GB2312" pitchFamily="1" charset="-122"/>
              </a:endParaRPr>
            </a:p>
          </p:txBody>
        </p:sp>
        <p:sp>
          <p:nvSpPr>
            <p:cNvPr id="52265" name="Line 45"/>
            <p:cNvSpPr>
              <a:spLocks noChangeShapeType="1"/>
            </p:cNvSpPr>
            <p:nvPr/>
          </p:nvSpPr>
          <p:spPr bwMode="auto">
            <a:xfrm>
              <a:off x="5705475" y="4227513"/>
              <a:ext cx="561975" cy="15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66" name="Line 46"/>
            <p:cNvSpPr>
              <a:spLocks noChangeShapeType="1"/>
            </p:cNvSpPr>
            <p:nvPr/>
          </p:nvSpPr>
          <p:spPr bwMode="auto">
            <a:xfrm flipV="1">
              <a:off x="7015163" y="3511550"/>
              <a:ext cx="280988" cy="15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67" name="Oval 47"/>
            <p:cNvSpPr>
              <a:spLocks noChangeArrowheads="1"/>
            </p:cNvSpPr>
            <p:nvPr/>
          </p:nvSpPr>
          <p:spPr bwMode="auto">
            <a:xfrm>
              <a:off x="7015163" y="3968750"/>
              <a:ext cx="155575" cy="185738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68" name="Text Box 49"/>
            <p:cNvSpPr>
              <a:spLocks noChangeArrowheads="1"/>
            </p:cNvSpPr>
            <p:nvPr/>
          </p:nvSpPr>
          <p:spPr bwMode="auto">
            <a:xfrm>
              <a:off x="6240463" y="4017963"/>
              <a:ext cx="4953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1K</a:t>
              </a:r>
              <a:endParaRPr lang="zh-CN" altLang="en-US"/>
            </a:p>
          </p:txBody>
        </p:sp>
        <p:sp>
          <p:nvSpPr>
            <p:cNvPr id="52269" name="Line 50"/>
            <p:cNvSpPr>
              <a:spLocks noChangeShapeType="1"/>
            </p:cNvSpPr>
            <p:nvPr/>
          </p:nvSpPr>
          <p:spPr bwMode="auto">
            <a:xfrm>
              <a:off x="4284663" y="3803650"/>
              <a:ext cx="1816100" cy="142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0" name="Text Box 51"/>
            <p:cNvSpPr>
              <a:spLocks noChangeArrowheads="1"/>
            </p:cNvSpPr>
            <p:nvPr/>
          </p:nvSpPr>
          <p:spPr bwMode="auto">
            <a:xfrm>
              <a:off x="6311900" y="3663950"/>
              <a:ext cx="541338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C1</a:t>
              </a:r>
              <a:endParaRPr lang="zh-CN" altLang="en-US"/>
            </a:p>
          </p:txBody>
        </p:sp>
        <p:sp>
          <p:nvSpPr>
            <p:cNvPr id="52271" name="Oval 52"/>
            <p:cNvSpPr>
              <a:spLocks noChangeArrowheads="1"/>
            </p:cNvSpPr>
            <p:nvPr/>
          </p:nvSpPr>
          <p:spPr bwMode="auto">
            <a:xfrm>
              <a:off x="6100763" y="3740150"/>
              <a:ext cx="153988" cy="185738"/>
            </a:xfrm>
            <a:prstGeom prst="ellipse">
              <a:avLst/>
            </a:prstGeom>
            <a:noFill/>
            <a:ln w="9525" cmpd="sng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2" name="Line 53"/>
            <p:cNvSpPr>
              <a:spLocks noChangeShapeType="1"/>
            </p:cNvSpPr>
            <p:nvPr/>
          </p:nvSpPr>
          <p:spPr bwMode="auto">
            <a:xfrm>
              <a:off x="6256338" y="3684588"/>
              <a:ext cx="141288" cy="152400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3" name="Line 54"/>
            <p:cNvSpPr>
              <a:spLocks noChangeShapeType="1"/>
            </p:cNvSpPr>
            <p:nvPr/>
          </p:nvSpPr>
          <p:spPr bwMode="auto">
            <a:xfrm flipH="1">
              <a:off x="6256338" y="3836988"/>
              <a:ext cx="141288" cy="152400"/>
            </a:xfrm>
            <a:prstGeom prst="line">
              <a:avLst/>
            </a:prstGeom>
            <a:noFill/>
            <a:ln w="222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4" name="Line 59"/>
            <p:cNvSpPr>
              <a:spLocks noChangeShapeType="1"/>
            </p:cNvSpPr>
            <p:nvPr/>
          </p:nvSpPr>
          <p:spPr bwMode="auto">
            <a:xfrm flipH="1" flipV="1">
              <a:off x="5796084" y="3429000"/>
              <a:ext cx="455491" cy="635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5" name="Line 60"/>
            <p:cNvSpPr>
              <a:spLocks noChangeShapeType="1"/>
            </p:cNvSpPr>
            <p:nvPr/>
          </p:nvSpPr>
          <p:spPr bwMode="auto">
            <a:xfrm flipV="1">
              <a:off x="4841876" y="844550"/>
              <a:ext cx="0" cy="272846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6" name="Line 63"/>
            <p:cNvSpPr>
              <a:spLocks noChangeShapeType="1"/>
            </p:cNvSpPr>
            <p:nvPr/>
          </p:nvSpPr>
          <p:spPr bwMode="auto">
            <a:xfrm flipH="1">
              <a:off x="4840288" y="2139950"/>
              <a:ext cx="211138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7" name="Line 65"/>
            <p:cNvSpPr>
              <a:spLocks noChangeShapeType="1"/>
            </p:cNvSpPr>
            <p:nvPr/>
          </p:nvSpPr>
          <p:spPr bwMode="auto">
            <a:xfrm>
              <a:off x="7296150" y="3511550"/>
              <a:ext cx="35242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8" name="Line 66"/>
            <p:cNvSpPr>
              <a:spLocks noChangeShapeType="1"/>
            </p:cNvSpPr>
            <p:nvPr/>
          </p:nvSpPr>
          <p:spPr bwMode="auto">
            <a:xfrm flipV="1">
              <a:off x="7646988" y="2900363"/>
              <a:ext cx="1588" cy="6080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79" name="Line 67"/>
            <p:cNvSpPr>
              <a:spLocks noChangeShapeType="1"/>
            </p:cNvSpPr>
            <p:nvPr/>
          </p:nvSpPr>
          <p:spPr bwMode="auto">
            <a:xfrm flipH="1">
              <a:off x="4481513" y="2901950"/>
              <a:ext cx="3167063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80" name="Line 68"/>
            <p:cNvSpPr>
              <a:spLocks noChangeShapeType="1"/>
            </p:cNvSpPr>
            <p:nvPr/>
          </p:nvSpPr>
          <p:spPr bwMode="auto">
            <a:xfrm flipV="1">
              <a:off x="4489450" y="1225550"/>
              <a:ext cx="1588" cy="16764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81" name="Rectangle 85"/>
            <p:cNvSpPr>
              <a:spLocks noChangeArrowheads="1"/>
            </p:cNvSpPr>
            <p:nvPr/>
          </p:nvSpPr>
          <p:spPr bwMode="auto">
            <a:xfrm>
              <a:off x="5489575" y="987425"/>
              <a:ext cx="503238" cy="57626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82" name="Line 86"/>
            <p:cNvSpPr>
              <a:spLocks noChangeShapeType="1"/>
            </p:cNvSpPr>
            <p:nvPr/>
          </p:nvSpPr>
          <p:spPr bwMode="auto">
            <a:xfrm flipH="1">
              <a:off x="5992813" y="1274763"/>
              <a:ext cx="211138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2284" name="Text Box 98"/>
            <p:cNvSpPr>
              <a:spLocks noChangeArrowheads="1"/>
            </p:cNvSpPr>
            <p:nvPr/>
          </p:nvSpPr>
          <p:spPr bwMode="auto">
            <a:xfrm>
              <a:off x="6227763" y="3213100"/>
              <a:ext cx="409575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1J</a:t>
              </a:r>
              <a:endParaRPr lang="zh-CN" altLang="en-US"/>
            </a:p>
          </p:txBody>
        </p:sp>
        <p:sp>
          <p:nvSpPr>
            <p:cNvPr id="66" name="Rectangle 85"/>
            <p:cNvSpPr>
              <a:spLocks noChangeArrowheads="1"/>
            </p:cNvSpPr>
            <p:nvPr/>
          </p:nvSpPr>
          <p:spPr bwMode="auto">
            <a:xfrm>
              <a:off x="5292050" y="3140980"/>
              <a:ext cx="503238" cy="57626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67" name="Text Box 21"/>
            <p:cNvSpPr>
              <a:spLocks noChangeArrowheads="1"/>
            </p:cNvSpPr>
            <p:nvPr/>
          </p:nvSpPr>
          <p:spPr bwMode="auto">
            <a:xfrm>
              <a:off x="5364055" y="3212985"/>
              <a:ext cx="350838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  <a:ea typeface="仿宋_GB2312" pitchFamily="1" charset="-122"/>
                </a:rPr>
                <a:t>&amp;</a:t>
              </a:r>
              <a:endParaRPr lang="zh-CN" altLang="en-US" dirty="0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4860019" y="3573010"/>
              <a:ext cx="43202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 flipV="1">
              <a:off x="7380195" y="1988899"/>
              <a:ext cx="1588" cy="6480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 flipH="1">
              <a:off x="5148040" y="2636945"/>
              <a:ext cx="223746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 flipV="1">
              <a:off x="5149628" y="2636944"/>
              <a:ext cx="0" cy="72005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2" name="Line 63"/>
            <p:cNvSpPr>
              <a:spLocks noChangeShapeType="1"/>
            </p:cNvSpPr>
            <p:nvPr/>
          </p:nvSpPr>
          <p:spPr bwMode="auto">
            <a:xfrm flipH="1">
              <a:off x="5148039" y="3356994"/>
              <a:ext cx="14400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23705" y="1052835"/>
          <a:ext cx="32972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Document" r:id="rId1" imgW="4663440" imgH="2122805" progId="Word.Document.8">
                  <p:embed/>
                </p:oleObj>
              </mc:Choice>
              <mc:Fallback>
                <p:oleObj name="Document" r:id="rId1" imgW="4663440" imgH="2122805" progId="Word.Document.8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705" y="1052835"/>
                        <a:ext cx="3297238" cy="142875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Object 330"/>
          <p:cNvGraphicFramePr>
            <a:graphicFrameLocks noChangeAspect="1"/>
          </p:cNvGraphicFramePr>
          <p:nvPr/>
        </p:nvGraphicFramePr>
        <p:xfrm>
          <a:off x="4383088" y="2492375"/>
          <a:ext cx="3371175" cy="108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38100000" imgH="12192000" progId="Equation.3">
                  <p:embed/>
                </p:oleObj>
              </mc:Choice>
              <mc:Fallback>
                <p:oleObj name="公式" r:id="rId3" imgW="38100000" imgH="12192000" progId="Equation.3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3088" y="2492375"/>
                        <a:ext cx="3371175" cy="1080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AutoShape 6"/>
          <p:cNvSpPr>
            <a:spLocks noChangeArrowheads="1"/>
          </p:cNvSpPr>
          <p:nvPr/>
        </p:nvSpPr>
        <p:spPr bwMode="auto">
          <a:xfrm>
            <a:off x="3276600" y="908050"/>
            <a:ext cx="1943100" cy="936625"/>
          </a:xfrm>
          <a:prstGeom prst="leftArrow">
            <a:avLst>
              <a:gd name="adj1" fmla="val 50000"/>
              <a:gd name="adj2" fmla="val 51855"/>
            </a:avLst>
          </a:prstGeom>
          <a:solidFill>
            <a:srgbClr val="C0C0C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 dirty="0">
                <a:solidFill>
                  <a:srgbClr val="FF0000"/>
                </a:solidFill>
                <a:sym typeface="Times New Roman" panose="02020603050405020304" pitchFamily="18" charset="0"/>
              </a:rPr>
              <a:t>一分为三</a:t>
            </a:r>
            <a:endParaRPr lang="zh-CN" altLang="en-US" dirty="0"/>
          </a:p>
        </p:txBody>
      </p:sp>
      <p:sp>
        <p:nvSpPr>
          <p:cNvPr id="51324" name="Oval 134"/>
          <p:cNvSpPr>
            <a:spLocks noChangeArrowheads="1"/>
          </p:cNvSpPr>
          <p:nvPr/>
        </p:nvSpPr>
        <p:spPr bwMode="auto">
          <a:xfrm>
            <a:off x="1835810" y="1916895"/>
            <a:ext cx="863600" cy="287337"/>
          </a:xfrm>
          <a:prstGeom prst="ellipse">
            <a:avLst/>
          </a:prstGeom>
          <a:noFill/>
          <a:ln w="28575" cmpd="sng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51326" name="Oval 136"/>
          <p:cNvSpPr>
            <a:spLocks noChangeArrowheads="1"/>
          </p:cNvSpPr>
          <p:nvPr/>
        </p:nvSpPr>
        <p:spPr bwMode="auto">
          <a:xfrm>
            <a:off x="2339975" y="5300663"/>
            <a:ext cx="844550" cy="228600"/>
          </a:xfrm>
          <a:prstGeom prst="ellipse">
            <a:avLst/>
          </a:prstGeom>
          <a:noFill/>
          <a:ln w="28575" cmpd="sng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51334" name="Text Box 144"/>
          <p:cNvSpPr>
            <a:spLocks noChangeArrowheads="1"/>
          </p:cNvSpPr>
          <p:nvPr/>
        </p:nvSpPr>
        <p:spPr bwMode="auto">
          <a:xfrm>
            <a:off x="4219575" y="4293060"/>
            <a:ext cx="460072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自启动检查：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从卡诺图可看出，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×</a:t>
            </a: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圈内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，圈外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Group 145"/>
          <p:cNvGrpSpPr/>
          <p:nvPr/>
        </p:nvGrpSpPr>
        <p:grpSpPr bwMode="auto">
          <a:xfrm>
            <a:off x="5435600" y="5207460"/>
            <a:ext cx="1553920" cy="1295400"/>
            <a:chOff x="0" y="0"/>
            <a:chExt cx="1060" cy="816"/>
          </a:xfrm>
        </p:grpSpPr>
        <p:grpSp>
          <p:nvGrpSpPr>
            <p:cNvPr id="3" name="Group 146"/>
            <p:cNvGrpSpPr/>
            <p:nvPr/>
          </p:nvGrpSpPr>
          <p:grpSpPr bwMode="auto">
            <a:xfrm>
              <a:off x="0" y="288"/>
              <a:ext cx="338" cy="336"/>
              <a:chOff x="0" y="0"/>
              <a:chExt cx="338" cy="336"/>
            </a:xfrm>
          </p:grpSpPr>
          <p:sp>
            <p:nvSpPr>
              <p:cNvPr id="51337" name="Oval 1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7" cy="336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38" name="Text Box 148"/>
              <p:cNvSpPr>
                <a:spLocks noChangeArrowheads="1"/>
              </p:cNvSpPr>
              <p:nvPr/>
            </p:nvSpPr>
            <p:spPr bwMode="auto">
              <a:xfrm>
                <a:off x="39" y="57"/>
                <a:ext cx="2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tx1"/>
                    </a:solidFill>
                    <a:ea typeface="仿宋_GB2312" pitchFamily="1" charset="-122"/>
                  </a:rPr>
                  <a:t>11</a:t>
                </a:r>
                <a:endParaRPr lang="zh-CN" altLang="en-US" dirty="0"/>
              </a:p>
            </p:txBody>
          </p:sp>
        </p:grpSp>
        <p:grpSp>
          <p:nvGrpSpPr>
            <p:cNvPr id="4" name="Group 149"/>
            <p:cNvGrpSpPr/>
            <p:nvPr/>
          </p:nvGrpSpPr>
          <p:grpSpPr bwMode="auto">
            <a:xfrm>
              <a:off x="720" y="480"/>
              <a:ext cx="340" cy="336"/>
              <a:chOff x="0" y="0"/>
              <a:chExt cx="340" cy="336"/>
            </a:xfrm>
          </p:grpSpPr>
          <p:sp>
            <p:nvSpPr>
              <p:cNvPr id="51340" name="Oval 1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7" cy="336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41" name="Text Box 151"/>
              <p:cNvSpPr>
                <a:spLocks noChangeArrowheads="1"/>
              </p:cNvSpPr>
              <p:nvPr/>
            </p:nvSpPr>
            <p:spPr bwMode="auto">
              <a:xfrm>
                <a:off x="39" y="57"/>
                <a:ext cx="301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tx1"/>
                    </a:solidFill>
                    <a:ea typeface="仿宋_GB2312" pitchFamily="1" charset="-122"/>
                  </a:rPr>
                  <a:t>10</a:t>
                </a:r>
                <a:endParaRPr lang="zh-CN" altLang="en-US" dirty="0"/>
              </a:p>
            </p:txBody>
          </p:sp>
        </p:grpSp>
        <p:grpSp>
          <p:nvGrpSpPr>
            <p:cNvPr id="5" name="Group 152"/>
            <p:cNvGrpSpPr/>
            <p:nvPr/>
          </p:nvGrpSpPr>
          <p:grpSpPr bwMode="auto">
            <a:xfrm>
              <a:off x="672" y="0"/>
              <a:ext cx="338" cy="336"/>
              <a:chOff x="0" y="0"/>
              <a:chExt cx="338" cy="336"/>
            </a:xfrm>
          </p:grpSpPr>
          <p:sp>
            <p:nvSpPr>
              <p:cNvPr id="51343" name="Oval 1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37" cy="336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51344" name="Text Box 154"/>
              <p:cNvSpPr>
                <a:spLocks noChangeArrowheads="1"/>
              </p:cNvSpPr>
              <p:nvPr/>
            </p:nvSpPr>
            <p:spPr bwMode="auto">
              <a:xfrm>
                <a:off x="39" y="57"/>
                <a:ext cx="2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chemeClr val="tx1"/>
                    </a:solidFill>
                    <a:ea typeface="仿宋_GB2312" pitchFamily="1" charset="-122"/>
                  </a:rPr>
                  <a:t>00</a:t>
                </a:r>
                <a:endParaRPr lang="zh-CN" altLang="en-US"/>
              </a:p>
            </p:txBody>
          </p:sp>
        </p:grpSp>
        <p:sp>
          <p:nvSpPr>
            <p:cNvPr id="51345" name="Line 155"/>
            <p:cNvSpPr>
              <a:spLocks noChangeShapeType="1"/>
            </p:cNvSpPr>
            <p:nvPr/>
          </p:nvSpPr>
          <p:spPr bwMode="auto">
            <a:xfrm flipV="1">
              <a:off x="288" y="192"/>
              <a:ext cx="38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46" name="Line 156"/>
            <p:cNvSpPr>
              <a:spLocks noChangeShapeType="1"/>
            </p:cNvSpPr>
            <p:nvPr/>
          </p:nvSpPr>
          <p:spPr bwMode="auto">
            <a:xfrm>
              <a:off x="288" y="528"/>
              <a:ext cx="432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51347" name="Text Box 157"/>
            <p:cNvSpPr>
              <a:spLocks noChangeArrowheads="1"/>
            </p:cNvSpPr>
            <p:nvPr/>
          </p:nvSpPr>
          <p:spPr bwMode="auto">
            <a:xfrm>
              <a:off x="326" y="57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0/0</a:t>
              </a:r>
              <a:endParaRPr lang="zh-CN" altLang="en-US"/>
            </a:p>
          </p:txBody>
        </p:sp>
        <p:sp>
          <p:nvSpPr>
            <p:cNvPr id="51348" name="Text Box 158"/>
            <p:cNvSpPr>
              <a:spLocks noChangeArrowheads="1"/>
            </p:cNvSpPr>
            <p:nvPr/>
          </p:nvSpPr>
          <p:spPr bwMode="auto">
            <a:xfrm>
              <a:off x="336" y="528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ea typeface="仿宋_GB2312" pitchFamily="1" charset="-122"/>
                </a:rPr>
                <a:t>1/1</a:t>
              </a:r>
              <a:endParaRPr lang="zh-CN" altLang="en-US"/>
            </a:p>
          </p:txBody>
        </p:sp>
      </p:grpSp>
      <p:sp>
        <p:nvSpPr>
          <p:cNvPr id="51349" name="Rectangle 159"/>
          <p:cNvSpPr>
            <a:spLocks noChangeArrowheads="1"/>
          </p:cNvSpPr>
          <p:nvPr/>
        </p:nvSpPr>
        <p:spPr bwMode="auto">
          <a:xfrm>
            <a:off x="7451725" y="5516563"/>
            <a:ext cx="16922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  <a:t>结论：</a:t>
            </a:r>
            <a:b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能自启动</a:t>
            </a:r>
            <a:endParaRPr lang="zh-CN" altLang="en-US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5292050" y="548800"/>
          <a:ext cx="3693363" cy="158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5" imgW="2415540" imgH="1016000" progId="">
                  <p:embed/>
                </p:oleObj>
              </mc:Choice>
              <mc:Fallback>
                <p:oleObj name="Visio" r:id="rId5" imgW="2415540" imgH="1016000" progId="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 l="2661" t="3412" r="3372"/>
                      <a:stretch>
                        <a:fillRect/>
                      </a:stretch>
                    </p:blipFill>
                    <p:spPr>
                      <a:xfrm>
                        <a:off x="5292050" y="548800"/>
                        <a:ext cx="3693363" cy="1584110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008189" y="2200275"/>
          <a:ext cx="403662" cy="45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7" imgW="4876800" imgH="5486400" progId="Equation.3">
                  <p:embed/>
                </p:oleObj>
              </mc:Choice>
              <mc:Fallback>
                <p:oleObj name="公式" r:id="rId7" imgW="4876800" imgH="5486400" progId="Equation.3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8189" y="2200275"/>
                        <a:ext cx="403662" cy="452705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06"/>
          <p:cNvGrpSpPr/>
          <p:nvPr/>
        </p:nvGrpSpPr>
        <p:grpSpPr bwMode="auto">
          <a:xfrm>
            <a:off x="179695" y="2681747"/>
            <a:ext cx="3268663" cy="1611313"/>
            <a:chOff x="71" y="1536"/>
            <a:chExt cx="2059" cy="1015"/>
          </a:xfrm>
        </p:grpSpPr>
        <p:sp>
          <p:nvSpPr>
            <p:cNvPr id="187" name="Rectangle 165"/>
            <p:cNvSpPr>
              <a:spLocks noChangeArrowheads="1"/>
            </p:cNvSpPr>
            <p:nvPr/>
          </p:nvSpPr>
          <p:spPr bwMode="auto">
            <a:xfrm>
              <a:off x="105" y="1589"/>
              <a:ext cx="276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   </a:t>
              </a:r>
              <a:endParaRPr lang="en-US" altLang="zh-CN" sz="2000" b="0"/>
            </a:p>
          </p:txBody>
        </p:sp>
        <p:grpSp>
          <p:nvGrpSpPr>
            <p:cNvPr id="13" name="Group 172"/>
            <p:cNvGrpSpPr/>
            <p:nvPr/>
          </p:nvGrpSpPr>
          <p:grpSpPr bwMode="auto">
            <a:xfrm>
              <a:off x="433" y="1550"/>
              <a:ext cx="298" cy="194"/>
              <a:chOff x="433" y="1550"/>
              <a:chExt cx="298" cy="194"/>
            </a:xfrm>
          </p:grpSpPr>
          <p:sp>
            <p:nvSpPr>
              <p:cNvPr id="293" name="Rectangle 166"/>
              <p:cNvSpPr>
                <a:spLocks noChangeArrowheads="1"/>
              </p:cNvSpPr>
              <p:nvPr/>
            </p:nvSpPr>
            <p:spPr bwMode="auto">
              <a:xfrm>
                <a:off x="714" y="1550"/>
                <a:ext cx="0" cy="1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sz="2000" b="0" dirty="0"/>
              </a:p>
            </p:txBody>
          </p:sp>
          <p:sp>
            <p:nvSpPr>
              <p:cNvPr id="294" name="Rectangle 167"/>
              <p:cNvSpPr>
                <a:spLocks noChangeArrowheads="1"/>
              </p:cNvSpPr>
              <p:nvPr/>
            </p:nvSpPr>
            <p:spPr bwMode="auto">
              <a:xfrm>
                <a:off x="695" y="1639"/>
                <a:ext cx="36" cy="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0">
                    <a:solidFill>
                      <a:srgbClr val="000000"/>
                    </a:solidFill>
                  </a:rPr>
                  <a:t>0</a:t>
                </a:r>
                <a:endParaRPr lang="en-US" altLang="zh-CN" sz="2000" b="0"/>
              </a:p>
            </p:txBody>
          </p:sp>
          <p:sp>
            <p:nvSpPr>
              <p:cNvPr id="295" name="Rectangle 168"/>
              <p:cNvSpPr>
                <a:spLocks noChangeArrowheads="1"/>
              </p:cNvSpPr>
              <p:nvPr/>
            </p:nvSpPr>
            <p:spPr bwMode="auto">
              <a:xfrm>
                <a:off x="564" y="1550"/>
                <a:ext cx="0" cy="1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sz="2000" b="0" dirty="0"/>
              </a:p>
            </p:txBody>
          </p:sp>
          <p:sp>
            <p:nvSpPr>
              <p:cNvPr id="296" name="Rectangle 169"/>
              <p:cNvSpPr>
                <a:spLocks noChangeArrowheads="1"/>
              </p:cNvSpPr>
              <p:nvPr/>
            </p:nvSpPr>
            <p:spPr bwMode="auto">
              <a:xfrm>
                <a:off x="537" y="1639"/>
                <a:ext cx="36" cy="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0">
                    <a:solidFill>
                      <a:srgbClr val="000000"/>
                    </a:solidFill>
                  </a:rPr>
                  <a:t>1</a:t>
                </a:r>
                <a:endParaRPr lang="en-US" altLang="zh-CN" sz="2000" b="0"/>
              </a:p>
            </p:txBody>
          </p:sp>
          <p:sp>
            <p:nvSpPr>
              <p:cNvPr id="297" name="Rectangle 170"/>
              <p:cNvSpPr>
                <a:spLocks noChangeArrowheads="1"/>
              </p:cNvSpPr>
              <p:nvPr/>
            </p:nvSpPr>
            <p:spPr bwMode="auto">
              <a:xfrm>
                <a:off x="570" y="1560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0" dirty="0">
                    <a:solidFill>
                      <a:srgbClr val="000000"/>
                    </a:solidFill>
                  </a:rPr>
                  <a:t>Q</a:t>
                </a:r>
                <a:endParaRPr lang="en-US" altLang="zh-CN" sz="2000" b="0" dirty="0"/>
              </a:p>
            </p:txBody>
          </p:sp>
          <p:sp>
            <p:nvSpPr>
              <p:cNvPr id="298" name="Rectangle 171"/>
              <p:cNvSpPr>
                <a:spLocks noChangeArrowheads="1"/>
              </p:cNvSpPr>
              <p:nvPr/>
            </p:nvSpPr>
            <p:spPr bwMode="auto">
              <a:xfrm>
                <a:off x="433" y="1560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0" dirty="0">
                    <a:solidFill>
                      <a:srgbClr val="000000"/>
                    </a:solidFill>
                  </a:rPr>
                  <a:t>Q</a:t>
                </a:r>
                <a:endParaRPr lang="en-US" altLang="zh-CN" sz="2000" b="0" dirty="0"/>
              </a:p>
            </p:txBody>
          </p:sp>
        </p:grpSp>
        <p:sp>
          <p:nvSpPr>
            <p:cNvPr id="189" name="Rectangle 173"/>
            <p:cNvSpPr>
              <a:spLocks noChangeArrowheads="1"/>
            </p:cNvSpPr>
            <p:nvPr/>
          </p:nvSpPr>
          <p:spPr bwMode="auto">
            <a:xfrm>
              <a:off x="758" y="158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0" name="Rectangle 174"/>
            <p:cNvSpPr>
              <a:spLocks noChangeArrowheads="1"/>
            </p:cNvSpPr>
            <p:nvPr/>
          </p:nvSpPr>
          <p:spPr bwMode="auto">
            <a:xfrm>
              <a:off x="394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X</a:t>
              </a:r>
              <a:endParaRPr lang="en-US" altLang="zh-CN" sz="2000" b="0"/>
            </a:p>
          </p:txBody>
        </p:sp>
        <p:sp>
          <p:nvSpPr>
            <p:cNvPr id="191" name="Rectangle 175"/>
            <p:cNvSpPr>
              <a:spLocks noChangeArrowheads="1"/>
            </p:cNvSpPr>
            <p:nvPr/>
          </p:nvSpPr>
          <p:spPr bwMode="auto">
            <a:xfrm>
              <a:off x="469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2" name="Rectangle 176"/>
            <p:cNvSpPr>
              <a:spLocks noChangeArrowheads="1"/>
            </p:cNvSpPr>
            <p:nvPr/>
          </p:nvSpPr>
          <p:spPr bwMode="auto">
            <a:xfrm>
              <a:off x="875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00</a:t>
              </a:r>
              <a:endParaRPr lang="en-US" altLang="zh-CN" sz="2000" b="0"/>
            </a:p>
          </p:txBody>
        </p:sp>
        <p:sp>
          <p:nvSpPr>
            <p:cNvPr id="193" name="Rectangle 177"/>
            <p:cNvSpPr>
              <a:spLocks noChangeArrowheads="1"/>
            </p:cNvSpPr>
            <p:nvPr/>
          </p:nvSpPr>
          <p:spPr bwMode="auto">
            <a:xfrm>
              <a:off x="1024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4" name="Rectangle 178"/>
            <p:cNvSpPr>
              <a:spLocks noChangeArrowheads="1"/>
            </p:cNvSpPr>
            <p:nvPr/>
          </p:nvSpPr>
          <p:spPr bwMode="auto">
            <a:xfrm>
              <a:off x="1192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仿宋_GB2312" pitchFamily="1" charset="-122"/>
                </a:rPr>
                <a:t>01</a:t>
              </a:r>
              <a:endParaRPr lang="en-US" altLang="zh-CN" sz="2000" b="0" dirty="0"/>
            </a:p>
          </p:txBody>
        </p:sp>
        <p:sp>
          <p:nvSpPr>
            <p:cNvPr id="195" name="Rectangle 179"/>
            <p:cNvSpPr>
              <a:spLocks noChangeArrowheads="1"/>
            </p:cNvSpPr>
            <p:nvPr/>
          </p:nvSpPr>
          <p:spPr bwMode="auto">
            <a:xfrm>
              <a:off x="1340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6" name="Rectangle 180"/>
            <p:cNvSpPr>
              <a:spLocks noChangeArrowheads="1"/>
            </p:cNvSpPr>
            <p:nvPr/>
          </p:nvSpPr>
          <p:spPr bwMode="auto">
            <a:xfrm>
              <a:off x="1543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仿宋_GB2312" pitchFamily="1" charset="-122"/>
                </a:rPr>
                <a:t>11</a:t>
              </a:r>
              <a:endParaRPr lang="en-US" altLang="zh-CN" sz="2000" b="0" dirty="0"/>
            </a:p>
          </p:txBody>
        </p:sp>
        <p:sp>
          <p:nvSpPr>
            <p:cNvPr id="197" name="Rectangle 181"/>
            <p:cNvSpPr>
              <a:spLocks noChangeArrowheads="1"/>
            </p:cNvSpPr>
            <p:nvPr/>
          </p:nvSpPr>
          <p:spPr bwMode="auto">
            <a:xfrm>
              <a:off x="1692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198" name="Rectangle 182"/>
            <p:cNvSpPr>
              <a:spLocks noChangeArrowheads="1"/>
            </p:cNvSpPr>
            <p:nvPr/>
          </p:nvSpPr>
          <p:spPr bwMode="auto">
            <a:xfrm>
              <a:off x="1897" y="1758"/>
              <a:ext cx="138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10</a:t>
              </a:r>
              <a:endParaRPr lang="en-US" altLang="zh-CN" sz="2000" b="0"/>
            </a:p>
          </p:txBody>
        </p:sp>
        <p:sp>
          <p:nvSpPr>
            <p:cNvPr id="199" name="Rectangle 183"/>
            <p:cNvSpPr>
              <a:spLocks noChangeArrowheads="1"/>
            </p:cNvSpPr>
            <p:nvPr/>
          </p:nvSpPr>
          <p:spPr bwMode="auto">
            <a:xfrm>
              <a:off x="2045" y="175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0" name="Line 184"/>
            <p:cNvSpPr>
              <a:spLocks noChangeShapeType="1"/>
            </p:cNvSpPr>
            <p:nvPr/>
          </p:nvSpPr>
          <p:spPr bwMode="auto">
            <a:xfrm>
              <a:off x="71" y="1536"/>
              <a:ext cx="720" cy="37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185"/>
            <p:cNvSpPr>
              <a:spLocks noChangeArrowheads="1"/>
            </p:cNvSpPr>
            <p:nvPr/>
          </p:nvSpPr>
          <p:spPr bwMode="auto">
            <a:xfrm>
              <a:off x="394" y="1937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 dirty="0"/>
            </a:p>
          </p:txBody>
        </p:sp>
        <p:sp>
          <p:nvSpPr>
            <p:cNvPr id="202" name="Rectangle 186"/>
            <p:cNvSpPr>
              <a:spLocks noChangeArrowheads="1"/>
            </p:cNvSpPr>
            <p:nvPr/>
          </p:nvSpPr>
          <p:spPr bwMode="auto">
            <a:xfrm>
              <a:off x="469" y="1937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3" name="Rectangle 187"/>
            <p:cNvSpPr>
              <a:spLocks noChangeArrowheads="1"/>
            </p:cNvSpPr>
            <p:nvPr/>
          </p:nvSpPr>
          <p:spPr bwMode="auto">
            <a:xfrm>
              <a:off x="912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04" name="Rectangle 188"/>
            <p:cNvSpPr>
              <a:spLocks noChangeArrowheads="1"/>
            </p:cNvSpPr>
            <p:nvPr/>
          </p:nvSpPr>
          <p:spPr bwMode="auto">
            <a:xfrm>
              <a:off x="987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5" name="Rectangle 189"/>
            <p:cNvSpPr>
              <a:spLocks noChangeArrowheads="1"/>
            </p:cNvSpPr>
            <p:nvPr/>
          </p:nvSpPr>
          <p:spPr bwMode="auto">
            <a:xfrm>
              <a:off x="1229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06" name="Rectangle 190"/>
            <p:cNvSpPr>
              <a:spLocks noChangeArrowheads="1"/>
            </p:cNvSpPr>
            <p:nvPr/>
          </p:nvSpPr>
          <p:spPr bwMode="auto">
            <a:xfrm>
              <a:off x="1303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7" name="Rectangle 191"/>
            <p:cNvSpPr>
              <a:spLocks noChangeArrowheads="1"/>
            </p:cNvSpPr>
            <p:nvPr/>
          </p:nvSpPr>
          <p:spPr bwMode="auto">
            <a:xfrm>
              <a:off x="1563" y="1966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×</a:t>
              </a:r>
              <a:endParaRPr lang="en-US" altLang="zh-CN" sz="2000" b="0"/>
            </a:p>
          </p:txBody>
        </p:sp>
        <p:sp>
          <p:nvSpPr>
            <p:cNvPr id="208" name="Rectangle 192"/>
            <p:cNvSpPr>
              <a:spLocks noChangeArrowheads="1"/>
            </p:cNvSpPr>
            <p:nvPr/>
          </p:nvSpPr>
          <p:spPr bwMode="auto">
            <a:xfrm>
              <a:off x="1671" y="196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09" name="Rectangle 193"/>
            <p:cNvSpPr>
              <a:spLocks noChangeArrowheads="1"/>
            </p:cNvSpPr>
            <p:nvPr/>
          </p:nvSpPr>
          <p:spPr bwMode="auto">
            <a:xfrm>
              <a:off x="1934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10" name="Rectangle 194"/>
            <p:cNvSpPr>
              <a:spLocks noChangeArrowheads="1"/>
            </p:cNvSpPr>
            <p:nvPr/>
          </p:nvSpPr>
          <p:spPr bwMode="auto">
            <a:xfrm>
              <a:off x="2008" y="1948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11" name="Line 196"/>
            <p:cNvSpPr>
              <a:spLocks noChangeShapeType="1"/>
            </p:cNvSpPr>
            <p:nvPr/>
          </p:nvSpPr>
          <p:spPr bwMode="auto">
            <a:xfrm>
              <a:off x="791" y="1914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98"/>
            <p:cNvSpPr>
              <a:spLocks noChangeShapeType="1"/>
            </p:cNvSpPr>
            <p:nvPr/>
          </p:nvSpPr>
          <p:spPr bwMode="auto">
            <a:xfrm>
              <a:off x="791" y="191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99"/>
            <p:cNvSpPr>
              <a:spLocks noChangeShapeType="1"/>
            </p:cNvSpPr>
            <p:nvPr/>
          </p:nvSpPr>
          <p:spPr bwMode="auto">
            <a:xfrm>
              <a:off x="791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01"/>
            <p:cNvSpPr>
              <a:spLocks noChangeShapeType="1"/>
            </p:cNvSpPr>
            <p:nvPr/>
          </p:nvSpPr>
          <p:spPr bwMode="auto">
            <a:xfrm>
              <a:off x="794" y="1914"/>
              <a:ext cx="3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03"/>
            <p:cNvSpPr>
              <a:spLocks noChangeShapeType="1"/>
            </p:cNvSpPr>
            <p:nvPr/>
          </p:nvSpPr>
          <p:spPr bwMode="auto">
            <a:xfrm>
              <a:off x="1105" y="191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05"/>
            <p:cNvSpPr>
              <a:spLocks noChangeShapeType="1"/>
            </p:cNvSpPr>
            <p:nvPr/>
          </p:nvSpPr>
          <p:spPr bwMode="auto">
            <a:xfrm>
              <a:off x="1105" y="191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06"/>
            <p:cNvSpPr>
              <a:spLocks noChangeShapeType="1"/>
            </p:cNvSpPr>
            <p:nvPr/>
          </p:nvSpPr>
          <p:spPr bwMode="auto">
            <a:xfrm>
              <a:off x="1105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08"/>
            <p:cNvSpPr>
              <a:spLocks noChangeShapeType="1"/>
            </p:cNvSpPr>
            <p:nvPr/>
          </p:nvSpPr>
          <p:spPr bwMode="auto">
            <a:xfrm>
              <a:off x="1108" y="1914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10"/>
            <p:cNvSpPr>
              <a:spLocks noChangeShapeType="1"/>
            </p:cNvSpPr>
            <p:nvPr/>
          </p:nvSpPr>
          <p:spPr bwMode="auto">
            <a:xfrm>
              <a:off x="1421" y="191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12"/>
            <p:cNvSpPr>
              <a:spLocks noChangeShapeType="1"/>
            </p:cNvSpPr>
            <p:nvPr/>
          </p:nvSpPr>
          <p:spPr bwMode="auto">
            <a:xfrm>
              <a:off x="1421" y="191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13"/>
            <p:cNvSpPr>
              <a:spLocks noChangeShapeType="1"/>
            </p:cNvSpPr>
            <p:nvPr/>
          </p:nvSpPr>
          <p:spPr bwMode="auto">
            <a:xfrm>
              <a:off x="1421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15"/>
            <p:cNvSpPr>
              <a:spLocks noChangeShapeType="1"/>
            </p:cNvSpPr>
            <p:nvPr/>
          </p:nvSpPr>
          <p:spPr bwMode="auto">
            <a:xfrm>
              <a:off x="1425" y="1914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17"/>
            <p:cNvSpPr>
              <a:spLocks noChangeShapeType="1"/>
            </p:cNvSpPr>
            <p:nvPr/>
          </p:nvSpPr>
          <p:spPr bwMode="auto">
            <a:xfrm>
              <a:off x="1810" y="191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19"/>
            <p:cNvSpPr>
              <a:spLocks noChangeShapeType="1"/>
            </p:cNvSpPr>
            <p:nvPr/>
          </p:nvSpPr>
          <p:spPr bwMode="auto">
            <a:xfrm>
              <a:off x="1810" y="191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>
              <a:off x="1810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22"/>
            <p:cNvSpPr>
              <a:spLocks noChangeShapeType="1"/>
            </p:cNvSpPr>
            <p:nvPr/>
          </p:nvSpPr>
          <p:spPr bwMode="auto">
            <a:xfrm>
              <a:off x="1813" y="1914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24"/>
            <p:cNvSpPr>
              <a:spLocks noChangeShapeType="1"/>
            </p:cNvSpPr>
            <p:nvPr/>
          </p:nvSpPr>
          <p:spPr bwMode="auto">
            <a:xfrm>
              <a:off x="2126" y="1914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26"/>
            <p:cNvSpPr>
              <a:spLocks noChangeShapeType="1"/>
            </p:cNvSpPr>
            <p:nvPr/>
          </p:nvSpPr>
          <p:spPr bwMode="auto">
            <a:xfrm>
              <a:off x="2126" y="191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27"/>
            <p:cNvSpPr>
              <a:spLocks noChangeShapeType="1"/>
            </p:cNvSpPr>
            <p:nvPr/>
          </p:nvSpPr>
          <p:spPr bwMode="auto">
            <a:xfrm>
              <a:off x="2126" y="191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791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1105" y="1918"/>
              <a:ext cx="3" cy="19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31"/>
            <p:cNvSpPr>
              <a:spLocks noChangeShapeType="1"/>
            </p:cNvSpPr>
            <p:nvPr/>
          </p:nvSpPr>
          <p:spPr bwMode="auto">
            <a:xfrm>
              <a:off x="1105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1421" y="1918"/>
              <a:ext cx="4" cy="19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>
              <a:off x="1421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5"/>
            <p:cNvSpPr>
              <a:spLocks noChangeShapeType="1"/>
            </p:cNvSpPr>
            <p:nvPr/>
          </p:nvSpPr>
          <p:spPr bwMode="auto">
            <a:xfrm>
              <a:off x="1810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Rectangle 236"/>
            <p:cNvSpPr>
              <a:spLocks noChangeArrowheads="1"/>
            </p:cNvSpPr>
            <p:nvPr/>
          </p:nvSpPr>
          <p:spPr bwMode="auto">
            <a:xfrm>
              <a:off x="2126" y="1918"/>
              <a:ext cx="4" cy="19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37"/>
            <p:cNvSpPr>
              <a:spLocks noChangeShapeType="1"/>
            </p:cNvSpPr>
            <p:nvPr/>
          </p:nvSpPr>
          <p:spPr bwMode="auto">
            <a:xfrm>
              <a:off x="2126" y="1918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Rectangle 238"/>
            <p:cNvSpPr>
              <a:spLocks noChangeArrowheads="1"/>
            </p:cNvSpPr>
            <p:nvPr/>
          </p:nvSpPr>
          <p:spPr bwMode="auto">
            <a:xfrm>
              <a:off x="394" y="213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1</a:t>
              </a:r>
              <a:endParaRPr lang="en-US" altLang="zh-CN" sz="2000" b="0"/>
            </a:p>
          </p:txBody>
        </p:sp>
        <p:sp>
          <p:nvSpPr>
            <p:cNvPr id="239" name="Rectangle 239"/>
            <p:cNvSpPr>
              <a:spLocks noChangeArrowheads="1"/>
            </p:cNvSpPr>
            <p:nvPr/>
          </p:nvSpPr>
          <p:spPr bwMode="auto">
            <a:xfrm>
              <a:off x="469" y="213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0" name="Rectangle 240"/>
            <p:cNvSpPr>
              <a:spLocks noChangeArrowheads="1"/>
            </p:cNvSpPr>
            <p:nvPr/>
          </p:nvSpPr>
          <p:spPr bwMode="auto">
            <a:xfrm>
              <a:off x="912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1</a:t>
              </a:r>
              <a:endParaRPr lang="en-US" altLang="zh-CN" sz="2000" b="0"/>
            </a:p>
          </p:txBody>
        </p:sp>
        <p:sp>
          <p:nvSpPr>
            <p:cNvPr id="241" name="Rectangle 241"/>
            <p:cNvSpPr>
              <a:spLocks noChangeArrowheads="1"/>
            </p:cNvSpPr>
            <p:nvPr/>
          </p:nvSpPr>
          <p:spPr bwMode="auto">
            <a:xfrm>
              <a:off x="987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2" name="Rectangle 242"/>
            <p:cNvSpPr>
              <a:spLocks noChangeArrowheads="1"/>
            </p:cNvSpPr>
            <p:nvPr/>
          </p:nvSpPr>
          <p:spPr bwMode="auto">
            <a:xfrm>
              <a:off x="1229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43" name="Rectangle 243"/>
            <p:cNvSpPr>
              <a:spLocks noChangeArrowheads="1"/>
            </p:cNvSpPr>
            <p:nvPr/>
          </p:nvSpPr>
          <p:spPr bwMode="auto">
            <a:xfrm>
              <a:off x="1303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4" name="Rectangle 244"/>
            <p:cNvSpPr>
              <a:spLocks noChangeArrowheads="1"/>
            </p:cNvSpPr>
            <p:nvPr/>
          </p:nvSpPr>
          <p:spPr bwMode="auto">
            <a:xfrm>
              <a:off x="1563" y="2167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×</a:t>
              </a:r>
              <a:endParaRPr lang="en-US" altLang="zh-CN" sz="2000" b="0"/>
            </a:p>
          </p:txBody>
        </p:sp>
        <p:sp>
          <p:nvSpPr>
            <p:cNvPr id="245" name="Rectangle 245"/>
            <p:cNvSpPr>
              <a:spLocks noChangeArrowheads="1"/>
            </p:cNvSpPr>
            <p:nvPr/>
          </p:nvSpPr>
          <p:spPr bwMode="auto">
            <a:xfrm>
              <a:off x="1671" y="216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6" name="Rectangle 246"/>
            <p:cNvSpPr>
              <a:spLocks noChangeArrowheads="1"/>
            </p:cNvSpPr>
            <p:nvPr/>
          </p:nvSpPr>
          <p:spPr bwMode="auto">
            <a:xfrm>
              <a:off x="1934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0</a:t>
              </a:r>
              <a:endParaRPr lang="en-US" altLang="zh-CN" sz="2000" b="0"/>
            </a:p>
          </p:txBody>
        </p:sp>
        <p:sp>
          <p:nvSpPr>
            <p:cNvPr id="247" name="Rectangle 247"/>
            <p:cNvSpPr>
              <a:spLocks noChangeArrowheads="1"/>
            </p:cNvSpPr>
            <p:nvPr/>
          </p:nvSpPr>
          <p:spPr bwMode="auto">
            <a:xfrm>
              <a:off x="2008" y="2149"/>
              <a:ext cx="69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仿宋_GB2312" pitchFamily="1" charset="-122"/>
                </a:rPr>
                <a:t> </a:t>
              </a:r>
              <a:endParaRPr lang="en-US" altLang="zh-CN" sz="2000" b="0"/>
            </a:p>
          </p:txBody>
        </p:sp>
        <p:sp>
          <p:nvSpPr>
            <p:cNvPr id="248" name="Line 249"/>
            <p:cNvSpPr>
              <a:spLocks noChangeShapeType="1"/>
            </p:cNvSpPr>
            <p:nvPr/>
          </p:nvSpPr>
          <p:spPr bwMode="auto">
            <a:xfrm>
              <a:off x="791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51"/>
            <p:cNvSpPr>
              <a:spLocks noChangeShapeType="1"/>
            </p:cNvSpPr>
            <p:nvPr/>
          </p:nvSpPr>
          <p:spPr bwMode="auto">
            <a:xfrm>
              <a:off x="794" y="2115"/>
              <a:ext cx="3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53"/>
            <p:cNvSpPr>
              <a:spLocks noChangeShapeType="1"/>
            </p:cNvSpPr>
            <p:nvPr/>
          </p:nvSpPr>
          <p:spPr bwMode="auto">
            <a:xfrm>
              <a:off x="1105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55"/>
            <p:cNvSpPr>
              <a:spLocks noChangeShapeType="1"/>
            </p:cNvSpPr>
            <p:nvPr/>
          </p:nvSpPr>
          <p:spPr bwMode="auto">
            <a:xfrm>
              <a:off x="1108" y="2115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57"/>
            <p:cNvSpPr>
              <a:spLocks noChangeShapeType="1"/>
            </p:cNvSpPr>
            <p:nvPr/>
          </p:nvSpPr>
          <p:spPr bwMode="auto">
            <a:xfrm>
              <a:off x="1421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59"/>
            <p:cNvSpPr>
              <a:spLocks noChangeShapeType="1"/>
            </p:cNvSpPr>
            <p:nvPr/>
          </p:nvSpPr>
          <p:spPr bwMode="auto">
            <a:xfrm>
              <a:off x="1425" y="2115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61"/>
            <p:cNvSpPr>
              <a:spLocks noChangeShapeType="1"/>
            </p:cNvSpPr>
            <p:nvPr/>
          </p:nvSpPr>
          <p:spPr bwMode="auto">
            <a:xfrm>
              <a:off x="1810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65"/>
            <p:cNvSpPr>
              <a:spLocks noChangeShapeType="1"/>
            </p:cNvSpPr>
            <p:nvPr/>
          </p:nvSpPr>
          <p:spPr bwMode="auto">
            <a:xfrm>
              <a:off x="2126" y="211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67"/>
            <p:cNvSpPr>
              <a:spLocks noChangeShapeType="1"/>
            </p:cNvSpPr>
            <p:nvPr/>
          </p:nvSpPr>
          <p:spPr bwMode="auto">
            <a:xfrm>
              <a:off x="791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69"/>
            <p:cNvSpPr>
              <a:spLocks noChangeShapeType="1"/>
            </p:cNvSpPr>
            <p:nvPr/>
          </p:nvSpPr>
          <p:spPr bwMode="auto">
            <a:xfrm>
              <a:off x="791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70"/>
            <p:cNvSpPr>
              <a:spLocks noChangeShapeType="1"/>
            </p:cNvSpPr>
            <p:nvPr/>
          </p:nvSpPr>
          <p:spPr bwMode="auto">
            <a:xfrm>
              <a:off x="791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72"/>
            <p:cNvSpPr>
              <a:spLocks noChangeShapeType="1"/>
            </p:cNvSpPr>
            <p:nvPr/>
          </p:nvSpPr>
          <p:spPr bwMode="auto">
            <a:xfrm>
              <a:off x="791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73"/>
            <p:cNvSpPr>
              <a:spLocks noChangeShapeType="1"/>
            </p:cNvSpPr>
            <p:nvPr/>
          </p:nvSpPr>
          <p:spPr bwMode="auto">
            <a:xfrm>
              <a:off x="791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274"/>
            <p:cNvSpPr>
              <a:spLocks noChangeArrowheads="1"/>
            </p:cNvSpPr>
            <p:nvPr/>
          </p:nvSpPr>
          <p:spPr bwMode="auto">
            <a:xfrm>
              <a:off x="794" y="2316"/>
              <a:ext cx="31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75"/>
            <p:cNvSpPr>
              <a:spLocks noChangeShapeType="1"/>
            </p:cNvSpPr>
            <p:nvPr/>
          </p:nvSpPr>
          <p:spPr bwMode="auto">
            <a:xfrm>
              <a:off x="794" y="2316"/>
              <a:ext cx="3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276"/>
            <p:cNvSpPr>
              <a:spLocks noChangeArrowheads="1"/>
            </p:cNvSpPr>
            <p:nvPr/>
          </p:nvSpPr>
          <p:spPr bwMode="auto">
            <a:xfrm>
              <a:off x="1105" y="2120"/>
              <a:ext cx="3" cy="19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277"/>
            <p:cNvSpPr>
              <a:spLocks noChangeShapeType="1"/>
            </p:cNvSpPr>
            <p:nvPr/>
          </p:nvSpPr>
          <p:spPr bwMode="auto">
            <a:xfrm>
              <a:off x="1105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Rectangle 278"/>
            <p:cNvSpPr>
              <a:spLocks noChangeArrowheads="1"/>
            </p:cNvSpPr>
            <p:nvPr/>
          </p:nvSpPr>
          <p:spPr bwMode="auto">
            <a:xfrm>
              <a:off x="1105" y="2316"/>
              <a:ext cx="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79"/>
            <p:cNvSpPr>
              <a:spLocks noChangeShapeType="1"/>
            </p:cNvSpPr>
            <p:nvPr/>
          </p:nvSpPr>
          <p:spPr bwMode="auto">
            <a:xfrm>
              <a:off x="1105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80"/>
            <p:cNvSpPr>
              <a:spLocks noChangeShapeType="1"/>
            </p:cNvSpPr>
            <p:nvPr/>
          </p:nvSpPr>
          <p:spPr bwMode="auto">
            <a:xfrm>
              <a:off x="1105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Rectangle 281"/>
            <p:cNvSpPr>
              <a:spLocks noChangeArrowheads="1"/>
            </p:cNvSpPr>
            <p:nvPr/>
          </p:nvSpPr>
          <p:spPr bwMode="auto">
            <a:xfrm>
              <a:off x="1108" y="2316"/>
              <a:ext cx="31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82"/>
            <p:cNvSpPr>
              <a:spLocks noChangeShapeType="1"/>
            </p:cNvSpPr>
            <p:nvPr/>
          </p:nvSpPr>
          <p:spPr bwMode="auto">
            <a:xfrm>
              <a:off x="1108" y="2316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Rectangle 283"/>
            <p:cNvSpPr>
              <a:spLocks noChangeArrowheads="1"/>
            </p:cNvSpPr>
            <p:nvPr/>
          </p:nvSpPr>
          <p:spPr bwMode="auto">
            <a:xfrm>
              <a:off x="1421" y="2120"/>
              <a:ext cx="4" cy="19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Rectangle 285"/>
            <p:cNvSpPr>
              <a:spLocks noChangeArrowheads="1"/>
            </p:cNvSpPr>
            <p:nvPr/>
          </p:nvSpPr>
          <p:spPr bwMode="auto">
            <a:xfrm>
              <a:off x="1421" y="2316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86"/>
            <p:cNvSpPr>
              <a:spLocks noChangeShapeType="1"/>
            </p:cNvSpPr>
            <p:nvPr/>
          </p:nvSpPr>
          <p:spPr bwMode="auto">
            <a:xfrm>
              <a:off x="1421" y="231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87"/>
            <p:cNvSpPr>
              <a:spLocks noChangeShapeType="1"/>
            </p:cNvSpPr>
            <p:nvPr/>
          </p:nvSpPr>
          <p:spPr bwMode="auto">
            <a:xfrm>
              <a:off x="1421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Rectangle 288"/>
            <p:cNvSpPr>
              <a:spLocks noChangeArrowheads="1"/>
            </p:cNvSpPr>
            <p:nvPr/>
          </p:nvSpPr>
          <p:spPr bwMode="auto">
            <a:xfrm>
              <a:off x="1425" y="2316"/>
              <a:ext cx="38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89"/>
            <p:cNvSpPr>
              <a:spLocks noChangeShapeType="1"/>
            </p:cNvSpPr>
            <p:nvPr/>
          </p:nvSpPr>
          <p:spPr bwMode="auto">
            <a:xfrm>
              <a:off x="1425" y="2316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91"/>
            <p:cNvSpPr>
              <a:spLocks noChangeShapeType="1"/>
            </p:cNvSpPr>
            <p:nvPr/>
          </p:nvSpPr>
          <p:spPr bwMode="auto">
            <a:xfrm>
              <a:off x="1810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93"/>
            <p:cNvSpPr>
              <a:spLocks noChangeShapeType="1"/>
            </p:cNvSpPr>
            <p:nvPr/>
          </p:nvSpPr>
          <p:spPr bwMode="auto">
            <a:xfrm>
              <a:off x="1810" y="231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94"/>
            <p:cNvSpPr>
              <a:spLocks noChangeShapeType="1"/>
            </p:cNvSpPr>
            <p:nvPr/>
          </p:nvSpPr>
          <p:spPr bwMode="auto">
            <a:xfrm>
              <a:off x="1810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295"/>
            <p:cNvSpPr>
              <a:spLocks noChangeArrowheads="1"/>
            </p:cNvSpPr>
            <p:nvPr/>
          </p:nvSpPr>
          <p:spPr bwMode="auto">
            <a:xfrm>
              <a:off x="1813" y="2316"/>
              <a:ext cx="313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96"/>
            <p:cNvSpPr>
              <a:spLocks noChangeShapeType="1"/>
            </p:cNvSpPr>
            <p:nvPr/>
          </p:nvSpPr>
          <p:spPr bwMode="auto">
            <a:xfrm>
              <a:off x="1813" y="2316"/>
              <a:ext cx="3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Rectangle 297"/>
            <p:cNvSpPr>
              <a:spLocks noChangeArrowheads="1"/>
            </p:cNvSpPr>
            <p:nvPr/>
          </p:nvSpPr>
          <p:spPr bwMode="auto">
            <a:xfrm>
              <a:off x="2126" y="2120"/>
              <a:ext cx="4" cy="19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298"/>
            <p:cNvSpPr>
              <a:spLocks noChangeShapeType="1"/>
            </p:cNvSpPr>
            <p:nvPr/>
          </p:nvSpPr>
          <p:spPr bwMode="auto">
            <a:xfrm>
              <a:off x="2126" y="2120"/>
              <a:ext cx="1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Rectangle 299"/>
            <p:cNvSpPr>
              <a:spLocks noChangeArrowheads="1"/>
            </p:cNvSpPr>
            <p:nvPr/>
          </p:nvSpPr>
          <p:spPr bwMode="auto">
            <a:xfrm>
              <a:off x="2126" y="2316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300"/>
            <p:cNvSpPr>
              <a:spLocks noChangeShapeType="1"/>
            </p:cNvSpPr>
            <p:nvPr/>
          </p:nvSpPr>
          <p:spPr bwMode="auto">
            <a:xfrm>
              <a:off x="2126" y="231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301"/>
            <p:cNvSpPr>
              <a:spLocks noChangeShapeType="1"/>
            </p:cNvSpPr>
            <p:nvPr/>
          </p:nvSpPr>
          <p:spPr bwMode="auto">
            <a:xfrm>
              <a:off x="2126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Rectangle 302"/>
            <p:cNvSpPr>
              <a:spLocks noChangeArrowheads="1"/>
            </p:cNvSpPr>
            <p:nvPr/>
          </p:nvSpPr>
          <p:spPr bwMode="auto">
            <a:xfrm>
              <a:off x="2126" y="2316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303"/>
            <p:cNvSpPr>
              <a:spLocks noChangeShapeType="1"/>
            </p:cNvSpPr>
            <p:nvPr/>
          </p:nvSpPr>
          <p:spPr bwMode="auto">
            <a:xfrm>
              <a:off x="2126" y="231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304"/>
            <p:cNvSpPr>
              <a:spLocks noChangeShapeType="1"/>
            </p:cNvSpPr>
            <p:nvPr/>
          </p:nvSpPr>
          <p:spPr bwMode="auto">
            <a:xfrm>
              <a:off x="2126" y="231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Rectangle 305"/>
            <p:cNvSpPr>
              <a:spLocks noChangeArrowheads="1"/>
            </p:cNvSpPr>
            <p:nvPr/>
          </p:nvSpPr>
          <p:spPr bwMode="auto">
            <a:xfrm>
              <a:off x="513" y="2321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0">
                  <a:solidFill>
                    <a:srgbClr val="000000"/>
                  </a:solidFill>
                </a:rPr>
                <a:t> </a:t>
              </a:r>
              <a:endParaRPr lang="en-US" altLang="zh-CN" sz="2000" b="0"/>
            </a:p>
          </p:txBody>
        </p:sp>
        <p:graphicFrame>
          <p:nvGraphicFramePr>
            <p:cNvPr id="292" name="Object 161"/>
            <p:cNvGraphicFramePr>
              <a:graphicFrameLocks noChangeAspect="1"/>
            </p:cNvGraphicFramePr>
            <p:nvPr/>
          </p:nvGraphicFramePr>
          <p:xfrm>
            <a:off x="1397" y="229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公式" r:id="rId9" imgW="4876800" imgH="5791200" progId="Equation.3">
                    <p:embed/>
                  </p:oleObj>
                </mc:Choice>
                <mc:Fallback>
                  <p:oleObj name="公式" r:id="rId9" imgW="4876800" imgH="5791200" progId="Equation.3">
                    <p:embed/>
                    <p:pic>
                      <p:nvPicPr>
                        <p:cNvPr id="0" name="图片 102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7" y="229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51700" y="4394560"/>
          <a:ext cx="32972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11" imgW="4663440" imgH="2122805" progId="Word.Document.8">
                  <p:embed/>
                </p:oleObj>
              </mc:Choice>
              <mc:Fallback>
                <p:oleObj name="Document" r:id="rId11" imgW="4663440" imgH="2122805" progId="Word.Document.8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700" y="4394560"/>
                        <a:ext cx="3297238" cy="1428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979820" y="5661155"/>
          <a:ext cx="2762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3962400" imgH="3962400" progId="Equation.3">
                  <p:embed/>
                </p:oleObj>
              </mc:Choice>
              <mc:Fallback>
                <p:oleObj name="Equation" r:id="rId13" imgW="3962400" imgH="3962400" progId="Equation.3">
                  <p:embed/>
                  <p:pic>
                    <p:nvPicPr>
                      <p:cNvPr id="0" name="图片 1024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9820" y="5661155"/>
                        <a:ext cx="276225" cy="27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" name="Oval 137"/>
          <p:cNvSpPr>
            <a:spLocks noChangeArrowheads="1"/>
          </p:cNvSpPr>
          <p:nvPr/>
        </p:nvSpPr>
        <p:spPr bwMode="auto">
          <a:xfrm>
            <a:off x="1403780" y="3645015"/>
            <a:ext cx="352425" cy="304800"/>
          </a:xfrm>
          <a:prstGeom prst="ellipse">
            <a:avLst/>
          </a:prstGeom>
          <a:noFill/>
          <a:ln w="28575" cmpd="sng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aphicFrame>
        <p:nvGraphicFramePr>
          <p:cNvPr id="304" name="Object 331"/>
          <p:cNvGraphicFramePr>
            <a:graphicFrameLocks noChangeAspect="1"/>
          </p:cNvGraphicFramePr>
          <p:nvPr/>
        </p:nvGraphicFramePr>
        <p:xfrm>
          <a:off x="4499995" y="3573010"/>
          <a:ext cx="1272483" cy="57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15" imgW="13411200" imgH="6096000" progId="Equation.3">
                  <p:embed/>
                </p:oleObj>
              </mc:Choice>
              <mc:Fallback>
                <p:oleObj name="公式" r:id="rId15" imgW="13411200" imgH="6096000" progId="Equation.3">
                  <p:embed/>
                  <p:pic>
                    <p:nvPicPr>
                      <p:cNvPr id="0" name="图片 1024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9995" y="3573010"/>
                        <a:ext cx="1272483" cy="576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Rectangle 174"/>
          <p:cNvSpPr>
            <a:spLocks noChangeArrowheads="1"/>
          </p:cNvSpPr>
          <p:nvPr/>
        </p:nvSpPr>
        <p:spPr bwMode="auto">
          <a:xfrm>
            <a:off x="395710" y="0"/>
            <a:ext cx="5472380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en-US" altLang="zh-CN" sz="28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5.</a:t>
            </a:r>
            <a:r>
              <a:rPr lang="zh-CN" altLang="en-US" sz="28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用</a:t>
            </a:r>
            <a:r>
              <a:rPr lang="en-US" sz="28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D</a:t>
            </a:r>
            <a:r>
              <a:rPr lang="zh-CN" altLang="en-US" sz="28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触发器实现</a:t>
            </a:r>
            <a:r>
              <a:rPr lang="zh-CN" altLang="en-US" sz="2800" b="1" dirty="0">
                <a:solidFill>
                  <a:schemeClr val="folHlink"/>
                </a:solidFill>
                <a:ea typeface="隶书" panose="02010509060101010101" pitchFamily="1" charset="-122"/>
                <a:sym typeface="Times New Roman" panose="02020603050405020304" pitchFamily="18" charset="0"/>
              </a:rPr>
              <a:t>“</a:t>
            </a:r>
            <a:r>
              <a:rPr lang="en-US" sz="28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111</a:t>
            </a:r>
            <a:r>
              <a:rPr lang="en-US" sz="2800" b="1" dirty="0">
                <a:solidFill>
                  <a:schemeClr val="folHlink"/>
                </a:solidFill>
                <a:ea typeface="隶书" panose="02010509060101010101" pitchFamily="1" charset="-122"/>
                <a:sym typeface="Times New Roman" panose="02020603050405020304" pitchFamily="18" charset="0"/>
              </a:rPr>
              <a:t>”</a:t>
            </a:r>
            <a:r>
              <a:rPr lang="zh-CN" altLang="en-US" sz="28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检测</a:t>
            </a:r>
            <a:endParaRPr lang="zh-CN" altLang="en-US" dirty="0"/>
          </a:p>
        </p:txBody>
      </p:sp>
      <p:grpSp>
        <p:nvGrpSpPr>
          <p:cNvPr id="169" name="Group 180"/>
          <p:cNvGrpSpPr/>
          <p:nvPr/>
        </p:nvGrpSpPr>
        <p:grpSpPr bwMode="auto">
          <a:xfrm>
            <a:off x="683730" y="548800"/>
            <a:ext cx="4427537" cy="523875"/>
            <a:chOff x="0" y="0"/>
            <a:chExt cx="2789" cy="330"/>
          </a:xfrm>
        </p:grpSpPr>
        <p:pic>
          <p:nvPicPr>
            <p:cNvPr id="170" name="Object 3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99" y="0"/>
              <a:ext cx="653" cy="33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71" name="Rectangle 178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sym typeface="Times New Roman" panose="02020603050405020304" pitchFamily="18" charset="0"/>
                </a:rPr>
                <a:t>由于</a:t>
              </a:r>
              <a:endParaRPr lang="zh-CN" altLang="en-US" dirty="0"/>
            </a:p>
          </p:txBody>
        </p:sp>
        <p:sp>
          <p:nvSpPr>
            <p:cNvPr id="172" name="Rectangle 179"/>
            <p:cNvSpPr>
              <a:spLocks noChangeArrowheads="1"/>
            </p:cNvSpPr>
            <p:nvPr/>
          </p:nvSpPr>
          <p:spPr bwMode="auto">
            <a:xfrm>
              <a:off x="1139" y="0"/>
              <a:ext cx="165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sym typeface="Times New Roman" panose="02020603050405020304" pitchFamily="18" charset="0"/>
                </a:rPr>
                <a:t>，设计更为方便。</a:t>
              </a:r>
              <a:endParaRPr lang="zh-CN" altLang="en-US" dirty="0"/>
            </a:p>
          </p:txBody>
        </p:sp>
      </p:grpSp>
      <p:sp>
        <p:nvSpPr>
          <p:cNvPr id="174" name="Oval 134"/>
          <p:cNvSpPr>
            <a:spLocks noChangeArrowheads="1"/>
          </p:cNvSpPr>
          <p:nvPr/>
        </p:nvSpPr>
        <p:spPr bwMode="auto">
          <a:xfrm>
            <a:off x="2411850" y="1916895"/>
            <a:ext cx="863600" cy="287337"/>
          </a:xfrm>
          <a:prstGeom prst="ellipse">
            <a:avLst/>
          </a:prstGeom>
          <a:noFill/>
          <a:ln w="28575" cmpd="sng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1043755" y="5949175"/>
            <a:ext cx="2808195" cy="648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28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最简法圈卡诺图</a:t>
            </a:r>
            <a:endParaRPr lang="zh-CN" altLang="en-US" sz="2800" b="1" dirty="0">
              <a:solidFill>
                <a:schemeClr val="folHlink"/>
              </a:solidFill>
              <a:latin typeface="隶书" panose="02010509060101010101" pitchFamily="1" charset="-122"/>
              <a:ea typeface="隶书" panose="02010509060101010101" pitchFamily="1" charset="-122"/>
              <a:sym typeface="隶书" panose="020105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ldLvl="0" animBg="1" autoUpdateAnimBg="0"/>
      <p:bldP spid="51324" grpId="0" bldLvl="0" animBg="1" autoUpdateAnimBg="0"/>
      <p:bldP spid="51326" grpId="0" bldLvl="0" animBg="1" autoUpdateAnimBg="0"/>
      <p:bldP spid="51334" grpId="0" bldLvl="0" autoUpdateAnimBg="0"/>
      <p:bldP spid="51349" grpId="0" bldLvl="0" autoUpdateAnimBg="0"/>
      <p:bldP spid="301" grpId="0" bldLvl="0" animBg="1" autoUpdateAnimBg="0"/>
      <p:bldP spid="174" grpId="0" bldLvl="0" animBg="1" autoUpdateAnimBg="0"/>
      <p:bldP spid="1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1950" y="1556870"/>
            <a:ext cx="5143214" cy="259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695" y="404790"/>
            <a:ext cx="3960813" cy="620713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6.</a:t>
            </a:r>
            <a:r>
              <a:rPr lang="zh-CN" altLang="en-US" sz="32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电路图</a:t>
            </a:r>
            <a:endParaRPr lang="zh-CN" altLang="en-US" dirty="0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3131900" y="2420930"/>
            <a:ext cx="1106487" cy="649288"/>
          </a:xfrm>
          <a:prstGeom prst="rightArrow">
            <a:avLst>
              <a:gd name="adj1" fmla="val 50000"/>
              <a:gd name="adj2" fmla="val 42635"/>
            </a:avLst>
          </a:prstGeom>
          <a:solidFill>
            <a:schemeClr val="folHlink"/>
          </a:solidFill>
          <a:ln w="9525" cmpd="sng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0" y="2060905"/>
          <a:ext cx="3131900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公式" r:id="rId2" imgW="38100000" imgH="12192000" progId="Equation.3">
                  <p:embed/>
                </p:oleObj>
              </mc:Choice>
              <mc:Fallback>
                <p:oleObj name="公式" r:id="rId2" imgW="38100000" imgH="12192000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060905"/>
                        <a:ext cx="3131900" cy="10039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79695" y="3068975"/>
          <a:ext cx="1272481" cy="57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4" imgW="13411200" imgH="6096000" progId="Equation.3">
                  <p:embed/>
                </p:oleObj>
              </mc:Choice>
              <mc:Fallback>
                <p:oleObj name="公式" r:id="rId4" imgW="13411200" imgH="6096000" progId="Equation.3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695" y="3068975"/>
                        <a:ext cx="1272481" cy="576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5450637" y="476795"/>
          <a:ext cx="3693363" cy="158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Visio" r:id="rId1" imgW="1746885" imgH="734695" progId="">
                  <p:embed/>
                </p:oleObj>
              </mc:Choice>
              <mc:Fallback>
                <p:oleObj name="Visio" r:id="rId1" imgW="1746885" imgH="734695" progId="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l="2661" t="3412" r="3372"/>
                      <a:stretch>
                        <a:fillRect/>
                      </a:stretch>
                    </p:blipFill>
                    <p:spPr>
                      <a:xfrm>
                        <a:off x="5450637" y="476795"/>
                        <a:ext cx="3693363" cy="1584110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Rectangle 174"/>
          <p:cNvSpPr>
            <a:spLocks noChangeArrowheads="1"/>
          </p:cNvSpPr>
          <p:nvPr/>
        </p:nvSpPr>
        <p:spPr bwMode="auto">
          <a:xfrm>
            <a:off x="395710" y="0"/>
            <a:ext cx="5472380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28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补充：用</a:t>
            </a:r>
            <a:r>
              <a:rPr lang="en-US" altLang="zh-CN" sz="28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T</a:t>
            </a:r>
            <a:r>
              <a:rPr lang="zh-CN" altLang="en-US" sz="2800" b="1" dirty="0" smtClean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触发器</a:t>
            </a:r>
            <a:r>
              <a:rPr lang="zh-CN" altLang="en-US" sz="28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实现</a:t>
            </a:r>
            <a:r>
              <a:rPr lang="zh-CN" altLang="en-US" sz="2800" b="1" dirty="0">
                <a:solidFill>
                  <a:schemeClr val="folHlink"/>
                </a:solidFill>
                <a:ea typeface="隶书" panose="02010509060101010101" pitchFamily="1" charset="-122"/>
                <a:sym typeface="Times New Roman" panose="02020603050405020304" pitchFamily="18" charset="0"/>
              </a:rPr>
              <a:t>“</a:t>
            </a:r>
            <a:r>
              <a:rPr lang="en-US" sz="28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111</a:t>
            </a:r>
            <a:r>
              <a:rPr lang="en-US" sz="2800" b="1" dirty="0">
                <a:solidFill>
                  <a:schemeClr val="folHlink"/>
                </a:solidFill>
                <a:ea typeface="隶书" panose="02010509060101010101" pitchFamily="1" charset="-122"/>
                <a:sym typeface="Times New Roman" panose="02020603050405020304" pitchFamily="18" charset="0"/>
              </a:rPr>
              <a:t>”</a:t>
            </a:r>
            <a:r>
              <a:rPr lang="zh-CN" altLang="en-US" sz="2800" b="1" dirty="0">
                <a:solidFill>
                  <a:schemeClr val="folHlink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检测</a:t>
            </a:r>
            <a:endParaRPr lang="zh-CN" altLang="en-US" dirty="0"/>
          </a:p>
        </p:txBody>
      </p:sp>
      <p:sp>
        <p:nvSpPr>
          <p:cNvPr id="147" name="Rectangle 174"/>
          <p:cNvSpPr>
            <a:spLocks noChangeArrowheads="1"/>
          </p:cNvSpPr>
          <p:nvPr/>
        </p:nvSpPr>
        <p:spPr bwMode="auto">
          <a:xfrm>
            <a:off x="251700" y="692810"/>
            <a:ext cx="1800125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方法</a:t>
            </a:r>
            <a:r>
              <a:rPr lang="en-US" altLang="zh-CN" sz="2800" dirty="0" smtClean="0">
                <a:solidFill>
                  <a:srgbClr val="FF0000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sp>
        <p:nvSpPr>
          <p:cNvPr id="148" name="Rectangle 174"/>
          <p:cNvSpPr>
            <a:spLocks noChangeArrowheads="1"/>
          </p:cNvSpPr>
          <p:nvPr/>
        </p:nvSpPr>
        <p:spPr bwMode="auto">
          <a:xfrm>
            <a:off x="251700" y="1340855"/>
            <a:ext cx="4680325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en-US" altLang="zh-CN" sz="2400" dirty="0" smtClean="0"/>
              <a:t>1</a:t>
            </a:r>
            <a:r>
              <a:rPr lang="zh-CN" altLang="en-US" sz="2400" dirty="0" smtClean="0"/>
              <a:t>）由次态卡诺图求：</a:t>
            </a:r>
            <a:endParaRPr lang="zh-CN" altLang="en-US" sz="2400" dirty="0"/>
          </a:p>
        </p:txBody>
      </p:sp>
      <p:graphicFrame>
        <p:nvGraphicFramePr>
          <p:cNvPr id="149" name="对象 148"/>
          <p:cNvGraphicFramePr>
            <a:graphicFrameLocks noChangeAspect="1"/>
          </p:cNvGraphicFramePr>
          <p:nvPr/>
        </p:nvGraphicFramePr>
        <p:xfrm>
          <a:off x="611725" y="1916895"/>
          <a:ext cx="4018564" cy="57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44196000" imgH="5791200" progId="Equation.3">
                  <p:embed/>
                </p:oleObj>
              </mc:Choice>
              <mc:Fallback>
                <p:oleObj name="公式" r:id="rId3" imgW="44196000" imgH="5791200" progId="Equation.3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725" y="1916895"/>
                        <a:ext cx="4018564" cy="576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150"/>
          <p:cNvGraphicFramePr>
            <a:graphicFrameLocks noChangeAspect="1"/>
          </p:cNvGraphicFramePr>
          <p:nvPr/>
        </p:nvGraphicFramePr>
        <p:xfrm>
          <a:off x="3131900" y="1340855"/>
          <a:ext cx="4619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4876800" imgH="5791200" progId="Equation.3">
                  <p:embed/>
                </p:oleObj>
              </mc:Choice>
              <mc:Fallback>
                <p:oleObj name="公式" r:id="rId5" imgW="4876800" imgH="57912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900" y="1340855"/>
                        <a:ext cx="461962" cy="600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Rectangle 174"/>
          <p:cNvSpPr>
            <a:spLocks noChangeArrowheads="1"/>
          </p:cNvSpPr>
          <p:nvPr/>
        </p:nvSpPr>
        <p:spPr bwMode="auto">
          <a:xfrm>
            <a:off x="4644005" y="1916895"/>
            <a:ext cx="1800125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en-US" altLang="zh-CN" sz="2400" dirty="0" smtClean="0"/>
              <a:t>3</a:t>
            </a:r>
            <a:r>
              <a:rPr lang="zh-CN" altLang="en-US" sz="2400" dirty="0" smtClean="0"/>
              <a:t>）化简</a:t>
            </a:r>
            <a:endParaRPr lang="zh-CN" altLang="en-US" sz="2400" dirty="0"/>
          </a:p>
        </p:txBody>
      </p:sp>
      <p:sp>
        <p:nvSpPr>
          <p:cNvPr id="153" name="Rectangle 174"/>
          <p:cNvSpPr>
            <a:spLocks noChangeArrowheads="1"/>
          </p:cNvSpPr>
          <p:nvPr/>
        </p:nvSpPr>
        <p:spPr bwMode="auto">
          <a:xfrm>
            <a:off x="251700" y="2636945"/>
            <a:ext cx="2736190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方法</a:t>
            </a:r>
            <a:r>
              <a:rPr lang="en-US" altLang="zh-CN" sz="2800" dirty="0" smtClean="0">
                <a:solidFill>
                  <a:srgbClr val="FF0000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（推荐）</a:t>
            </a:r>
            <a:endParaRPr lang="zh-CN" altLang="en-US" sz="2800" dirty="0">
              <a:solidFill>
                <a:srgbClr val="FF0000"/>
              </a:solidFill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graphicFrame>
        <p:nvGraphicFramePr>
          <p:cNvPr id="350" name="表格 349"/>
          <p:cNvGraphicFramePr>
            <a:graphicFrameLocks noGrp="1"/>
          </p:cNvGraphicFramePr>
          <p:nvPr/>
        </p:nvGraphicFramePr>
        <p:xfrm>
          <a:off x="3419920" y="2996970"/>
          <a:ext cx="3960274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24"/>
                <a:gridCol w="504035"/>
                <a:gridCol w="480940"/>
                <a:gridCol w="523055"/>
                <a:gridCol w="523055"/>
                <a:gridCol w="597777"/>
                <a:gridCol w="448333"/>
                <a:gridCol w="523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altLang="zh-CN" sz="2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altLang="zh-CN" sz="2000" baseline="-25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CN" sz="2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CN" sz="2000" baseline="-25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1" name="对象 350"/>
          <p:cNvGraphicFramePr>
            <a:graphicFrameLocks noChangeAspect="1"/>
          </p:cNvGraphicFramePr>
          <p:nvPr/>
        </p:nvGraphicFramePr>
        <p:xfrm>
          <a:off x="4932024" y="2996970"/>
          <a:ext cx="359680" cy="44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7" imgW="4876800" imgH="5486400" progId="Equation.3">
                  <p:embed/>
                </p:oleObj>
              </mc:Choice>
              <mc:Fallback>
                <p:oleObj name="公式" r:id="rId7" imgW="4876800" imgH="5486400" progId="Equation.3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024" y="2996970"/>
                        <a:ext cx="359680" cy="4424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" name="对象 351"/>
          <p:cNvGraphicFramePr>
            <a:graphicFrameLocks noChangeAspect="1"/>
          </p:cNvGraphicFramePr>
          <p:nvPr/>
        </p:nvGraphicFramePr>
        <p:xfrm>
          <a:off x="5364054" y="2996970"/>
          <a:ext cx="3603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4876800" imgH="5791200" progId="Equation.3">
                  <p:embed/>
                </p:oleObj>
              </mc:Choice>
              <mc:Fallback>
                <p:oleObj name="公式" r:id="rId9" imgW="4876800" imgH="57912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054" y="2996970"/>
                        <a:ext cx="360363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" name="上下箭头 352"/>
          <p:cNvSpPr/>
          <p:nvPr/>
        </p:nvSpPr>
        <p:spPr bwMode="auto">
          <a:xfrm>
            <a:off x="6084105" y="2060905"/>
            <a:ext cx="576040" cy="86406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4" name="Rectangle 174"/>
          <p:cNvSpPr>
            <a:spLocks noChangeArrowheads="1"/>
          </p:cNvSpPr>
          <p:nvPr/>
        </p:nvSpPr>
        <p:spPr bwMode="auto">
          <a:xfrm>
            <a:off x="6660145" y="2132910"/>
            <a:ext cx="1800125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不同格式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5" name="Rectangle 174"/>
          <p:cNvSpPr>
            <a:spLocks noChangeArrowheads="1"/>
          </p:cNvSpPr>
          <p:nvPr/>
        </p:nvSpPr>
        <p:spPr bwMode="auto">
          <a:xfrm>
            <a:off x="179694" y="3356995"/>
            <a:ext cx="2520175" cy="432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folHlink"/>
                </a:solidFill>
                <a:ea typeface="华文行楷" panose="02010800040101010101" pitchFamily="2" charset="-122"/>
              </a:rPr>
              <a:t>时序电路驱动表</a:t>
            </a:r>
            <a:endParaRPr lang="zh-CN" altLang="en-US" sz="2400" dirty="0"/>
          </a:p>
        </p:txBody>
      </p:sp>
      <p:grpSp>
        <p:nvGrpSpPr>
          <p:cNvPr id="358" name="组合 357"/>
          <p:cNvGrpSpPr/>
          <p:nvPr/>
        </p:nvGrpSpPr>
        <p:grpSpPr>
          <a:xfrm>
            <a:off x="467715" y="3933035"/>
            <a:ext cx="3338820" cy="2447556"/>
            <a:chOff x="76200" y="3933035"/>
            <a:chExt cx="3338820" cy="2447556"/>
          </a:xfrm>
        </p:grpSpPr>
        <p:sp>
          <p:nvSpPr>
            <p:cNvPr id="356" name="Rectangle 18"/>
            <p:cNvSpPr>
              <a:spLocks noChangeArrowheads="1"/>
            </p:cNvSpPr>
            <p:nvPr/>
          </p:nvSpPr>
          <p:spPr bwMode="auto">
            <a:xfrm>
              <a:off x="179695" y="3933035"/>
              <a:ext cx="3235325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400" b="1" dirty="0" smtClean="0">
                  <a:solidFill>
                    <a:schemeClr val="folHlink"/>
                  </a:solidFill>
                  <a:ea typeface="华文行楷" panose="02010800040101010101" pitchFamily="2" charset="-122"/>
                </a:rPr>
                <a:t>T</a:t>
              </a:r>
              <a:r>
                <a:rPr lang="zh-CN" altLang="en-US" sz="2400" b="1" dirty="0" smtClean="0">
                  <a:solidFill>
                    <a:schemeClr val="folHlink"/>
                  </a:solidFill>
                  <a:ea typeface="华文行楷" panose="02010800040101010101" pitchFamily="2" charset="-122"/>
                </a:rPr>
                <a:t>触发器驱动表</a:t>
              </a:r>
              <a:endParaRPr lang="zh-CN" altLang="en-US" sz="2400" b="1" dirty="0">
                <a:solidFill>
                  <a:schemeClr val="folHlink"/>
                </a:solidFill>
                <a:ea typeface="华文行楷" panose="02010800040101010101" pitchFamily="2" charset="-122"/>
              </a:endParaRPr>
            </a:p>
          </p:txBody>
        </p:sp>
        <p:graphicFrame>
          <p:nvGraphicFramePr>
            <p:cNvPr id="357" name="Object 2"/>
            <p:cNvGraphicFramePr>
              <a:graphicFrameLocks noChangeAspect="1"/>
            </p:cNvGraphicFramePr>
            <p:nvPr/>
          </p:nvGraphicFramePr>
          <p:xfrm>
            <a:off x="76200" y="4442055"/>
            <a:ext cx="2839685" cy="1938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Document" r:id="rId11" imgW="3035935" imgH="1624330" progId="Word.Document.8">
                    <p:embed/>
                  </p:oleObj>
                </mc:Choice>
                <mc:Fallback>
                  <p:oleObj name="Document" r:id="rId11" imgW="3035935" imgH="1624330" progId="Word.Document.8">
                    <p:embed/>
                    <p:pic>
                      <p:nvPicPr>
                        <p:cNvPr id="0" name="图片 122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200" y="4442055"/>
                          <a:ext cx="2839685" cy="19385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" name="Rectangle 174"/>
          <p:cNvSpPr>
            <a:spLocks noChangeArrowheads="1"/>
          </p:cNvSpPr>
          <p:nvPr/>
        </p:nvSpPr>
        <p:spPr bwMode="auto">
          <a:xfrm>
            <a:off x="6372125" y="3717020"/>
            <a:ext cx="1008070" cy="432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en-US" altLang="zh-CN" sz="2400" dirty="0" smtClean="0"/>
              <a:t>0    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1" name="Rectangle 174"/>
          <p:cNvSpPr>
            <a:spLocks noChangeArrowheads="1"/>
          </p:cNvSpPr>
          <p:nvPr/>
        </p:nvSpPr>
        <p:spPr bwMode="auto">
          <a:xfrm>
            <a:off x="6372125" y="3356995"/>
            <a:ext cx="1008070" cy="432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en-US" altLang="zh-CN" sz="2400" dirty="0" smtClean="0"/>
              <a:t>0     0</a:t>
            </a:r>
            <a:endParaRPr lang="zh-CN" altLang="en-US" sz="2400" dirty="0"/>
          </a:p>
        </p:txBody>
      </p:sp>
      <p:grpSp>
        <p:nvGrpSpPr>
          <p:cNvPr id="367" name="组合 366"/>
          <p:cNvGrpSpPr/>
          <p:nvPr/>
        </p:nvGrpSpPr>
        <p:grpSpPr>
          <a:xfrm>
            <a:off x="6372125" y="4149050"/>
            <a:ext cx="1008070" cy="2304160"/>
            <a:chOff x="7020170" y="4149050"/>
            <a:chExt cx="1008070" cy="2304160"/>
          </a:xfrm>
        </p:grpSpPr>
        <p:sp>
          <p:nvSpPr>
            <p:cNvPr id="360" name="Rectangle 174"/>
            <p:cNvSpPr>
              <a:spLocks noChangeArrowheads="1"/>
            </p:cNvSpPr>
            <p:nvPr/>
          </p:nvSpPr>
          <p:spPr bwMode="auto">
            <a:xfrm>
              <a:off x="7020170" y="4149050"/>
              <a:ext cx="1008070" cy="432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l"/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1     0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2" name="Rectangle 174"/>
            <p:cNvSpPr>
              <a:spLocks noChangeArrowheads="1"/>
            </p:cNvSpPr>
            <p:nvPr/>
          </p:nvSpPr>
          <p:spPr bwMode="auto">
            <a:xfrm>
              <a:off x="7020170" y="4509075"/>
              <a:ext cx="1008070" cy="432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l"/>
              <a:r>
                <a:rPr lang="en-US" altLang="zh-CN" sz="2400" dirty="0" smtClean="0"/>
                <a:t>x     </a:t>
              </a:r>
              <a:r>
                <a:rPr lang="en-US" altLang="zh-CN" sz="2400" dirty="0" err="1" smtClean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3" name="Rectangle 174"/>
            <p:cNvSpPr>
              <a:spLocks noChangeArrowheads="1"/>
            </p:cNvSpPr>
            <p:nvPr/>
          </p:nvSpPr>
          <p:spPr bwMode="auto">
            <a:xfrm>
              <a:off x="7020170" y="5229125"/>
              <a:ext cx="1008070" cy="432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l"/>
              <a:r>
                <a:rPr lang="en-US" altLang="zh-CN" sz="2400" dirty="0" smtClean="0"/>
                <a:t>1     </a:t>
              </a:r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4" name="Rectangle 174"/>
            <p:cNvSpPr>
              <a:spLocks noChangeArrowheads="1"/>
            </p:cNvSpPr>
            <p:nvPr/>
          </p:nvSpPr>
          <p:spPr bwMode="auto">
            <a:xfrm>
              <a:off x="7020170" y="5661155"/>
              <a:ext cx="1008070" cy="432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l"/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0     0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5" name="Rectangle 174"/>
            <p:cNvSpPr>
              <a:spLocks noChangeArrowheads="1"/>
            </p:cNvSpPr>
            <p:nvPr/>
          </p:nvSpPr>
          <p:spPr bwMode="auto">
            <a:xfrm>
              <a:off x="7020170" y="4869100"/>
              <a:ext cx="1008070" cy="432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l"/>
              <a:r>
                <a:rPr lang="en-US" altLang="zh-CN" sz="2400" dirty="0" smtClean="0"/>
                <a:t>0     1</a:t>
              </a:r>
              <a:endParaRPr lang="zh-CN" altLang="en-US" sz="2400" dirty="0"/>
            </a:p>
          </p:txBody>
        </p:sp>
        <p:sp>
          <p:nvSpPr>
            <p:cNvPr id="366" name="Rectangle 174"/>
            <p:cNvSpPr>
              <a:spLocks noChangeArrowheads="1"/>
            </p:cNvSpPr>
            <p:nvPr/>
          </p:nvSpPr>
          <p:spPr bwMode="auto">
            <a:xfrm>
              <a:off x="7020170" y="6021180"/>
              <a:ext cx="1008070" cy="432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l"/>
              <a:r>
                <a:rPr lang="en-US" altLang="zh-CN" sz="2400" dirty="0" smtClean="0"/>
                <a:t>x     </a:t>
              </a:r>
              <a:r>
                <a:rPr lang="en-US" altLang="zh-CN" sz="2400" dirty="0" err="1" smtClean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68" name="右箭头 367"/>
          <p:cNvSpPr/>
          <p:nvPr/>
        </p:nvSpPr>
        <p:spPr bwMode="auto">
          <a:xfrm>
            <a:off x="7236186" y="4293060"/>
            <a:ext cx="936064" cy="4320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" name="Rectangle 174"/>
          <p:cNvSpPr>
            <a:spLocks noChangeArrowheads="1"/>
          </p:cNvSpPr>
          <p:nvPr/>
        </p:nvSpPr>
        <p:spPr bwMode="auto">
          <a:xfrm>
            <a:off x="7020170" y="4077045"/>
            <a:ext cx="1368095" cy="432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2400" b="1" dirty="0" smtClean="0">
                <a:solidFill>
                  <a:schemeClr val="folHlink"/>
                </a:solidFill>
                <a:ea typeface="华文行楷" panose="02010800040101010101" pitchFamily="2" charset="-122"/>
              </a:rPr>
              <a:t>卡诺图</a:t>
            </a:r>
            <a:endParaRPr lang="zh-CN" altLang="en-US" sz="2400" dirty="0"/>
          </a:p>
        </p:txBody>
      </p:sp>
      <p:graphicFrame>
        <p:nvGraphicFramePr>
          <p:cNvPr id="370" name="表格 369"/>
          <p:cNvGraphicFramePr>
            <a:graphicFrameLocks noGrp="1"/>
          </p:cNvGraphicFramePr>
          <p:nvPr/>
        </p:nvGraphicFramePr>
        <p:xfrm>
          <a:off x="8028602" y="4365065"/>
          <a:ext cx="971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33"/>
                <a:gridCol w="52305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CN" sz="2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CN" sz="2000" baseline="-25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191689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52" grpId="0"/>
      <p:bldP spid="153" grpId="0"/>
      <p:bldP spid="353" grpId="0" animBg="1"/>
      <p:bldP spid="354" grpId="0"/>
      <p:bldP spid="355" grpId="0"/>
      <p:bldP spid="359" grpId="0"/>
      <p:bldP spid="361" grpId="0"/>
      <p:bldP spid="368" grpId="0" animBg="1"/>
      <p:bldP spid="369" grpId="0"/>
      <p:bldP spid="369" grpId="1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95710" y="404790"/>
            <a:ext cx="8229600" cy="490538"/>
          </a:xfr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ct val="50000"/>
              </a:spcBef>
            </a:pPr>
            <a:r>
              <a:rPr lang="en-US" altLang="zh-CN" sz="3600" b="1" kern="1200" dirty="0" smtClean="0">
                <a:latin typeface="隶书" panose="02010509060101010101" pitchFamily="1" charset="-122"/>
                <a:ea typeface="隶书" panose="02010509060101010101" pitchFamily="1" charset="-122"/>
                <a:cs typeface="+mn-cs"/>
                <a:sym typeface="隶书" panose="02010509060101010101" pitchFamily="1" charset="-122"/>
              </a:rPr>
              <a:t>6.4.2  </a:t>
            </a:r>
            <a:r>
              <a:rPr lang="zh-CN" altLang="en-US" sz="3600" b="1" kern="1200" dirty="0" smtClean="0">
                <a:latin typeface="隶书" panose="02010509060101010101" pitchFamily="1" charset="-122"/>
                <a:ea typeface="隶书" panose="02010509060101010101" pitchFamily="1" charset="-122"/>
                <a:cs typeface="+mn-cs"/>
                <a:sym typeface="隶书" panose="02010509060101010101" pitchFamily="1" charset="-122"/>
              </a:rPr>
              <a:t>时序逻辑电路的自启动设计</a:t>
            </a:r>
            <a:endParaRPr lang="zh-CN" altLang="en-US" sz="3600" b="1" kern="1200" dirty="0" smtClean="0">
              <a:latin typeface="隶书" panose="02010509060101010101" pitchFamily="1" charset="-122"/>
              <a:ea typeface="隶书" panose="02010509060101010101" pitchFamily="1" charset="-122"/>
              <a:cs typeface="+mn-cs"/>
              <a:sym typeface="隶书" panose="02010509060101010101" pitchFamily="1" charset="-122"/>
            </a:endParaRP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539720" y="1124840"/>
            <a:ext cx="7668215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/>
              <a:t>例</a:t>
            </a:r>
            <a:r>
              <a:rPr kumimoji="1" lang="en-US" altLang="zh-CN" sz="2800" dirty="0" smtClean="0"/>
              <a:t>6.4.4   </a:t>
            </a:r>
            <a:r>
              <a:rPr kumimoji="1" lang="zh-CN" altLang="en-US" sz="2800" dirty="0" smtClean="0"/>
              <a:t>用</a:t>
            </a:r>
            <a:r>
              <a:rPr kumimoji="1" lang="en-US" altLang="zh-CN" sz="2800" dirty="0" smtClean="0"/>
              <a:t>D</a:t>
            </a:r>
            <a:r>
              <a:rPr kumimoji="1" lang="zh-CN" altLang="en-US" sz="2800" dirty="0" smtClean="0"/>
              <a:t>设计</a:t>
            </a:r>
            <a:r>
              <a:rPr kumimoji="1" lang="zh-CN" altLang="en-US" sz="2800" dirty="0"/>
              <a:t>一七进制计数器，要求它能够自启动。已知该计数器的状态转换图</a:t>
            </a:r>
            <a:r>
              <a:rPr kumimoji="1" lang="zh-CN" altLang="en-US" sz="2800" dirty="0" smtClean="0"/>
              <a:t>如下图</a:t>
            </a:r>
            <a:r>
              <a:rPr kumimoji="1" lang="en-US" altLang="zh-CN" sz="2800" dirty="0"/>
              <a:t>6.4.5</a:t>
            </a:r>
            <a:r>
              <a:rPr kumimoji="1" lang="zh-CN" altLang="en-US" sz="2800" dirty="0"/>
              <a:t>所示。</a:t>
            </a:r>
            <a:endParaRPr kumimoji="1" lang="zh-CN" altLang="en-US" sz="2800" dirty="0"/>
          </a:p>
        </p:txBody>
      </p:sp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1403780" y="2564940"/>
          <a:ext cx="5256365" cy="281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Visio" r:id="rId1" imgW="2155190" imgH="1126490" progId="">
                  <p:embed/>
                </p:oleObj>
              </mc:Choice>
              <mc:Fallback>
                <p:oleObj name="Visio" r:id="rId1" imgW="2155190" imgH="1126490" progId="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780" y="2564940"/>
                        <a:ext cx="5256365" cy="2813937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/>
      <p:bldP spid="3973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179695" y="404790"/>
          <a:ext cx="4319588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Visio" r:id="rId1" imgW="2155190" imgH="1126490" progId="">
                  <p:embed/>
                </p:oleObj>
              </mc:Choice>
              <mc:Fallback>
                <p:oleObj name="Visio" r:id="rId1" imgW="2155190" imgH="1126490" progId="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695" y="404790"/>
                        <a:ext cx="4319588" cy="2312988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705" y="2852960"/>
            <a:ext cx="3322638" cy="490538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次态的卡诺图为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8344" name="Object 8"/>
          <p:cNvGraphicFramePr>
            <a:graphicFrameLocks noChangeAspect="1"/>
          </p:cNvGraphicFramePr>
          <p:nvPr/>
        </p:nvGraphicFramePr>
        <p:xfrm>
          <a:off x="179695" y="3573010"/>
          <a:ext cx="8642350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3" imgW="3551555" imgH="1094105" progId="">
                  <p:embed/>
                </p:oleObj>
              </mc:Choice>
              <mc:Fallback>
                <p:oleObj name="Visio" r:id="rId3" imgW="3551555" imgH="1094105" progId="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 l="871" t="5688" b="2844"/>
                      <a:stretch>
                        <a:fillRect/>
                      </a:stretch>
                    </p:blipFill>
                    <p:spPr>
                      <a:xfrm>
                        <a:off x="179695" y="3573010"/>
                        <a:ext cx="8642350" cy="2443163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5148263" y="0"/>
          <a:ext cx="3565525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5" imgW="1746885" imgH="1845310" progId="">
                  <p:embed/>
                </p:oleObj>
              </mc:Choice>
              <mc:Fallback>
                <p:oleObj name="Visio" r:id="rId5" imgW="1746885" imgH="1845310" progId="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0"/>
                        <a:ext cx="3565525" cy="3789363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79695" y="6021180"/>
          <a:ext cx="5904410" cy="56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60960000" imgH="5791200" progId="Equation.3">
                  <p:embed/>
                </p:oleObj>
              </mc:Choice>
              <mc:Fallback>
                <p:oleObj name="公式" r:id="rId7" imgW="60960000" imgH="5791200" progId="Equation.3">
                  <p:embed/>
                  <p:pic>
                    <p:nvPicPr>
                      <p:cNvPr id="0" name="图片 1433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695" y="6021180"/>
                        <a:ext cx="5904410" cy="561098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6516135" y="6021180"/>
          <a:ext cx="1974435" cy="57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9" imgW="18897600" imgH="5486400" progId="Equation.3">
                  <p:embed/>
                </p:oleObj>
              </mc:Choice>
              <mc:Fallback>
                <p:oleObj name="公式" r:id="rId9" imgW="18897600" imgH="5486400" progId="Equation.3">
                  <p:embed/>
                  <p:pic>
                    <p:nvPicPr>
                      <p:cNvPr id="0" name="图片 1434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6135" y="6021180"/>
                        <a:ext cx="1974435" cy="576040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0" y="0"/>
          <a:ext cx="8642350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Visio" r:id="rId1" imgW="3551555" imgH="1094105" progId="">
                  <p:embed/>
                </p:oleObj>
              </mc:Choice>
              <mc:Fallback>
                <p:oleObj name="Visio" r:id="rId1" imgW="3551555" imgH="1094105" progId="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l="871" t="5688" b="284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642350" cy="2443162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23705" y="3789025"/>
          <a:ext cx="28352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29260800" imgH="17678400" progId="Equation.3">
                  <p:embed/>
                </p:oleObj>
              </mc:Choice>
              <mc:Fallback>
                <p:oleObj name="公式" r:id="rId3" imgW="29260800" imgH="17678400" progId="Equation.3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705" y="3789025"/>
                        <a:ext cx="2835275" cy="1711325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51700" y="5517145"/>
          <a:ext cx="19732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5" imgW="18897600" imgH="5486400" progId="Equation.3">
                  <p:embed/>
                </p:oleObj>
              </mc:Choice>
              <mc:Fallback>
                <p:oleObj name="公式" r:id="rId5" imgW="18897600" imgH="5486400" progId="Equation.3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700" y="5517145"/>
                        <a:ext cx="1973262" cy="576262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4"/>
          <p:cNvSpPr>
            <a:spLocks noChangeArrowheads="1"/>
          </p:cNvSpPr>
          <p:nvPr/>
        </p:nvSpPr>
        <p:spPr bwMode="auto">
          <a:xfrm>
            <a:off x="251700" y="2564940"/>
            <a:ext cx="460072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ea typeface="仿宋_GB2312" pitchFamily="1" charset="-122"/>
              </a:rPr>
              <a:t>自启动检查：</a:t>
            </a:r>
            <a:r>
              <a:rPr lang="zh-CN" altLang="en-US" sz="2400" b="1" dirty="0">
                <a:solidFill>
                  <a:schemeClr val="tx1"/>
                </a:solidFill>
                <a:ea typeface="仿宋_GB2312" pitchFamily="1" charset="-122"/>
              </a:rPr>
              <a:t>从卡诺图可看出，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×</a:t>
            </a: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圈内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，圈外</a:t>
            </a:r>
            <a:r>
              <a:rPr 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499995" y="4184988"/>
          <a:ext cx="4319587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7" imgW="2155190" imgH="1126490" progId="">
                  <p:embed/>
                </p:oleObj>
              </mc:Choice>
              <mc:Fallback>
                <p:oleObj name="Visio" r:id="rId7" imgW="2155190" imgH="1126490" progId="">
                  <p:embed/>
                  <p:pic>
                    <p:nvPicPr>
                      <p:cNvPr id="0" name="图片 1536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995" y="4184988"/>
                        <a:ext cx="4319587" cy="2312987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5580070" y="3356995"/>
            <a:ext cx="936065" cy="5040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000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580070" y="2780955"/>
            <a:ext cx="869950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18" name="Arc 23"/>
          <p:cNvSpPr/>
          <p:nvPr/>
        </p:nvSpPr>
        <p:spPr bwMode="auto">
          <a:xfrm rot="5400000" flipH="1">
            <a:off x="5832087" y="3032973"/>
            <a:ext cx="576042" cy="648046"/>
          </a:xfrm>
          <a:custGeom>
            <a:avLst/>
            <a:gdLst>
              <a:gd name="G0" fmla="+- 0 0 0"/>
              <a:gd name="G1" fmla="+- 20507 0 0"/>
              <a:gd name="G2" fmla="+- 21600 0 0"/>
              <a:gd name="T0" fmla="*/ 6783 w 21600"/>
              <a:gd name="T1" fmla="*/ 0 h 40439"/>
              <a:gd name="T2" fmla="*/ 8322 w 21600"/>
              <a:gd name="T3" fmla="*/ 40439 h 40439"/>
              <a:gd name="T4" fmla="*/ 0 w 21600"/>
              <a:gd name="T5" fmla="*/ 20507 h 40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439" fill="none" extrusionOk="0">
                <a:moveTo>
                  <a:pt x="6783" y="-1"/>
                </a:moveTo>
                <a:cubicBezTo>
                  <a:pt x="15627" y="2925"/>
                  <a:pt x="21600" y="11191"/>
                  <a:pt x="21600" y="20507"/>
                </a:cubicBezTo>
                <a:cubicBezTo>
                  <a:pt x="21600" y="29221"/>
                  <a:pt x="16363" y="37081"/>
                  <a:pt x="8322" y="40439"/>
                </a:cubicBezTo>
              </a:path>
              <a:path w="21600" h="40439" stroke="0" extrusionOk="0">
                <a:moveTo>
                  <a:pt x="6783" y="-1"/>
                </a:moveTo>
                <a:cubicBezTo>
                  <a:pt x="15627" y="2925"/>
                  <a:pt x="21600" y="11191"/>
                  <a:pt x="21600" y="20507"/>
                </a:cubicBezTo>
                <a:cubicBezTo>
                  <a:pt x="21600" y="29221"/>
                  <a:pt x="16363" y="37081"/>
                  <a:pt x="8322" y="40439"/>
                </a:cubicBezTo>
                <a:lnTo>
                  <a:pt x="0" y="2050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516135" y="3429000"/>
            <a:ext cx="1438215" cy="58477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修改</a:t>
            </a:r>
            <a:r>
              <a:rPr lang="en-US" altLang="zh-CN" sz="3200" dirty="0">
                <a:solidFill>
                  <a:srgbClr val="FF0000"/>
                </a:solidFill>
              </a:rPr>
              <a:t>D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0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13" idx="4"/>
          </p:cNvCxnSpPr>
          <p:nvPr/>
        </p:nvCxnSpPr>
        <p:spPr bwMode="auto">
          <a:xfrm flipH="1">
            <a:off x="5940095" y="3861030"/>
            <a:ext cx="108008" cy="360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椭圆 23"/>
          <p:cNvSpPr/>
          <p:nvPr/>
        </p:nvSpPr>
        <p:spPr bwMode="auto">
          <a:xfrm>
            <a:off x="755735" y="836820"/>
            <a:ext cx="1152080" cy="576040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3059895" y="3861030"/>
          <a:ext cx="13049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9" imgW="12496800" imgH="5181600" progId="Equation.3">
                  <p:embed/>
                </p:oleObj>
              </mc:Choice>
              <mc:Fallback>
                <p:oleObj name="公式" r:id="rId9" imgW="12496800" imgH="5181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895" y="3861030"/>
                        <a:ext cx="1304925" cy="5445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9"/>
          <p:cNvSpPr>
            <a:spLocks noChangeArrowheads="1"/>
          </p:cNvSpPr>
          <p:nvPr/>
        </p:nvSpPr>
        <p:spPr bwMode="auto">
          <a:xfrm>
            <a:off x="7092175" y="2420930"/>
            <a:ext cx="205182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  <a:t>结论：</a:t>
            </a:r>
            <a:b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</a:br>
            <a:r>
              <a:rPr lang="zh-CN" altLang="en-US" sz="24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Times New Roman" panose="02020603050405020304" pitchFamily="18" charset="0"/>
              </a:rPr>
              <a:t>不能</a:t>
            </a:r>
            <a:r>
              <a:rPr lang="zh-CN" altLang="en-US" sz="24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Times New Roman" panose="02020603050405020304" pitchFamily="18" charset="0"/>
              </a:rPr>
              <a:t>自启动</a:t>
            </a:r>
            <a:endParaRPr lang="zh-CN" altLang="en-US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3" grpId="0" animBg="1"/>
      <p:bldP spid="17" grpId="0"/>
      <p:bldP spid="18" grpId="0" animBg="1"/>
      <p:bldP spid="19" grpId="0" autoUpdateAnimBg="0"/>
      <p:bldP spid="24" grpId="0" animBg="1"/>
      <p:bldP spid="26" grpId="0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WordArt 7"/>
          <p:cNvSpPr>
            <a:spLocks noChangeArrowheads="1" noChangeShapeType="1" noTextEdit="1"/>
          </p:cNvSpPr>
          <p:nvPr/>
        </p:nvSpPr>
        <p:spPr bwMode="auto">
          <a:xfrm>
            <a:off x="2771775" y="2492375"/>
            <a:ext cx="3206750" cy="17891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0"/>
              </a:avLst>
            </a:prstTxWarp>
          </a:bodyPr>
          <a:lstStyle/>
          <a:p>
            <a:pPr algn="l"/>
            <a:r>
              <a:rPr lang="zh-CN" altLang="en-US" sz="3600">
                <a:ln w="9525">
                  <a:noFill/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zh-CN" altLang="en-US" sz="3600">
              <a:ln w="9525">
                <a:noFill/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>
            <a:spLocks noChangeArrowheads="1"/>
          </p:cNvSpPr>
          <p:nvPr/>
        </p:nvSpPr>
        <p:spPr bwMode="auto">
          <a:xfrm>
            <a:off x="179388" y="260350"/>
            <a:ext cx="4537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sz="2800" b="1">
                <a:solidFill>
                  <a:schemeClr val="folHlink"/>
                </a:solidFill>
                <a:ea typeface="华文行楷" panose="02010800040101010101" pitchFamily="2" charset="-122"/>
              </a:rPr>
              <a:t>3.</a:t>
            </a:r>
            <a:r>
              <a:rPr lang="zh-CN" altLang="en-US" sz="2800" b="1">
                <a:solidFill>
                  <a:schemeClr val="folHlink"/>
                </a:solidFill>
                <a:ea typeface="华文行楷" panose="02010800040101010101" pitchFamily="2" charset="-122"/>
              </a:rPr>
              <a:t>描述时序电路的三个方程</a:t>
            </a:r>
            <a:endParaRPr lang="zh-CN" altLang="en-US"/>
          </a:p>
        </p:txBody>
      </p:sp>
      <p:sp>
        <p:nvSpPr>
          <p:cNvPr id="8195" name="Text Box 33"/>
          <p:cNvSpPr>
            <a:spLocks noChangeArrowheads="1"/>
          </p:cNvSpPr>
          <p:nvPr/>
        </p:nvSpPr>
        <p:spPr bwMode="auto">
          <a:xfrm>
            <a:off x="250825" y="1000125"/>
            <a:ext cx="20939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i="1">
                <a:solidFill>
                  <a:srgbClr val="FF0000"/>
                </a:solidFill>
                <a:sym typeface="Times New Roman" panose="02020603050405020304" pitchFamily="18" charset="0"/>
              </a:rPr>
              <a:t>输出方程：</a:t>
            </a:r>
            <a:endParaRPr lang="zh-CN" altLang="en-US"/>
          </a:p>
        </p:txBody>
      </p:sp>
      <p:sp>
        <p:nvSpPr>
          <p:cNvPr id="8196" name="Text Box 34"/>
          <p:cNvSpPr>
            <a:spLocks noChangeArrowheads="1"/>
          </p:cNvSpPr>
          <p:nvPr/>
        </p:nvSpPr>
        <p:spPr bwMode="auto">
          <a:xfrm>
            <a:off x="539720" y="1700880"/>
            <a:ext cx="18229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Y= F[X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Q]</a:t>
            </a:r>
            <a:endParaRPr lang="zh-CN" altLang="en-US" dirty="0"/>
          </a:p>
        </p:txBody>
      </p:sp>
      <p:sp>
        <p:nvSpPr>
          <p:cNvPr id="8197" name="Text Box 35"/>
          <p:cNvSpPr>
            <a:spLocks noChangeArrowheads="1"/>
          </p:cNvSpPr>
          <p:nvPr/>
        </p:nvSpPr>
        <p:spPr bwMode="auto">
          <a:xfrm>
            <a:off x="179388" y="2420938"/>
            <a:ext cx="20939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i="1">
                <a:solidFill>
                  <a:srgbClr val="FF0000"/>
                </a:solidFill>
                <a:sym typeface="Times New Roman" panose="02020603050405020304" pitchFamily="18" charset="0"/>
              </a:rPr>
              <a:t>状态方程：</a:t>
            </a:r>
            <a:endParaRPr lang="zh-CN" altLang="en-US"/>
          </a:p>
        </p:txBody>
      </p:sp>
      <p:sp>
        <p:nvSpPr>
          <p:cNvPr id="8198" name="Text Box 36"/>
          <p:cNvSpPr>
            <a:spLocks noChangeArrowheads="1"/>
          </p:cNvSpPr>
          <p:nvPr/>
        </p:nvSpPr>
        <p:spPr bwMode="auto">
          <a:xfrm>
            <a:off x="323705" y="3717020"/>
            <a:ext cx="22541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2"/>
                <a:sym typeface="Times New Roman" panose="02020603050405020304" pitchFamily="18" charset="0"/>
              </a:rPr>
              <a:t>Q</a:t>
            </a:r>
            <a:r>
              <a:rPr lang="zh-CN" altLang="en-US" sz="2400" b="1" baseline="30000" dirty="0" smtClean="0">
                <a:solidFill>
                  <a:schemeClr val="accent2"/>
                </a:solidFill>
                <a:latin typeface="Cambria Math" panose="020405030504060302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Times New Roman" panose="02020603050405020304" pitchFamily="18" charset="0"/>
              </a:rPr>
              <a:t>＊</a:t>
            </a:r>
            <a:r>
              <a:rPr lang="en-US" sz="2400" b="1" dirty="0" smtClean="0">
                <a:solidFill>
                  <a:schemeClr val="accent2"/>
                </a:solidFill>
                <a:sym typeface="Times New Roman" panose="02020603050405020304" pitchFamily="18" charset="0"/>
              </a:rPr>
              <a:t>=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Ｈ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[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Ｚ，</a:t>
            </a:r>
            <a:r>
              <a:rPr lang="en-US" sz="2400" b="1" dirty="0" smtClean="0">
                <a:solidFill>
                  <a:schemeClr val="accent2"/>
                </a:solidFill>
                <a:sym typeface="Times New Roman" panose="02020603050405020304" pitchFamily="18" charset="0"/>
              </a:rPr>
              <a:t>Q]</a:t>
            </a:r>
            <a:endParaRPr lang="en-US" sz="24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8199" name="Text Box 37"/>
          <p:cNvSpPr>
            <a:spLocks noChangeArrowheads="1"/>
          </p:cNvSpPr>
          <p:nvPr/>
        </p:nvSpPr>
        <p:spPr bwMode="auto">
          <a:xfrm>
            <a:off x="71438" y="4386263"/>
            <a:ext cx="2927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i="1">
                <a:solidFill>
                  <a:srgbClr val="FF0000"/>
                </a:solidFill>
                <a:sym typeface="Times New Roman" panose="02020603050405020304" pitchFamily="18" charset="0"/>
              </a:rPr>
              <a:t>驱动或激励方程</a:t>
            </a:r>
            <a:r>
              <a:rPr lang="en-US" sz="2800" b="1" i="1">
                <a:solidFill>
                  <a:srgbClr val="FF0000"/>
                </a:solidFill>
                <a:sym typeface="Times New Roman" panose="02020603050405020304" pitchFamily="18" charset="0"/>
              </a:rPr>
              <a:t>:</a:t>
            </a:r>
            <a:endParaRPr lang="zh-CN" altLang="en-US"/>
          </a:p>
        </p:txBody>
      </p:sp>
      <p:sp>
        <p:nvSpPr>
          <p:cNvPr id="8200" name="Text Box 38"/>
          <p:cNvSpPr>
            <a:spLocks noChangeArrowheads="1"/>
          </p:cNvSpPr>
          <p:nvPr/>
        </p:nvSpPr>
        <p:spPr bwMode="auto">
          <a:xfrm>
            <a:off x="611725" y="5085115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Ｚ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= 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Ｇ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[X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Q]</a:t>
            </a:r>
            <a:endParaRPr lang="zh-CN" altLang="en-US" dirty="0"/>
          </a:p>
        </p:txBody>
      </p:sp>
      <p:grpSp>
        <p:nvGrpSpPr>
          <p:cNvPr id="8201" name="Group 39"/>
          <p:cNvGrpSpPr/>
          <p:nvPr/>
        </p:nvGrpSpPr>
        <p:grpSpPr bwMode="auto">
          <a:xfrm>
            <a:off x="3275910" y="3573010"/>
            <a:ext cx="2743200" cy="581025"/>
            <a:chOff x="0" y="0"/>
            <a:chExt cx="3024" cy="720"/>
          </a:xfrm>
        </p:grpSpPr>
        <p:sp>
          <p:nvSpPr>
            <p:cNvPr id="8202" name="AutoShape 40"/>
            <p:cNvSpPr>
              <a:spLocks noChangeArrowheads="1"/>
            </p:cNvSpPr>
            <p:nvPr/>
          </p:nvSpPr>
          <p:spPr bwMode="auto">
            <a:xfrm>
              <a:off x="0" y="0"/>
              <a:ext cx="3024" cy="720"/>
            </a:xfrm>
            <a:prstGeom prst="wedgeRoundRectCallout">
              <a:avLst>
                <a:gd name="adj1" fmla="val -80870"/>
                <a:gd name="adj2" fmla="val 19449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8203" name="Text Box 41"/>
            <p:cNvSpPr>
              <a:spLocks noChangeArrowheads="1"/>
            </p:cNvSpPr>
            <p:nvPr/>
          </p:nvSpPr>
          <p:spPr bwMode="auto">
            <a:xfrm>
              <a:off x="133" y="106"/>
              <a:ext cx="2650" cy="567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accent2"/>
                  </a:solidFill>
                  <a:sym typeface="Times New Roman" panose="02020603050405020304" pitchFamily="18" charset="0"/>
                </a:rPr>
                <a:t>现态</a:t>
              </a:r>
              <a:r>
                <a: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，或</a:t>
              </a:r>
              <a:r>
                <a:rPr lang="zh-CN" altLang="en-US" sz="2400" b="1" dirty="0">
                  <a:solidFill>
                    <a:schemeClr val="accent2"/>
                  </a:solidFill>
                  <a:sym typeface="Times New Roman" panose="02020603050405020304" pitchFamily="18" charset="0"/>
                </a:rPr>
                <a:t>原状态</a:t>
              </a:r>
              <a:endParaRPr lang="zh-CN" altLang="en-US" dirty="0"/>
            </a:p>
          </p:txBody>
        </p:sp>
      </p:grpSp>
      <p:grpSp>
        <p:nvGrpSpPr>
          <p:cNvPr id="8204" name="Group 42"/>
          <p:cNvGrpSpPr/>
          <p:nvPr/>
        </p:nvGrpSpPr>
        <p:grpSpPr bwMode="auto">
          <a:xfrm>
            <a:off x="755650" y="3068638"/>
            <a:ext cx="2209800" cy="685800"/>
            <a:chOff x="0" y="0"/>
            <a:chExt cx="1968" cy="960"/>
          </a:xfrm>
        </p:grpSpPr>
        <p:sp>
          <p:nvSpPr>
            <p:cNvPr id="8205" name="AutoShape 43"/>
            <p:cNvSpPr>
              <a:spLocks noChangeArrowheads="1"/>
            </p:cNvSpPr>
            <p:nvPr/>
          </p:nvSpPr>
          <p:spPr bwMode="auto">
            <a:xfrm>
              <a:off x="0" y="0"/>
              <a:ext cx="1968" cy="960"/>
            </a:xfrm>
            <a:prstGeom prst="wedgeRoundRectCallout">
              <a:avLst>
                <a:gd name="adj1" fmla="val -41412"/>
                <a:gd name="adj2" fmla="val 58745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8206" name="Text Box 44"/>
            <p:cNvSpPr>
              <a:spLocks noChangeArrowheads="1"/>
            </p:cNvSpPr>
            <p:nvPr/>
          </p:nvSpPr>
          <p:spPr bwMode="auto">
            <a:xfrm>
              <a:off x="0" y="69"/>
              <a:ext cx="1968" cy="640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2"/>
                  </a:solidFill>
                  <a:sym typeface="Times New Roman" panose="02020603050405020304" pitchFamily="18" charset="0"/>
                </a:rPr>
                <a:t>次态</a:t>
              </a: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或</a:t>
              </a:r>
              <a:r>
                <a:rPr lang="zh-CN" altLang="en-US" sz="2400" b="1">
                  <a:solidFill>
                    <a:schemeClr val="accent2"/>
                  </a:solidFill>
                  <a:sym typeface="Times New Roman" panose="02020603050405020304" pitchFamily="18" charset="0"/>
                </a:rPr>
                <a:t>新状态</a:t>
              </a:r>
              <a:endParaRPr lang="zh-CN" altLang="en-US"/>
            </a:p>
          </p:txBody>
        </p:sp>
      </p:grpSp>
      <p:grpSp>
        <p:nvGrpSpPr>
          <p:cNvPr id="8207" name="Group 96"/>
          <p:cNvGrpSpPr/>
          <p:nvPr/>
        </p:nvGrpSpPr>
        <p:grpSpPr bwMode="auto">
          <a:xfrm>
            <a:off x="4860020" y="156635"/>
            <a:ext cx="4097337" cy="3128355"/>
            <a:chOff x="0" y="0"/>
            <a:chExt cx="2771" cy="1957"/>
          </a:xfrm>
        </p:grpSpPr>
        <p:grpSp>
          <p:nvGrpSpPr>
            <p:cNvPr id="8208" name="Group 49"/>
            <p:cNvGrpSpPr/>
            <p:nvPr/>
          </p:nvGrpSpPr>
          <p:grpSpPr bwMode="auto">
            <a:xfrm>
              <a:off x="821" y="48"/>
              <a:ext cx="1152" cy="816"/>
              <a:chOff x="0" y="0"/>
              <a:chExt cx="1152" cy="816"/>
            </a:xfrm>
          </p:grpSpPr>
          <p:sp>
            <p:nvSpPr>
              <p:cNvPr id="8209" name="Rectangle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" cy="81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10" name="Text Box 51"/>
              <p:cNvSpPr>
                <a:spLocks noChangeArrowheads="1"/>
              </p:cNvSpPr>
              <p:nvPr/>
            </p:nvSpPr>
            <p:spPr bwMode="auto">
              <a:xfrm>
                <a:off x="144" y="240"/>
                <a:ext cx="949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chemeClr val="tx1"/>
                    </a:solidFill>
                    <a:ea typeface="隶书" panose="02010509060101010101" pitchFamily="1" charset="-122"/>
                  </a:rPr>
                  <a:t>组合电路</a:t>
                </a:r>
                <a:endParaRPr lang="zh-CN" altLang="en-US"/>
              </a:p>
            </p:txBody>
          </p:sp>
        </p:grpSp>
        <p:grpSp>
          <p:nvGrpSpPr>
            <p:cNvPr id="8211" name="Group 52"/>
            <p:cNvGrpSpPr/>
            <p:nvPr/>
          </p:nvGrpSpPr>
          <p:grpSpPr bwMode="auto">
            <a:xfrm>
              <a:off x="821" y="1137"/>
              <a:ext cx="1152" cy="816"/>
              <a:chOff x="0" y="0"/>
              <a:chExt cx="1152" cy="816"/>
            </a:xfrm>
          </p:grpSpPr>
          <p:sp>
            <p:nvSpPr>
              <p:cNvPr id="8212" name="Rectangle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2" cy="81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13" name="Text Box 54"/>
              <p:cNvSpPr>
                <a:spLocks noChangeArrowheads="1"/>
              </p:cNvSpPr>
              <p:nvPr/>
            </p:nvSpPr>
            <p:spPr bwMode="auto">
              <a:xfrm>
                <a:off x="144" y="240"/>
                <a:ext cx="949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chemeClr val="tx1"/>
                    </a:solidFill>
                    <a:ea typeface="隶书" panose="02010509060101010101" pitchFamily="1" charset="-122"/>
                  </a:rPr>
                  <a:t>记忆电路</a:t>
                </a:r>
                <a:endParaRPr lang="zh-CN" altLang="en-US"/>
              </a:p>
            </p:txBody>
          </p:sp>
        </p:grpSp>
        <p:grpSp>
          <p:nvGrpSpPr>
            <p:cNvPr id="8214" name="Group 55"/>
            <p:cNvGrpSpPr/>
            <p:nvPr/>
          </p:nvGrpSpPr>
          <p:grpSpPr bwMode="auto">
            <a:xfrm>
              <a:off x="1973" y="0"/>
              <a:ext cx="798" cy="526"/>
              <a:chOff x="0" y="0"/>
              <a:chExt cx="942" cy="526"/>
            </a:xfrm>
          </p:grpSpPr>
          <p:sp>
            <p:nvSpPr>
              <p:cNvPr id="8215" name="Line 56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624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16" name="Line 57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624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17" name="Line 58"/>
              <p:cNvSpPr>
                <a:spLocks noChangeShapeType="1"/>
              </p:cNvSpPr>
              <p:nvPr/>
            </p:nvSpPr>
            <p:spPr bwMode="auto">
              <a:xfrm>
                <a:off x="288" y="192"/>
                <a:ext cx="1" cy="192"/>
              </a:xfrm>
              <a:prstGeom prst="line">
                <a:avLst/>
              </a:prstGeom>
              <a:noFill/>
              <a:ln w="38100" cap="rnd" cmpd="sng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18" name="Text Box 59"/>
              <p:cNvSpPr>
                <a:spLocks noChangeArrowheads="1"/>
              </p:cNvSpPr>
              <p:nvPr/>
            </p:nvSpPr>
            <p:spPr bwMode="auto">
              <a:xfrm>
                <a:off x="593" y="0"/>
                <a:ext cx="349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y</a:t>
                </a:r>
                <a:r>
                  <a:rPr lang="en-US" sz="2400" b="1" baseline="-2500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en-US" sz="2400" b="1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8219" name="Text Box 6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323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y</a:t>
                </a:r>
                <a:r>
                  <a:rPr lang="en-US" sz="2400" b="1" baseline="-2500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j</a:t>
                </a:r>
                <a:endParaRPr lang="en-US" sz="2400" b="1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61"/>
            <p:cNvGrpSpPr/>
            <p:nvPr/>
          </p:nvGrpSpPr>
          <p:grpSpPr bwMode="auto">
            <a:xfrm>
              <a:off x="1802" y="528"/>
              <a:ext cx="699" cy="1153"/>
              <a:chOff x="-108" y="0"/>
              <a:chExt cx="699" cy="1153"/>
            </a:xfrm>
          </p:grpSpPr>
          <p:grpSp>
            <p:nvGrpSpPr>
              <p:cNvPr id="8221" name="Group 62"/>
              <p:cNvGrpSpPr/>
              <p:nvPr/>
            </p:nvGrpSpPr>
            <p:grpSpPr bwMode="auto">
              <a:xfrm>
                <a:off x="63" y="0"/>
                <a:ext cx="528" cy="1153"/>
                <a:chOff x="0" y="0"/>
                <a:chExt cx="528" cy="1296"/>
              </a:xfrm>
            </p:grpSpPr>
            <p:grpSp>
              <p:nvGrpSpPr>
                <p:cNvPr id="8222" name="Group 63"/>
                <p:cNvGrpSpPr/>
                <p:nvPr/>
              </p:nvGrpSpPr>
              <p:grpSpPr bwMode="auto">
                <a:xfrm flipH="1" flipV="1">
                  <a:off x="0" y="240"/>
                  <a:ext cx="240" cy="528"/>
                  <a:chOff x="0" y="0"/>
                  <a:chExt cx="240" cy="528"/>
                </a:xfrm>
              </p:grpSpPr>
              <p:sp>
                <p:nvSpPr>
                  <p:cNvPr id="8223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528"/>
                    <a:ext cx="240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sym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4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1" cy="528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sym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40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miter lim="800000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sym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226" name="Group 67"/>
                <p:cNvGrpSpPr/>
                <p:nvPr/>
              </p:nvGrpSpPr>
              <p:grpSpPr bwMode="auto">
                <a:xfrm flipH="1" flipV="1">
                  <a:off x="0" y="0"/>
                  <a:ext cx="528" cy="1296"/>
                  <a:chOff x="0" y="0"/>
                  <a:chExt cx="528" cy="1296"/>
                </a:xfrm>
              </p:grpSpPr>
              <p:sp>
                <p:nvSpPr>
                  <p:cNvPr id="8227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296"/>
                    <a:ext cx="5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sym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8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1" cy="1296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sym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9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5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miter lim="800000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sym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230" name="Line 71"/>
                <p:cNvSpPr>
                  <a:spLocks noChangeShapeType="1"/>
                </p:cNvSpPr>
                <p:nvPr/>
              </p:nvSpPr>
              <p:spPr bwMode="auto">
                <a:xfrm>
                  <a:off x="144" y="912"/>
                  <a:ext cx="1" cy="192"/>
                </a:xfrm>
                <a:prstGeom prst="line">
                  <a:avLst/>
                </a:prstGeom>
                <a:noFill/>
                <a:ln w="38100" cap="rnd" cmpd="sng">
                  <a:solidFill>
                    <a:schemeClr val="tx1"/>
                  </a:solidFill>
                  <a:prstDash val="sysDot"/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31" name="Text Box 72"/>
              <p:cNvSpPr>
                <a:spLocks noChangeArrowheads="1"/>
              </p:cNvSpPr>
              <p:nvPr/>
            </p:nvSpPr>
            <p:spPr bwMode="auto">
              <a:xfrm>
                <a:off x="-108" y="382"/>
                <a:ext cx="404" cy="2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ｚ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8232" name="Text Box 73"/>
              <p:cNvSpPr>
                <a:spLocks noChangeArrowheads="1"/>
              </p:cNvSpPr>
              <p:nvPr/>
            </p:nvSpPr>
            <p:spPr bwMode="auto">
              <a:xfrm>
                <a:off x="0" y="835"/>
                <a:ext cx="411" cy="2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ｚ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k</a:t>
                </a:r>
                <a:endParaRPr lang="en-US" sz="2400" b="1" baseline="-25000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8233" name="Group 74"/>
            <p:cNvGrpSpPr/>
            <p:nvPr/>
          </p:nvGrpSpPr>
          <p:grpSpPr bwMode="auto">
            <a:xfrm>
              <a:off x="277" y="547"/>
              <a:ext cx="580" cy="1329"/>
              <a:chOff x="0" y="0"/>
              <a:chExt cx="580" cy="1329"/>
            </a:xfrm>
          </p:grpSpPr>
          <p:grpSp>
            <p:nvGrpSpPr>
              <p:cNvPr id="8234" name="Group 75"/>
              <p:cNvGrpSpPr/>
              <p:nvPr/>
            </p:nvGrpSpPr>
            <p:grpSpPr bwMode="auto">
              <a:xfrm>
                <a:off x="0" y="0"/>
                <a:ext cx="528" cy="1296"/>
                <a:chOff x="0" y="0"/>
                <a:chExt cx="528" cy="1296"/>
              </a:xfrm>
            </p:grpSpPr>
            <p:sp>
              <p:nvSpPr>
                <p:cNvPr id="8235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0" y="1296"/>
                  <a:ext cx="5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236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296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237" name="Line 7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8" name="Group 79"/>
              <p:cNvGrpSpPr/>
              <p:nvPr/>
            </p:nvGrpSpPr>
            <p:grpSpPr bwMode="auto">
              <a:xfrm>
                <a:off x="304" y="221"/>
                <a:ext cx="240" cy="528"/>
                <a:chOff x="0" y="0"/>
                <a:chExt cx="240" cy="528"/>
              </a:xfrm>
            </p:grpSpPr>
            <p:sp>
              <p:nvSpPr>
                <p:cNvPr id="8239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0" y="528"/>
                  <a:ext cx="24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24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52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8241" name="Line 82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4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zh-CN"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42" name="Line 83"/>
              <p:cNvSpPr>
                <a:spLocks noChangeShapeType="1"/>
              </p:cNvSpPr>
              <p:nvPr/>
            </p:nvSpPr>
            <p:spPr bwMode="auto">
              <a:xfrm>
                <a:off x="352" y="893"/>
                <a:ext cx="1" cy="192"/>
              </a:xfrm>
              <a:prstGeom prst="line">
                <a:avLst/>
              </a:prstGeom>
              <a:noFill/>
              <a:ln w="38100" cap="rnd" cmpd="sng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43" name="Text Box 84"/>
              <p:cNvSpPr>
                <a:spLocks noChangeArrowheads="1"/>
              </p:cNvSpPr>
              <p:nvPr/>
            </p:nvSpPr>
            <p:spPr bwMode="auto">
              <a:xfrm>
                <a:off x="273" y="499"/>
                <a:ext cx="307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q</a:t>
                </a:r>
                <a:r>
                  <a:rPr lang="en-US" sz="2400" b="1" baseline="-2500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en-US" sz="2400" b="1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8244" name="Text Box 85"/>
              <p:cNvSpPr>
                <a:spLocks noChangeArrowheads="1"/>
              </p:cNvSpPr>
              <p:nvPr/>
            </p:nvSpPr>
            <p:spPr bwMode="auto">
              <a:xfrm>
                <a:off x="227" y="1043"/>
                <a:ext cx="278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q</a:t>
                </a:r>
                <a:r>
                  <a:rPr lang="en-US" sz="2400" b="1" baseline="-2500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l</a:t>
                </a:r>
                <a:endParaRPr lang="en-US" sz="2400" b="1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8245" name="Group 86"/>
            <p:cNvGrpSpPr/>
            <p:nvPr/>
          </p:nvGrpSpPr>
          <p:grpSpPr bwMode="auto">
            <a:xfrm>
              <a:off x="0" y="0"/>
              <a:ext cx="821" cy="526"/>
              <a:chOff x="0" y="0"/>
              <a:chExt cx="943" cy="526"/>
            </a:xfrm>
          </p:grpSpPr>
          <p:sp>
            <p:nvSpPr>
              <p:cNvPr id="8246" name="Line 87"/>
              <p:cNvSpPr>
                <a:spLocks noChangeShapeType="1"/>
              </p:cNvSpPr>
              <p:nvPr/>
            </p:nvSpPr>
            <p:spPr bwMode="auto">
              <a:xfrm>
                <a:off x="319" y="144"/>
                <a:ext cx="624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47" name="Line 88"/>
              <p:cNvSpPr>
                <a:spLocks noChangeShapeType="1"/>
              </p:cNvSpPr>
              <p:nvPr/>
            </p:nvSpPr>
            <p:spPr bwMode="auto">
              <a:xfrm>
                <a:off x="319" y="384"/>
                <a:ext cx="624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48" name="Line 89"/>
              <p:cNvSpPr>
                <a:spLocks noChangeShapeType="1"/>
              </p:cNvSpPr>
              <p:nvPr/>
            </p:nvSpPr>
            <p:spPr bwMode="auto">
              <a:xfrm>
                <a:off x="559" y="144"/>
                <a:ext cx="1" cy="192"/>
              </a:xfrm>
              <a:prstGeom prst="line">
                <a:avLst/>
              </a:prstGeom>
              <a:noFill/>
              <a:ln w="38100" cap="rnd" cmpd="sng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49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x</a:t>
                </a:r>
                <a:r>
                  <a:rPr lang="en-US" sz="2400" b="1" baseline="-2500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1</a:t>
                </a:r>
                <a:endParaRPr lang="en-US" sz="2400" b="1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8250" name="Text Box 91"/>
              <p:cNvSpPr>
                <a:spLocks noChangeArrowheads="1"/>
              </p:cNvSpPr>
              <p:nvPr/>
            </p:nvSpPr>
            <p:spPr bwMode="auto">
              <a:xfrm>
                <a:off x="0" y="240"/>
                <a:ext cx="306" cy="2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x</a:t>
                </a:r>
                <a:r>
                  <a:rPr lang="en-US" sz="2400" b="1" baseline="-2500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i</a:t>
                </a:r>
                <a:endParaRPr lang="en-US" sz="2400" b="1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8251" name="Group 93"/>
            <p:cNvGrpSpPr/>
            <p:nvPr/>
          </p:nvGrpSpPr>
          <p:grpSpPr bwMode="auto">
            <a:xfrm>
              <a:off x="2001" y="1726"/>
              <a:ext cx="770" cy="231"/>
              <a:chOff x="0" y="0"/>
              <a:chExt cx="770" cy="231"/>
            </a:xfrm>
          </p:grpSpPr>
          <p:sp>
            <p:nvSpPr>
              <p:cNvPr id="8252" name="Line 94"/>
              <p:cNvSpPr>
                <a:spLocks noChangeShapeType="1"/>
              </p:cNvSpPr>
              <p:nvPr/>
            </p:nvSpPr>
            <p:spPr bwMode="auto">
              <a:xfrm>
                <a:off x="0" y="136"/>
                <a:ext cx="227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zh-CN">
                  <a:sym typeface="Times New Roman" panose="02020603050405020304" pitchFamily="18" charset="0"/>
                </a:endParaRPr>
              </a:p>
            </p:txBody>
          </p:sp>
          <p:sp>
            <p:nvSpPr>
              <p:cNvPr id="8253" name="Text Box 95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589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800" dirty="0" smtClean="0"/>
                  <a:t>CLK</a:t>
                </a:r>
                <a:endParaRPr lang="zh-CN" altLang="en-US" sz="1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195" grpId="0" bldLvl="0" autoUpdateAnimBg="0"/>
      <p:bldP spid="8196" grpId="0" bldLvl="0" autoUpdateAnimBg="0"/>
      <p:bldP spid="8197" grpId="0" bldLvl="0" autoUpdateAnimBg="0"/>
      <p:bldP spid="8198" grpId="0" bldLvl="0" autoUpdateAnimBg="0"/>
      <p:bldP spid="8199" grpId="0" bldLvl="0" autoUpdateAnimBg="0"/>
      <p:bldP spid="820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/>
          <p:cNvSpPr>
            <a:spLocks noChangeArrowheads="1"/>
          </p:cNvSpPr>
          <p:nvPr/>
        </p:nvSpPr>
        <p:spPr bwMode="auto">
          <a:xfrm>
            <a:off x="468313" y="411163"/>
            <a:ext cx="3028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800" b="1">
                <a:solidFill>
                  <a:schemeClr val="folHlink"/>
                </a:solidFill>
                <a:ea typeface="华文行楷" panose="02010800040101010101" pitchFamily="2" charset="-122"/>
              </a:rPr>
              <a:t>4.</a:t>
            </a:r>
            <a:r>
              <a:rPr lang="en-US" sz="2800" b="1">
                <a:solidFill>
                  <a:schemeClr val="folHlink"/>
                </a:solidFill>
                <a:ea typeface="华文行楷" panose="02010800040101010101" pitchFamily="2" charset="-122"/>
                <a:sym typeface="Symbol" panose="05050102010706020507" pitchFamily="2" charset="2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ea typeface="华文行楷" panose="02010800040101010101" pitchFamily="2" charset="-122"/>
              </a:rPr>
              <a:t>时序电路的分类</a:t>
            </a:r>
            <a:endParaRPr lang="zh-CN" altLang="en-US"/>
          </a:p>
        </p:txBody>
      </p:sp>
      <p:sp>
        <p:nvSpPr>
          <p:cNvPr id="9219" name="Text Box 7"/>
          <p:cNvSpPr>
            <a:spLocks noChangeArrowheads="1"/>
          </p:cNvSpPr>
          <p:nvPr/>
        </p:nvSpPr>
        <p:spPr bwMode="auto">
          <a:xfrm>
            <a:off x="323850" y="1196975"/>
            <a:ext cx="43195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）根据输出结构的不同分：</a:t>
            </a:r>
            <a:endParaRPr lang="zh-CN" altLang="en-US"/>
          </a:p>
        </p:txBody>
      </p:sp>
      <p:sp>
        <p:nvSpPr>
          <p:cNvPr id="9220" name="Text Box 8"/>
          <p:cNvSpPr>
            <a:spLocks noChangeArrowheads="1"/>
          </p:cNvSpPr>
          <p:nvPr/>
        </p:nvSpPr>
        <p:spPr bwMode="auto">
          <a:xfrm>
            <a:off x="592138" y="2293938"/>
            <a:ext cx="15573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  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=</a:t>
            </a:r>
            <a:endParaRPr lang="zh-CN" altLang="en-US"/>
          </a:p>
        </p:txBody>
      </p:sp>
      <p:sp>
        <p:nvSpPr>
          <p:cNvPr id="9221" name="AutoShape 9"/>
          <p:cNvSpPr/>
          <p:nvPr/>
        </p:nvSpPr>
        <p:spPr bwMode="auto">
          <a:xfrm>
            <a:off x="2192338" y="2141538"/>
            <a:ext cx="76200" cy="762000"/>
          </a:xfrm>
          <a:prstGeom prst="leftBrace">
            <a:avLst>
              <a:gd name="adj1" fmla="val 83287"/>
              <a:gd name="adj2" fmla="val 50000"/>
            </a:avLst>
          </a:prstGeom>
          <a:noFill/>
          <a:ln w="381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9222" name="Text Box 10"/>
          <p:cNvSpPr>
            <a:spLocks noChangeArrowheads="1"/>
          </p:cNvSpPr>
          <p:nvPr/>
        </p:nvSpPr>
        <p:spPr bwMode="auto">
          <a:xfrm>
            <a:off x="2268538" y="1989138"/>
            <a:ext cx="16367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F[Q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]</a:t>
            </a:r>
            <a:endParaRPr lang="zh-CN" altLang="en-US"/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>
            <a:off x="4402138" y="2217738"/>
            <a:ext cx="457200" cy="1587"/>
          </a:xfrm>
          <a:prstGeom prst="line">
            <a:avLst/>
          </a:prstGeom>
          <a:noFill/>
          <a:ln w="76200" cmpd="sng">
            <a:solidFill>
              <a:schemeClr val="tx1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9224" name="Text Box 12"/>
          <p:cNvSpPr>
            <a:spLocks noChangeArrowheads="1"/>
          </p:cNvSpPr>
          <p:nvPr/>
        </p:nvSpPr>
        <p:spPr bwMode="auto">
          <a:xfrm>
            <a:off x="4935538" y="1989138"/>
            <a:ext cx="31908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穆尔型（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Moore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）电路</a:t>
            </a:r>
            <a:endParaRPr lang="zh-CN" altLang="en-US"/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2192338" y="2598738"/>
            <a:ext cx="29908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F[X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），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en-US" sz="2400" b="1" baseline="-25000">
                <a:solidFill>
                  <a:schemeClr val="tx1"/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]</a:t>
            </a:r>
            <a:endParaRPr lang="zh-CN" altLang="en-US"/>
          </a:p>
        </p:txBody>
      </p:sp>
      <p:sp>
        <p:nvSpPr>
          <p:cNvPr id="9226" name="Line 14"/>
          <p:cNvSpPr>
            <a:spLocks noChangeShapeType="1"/>
          </p:cNvSpPr>
          <p:nvPr/>
        </p:nvSpPr>
        <p:spPr bwMode="auto">
          <a:xfrm>
            <a:off x="5164138" y="2827338"/>
            <a:ext cx="457200" cy="1587"/>
          </a:xfrm>
          <a:prstGeom prst="line">
            <a:avLst/>
          </a:prstGeom>
          <a:noFill/>
          <a:ln w="76200" cmpd="sng">
            <a:solidFill>
              <a:schemeClr val="tx1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9227" name="Text Box 15"/>
          <p:cNvSpPr>
            <a:spLocks noChangeArrowheads="1"/>
          </p:cNvSpPr>
          <p:nvPr/>
        </p:nvSpPr>
        <p:spPr bwMode="auto">
          <a:xfrm>
            <a:off x="5545138" y="2598738"/>
            <a:ext cx="25273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米里型（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Mealy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9228" name="Text Box 16"/>
          <p:cNvSpPr>
            <a:spLocks noChangeArrowheads="1"/>
          </p:cNvSpPr>
          <p:nvPr/>
        </p:nvSpPr>
        <p:spPr bwMode="auto">
          <a:xfrm>
            <a:off x="395288" y="3716338"/>
            <a:ext cx="378982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）从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LK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作用来分：</a:t>
            </a:r>
            <a:endParaRPr lang="zh-CN" altLang="en-US" dirty="0"/>
          </a:p>
        </p:txBody>
      </p:sp>
      <p:sp>
        <p:nvSpPr>
          <p:cNvPr id="9229" name="Text Box 17"/>
          <p:cNvSpPr>
            <a:spLocks noChangeArrowheads="1"/>
          </p:cNvSpPr>
          <p:nvPr/>
        </p:nvSpPr>
        <p:spPr bwMode="auto">
          <a:xfrm>
            <a:off x="617538" y="4949825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sym typeface="Times New Roman" panose="02020603050405020304" pitchFamily="18" charset="0"/>
              </a:rPr>
              <a:t>时序电路</a:t>
            </a:r>
            <a:endParaRPr lang="zh-CN" altLang="en-US"/>
          </a:p>
        </p:txBody>
      </p:sp>
      <p:sp>
        <p:nvSpPr>
          <p:cNvPr id="9230" name="AutoShape 18"/>
          <p:cNvSpPr/>
          <p:nvPr/>
        </p:nvSpPr>
        <p:spPr bwMode="auto">
          <a:xfrm>
            <a:off x="2217738" y="4645025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381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9231" name="Text Box 19"/>
          <p:cNvSpPr>
            <a:spLocks noChangeArrowheads="1"/>
          </p:cNvSpPr>
          <p:nvPr/>
        </p:nvSpPr>
        <p:spPr bwMode="auto">
          <a:xfrm>
            <a:off x="2217738" y="4437063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同步：</a:t>
            </a:r>
            <a:endParaRPr lang="zh-CN" altLang="en-US" sz="28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9232" name="Text Box 20"/>
          <p:cNvSpPr>
            <a:spLocks noChangeArrowheads="1"/>
          </p:cNvSpPr>
          <p:nvPr/>
        </p:nvSpPr>
        <p:spPr bwMode="auto">
          <a:xfrm>
            <a:off x="2217738" y="5407025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异步：</a:t>
            </a:r>
            <a:endParaRPr lang="zh-CN" altLang="en-US" sz="28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9233" name="Text Box 21"/>
          <p:cNvSpPr>
            <a:spLocks noChangeArrowheads="1"/>
          </p:cNvSpPr>
          <p:nvPr/>
        </p:nvSpPr>
        <p:spPr bwMode="auto">
          <a:xfrm>
            <a:off x="3192463" y="4432300"/>
            <a:ext cx="50450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记忆电路里</a:t>
            </a:r>
            <a:r>
              <a:rPr lang="zh-CN" altLang="en-US" sz="2400" b="1">
                <a:solidFill>
                  <a:srgbClr val="FF0000"/>
                </a:solidFill>
                <a:sym typeface="Times New Roman" panose="02020603050405020304" pitchFamily="18" charset="0"/>
              </a:rPr>
              <a:t>所有触发器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由一个</a:t>
            </a:r>
            <a:r>
              <a:rPr lang="zh-CN" altLang="en-US" sz="2400" b="1">
                <a:solidFill>
                  <a:srgbClr val="FF0000"/>
                </a:solidFill>
                <a:sym typeface="Times New Roman" panose="02020603050405020304" pitchFamily="18" charset="0"/>
              </a:rPr>
              <a:t>统一的时钟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脉冲源控制</a:t>
            </a:r>
            <a:endParaRPr lang="zh-CN" altLang="en-US"/>
          </a:p>
        </p:txBody>
      </p:sp>
      <p:sp>
        <p:nvSpPr>
          <p:cNvPr id="9234" name="Text Box 22"/>
          <p:cNvSpPr>
            <a:spLocks noChangeArrowheads="1"/>
          </p:cNvSpPr>
          <p:nvPr/>
        </p:nvSpPr>
        <p:spPr bwMode="auto">
          <a:xfrm>
            <a:off x="3116263" y="5407025"/>
            <a:ext cx="29416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没有统一的时钟脉冲</a:t>
            </a:r>
            <a:endParaRPr lang="zh-CN" altLang="en-US"/>
          </a:p>
        </p:txBody>
      </p:sp>
      <p:sp>
        <p:nvSpPr>
          <p:cNvPr id="9235" name="AutoShape 24"/>
          <p:cNvSpPr>
            <a:spLocks noChangeArrowheads="1"/>
          </p:cNvSpPr>
          <p:nvPr/>
        </p:nvSpPr>
        <p:spPr bwMode="auto">
          <a:xfrm>
            <a:off x="4787900" y="260350"/>
            <a:ext cx="3132138" cy="1079500"/>
          </a:xfrm>
          <a:prstGeom prst="wedgeRoundRectCallout">
            <a:avLst>
              <a:gd name="adj1" fmla="val 11227"/>
              <a:gd name="adj2" fmla="val 122056"/>
              <a:gd name="adj3" fmla="val 16667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输出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只取决于</a:t>
            </a:r>
            <a:b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电路的现态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endParaRPr lang="zh-CN" altLang="en-US"/>
          </a:p>
        </p:txBody>
      </p:sp>
      <p:sp>
        <p:nvSpPr>
          <p:cNvPr id="9236" name="AutoShape 29"/>
          <p:cNvSpPr>
            <a:spLocks noChangeArrowheads="1"/>
          </p:cNvSpPr>
          <p:nvPr/>
        </p:nvSpPr>
        <p:spPr bwMode="auto">
          <a:xfrm>
            <a:off x="5580063" y="3357563"/>
            <a:ext cx="3132137" cy="1079500"/>
          </a:xfrm>
          <a:prstGeom prst="wedgeRoundRectCallout">
            <a:avLst>
              <a:gd name="adj1" fmla="val -282"/>
              <a:gd name="adj2" fmla="val -92056"/>
              <a:gd name="adj3" fmla="val 16667"/>
            </a:avLst>
          </a:prstGeom>
          <a:solidFill>
            <a:srgbClr val="FFCC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输出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与电路的现态</a:t>
            </a: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b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和当前的输入有关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3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utoUpdateAnimBg="0"/>
      <p:bldP spid="9220" grpId="0" bldLvl="0" autoUpdateAnimBg="0"/>
      <p:bldP spid="9221" grpId="0" bldLvl="0" animBg="1" autoUpdateAnimBg="0"/>
      <p:bldP spid="9222" grpId="0" bldLvl="0" autoUpdateAnimBg="0"/>
      <p:bldP spid="9223" grpId="0" bldLvl="0" animBg="1" autoUpdateAnimBg="0"/>
      <p:bldP spid="9224" grpId="0" bldLvl="0" autoUpdateAnimBg="0"/>
      <p:bldP spid="9225" grpId="0" bldLvl="0" autoUpdateAnimBg="0"/>
      <p:bldP spid="9226" grpId="0" bldLvl="0" animBg="1" autoUpdateAnimBg="0"/>
      <p:bldP spid="9227" grpId="0" bldLvl="0" autoUpdateAnimBg="0"/>
      <p:bldP spid="9228" grpId="0" bldLvl="0" autoUpdateAnimBg="0"/>
      <p:bldP spid="9229" grpId="0" bldLvl="0" autoUpdateAnimBg="0"/>
      <p:bldP spid="9230" grpId="0" bldLvl="0" animBg="1" autoUpdateAnimBg="0"/>
      <p:bldP spid="9231" grpId="0" bldLvl="0" autoUpdateAnimBg="0"/>
      <p:bldP spid="9232" grpId="0" bldLvl="0" autoUpdateAnimBg="0"/>
      <p:bldP spid="9233" grpId="0" bldLvl="0" autoUpdateAnimBg="0"/>
      <p:bldP spid="9234" grpId="0" bldLvl="0" autoUpdateAnimBg="0"/>
      <p:bldP spid="9235" grpId="0" bldLvl="0" animBg="1" autoUpdateAnimBg="0"/>
      <p:bldP spid="9236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23705" y="548800"/>
            <a:ext cx="7602538" cy="8147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6.2.1</a:t>
            </a:r>
            <a:r>
              <a:rPr lang="zh-CN" altLang="en-US" sz="3600" b="1" dirty="0" smtClean="0">
                <a:solidFill>
                  <a:schemeClr val="tx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同步时序</a:t>
            </a:r>
            <a:r>
              <a:rPr lang="zh-CN" altLang="en-US" sz="3600" b="1" dirty="0">
                <a:solidFill>
                  <a:schemeClr val="tx2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逻辑电路的分析方法</a:t>
            </a:r>
            <a:endParaRPr lang="zh-CN" altLang="en-US" dirty="0"/>
          </a:p>
        </p:txBody>
      </p:sp>
      <p:grpSp>
        <p:nvGrpSpPr>
          <p:cNvPr id="10243" name="Group 5"/>
          <p:cNvGrpSpPr/>
          <p:nvPr/>
        </p:nvGrpSpPr>
        <p:grpSpPr bwMode="auto">
          <a:xfrm>
            <a:off x="2051050" y="1522550"/>
            <a:ext cx="4176713" cy="990600"/>
            <a:chOff x="0" y="0"/>
            <a:chExt cx="2352" cy="624"/>
          </a:xfrm>
        </p:grpSpPr>
        <p:sp>
          <p:nvSpPr>
            <p:cNvPr id="10244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2352" cy="624"/>
            </a:xfrm>
            <a:prstGeom prst="flowChartAlternateProcess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10245" name="Text Box 7"/>
            <p:cNvSpPr>
              <a:spLocks noChangeArrowheads="1"/>
            </p:cNvSpPr>
            <p:nvPr/>
          </p:nvSpPr>
          <p:spPr bwMode="auto">
            <a:xfrm>
              <a:off x="192" y="0"/>
              <a:ext cx="182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写各触发器的</a:t>
              </a:r>
              <a:r>
                <a:rPr lang="zh-CN" altLang="en-US" sz="2400" b="1" dirty="0">
                  <a:solidFill>
                    <a:schemeClr val="accent2"/>
                  </a:solidFill>
                  <a:sym typeface="Times New Roman" panose="02020603050405020304" pitchFamily="18" charset="0"/>
                </a:rPr>
                <a:t>驱动方程</a:t>
              </a:r>
              <a:endParaRPr lang="zh-CN" altLang="en-US" dirty="0"/>
            </a:p>
          </p:txBody>
        </p:sp>
      </p:grpSp>
      <p:sp>
        <p:nvSpPr>
          <p:cNvPr id="10246" name="Text Box 8"/>
          <p:cNvSpPr>
            <a:spLocks noChangeArrowheads="1"/>
          </p:cNvSpPr>
          <p:nvPr/>
        </p:nvSpPr>
        <p:spPr bwMode="auto">
          <a:xfrm>
            <a:off x="2484438" y="2025788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写电路的</a:t>
            </a:r>
            <a:r>
              <a:rPr lang="zh-CN" altLang="en-US" sz="2400" b="1" dirty="0">
                <a:solidFill>
                  <a:schemeClr val="accent2"/>
                </a:solidFill>
                <a:sym typeface="Times New Roman" panose="02020603050405020304" pitchFamily="18" charset="0"/>
              </a:rPr>
              <a:t>输出方程</a:t>
            </a:r>
            <a:endParaRPr lang="zh-CN" altLang="en-US" sz="24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4284663" y="2530613"/>
            <a:ext cx="1587" cy="358775"/>
          </a:xfrm>
          <a:prstGeom prst="line">
            <a:avLst/>
          </a:prstGeom>
          <a:noFill/>
          <a:ln w="73025" cmpd="sng">
            <a:solidFill>
              <a:schemeClr val="tx1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10248" name="Group 10"/>
          <p:cNvGrpSpPr/>
          <p:nvPr/>
        </p:nvGrpSpPr>
        <p:grpSpPr bwMode="auto">
          <a:xfrm>
            <a:off x="2268538" y="2890975"/>
            <a:ext cx="4032250" cy="762000"/>
            <a:chOff x="0" y="0"/>
            <a:chExt cx="2352" cy="480"/>
          </a:xfrm>
        </p:grpSpPr>
        <p:sp>
          <p:nvSpPr>
            <p:cNvPr id="10249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2352" cy="480"/>
            </a:xfrm>
            <a:prstGeom prst="flowChartAlternateProcess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10250" name="Text Box 12"/>
            <p:cNvSpPr>
              <a:spLocks noChangeArrowheads="1"/>
            </p:cNvSpPr>
            <p:nvPr/>
          </p:nvSpPr>
          <p:spPr bwMode="auto">
            <a:xfrm>
              <a:off x="192" y="109"/>
              <a:ext cx="152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求电路的</a:t>
              </a:r>
              <a:r>
                <a:rPr lang="zh-CN" altLang="en-US" sz="2400" b="1">
                  <a:solidFill>
                    <a:schemeClr val="accent2"/>
                  </a:solidFill>
                  <a:sym typeface="Times New Roman" panose="02020603050405020304" pitchFamily="18" charset="0"/>
                </a:rPr>
                <a:t>状态方程</a:t>
              </a:r>
              <a:endPara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4211638" y="3683138"/>
            <a:ext cx="1587" cy="360362"/>
          </a:xfrm>
          <a:prstGeom prst="line">
            <a:avLst/>
          </a:prstGeom>
          <a:noFill/>
          <a:ln w="69850" cmpd="sng">
            <a:solidFill>
              <a:schemeClr val="tx1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10252" name="Group 14"/>
          <p:cNvGrpSpPr/>
          <p:nvPr/>
        </p:nvGrpSpPr>
        <p:grpSpPr bwMode="auto">
          <a:xfrm>
            <a:off x="2484438" y="4041913"/>
            <a:ext cx="3886200" cy="609600"/>
            <a:chOff x="0" y="0"/>
            <a:chExt cx="2448" cy="384"/>
          </a:xfrm>
        </p:grpSpPr>
        <p:sp>
          <p:nvSpPr>
            <p:cNvPr id="10253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2448" cy="384"/>
            </a:xfrm>
            <a:prstGeom prst="flowChartAlternateProcess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10254" name="Text Box 16"/>
            <p:cNvSpPr>
              <a:spLocks noChangeArrowheads="1"/>
            </p:cNvSpPr>
            <p:nvPr/>
          </p:nvSpPr>
          <p:spPr bwMode="auto">
            <a:xfrm>
              <a:off x="0" y="48"/>
              <a:ext cx="2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作</a:t>
              </a:r>
              <a:r>
                <a:rPr lang="zh-CN" altLang="en-US" sz="2400" b="1">
                  <a:solidFill>
                    <a:schemeClr val="accent2"/>
                  </a:solidFill>
                  <a:sym typeface="Times New Roman" panose="02020603050405020304" pitchFamily="18" charset="0"/>
                </a:rPr>
                <a:t>状态转换表</a:t>
              </a: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及</a:t>
              </a:r>
              <a:r>
                <a:rPr lang="zh-CN" altLang="en-US" sz="2400" b="1">
                  <a:solidFill>
                    <a:schemeClr val="accent2"/>
                  </a:solidFill>
                  <a:sym typeface="Times New Roman" panose="02020603050405020304" pitchFamily="18" charset="0"/>
                </a:rPr>
                <a:t>状态转换图</a:t>
              </a:r>
              <a:endPara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4211638" y="4691200"/>
            <a:ext cx="1587" cy="304800"/>
          </a:xfrm>
          <a:prstGeom prst="line">
            <a:avLst/>
          </a:prstGeom>
          <a:noFill/>
          <a:ln w="73025" cmpd="sng">
            <a:solidFill>
              <a:schemeClr val="tx1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10256" name="Group 18"/>
          <p:cNvGrpSpPr/>
          <p:nvPr/>
        </p:nvGrpSpPr>
        <p:grpSpPr bwMode="auto">
          <a:xfrm>
            <a:off x="2411413" y="5049975"/>
            <a:ext cx="3886200" cy="609600"/>
            <a:chOff x="0" y="0"/>
            <a:chExt cx="2448" cy="384"/>
          </a:xfrm>
        </p:grpSpPr>
        <p:sp>
          <p:nvSpPr>
            <p:cNvPr id="10257" name="Text Box 19"/>
            <p:cNvSpPr>
              <a:spLocks noChangeArrowheads="1"/>
            </p:cNvSpPr>
            <p:nvPr/>
          </p:nvSpPr>
          <p:spPr bwMode="auto">
            <a:xfrm>
              <a:off x="528" y="48"/>
              <a:ext cx="127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作</a:t>
              </a:r>
              <a:r>
                <a:rPr lang="zh-CN" altLang="en-US" sz="2400" b="1">
                  <a:solidFill>
                    <a:schemeClr val="accent2"/>
                  </a:solidFill>
                  <a:sym typeface="Times New Roman" panose="02020603050405020304" pitchFamily="18" charset="0"/>
                </a:rPr>
                <a:t>时序波形图</a:t>
              </a:r>
              <a:endPara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0258" name="AutoShape 20"/>
            <p:cNvSpPr>
              <a:spLocks noChangeArrowheads="1"/>
            </p:cNvSpPr>
            <p:nvPr/>
          </p:nvSpPr>
          <p:spPr bwMode="auto">
            <a:xfrm>
              <a:off x="0" y="0"/>
              <a:ext cx="2448" cy="384"/>
            </a:xfrm>
            <a:prstGeom prst="flowChartAlternateProcess">
              <a:avLst/>
            </a:prstGeom>
            <a:noFill/>
            <a:ln w="22225" cmpd="sng">
              <a:solidFill>
                <a:schemeClr val="hlink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</p:grp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4427538" y="5699263"/>
            <a:ext cx="1587" cy="360362"/>
          </a:xfrm>
          <a:prstGeom prst="line">
            <a:avLst/>
          </a:prstGeom>
          <a:noFill/>
          <a:ln w="76200" cmpd="sng">
            <a:solidFill>
              <a:schemeClr val="tx1"/>
            </a:solidFill>
            <a:miter lim="800000"/>
            <a:tailEnd type="triangle" w="med" len="med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10260" name="Group 22"/>
          <p:cNvGrpSpPr/>
          <p:nvPr/>
        </p:nvGrpSpPr>
        <p:grpSpPr bwMode="auto">
          <a:xfrm>
            <a:off x="2484438" y="6059625"/>
            <a:ext cx="3886200" cy="609600"/>
            <a:chOff x="0" y="0"/>
            <a:chExt cx="2448" cy="384"/>
          </a:xfrm>
        </p:grpSpPr>
        <p:sp>
          <p:nvSpPr>
            <p:cNvPr id="10261" name="AutoShape 23"/>
            <p:cNvSpPr>
              <a:spLocks noChangeArrowheads="1"/>
            </p:cNvSpPr>
            <p:nvPr/>
          </p:nvSpPr>
          <p:spPr bwMode="auto">
            <a:xfrm>
              <a:off x="0" y="0"/>
              <a:ext cx="2448" cy="384"/>
            </a:xfrm>
            <a:prstGeom prst="flowChartAlternateProcess">
              <a:avLst/>
            </a:prstGeom>
            <a:noFill/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10262" name="Text Box 24"/>
            <p:cNvSpPr>
              <a:spLocks noChangeArrowheads="1"/>
            </p:cNvSpPr>
            <p:nvPr/>
          </p:nvSpPr>
          <p:spPr bwMode="auto">
            <a:xfrm>
              <a:off x="250" y="48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电路的逻辑功能</a:t>
              </a:r>
              <a:endParaRPr lang="zh-CN" altLang="en-US"/>
            </a:p>
          </p:txBody>
        </p:sp>
      </p:grpSp>
      <p:sp>
        <p:nvSpPr>
          <p:cNvPr id="10267" name="AutoShape 29"/>
          <p:cNvSpPr>
            <a:spLocks noChangeArrowheads="1"/>
          </p:cNvSpPr>
          <p:nvPr/>
        </p:nvSpPr>
        <p:spPr bwMode="auto">
          <a:xfrm>
            <a:off x="6444130" y="1196845"/>
            <a:ext cx="2419495" cy="706115"/>
          </a:xfrm>
          <a:prstGeom prst="wedgeRoundRectCallout">
            <a:avLst>
              <a:gd name="adj1" fmla="val -82486"/>
              <a:gd name="adj2" fmla="val 20907"/>
              <a:gd name="adj3" fmla="val 16667"/>
            </a:avLst>
          </a:prstGeom>
          <a:solidFill>
            <a:srgbClr val="FFCC00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输入端的表达式，</a:t>
            </a:r>
            <a:endParaRPr lang="zh-CN" altLang="en-US" sz="2000" b="1" dirty="0" smtClean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如</a:t>
            </a:r>
            <a:r>
              <a:rPr lang="en-US" altLang="zh-CN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T</a:t>
            </a:r>
            <a:r>
              <a:rPr lang="zh-CN" altLang="en-US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J</a:t>
            </a:r>
            <a:r>
              <a:rPr lang="zh-CN" altLang="en-US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等</a:t>
            </a:r>
            <a:endParaRPr lang="zh-CN" altLang="en-US" sz="2000" dirty="0"/>
          </a:p>
        </p:txBody>
      </p:sp>
      <p:sp>
        <p:nvSpPr>
          <p:cNvPr id="10270" name="AutoShape 32"/>
          <p:cNvSpPr>
            <a:spLocks noChangeArrowheads="1"/>
          </p:cNvSpPr>
          <p:nvPr/>
        </p:nvSpPr>
        <p:spPr bwMode="auto">
          <a:xfrm>
            <a:off x="5868090" y="2060905"/>
            <a:ext cx="2952750" cy="503237"/>
          </a:xfrm>
          <a:prstGeom prst="wedgeRoundRectCallout">
            <a:avLst>
              <a:gd name="adj1" fmla="val -64750"/>
              <a:gd name="adj2" fmla="val -1736"/>
              <a:gd name="adj3" fmla="val 16667"/>
            </a:avLst>
          </a:prstGeom>
          <a:solidFill>
            <a:srgbClr val="FFCC00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组合电路的输出</a:t>
            </a:r>
            <a:endParaRPr lang="zh-CN" altLang="zh-CN" sz="20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10272" name="Group 34"/>
          <p:cNvGrpSpPr/>
          <p:nvPr/>
        </p:nvGrpSpPr>
        <p:grpSpPr bwMode="auto">
          <a:xfrm>
            <a:off x="1619795" y="2492935"/>
            <a:ext cx="1728787" cy="576262"/>
            <a:chOff x="0" y="0"/>
            <a:chExt cx="1824" cy="288"/>
          </a:xfrm>
        </p:grpSpPr>
        <p:sp>
          <p:nvSpPr>
            <p:cNvPr id="10273" name="AutoShape 35"/>
            <p:cNvSpPr>
              <a:spLocks noChangeArrowheads="1"/>
            </p:cNvSpPr>
            <p:nvPr/>
          </p:nvSpPr>
          <p:spPr bwMode="auto">
            <a:xfrm>
              <a:off x="0" y="0"/>
              <a:ext cx="1824" cy="288"/>
            </a:xfrm>
            <a:prstGeom prst="wedgeRoundRectCallout">
              <a:avLst>
                <a:gd name="adj1" fmla="val 97340"/>
                <a:gd name="adj2" fmla="val -17092"/>
                <a:gd name="adj3" fmla="val 16667"/>
              </a:avLst>
            </a:prstGeom>
            <a:solidFill>
              <a:srgbClr val="FFCC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0274" name="Text Box 36"/>
            <p:cNvSpPr>
              <a:spLocks noChangeArrowheads="1"/>
            </p:cNvSpPr>
            <p:nvPr/>
          </p:nvSpPr>
          <p:spPr bwMode="auto">
            <a:xfrm>
              <a:off x="193" y="0"/>
              <a:ext cx="1534" cy="200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特性方程</a:t>
              </a:r>
              <a:endParaRPr lang="zh-CN" altLang="en-US" sz="2000" dirty="0"/>
            </a:p>
          </p:txBody>
        </p:sp>
      </p:grpSp>
      <p:sp>
        <p:nvSpPr>
          <p:cNvPr id="10276" name="AutoShape 38"/>
          <p:cNvSpPr>
            <a:spLocks noChangeArrowheads="1"/>
          </p:cNvSpPr>
          <p:nvPr/>
        </p:nvSpPr>
        <p:spPr bwMode="auto">
          <a:xfrm>
            <a:off x="6660145" y="3429000"/>
            <a:ext cx="1944136" cy="846590"/>
          </a:xfrm>
          <a:prstGeom prst="wedgeRoundRectCallout">
            <a:avLst>
              <a:gd name="adj1" fmla="val -66598"/>
              <a:gd name="adj2" fmla="val 49985"/>
              <a:gd name="adj3" fmla="val 16667"/>
            </a:avLst>
          </a:prstGeom>
          <a:solidFill>
            <a:srgbClr val="FFCC00"/>
          </a:solidFill>
          <a:ln w="9525">
            <a:noFill/>
            <a:miter lim="800000"/>
          </a:ln>
        </p:spPr>
        <p:txBody>
          <a:bodyPr wrap="none" anchor="ctr"/>
          <a:lstStyle/>
          <a:p>
            <a:pPr lvl="0" algn="l"/>
            <a:r>
              <a:rPr lang="zh-CN" altLang="en-US" sz="2000" b="1" dirty="0" smtClean="0">
                <a:sym typeface="Times New Roman" panose="02020603050405020304" pitchFamily="18" charset="0"/>
              </a:rPr>
              <a:t>描述输入与状态</a:t>
            </a:r>
            <a:endParaRPr lang="en-US" altLang="zh-CN" sz="2000" b="1" dirty="0" smtClean="0">
              <a:sym typeface="Times New Roman" panose="02020603050405020304" pitchFamily="18" charset="0"/>
            </a:endParaRPr>
          </a:p>
          <a:p>
            <a:pPr lvl="0" algn="l"/>
            <a:r>
              <a:rPr lang="zh-CN" altLang="en-US" sz="2000" b="1" dirty="0" smtClean="0">
                <a:sym typeface="Times New Roman" panose="02020603050405020304" pitchFamily="18" charset="0"/>
              </a:rPr>
              <a:t>转换关系的图表</a:t>
            </a:r>
            <a:endParaRPr lang="zh-CN" altLang="zh-CN" sz="2400" b="1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10278" name="Group 40"/>
          <p:cNvGrpSpPr/>
          <p:nvPr/>
        </p:nvGrpSpPr>
        <p:grpSpPr bwMode="auto">
          <a:xfrm>
            <a:off x="6156325" y="4509075"/>
            <a:ext cx="2987675" cy="914400"/>
            <a:chOff x="0" y="0"/>
            <a:chExt cx="1882" cy="576"/>
          </a:xfrm>
        </p:grpSpPr>
        <p:sp>
          <p:nvSpPr>
            <p:cNvPr id="10279" name="AutoShape 41"/>
            <p:cNvSpPr>
              <a:spLocks noChangeArrowheads="1"/>
            </p:cNvSpPr>
            <p:nvPr/>
          </p:nvSpPr>
          <p:spPr bwMode="auto">
            <a:xfrm>
              <a:off x="0" y="0"/>
              <a:ext cx="1872" cy="576"/>
            </a:xfrm>
            <a:prstGeom prst="wedgeRoundRectCallout">
              <a:avLst>
                <a:gd name="adj1" fmla="val -60946"/>
                <a:gd name="adj2" fmla="val 51845"/>
                <a:gd name="adj3" fmla="val 16667"/>
              </a:avLst>
            </a:prstGeom>
            <a:solidFill>
              <a:srgbClr val="FFCC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0280" name="Text Box 42"/>
            <p:cNvSpPr>
              <a:spLocks noChangeArrowheads="1"/>
            </p:cNvSpPr>
            <p:nvPr/>
          </p:nvSpPr>
          <p:spPr bwMode="auto">
            <a:xfrm>
              <a:off x="0" y="48"/>
              <a:ext cx="1882" cy="446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画出在</a:t>
              </a:r>
              <a:r>
                <a:rPr lang="zh-CN" altLang="en-US" sz="2000" b="1" dirty="0">
                  <a:solidFill>
                    <a:srgbClr val="FF0000"/>
                  </a:solidFill>
                  <a:sym typeface="Times New Roman" panose="02020603050405020304" pitchFamily="18" charset="0"/>
                </a:rPr>
                <a:t>时钟脉冲</a:t>
              </a:r>
              <a:r>
                <a:rPr lang="zh-CN" altLang="en-US" sz="20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作用下的输入、输出波形图</a:t>
              </a:r>
              <a:endParaRPr lang="zh-CN" altLang="en-US" sz="2000" dirty="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0"/>
            <a:ext cx="6781800" cy="685800"/>
          </a:xfrm>
          <a:prstGeom prst="rect">
            <a:avLst/>
          </a:prstGeom>
          <a:gradFill rotWithShape="0">
            <a:gsLst>
              <a:gs pos="0">
                <a:srgbClr val="747474"/>
              </a:gs>
              <a:gs pos="50000">
                <a:srgbClr val="FFFFFF"/>
              </a:gs>
              <a:gs pos="100000">
                <a:srgbClr val="747474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６</a:t>
            </a:r>
            <a:r>
              <a:rPr lang="en-US" sz="40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.</a:t>
            </a:r>
            <a:r>
              <a:rPr lang="zh-CN" altLang="en-US" sz="40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２</a:t>
            </a:r>
            <a:r>
              <a:rPr lang="en-US" sz="4000" b="1" dirty="0" smtClean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 </a:t>
            </a:r>
            <a:r>
              <a:rPr lang="zh-CN" altLang="en-US" sz="4000" b="1" dirty="0">
                <a:solidFill>
                  <a:srgbClr val="A50021"/>
                </a:solidFill>
                <a:latin typeface="隶书" panose="02010509060101010101" pitchFamily="1" charset="-122"/>
                <a:ea typeface="隶书" panose="02010509060101010101" pitchFamily="1" charset="-122"/>
                <a:sym typeface="隶书" panose="02010509060101010101" pitchFamily="1" charset="-122"/>
              </a:rPr>
              <a:t>同步时序电路分析</a:t>
            </a:r>
            <a:endParaRPr lang="zh-CN" altLang="en-US" sz="4000" b="1" dirty="0">
              <a:solidFill>
                <a:schemeClr val="tx2"/>
              </a:solidFill>
              <a:latin typeface="隶书" panose="02010509060101010101" pitchFamily="1" charset="-122"/>
              <a:ea typeface="隶书" panose="02010509060101010101" pitchFamily="1" charset="-122"/>
              <a:sym typeface="隶书" panose="020105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ldLvl="0" autoUpdateAnimBg="0"/>
      <p:bldP spid="10247" grpId="0" bldLvl="0" animBg="1" autoUpdateAnimBg="0"/>
      <p:bldP spid="10251" grpId="0" bldLvl="0" animBg="1" autoUpdateAnimBg="0"/>
      <p:bldP spid="10255" grpId="0" bldLvl="0" animBg="1" autoUpdateAnimBg="0"/>
      <p:bldP spid="10259" grpId="0" bldLvl="0" animBg="1" autoUpdateAnimBg="0"/>
      <p:bldP spid="10267" grpId="0" animBg="1"/>
      <p:bldP spid="10270" grpId="0" animBg="1"/>
      <p:bldP spid="102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>
            <a:spLocks noChangeArrowheads="1"/>
          </p:cNvSpPr>
          <p:nvPr/>
        </p:nvSpPr>
        <p:spPr bwMode="auto">
          <a:xfrm>
            <a:off x="381000" y="319088"/>
            <a:ext cx="1905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6.2.1</a:t>
            </a:r>
            <a:r>
              <a:rPr lang="zh-CN" altLang="en-US" sz="2800" b="1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chemeClr val="bg2"/>
                </a:solidFill>
                <a:sym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bg2"/>
              </a:solidFill>
              <a:sym typeface="Times New Roman" panose="02020603050405020304" pitchFamily="18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123830" y="332785"/>
            <a:ext cx="502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试分析下图时序电路的逻辑功能。</a:t>
            </a:r>
            <a:endParaRPr lang="zh-CN" altLang="en-US" dirty="0"/>
          </a:p>
        </p:txBody>
      </p:sp>
      <p:sp>
        <p:nvSpPr>
          <p:cNvPr id="27652" name="Text Box 4"/>
          <p:cNvSpPr>
            <a:spLocks noChangeArrowheads="1"/>
          </p:cNvSpPr>
          <p:nvPr/>
        </p:nvSpPr>
        <p:spPr bwMode="auto">
          <a:xfrm>
            <a:off x="395710" y="2997307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  <a:endParaRPr lang="zh-CN" altLang="en-US" dirty="0"/>
          </a:p>
        </p:txBody>
      </p:sp>
      <p:pic>
        <p:nvPicPr>
          <p:cNvPr id="25" name="Picture 6" descr="6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755" y="764815"/>
            <a:ext cx="7026918" cy="208814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  <p:sp>
        <p:nvSpPr>
          <p:cNvPr id="28" name="圆角矩形标注 27"/>
          <p:cNvSpPr/>
          <p:nvPr/>
        </p:nvSpPr>
        <p:spPr bwMode="auto">
          <a:xfrm>
            <a:off x="0" y="1340855"/>
            <a:ext cx="1368095" cy="864060"/>
          </a:xfrm>
          <a:prstGeom prst="wedgeRoundRectCallout">
            <a:avLst>
              <a:gd name="adj1" fmla="val 87633"/>
              <a:gd name="adj2" fmla="val 232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空脚：逻辑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-231112" y="3500438"/>
            <a:ext cx="3246699" cy="525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）分析电路结构</a:t>
            </a:r>
            <a:endParaRPr lang="zh-CN" altLang="en-US" sz="28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11188" y="4221163"/>
            <a:ext cx="6840537" cy="2191369"/>
          </a:xfrm>
          <a:prstGeom prst="rect">
            <a:avLst/>
          </a:prstGeom>
          <a:noFill/>
          <a:ln w="28575" cmpd="sng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本电路为</a:t>
            </a:r>
            <a:r>
              <a:rPr lang="zh-CN" altLang="en-US" sz="2400" b="1" dirty="0">
                <a:solidFill>
                  <a:schemeClr val="folHlink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同步电路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记忆电路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为三个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JK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触发器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输入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信号：</a:t>
            </a:r>
            <a:r>
              <a:rPr lang="zh-CN" altLang="en-US" sz="2400" b="1" i="1" dirty="0">
                <a:solidFill>
                  <a:srgbClr val="CC3300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无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；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注意</a:t>
            </a:r>
            <a:r>
              <a:rPr 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-</a:t>
            </a:r>
            <a:r>
              <a:rPr lang="en-US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时钟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为</a:t>
            </a:r>
            <a:r>
              <a:rPr lang="en-US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控制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信号</a:t>
            </a:r>
            <a:endParaRPr lang="zh-CN" altLang="en-US" sz="2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华文新魏" panose="02010800040101010101" pitchFamily="2" charset="-122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folHlink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输出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信号：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sym typeface="Times New Roman" panose="02020603050405020304" pitchFamily="18" charset="0"/>
              </a:rPr>
              <a:t>驱动</a:t>
            </a:r>
            <a:r>
              <a:rPr lang="zh-CN" alt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信号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J</a:t>
            </a:r>
            <a:r>
              <a:rPr lang="en-US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K</a:t>
            </a:r>
            <a:r>
              <a:rPr 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, J</a:t>
            </a:r>
            <a:r>
              <a:rPr 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K</a:t>
            </a:r>
            <a:r>
              <a:rPr 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, J</a:t>
            </a:r>
            <a:r>
              <a:rPr lang="en-US" altLang="zh-CN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K</a:t>
            </a:r>
            <a:r>
              <a:rPr lang="en-US" altLang="zh-CN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</a:t>
            </a:r>
            <a:r>
              <a:rPr lang="zh-CN" altLang="en-US" sz="2400" b="1" i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触发器的输入</a:t>
            </a:r>
            <a:endParaRPr lang="zh-CN" altLang="en-US" sz="2400" b="1" i="1" dirty="0">
              <a:solidFill>
                <a:schemeClr val="tx1"/>
              </a:solidFill>
              <a:latin typeface="Garamond" panose="02020404030301010803" pitchFamily="2" charset="0"/>
              <a:sym typeface="Garamond" panose="02020404030301010803" pitchFamily="2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folHlink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状态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信号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en-US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, Q</a:t>
            </a:r>
            <a:r>
              <a:rPr lang="en-US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,Q</a:t>
            </a:r>
            <a:r>
              <a:rPr lang="en-US" sz="2400" b="1" baseline="-25000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：</a:t>
            </a:r>
            <a:r>
              <a:rPr lang="zh-CN" altLang="en-US" sz="2400" b="1" i="1" dirty="0">
                <a:solidFill>
                  <a:schemeClr val="tx1"/>
                </a:solidFill>
                <a:latin typeface="Garamond" panose="02020404030301010803" pitchFamily="2" charset="0"/>
                <a:sym typeface="Garamond" panose="02020404030301010803" pitchFamily="2" charset="0"/>
              </a:rPr>
              <a:t>触发器的输出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utoUpdateAnimBg="0"/>
      <p:bldP spid="28" grpId="0" animBg="1"/>
      <p:bldP spid="18" grpId="0" bldLvl="0" autoUpdateAnimBg="0"/>
      <p:bldP spid="19" grpId="0" bldLvl="0" animBg="1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>
            <a:spLocks noChangeArrowheads="1"/>
          </p:cNvSpPr>
          <p:nvPr/>
        </p:nvSpPr>
        <p:spPr bwMode="auto">
          <a:xfrm>
            <a:off x="395710" y="2997307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  <a:endParaRPr lang="zh-CN" altLang="en-US" dirty="0"/>
          </a:p>
        </p:txBody>
      </p:sp>
      <p:sp>
        <p:nvSpPr>
          <p:cNvPr id="27653" name="Text Box 5"/>
          <p:cNvSpPr>
            <a:spLocks noChangeArrowheads="1"/>
          </p:cNvSpPr>
          <p:nvPr/>
        </p:nvSpPr>
        <p:spPr bwMode="auto">
          <a:xfrm>
            <a:off x="1258888" y="2924965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）输出方程</a:t>
            </a:r>
            <a:endParaRPr lang="zh-CN" altLang="en-US"/>
          </a:p>
        </p:txBody>
      </p:sp>
      <p:sp>
        <p:nvSpPr>
          <p:cNvPr id="27654" name="Text Box 6"/>
          <p:cNvSpPr>
            <a:spLocks noChangeArrowheads="1"/>
          </p:cNvSpPr>
          <p:nvPr/>
        </p:nvSpPr>
        <p:spPr bwMode="auto">
          <a:xfrm>
            <a:off x="3419475" y="2924965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Y =  Q</a:t>
            </a:r>
            <a:r>
              <a:rPr lang="en-US" sz="2400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sym typeface="Times New Roman" panose="02020603050405020304" pitchFamily="18" charset="0"/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27655" name="Text Box 7"/>
          <p:cNvSpPr>
            <a:spLocks noChangeArrowheads="1"/>
          </p:cNvSpPr>
          <p:nvPr/>
        </p:nvSpPr>
        <p:spPr bwMode="auto">
          <a:xfrm>
            <a:off x="1219200" y="3818727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）驱动方程</a:t>
            </a:r>
            <a:endParaRPr lang="zh-CN" altLang="en-US" dirty="0"/>
          </a:p>
        </p:txBody>
      </p:sp>
      <p:sp>
        <p:nvSpPr>
          <p:cNvPr id="27666" name="Text Box 18"/>
          <p:cNvSpPr>
            <a:spLocks noChangeArrowheads="1"/>
          </p:cNvSpPr>
          <p:nvPr/>
        </p:nvSpPr>
        <p:spPr bwMode="auto">
          <a:xfrm>
            <a:off x="381000" y="5342727"/>
            <a:ext cx="182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3) </a:t>
            </a:r>
            <a:r>
              <a:rPr lang="zh-CN" altLang="en-US" sz="2400" b="1" dirty="0">
                <a:solidFill>
                  <a:schemeClr val="tx1"/>
                </a:solidFill>
                <a:sym typeface="Times New Roman" panose="02020603050405020304" pitchFamily="18" charset="0"/>
              </a:rPr>
              <a:t>状态方程</a:t>
            </a:r>
            <a:endParaRPr lang="zh-CN" altLang="en-US" dirty="0"/>
          </a:p>
        </p:txBody>
      </p:sp>
      <p:pic>
        <p:nvPicPr>
          <p:cNvPr id="25" name="Picture 6" descr="6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7662174" cy="227692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75910" y="3501342"/>
          <a:ext cx="3672255" cy="154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2" imgW="40538400" imgH="17068800" progId="Equation.3">
                  <p:embed/>
                </p:oleObj>
              </mc:Choice>
              <mc:Fallback>
                <p:oleObj name="公式" r:id="rId2" imgW="40538400" imgH="17068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5910" y="3501342"/>
                        <a:ext cx="3672255" cy="1545528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55860" y="5301130"/>
          <a:ext cx="25638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4" imgW="27127200" imgH="5181600" progId="Equation.3">
                  <p:embed/>
                </p:oleObj>
              </mc:Choice>
              <mc:Fallback>
                <p:oleObj name="公式" r:id="rId4" imgW="27127200" imgH="5181600" progId="Equation.3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860" y="5301130"/>
                        <a:ext cx="2563813" cy="474662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 bwMode="auto">
          <a:xfrm flipH="1">
            <a:off x="3563930" y="3933035"/>
            <a:ext cx="144011" cy="1440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2411420" y="5301130"/>
          <a:ext cx="3168650" cy="149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6" imgW="33528000" imgH="17068800" progId="Equation.3">
                  <p:embed/>
                </p:oleObj>
              </mc:Choice>
              <mc:Fallback>
                <p:oleObj name="公式" r:id="rId6" imgW="33528000" imgH="17068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1420" y="5301130"/>
                        <a:ext cx="3168650" cy="1491015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4499995" y="3861030"/>
            <a:ext cx="1584112" cy="15841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5292050" y="5301130"/>
          <a:ext cx="1901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8" imgW="20116800" imgH="5486400" progId="Equation.3">
                  <p:embed/>
                </p:oleObj>
              </mc:Choice>
              <mc:Fallback>
                <p:oleObj name="公式" r:id="rId8" imgW="20116800" imgH="5486400" progId="Equation.3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2050" y="5301130"/>
                        <a:ext cx="1901825" cy="501650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8"/>
          <p:cNvSpPr>
            <a:spLocks noChangeArrowheads="1"/>
          </p:cNvSpPr>
          <p:nvPr/>
        </p:nvSpPr>
        <p:spPr bwMode="auto">
          <a:xfrm>
            <a:off x="611725" y="5949175"/>
            <a:ext cx="1828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/>
              <a:t>同理：</a:t>
            </a:r>
            <a:endParaRPr lang="zh-CN" altLang="en-US" sz="24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-50773" y="2348925"/>
            <a:ext cx="2886024" cy="525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）三个方程组</a:t>
            </a:r>
            <a:endParaRPr lang="zh-CN" altLang="en-US" sz="28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129337" y="1772885"/>
            <a:ext cx="3014663" cy="1224085"/>
            <a:chOff x="6129337" y="1412860"/>
            <a:chExt cx="3014663" cy="1224085"/>
          </a:xfrm>
        </p:grpSpPr>
        <p:sp>
          <p:nvSpPr>
            <p:cNvPr id="17" name="AutoShape 44"/>
            <p:cNvSpPr>
              <a:spLocks noChangeArrowheads="1"/>
            </p:cNvSpPr>
            <p:nvPr/>
          </p:nvSpPr>
          <p:spPr bwMode="auto">
            <a:xfrm>
              <a:off x="6129337" y="1412860"/>
              <a:ext cx="3014663" cy="122408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38100" cmpd="sng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6232525" y="1412860"/>
              <a:ext cx="2911475" cy="12025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sym typeface="Times New Roman" panose="02020603050405020304" pitchFamily="18" charset="0"/>
                </a:rPr>
                <a:t>JK</a:t>
              </a:r>
              <a:r>
                <a:rPr lang="zh-CN" altLang="en-US" sz="2400" b="1" dirty="0" smtClean="0">
                  <a:solidFill>
                    <a:srgbClr val="FF0000"/>
                  </a:solidFill>
                  <a:sym typeface="Times New Roman" panose="02020603050405020304" pitchFamily="18" charset="0"/>
                </a:rPr>
                <a:t>的</a:t>
              </a:r>
              <a:r>
                <a:rPr lang="zh-CN" altLang="en-US" sz="2400" b="1" dirty="0">
                  <a:solidFill>
                    <a:srgbClr val="FF0000"/>
                  </a:solidFill>
                  <a:sym typeface="Times New Roman" panose="02020603050405020304" pitchFamily="18" charset="0"/>
                </a:rPr>
                <a:t>特性方程</a:t>
              </a:r>
              <a:endParaRPr lang="zh-CN" altLang="en-US" sz="2400" b="1" dirty="0">
                <a:solidFill>
                  <a:srgbClr val="FF0000"/>
                </a:solidFill>
                <a:sym typeface="Times New Roman" panose="02020603050405020304" pitchFamily="18" charset="0"/>
              </a:endParaRPr>
            </a:p>
            <a:p>
              <a:endParaRPr lang="zh-CN" altLang="en-US" sz="2400" b="1" dirty="0">
                <a:solidFill>
                  <a:srgbClr val="FF0000"/>
                </a:solidFill>
                <a:sym typeface="Times New Roman" panose="02020603050405020304" pitchFamily="18" charset="0"/>
              </a:endParaRPr>
            </a:p>
            <a:p>
              <a:endParaRPr lang="zh-CN" altLang="en-US" sz="2400" b="1" dirty="0">
                <a:solidFill>
                  <a:srgbClr val="FF0000"/>
                </a:solidFill>
                <a:sym typeface="Times New Roman" panose="02020603050405020304" pitchFamily="18" charset="0"/>
              </a:endParaRPr>
            </a:p>
          </p:txBody>
        </p:sp>
        <p:graphicFrame>
          <p:nvGraphicFramePr>
            <p:cNvPr id="40966" name="Object 6"/>
            <p:cNvGraphicFramePr>
              <a:graphicFrameLocks noChangeAspect="1"/>
            </p:cNvGraphicFramePr>
            <p:nvPr/>
          </p:nvGraphicFramePr>
          <p:xfrm>
            <a:off x="6581775" y="1988900"/>
            <a:ext cx="2562225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公式" r:id="rId10" imgW="27127200" imgH="6096000" progId="Equation.3">
                    <p:embed/>
                  </p:oleObj>
                </mc:Choice>
                <mc:Fallback>
                  <p:oleObj name="公式" r:id="rId10" imgW="27127200" imgH="6096000" progId="Equation.3">
                    <p:embed/>
                    <p:pic>
                      <p:nvPicPr>
                        <p:cNvPr id="0" name="图片 10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581775" y="1988900"/>
                          <a:ext cx="2562225" cy="617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utoUpdateAnimBg="0"/>
      <p:bldP spid="27653" grpId="0" bldLvl="0" autoUpdateAnimBg="0"/>
      <p:bldP spid="27654" grpId="0" bldLvl="0" autoUpdateAnimBg="0"/>
      <p:bldP spid="27655" grpId="0" bldLvl="0" autoUpdateAnimBg="0"/>
      <p:bldP spid="27666" grpId="0" bldLvl="0" autoUpdateAnimBg="0"/>
      <p:bldP spid="36" grpId="0" bldLvl="0" autoUpdateAnimBg="0"/>
      <p:bldP spid="18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>
            <a:spLocks noChangeArrowheads="1"/>
          </p:cNvSpPr>
          <p:nvPr/>
        </p:nvSpPr>
        <p:spPr bwMode="auto">
          <a:xfrm>
            <a:off x="251700" y="188775"/>
            <a:ext cx="597641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tx1"/>
                </a:solidFill>
                <a:sym typeface="Times New Roman" panose="02020603050405020304" pitchFamily="18" charset="0"/>
              </a:rPr>
              <a:t>状态转换</a:t>
            </a:r>
            <a:r>
              <a:rPr lang="zh-CN" altLang="en-US" sz="2800" b="1" dirty="0" smtClean="0">
                <a:solidFill>
                  <a:schemeClr val="tx1"/>
                </a:solidFill>
                <a:sym typeface="Times New Roman" panose="02020603050405020304" pitchFamily="18" charset="0"/>
              </a:rPr>
              <a:t>表</a:t>
            </a:r>
            <a:endParaRPr lang="en-US" altLang="zh-CN" sz="2400" b="1" dirty="0" smtClean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5938428" y="2060905"/>
            <a:ext cx="2881867" cy="2820988"/>
            <a:chOff x="5649641" y="763227"/>
            <a:chExt cx="3144411" cy="2820988"/>
          </a:xfrm>
        </p:grpSpPr>
        <p:grpSp>
          <p:nvGrpSpPr>
            <p:cNvPr id="3" name="Group 84"/>
            <p:cNvGrpSpPr/>
            <p:nvPr/>
          </p:nvGrpSpPr>
          <p:grpSpPr bwMode="auto">
            <a:xfrm>
              <a:off x="5649641" y="763227"/>
              <a:ext cx="3144411" cy="2820988"/>
              <a:chOff x="23" y="-1"/>
              <a:chExt cx="2087" cy="1777"/>
            </a:xfrm>
          </p:grpSpPr>
          <p:sp>
            <p:nvSpPr>
              <p:cNvPr id="28730" name="Rectangle 81"/>
              <p:cNvSpPr>
                <a:spLocks noChangeArrowheads="1"/>
              </p:cNvSpPr>
              <p:nvPr/>
            </p:nvSpPr>
            <p:spPr bwMode="auto">
              <a:xfrm>
                <a:off x="23" y="1032"/>
                <a:ext cx="208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endParaRPr lang="zh-CN" altLang="zh-CN" sz="1800">
                  <a:solidFill>
                    <a:schemeClr val="tx1"/>
                  </a:solidFill>
                  <a:latin typeface="Garamond" panose="02020404030301010803" pitchFamily="2" charset="0"/>
                  <a:sym typeface="Garamond" panose="02020404030301010803" pitchFamily="2" charset="0"/>
                </a:endParaRPr>
              </a:p>
            </p:txBody>
          </p:sp>
          <p:grpSp>
            <p:nvGrpSpPr>
              <p:cNvPr id="4" name="Group 83"/>
              <p:cNvGrpSpPr/>
              <p:nvPr/>
            </p:nvGrpSpPr>
            <p:grpSpPr bwMode="auto">
              <a:xfrm>
                <a:off x="23" y="-1"/>
                <a:ext cx="1769" cy="1777"/>
                <a:chOff x="0" y="-1"/>
                <a:chExt cx="1769" cy="1777"/>
              </a:xfrm>
            </p:grpSpPr>
            <p:sp>
              <p:nvSpPr>
                <p:cNvPr id="28732" name="Text Box 76"/>
                <p:cNvSpPr>
                  <a:spLocks noChangeArrowheads="1"/>
                </p:cNvSpPr>
                <p:nvPr/>
              </p:nvSpPr>
              <p:spPr bwMode="auto">
                <a:xfrm>
                  <a:off x="134" y="-1"/>
                  <a:ext cx="132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tx1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上一步结果：</a:t>
                  </a:r>
                  <a:endParaRPr lang="zh-CN" altLang="en-US" dirty="0"/>
                </a:p>
              </p:txBody>
            </p:sp>
            <p:sp>
              <p:nvSpPr>
                <p:cNvPr id="28733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176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l"/>
                  <a:endParaRPr lang="zh-CN" altLang="zh-CN" sz="1800">
                    <a:solidFill>
                      <a:schemeClr val="tx1"/>
                    </a:solidFill>
                    <a:latin typeface="Garamond" panose="02020404030301010803" pitchFamily="2" charset="0"/>
                    <a:sym typeface="Garamond" panose="02020404030301010803" pitchFamily="2" charset="0"/>
                  </a:endParaRPr>
                </a:p>
              </p:txBody>
            </p:sp>
            <p:sp>
              <p:nvSpPr>
                <p:cNvPr id="28734" name="Text Box 82"/>
                <p:cNvSpPr>
                  <a:spLocks noChangeArrowheads="1"/>
                </p:cNvSpPr>
                <p:nvPr/>
              </p:nvSpPr>
              <p:spPr bwMode="auto">
                <a:xfrm>
                  <a:off x="136" y="1485"/>
                  <a:ext cx="14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2400" dirty="0">
                      <a:solidFill>
                        <a:schemeClr val="tx1"/>
                      </a:solidFill>
                      <a:sym typeface="Times New Roman" panose="02020603050405020304" pitchFamily="18" charset="0"/>
                    </a:rPr>
                    <a:t>Y =  Q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sym typeface="Times New Roman" panose="02020603050405020304" pitchFamily="18" charset="0"/>
                    </a:rPr>
                    <a:t>3</a:t>
                  </a:r>
                  <a:r>
                    <a:rPr lang="en-US" sz="2400" dirty="0">
                      <a:solidFill>
                        <a:schemeClr val="tx1"/>
                      </a:solidFill>
                      <a:sym typeface="Times New Roman" panose="02020603050405020304" pitchFamily="18" charset="0"/>
                    </a:rPr>
                    <a:t>Q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sym typeface="Times New Roman" panose="02020603050405020304" pitchFamily="18" charset="0"/>
                    </a:rPr>
                    <a:t>2</a:t>
                  </a:r>
                  <a:endParaRPr lang="zh-CN" altLang="en-US" dirty="0"/>
                </a:p>
              </p:txBody>
            </p:sp>
          </p:grpSp>
        </p:grp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5652075" y="1340855"/>
            <a:ext cx="2917811" cy="144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公式" r:id="rId1" imgW="33528000" imgH="17068800" progId="Equation.3">
                    <p:embed/>
                  </p:oleObj>
                </mc:Choice>
                <mc:Fallback>
                  <p:oleObj name="公式" r:id="rId1" imgW="33528000" imgH="17068800" progId="Equation.3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52075" y="1340855"/>
                          <a:ext cx="2917811" cy="1440100"/>
                        </a:xfrm>
                        <a:prstGeom prst="rect">
                          <a:avLst/>
                        </a:prstGeom>
                        <a:noFill/>
                        <a:ln w="571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01638" y="2969667"/>
          <a:ext cx="4827587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5417820" imgH="3901440" progId="Word.Document.8">
                  <p:embed/>
                </p:oleObj>
              </mc:Choice>
              <mc:Fallback>
                <p:oleObj name="Document" r:id="rId3" imgW="5417820" imgH="3901440" progId="Word.Document.8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638" y="2969667"/>
                        <a:ext cx="4827587" cy="3465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 bwMode="auto">
          <a:xfrm>
            <a:off x="0" y="1383058"/>
            <a:ext cx="1835736" cy="1579601"/>
            <a:chOff x="0" y="0"/>
            <a:chExt cx="1376" cy="1051"/>
          </a:xfrm>
        </p:grpSpPr>
        <p:sp>
          <p:nvSpPr>
            <p:cNvPr id="70" name="AutoShape 32"/>
            <p:cNvSpPr/>
            <p:nvPr/>
          </p:nvSpPr>
          <p:spPr bwMode="auto">
            <a:xfrm rot="16282330">
              <a:off x="474" y="256"/>
              <a:ext cx="453" cy="1137"/>
            </a:xfrm>
            <a:prstGeom prst="rightBrace">
              <a:avLst>
                <a:gd name="adj1" fmla="val 24821"/>
                <a:gd name="adj2" fmla="val 51426"/>
              </a:avLst>
            </a:prstGeom>
            <a:solidFill>
              <a:srgbClr val="FFCC00"/>
            </a:solidFill>
            <a:ln w="57150" cmpd="sng">
              <a:solidFill>
                <a:srgbClr val="A5002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>
                <a:sym typeface="Times New Roman" panose="02020603050405020304" pitchFamily="18" charset="0"/>
              </a:endParaRPr>
            </a:p>
          </p:txBody>
        </p:sp>
        <p:sp>
          <p:nvSpPr>
            <p:cNvPr id="71" name="AutoShape 33"/>
            <p:cNvSpPr>
              <a:spLocks noChangeArrowheads="1"/>
            </p:cNvSpPr>
            <p:nvPr/>
          </p:nvSpPr>
          <p:spPr bwMode="auto">
            <a:xfrm>
              <a:off x="0" y="0"/>
              <a:ext cx="1376" cy="672"/>
            </a:xfrm>
            <a:prstGeom prst="wedgeRoundRectCallout">
              <a:avLst>
                <a:gd name="adj1" fmla="val 10380"/>
                <a:gd name="adj2" fmla="val 68454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sz="2400" b="1" dirty="0" smtClean="0">
                  <a:solidFill>
                    <a:schemeClr val="hlink"/>
                  </a:solidFill>
                  <a:sym typeface="Times New Roman" panose="02020603050405020304" pitchFamily="18" charset="0"/>
                </a:rPr>
                <a:t>已知</a:t>
              </a:r>
              <a:r>
                <a:rPr lang="en-US" altLang="zh-CN" sz="2400" b="1" dirty="0" smtClean="0">
                  <a:solidFill>
                    <a:schemeClr val="hlink"/>
                  </a:solidFill>
                  <a:sym typeface="Times New Roman" panose="02020603050405020304" pitchFamily="18" charset="0"/>
                </a:rPr>
                <a:t>:</a:t>
              </a:r>
              <a:r>
                <a:rPr lang="zh-CN" altLang="en-US" sz="2400" b="1" dirty="0" smtClean="0">
                  <a:solidFill>
                    <a:schemeClr val="hlink"/>
                  </a:solidFill>
                  <a:sym typeface="Times New Roman" panose="02020603050405020304" pitchFamily="18" charset="0"/>
                </a:rPr>
                <a:t>（</a:t>
              </a:r>
              <a:r>
                <a:rPr lang="zh-CN" altLang="en-US" sz="2400" b="1" dirty="0" smtClean="0">
                  <a:solidFill>
                    <a:schemeClr val="tx1"/>
                  </a:solidFill>
                  <a:sym typeface="Times New Roman" panose="02020603050405020304" pitchFamily="18" charset="0"/>
                </a:rPr>
                <a:t>输入）</a:t>
              </a:r>
              <a:br>
                <a: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</a:br>
              <a:r>
                <a: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及现</a:t>
              </a:r>
              <a:r>
                <a:rPr lang="zh-CN" altLang="en-US" sz="2400" b="1" dirty="0" smtClean="0">
                  <a:solidFill>
                    <a:schemeClr val="tx1"/>
                  </a:solidFill>
                  <a:sym typeface="Times New Roman" panose="02020603050405020304" pitchFamily="18" charset="0"/>
                </a:rPr>
                <a:t>态</a:t>
              </a:r>
              <a:endParaRPr lang="zh-CN" altLang="en-US" dirty="0"/>
            </a:p>
          </p:txBody>
        </p:sp>
      </p:grpSp>
      <p:sp>
        <p:nvSpPr>
          <p:cNvPr id="72" name="AutoShape 34"/>
          <p:cNvSpPr/>
          <p:nvPr/>
        </p:nvSpPr>
        <p:spPr bwMode="auto">
          <a:xfrm rot="16282330">
            <a:off x="3296826" y="1240729"/>
            <a:ext cx="457200" cy="2948062"/>
          </a:xfrm>
          <a:prstGeom prst="rightBrace">
            <a:avLst>
              <a:gd name="adj1" fmla="val 44420"/>
              <a:gd name="adj2" fmla="val 51426"/>
            </a:avLst>
          </a:prstGeom>
          <a:solidFill>
            <a:srgbClr val="FFCC00"/>
          </a:solidFill>
          <a:ln w="57150" cmpd="sng">
            <a:solidFill>
              <a:srgbClr val="339966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sym typeface="Times New Roman" panose="02020603050405020304" pitchFamily="18" charset="0"/>
            </a:endParaRP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2051825" y="1599071"/>
            <a:ext cx="3384235" cy="554375"/>
            <a:chOff x="0" y="0"/>
            <a:chExt cx="1266" cy="576"/>
          </a:xfrm>
        </p:grpSpPr>
        <p:sp>
          <p:nvSpPr>
            <p:cNvPr id="74" name="AutoShape 36"/>
            <p:cNvSpPr>
              <a:spLocks noChangeArrowheads="1"/>
            </p:cNvSpPr>
            <p:nvPr/>
          </p:nvSpPr>
          <p:spPr bwMode="auto">
            <a:xfrm>
              <a:off x="0" y="0"/>
              <a:ext cx="1266" cy="576"/>
            </a:xfrm>
            <a:prstGeom prst="wedgeRoundRectCallout">
              <a:avLst>
                <a:gd name="adj1" fmla="val -870"/>
                <a:gd name="adj2" fmla="val 80204"/>
                <a:gd name="adj3" fmla="val 16667"/>
              </a:avLst>
            </a:pr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2400" b="1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75" name="Text Box 37"/>
            <p:cNvSpPr>
              <a:spLocks noChangeArrowheads="1"/>
            </p:cNvSpPr>
            <p:nvPr/>
          </p:nvSpPr>
          <p:spPr bwMode="auto">
            <a:xfrm>
              <a:off x="27" y="75"/>
              <a:ext cx="1205" cy="480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hlink"/>
                  </a:solidFill>
                  <a:sym typeface="Times New Roman" panose="02020603050405020304" pitchFamily="18" charset="0"/>
                </a:rPr>
                <a:t>待求</a:t>
              </a:r>
              <a:r>
                <a:rPr lang="zh-CN" altLang="en-US" sz="2400" b="1" dirty="0">
                  <a:solidFill>
                    <a:schemeClr val="tx1"/>
                  </a:solidFill>
                  <a:sym typeface="Times New Roman" panose="02020603050405020304" pitchFamily="18" charset="0"/>
                </a:rPr>
                <a:t>：次</a:t>
              </a:r>
              <a:r>
                <a:rPr lang="zh-CN" altLang="en-US" sz="2400" b="1" dirty="0" smtClean="0">
                  <a:solidFill>
                    <a:schemeClr val="tx1"/>
                  </a:solidFill>
                  <a:sym typeface="Times New Roman" panose="02020603050405020304" pitchFamily="18" charset="0"/>
                </a:rPr>
                <a:t>态及输出</a:t>
              </a:r>
              <a:endParaRPr lang="en-US" sz="2400" b="1" baseline="-25000" dirty="0">
                <a:solidFill>
                  <a:schemeClr val="tx1"/>
                </a:solidFill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76" name="Object 4"/>
          <p:cNvGraphicFramePr>
            <a:graphicFrameLocks noChangeAspect="1"/>
          </p:cNvGraphicFramePr>
          <p:nvPr/>
        </p:nvGraphicFramePr>
        <p:xfrm>
          <a:off x="1619795" y="3759222"/>
          <a:ext cx="3738563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5" imgW="4184650" imgH="3020695" progId="Word.Document.8">
                  <p:embed/>
                </p:oleObj>
              </mc:Choice>
              <mc:Fallback>
                <p:oleObj name="Document" r:id="rId5" imgW="4184650" imgH="3020695" progId="Word.Document.8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795" y="3759222"/>
                        <a:ext cx="3738563" cy="2693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矩形 76"/>
          <p:cNvSpPr/>
          <p:nvPr/>
        </p:nvSpPr>
        <p:spPr>
          <a:xfrm>
            <a:off x="683730" y="764815"/>
            <a:ext cx="784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描述电路状态转换的全部过程（表格方法）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左箭头 77"/>
          <p:cNvSpPr/>
          <p:nvPr/>
        </p:nvSpPr>
        <p:spPr bwMode="auto">
          <a:xfrm>
            <a:off x="5148040" y="3573010"/>
            <a:ext cx="792055" cy="57604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 autoUpdateAnimBg="0"/>
      <p:bldP spid="77" grpId="0"/>
      <p:bldP spid="78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4301</Words>
  <Application>WPS 演示</Application>
  <PresentationFormat>全屏显示(4:3)</PresentationFormat>
  <Paragraphs>1457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45</vt:i4>
      </vt:variant>
      <vt:variant>
        <vt:lpstr>幻灯片标题</vt:lpstr>
      </vt:variant>
      <vt:variant>
        <vt:i4>37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华文新魏</vt:lpstr>
      <vt:lpstr>隶书</vt:lpstr>
      <vt:lpstr>仿宋_GB2312</vt:lpstr>
      <vt:lpstr>仿宋</vt:lpstr>
      <vt:lpstr>华文行楷</vt:lpstr>
      <vt:lpstr>Garamond</vt:lpstr>
      <vt:lpstr>Cambria Math</vt:lpstr>
      <vt:lpstr>Arial Unicode MS</vt:lpstr>
      <vt:lpstr>Symbol</vt:lpstr>
      <vt:lpstr>黑体</vt:lpstr>
      <vt:lpstr>Times New Roman</vt:lpstr>
      <vt:lpstr>楷体_GB2312</vt:lpstr>
      <vt:lpstr>新宋体</vt:lpstr>
      <vt:lpstr>华文隶书</vt:lpstr>
      <vt:lpstr>空演示文稿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第6章  时序逻辑电路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4.状态分配（编码）</vt:lpstr>
      <vt:lpstr>PowerPoint 演示文稿</vt:lpstr>
      <vt:lpstr>5.确定激励方程和输出方程</vt:lpstr>
      <vt:lpstr>PowerPoint 演示文稿</vt:lpstr>
      <vt:lpstr>6.电路图</vt:lpstr>
      <vt:lpstr>PowerPoint 演示文稿</vt:lpstr>
      <vt:lpstr>6.电路图</vt:lpstr>
      <vt:lpstr>PowerPoint 演示文稿</vt:lpstr>
      <vt:lpstr>6.4.2  时序逻辑电路的自启动设计</vt:lpstr>
      <vt:lpstr>次态的卡诺图为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第5章_时序逻辑电路</dc:title>
  <dc:creator>黄瑞祥</dc:creator>
  <cp:lastModifiedBy>Gabrielle</cp:lastModifiedBy>
  <cp:revision>372</cp:revision>
  <dcterms:created xsi:type="dcterms:W3CDTF">2007-04-14T12:51:00Z</dcterms:created>
  <dcterms:modified xsi:type="dcterms:W3CDTF">2021-01-26T01:03:20Z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