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394" r:id="rId3"/>
    <p:sldId id="364" r:id="rId4"/>
    <p:sldId id="395" r:id="rId5"/>
    <p:sldId id="366" r:id="rId6"/>
    <p:sldId id="396" r:id="rId7"/>
    <p:sldId id="397" r:id="rId8"/>
    <p:sldId id="411" r:id="rId9"/>
    <p:sldId id="415" r:id="rId10"/>
    <p:sldId id="416" r:id="rId11"/>
    <p:sldId id="412" r:id="rId12"/>
    <p:sldId id="370" r:id="rId13"/>
    <p:sldId id="417" r:id="rId14"/>
    <p:sldId id="371" r:id="rId15"/>
    <p:sldId id="410" r:id="rId16"/>
    <p:sldId id="372" r:id="rId17"/>
    <p:sldId id="373" r:id="rId18"/>
    <p:sldId id="374" r:id="rId19"/>
    <p:sldId id="419" r:id="rId20"/>
    <p:sldId id="418" r:id="rId21"/>
    <p:sldId id="376" r:id="rId22"/>
    <p:sldId id="377" r:id="rId23"/>
    <p:sldId id="378" r:id="rId24"/>
    <p:sldId id="422" r:id="rId25"/>
    <p:sldId id="421" r:id="rId26"/>
    <p:sldId id="420" r:id="rId27"/>
    <p:sldId id="423" r:id="rId28"/>
    <p:sldId id="426" r:id="rId29"/>
    <p:sldId id="425" r:id="rId30"/>
    <p:sldId id="427" r:id="rId31"/>
    <p:sldId id="381" r:id="rId32"/>
    <p:sldId id="382" r:id="rId33"/>
    <p:sldId id="383" r:id="rId34"/>
    <p:sldId id="384" r:id="rId35"/>
    <p:sldId id="428" r:id="rId36"/>
    <p:sldId id="385" r:id="rId37"/>
    <p:sldId id="386" r:id="rId38"/>
    <p:sldId id="429" r:id="rId39"/>
    <p:sldId id="387" r:id="rId40"/>
    <p:sldId id="388" r:id="rId41"/>
    <p:sldId id="434" r:id="rId42"/>
    <p:sldId id="431" r:id="rId43"/>
    <p:sldId id="390" r:id="rId44"/>
    <p:sldId id="432" r:id="rId45"/>
    <p:sldId id="392" r:id="rId46"/>
    <p:sldId id="393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CC00"/>
    <a:srgbClr val="FFCCCC"/>
    <a:srgbClr val="FFFF66"/>
    <a:srgbClr val="FF0000"/>
    <a:srgbClr val="CC3300"/>
    <a:srgbClr val="FF66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8" autoAdjust="0"/>
    <p:restoredTop sz="91327" autoAdjust="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5.wmf"/><Relationship Id="rId7" Type="http://schemas.openxmlformats.org/officeDocument/2006/relationships/image" Target="../media/image48.wmf"/><Relationship Id="rId2" Type="http://schemas.openxmlformats.org/officeDocument/2006/relationships/image" Target="../media/image44.wmf"/><Relationship Id="rId1" Type="http://schemas.openxmlformats.org/officeDocument/2006/relationships/image" Target="../media/image43.png"/><Relationship Id="rId6" Type="http://schemas.openxmlformats.org/officeDocument/2006/relationships/image" Target="../media/image47.wmf"/><Relationship Id="rId11" Type="http://schemas.openxmlformats.org/officeDocument/2006/relationships/image" Target="../media/image3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37.wmf"/><Relationship Id="rId9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5.wmf"/><Relationship Id="rId7" Type="http://schemas.openxmlformats.org/officeDocument/2006/relationships/image" Target="../media/image47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46.wmf"/><Relationship Id="rId11" Type="http://schemas.openxmlformats.org/officeDocument/2006/relationships/image" Target="../media/image43.png"/><Relationship Id="rId5" Type="http://schemas.openxmlformats.org/officeDocument/2006/relationships/image" Target="../media/image32.wmf"/><Relationship Id="rId10" Type="http://schemas.openxmlformats.org/officeDocument/2006/relationships/image" Target="../media/image51.wmf"/><Relationship Id="rId4" Type="http://schemas.openxmlformats.org/officeDocument/2006/relationships/image" Target="../media/image56.wmf"/><Relationship Id="rId9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1.wmf"/><Relationship Id="rId2" Type="http://schemas.openxmlformats.org/officeDocument/2006/relationships/image" Target="../media/image32.wmf"/><Relationship Id="rId1" Type="http://schemas.openxmlformats.org/officeDocument/2006/relationships/image" Target="../media/image57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png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2.wmf"/><Relationship Id="rId2" Type="http://schemas.openxmlformats.org/officeDocument/2006/relationships/image" Target="../media/image65.wmf"/><Relationship Id="rId1" Type="http://schemas.openxmlformats.org/officeDocument/2006/relationships/image" Target="../media/image60.png"/><Relationship Id="rId6" Type="http://schemas.openxmlformats.org/officeDocument/2006/relationships/image" Target="../media/image63.wmf"/><Relationship Id="rId5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68.png"/><Relationship Id="rId5" Type="http://schemas.openxmlformats.org/officeDocument/2006/relationships/image" Target="../media/image63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68.png"/><Relationship Id="rId5" Type="http://schemas.openxmlformats.org/officeDocument/2006/relationships/image" Target="../media/image63.wmf"/><Relationship Id="rId4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68.png"/><Relationship Id="rId5" Type="http://schemas.openxmlformats.org/officeDocument/2006/relationships/image" Target="../media/image63.wmf"/><Relationship Id="rId4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77.wmf"/><Relationship Id="rId7" Type="http://schemas.openxmlformats.org/officeDocument/2006/relationships/image" Target="../media/image72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82.wmf"/><Relationship Id="rId7" Type="http://schemas.openxmlformats.org/officeDocument/2006/relationships/image" Target="../media/image70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png"/><Relationship Id="rId6" Type="http://schemas.openxmlformats.org/officeDocument/2006/relationships/image" Target="../media/image91.wmf"/><Relationship Id="rId5" Type="http://schemas.openxmlformats.org/officeDocument/2006/relationships/image" Target="../media/image46.wmf"/><Relationship Id="rId4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wmf"/><Relationship Id="rId1" Type="http://schemas.openxmlformats.org/officeDocument/2006/relationships/image" Target="../media/image99.png"/><Relationship Id="rId5" Type="http://schemas.openxmlformats.org/officeDocument/2006/relationships/image" Target="../media/image32.wmf"/><Relationship Id="rId4" Type="http://schemas.openxmlformats.org/officeDocument/2006/relationships/image" Target="../media/image4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png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png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06.png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5" Type="http://schemas.openxmlformats.org/officeDocument/2006/relationships/image" Target="../media/image128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47.wmf"/><Relationship Id="rId7" Type="http://schemas.openxmlformats.org/officeDocument/2006/relationships/image" Target="../media/image126.wmf"/><Relationship Id="rId12" Type="http://schemas.openxmlformats.org/officeDocument/2006/relationships/image" Target="../media/image132.wmf"/><Relationship Id="rId2" Type="http://schemas.openxmlformats.org/officeDocument/2006/relationships/image" Target="../media/image130.png"/><Relationship Id="rId1" Type="http://schemas.openxmlformats.org/officeDocument/2006/relationships/image" Target="../media/image129.png"/><Relationship Id="rId6" Type="http://schemas.openxmlformats.org/officeDocument/2006/relationships/image" Target="../media/image125.wmf"/><Relationship Id="rId11" Type="http://schemas.openxmlformats.org/officeDocument/2006/relationships/image" Target="../media/image131.wmf"/><Relationship Id="rId5" Type="http://schemas.openxmlformats.org/officeDocument/2006/relationships/image" Target="../media/image115.wmf"/><Relationship Id="rId10" Type="http://schemas.openxmlformats.org/officeDocument/2006/relationships/image" Target="../media/image122.wmf"/><Relationship Id="rId4" Type="http://schemas.openxmlformats.org/officeDocument/2006/relationships/image" Target="../media/image32.wmf"/><Relationship Id="rId9" Type="http://schemas.openxmlformats.org/officeDocument/2006/relationships/image" Target="../media/image12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47.wmf"/><Relationship Id="rId7" Type="http://schemas.openxmlformats.org/officeDocument/2006/relationships/image" Target="../media/image126.wmf"/><Relationship Id="rId12" Type="http://schemas.openxmlformats.org/officeDocument/2006/relationships/image" Target="../media/image135.wmf"/><Relationship Id="rId2" Type="http://schemas.openxmlformats.org/officeDocument/2006/relationships/image" Target="../media/image48.wmf"/><Relationship Id="rId1" Type="http://schemas.openxmlformats.org/officeDocument/2006/relationships/image" Target="../media/image133.png"/><Relationship Id="rId6" Type="http://schemas.openxmlformats.org/officeDocument/2006/relationships/image" Target="../media/image125.wmf"/><Relationship Id="rId11" Type="http://schemas.openxmlformats.org/officeDocument/2006/relationships/image" Target="../media/image134.wmf"/><Relationship Id="rId5" Type="http://schemas.openxmlformats.org/officeDocument/2006/relationships/image" Target="../media/image115.wmf"/><Relationship Id="rId10" Type="http://schemas.openxmlformats.org/officeDocument/2006/relationships/image" Target="../media/image122.wmf"/><Relationship Id="rId4" Type="http://schemas.openxmlformats.org/officeDocument/2006/relationships/image" Target="../media/image32.wmf"/><Relationship Id="rId9" Type="http://schemas.openxmlformats.org/officeDocument/2006/relationships/image" Target="../media/image12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3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47.wmf"/><Relationship Id="rId5" Type="http://schemas.openxmlformats.org/officeDocument/2006/relationships/image" Target="../media/image48.wmf"/><Relationship Id="rId4" Type="http://schemas.openxmlformats.org/officeDocument/2006/relationships/image" Target="../media/image13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26.wmf"/><Relationship Id="rId18" Type="http://schemas.openxmlformats.org/officeDocument/2006/relationships/image" Target="../media/image135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12" Type="http://schemas.openxmlformats.org/officeDocument/2006/relationships/image" Target="../media/image125.wmf"/><Relationship Id="rId17" Type="http://schemas.openxmlformats.org/officeDocument/2006/relationships/image" Target="../media/image134.wmf"/><Relationship Id="rId2" Type="http://schemas.openxmlformats.org/officeDocument/2006/relationships/image" Target="../media/image141.wmf"/><Relationship Id="rId16" Type="http://schemas.openxmlformats.org/officeDocument/2006/relationships/image" Target="../media/image122.wmf"/><Relationship Id="rId1" Type="http://schemas.openxmlformats.org/officeDocument/2006/relationships/image" Target="../media/image140.png"/><Relationship Id="rId6" Type="http://schemas.openxmlformats.org/officeDocument/2006/relationships/image" Target="../media/image145.wmf"/><Relationship Id="rId11" Type="http://schemas.openxmlformats.org/officeDocument/2006/relationships/image" Target="../media/image115.wmf"/><Relationship Id="rId5" Type="http://schemas.openxmlformats.org/officeDocument/2006/relationships/image" Target="../media/image144.wmf"/><Relationship Id="rId15" Type="http://schemas.openxmlformats.org/officeDocument/2006/relationships/image" Target="../media/image120.wmf"/><Relationship Id="rId10" Type="http://schemas.openxmlformats.org/officeDocument/2006/relationships/image" Target="../media/image47.wmf"/><Relationship Id="rId4" Type="http://schemas.openxmlformats.org/officeDocument/2006/relationships/image" Target="../media/image143.wmf"/><Relationship Id="rId9" Type="http://schemas.openxmlformats.org/officeDocument/2006/relationships/image" Target="../media/image48.wmf"/><Relationship Id="rId14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71F419-8376-402B-8F59-45702FA5F6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85525-CBCD-4691-ACEE-22A0527948C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EE630-F219-480A-84E9-13E4D5E43BA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5F9BA-CBF8-4798-84C9-C8AEF807A9B7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7CF63-AC13-4A54-81DD-1CC1BF526F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3D2E85-D5C5-47F7-BF78-AE6DDF57281D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339AA-C153-4B68-8402-99EAF56B06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3EB716-5A22-40B7-87E7-A95FE40BEDC3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7EF3-54DE-499C-B984-A81C2A16C1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AF288E-FDB3-4D93-9C20-0766D568BCB0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BBD18C-C1C8-46ED-A0BC-7996B6EBDD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9D824D-632F-4FA2-ABB1-D2A3780CD06E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ADB1-8262-48F8-AA6B-0BD66784FD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EBD675-8436-4F37-B04E-91550C96960A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2BC08-6EA8-4E9A-9AB4-34E709B752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5E90C-EE7C-4AF4-91E9-63646051FD79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0DAA-A446-41F7-AF91-01EBEED5B3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449B3F-DEF0-4C37-B779-04680F3423E7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F8978-F03F-4407-BB37-E2168BB99A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64173-97DC-4A76-BE18-48C49AE25193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6E2AD-294D-4CB7-BB8D-3765A356DD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77C636-1D56-4A34-9225-7E7A83836CE2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9DDDE-AF5F-4DB5-BD5F-8B8676C676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6051D3-D649-45E2-8224-ECF1A31071E2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461ED-0760-44CF-A306-5382F78477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9FA62-F4D7-4969-AF94-84ABB7F93773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1D00C-51A9-4B25-B120-571D27E64F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8704C2B-7453-43A7-AB05-484A8B33DA3C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A765FD-7DD4-4913-A860-61C8827820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" Target="slide10.xml"/><Relationship Id="rId7" Type="http://schemas.openxmlformats.org/officeDocument/2006/relationships/hyperlink" Target="../../&#25968;&#23383;&#36923;&#36753;&#19982;&#31995;&#32479;-&#20399;&#24314;&#20891;/&#23553;&#39029;1.ppt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slide" Target="slide13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image" Target="../media/image52.png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71.bin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67.png"/><Relationship Id="rId9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slide" Target="slide3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image" Target="../media/image73.png"/><Relationship Id="rId9" Type="http://schemas.openxmlformats.org/officeDocument/2006/relationships/oleObject" Target="../embeddings/oleObject9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image" Target="../media/image74.png"/><Relationship Id="rId9" Type="http://schemas.openxmlformats.org/officeDocument/2006/relationships/oleObject" Target="../embeddings/oleObject10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4.png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0.bin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12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118.bin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6.bin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3.bin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2.bin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oleObject" Target="../embeddings/oleObject159.bin"/><Relationship Id="rId18" Type="http://schemas.openxmlformats.org/officeDocument/2006/relationships/oleObject" Target="../embeddings/oleObject16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12" Type="http://schemas.openxmlformats.org/officeDocument/2006/relationships/oleObject" Target="../embeddings/oleObject158.bin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2.bin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61.bin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Relationship Id="rId14" Type="http://schemas.openxmlformats.org/officeDocument/2006/relationships/oleObject" Target="../embeddings/oleObject16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12" Type="http://schemas.openxmlformats.org/officeDocument/2006/relationships/oleObject" Target="../embeddings/oleObject1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8.bin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7.bin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Relationship Id="rId14" Type="http://schemas.openxmlformats.org/officeDocument/2006/relationships/oleObject" Target="../embeddings/oleObject17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2.bin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1.bin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90.bin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79.bin"/><Relationship Id="rId9" Type="http://schemas.openxmlformats.org/officeDocument/2006/relationships/oleObject" Target="../embeddings/oleObject184.bin"/><Relationship Id="rId14" Type="http://schemas.openxmlformats.org/officeDocument/2006/relationships/oleObject" Target="../embeddings/oleObject18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94.bin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Relationship Id="rId9" Type="http://schemas.openxmlformats.org/officeDocument/2006/relationships/oleObject" Target="../embeddings/oleObject19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oleObject" Target="../embeddings/oleObject208.bin"/><Relationship Id="rId18" Type="http://schemas.openxmlformats.org/officeDocument/2006/relationships/oleObject" Target="../embeddings/oleObject213.bin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2.bin"/><Relationship Id="rId12" Type="http://schemas.openxmlformats.org/officeDocument/2006/relationships/oleObject" Target="../embeddings/oleObject207.bin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1.bin"/><Relationship Id="rId20" Type="http://schemas.openxmlformats.org/officeDocument/2006/relationships/oleObject" Target="../embeddings/oleObject215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01.bin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10.bin"/><Relationship Id="rId10" Type="http://schemas.openxmlformats.org/officeDocument/2006/relationships/oleObject" Target="../embeddings/oleObject205.bin"/><Relationship Id="rId19" Type="http://schemas.openxmlformats.org/officeDocument/2006/relationships/oleObject" Target="../embeddings/oleObject214.bin"/><Relationship Id="rId4" Type="http://schemas.openxmlformats.org/officeDocument/2006/relationships/oleObject" Target="../embeddings/oleObject199.bin"/><Relationship Id="rId9" Type="http://schemas.openxmlformats.org/officeDocument/2006/relationships/oleObject" Target="../embeddings/oleObject204.bin"/><Relationship Id="rId14" Type="http://schemas.openxmlformats.org/officeDocument/2006/relationships/oleObject" Target="../embeddings/oleObject20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3E1-27E3-49C2-BE5F-F583C03A8DE5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3118" name="Text Box 4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35150" y="2130932"/>
            <a:ext cx="21371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7.1  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概述 </a:t>
            </a:r>
          </a:p>
        </p:txBody>
      </p:sp>
      <p:sp>
        <p:nvSpPr>
          <p:cNvPr id="3120" name="Text Box 4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35150" y="2705607"/>
            <a:ext cx="38876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7.2  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施密特触发器  </a:t>
            </a:r>
          </a:p>
        </p:txBody>
      </p:sp>
      <p:sp>
        <p:nvSpPr>
          <p:cNvPr id="3121" name="Text Box 4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16100" y="3851275"/>
            <a:ext cx="3476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7.4  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多谐振荡器 </a:t>
            </a:r>
          </a:p>
        </p:txBody>
      </p:sp>
      <p:sp>
        <p:nvSpPr>
          <p:cNvPr id="3122" name="Text Box 5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816100" y="3277107"/>
            <a:ext cx="38876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7.3  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单稳态触发器  </a:t>
            </a:r>
          </a:p>
        </p:txBody>
      </p:sp>
      <p:pic>
        <p:nvPicPr>
          <p:cNvPr id="3125" name="Picture 53" descr="0104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3963" y="2257425"/>
            <a:ext cx="395287" cy="395288"/>
          </a:xfrm>
          <a:prstGeom prst="rect">
            <a:avLst/>
          </a:prstGeom>
          <a:noFill/>
        </p:spPr>
      </p:pic>
      <p:pic>
        <p:nvPicPr>
          <p:cNvPr id="3127" name="Picture 55" descr="0104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8725" y="2814638"/>
            <a:ext cx="395288" cy="395287"/>
          </a:xfrm>
          <a:prstGeom prst="rect">
            <a:avLst/>
          </a:prstGeom>
          <a:noFill/>
        </p:spPr>
      </p:pic>
      <p:pic>
        <p:nvPicPr>
          <p:cNvPr id="3128" name="Picture 56" descr="0104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8725" y="3405188"/>
            <a:ext cx="395288" cy="395287"/>
          </a:xfrm>
          <a:prstGeom prst="rect">
            <a:avLst/>
          </a:prstGeom>
          <a:noFill/>
        </p:spPr>
      </p:pic>
      <p:pic>
        <p:nvPicPr>
          <p:cNvPr id="3129" name="Picture 57" descr="0104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8725" y="3976688"/>
            <a:ext cx="395288" cy="395287"/>
          </a:xfrm>
          <a:prstGeom prst="rect">
            <a:avLst/>
          </a:prstGeom>
          <a:noFill/>
        </p:spPr>
      </p:pic>
      <p:sp>
        <p:nvSpPr>
          <p:cNvPr id="3136" name="Rectangle 64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064500" cy="865188"/>
          </a:xfrm>
          <a:gradFill rotWithShape="0">
            <a:gsLst>
              <a:gs pos="0">
                <a:srgbClr val="FFFFCC">
                  <a:gamma/>
                  <a:shade val="4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5400000" scaled="1"/>
          </a:gra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990000"/>
                </a:solidFill>
                <a:latin typeface="宋体" charset="-122"/>
                <a:ea typeface="隶书" pitchFamily="49" charset="-122"/>
              </a:rPr>
              <a:t>第七章</a:t>
            </a:r>
            <a:r>
              <a:rPr lang="zh-CN" altLang="en-US" b="1" dirty="0" smtClean="0">
                <a:solidFill>
                  <a:srgbClr val="990000"/>
                </a:solidFill>
                <a:ea typeface="隶书" pitchFamily="49" charset="-122"/>
              </a:rPr>
              <a:t> </a:t>
            </a:r>
            <a:r>
              <a:rPr lang="zh-CN" altLang="en-US" b="1" dirty="0">
                <a:solidFill>
                  <a:srgbClr val="990000"/>
                </a:solidFill>
                <a:ea typeface="隶书" pitchFamily="49" charset="-122"/>
              </a:rPr>
              <a:t>脉冲波形的产生与整形</a:t>
            </a:r>
            <a:r>
              <a:rPr lang="zh-CN" altLang="en-US" sz="5400" b="1" dirty="0">
                <a:solidFill>
                  <a:srgbClr val="990000"/>
                </a:solidFill>
                <a:ea typeface="隶书" pitchFamily="49" charset="-122"/>
              </a:rPr>
              <a:t> </a:t>
            </a:r>
          </a:p>
        </p:txBody>
      </p:sp>
      <p:pic>
        <p:nvPicPr>
          <p:cNvPr id="3139" name="Picture 67" descr="MEETING">
            <a:hlinkClick r:id="rId7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7050" y="5446713"/>
            <a:ext cx="1981200" cy="1411287"/>
          </a:xfrm>
          <a:prstGeom prst="rect">
            <a:avLst/>
          </a:prstGeom>
          <a:noFill/>
        </p:spPr>
      </p:pic>
      <p:sp>
        <p:nvSpPr>
          <p:cNvPr id="3143" name="Text Box 7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35150" y="4508500"/>
            <a:ext cx="5041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7.5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555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定时器及其应用 </a:t>
            </a:r>
          </a:p>
        </p:txBody>
      </p:sp>
      <p:pic>
        <p:nvPicPr>
          <p:cNvPr id="3144" name="Picture 72" descr="0104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450" y="4581525"/>
            <a:ext cx="395288" cy="39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6924-A57B-444C-A304-EF37E2090BC8}" type="datetime10">
              <a:rPr lang="zh-CN" altLang="en-US"/>
              <a:pPr/>
              <a:t>14:31</a:t>
            </a:fld>
            <a:endParaRPr lang="en-US" altLang="zh-CN"/>
          </a:p>
        </p:txBody>
      </p:sp>
      <p:grpSp>
        <p:nvGrpSpPr>
          <p:cNvPr id="176209" name="Group 81"/>
          <p:cNvGrpSpPr>
            <a:grpSpLocks/>
          </p:cNvGrpSpPr>
          <p:nvPr/>
        </p:nvGrpSpPr>
        <p:grpSpPr bwMode="auto">
          <a:xfrm>
            <a:off x="2484438" y="0"/>
            <a:ext cx="3816350" cy="6678613"/>
            <a:chOff x="2018" y="0"/>
            <a:chExt cx="2404" cy="4207"/>
          </a:xfrm>
        </p:grpSpPr>
        <p:grpSp>
          <p:nvGrpSpPr>
            <p:cNvPr id="176131" name="Group 3"/>
            <p:cNvGrpSpPr>
              <a:grpSpLocks/>
            </p:cNvGrpSpPr>
            <p:nvPr/>
          </p:nvGrpSpPr>
          <p:grpSpPr bwMode="auto">
            <a:xfrm>
              <a:off x="2154" y="0"/>
              <a:ext cx="2164" cy="1797"/>
              <a:chOff x="2154" y="0"/>
              <a:chExt cx="2164" cy="1797"/>
            </a:xfrm>
          </p:grpSpPr>
          <p:grpSp>
            <p:nvGrpSpPr>
              <p:cNvPr id="176132" name="Group 4"/>
              <p:cNvGrpSpPr>
                <a:grpSpLocks/>
              </p:cNvGrpSpPr>
              <p:nvPr/>
            </p:nvGrpSpPr>
            <p:grpSpPr bwMode="auto">
              <a:xfrm>
                <a:off x="2226" y="73"/>
                <a:ext cx="2092" cy="1724"/>
                <a:chOff x="1248" y="1440"/>
                <a:chExt cx="2304" cy="2112"/>
              </a:xfrm>
            </p:grpSpPr>
            <p:sp>
              <p:nvSpPr>
                <p:cNvPr id="1761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248" y="1440"/>
                  <a:ext cx="2304" cy="21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zh-CN" altLang="zh-CN"/>
                </a:p>
              </p:txBody>
            </p:sp>
            <p:pic>
              <p:nvPicPr>
                <p:cNvPr id="176134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40" y="1626"/>
                  <a:ext cx="2034" cy="18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176135" name="Rectangle 7"/>
              <p:cNvSpPr>
                <a:spLocks noChangeArrowheads="1"/>
              </p:cNvSpPr>
              <p:nvPr/>
            </p:nvSpPr>
            <p:spPr bwMode="auto">
              <a:xfrm>
                <a:off x="2371" y="434"/>
                <a:ext cx="260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176136" name="Rectangle 8"/>
              <p:cNvSpPr>
                <a:spLocks noChangeArrowheads="1"/>
              </p:cNvSpPr>
              <p:nvPr/>
            </p:nvSpPr>
            <p:spPr bwMode="auto">
              <a:xfrm>
                <a:off x="2586" y="688"/>
                <a:ext cx="32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ea typeface="楷体_GB2312" pitchFamily="49" charset="-122"/>
                  </a:rPr>
                  <a:t>+</a:t>
                </a:r>
              </a:p>
            </p:txBody>
          </p:sp>
          <p:grpSp>
            <p:nvGrpSpPr>
              <p:cNvPr id="176137" name="Group 9"/>
              <p:cNvGrpSpPr>
                <a:grpSpLocks/>
              </p:cNvGrpSpPr>
              <p:nvPr/>
            </p:nvGrpSpPr>
            <p:grpSpPr bwMode="auto">
              <a:xfrm>
                <a:off x="2154" y="0"/>
                <a:ext cx="2092" cy="1724"/>
                <a:chOff x="1248" y="1440"/>
                <a:chExt cx="2304" cy="2112"/>
              </a:xfrm>
            </p:grpSpPr>
            <p:sp>
              <p:nvSpPr>
                <p:cNvPr id="17613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48" y="1440"/>
                  <a:ext cx="2304" cy="21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zh-CN" altLang="zh-CN"/>
                </a:p>
              </p:txBody>
            </p:sp>
            <p:pic>
              <p:nvPicPr>
                <p:cNvPr id="176139" name="Picture 1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40" y="1626"/>
                  <a:ext cx="2034" cy="18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176140" name="Rectangle 12"/>
              <p:cNvSpPr>
                <a:spLocks noChangeArrowheads="1"/>
              </p:cNvSpPr>
              <p:nvPr/>
            </p:nvSpPr>
            <p:spPr bwMode="auto">
              <a:xfrm>
                <a:off x="2298" y="290"/>
                <a:ext cx="260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176141" name="Rectangle 13"/>
              <p:cNvSpPr>
                <a:spLocks noChangeArrowheads="1"/>
              </p:cNvSpPr>
              <p:nvPr/>
            </p:nvSpPr>
            <p:spPr bwMode="auto">
              <a:xfrm>
                <a:off x="3951" y="434"/>
                <a:ext cx="310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rgbClr val="FF0000"/>
                    </a:solidFill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76142" name="Rectangle 14"/>
              <p:cNvSpPr>
                <a:spLocks noChangeArrowheads="1"/>
              </p:cNvSpPr>
              <p:nvPr/>
            </p:nvSpPr>
            <p:spPr bwMode="auto">
              <a:xfrm>
                <a:off x="2426" y="618"/>
                <a:ext cx="32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76143" name="Rectangle 15"/>
              <p:cNvSpPr>
                <a:spLocks noChangeArrowheads="1"/>
              </p:cNvSpPr>
              <p:nvPr/>
            </p:nvSpPr>
            <p:spPr bwMode="auto">
              <a:xfrm>
                <a:off x="3125" y="978"/>
                <a:ext cx="435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R</a:t>
                </a:r>
                <a:r>
                  <a:rPr lang="en-US" altLang="zh-CN" b="1" baseline="-25000"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76144" name="Rectangle 16"/>
              <p:cNvSpPr>
                <a:spLocks noChangeArrowheads="1"/>
              </p:cNvSpPr>
              <p:nvPr/>
            </p:nvSpPr>
            <p:spPr bwMode="auto">
              <a:xfrm>
                <a:off x="2855" y="1087"/>
                <a:ext cx="342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R</a:t>
                </a:r>
                <a:r>
                  <a:rPr lang="en-US" altLang="zh-CN" b="1" baseline="-25000">
                    <a:ea typeface="楷体_GB2312" pitchFamily="49" charset="-122"/>
                  </a:rPr>
                  <a:t>2</a:t>
                </a:r>
              </a:p>
            </p:txBody>
          </p:sp>
        </p:grpSp>
        <p:sp>
          <p:nvSpPr>
            <p:cNvPr id="176145" name="Rectangle 17"/>
            <p:cNvSpPr>
              <a:spLocks noChangeArrowheads="1"/>
            </p:cNvSpPr>
            <p:nvPr/>
          </p:nvSpPr>
          <p:spPr bwMode="auto">
            <a:xfrm>
              <a:off x="2335" y="3566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grpSp>
          <p:nvGrpSpPr>
            <p:cNvPr id="176146" name="Group 18"/>
            <p:cNvGrpSpPr>
              <a:grpSpLocks/>
            </p:cNvGrpSpPr>
            <p:nvPr/>
          </p:nvGrpSpPr>
          <p:grpSpPr bwMode="auto">
            <a:xfrm>
              <a:off x="2018" y="1344"/>
              <a:ext cx="2404" cy="1452"/>
              <a:chOff x="2018" y="1344"/>
              <a:chExt cx="2404" cy="1452"/>
            </a:xfrm>
          </p:grpSpPr>
          <p:grpSp>
            <p:nvGrpSpPr>
              <p:cNvPr id="176147" name="Group 19"/>
              <p:cNvGrpSpPr>
                <a:grpSpLocks/>
              </p:cNvGrpSpPr>
              <p:nvPr/>
            </p:nvGrpSpPr>
            <p:grpSpPr bwMode="auto">
              <a:xfrm>
                <a:off x="2018" y="1344"/>
                <a:ext cx="2404" cy="1452"/>
                <a:chOff x="2653" y="2296"/>
                <a:chExt cx="2404" cy="1452"/>
              </a:xfrm>
            </p:grpSpPr>
            <p:sp>
              <p:nvSpPr>
                <p:cNvPr id="176148" name="AutoShape 20"/>
                <p:cNvSpPr>
                  <a:spLocks noChangeArrowheads="1"/>
                </p:cNvSpPr>
                <p:nvPr/>
              </p:nvSpPr>
              <p:spPr bwMode="auto">
                <a:xfrm>
                  <a:off x="2653" y="2387"/>
                  <a:ext cx="2404" cy="1361"/>
                </a:xfrm>
                <a:prstGeom prst="wedgeRoundRectCallout">
                  <a:avLst>
                    <a:gd name="adj1" fmla="val -24333"/>
                    <a:gd name="adj2" fmla="val 44194"/>
                    <a:gd name="adj3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endParaRPr lang="zh-CN" altLang="zh-CN"/>
                </a:p>
              </p:txBody>
            </p:sp>
            <p:sp>
              <p:nvSpPr>
                <p:cNvPr id="176149" name="Line 21"/>
                <p:cNvSpPr>
                  <a:spLocks noChangeShapeType="1"/>
                </p:cNvSpPr>
                <p:nvPr/>
              </p:nvSpPr>
              <p:spPr bwMode="auto">
                <a:xfrm>
                  <a:off x="3016" y="3157"/>
                  <a:ext cx="19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6150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145" y="2451"/>
                  <a:ext cx="1" cy="12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615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46" y="2768"/>
                  <a:ext cx="817" cy="80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6152" name="Line 24"/>
                <p:cNvSpPr>
                  <a:spLocks noChangeShapeType="1"/>
                </p:cNvSpPr>
                <p:nvPr/>
              </p:nvSpPr>
              <p:spPr bwMode="auto">
                <a:xfrm>
                  <a:off x="3956" y="2769"/>
                  <a:ext cx="682" cy="8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615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131" y="2769"/>
                  <a:ext cx="82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76154" name="Object 26"/>
                <p:cNvGraphicFramePr>
                  <a:graphicFrameLocks noChangeAspect="1"/>
                </p:cNvGraphicFramePr>
                <p:nvPr/>
              </p:nvGraphicFramePr>
              <p:xfrm>
                <a:off x="2794" y="2688"/>
                <a:ext cx="231" cy="214"/>
              </p:xfrm>
              <a:graphic>
                <a:graphicData uri="http://schemas.openxmlformats.org/presentationml/2006/ole">
                  <p:oleObj spid="_x0000_s176154" name="公式" r:id="rId4" imgW="266400" imgH="228600" progId="">
                    <p:embed/>
                  </p:oleObj>
                </a:graphicData>
              </a:graphic>
            </p:graphicFrame>
            <p:graphicFrame>
              <p:nvGraphicFramePr>
                <p:cNvPr id="176155" name="Object 27"/>
                <p:cNvGraphicFramePr>
                  <a:graphicFrameLocks noChangeAspect="1"/>
                </p:cNvGraphicFramePr>
                <p:nvPr/>
              </p:nvGraphicFramePr>
              <p:xfrm>
                <a:off x="2744" y="3430"/>
                <a:ext cx="330" cy="214"/>
              </p:xfrm>
              <a:graphic>
                <a:graphicData uri="http://schemas.openxmlformats.org/presentationml/2006/ole">
                  <p:oleObj spid="_x0000_s176155" name="公式" r:id="rId5" imgW="380880" imgH="228600" progId="">
                    <p:embed/>
                  </p:oleObj>
                </a:graphicData>
              </a:graphic>
            </p:graphicFrame>
            <p:sp>
              <p:nvSpPr>
                <p:cNvPr id="176156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3138" y="2976"/>
                  <a:ext cx="1334" cy="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6157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3131" y="3329"/>
                  <a:ext cx="1334" cy="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76158" name="Object 30"/>
                <p:cNvGraphicFramePr>
                  <a:graphicFrameLocks noChangeAspect="1"/>
                </p:cNvGraphicFramePr>
                <p:nvPr/>
              </p:nvGraphicFramePr>
              <p:xfrm>
                <a:off x="4505" y="2796"/>
                <a:ext cx="312" cy="274"/>
              </p:xfrm>
              <a:graphic>
                <a:graphicData uri="http://schemas.openxmlformats.org/presentationml/2006/ole">
                  <p:oleObj spid="_x0000_s176158" name="Equation" r:id="rId6" imgW="266400" imgH="215640" progId="">
                    <p:embed/>
                  </p:oleObj>
                </a:graphicData>
              </a:graphic>
            </p:graphicFrame>
            <p:graphicFrame>
              <p:nvGraphicFramePr>
                <p:cNvPr id="176159" name="Object 31"/>
                <p:cNvGraphicFramePr>
                  <a:graphicFrameLocks noChangeAspect="1"/>
                </p:cNvGraphicFramePr>
                <p:nvPr/>
              </p:nvGraphicFramePr>
              <p:xfrm>
                <a:off x="4529" y="3208"/>
                <a:ext cx="312" cy="274"/>
              </p:xfrm>
              <a:graphic>
                <a:graphicData uri="http://schemas.openxmlformats.org/presentationml/2006/ole">
                  <p:oleObj spid="_x0000_s176159" name="Equation" r:id="rId7" imgW="266400" imgH="215640" progId="">
                    <p:embed/>
                  </p:oleObj>
                </a:graphicData>
              </a:graphic>
            </p:graphicFrame>
            <p:graphicFrame>
              <p:nvGraphicFramePr>
                <p:cNvPr id="176160" name="Object 32"/>
                <p:cNvGraphicFramePr>
                  <a:graphicFrameLocks noChangeAspect="1"/>
                </p:cNvGraphicFramePr>
                <p:nvPr/>
              </p:nvGraphicFramePr>
              <p:xfrm>
                <a:off x="2891" y="2296"/>
                <a:ext cx="239" cy="338"/>
              </p:xfrm>
              <a:graphic>
                <a:graphicData uri="http://schemas.openxmlformats.org/presentationml/2006/ole">
                  <p:oleObj spid="_x0000_s176160" name="公式" r:id="rId8" imgW="164880" imgH="215640" progId="">
                    <p:embed/>
                  </p:oleObj>
                </a:graphicData>
              </a:graphic>
            </p:graphicFrame>
            <p:sp>
              <p:nvSpPr>
                <p:cNvPr id="17616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925" y="3112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ea typeface="楷体_GB2312" pitchFamily="49" charset="-122"/>
                    </a:rPr>
                    <a:t>O</a:t>
                  </a:r>
                </a:p>
              </p:txBody>
            </p:sp>
          </p:grpSp>
          <p:sp>
            <p:nvSpPr>
              <p:cNvPr id="176162" name="AutoShape 34"/>
              <p:cNvSpPr>
                <a:spLocks noChangeArrowheads="1"/>
              </p:cNvSpPr>
              <p:nvPr/>
            </p:nvSpPr>
            <p:spPr bwMode="auto">
              <a:xfrm>
                <a:off x="2018" y="1435"/>
                <a:ext cx="2404" cy="1361"/>
              </a:xfrm>
              <a:prstGeom prst="wedgeRoundRectCallout">
                <a:avLst>
                  <a:gd name="adj1" fmla="val -24333"/>
                  <a:gd name="adj2" fmla="val 44194"/>
                  <a:gd name="adj3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6163" name="Line 35"/>
              <p:cNvSpPr>
                <a:spLocks noChangeShapeType="1"/>
              </p:cNvSpPr>
              <p:nvPr/>
            </p:nvSpPr>
            <p:spPr bwMode="auto">
              <a:xfrm>
                <a:off x="2381" y="2205"/>
                <a:ext cx="19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64" name="Line 36"/>
              <p:cNvSpPr>
                <a:spLocks noChangeShapeType="1"/>
              </p:cNvSpPr>
              <p:nvPr/>
            </p:nvSpPr>
            <p:spPr bwMode="auto">
              <a:xfrm flipH="1" flipV="1">
                <a:off x="2510" y="1499"/>
                <a:ext cx="1" cy="1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65" name="Line 37"/>
              <p:cNvSpPr>
                <a:spLocks noChangeShapeType="1"/>
              </p:cNvSpPr>
              <p:nvPr/>
            </p:nvSpPr>
            <p:spPr bwMode="auto">
              <a:xfrm flipV="1">
                <a:off x="2511" y="1816"/>
                <a:ext cx="817" cy="8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66" name="Line 38"/>
              <p:cNvSpPr>
                <a:spLocks noChangeShapeType="1"/>
              </p:cNvSpPr>
              <p:nvPr/>
            </p:nvSpPr>
            <p:spPr bwMode="auto">
              <a:xfrm>
                <a:off x="3321" y="1817"/>
                <a:ext cx="682" cy="8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67" name="Line 39"/>
              <p:cNvSpPr>
                <a:spLocks noChangeShapeType="1"/>
              </p:cNvSpPr>
              <p:nvPr/>
            </p:nvSpPr>
            <p:spPr bwMode="auto">
              <a:xfrm flipH="1">
                <a:off x="2496" y="1817"/>
                <a:ext cx="82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6168" name="Object 40"/>
              <p:cNvGraphicFramePr>
                <a:graphicFrameLocks noChangeAspect="1"/>
              </p:cNvGraphicFramePr>
              <p:nvPr/>
            </p:nvGraphicFramePr>
            <p:xfrm>
              <a:off x="2159" y="1736"/>
              <a:ext cx="231" cy="214"/>
            </p:xfrm>
            <a:graphic>
              <a:graphicData uri="http://schemas.openxmlformats.org/presentationml/2006/ole">
                <p:oleObj spid="_x0000_s176168" name="公式" r:id="rId9" imgW="266400" imgH="228600" progId="">
                  <p:embed/>
                </p:oleObj>
              </a:graphicData>
            </a:graphic>
          </p:graphicFrame>
          <p:graphicFrame>
            <p:nvGraphicFramePr>
              <p:cNvPr id="176169" name="Object 41"/>
              <p:cNvGraphicFramePr>
                <a:graphicFrameLocks noChangeAspect="1"/>
              </p:cNvGraphicFramePr>
              <p:nvPr/>
            </p:nvGraphicFramePr>
            <p:xfrm>
              <a:off x="2109" y="2478"/>
              <a:ext cx="330" cy="214"/>
            </p:xfrm>
            <a:graphic>
              <a:graphicData uri="http://schemas.openxmlformats.org/presentationml/2006/ole">
                <p:oleObj spid="_x0000_s176169" name="公式" r:id="rId10" imgW="380880" imgH="228600" progId="">
                  <p:embed/>
                </p:oleObj>
              </a:graphicData>
            </a:graphic>
          </p:graphicFrame>
          <p:sp>
            <p:nvSpPr>
              <p:cNvPr id="176170" name="Line 42"/>
              <p:cNvSpPr>
                <a:spLocks noChangeShapeType="1"/>
              </p:cNvSpPr>
              <p:nvPr/>
            </p:nvSpPr>
            <p:spPr bwMode="auto">
              <a:xfrm flipH="1" flipV="1">
                <a:off x="2503" y="2024"/>
                <a:ext cx="1334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71" name="Line 43"/>
              <p:cNvSpPr>
                <a:spLocks noChangeShapeType="1"/>
              </p:cNvSpPr>
              <p:nvPr/>
            </p:nvSpPr>
            <p:spPr bwMode="auto">
              <a:xfrm flipH="1" flipV="1">
                <a:off x="2496" y="2377"/>
                <a:ext cx="1334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6172" name="Object 44"/>
              <p:cNvGraphicFramePr>
                <a:graphicFrameLocks noChangeAspect="1"/>
              </p:cNvGraphicFramePr>
              <p:nvPr/>
            </p:nvGraphicFramePr>
            <p:xfrm>
              <a:off x="3870" y="1844"/>
              <a:ext cx="312" cy="274"/>
            </p:xfrm>
            <a:graphic>
              <a:graphicData uri="http://schemas.openxmlformats.org/presentationml/2006/ole">
                <p:oleObj spid="_x0000_s176172" name="Equation" r:id="rId11" imgW="266400" imgH="215640" progId="">
                  <p:embed/>
                </p:oleObj>
              </a:graphicData>
            </a:graphic>
          </p:graphicFrame>
          <p:graphicFrame>
            <p:nvGraphicFramePr>
              <p:cNvPr id="176173" name="Object 45"/>
              <p:cNvGraphicFramePr>
                <a:graphicFrameLocks noChangeAspect="1"/>
              </p:cNvGraphicFramePr>
              <p:nvPr/>
            </p:nvGraphicFramePr>
            <p:xfrm>
              <a:off x="3894" y="2256"/>
              <a:ext cx="312" cy="274"/>
            </p:xfrm>
            <a:graphic>
              <a:graphicData uri="http://schemas.openxmlformats.org/presentationml/2006/ole">
                <p:oleObj spid="_x0000_s176173" name="Equation" r:id="rId12" imgW="266400" imgH="215640" progId="">
                  <p:embed/>
                </p:oleObj>
              </a:graphicData>
            </a:graphic>
          </p:graphicFrame>
          <p:graphicFrame>
            <p:nvGraphicFramePr>
              <p:cNvPr id="176174" name="Object 46"/>
              <p:cNvGraphicFramePr>
                <a:graphicFrameLocks noChangeAspect="1"/>
              </p:cNvGraphicFramePr>
              <p:nvPr/>
            </p:nvGraphicFramePr>
            <p:xfrm>
              <a:off x="2256" y="1344"/>
              <a:ext cx="239" cy="338"/>
            </p:xfrm>
            <a:graphic>
              <a:graphicData uri="http://schemas.openxmlformats.org/presentationml/2006/ole">
                <p:oleObj spid="_x0000_s176174" name="公式" r:id="rId13" imgW="164880" imgH="215640" progId="">
                  <p:embed/>
                </p:oleObj>
              </a:graphicData>
            </a:graphic>
          </p:graphicFrame>
          <p:sp>
            <p:nvSpPr>
              <p:cNvPr id="176175" name="Text Box 47"/>
              <p:cNvSpPr txBox="1">
                <a:spLocks noChangeArrowheads="1"/>
              </p:cNvSpPr>
              <p:nvPr/>
            </p:nvSpPr>
            <p:spPr bwMode="auto">
              <a:xfrm>
                <a:off x="2290" y="2160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76176" name="Rectangle 48"/>
              <p:cNvSpPr>
                <a:spLocks noChangeArrowheads="1"/>
              </p:cNvSpPr>
              <p:nvPr/>
            </p:nvSpPr>
            <p:spPr bwMode="auto">
              <a:xfrm>
                <a:off x="2517" y="1389"/>
                <a:ext cx="3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rgbClr val="FF0000"/>
                    </a:solidFill>
                    <a:ea typeface="楷体_GB2312" pitchFamily="49" charset="-122"/>
                  </a:rPr>
                  <a:t>+</a:t>
                </a:r>
              </a:p>
            </p:txBody>
          </p:sp>
        </p:grpSp>
        <p:grpSp>
          <p:nvGrpSpPr>
            <p:cNvPr id="176177" name="Group 49"/>
            <p:cNvGrpSpPr>
              <a:grpSpLocks/>
            </p:cNvGrpSpPr>
            <p:nvPr/>
          </p:nvGrpSpPr>
          <p:grpSpPr bwMode="auto">
            <a:xfrm>
              <a:off x="2232" y="2024"/>
              <a:ext cx="1969" cy="2183"/>
              <a:chOff x="3470" y="1979"/>
              <a:chExt cx="1969" cy="2183"/>
            </a:xfrm>
          </p:grpSpPr>
          <p:sp>
            <p:nvSpPr>
              <p:cNvPr id="176178" name="Line 50"/>
              <p:cNvSpPr>
                <a:spLocks noChangeShapeType="1"/>
              </p:cNvSpPr>
              <p:nvPr/>
            </p:nvSpPr>
            <p:spPr bwMode="auto">
              <a:xfrm>
                <a:off x="3606" y="3566"/>
                <a:ext cx="18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79" name="Line 51"/>
              <p:cNvSpPr>
                <a:spLocks noChangeShapeType="1"/>
              </p:cNvSpPr>
              <p:nvPr/>
            </p:nvSpPr>
            <p:spPr bwMode="auto">
              <a:xfrm flipV="1">
                <a:off x="3740" y="3044"/>
                <a:ext cx="0" cy="1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80" name="Line 52"/>
              <p:cNvSpPr>
                <a:spLocks noChangeShapeType="1"/>
              </p:cNvSpPr>
              <p:nvPr/>
            </p:nvSpPr>
            <p:spPr bwMode="auto">
              <a:xfrm>
                <a:off x="3986" y="2348"/>
                <a:ext cx="0" cy="165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81" name="Line 53"/>
              <p:cNvSpPr>
                <a:spLocks noChangeShapeType="1"/>
              </p:cNvSpPr>
              <p:nvPr/>
            </p:nvSpPr>
            <p:spPr bwMode="auto">
              <a:xfrm>
                <a:off x="4341" y="1979"/>
                <a:ext cx="1" cy="202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82" name="Line 54"/>
              <p:cNvSpPr>
                <a:spLocks noChangeShapeType="1"/>
              </p:cNvSpPr>
              <p:nvPr/>
            </p:nvSpPr>
            <p:spPr bwMode="auto">
              <a:xfrm>
                <a:off x="5033" y="2366"/>
                <a:ext cx="8" cy="164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83" name="Line 55"/>
              <p:cNvSpPr>
                <a:spLocks noChangeShapeType="1"/>
              </p:cNvSpPr>
              <p:nvPr/>
            </p:nvSpPr>
            <p:spPr bwMode="auto">
              <a:xfrm>
                <a:off x="4722" y="1996"/>
                <a:ext cx="1" cy="202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6184" name="Object 56"/>
              <p:cNvGraphicFramePr>
                <a:graphicFrameLocks noChangeAspect="1"/>
              </p:cNvGraphicFramePr>
              <p:nvPr/>
            </p:nvGraphicFramePr>
            <p:xfrm>
              <a:off x="3470" y="2957"/>
              <a:ext cx="214" cy="278"/>
            </p:xfrm>
            <a:graphic>
              <a:graphicData uri="http://schemas.openxmlformats.org/presentationml/2006/ole">
                <p:oleObj spid="_x0000_s176184" name="Equation" r:id="rId14" imgW="190440" imgH="228600" progId="">
                  <p:embed/>
                </p:oleObj>
              </a:graphicData>
            </a:graphic>
          </p:graphicFrame>
        </p:grpSp>
        <p:sp>
          <p:nvSpPr>
            <p:cNvPr id="176189" name="Line 61"/>
            <p:cNvSpPr>
              <a:spLocks noChangeShapeType="1"/>
            </p:cNvSpPr>
            <p:nvPr/>
          </p:nvSpPr>
          <p:spPr bwMode="auto">
            <a:xfrm>
              <a:off x="2493" y="3203"/>
              <a:ext cx="2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6190" name="Line 62"/>
            <p:cNvSpPr>
              <a:spLocks noChangeShapeType="1"/>
            </p:cNvSpPr>
            <p:nvPr/>
          </p:nvSpPr>
          <p:spPr bwMode="auto">
            <a:xfrm>
              <a:off x="2517" y="2024"/>
              <a:ext cx="59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>
              <a:off x="2743" y="3203"/>
              <a:ext cx="363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pSp>
          <p:nvGrpSpPr>
            <p:cNvPr id="176194" name="Group 66"/>
            <p:cNvGrpSpPr>
              <a:grpSpLocks/>
            </p:cNvGrpSpPr>
            <p:nvPr/>
          </p:nvGrpSpPr>
          <p:grpSpPr bwMode="auto">
            <a:xfrm>
              <a:off x="3107" y="3203"/>
              <a:ext cx="385" cy="817"/>
              <a:chOff x="3107" y="3203"/>
              <a:chExt cx="385" cy="817"/>
            </a:xfrm>
          </p:grpSpPr>
          <p:sp>
            <p:nvSpPr>
              <p:cNvPr id="176195" name="Line 67"/>
              <p:cNvSpPr>
                <a:spLocks noChangeShapeType="1"/>
              </p:cNvSpPr>
              <p:nvPr/>
            </p:nvSpPr>
            <p:spPr bwMode="auto">
              <a:xfrm>
                <a:off x="3108" y="3203"/>
                <a:ext cx="0" cy="8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76196" name="Line 68"/>
              <p:cNvSpPr>
                <a:spLocks noChangeShapeType="1"/>
              </p:cNvSpPr>
              <p:nvPr/>
            </p:nvSpPr>
            <p:spPr bwMode="auto">
              <a:xfrm>
                <a:off x="3107" y="4020"/>
                <a:ext cx="3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grpSp>
          <p:nvGrpSpPr>
            <p:cNvPr id="176197" name="Group 69"/>
            <p:cNvGrpSpPr>
              <a:grpSpLocks/>
            </p:cNvGrpSpPr>
            <p:nvPr/>
          </p:nvGrpSpPr>
          <p:grpSpPr bwMode="auto">
            <a:xfrm>
              <a:off x="3096" y="2024"/>
              <a:ext cx="691" cy="363"/>
              <a:chOff x="3096" y="2024"/>
              <a:chExt cx="691" cy="363"/>
            </a:xfrm>
          </p:grpSpPr>
          <p:sp>
            <p:nvSpPr>
              <p:cNvPr id="176198" name="Line 70"/>
              <p:cNvSpPr>
                <a:spLocks noChangeShapeType="1"/>
              </p:cNvSpPr>
              <p:nvPr/>
            </p:nvSpPr>
            <p:spPr bwMode="auto">
              <a:xfrm>
                <a:off x="3096" y="202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76199" name="Line 71"/>
              <p:cNvSpPr>
                <a:spLocks noChangeShapeType="1"/>
              </p:cNvSpPr>
              <p:nvPr/>
            </p:nvSpPr>
            <p:spPr bwMode="auto">
              <a:xfrm>
                <a:off x="3107" y="2387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sp>
          <p:nvSpPr>
            <p:cNvPr id="176201" name="Line 73"/>
            <p:cNvSpPr>
              <a:spLocks noChangeShapeType="1"/>
            </p:cNvSpPr>
            <p:nvPr/>
          </p:nvSpPr>
          <p:spPr bwMode="auto">
            <a:xfrm>
              <a:off x="3470" y="4020"/>
              <a:ext cx="34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pSp>
          <p:nvGrpSpPr>
            <p:cNvPr id="176203" name="Group 75"/>
            <p:cNvGrpSpPr>
              <a:grpSpLocks/>
            </p:cNvGrpSpPr>
            <p:nvPr/>
          </p:nvGrpSpPr>
          <p:grpSpPr bwMode="auto">
            <a:xfrm>
              <a:off x="3787" y="3203"/>
              <a:ext cx="385" cy="817"/>
              <a:chOff x="1746" y="3385"/>
              <a:chExt cx="385" cy="817"/>
            </a:xfrm>
          </p:grpSpPr>
          <p:sp>
            <p:nvSpPr>
              <p:cNvPr id="176204" name="Line 76"/>
              <p:cNvSpPr>
                <a:spLocks noChangeShapeType="1"/>
              </p:cNvSpPr>
              <p:nvPr/>
            </p:nvSpPr>
            <p:spPr bwMode="auto">
              <a:xfrm rot="10800000">
                <a:off x="1746" y="3385"/>
                <a:ext cx="0" cy="8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76205" name="Line 77"/>
              <p:cNvSpPr>
                <a:spLocks noChangeShapeType="1"/>
              </p:cNvSpPr>
              <p:nvPr/>
            </p:nvSpPr>
            <p:spPr bwMode="auto">
              <a:xfrm rot="10800000">
                <a:off x="1746" y="3386"/>
                <a:ext cx="3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grpSp>
          <p:nvGrpSpPr>
            <p:cNvPr id="176206" name="Group 78"/>
            <p:cNvGrpSpPr>
              <a:grpSpLocks/>
            </p:cNvGrpSpPr>
            <p:nvPr/>
          </p:nvGrpSpPr>
          <p:grpSpPr bwMode="auto">
            <a:xfrm>
              <a:off x="3808" y="2024"/>
              <a:ext cx="150" cy="363"/>
              <a:chOff x="3808" y="2024"/>
              <a:chExt cx="150" cy="363"/>
            </a:xfrm>
          </p:grpSpPr>
          <p:sp>
            <p:nvSpPr>
              <p:cNvPr id="176207" name="Line 79"/>
              <p:cNvSpPr>
                <a:spLocks noChangeShapeType="1"/>
              </p:cNvSpPr>
              <p:nvPr/>
            </p:nvSpPr>
            <p:spPr bwMode="auto">
              <a:xfrm flipV="1">
                <a:off x="3808" y="2024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76208" name="Line 80"/>
              <p:cNvSpPr>
                <a:spLocks noChangeShapeType="1"/>
              </p:cNvSpPr>
              <p:nvPr/>
            </p:nvSpPr>
            <p:spPr bwMode="auto">
              <a:xfrm>
                <a:off x="3822" y="2024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</p:grpSp>
      <p:sp>
        <p:nvSpPr>
          <p:cNvPr id="176210" name="AutoShape 82"/>
          <p:cNvSpPr>
            <a:spLocks noChangeArrowheads="1"/>
          </p:cNvSpPr>
          <p:nvPr/>
        </p:nvSpPr>
        <p:spPr bwMode="auto">
          <a:xfrm>
            <a:off x="323850" y="1268413"/>
            <a:ext cx="2376488" cy="1584325"/>
          </a:xfrm>
          <a:prstGeom prst="wedgeRoundRectCallout">
            <a:avLst>
              <a:gd name="adj1" fmla="val 110856"/>
              <a:gd name="adj2" fmla="val 7104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FontTx/>
              <a:buChar char="•"/>
            </a:pPr>
            <a:r>
              <a:rPr lang="zh-CN" altLang="en-US"/>
              <a:t>当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上升时：上升至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T+</a:t>
            </a:r>
            <a:r>
              <a:rPr lang="en-US" altLang="zh-CN" baseline="-25000"/>
              <a:t> </a:t>
            </a:r>
            <a:r>
              <a:rPr lang="zh-CN" altLang="en-US"/>
              <a:t>比较器翻转；</a:t>
            </a:r>
          </a:p>
          <a:p>
            <a:pPr>
              <a:buFontTx/>
              <a:buChar char="•"/>
            </a:pPr>
            <a:endParaRPr lang="en-US" altLang="zh-CN"/>
          </a:p>
        </p:txBody>
      </p:sp>
      <p:sp>
        <p:nvSpPr>
          <p:cNvPr id="176212" name="AutoShape 84"/>
          <p:cNvSpPr>
            <a:spLocks noChangeArrowheads="1"/>
          </p:cNvSpPr>
          <p:nvPr/>
        </p:nvSpPr>
        <p:spPr bwMode="auto">
          <a:xfrm>
            <a:off x="252413" y="4292600"/>
            <a:ext cx="2303462" cy="1800225"/>
          </a:xfrm>
          <a:prstGeom prst="wedgeRoundRectCallout">
            <a:avLst>
              <a:gd name="adj1" fmla="val 166125"/>
              <a:gd name="adj2" fmla="val -7627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FontTx/>
              <a:buChar char="•"/>
            </a:pPr>
            <a:r>
              <a:rPr lang="zh-CN" altLang="en-US"/>
              <a:t>当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下降时：下降至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T-</a:t>
            </a:r>
            <a:r>
              <a:rPr lang="en-US" altLang="zh-CN" baseline="-25000"/>
              <a:t> </a:t>
            </a:r>
            <a:r>
              <a:rPr lang="zh-CN" altLang="en-US"/>
              <a:t>比较器翻转；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76216" name="Object 88"/>
          <p:cNvGraphicFramePr>
            <a:graphicFrameLocks noChangeAspect="1"/>
          </p:cNvGraphicFramePr>
          <p:nvPr/>
        </p:nvGraphicFramePr>
        <p:xfrm>
          <a:off x="6732588" y="1484313"/>
          <a:ext cx="2124075" cy="1720850"/>
        </p:xfrm>
        <a:graphic>
          <a:graphicData uri="http://schemas.openxmlformats.org/presentationml/2006/ole">
            <p:oleObj spid="_x0000_s176216" name="位图图像" r:id="rId15" imgW="1905266" imgH="1542857" progId="PBrush">
              <p:embed/>
            </p:oleObj>
          </a:graphicData>
        </a:graphic>
      </p:graphicFrame>
      <p:sp>
        <p:nvSpPr>
          <p:cNvPr id="176217" name="Rectangle 89"/>
          <p:cNvSpPr>
            <a:spLocks noChangeArrowheads="1"/>
          </p:cNvSpPr>
          <p:nvPr/>
        </p:nvSpPr>
        <p:spPr bwMode="auto">
          <a:xfrm>
            <a:off x="6516688" y="549275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2800" b="1"/>
              <a:t>3 . </a:t>
            </a:r>
            <a:r>
              <a:rPr lang="zh-CN" altLang="en-US" sz="2800" b="1"/>
              <a:t>符号</a:t>
            </a:r>
          </a:p>
        </p:txBody>
      </p:sp>
      <p:sp>
        <p:nvSpPr>
          <p:cNvPr id="176218" name="Rectangle 90"/>
          <p:cNvSpPr>
            <a:spLocks noChangeArrowheads="1"/>
          </p:cNvSpPr>
          <p:nvPr/>
        </p:nvSpPr>
        <p:spPr bwMode="auto">
          <a:xfrm>
            <a:off x="395288" y="260350"/>
            <a:ext cx="140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2 .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/>
              <a:t>原理</a:t>
            </a:r>
          </a:p>
        </p:txBody>
      </p:sp>
      <p:graphicFrame>
        <p:nvGraphicFramePr>
          <p:cNvPr id="176219" name="Object 91"/>
          <p:cNvGraphicFramePr>
            <a:graphicFrameLocks noChangeAspect="1"/>
          </p:cNvGraphicFramePr>
          <p:nvPr/>
        </p:nvGraphicFramePr>
        <p:xfrm>
          <a:off x="6877050" y="4652963"/>
          <a:ext cx="1905000" cy="1543050"/>
        </p:xfrm>
        <a:graphic>
          <a:graphicData uri="http://schemas.openxmlformats.org/presentationml/2006/ole">
            <p:oleObj spid="_x0000_s176219" name="位图图像" r:id="rId16" imgW="1905266" imgH="1542857" progId="PBrush">
              <p:embed/>
            </p:oleObj>
          </a:graphicData>
        </a:graphic>
      </p:graphicFrame>
      <p:sp>
        <p:nvSpPr>
          <p:cNvPr id="176220" name="Text Box 92"/>
          <p:cNvSpPr txBox="1">
            <a:spLocks noChangeArrowheads="1"/>
          </p:cNvSpPr>
          <p:nvPr/>
        </p:nvSpPr>
        <p:spPr bwMode="auto">
          <a:xfrm>
            <a:off x="6858000" y="3429000"/>
            <a:ext cx="1890713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另外：还有</a:t>
            </a:r>
            <a:r>
              <a:rPr lang="zh-CN" altLang="en-US">
                <a:solidFill>
                  <a:srgbClr val="FF0000"/>
                </a:solidFill>
              </a:rPr>
              <a:t>同向</a:t>
            </a:r>
            <a:r>
              <a:rPr lang="zh-CN" altLang="en-US" b="1">
                <a:solidFill>
                  <a:srgbClr val="FF0000"/>
                </a:solidFill>
              </a:rPr>
              <a:t>施密特触发器</a:t>
            </a:r>
          </a:p>
        </p:txBody>
      </p:sp>
      <p:sp>
        <p:nvSpPr>
          <p:cNvPr id="176221" name="AutoShape 93"/>
          <p:cNvSpPr>
            <a:spLocks noChangeArrowheads="1"/>
          </p:cNvSpPr>
          <p:nvPr/>
        </p:nvSpPr>
        <p:spPr bwMode="auto">
          <a:xfrm>
            <a:off x="5003800" y="260350"/>
            <a:ext cx="1800225" cy="1150938"/>
          </a:xfrm>
          <a:prstGeom prst="wedgeRoundRectCallout">
            <a:avLst>
              <a:gd name="adj1" fmla="val 66051"/>
              <a:gd name="adj2" fmla="val 91102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反向</a:t>
            </a:r>
            <a:r>
              <a:rPr lang="zh-CN" altLang="en-US" b="1">
                <a:solidFill>
                  <a:srgbClr val="FF0000"/>
                </a:solidFill>
              </a:rPr>
              <a:t>施密特触发器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10" grpId="0" animBg="1"/>
      <p:bldP spid="176212" grpId="0" animBg="1"/>
      <p:bldP spid="176217" grpId="0" autoUpdateAnimBg="0"/>
      <p:bldP spid="176220" grpId="0"/>
      <p:bldP spid="1762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89F7-0E19-493D-A24D-C5E017593B40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72076" name="Text Box 44"/>
          <p:cNvSpPr txBox="1">
            <a:spLocks noChangeArrowheads="1"/>
          </p:cNvSpPr>
          <p:nvPr/>
        </p:nvSpPr>
        <p:spPr bwMode="auto">
          <a:xfrm>
            <a:off x="179388" y="188913"/>
            <a:ext cx="4257675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4.</a:t>
            </a:r>
            <a:r>
              <a:rPr lang="zh-CN" altLang="en-US" sz="2800" b="1"/>
              <a:t>电压传输特性</a:t>
            </a:r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F90F36"/>
                </a:solidFill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F90F36"/>
                </a:solidFill>
                <a:ea typeface="楷体_GB2312" pitchFamily="49" charset="-122"/>
              </a:rPr>
              <a:t>o</a:t>
            </a:r>
            <a:r>
              <a:rPr lang="en-US" altLang="zh-CN" sz="2800" b="1">
                <a:solidFill>
                  <a:srgbClr val="F90F36"/>
                </a:solidFill>
                <a:ea typeface="楷体_GB2312" pitchFamily="49" charset="-122"/>
              </a:rPr>
              <a:t>=f(v</a:t>
            </a:r>
            <a:r>
              <a:rPr lang="en-US" altLang="zh-CN" sz="2800" b="1" baseline="-25000">
                <a:solidFill>
                  <a:srgbClr val="F90F36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F90F36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172151" name="Group 119"/>
          <p:cNvGrpSpPr>
            <a:grpSpLocks/>
          </p:cNvGrpSpPr>
          <p:nvPr/>
        </p:nvGrpSpPr>
        <p:grpSpPr bwMode="auto">
          <a:xfrm>
            <a:off x="5219700" y="404813"/>
            <a:ext cx="3435350" cy="3925887"/>
            <a:chOff x="3470" y="0"/>
            <a:chExt cx="2164" cy="2473"/>
          </a:xfrm>
        </p:grpSpPr>
        <p:grpSp>
          <p:nvGrpSpPr>
            <p:cNvPr id="172079" name="Group 47"/>
            <p:cNvGrpSpPr>
              <a:grpSpLocks/>
            </p:cNvGrpSpPr>
            <p:nvPr/>
          </p:nvGrpSpPr>
          <p:grpSpPr bwMode="auto">
            <a:xfrm>
              <a:off x="3470" y="0"/>
              <a:ext cx="2164" cy="1797"/>
              <a:chOff x="2154" y="0"/>
              <a:chExt cx="2164" cy="1797"/>
            </a:xfrm>
          </p:grpSpPr>
          <p:grpSp>
            <p:nvGrpSpPr>
              <p:cNvPr id="172080" name="Group 48"/>
              <p:cNvGrpSpPr>
                <a:grpSpLocks/>
              </p:cNvGrpSpPr>
              <p:nvPr/>
            </p:nvGrpSpPr>
            <p:grpSpPr bwMode="auto">
              <a:xfrm>
                <a:off x="2226" y="73"/>
                <a:ext cx="2092" cy="1724"/>
                <a:chOff x="1248" y="1440"/>
                <a:chExt cx="2304" cy="2112"/>
              </a:xfrm>
            </p:grpSpPr>
            <p:sp>
              <p:nvSpPr>
                <p:cNvPr id="17208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248" y="1440"/>
                  <a:ext cx="2304" cy="21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zh-CN" altLang="zh-CN"/>
                </a:p>
              </p:txBody>
            </p:sp>
            <p:pic>
              <p:nvPicPr>
                <p:cNvPr id="172082" name="Picture 5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40" y="1626"/>
                  <a:ext cx="2034" cy="18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172083" name="Rectangle 51"/>
              <p:cNvSpPr>
                <a:spLocks noChangeArrowheads="1"/>
              </p:cNvSpPr>
              <p:nvPr/>
            </p:nvSpPr>
            <p:spPr bwMode="auto">
              <a:xfrm>
                <a:off x="2371" y="434"/>
                <a:ext cx="260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172084" name="Rectangle 52"/>
              <p:cNvSpPr>
                <a:spLocks noChangeArrowheads="1"/>
              </p:cNvSpPr>
              <p:nvPr/>
            </p:nvSpPr>
            <p:spPr bwMode="auto">
              <a:xfrm>
                <a:off x="2586" y="688"/>
                <a:ext cx="32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ea typeface="楷体_GB2312" pitchFamily="49" charset="-122"/>
                  </a:rPr>
                  <a:t>+</a:t>
                </a:r>
              </a:p>
            </p:txBody>
          </p:sp>
          <p:grpSp>
            <p:nvGrpSpPr>
              <p:cNvPr id="172085" name="Group 53"/>
              <p:cNvGrpSpPr>
                <a:grpSpLocks/>
              </p:cNvGrpSpPr>
              <p:nvPr/>
            </p:nvGrpSpPr>
            <p:grpSpPr bwMode="auto">
              <a:xfrm>
                <a:off x="2154" y="0"/>
                <a:ext cx="2092" cy="1724"/>
                <a:chOff x="1248" y="1440"/>
                <a:chExt cx="2304" cy="2112"/>
              </a:xfrm>
            </p:grpSpPr>
            <p:sp>
              <p:nvSpPr>
                <p:cNvPr id="17208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248" y="1440"/>
                  <a:ext cx="2304" cy="21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zh-CN" altLang="zh-CN"/>
                </a:p>
              </p:txBody>
            </p:sp>
            <p:pic>
              <p:nvPicPr>
                <p:cNvPr id="172087" name="Picture 55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40" y="1626"/>
                  <a:ext cx="2034" cy="18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172088" name="Rectangle 56"/>
              <p:cNvSpPr>
                <a:spLocks noChangeArrowheads="1"/>
              </p:cNvSpPr>
              <p:nvPr/>
            </p:nvSpPr>
            <p:spPr bwMode="auto">
              <a:xfrm>
                <a:off x="2298" y="290"/>
                <a:ext cx="260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172089" name="Rectangle 57"/>
              <p:cNvSpPr>
                <a:spLocks noChangeArrowheads="1"/>
              </p:cNvSpPr>
              <p:nvPr/>
            </p:nvSpPr>
            <p:spPr bwMode="auto">
              <a:xfrm>
                <a:off x="3951" y="434"/>
                <a:ext cx="310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rgbClr val="FF0000"/>
                    </a:solidFill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72090" name="Rectangle 58"/>
              <p:cNvSpPr>
                <a:spLocks noChangeArrowheads="1"/>
              </p:cNvSpPr>
              <p:nvPr/>
            </p:nvSpPr>
            <p:spPr bwMode="auto">
              <a:xfrm>
                <a:off x="2426" y="618"/>
                <a:ext cx="32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72091" name="Rectangle 59"/>
              <p:cNvSpPr>
                <a:spLocks noChangeArrowheads="1"/>
              </p:cNvSpPr>
              <p:nvPr/>
            </p:nvSpPr>
            <p:spPr bwMode="auto">
              <a:xfrm>
                <a:off x="3125" y="978"/>
                <a:ext cx="435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R</a:t>
                </a:r>
                <a:r>
                  <a:rPr lang="en-US" altLang="zh-CN" b="1" baseline="-25000"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72092" name="Rectangle 60"/>
              <p:cNvSpPr>
                <a:spLocks noChangeArrowheads="1"/>
              </p:cNvSpPr>
              <p:nvPr/>
            </p:nvSpPr>
            <p:spPr bwMode="auto">
              <a:xfrm>
                <a:off x="2855" y="1087"/>
                <a:ext cx="342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b="1">
                    <a:ea typeface="楷体_GB2312" pitchFamily="49" charset="-122"/>
                  </a:rPr>
                  <a:t>R</a:t>
                </a:r>
                <a:r>
                  <a:rPr lang="en-US" altLang="zh-CN" b="1" baseline="-25000">
                    <a:ea typeface="楷体_GB2312" pitchFamily="49" charset="-122"/>
                  </a:rPr>
                  <a:t>2</a:t>
                </a:r>
              </a:p>
            </p:txBody>
          </p:sp>
        </p:grpSp>
        <p:pic>
          <p:nvPicPr>
            <p:cNvPr id="172150" name="Picture 1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" y="1389"/>
              <a:ext cx="1338" cy="1084"/>
            </a:xfrm>
            <a:prstGeom prst="rect">
              <a:avLst/>
            </a:prstGeom>
            <a:noFill/>
          </p:spPr>
        </p:pic>
      </p:grpSp>
      <p:grpSp>
        <p:nvGrpSpPr>
          <p:cNvPr id="172181" name="Group 149"/>
          <p:cNvGrpSpPr>
            <a:grpSpLocks/>
          </p:cNvGrpSpPr>
          <p:nvPr/>
        </p:nvGrpSpPr>
        <p:grpSpPr bwMode="auto">
          <a:xfrm>
            <a:off x="395288" y="404813"/>
            <a:ext cx="4471987" cy="3636962"/>
            <a:chOff x="158" y="655"/>
            <a:chExt cx="2817" cy="2291"/>
          </a:xfrm>
        </p:grpSpPr>
        <p:sp>
          <p:nvSpPr>
            <p:cNvPr id="172154" name="Line 122"/>
            <p:cNvSpPr>
              <a:spLocks noChangeShapeType="1"/>
            </p:cNvSpPr>
            <p:nvPr/>
          </p:nvSpPr>
          <p:spPr bwMode="auto">
            <a:xfrm>
              <a:off x="363" y="1857"/>
              <a:ext cx="2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155" name="Line 123"/>
            <p:cNvSpPr>
              <a:spLocks noChangeShapeType="1"/>
            </p:cNvSpPr>
            <p:nvPr/>
          </p:nvSpPr>
          <p:spPr bwMode="auto">
            <a:xfrm flipV="1">
              <a:off x="1338" y="890"/>
              <a:ext cx="9" cy="2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158" name="Line 126"/>
            <p:cNvSpPr>
              <a:spLocks noChangeShapeType="1"/>
            </p:cNvSpPr>
            <p:nvPr/>
          </p:nvSpPr>
          <p:spPr bwMode="auto">
            <a:xfrm>
              <a:off x="884" y="1797"/>
              <a:ext cx="1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159" name="Line 127"/>
            <p:cNvSpPr>
              <a:spLocks noChangeShapeType="1"/>
            </p:cNvSpPr>
            <p:nvPr/>
          </p:nvSpPr>
          <p:spPr bwMode="auto">
            <a:xfrm flipH="1">
              <a:off x="1837" y="1797"/>
              <a:ext cx="1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160" name="Text Box 128"/>
            <p:cNvSpPr txBox="1">
              <a:spLocks noChangeArrowheads="1"/>
            </p:cNvSpPr>
            <p:nvPr/>
          </p:nvSpPr>
          <p:spPr bwMode="auto">
            <a:xfrm>
              <a:off x="1182" y="1833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72163" name="Rectangle 131"/>
            <p:cNvSpPr>
              <a:spLocks noChangeArrowheads="1"/>
            </p:cNvSpPr>
            <p:nvPr/>
          </p:nvSpPr>
          <p:spPr bwMode="auto">
            <a:xfrm>
              <a:off x="1882" y="1888"/>
              <a:ext cx="41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rgbClr val="F90F36"/>
                  </a:solidFill>
                  <a:ea typeface="楷体_GB2312" pitchFamily="49" charset="-122"/>
                </a:rPr>
                <a:t>T+</a:t>
              </a:r>
            </a:p>
          </p:txBody>
        </p:sp>
        <p:sp>
          <p:nvSpPr>
            <p:cNvPr id="172164" name="Rectangle 132"/>
            <p:cNvSpPr>
              <a:spLocks noChangeArrowheads="1"/>
            </p:cNvSpPr>
            <p:nvPr/>
          </p:nvSpPr>
          <p:spPr bwMode="auto">
            <a:xfrm>
              <a:off x="567" y="1842"/>
              <a:ext cx="41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rgbClr val="F90F36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172165" name="Rectangle 133"/>
            <p:cNvSpPr>
              <a:spLocks noChangeArrowheads="1"/>
            </p:cNvSpPr>
            <p:nvPr/>
          </p:nvSpPr>
          <p:spPr bwMode="auto">
            <a:xfrm>
              <a:off x="1057" y="655"/>
              <a:ext cx="5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800" baseline="-2500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172166" name="Rectangle 134"/>
            <p:cNvSpPr>
              <a:spLocks noChangeArrowheads="1"/>
            </p:cNvSpPr>
            <p:nvPr/>
          </p:nvSpPr>
          <p:spPr bwMode="auto">
            <a:xfrm>
              <a:off x="2683" y="1782"/>
              <a:ext cx="292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172167" name="Line 135"/>
            <p:cNvSpPr>
              <a:spLocks noChangeShapeType="1"/>
            </p:cNvSpPr>
            <p:nvPr/>
          </p:nvSpPr>
          <p:spPr bwMode="auto">
            <a:xfrm flipV="1">
              <a:off x="1315" y="1122"/>
              <a:ext cx="24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168" name="Rectangle 136"/>
            <p:cNvSpPr>
              <a:spLocks noChangeArrowheads="1"/>
            </p:cNvSpPr>
            <p:nvPr/>
          </p:nvSpPr>
          <p:spPr bwMode="auto">
            <a:xfrm>
              <a:off x="2426" y="2568"/>
              <a:ext cx="5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-V</a:t>
              </a:r>
              <a:r>
                <a:rPr lang="en-US" altLang="zh-CN" sz="2000" b="1" baseline="-25000"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72169" name="Line 137"/>
            <p:cNvSpPr>
              <a:spLocks noChangeShapeType="1"/>
            </p:cNvSpPr>
            <p:nvPr/>
          </p:nvSpPr>
          <p:spPr bwMode="auto">
            <a:xfrm flipV="1">
              <a:off x="1338" y="2704"/>
              <a:ext cx="4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170" name="Rectangle 138"/>
            <p:cNvSpPr>
              <a:spLocks noChangeArrowheads="1"/>
            </p:cNvSpPr>
            <p:nvPr/>
          </p:nvSpPr>
          <p:spPr bwMode="auto">
            <a:xfrm>
              <a:off x="158" y="981"/>
              <a:ext cx="5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+V</a:t>
              </a:r>
              <a:r>
                <a:rPr lang="en-US" altLang="zh-CN" sz="2000" b="1" baseline="-25000"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72171" name="Line 139"/>
            <p:cNvSpPr>
              <a:spLocks noChangeShapeType="1"/>
            </p:cNvSpPr>
            <p:nvPr/>
          </p:nvSpPr>
          <p:spPr bwMode="auto">
            <a:xfrm>
              <a:off x="612" y="1117"/>
              <a:ext cx="1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2172" name="Line 140"/>
            <p:cNvSpPr>
              <a:spLocks noChangeShapeType="1"/>
            </p:cNvSpPr>
            <p:nvPr/>
          </p:nvSpPr>
          <p:spPr bwMode="auto">
            <a:xfrm>
              <a:off x="1837" y="1117"/>
              <a:ext cx="0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2173" name="Line 141"/>
            <p:cNvSpPr>
              <a:spLocks noChangeShapeType="1"/>
            </p:cNvSpPr>
            <p:nvPr/>
          </p:nvSpPr>
          <p:spPr bwMode="auto">
            <a:xfrm>
              <a:off x="1837" y="2704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2174" name="Line 142"/>
            <p:cNvSpPr>
              <a:spLocks noChangeShapeType="1"/>
            </p:cNvSpPr>
            <p:nvPr/>
          </p:nvSpPr>
          <p:spPr bwMode="auto">
            <a:xfrm>
              <a:off x="884" y="2704"/>
              <a:ext cx="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2175" name="Line 143"/>
            <p:cNvSpPr>
              <a:spLocks noChangeShapeType="1"/>
            </p:cNvSpPr>
            <p:nvPr/>
          </p:nvSpPr>
          <p:spPr bwMode="auto">
            <a:xfrm>
              <a:off x="884" y="1117"/>
              <a:ext cx="0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2176" name="Line 144"/>
            <p:cNvSpPr>
              <a:spLocks noChangeShapeType="1"/>
            </p:cNvSpPr>
            <p:nvPr/>
          </p:nvSpPr>
          <p:spPr bwMode="auto">
            <a:xfrm>
              <a:off x="1202" y="1117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lg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2177" name="Line 145"/>
            <p:cNvSpPr>
              <a:spLocks noChangeShapeType="1"/>
            </p:cNvSpPr>
            <p:nvPr/>
          </p:nvSpPr>
          <p:spPr bwMode="auto">
            <a:xfrm>
              <a:off x="1836" y="1571"/>
              <a:ext cx="0" cy="5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lg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2178" name="Line 146"/>
            <p:cNvSpPr>
              <a:spLocks noChangeShapeType="1"/>
            </p:cNvSpPr>
            <p:nvPr/>
          </p:nvSpPr>
          <p:spPr bwMode="auto">
            <a:xfrm>
              <a:off x="1837" y="1570"/>
              <a:ext cx="0" cy="5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lg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2179" name="Line 147"/>
            <p:cNvSpPr>
              <a:spLocks noChangeShapeType="1"/>
            </p:cNvSpPr>
            <p:nvPr/>
          </p:nvSpPr>
          <p:spPr bwMode="auto">
            <a:xfrm flipV="1">
              <a:off x="884" y="1706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lg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2180" name="Line 148"/>
            <p:cNvSpPr>
              <a:spLocks noChangeShapeType="1"/>
            </p:cNvSpPr>
            <p:nvPr/>
          </p:nvSpPr>
          <p:spPr bwMode="auto">
            <a:xfrm flipH="1">
              <a:off x="1156" y="2704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lg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172182" name="Group 150"/>
          <p:cNvGrpSpPr>
            <a:grpSpLocks/>
          </p:cNvGrpSpPr>
          <p:nvPr/>
        </p:nvGrpSpPr>
        <p:grpSpPr bwMode="auto">
          <a:xfrm>
            <a:off x="2916238" y="1196975"/>
            <a:ext cx="215900" cy="2520950"/>
            <a:chOff x="2880" y="1952"/>
            <a:chExt cx="138" cy="699"/>
          </a:xfrm>
        </p:grpSpPr>
        <p:sp>
          <p:nvSpPr>
            <p:cNvPr id="172183" name="Line 151"/>
            <p:cNvSpPr>
              <a:spLocks noChangeShapeType="1"/>
            </p:cNvSpPr>
            <p:nvPr/>
          </p:nvSpPr>
          <p:spPr bwMode="auto">
            <a:xfrm>
              <a:off x="2954" y="1952"/>
              <a:ext cx="0" cy="6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84" name="Line 152"/>
            <p:cNvSpPr>
              <a:spLocks noChangeShapeType="1"/>
            </p:cNvSpPr>
            <p:nvPr/>
          </p:nvSpPr>
          <p:spPr bwMode="auto">
            <a:xfrm>
              <a:off x="2880" y="2244"/>
              <a:ext cx="72" cy="1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85" name="Line 153"/>
            <p:cNvSpPr>
              <a:spLocks noChangeShapeType="1"/>
            </p:cNvSpPr>
            <p:nvPr/>
          </p:nvSpPr>
          <p:spPr bwMode="auto">
            <a:xfrm flipV="1">
              <a:off x="2952" y="2244"/>
              <a:ext cx="66" cy="1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2186" name="Group 154"/>
          <p:cNvGrpSpPr>
            <a:grpSpLocks/>
          </p:cNvGrpSpPr>
          <p:nvPr/>
        </p:nvGrpSpPr>
        <p:grpSpPr bwMode="auto">
          <a:xfrm rot="16200000">
            <a:off x="3615531" y="3018632"/>
            <a:ext cx="219075" cy="1328738"/>
            <a:chOff x="2880" y="1952"/>
            <a:chExt cx="138" cy="699"/>
          </a:xfrm>
        </p:grpSpPr>
        <p:sp>
          <p:nvSpPr>
            <p:cNvPr id="172187" name="Line 155"/>
            <p:cNvSpPr>
              <a:spLocks noChangeShapeType="1"/>
            </p:cNvSpPr>
            <p:nvPr/>
          </p:nvSpPr>
          <p:spPr bwMode="auto">
            <a:xfrm>
              <a:off x="2954" y="1952"/>
              <a:ext cx="0" cy="6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88" name="Line 156"/>
            <p:cNvSpPr>
              <a:spLocks noChangeShapeType="1"/>
            </p:cNvSpPr>
            <p:nvPr/>
          </p:nvSpPr>
          <p:spPr bwMode="auto">
            <a:xfrm>
              <a:off x="2880" y="2244"/>
              <a:ext cx="72" cy="1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89" name="Line 157"/>
            <p:cNvSpPr>
              <a:spLocks noChangeShapeType="1"/>
            </p:cNvSpPr>
            <p:nvPr/>
          </p:nvSpPr>
          <p:spPr bwMode="auto">
            <a:xfrm flipV="1">
              <a:off x="2952" y="2244"/>
              <a:ext cx="66" cy="1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2190" name="Group 158"/>
          <p:cNvGrpSpPr>
            <a:grpSpLocks/>
          </p:cNvGrpSpPr>
          <p:nvPr/>
        </p:nvGrpSpPr>
        <p:grpSpPr bwMode="auto">
          <a:xfrm rot="16200000">
            <a:off x="1978819" y="189707"/>
            <a:ext cx="219075" cy="1944687"/>
            <a:chOff x="2880" y="1952"/>
            <a:chExt cx="138" cy="699"/>
          </a:xfrm>
        </p:grpSpPr>
        <p:sp>
          <p:nvSpPr>
            <p:cNvPr id="172191" name="Line 159"/>
            <p:cNvSpPr>
              <a:spLocks noChangeShapeType="1"/>
            </p:cNvSpPr>
            <p:nvPr/>
          </p:nvSpPr>
          <p:spPr bwMode="auto">
            <a:xfrm>
              <a:off x="2954" y="1952"/>
              <a:ext cx="0" cy="6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92" name="Line 160"/>
            <p:cNvSpPr>
              <a:spLocks noChangeShapeType="1"/>
            </p:cNvSpPr>
            <p:nvPr/>
          </p:nvSpPr>
          <p:spPr bwMode="auto">
            <a:xfrm>
              <a:off x="2880" y="2244"/>
              <a:ext cx="72" cy="1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93" name="Line 161"/>
            <p:cNvSpPr>
              <a:spLocks noChangeShapeType="1"/>
            </p:cNvSpPr>
            <p:nvPr/>
          </p:nvSpPr>
          <p:spPr bwMode="auto">
            <a:xfrm flipV="1">
              <a:off x="2952" y="2244"/>
              <a:ext cx="66" cy="1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2194" name="Group 162"/>
          <p:cNvGrpSpPr>
            <a:grpSpLocks/>
          </p:cNvGrpSpPr>
          <p:nvPr/>
        </p:nvGrpSpPr>
        <p:grpSpPr bwMode="auto">
          <a:xfrm>
            <a:off x="684213" y="1125538"/>
            <a:ext cx="863600" cy="73025"/>
            <a:chOff x="2118" y="1823"/>
            <a:chExt cx="474" cy="138"/>
          </a:xfrm>
        </p:grpSpPr>
        <p:sp>
          <p:nvSpPr>
            <p:cNvPr id="172195" name="Line 163"/>
            <p:cNvSpPr>
              <a:spLocks noChangeShapeType="1"/>
            </p:cNvSpPr>
            <p:nvPr/>
          </p:nvSpPr>
          <p:spPr bwMode="auto">
            <a:xfrm rot="5400000">
              <a:off x="2355" y="1660"/>
              <a:ext cx="0" cy="47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96" name="Line 164"/>
            <p:cNvSpPr>
              <a:spLocks noChangeShapeType="1"/>
            </p:cNvSpPr>
            <p:nvPr/>
          </p:nvSpPr>
          <p:spPr bwMode="auto">
            <a:xfrm rot="5400000">
              <a:off x="2339" y="1791"/>
              <a:ext cx="72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97" name="Line 165"/>
            <p:cNvSpPr>
              <a:spLocks noChangeShapeType="1"/>
            </p:cNvSpPr>
            <p:nvPr/>
          </p:nvSpPr>
          <p:spPr bwMode="auto">
            <a:xfrm rot="5400000" flipV="1">
              <a:off x="2338" y="1856"/>
              <a:ext cx="66" cy="14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2198" name="Group 166"/>
          <p:cNvGrpSpPr>
            <a:grpSpLocks/>
          </p:cNvGrpSpPr>
          <p:nvPr/>
        </p:nvGrpSpPr>
        <p:grpSpPr bwMode="auto">
          <a:xfrm rot="5400000">
            <a:off x="2915445" y="2205831"/>
            <a:ext cx="144462" cy="2879725"/>
            <a:chOff x="2880" y="1952"/>
            <a:chExt cx="138" cy="699"/>
          </a:xfrm>
        </p:grpSpPr>
        <p:sp>
          <p:nvSpPr>
            <p:cNvPr id="172199" name="Line 167"/>
            <p:cNvSpPr>
              <a:spLocks noChangeShapeType="1"/>
            </p:cNvSpPr>
            <p:nvPr/>
          </p:nvSpPr>
          <p:spPr bwMode="auto">
            <a:xfrm>
              <a:off x="2954" y="1952"/>
              <a:ext cx="0" cy="69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200" name="Line 168"/>
            <p:cNvSpPr>
              <a:spLocks noChangeShapeType="1"/>
            </p:cNvSpPr>
            <p:nvPr/>
          </p:nvSpPr>
          <p:spPr bwMode="auto">
            <a:xfrm>
              <a:off x="2880" y="2244"/>
              <a:ext cx="72" cy="11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201" name="Line 169"/>
            <p:cNvSpPr>
              <a:spLocks noChangeShapeType="1"/>
            </p:cNvSpPr>
            <p:nvPr/>
          </p:nvSpPr>
          <p:spPr bwMode="auto">
            <a:xfrm flipV="1">
              <a:off x="2952" y="2244"/>
              <a:ext cx="66" cy="1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2202" name="Group 170"/>
          <p:cNvGrpSpPr>
            <a:grpSpLocks/>
          </p:cNvGrpSpPr>
          <p:nvPr/>
        </p:nvGrpSpPr>
        <p:grpSpPr bwMode="auto">
          <a:xfrm rot="10800000">
            <a:off x="1476375" y="1125538"/>
            <a:ext cx="142875" cy="2519362"/>
            <a:chOff x="2880" y="1952"/>
            <a:chExt cx="138" cy="699"/>
          </a:xfrm>
        </p:grpSpPr>
        <p:sp>
          <p:nvSpPr>
            <p:cNvPr id="172203" name="Line 171"/>
            <p:cNvSpPr>
              <a:spLocks noChangeShapeType="1"/>
            </p:cNvSpPr>
            <p:nvPr/>
          </p:nvSpPr>
          <p:spPr bwMode="auto">
            <a:xfrm>
              <a:off x="2954" y="1952"/>
              <a:ext cx="0" cy="69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204" name="Line 172"/>
            <p:cNvSpPr>
              <a:spLocks noChangeShapeType="1"/>
            </p:cNvSpPr>
            <p:nvPr/>
          </p:nvSpPr>
          <p:spPr bwMode="auto">
            <a:xfrm>
              <a:off x="2880" y="2244"/>
              <a:ext cx="72" cy="11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205" name="Line 173"/>
            <p:cNvSpPr>
              <a:spLocks noChangeShapeType="1"/>
            </p:cNvSpPr>
            <p:nvPr/>
          </p:nvSpPr>
          <p:spPr bwMode="auto">
            <a:xfrm flipV="1">
              <a:off x="2952" y="2244"/>
              <a:ext cx="66" cy="1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206" name="Text Box 174"/>
          <p:cNvSpPr txBox="1">
            <a:spLocks noChangeArrowheads="1"/>
          </p:cNvSpPr>
          <p:nvPr/>
        </p:nvSpPr>
        <p:spPr bwMode="auto">
          <a:xfrm>
            <a:off x="539750" y="3933825"/>
            <a:ext cx="30400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5 .</a:t>
            </a:r>
            <a:r>
              <a:rPr lang="zh-CN" altLang="en-US" sz="2800" b="1">
                <a:ea typeface="楷体_GB2312" pitchFamily="49" charset="-122"/>
              </a:rPr>
              <a:t>特点：</a:t>
            </a:r>
            <a:r>
              <a:rPr lang="zh-CN" altLang="en-US" sz="2800" b="1">
                <a:solidFill>
                  <a:srgbClr val="CC3300"/>
                </a:solidFill>
                <a:ea typeface="楷体_GB2312" pitchFamily="49" charset="-122"/>
              </a:rPr>
              <a:t>滞后特性</a:t>
            </a:r>
          </a:p>
        </p:txBody>
      </p:sp>
      <p:sp>
        <p:nvSpPr>
          <p:cNvPr id="172211" name="Text Box 179"/>
          <p:cNvSpPr txBox="1">
            <a:spLocks noChangeArrowheads="1"/>
          </p:cNvSpPr>
          <p:nvPr/>
        </p:nvSpPr>
        <p:spPr bwMode="auto">
          <a:xfrm>
            <a:off x="611188" y="4437063"/>
            <a:ext cx="79930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     ①</a:t>
            </a:r>
            <a:r>
              <a:rPr lang="zh-CN" altLang="en-US" b="1"/>
              <a:t>电路具有两个阈值电压，分别称为</a:t>
            </a:r>
            <a:r>
              <a:rPr lang="zh-CN" altLang="en-US" b="1">
                <a:solidFill>
                  <a:schemeClr val="accent2"/>
                </a:solidFill>
              </a:rPr>
              <a:t>正向阈值</a:t>
            </a:r>
            <a:r>
              <a:rPr lang="zh-CN" altLang="en-US" b="1"/>
              <a:t>电压和</a:t>
            </a:r>
            <a:r>
              <a:rPr lang="zh-CN" altLang="en-US" b="1">
                <a:solidFill>
                  <a:schemeClr val="accent2"/>
                </a:solidFill>
              </a:rPr>
              <a:t>负向阈值</a:t>
            </a:r>
            <a:r>
              <a:rPr lang="zh-CN" altLang="en-US" b="1"/>
              <a:t>电压，二者的差值称为</a:t>
            </a:r>
            <a:r>
              <a:rPr lang="zh-CN" altLang="en-US" b="1">
                <a:solidFill>
                  <a:schemeClr val="accent2"/>
                </a:solidFill>
              </a:rPr>
              <a:t>回差</a:t>
            </a:r>
            <a:r>
              <a:rPr lang="zh-CN" altLang="en-US" b="1"/>
              <a:t>。输出电平的变化滞后于输入，形成</a:t>
            </a:r>
            <a:r>
              <a:rPr lang="zh-CN" altLang="en-US" b="1">
                <a:solidFill>
                  <a:schemeClr val="accent2"/>
                </a:solidFill>
              </a:rPr>
              <a:t>回环</a:t>
            </a:r>
            <a:r>
              <a:rPr lang="zh-CN" altLang="en-US" b="1"/>
              <a:t>。</a:t>
            </a:r>
          </a:p>
        </p:txBody>
      </p:sp>
      <p:sp>
        <p:nvSpPr>
          <p:cNvPr id="172212" name="Text Box 180"/>
          <p:cNvSpPr txBox="1">
            <a:spLocks noChangeArrowheads="1"/>
          </p:cNvSpPr>
          <p:nvPr/>
        </p:nvSpPr>
        <p:spPr bwMode="auto">
          <a:xfrm>
            <a:off x="611188" y="5670550"/>
            <a:ext cx="7993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     ②</a:t>
            </a:r>
            <a:r>
              <a:rPr lang="zh-CN" altLang="en-US" b="1"/>
              <a:t>与双稳态触发器（</a:t>
            </a:r>
            <a:r>
              <a:rPr lang="en-US" altLang="zh-CN" b="1"/>
              <a:t>SR</a:t>
            </a:r>
            <a:r>
              <a:rPr lang="zh-CN" altLang="en-US" b="1"/>
              <a:t>、</a:t>
            </a:r>
            <a:r>
              <a:rPr lang="en-US" altLang="zh-CN" b="1"/>
              <a:t>JK</a:t>
            </a:r>
            <a:r>
              <a:rPr lang="zh-CN" altLang="en-US" b="1"/>
              <a:t>、</a:t>
            </a:r>
            <a:r>
              <a:rPr lang="en-US" altLang="zh-CN" b="1"/>
              <a:t>D</a:t>
            </a:r>
            <a:r>
              <a:rPr lang="zh-CN" altLang="en-US" b="1"/>
              <a:t>）不同，</a:t>
            </a:r>
            <a:r>
              <a:rPr lang="zh-CN" altLang="en-US" b="1">
                <a:solidFill>
                  <a:srgbClr val="FF0000"/>
                </a:solidFill>
              </a:rPr>
              <a:t>施密特触发器</a:t>
            </a:r>
            <a:r>
              <a:rPr lang="zh-CN" altLang="en-US" b="1"/>
              <a:t>属于“电平触发”型电路，不依赖于边沿陡峭的脉冲。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76" grpId="0" autoUpdateAnimBg="0"/>
      <p:bldP spid="172206" grpId="0" autoUpdateAnimBg="0"/>
      <p:bldP spid="172211" grpId="0" autoUpdateAnimBg="0"/>
      <p:bldP spid="1722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E73-6C1D-4D1F-9272-31C90C659B35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39750" y="765175"/>
            <a:ext cx="82089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ea typeface="楷体_GB2312" pitchFamily="49" charset="-122"/>
              </a:rPr>
              <a:t>1.</a:t>
            </a:r>
            <a:r>
              <a:rPr lang="en-US" altLang="zh-CN" sz="2800" b="1" dirty="0" smtClean="0">
                <a:ea typeface="楷体_GB2312" pitchFamily="49" charset="-122"/>
              </a:rPr>
              <a:t>TTL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施密特触发器</a:t>
            </a:r>
            <a:r>
              <a:rPr lang="zh-CN" altLang="en-US" dirty="0"/>
              <a:t> </a:t>
            </a:r>
            <a:r>
              <a:rPr lang="zh-CN" altLang="en-US" b="1" dirty="0"/>
              <a:t>（以四输入与非门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7413</a:t>
            </a:r>
            <a:r>
              <a:rPr lang="zh-CN" altLang="en-US" b="1" dirty="0">
                <a:ea typeface="楷体_GB2312" pitchFamily="49" charset="-122"/>
              </a:rPr>
              <a:t>为例）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216758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）电路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结构</a:t>
            </a:r>
          </a:p>
        </p:txBody>
      </p:sp>
      <p:pic>
        <p:nvPicPr>
          <p:cNvPr id="125957" name="Picture 5" descr="62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844675"/>
            <a:ext cx="6121400" cy="3683000"/>
          </a:xfrm>
          <a:prstGeom prst="rect">
            <a:avLst/>
          </a:prstGeom>
          <a:noFill/>
        </p:spPr>
      </p:pic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50825" y="1989138"/>
            <a:ext cx="216758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）电路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符号</a:t>
            </a:r>
          </a:p>
        </p:txBody>
      </p:sp>
      <p:pic>
        <p:nvPicPr>
          <p:cNvPr id="125959" name="Picture 7" descr="62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420938"/>
            <a:ext cx="2303463" cy="1892300"/>
          </a:xfrm>
          <a:prstGeom prst="rect">
            <a:avLst/>
          </a:prstGeom>
          <a:noFill/>
        </p:spPr>
      </p:pic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395288" y="4221163"/>
            <a:ext cx="297870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）电压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传输特性</a:t>
            </a:r>
          </a:p>
        </p:txBody>
      </p:sp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4572000" y="1773238"/>
          <a:ext cx="4103688" cy="3403600"/>
        </p:xfrm>
        <a:graphic>
          <a:graphicData uri="http://schemas.openxmlformats.org/presentationml/2006/ole">
            <p:oleObj spid="_x0000_s125961" name="Photo Editor 照片" r:id="rId5" imgW="15394549" imgH="11780952" progId="">
              <p:embed/>
            </p:oleObj>
          </a:graphicData>
        </a:graphic>
      </p:graphicFrame>
      <p:grpSp>
        <p:nvGrpSpPr>
          <p:cNvPr id="125967" name="Group 15"/>
          <p:cNvGrpSpPr>
            <a:grpSpLocks/>
          </p:cNvGrpSpPr>
          <p:nvPr/>
        </p:nvGrpSpPr>
        <p:grpSpPr bwMode="auto">
          <a:xfrm>
            <a:off x="1116013" y="4724400"/>
            <a:ext cx="3457575" cy="1366838"/>
            <a:chOff x="657" y="3113"/>
            <a:chExt cx="2178" cy="861"/>
          </a:xfrm>
        </p:grpSpPr>
        <p:sp>
          <p:nvSpPr>
            <p:cNvPr id="125965" name="AutoShape 13"/>
            <p:cNvSpPr>
              <a:spLocks noChangeArrowheads="1"/>
            </p:cNvSpPr>
            <p:nvPr/>
          </p:nvSpPr>
          <p:spPr bwMode="auto">
            <a:xfrm>
              <a:off x="657" y="3113"/>
              <a:ext cx="2178" cy="861"/>
            </a:xfrm>
            <a:prstGeom prst="wedgeRoundRectCallout">
              <a:avLst>
                <a:gd name="adj1" fmla="val 74426"/>
                <a:gd name="adj2" fmla="val -172764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25966" name="AutoShape 14"/>
            <p:cNvSpPr>
              <a:spLocks noChangeArrowheads="1"/>
            </p:cNvSpPr>
            <p:nvPr/>
          </p:nvSpPr>
          <p:spPr bwMode="auto">
            <a:xfrm>
              <a:off x="657" y="3113"/>
              <a:ext cx="2178" cy="861"/>
            </a:xfrm>
            <a:prstGeom prst="wedgeRoundRectCallout">
              <a:avLst>
                <a:gd name="adj1" fmla="val 97199"/>
                <a:gd name="adj2" fmla="val -44079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zh-CN" altLang="en-US"/>
                <a:t>输出电平与</a:t>
              </a:r>
              <a:r>
                <a:rPr lang="en-US" altLang="zh-CN"/>
                <a:t>TTL</a:t>
              </a:r>
              <a:r>
                <a:rPr lang="zh-CN" altLang="en-US"/>
                <a:t>相同：</a:t>
              </a:r>
            </a:p>
            <a:p>
              <a:pPr>
                <a:buFontTx/>
                <a:buChar char="•"/>
              </a:pPr>
              <a:r>
                <a:rPr lang="zh-CN" altLang="en-US"/>
                <a:t>高电平：</a:t>
              </a:r>
              <a:r>
                <a:rPr lang="en-US" altLang="zh-CN">
                  <a:solidFill>
                    <a:srgbClr val="FF0000"/>
                  </a:solidFill>
                </a:rPr>
                <a:t>3.6V</a:t>
              </a:r>
            </a:p>
            <a:p>
              <a:pPr>
                <a:buFontTx/>
                <a:buChar char="•"/>
              </a:pPr>
              <a:r>
                <a:rPr lang="zh-CN" altLang="en-US"/>
                <a:t>低电平：</a:t>
              </a:r>
              <a:r>
                <a:rPr lang="en-US" altLang="zh-CN">
                  <a:solidFill>
                    <a:srgbClr val="FF0000"/>
                  </a:solidFill>
                </a:rPr>
                <a:t>0.3V</a:t>
              </a:r>
            </a:p>
          </p:txBody>
        </p:sp>
      </p:grpSp>
      <p:grpSp>
        <p:nvGrpSpPr>
          <p:cNvPr id="125970" name="Group 18"/>
          <p:cNvGrpSpPr>
            <a:grpSpLocks/>
          </p:cNvGrpSpPr>
          <p:nvPr/>
        </p:nvGrpSpPr>
        <p:grpSpPr bwMode="auto">
          <a:xfrm>
            <a:off x="5435600" y="5516563"/>
            <a:ext cx="3313113" cy="1150937"/>
            <a:chOff x="3424" y="3475"/>
            <a:chExt cx="2087" cy="725"/>
          </a:xfrm>
        </p:grpSpPr>
        <p:sp>
          <p:nvSpPr>
            <p:cNvPr id="125969" name="AutoShape 17"/>
            <p:cNvSpPr>
              <a:spLocks noChangeArrowheads="1"/>
            </p:cNvSpPr>
            <p:nvPr/>
          </p:nvSpPr>
          <p:spPr bwMode="auto">
            <a:xfrm>
              <a:off x="3424" y="3475"/>
              <a:ext cx="2087" cy="725"/>
            </a:xfrm>
            <a:prstGeom prst="wedgeRoundRectCallout">
              <a:avLst>
                <a:gd name="adj1" fmla="val 5630"/>
                <a:gd name="adj2" fmla="val -106278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ct val="50000"/>
                </a:spcBef>
              </a:pPr>
              <a:endParaRPr lang="en-US" altLang="zh-CN" b="1"/>
            </a:p>
            <a:p>
              <a:pPr algn="ctr"/>
              <a:endParaRPr lang="en-US" altLang="zh-CN"/>
            </a:p>
          </p:txBody>
        </p:sp>
        <p:sp>
          <p:nvSpPr>
            <p:cNvPr id="125968" name="AutoShape 16"/>
            <p:cNvSpPr>
              <a:spLocks noChangeArrowheads="1"/>
            </p:cNvSpPr>
            <p:nvPr/>
          </p:nvSpPr>
          <p:spPr bwMode="auto">
            <a:xfrm>
              <a:off x="3424" y="3475"/>
              <a:ext cx="2087" cy="725"/>
            </a:xfrm>
            <a:prstGeom prst="wedgeRoundRectCallout">
              <a:avLst>
                <a:gd name="adj1" fmla="val -22690"/>
                <a:gd name="adj2" fmla="val -103931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r>
                <a:rPr lang="zh-CN" altLang="en-US" b="1"/>
                <a:t>回差为</a:t>
              </a:r>
              <a:r>
                <a:rPr lang="en-US" altLang="zh-CN" b="1"/>
                <a:t>0.7</a:t>
              </a:r>
              <a:r>
                <a:rPr lang="zh-CN" altLang="en-US" b="1"/>
                <a:t>～</a:t>
              </a:r>
              <a:r>
                <a:rPr lang="en-US" altLang="zh-CN" b="1"/>
                <a:t>1.7V</a:t>
              </a:r>
              <a:r>
                <a:rPr lang="zh-CN" altLang="en-US" b="1"/>
                <a:t>。</a:t>
              </a:r>
            </a:p>
            <a:p>
              <a:pPr>
                <a:buFontTx/>
                <a:buChar char="•"/>
              </a:pPr>
              <a:r>
                <a:rPr lang="en-US" altLang="zh-CN" b="1">
                  <a:solidFill>
                    <a:srgbClr val="FF0000"/>
                  </a:solidFill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T+</a:t>
              </a:r>
              <a:r>
                <a:rPr lang="en-US" altLang="zh-CN" b="1">
                  <a:solidFill>
                    <a:srgbClr val="FF0000"/>
                  </a:solidFill>
                </a:rPr>
                <a:t>=1.7V</a:t>
              </a:r>
            </a:p>
            <a:p>
              <a:pPr>
                <a:buFontTx/>
                <a:buChar char="•"/>
              </a:pPr>
              <a:r>
                <a:rPr lang="en-US" altLang="zh-CN" b="1">
                  <a:solidFill>
                    <a:srgbClr val="FF0000"/>
                  </a:solidFill>
                </a:rPr>
                <a:t> V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T-</a:t>
              </a:r>
              <a:r>
                <a:rPr lang="en-US" altLang="zh-CN" b="1">
                  <a:solidFill>
                    <a:srgbClr val="FF0000"/>
                  </a:solidFill>
                </a:rPr>
                <a:t>=0.7V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512" y="0"/>
            <a:ext cx="5616624" cy="5847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二、集成施密特触发器 </a:t>
            </a:r>
            <a:endParaRPr lang="zh-CN" altLang="en-US" sz="3200" dirty="0">
              <a:solidFill>
                <a:srgbClr val="FF0066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utoUpdateAnimBg="0"/>
      <p:bldP spid="125956" grpId="0" autoUpdateAnimBg="0"/>
      <p:bldP spid="125958" grpId="0" autoUpdateAnimBg="0"/>
      <p:bldP spid="12596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822D-91F9-4AAD-BCC6-93D08E9219D8}" type="datetime10">
              <a:rPr lang="zh-CN" altLang="en-US"/>
              <a:pPr/>
              <a:t>14:31</a:t>
            </a:fld>
            <a:endParaRPr lang="en-US" altLang="zh-CN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4500563" y="1557338"/>
          <a:ext cx="3714750" cy="4068762"/>
        </p:xfrm>
        <a:graphic>
          <a:graphicData uri="http://schemas.openxmlformats.org/presentationml/2006/ole">
            <p:oleObj spid="_x0000_s177156" name="位图图像" r:id="rId3" imgW="2695951" imgH="2952381" progId="PBrush">
              <p:embed/>
            </p:oleObj>
          </a:graphicData>
        </a:graphic>
      </p:graphicFrame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323850" y="333375"/>
            <a:ext cx="613020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4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）</a:t>
            </a:r>
            <a:r>
              <a:rPr lang="en-US" altLang="zh-CN" sz="2800" b="1" dirty="0" smtClean="0"/>
              <a:t>TTL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施密特触发器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输入、输出波形</a:t>
            </a:r>
          </a:p>
        </p:txBody>
      </p:sp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971550" y="1268413"/>
          <a:ext cx="2520950" cy="1473200"/>
        </p:xfrm>
        <a:graphic>
          <a:graphicData uri="http://schemas.openxmlformats.org/presentationml/2006/ole">
            <p:oleObj spid="_x0000_s177158" name="位图图像" r:id="rId4" imgW="1857143" imgH="108571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8305-CEED-45AF-96B4-DAFB79B02B99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0" y="188913"/>
            <a:ext cx="845978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smtClean="0">
                <a:ea typeface="楷体_GB2312" pitchFamily="49" charset="-122"/>
              </a:rPr>
              <a:t>2.CMOS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施密特触发器</a:t>
            </a:r>
            <a:r>
              <a:rPr lang="zh-CN" altLang="en-US" sz="2800" dirty="0"/>
              <a:t> </a:t>
            </a:r>
            <a:r>
              <a:rPr lang="zh-CN" altLang="en-US" sz="2800" b="1" dirty="0"/>
              <a:t>（以非门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CC40106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为例）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0" y="765175"/>
            <a:ext cx="216758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）电路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结构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0" y="1196975"/>
          <a:ext cx="5651500" cy="3994150"/>
        </p:xfrm>
        <a:graphic>
          <a:graphicData uri="http://schemas.openxmlformats.org/presentationml/2006/ole">
            <p:oleObj spid="_x0000_s126980" name="Photo Editor 照片" r:id="rId3" imgW="27123810" imgH="17699921" progId="">
              <p:embed/>
            </p:oleObj>
          </a:graphicData>
        </a:graphic>
      </p:graphicFrame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79388" y="4941888"/>
            <a:ext cx="216758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）电路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符号</a:t>
            </a:r>
          </a:p>
        </p:txBody>
      </p:sp>
      <p:pic>
        <p:nvPicPr>
          <p:cNvPr id="126982" name="Picture 6" descr="62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5518150"/>
            <a:ext cx="2305050" cy="1143000"/>
          </a:xfrm>
          <a:prstGeom prst="rect">
            <a:avLst/>
          </a:prstGeom>
          <a:noFill/>
        </p:spPr>
      </p:pic>
      <p:pic>
        <p:nvPicPr>
          <p:cNvPr id="126984" name="Picture 8" descr="62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8925" y="1052513"/>
            <a:ext cx="3775075" cy="3748087"/>
          </a:xfrm>
          <a:prstGeom prst="rect">
            <a:avLst/>
          </a:prstGeom>
          <a:noFill/>
        </p:spPr>
      </p:pic>
      <p:grpSp>
        <p:nvGrpSpPr>
          <p:cNvPr id="126992" name="Group 16"/>
          <p:cNvGrpSpPr>
            <a:grpSpLocks/>
          </p:cNvGrpSpPr>
          <p:nvPr/>
        </p:nvGrpSpPr>
        <p:grpSpPr bwMode="auto">
          <a:xfrm>
            <a:off x="1258888" y="4221163"/>
            <a:ext cx="4176712" cy="1366837"/>
            <a:chOff x="1066" y="2614"/>
            <a:chExt cx="2178" cy="861"/>
          </a:xfrm>
        </p:grpSpPr>
        <p:sp>
          <p:nvSpPr>
            <p:cNvPr id="126987" name="AutoShape 11"/>
            <p:cNvSpPr>
              <a:spLocks noChangeArrowheads="1"/>
            </p:cNvSpPr>
            <p:nvPr/>
          </p:nvSpPr>
          <p:spPr bwMode="auto">
            <a:xfrm>
              <a:off x="1066" y="2614"/>
              <a:ext cx="2178" cy="861"/>
            </a:xfrm>
            <a:prstGeom prst="wedgeRoundRectCallout">
              <a:avLst>
                <a:gd name="adj1" fmla="val 71944"/>
                <a:gd name="adj2" fmla="val -163356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26988" name="AutoShape 12"/>
            <p:cNvSpPr>
              <a:spLocks noChangeArrowheads="1"/>
            </p:cNvSpPr>
            <p:nvPr/>
          </p:nvSpPr>
          <p:spPr bwMode="auto">
            <a:xfrm>
              <a:off x="1066" y="2614"/>
              <a:ext cx="2178" cy="861"/>
            </a:xfrm>
            <a:prstGeom prst="wedgeRoundRectCallout">
              <a:avLst>
                <a:gd name="adj1" fmla="val 83148"/>
                <a:gd name="adj2" fmla="val -46167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zh-CN" altLang="en-US"/>
                <a:t>输出电平与</a:t>
              </a:r>
              <a:r>
                <a:rPr lang="en-US" altLang="zh-CN"/>
                <a:t>CMOS</a:t>
              </a:r>
              <a:r>
                <a:rPr lang="zh-CN" altLang="en-US"/>
                <a:t>相同：</a:t>
              </a:r>
            </a:p>
            <a:p>
              <a:pPr>
                <a:buFontTx/>
                <a:buChar char="•"/>
              </a:pPr>
              <a:r>
                <a:rPr lang="zh-CN" altLang="en-US"/>
                <a:t>高电平：</a:t>
              </a:r>
              <a:r>
                <a:rPr lang="en-US" altLang="zh-CN">
                  <a:solidFill>
                    <a:srgbClr val="FF0000"/>
                  </a:solidFill>
                </a:rPr>
                <a:t>V</a:t>
              </a:r>
              <a:r>
                <a:rPr lang="en-US" altLang="zh-CN" baseline="-25000">
                  <a:solidFill>
                    <a:srgbClr val="FF0000"/>
                  </a:solidFill>
                </a:rPr>
                <a:t>DD</a:t>
              </a:r>
            </a:p>
            <a:p>
              <a:pPr>
                <a:buFontTx/>
                <a:buChar char="•"/>
              </a:pPr>
              <a:r>
                <a:rPr lang="zh-CN" altLang="en-US"/>
                <a:t>低电平：</a:t>
              </a:r>
              <a:r>
                <a:rPr lang="zh-CN" altLang="en-US">
                  <a:solidFill>
                    <a:srgbClr val="FF0000"/>
                  </a:solidFill>
                </a:rPr>
                <a:t>≈</a:t>
              </a:r>
              <a:r>
                <a:rPr lang="en-US" altLang="zh-CN">
                  <a:solidFill>
                    <a:srgbClr val="FF0000"/>
                  </a:solidFill>
                </a:rPr>
                <a:t>0V</a:t>
              </a:r>
            </a:p>
          </p:txBody>
        </p:sp>
      </p:grpSp>
      <p:grpSp>
        <p:nvGrpSpPr>
          <p:cNvPr id="126993" name="Group 17"/>
          <p:cNvGrpSpPr>
            <a:grpSpLocks/>
          </p:cNvGrpSpPr>
          <p:nvPr/>
        </p:nvGrpSpPr>
        <p:grpSpPr bwMode="auto">
          <a:xfrm>
            <a:off x="5435600" y="5516563"/>
            <a:ext cx="3313113" cy="1150937"/>
            <a:chOff x="3424" y="3475"/>
            <a:chExt cx="2087" cy="725"/>
          </a:xfrm>
        </p:grpSpPr>
        <p:sp>
          <p:nvSpPr>
            <p:cNvPr id="126990" name="AutoShape 14"/>
            <p:cNvSpPr>
              <a:spLocks noChangeArrowheads="1"/>
            </p:cNvSpPr>
            <p:nvPr/>
          </p:nvSpPr>
          <p:spPr bwMode="auto">
            <a:xfrm>
              <a:off x="3424" y="3475"/>
              <a:ext cx="1951" cy="725"/>
            </a:xfrm>
            <a:prstGeom prst="wedgeRoundRectCallout">
              <a:avLst>
                <a:gd name="adj1" fmla="val 282"/>
                <a:gd name="adj2" fmla="val -162139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ct val="50000"/>
                </a:spcBef>
              </a:pPr>
              <a:endParaRPr lang="en-US" altLang="zh-CN" b="1"/>
            </a:p>
            <a:p>
              <a:pPr algn="ctr"/>
              <a:endParaRPr lang="en-US" altLang="zh-CN"/>
            </a:p>
          </p:txBody>
        </p:sp>
        <p:sp>
          <p:nvSpPr>
            <p:cNvPr id="126991" name="AutoShape 15"/>
            <p:cNvSpPr>
              <a:spLocks noChangeArrowheads="1"/>
            </p:cNvSpPr>
            <p:nvPr/>
          </p:nvSpPr>
          <p:spPr bwMode="auto">
            <a:xfrm>
              <a:off x="3424" y="3475"/>
              <a:ext cx="2087" cy="725"/>
            </a:xfrm>
            <a:prstGeom prst="wedgeRoundRectCallout">
              <a:avLst>
                <a:gd name="adj1" fmla="val -22690"/>
                <a:gd name="adj2" fmla="val -161032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r>
                <a:rPr lang="en-US" altLang="zh-CN" b="1"/>
                <a:t>    </a:t>
              </a:r>
              <a:r>
                <a:rPr lang="zh-CN" altLang="en-US" b="1"/>
                <a:t>回差与电源电压有关。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795963" y="620713"/>
            <a:ext cx="25939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3.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电压传输特性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 autoUpdateAnimBg="0"/>
      <p:bldP spid="126981" grpId="0" autoUpdateAnimBg="0"/>
      <p:bldP spid="1269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BF4B-F0DB-4752-BB13-5ACA852A1BD5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68963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6115050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7.2.3  </a:t>
            </a:r>
            <a:r>
              <a:rPr lang="zh-CN" altLang="en-US" sz="28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施密特触发器的应用</a:t>
            </a:r>
          </a:p>
        </p:txBody>
      </p:sp>
      <p:graphicFrame>
        <p:nvGraphicFramePr>
          <p:cNvPr id="168968" name="Object 8"/>
          <p:cNvGraphicFramePr>
            <a:graphicFrameLocks noChangeAspect="1"/>
          </p:cNvGraphicFramePr>
          <p:nvPr>
            <p:ph/>
          </p:nvPr>
        </p:nvGraphicFramePr>
        <p:xfrm>
          <a:off x="395288" y="2276475"/>
          <a:ext cx="4383087" cy="3805238"/>
        </p:xfrm>
        <a:graphic>
          <a:graphicData uri="http://schemas.openxmlformats.org/presentationml/2006/ole">
            <p:oleObj spid="_x0000_s168968" name="Photo Editor 照片" r:id="rId4" imgW="18000000" imgH="15628571" progId="">
              <p:embed/>
            </p:oleObj>
          </a:graphicData>
        </a:graphic>
      </p:graphicFrame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179388" y="933450"/>
            <a:ext cx="3520516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一 </a:t>
            </a:r>
            <a:r>
              <a:rPr lang="zh-CN" altLang="zh-CN" sz="28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波形变换</a:t>
            </a:r>
            <a:r>
              <a:rPr lang="zh-CN" altLang="en-US" sz="28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（整形）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809625" y="1555750"/>
            <a:ext cx="6992938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/>
              <a:t>将边沿变化缓慢的波形变换为边沿很陡的矩形脉冲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5076825" y="2349500"/>
            <a:ext cx="3382963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电压比较器也可用于</a:t>
            </a:r>
            <a:r>
              <a:rPr lang="zh-CN" altLang="en-US" b="1">
                <a:solidFill>
                  <a:schemeClr val="tx2"/>
                </a:solidFill>
              </a:rPr>
              <a:t>整形，施密特整形</a:t>
            </a:r>
            <a:r>
              <a:rPr lang="zh-CN" altLang="en-US" b="1">
                <a:ea typeface="楷体_GB2312" pitchFamily="49" charset="-122"/>
              </a:rPr>
              <a:t>电路的何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优点</a:t>
            </a:r>
            <a:r>
              <a:rPr lang="zh-CN" altLang="en-US" b="1">
                <a:ea typeface="楷体_GB2312" pitchFamily="49" charset="-122"/>
              </a:rPr>
              <a:t>？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5435600" y="3829050"/>
            <a:ext cx="23272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90F36"/>
                </a:solidFill>
                <a:ea typeface="楷体_GB2312" pitchFamily="49" charset="-122"/>
              </a:rPr>
              <a:t>抗干扰能力强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nimBg="1" autoUpdateAnimBg="0"/>
      <p:bldP spid="168970" grpId="0" autoUpdateAnimBg="0"/>
      <p:bldP spid="168971" grpId="0"/>
      <p:bldP spid="168972" grpId="0" autoUpdateAnimBg="0"/>
      <p:bldP spid="16897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B8C-124B-4054-9333-E89FE54B9702}" type="datetime10">
              <a:rPr lang="zh-CN" altLang="en-US"/>
              <a:pPr/>
              <a:t>14:31</a:t>
            </a:fld>
            <a:endParaRPr lang="en-US" altLang="zh-CN"/>
          </a:p>
        </p:txBody>
      </p:sp>
      <p:grpSp>
        <p:nvGrpSpPr>
          <p:cNvPr id="128007" name="Group 7"/>
          <p:cNvGrpSpPr>
            <a:grpSpLocks/>
          </p:cNvGrpSpPr>
          <p:nvPr/>
        </p:nvGrpSpPr>
        <p:grpSpPr bwMode="auto">
          <a:xfrm>
            <a:off x="822325" y="1525588"/>
            <a:ext cx="3814763" cy="396875"/>
            <a:chOff x="3700" y="455"/>
            <a:chExt cx="2603" cy="250"/>
          </a:xfrm>
        </p:grpSpPr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>
              <a:off x="3700" y="680"/>
              <a:ext cx="235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5480" y="455"/>
              <a:ext cx="82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比较电平</a:t>
              </a:r>
            </a:p>
          </p:txBody>
        </p:sp>
      </p:grp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539750" y="549275"/>
            <a:ext cx="33845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用反向比较器整形</a:t>
            </a:r>
          </a:p>
        </p:txBody>
      </p:sp>
      <p:grpSp>
        <p:nvGrpSpPr>
          <p:cNvPr id="128011" name="Group 11"/>
          <p:cNvGrpSpPr>
            <a:grpSpLocks/>
          </p:cNvGrpSpPr>
          <p:nvPr/>
        </p:nvGrpSpPr>
        <p:grpSpPr bwMode="auto">
          <a:xfrm>
            <a:off x="371475" y="1219200"/>
            <a:ext cx="3201988" cy="1177925"/>
            <a:chOff x="3427" y="1963"/>
            <a:chExt cx="2185" cy="742"/>
          </a:xfrm>
        </p:grpSpPr>
        <p:grpSp>
          <p:nvGrpSpPr>
            <p:cNvPr id="128012" name="Group 12"/>
            <p:cNvGrpSpPr>
              <a:grpSpLocks/>
            </p:cNvGrpSpPr>
            <p:nvPr/>
          </p:nvGrpSpPr>
          <p:grpSpPr bwMode="auto">
            <a:xfrm>
              <a:off x="3806" y="1963"/>
              <a:ext cx="1806" cy="742"/>
              <a:chOff x="3805" y="244"/>
              <a:chExt cx="1806" cy="742"/>
            </a:xfrm>
          </p:grpSpPr>
          <p:sp>
            <p:nvSpPr>
              <p:cNvPr id="128013" name="Line 13"/>
              <p:cNvSpPr>
                <a:spLocks noChangeShapeType="1"/>
              </p:cNvSpPr>
              <p:nvPr/>
            </p:nvSpPr>
            <p:spPr bwMode="auto">
              <a:xfrm flipV="1">
                <a:off x="3805" y="586"/>
                <a:ext cx="402" cy="3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14" name="Line 14"/>
              <p:cNvSpPr>
                <a:spLocks noChangeShapeType="1"/>
              </p:cNvSpPr>
              <p:nvPr/>
            </p:nvSpPr>
            <p:spPr bwMode="auto">
              <a:xfrm>
                <a:off x="4206" y="584"/>
                <a:ext cx="27" cy="1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15" name="Line 15"/>
              <p:cNvSpPr>
                <a:spLocks noChangeShapeType="1"/>
              </p:cNvSpPr>
              <p:nvPr/>
            </p:nvSpPr>
            <p:spPr bwMode="auto">
              <a:xfrm flipV="1">
                <a:off x="4232" y="462"/>
                <a:ext cx="53" cy="3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16" name="Line 16"/>
              <p:cNvSpPr>
                <a:spLocks noChangeShapeType="1"/>
              </p:cNvSpPr>
              <p:nvPr/>
            </p:nvSpPr>
            <p:spPr bwMode="auto">
              <a:xfrm>
                <a:off x="4293" y="453"/>
                <a:ext cx="54" cy="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17" name="Line 17"/>
              <p:cNvSpPr>
                <a:spLocks noChangeShapeType="1"/>
              </p:cNvSpPr>
              <p:nvPr/>
            </p:nvSpPr>
            <p:spPr bwMode="auto">
              <a:xfrm flipV="1">
                <a:off x="4338" y="245"/>
                <a:ext cx="279" cy="2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18" name="Line 18"/>
              <p:cNvSpPr>
                <a:spLocks noChangeShapeType="1"/>
              </p:cNvSpPr>
              <p:nvPr/>
            </p:nvSpPr>
            <p:spPr bwMode="auto">
              <a:xfrm>
                <a:off x="4615" y="244"/>
                <a:ext cx="567" cy="7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19" name="Line 19"/>
              <p:cNvSpPr>
                <a:spLocks noChangeShapeType="1"/>
              </p:cNvSpPr>
              <p:nvPr/>
            </p:nvSpPr>
            <p:spPr bwMode="auto">
              <a:xfrm flipV="1">
                <a:off x="5192" y="323"/>
                <a:ext cx="419" cy="6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20" name="Oval 20"/>
              <p:cNvSpPr>
                <a:spLocks noChangeArrowheads="1"/>
              </p:cNvSpPr>
              <p:nvPr/>
            </p:nvSpPr>
            <p:spPr bwMode="auto">
              <a:xfrm>
                <a:off x="3953" y="270"/>
                <a:ext cx="594" cy="611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8021" name="Object 21"/>
            <p:cNvGraphicFramePr>
              <a:graphicFrameLocks noChangeAspect="1"/>
            </p:cNvGraphicFramePr>
            <p:nvPr/>
          </p:nvGraphicFramePr>
          <p:xfrm>
            <a:off x="3427" y="1969"/>
            <a:ext cx="191" cy="250"/>
          </p:xfrm>
          <a:graphic>
            <a:graphicData uri="http://schemas.openxmlformats.org/presentationml/2006/ole">
              <p:oleObj spid="_x0000_s128021" name="Equation" r:id="rId3" imgW="164880" imgH="215640" progId="">
                <p:embed/>
              </p:oleObj>
            </a:graphicData>
          </a:graphic>
        </p:graphicFrame>
      </p:grpSp>
      <p:grpSp>
        <p:nvGrpSpPr>
          <p:cNvPr id="128022" name="Group 22"/>
          <p:cNvGrpSpPr>
            <a:grpSpLocks/>
          </p:cNvGrpSpPr>
          <p:nvPr/>
        </p:nvGrpSpPr>
        <p:grpSpPr bwMode="auto">
          <a:xfrm>
            <a:off x="1373188" y="1884363"/>
            <a:ext cx="1881187" cy="1289050"/>
            <a:chOff x="4076" y="829"/>
            <a:chExt cx="1283" cy="812"/>
          </a:xfrm>
        </p:grpSpPr>
        <p:sp>
          <p:nvSpPr>
            <p:cNvPr id="128023" name="Line 23"/>
            <p:cNvSpPr>
              <a:spLocks noChangeShapeType="1"/>
            </p:cNvSpPr>
            <p:nvPr/>
          </p:nvSpPr>
          <p:spPr bwMode="auto">
            <a:xfrm>
              <a:off x="4093" y="829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24" name="Line 24"/>
            <p:cNvSpPr>
              <a:spLocks noChangeShapeType="1"/>
            </p:cNvSpPr>
            <p:nvPr/>
          </p:nvSpPr>
          <p:spPr bwMode="auto">
            <a:xfrm>
              <a:off x="4076" y="838"/>
              <a:ext cx="0" cy="7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>
              <a:off x="4172" y="838"/>
              <a:ext cx="0" cy="7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26" name="Line 26"/>
            <p:cNvSpPr>
              <a:spLocks noChangeShapeType="1"/>
            </p:cNvSpPr>
            <p:nvPr/>
          </p:nvSpPr>
          <p:spPr bwMode="auto">
            <a:xfrm>
              <a:off x="4233" y="838"/>
              <a:ext cx="0" cy="7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27" name="Line 27"/>
            <p:cNvSpPr>
              <a:spLocks noChangeShapeType="1"/>
            </p:cNvSpPr>
            <p:nvPr/>
          </p:nvSpPr>
          <p:spPr bwMode="auto">
            <a:xfrm>
              <a:off x="4905" y="847"/>
              <a:ext cx="0" cy="7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28" name="Line 28"/>
            <p:cNvSpPr>
              <a:spLocks noChangeShapeType="1"/>
            </p:cNvSpPr>
            <p:nvPr/>
          </p:nvSpPr>
          <p:spPr bwMode="auto">
            <a:xfrm>
              <a:off x="5359" y="856"/>
              <a:ext cx="0" cy="7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8029" name="Group 29"/>
          <p:cNvGrpSpPr>
            <a:grpSpLocks/>
          </p:cNvGrpSpPr>
          <p:nvPr/>
        </p:nvGrpSpPr>
        <p:grpSpPr bwMode="auto">
          <a:xfrm>
            <a:off x="323850" y="2492375"/>
            <a:ext cx="3606800" cy="598488"/>
            <a:chOff x="3359" y="1212"/>
            <a:chExt cx="2462" cy="377"/>
          </a:xfrm>
        </p:grpSpPr>
        <p:graphicFrame>
          <p:nvGraphicFramePr>
            <p:cNvPr id="128030" name="Object 30"/>
            <p:cNvGraphicFramePr>
              <a:graphicFrameLocks noChangeAspect="1"/>
            </p:cNvGraphicFramePr>
            <p:nvPr/>
          </p:nvGraphicFramePr>
          <p:xfrm>
            <a:off x="3359" y="1212"/>
            <a:ext cx="205" cy="265"/>
          </p:xfrm>
          <a:graphic>
            <a:graphicData uri="http://schemas.openxmlformats.org/presentationml/2006/ole">
              <p:oleObj spid="_x0000_s128030" name="Equation" r:id="rId4" imgW="177480" imgH="228600" progId="">
                <p:embed/>
              </p:oleObj>
            </a:graphicData>
          </a:graphic>
        </p:graphicFrame>
        <p:sp>
          <p:nvSpPr>
            <p:cNvPr id="128031" name="Line 31"/>
            <p:cNvSpPr>
              <a:spLocks noChangeShapeType="1"/>
            </p:cNvSpPr>
            <p:nvPr/>
          </p:nvSpPr>
          <p:spPr bwMode="auto">
            <a:xfrm>
              <a:off x="3700" y="1300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 flipH="1">
              <a:off x="4075" y="1301"/>
              <a:ext cx="1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3" name="Line 33"/>
            <p:cNvSpPr>
              <a:spLocks noChangeShapeType="1"/>
            </p:cNvSpPr>
            <p:nvPr/>
          </p:nvSpPr>
          <p:spPr bwMode="auto">
            <a:xfrm>
              <a:off x="4067" y="15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4" name="Line 34"/>
            <p:cNvSpPr>
              <a:spLocks noChangeShapeType="1"/>
            </p:cNvSpPr>
            <p:nvPr/>
          </p:nvSpPr>
          <p:spPr bwMode="auto">
            <a:xfrm flipV="1">
              <a:off x="4172" y="1300"/>
              <a:ext cx="0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5" name="Line 35"/>
            <p:cNvSpPr>
              <a:spLocks noChangeShapeType="1"/>
            </p:cNvSpPr>
            <p:nvPr/>
          </p:nvSpPr>
          <p:spPr bwMode="auto">
            <a:xfrm flipV="1">
              <a:off x="4163" y="1283"/>
              <a:ext cx="8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6" name="Line 36"/>
            <p:cNvSpPr>
              <a:spLocks noChangeShapeType="1"/>
            </p:cNvSpPr>
            <p:nvPr/>
          </p:nvSpPr>
          <p:spPr bwMode="auto">
            <a:xfrm flipH="1">
              <a:off x="4224" y="1283"/>
              <a:ext cx="9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7" name="Line 37"/>
            <p:cNvSpPr>
              <a:spLocks noChangeShapeType="1"/>
            </p:cNvSpPr>
            <p:nvPr/>
          </p:nvSpPr>
          <p:spPr bwMode="auto">
            <a:xfrm>
              <a:off x="4241" y="1581"/>
              <a:ext cx="66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8" name="Line 38"/>
            <p:cNvSpPr>
              <a:spLocks noChangeShapeType="1"/>
            </p:cNvSpPr>
            <p:nvPr/>
          </p:nvSpPr>
          <p:spPr bwMode="auto">
            <a:xfrm flipV="1">
              <a:off x="4913" y="128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9" name="Line 39"/>
            <p:cNvSpPr>
              <a:spLocks noChangeShapeType="1"/>
            </p:cNvSpPr>
            <p:nvPr/>
          </p:nvSpPr>
          <p:spPr bwMode="auto">
            <a:xfrm>
              <a:off x="4913" y="1292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40" name="Line 40"/>
            <p:cNvSpPr>
              <a:spLocks noChangeShapeType="1"/>
            </p:cNvSpPr>
            <p:nvPr/>
          </p:nvSpPr>
          <p:spPr bwMode="auto">
            <a:xfrm>
              <a:off x="5358" y="1291"/>
              <a:ext cx="9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41" name="Line 41"/>
            <p:cNvSpPr>
              <a:spLocks noChangeShapeType="1"/>
            </p:cNvSpPr>
            <p:nvPr/>
          </p:nvSpPr>
          <p:spPr bwMode="auto">
            <a:xfrm flipV="1">
              <a:off x="5359" y="1553"/>
              <a:ext cx="462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8042" name="Group 42"/>
          <p:cNvGrpSpPr>
            <a:grpSpLocks/>
          </p:cNvGrpSpPr>
          <p:nvPr/>
        </p:nvGrpSpPr>
        <p:grpSpPr bwMode="auto">
          <a:xfrm>
            <a:off x="468313" y="4149725"/>
            <a:ext cx="3201987" cy="1177925"/>
            <a:chOff x="3427" y="1963"/>
            <a:chExt cx="2185" cy="742"/>
          </a:xfrm>
        </p:grpSpPr>
        <p:grpSp>
          <p:nvGrpSpPr>
            <p:cNvPr id="128043" name="Group 43"/>
            <p:cNvGrpSpPr>
              <a:grpSpLocks/>
            </p:cNvGrpSpPr>
            <p:nvPr/>
          </p:nvGrpSpPr>
          <p:grpSpPr bwMode="auto">
            <a:xfrm>
              <a:off x="3806" y="1963"/>
              <a:ext cx="1806" cy="742"/>
              <a:chOff x="3805" y="244"/>
              <a:chExt cx="1806" cy="742"/>
            </a:xfrm>
          </p:grpSpPr>
          <p:sp>
            <p:nvSpPr>
              <p:cNvPr id="128044" name="Line 44"/>
              <p:cNvSpPr>
                <a:spLocks noChangeShapeType="1"/>
              </p:cNvSpPr>
              <p:nvPr/>
            </p:nvSpPr>
            <p:spPr bwMode="auto">
              <a:xfrm flipV="1">
                <a:off x="3805" y="586"/>
                <a:ext cx="402" cy="3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45" name="Line 45"/>
              <p:cNvSpPr>
                <a:spLocks noChangeShapeType="1"/>
              </p:cNvSpPr>
              <p:nvPr/>
            </p:nvSpPr>
            <p:spPr bwMode="auto">
              <a:xfrm>
                <a:off x="4206" y="584"/>
                <a:ext cx="27" cy="1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46" name="Line 46"/>
              <p:cNvSpPr>
                <a:spLocks noChangeShapeType="1"/>
              </p:cNvSpPr>
              <p:nvPr/>
            </p:nvSpPr>
            <p:spPr bwMode="auto">
              <a:xfrm flipV="1">
                <a:off x="4232" y="462"/>
                <a:ext cx="53" cy="3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47" name="Line 47"/>
              <p:cNvSpPr>
                <a:spLocks noChangeShapeType="1"/>
              </p:cNvSpPr>
              <p:nvPr/>
            </p:nvSpPr>
            <p:spPr bwMode="auto">
              <a:xfrm>
                <a:off x="4293" y="453"/>
                <a:ext cx="54" cy="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48" name="Line 48"/>
              <p:cNvSpPr>
                <a:spLocks noChangeShapeType="1"/>
              </p:cNvSpPr>
              <p:nvPr/>
            </p:nvSpPr>
            <p:spPr bwMode="auto">
              <a:xfrm flipV="1">
                <a:off x="4338" y="245"/>
                <a:ext cx="279" cy="2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49" name="Line 49"/>
              <p:cNvSpPr>
                <a:spLocks noChangeShapeType="1"/>
              </p:cNvSpPr>
              <p:nvPr/>
            </p:nvSpPr>
            <p:spPr bwMode="auto">
              <a:xfrm>
                <a:off x="4615" y="244"/>
                <a:ext cx="567" cy="7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50" name="Line 50"/>
              <p:cNvSpPr>
                <a:spLocks noChangeShapeType="1"/>
              </p:cNvSpPr>
              <p:nvPr/>
            </p:nvSpPr>
            <p:spPr bwMode="auto">
              <a:xfrm flipV="1">
                <a:off x="5192" y="323"/>
                <a:ext cx="419" cy="6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51" name="Oval 51"/>
              <p:cNvSpPr>
                <a:spLocks noChangeArrowheads="1"/>
              </p:cNvSpPr>
              <p:nvPr/>
            </p:nvSpPr>
            <p:spPr bwMode="auto">
              <a:xfrm>
                <a:off x="3953" y="270"/>
                <a:ext cx="594" cy="611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8052" name="Object 52"/>
            <p:cNvGraphicFramePr>
              <a:graphicFrameLocks noChangeAspect="1"/>
            </p:cNvGraphicFramePr>
            <p:nvPr/>
          </p:nvGraphicFramePr>
          <p:xfrm>
            <a:off x="3427" y="1969"/>
            <a:ext cx="191" cy="250"/>
          </p:xfrm>
          <a:graphic>
            <a:graphicData uri="http://schemas.openxmlformats.org/presentationml/2006/ole">
              <p:oleObj spid="_x0000_s128052" name="Equation" r:id="rId5" imgW="164880" imgH="215640" progId="">
                <p:embed/>
              </p:oleObj>
            </a:graphicData>
          </a:graphic>
        </p:graphicFrame>
      </p:grpSp>
      <p:sp>
        <p:nvSpPr>
          <p:cNvPr id="128053" name="Text Box 53"/>
          <p:cNvSpPr txBox="1">
            <a:spLocks noChangeArrowheads="1"/>
          </p:cNvSpPr>
          <p:nvPr/>
        </p:nvSpPr>
        <p:spPr bwMode="auto">
          <a:xfrm>
            <a:off x="468313" y="3324225"/>
            <a:ext cx="3522662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用反向施密特触发器</a:t>
            </a:r>
          </a:p>
        </p:txBody>
      </p:sp>
      <p:grpSp>
        <p:nvGrpSpPr>
          <p:cNvPr id="128054" name="Group 54"/>
          <p:cNvGrpSpPr>
            <a:grpSpLocks/>
          </p:cNvGrpSpPr>
          <p:nvPr/>
        </p:nvGrpSpPr>
        <p:grpSpPr bwMode="auto">
          <a:xfrm>
            <a:off x="690563" y="4432300"/>
            <a:ext cx="3560762" cy="396875"/>
            <a:chOff x="3700" y="466"/>
            <a:chExt cx="2430" cy="250"/>
          </a:xfrm>
        </p:grpSpPr>
        <p:sp>
          <p:nvSpPr>
            <p:cNvPr id="128055" name="Line 55"/>
            <p:cNvSpPr>
              <a:spLocks noChangeShapeType="1"/>
            </p:cNvSpPr>
            <p:nvPr/>
          </p:nvSpPr>
          <p:spPr bwMode="auto">
            <a:xfrm>
              <a:off x="3700" y="680"/>
              <a:ext cx="235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6" name="Rectangle 56"/>
            <p:cNvSpPr>
              <a:spLocks noChangeArrowheads="1"/>
            </p:cNvSpPr>
            <p:nvPr/>
          </p:nvSpPr>
          <p:spPr bwMode="auto">
            <a:xfrm>
              <a:off x="5480" y="466"/>
              <a:ext cx="65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      V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</a:rPr>
                <a:t>T+</a:t>
              </a:r>
            </a:p>
          </p:txBody>
        </p:sp>
      </p:grpSp>
      <p:grpSp>
        <p:nvGrpSpPr>
          <p:cNvPr id="128057" name="Group 57"/>
          <p:cNvGrpSpPr>
            <a:grpSpLocks/>
          </p:cNvGrpSpPr>
          <p:nvPr/>
        </p:nvGrpSpPr>
        <p:grpSpPr bwMode="auto">
          <a:xfrm>
            <a:off x="701675" y="4794250"/>
            <a:ext cx="3522663" cy="396875"/>
            <a:chOff x="3700" y="466"/>
            <a:chExt cx="2404" cy="234"/>
          </a:xfrm>
        </p:grpSpPr>
        <p:sp>
          <p:nvSpPr>
            <p:cNvPr id="128058" name="Line 58"/>
            <p:cNvSpPr>
              <a:spLocks noChangeShapeType="1"/>
            </p:cNvSpPr>
            <p:nvPr/>
          </p:nvSpPr>
          <p:spPr bwMode="auto">
            <a:xfrm>
              <a:off x="3700" y="680"/>
              <a:ext cx="235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9" name="Rectangle 59"/>
            <p:cNvSpPr>
              <a:spLocks noChangeArrowheads="1"/>
            </p:cNvSpPr>
            <p:nvPr/>
          </p:nvSpPr>
          <p:spPr bwMode="auto">
            <a:xfrm>
              <a:off x="5480" y="466"/>
              <a:ext cx="624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      V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</a:rPr>
                <a:t>T-</a:t>
              </a:r>
            </a:p>
          </p:txBody>
        </p:sp>
      </p:grpSp>
      <p:grpSp>
        <p:nvGrpSpPr>
          <p:cNvPr id="128060" name="Group 60"/>
          <p:cNvGrpSpPr>
            <a:grpSpLocks/>
          </p:cNvGrpSpPr>
          <p:nvPr/>
        </p:nvGrpSpPr>
        <p:grpSpPr bwMode="auto">
          <a:xfrm>
            <a:off x="1535113" y="4787900"/>
            <a:ext cx="1852612" cy="1330325"/>
            <a:chOff x="4163" y="2653"/>
            <a:chExt cx="1265" cy="838"/>
          </a:xfrm>
        </p:grpSpPr>
        <p:sp>
          <p:nvSpPr>
            <p:cNvPr id="128061" name="Line 61"/>
            <p:cNvSpPr>
              <a:spLocks noChangeShapeType="1"/>
            </p:cNvSpPr>
            <p:nvPr/>
          </p:nvSpPr>
          <p:spPr bwMode="auto">
            <a:xfrm>
              <a:off x="4163" y="2688"/>
              <a:ext cx="0" cy="5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2" name="Line 62"/>
            <p:cNvSpPr>
              <a:spLocks noChangeShapeType="1"/>
            </p:cNvSpPr>
            <p:nvPr/>
          </p:nvSpPr>
          <p:spPr bwMode="auto">
            <a:xfrm>
              <a:off x="5105" y="2897"/>
              <a:ext cx="0" cy="5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3" name="Line 63"/>
            <p:cNvSpPr>
              <a:spLocks noChangeShapeType="1"/>
            </p:cNvSpPr>
            <p:nvPr/>
          </p:nvSpPr>
          <p:spPr bwMode="auto">
            <a:xfrm>
              <a:off x="5428" y="2653"/>
              <a:ext cx="0" cy="5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8064" name="Group 64"/>
          <p:cNvGrpSpPr>
            <a:grpSpLocks/>
          </p:cNvGrpSpPr>
          <p:nvPr/>
        </p:nvGrpSpPr>
        <p:grpSpPr bwMode="auto">
          <a:xfrm>
            <a:off x="536575" y="5657850"/>
            <a:ext cx="3530600" cy="585788"/>
            <a:chOff x="3482" y="3201"/>
            <a:chExt cx="2409" cy="369"/>
          </a:xfrm>
        </p:grpSpPr>
        <p:graphicFrame>
          <p:nvGraphicFramePr>
            <p:cNvPr id="128065" name="Object 65"/>
            <p:cNvGraphicFramePr>
              <a:graphicFrameLocks noChangeAspect="1"/>
            </p:cNvGraphicFramePr>
            <p:nvPr/>
          </p:nvGraphicFramePr>
          <p:xfrm>
            <a:off x="3482" y="3201"/>
            <a:ext cx="205" cy="265"/>
          </p:xfrm>
          <a:graphic>
            <a:graphicData uri="http://schemas.openxmlformats.org/presentationml/2006/ole">
              <p:oleObj spid="_x0000_s128065" name="Equation" r:id="rId6" imgW="177480" imgH="228600" progId="">
                <p:embed/>
              </p:oleObj>
            </a:graphicData>
          </a:graphic>
        </p:graphicFrame>
        <p:sp>
          <p:nvSpPr>
            <p:cNvPr id="128066" name="Line 66"/>
            <p:cNvSpPr>
              <a:spLocks noChangeShapeType="1"/>
            </p:cNvSpPr>
            <p:nvPr/>
          </p:nvSpPr>
          <p:spPr bwMode="auto">
            <a:xfrm>
              <a:off x="3780" y="3289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7" name="Line 67"/>
            <p:cNvSpPr>
              <a:spLocks noChangeShapeType="1"/>
            </p:cNvSpPr>
            <p:nvPr/>
          </p:nvSpPr>
          <p:spPr bwMode="auto">
            <a:xfrm flipH="1">
              <a:off x="4163" y="3290"/>
              <a:ext cx="1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8" name="Line 68"/>
            <p:cNvSpPr>
              <a:spLocks noChangeShapeType="1"/>
            </p:cNvSpPr>
            <p:nvPr/>
          </p:nvSpPr>
          <p:spPr bwMode="auto">
            <a:xfrm flipV="1">
              <a:off x="4163" y="3551"/>
              <a:ext cx="9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9" name="Line 69"/>
            <p:cNvSpPr>
              <a:spLocks noChangeShapeType="1"/>
            </p:cNvSpPr>
            <p:nvPr/>
          </p:nvSpPr>
          <p:spPr bwMode="auto">
            <a:xfrm flipV="1">
              <a:off x="5105" y="32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70" name="Line 70"/>
            <p:cNvSpPr>
              <a:spLocks noChangeShapeType="1"/>
            </p:cNvSpPr>
            <p:nvPr/>
          </p:nvSpPr>
          <p:spPr bwMode="auto">
            <a:xfrm>
              <a:off x="5123" y="3280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71" name="Line 71"/>
            <p:cNvSpPr>
              <a:spLocks noChangeShapeType="1"/>
            </p:cNvSpPr>
            <p:nvPr/>
          </p:nvSpPr>
          <p:spPr bwMode="auto">
            <a:xfrm flipV="1">
              <a:off x="5429" y="3551"/>
              <a:ext cx="462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72" name="Line 72"/>
            <p:cNvSpPr>
              <a:spLocks noChangeShapeType="1"/>
            </p:cNvSpPr>
            <p:nvPr/>
          </p:nvSpPr>
          <p:spPr bwMode="auto">
            <a:xfrm flipV="1">
              <a:off x="5419" y="328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8074" name="Text Box 74"/>
          <p:cNvSpPr txBox="1">
            <a:spLocks noChangeArrowheads="1"/>
          </p:cNvSpPr>
          <p:nvPr/>
        </p:nvSpPr>
        <p:spPr bwMode="auto">
          <a:xfrm>
            <a:off x="468313" y="0"/>
            <a:ext cx="10763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：</a:t>
            </a:r>
          </a:p>
        </p:txBody>
      </p:sp>
      <p:sp>
        <p:nvSpPr>
          <p:cNvPr id="128078" name="AutoShape 78"/>
          <p:cNvSpPr>
            <a:spLocks noChangeArrowheads="1"/>
          </p:cNvSpPr>
          <p:nvPr/>
        </p:nvSpPr>
        <p:spPr bwMode="auto">
          <a:xfrm>
            <a:off x="4859338" y="260350"/>
            <a:ext cx="2233612" cy="720725"/>
          </a:xfrm>
          <a:prstGeom prst="wedgeRoundRectCallout">
            <a:avLst>
              <a:gd name="adj1" fmla="val -173384"/>
              <a:gd name="adj2" fmla="val 137884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F90F36"/>
                </a:solidFill>
              </a:rPr>
              <a:t>干扰信号</a:t>
            </a:r>
          </a:p>
        </p:txBody>
      </p:sp>
      <p:sp>
        <p:nvSpPr>
          <p:cNvPr id="128079" name="AutoShape 79"/>
          <p:cNvSpPr>
            <a:spLocks noChangeArrowheads="1"/>
          </p:cNvSpPr>
          <p:nvPr/>
        </p:nvSpPr>
        <p:spPr bwMode="auto">
          <a:xfrm>
            <a:off x="4859338" y="1341438"/>
            <a:ext cx="1873250" cy="935037"/>
          </a:xfrm>
          <a:prstGeom prst="wedgeRoundRectCallout">
            <a:avLst>
              <a:gd name="adj1" fmla="val -220171"/>
              <a:gd name="adj2" fmla="val 94819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F90F36"/>
                </a:solidFill>
              </a:rPr>
              <a:t>干扰影响整形</a:t>
            </a:r>
          </a:p>
        </p:txBody>
      </p:sp>
      <p:sp>
        <p:nvSpPr>
          <p:cNvPr id="128081" name="AutoShape 81"/>
          <p:cNvSpPr>
            <a:spLocks noChangeArrowheads="1"/>
          </p:cNvSpPr>
          <p:nvPr/>
        </p:nvSpPr>
        <p:spPr bwMode="auto">
          <a:xfrm>
            <a:off x="4787900" y="4221163"/>
            <a:ext cx="2089150" cy="1222375"/>
          </a:xfrm>
          <a:prstGeom prst="wedgeRoundRectCallout">
            <a:avLst>
              <a:gd name="adj1" fmla="val -202583"/>
              <a:gd name="adj2" fmla="val 84287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F90F36"/>
                </a:solidFill>
              </a:rPr>
              <a:t>消除了</a:t>
            </a:r>
          </a:p>
          <a:p>
            <a:pPr algn="ctr"/>
            <a:r>
              <a:rPr lang="zh-CN" altLang="en-US" sz="2800" b="1">
                <a:solidFill>
                  <a:srgbClr val="F90F36"/>
                </a:solidFill>
              </a:rPr>
              <a:t>干扰影响</a:t>
            </a:r>
          </a:p>
        </p:txBody>
      </p:sp>
      <p:sp>
        <p:nvSpPr>
          <p:cNvPr id="128082" name="Text Box 82"/>
          <p:cNvSpPr txBox="1">
            <a:spLocks noChangeArrowheads="1"/>
          </p:cNvSpPr>
          <p:nvPr/>
        </p:nvSpPr>
        <p:spPr bwMode="auto">
          <a:xfrm>
            <a:off x="4337050" y="5805488"/>
            <a:ext cx="4765675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结论：</a:t>
            </a:r>
            <a:r>
              <a:rPr lang="zh-CN" altLang="en-US" b="1"/>
              <a:t>抗干扰能力</a:t>
            </a:r>
            <a:r>
              <a:rPr lang="zh-CN" altLang="en-US"/>
              <a:t>与回差值有关。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 autoUpdateAnimBg="0"/>
      <p:bldP spid="128053" grpId="0" autoUpdateAnimBg="0"/>
      <p:bldP spid="128074" grpId="0" autoUpdateAnimBg="0"/>
      <p:bldP spid="128078" grpId="0" animBg="1"/>
      <p:bldP spid="128079" grpId="0" animBg="1"/>
      <p:bldP spid="128081" grpId="0" animBg="1"/>
      <p:bldP spid="1280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26E9-22B1-46C7-BEA7-D71821A50EED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188913"/>
            <a:ext cx="39814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行楷" pitchFamily="2" charset="-122"/>
                <a:ea typeface="华文行楷" pitchFamily="2" charset="-122"/>
              </a:rPr>
              <a:t>二、用于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行楷" pitchFamily="2" charset="-122"/>
                <a:ea typeface="华文行楷" pitchFamily="2" charset="-122"/>
              </a:rPr>
              <a:t>脉冲鉴幅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611188" y="2060575"/>
          <a:ext cx="5102225" cy="4600575"/>
        </p:xfrm>
        <a:graphic>
          <a:graphicData uri="http://schemas.openxmlformats.org/presentationml/2006/ole">
            <p:oleObj spid="_x0000_s129027" name="Photo Editor 照片" r:id="rId3" imgW="18600000" imgH="15676190" progId="">
              <p:embed/>
            </p:oleObj>
          </a:graphicData>
        </a:graphic>
      </p:graphicFrame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11188" y="836613"/>
            <a:ext cx="6881812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功能：</a:t>
            </a:r>
            <a:r>
              <a:rPr lang="zh-CN" altLang="en-US" sz="2800" b="1">
                <a:ea typeface="楷体_GB2312" pitchFamily="49" charset="-122"/>
              </a:rPr>
              <a:t>筛选出幅度大于某一阀值的脉冲。</a:t>
            </a:r>
          </a:p>
        </p:txBody>
      </p:sp>
      <p:grpSp>
        <p:nvGrpSpPr>
          <p:cNvPr id="129029" name="Group 5"/>
          <p:cNvGrpSpPr>
            <a:grpSpLocks/>
          </p:cNvGrpSpPr>
          <p:nvPr/>
        </p:nvGrpSpPr>
        <p:grpSpPr bwMode="auto">
          <a:xfrm>
            <a:off x="4500563" y="3500438"/>
            <a:ext cx="2555875" cy="936625"/>
            <a:chOff x="2967" y="1653"/>
            <a:chExt cx="1744" cy="590"/>
          </a:xfrm>
        </p:grpSpPr>
        <p:sp>
          <p:nvSpPr>
            <p:cNvPr id="129030" name="Oval 6"/>
            <p:cNvSpPr>
              <a:spLocks noChangeArrowheads="1"/>
            </p:cNvSpPr>
            <p:nvPr/>
          </p:nvSpPr>
          <p:spPr bwMode="auto">
            <a:xfrm>
              <a:off x="2967" y="1833"/>
              <a:ext cx="620" cy="410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1" name="Line 7"/>
            <p:cNvSpPr>
              <a:spLocks noChangeShapeType="1"/>
            </p:cNvSpPr>
            <p:nvPr/>
          </p:nvSpPr>
          <p:spPr bwMode="auto">
            <a:xfrm flipV="1">
              <a:off x="3561" y="1833"/>
              <a:ext cx="611" cy="1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4167" y="1653"/>
              <a:ext cx="5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阀值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071C-0EA7-4525-9B0D-2746F4336A75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23850" y="568325"/>
            <a:ext cx="1022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rgbClr val="F90F36"/>
                </a:solidFill>
                <a:ea typeface="楷体_GB2312" pitchFamily="49" charset="-122"/>
              </a:rPr>
              <a:t>概念</a:t>
            </a:r>
          </a:p>
        </p:txBody>
      </p:sp>
      <p:sp>
        <p:nvSpPr>
          <p:cNvPr id="130052" name="Freeform 4"/>
          <p:cNvSpPr>
            <a:spLocks/>
          </p:cNvSpPr>
          <p:nvPr/>
        </p:nvSpPr>
        <p:spPr bwMode="auto">
          <a:xfrm>
            <a:off x="6086475" y="1220788"/>
            <a:ext cx="1881188" cy="1563687"/>
          </a:xfrm>
          <a:custGeom>
            <a:avLst/>
            <a:gdLst/>
            <a:ahLst/>
            <a:cxnLst>
              <a:cxn ang="0">
                <a:pos x="0" y="854"/>
              </a:cxn>
              <a:cxn ang="0">
                <a:pos x="297" y="863"/>
              </a:cxn>
              <a:cxn ang="0">
                <a:pos x="742" y="121"/>
              </a:cxn>
              <a:cxn ang="0">
                <a:pos x="1283" y="139"/>
              </a:cxn>
            </a:cxnLst>
            <a:rect l="0" t="0" r="r" b="b"/>
            <a:pathLst>
              <a:path w="1283" h="985">
                <a:moveTo>
                  <a:pt x="0" y="854"/>
                </a:moveTo>
                <a:cubicBezTo>
                  <a:pt x="86" y="919"/>
                  <a:pt x="173" y="985"/>
                  <a:pt x="297" y="863"/>
                </a:cubicBezTo>
                <a:cubicBezTo>
                  <a:pt x="421" y="741"/>
                  <a:pt x="578" y="242"/>
                  <a:pt x="742" y="121"/>
                </a:cubicBezTo>
                <a:cubicBezTo>
                  <a:pt x="906" y="0"/>
                  <a:pt x="1193" y="136"/>
                  <a:pt x="1283" y="13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6202363" y="2409825"/>
            <a:ext cx="268287" cy="277813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7239000" y="1038225"/>
            <a:ext cx="268288" cy="2778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V="1">
            <a:off x="6354763" y="1801813"/>
            <a:ext cx="103187" cy="5667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5848350" y="1465263"/>
            <a:ext cx="958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外力</a:t>
            </a: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 flipH="1">
            <a:off x="6827838" y="1135063"/>
            <a:ext cx="280987" cy="457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6219825" y="2670175"/>
            <a:ext cx="971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稳定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7573963" y="868363"/>
            <a:ext cx="8778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不稳定</a:t>
            </a:r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5678488" y="1952625"/>
            <a:ext cx="2889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395288" y="1125538"/>
            <a:ext cx="47021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1.</a:t>
            </a:r>
            <a:r>
              <a:rPr lang="zh-CN" altLang="en-US" b="1">
                <a:ea typeface="楷体_GB2312" pitchFamily="49" charset="-122"/>
              </a:rPr>
              <a:t>电路有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稳态</a:t>
            </a:r>
            <a:r>
              <a:rPr lang="zh-CN" altLang="en-US" b="1">
                <a:ea typeface="楷体_GB2312" pitchFamily="49" charset="-122"/>
              </a:rPr>
              <a:t>和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暂稳态</a:t>
            </a:r>
            <a:r>
              <a:rPr lang="zh-CN" altLang="en-US" b="1">
                <a:ea typeface="楷体_GB2312" pitchFamily="49" charset="-122"/>
              </a:rPr>
              <a:t>两个状态。</a:t>
            </a: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395288" y="1844675"/>
            <a:ext cx="5173662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2.</a:t>
            </a:r>
            <a:r>
              <a:rPr lang="zh-CN" altLang="en-US" b="1">
                <a:ea typeface="楷体_GB2312" pitchFamily="49" charset="-122"/>
              </a:rPr>
              <a:t>在触发脉冲（</a:t>
            </a:r>
            <a:r>
              <a:rPr lang="zh-CN" altLang="en-US" b="1">
                <a:solidFill>
                  <a:srgbClr val="F90F36"/>
                </a:solidFill>
                <a:ea typeface="楷体_GB2312" pitchFamily="49" charset="-122"/>
              </a:rPr>
              <a:t>外力</a:t>
            </a:r>
            <a:r>
              <a:rPr lang="zh-CN" altLang="en-US" b="1">
                <a:ea typeface="楷体_GB2312" pitchFamily="49" charset="-122"/>
              </a:rPr>
              <a:t>）作用下，电路可进入暂稳态，并在暂稳态持续一段时间后，自动返回稳态。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323850" y="3284538"/>
            <a:ext cx="83534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3. </a:t>
            </a:r>
            <a:r>
              <a:rPr lang="zh-CN" altLang="en-US" b="1">
                <a:ea typeface="楷体_GB2312" pitchFamily="49" charset="-122"/>
              </a:rPr>
              <a:t>暂稳态持续一时间与电路参数有关，应与触发脉冲无关。</a:t>
            </a:r>
          </a:p>
        </p:txBody>
      </p:sp>
      <p:grpSp>
        <p:nvGrpSpPr>
          <p:cNvPr id="130083" name="Group 35"/>
          <p:cNvGrpSpPr>
            <a:grpSpLocks/>
          </p:cNvGrpSpPr>
          <p:nvPr/>
        </p:nvGrpSpPr>
        <p:grpSpPr bwMode="auto">
          <a:xfrm>
            <a:off x="3851275" y="5900738"/>
            <a:ext cx="796925" cy="957262"/>
            <a:chOff x="2730" y="3272"/>
            <a:chExt cx="544" cy="603"/>
          </a:xfrm>
        </p:grpSpPr>
        <p:sp>
          <p:nvSpPr>
            <p:cNvPr id="130084" name="Line 36"/>
            <p:cNvSpPr>
              <a:spLocks noChangeShapeType="1"/>
            </p:cNvSpPr>
            <p:nvPr/>
          </p:nvSpPr>
          <p:spPr bwMode="auto">
            <a:xfrm flipV="1">
              <a:off x="2967" y="3272"/>
              <a:ext cx="0" cy="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85" name="Rectangle 37"/>
            <p:cNvSpPr>
              <a:spLocks noChangeArrowheads="1"/>
            </p:cNvSpPr>
            <p:nvPr/>
          </p:nvSpPr>
          <p:spPr bwMode="auto">
            <a:xfrm>
              <a:off x="2730" y="3587"/>
              <a:ext cx="5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稳态</a:t>
              </a:r>
            </a:p>
          </p:txBody>
        </p:sp>
      </p:grpSp>
      <p:grpSp>
        <p:nvGrpSpPr>
          <p:cNvPr id="130094" name="Group 46"/>
          <p:cNvGrpSpPr>
            <a:grpSpLocks/>
          </p:cNvGrpSpPr>
          <p:nvPr/>
        </p:nvGrpSpPr>
        <p:grpSpPr bwMode="auto">
          <a:xfrm>
            <a:off x="4787900" y="6021388"/>
            <a:ext cx="1103313" cy="836612"/>
            <a:chOff x="3016" y="3793"/>
            <a:chExt cx="695" cy="527"/>
          </a:xfrm>
        </p:grpSpPr>
        <p:sp>
          <p:nvSpPr>
            <p:cNvPr id="130087" name="Line 39"/>
            <p:cNvSpPr>
              <a:spLocks noChangeShapeType="1"/>
            </p:cNvSpPr>
            <p:nvPr/>
          </p:nvSpPr>
          <p:spPr bwMode="auto">
            <a:xfrm flipV="1">
              <a:off x="3288" y="3793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88" name="Rectangle 40"/>
            <p:cNvSpPr>
              <a:spLocks noChangeArrowheads="1"/>
            </p:cNvSpPr>
            <p:nvPr/>
          </p:nvSpPr>
          <p:spPr bwMode="auto">
            <a:xfrm>
              <a:off x="3016" y="4032"/>
              <a:ext cx="6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暂稳态</a:t>
              </a:r>
            </a:p>
          </p:txBody>
        </p:sp>
      </p:grpSp>
      <p:sp>
        <p:nvSpPr>
          <p:cNvPr id="130089" name="Text Box 41"/>
          <p:cNvSpPr txBox="1">
            <a:spLocks noChangeArrowheads="1"/>
          </p:cNvSpPr>
          <p:nvPr/>
        </p:nvSpPr>
        <p:spPr bwMode="auto">
          <a:xfrm>
            <a:off x="250825" y="3789363"/>
            <a:ext cx="173672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rgbClr val="F90F36"/>
                </a:solidFill>
                <a:ea typeface="楷体_GB2312" pitchFamily="49" charset="-122"/>
              </a:rPr>
              <a:t>示意框图</a:t>
            </a:r>
          </a:p>
        </p:txBody>
      </p:sp>
      <p:sp>
        <p:nvSpPr>
          <p:cNvPr id="130090" name="Text Box 42"/>
          <p:cNvSpPr txBox="1">
            <a:spLocks noChangeArrowheads="1"/>
          </p:cNvSpPr>
          <p:nvPr/>
        </p:nvSpPr>
        <p:spPr bwMode="auto">
          <a:xfrm>
            <a:off x="6408738" y="4292600"/>
            <a:ext cx="2735262" cy="1917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90F36"/>
                </a:solidFill>
                <a:ea typeface="楷体_GB2312" pitchFamily="49" charset="-122"/>
              </a:rPr>
              <a:t>注意：</a:t>
            </a:r>
          </a:p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触发脉冲也可负脉冲；</a:t>
            </a:r>
          </a:p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电路也可以输出负脉冲。</a:t>
            </a:r>
          </a:p>
        </p:txBody>
      </p:sp>
      <p:grpSp>
        <p:nvGrpSpPr>
          <p:cNvPr id="130100" name="Group 52"/>
          <p:cNvGrpSpPr>
            <a:grpSpLocks/>
          </p:cNvGrpSpPr>
          <p:nvPr/>
        </p:nvGrpSpPr>
        <p:grpSpPr bwMode="auto">
          <a:xfrm>
            <a:off x="900113" y="4437063"/>
            <a:ext cx="5106987" cy="1903412"/>
            <a:chOff x="567" y="2795"/>
            <a:chExt cx="3217" cy="1199"/>
          </a:xfrm>
        </p:grpSpPr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1577" y="3122"/>
              <a:ext cx="508" cy="8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Line 18"/>
            <p:cNvSpPr>
              <a:spLocks noChangeShapeType="1"/>
            </p:cNvSpPr>
            <p:nvPr/>
          </p:nvSpPr>
          <p:spPr bwMode="auto">
            <a:xfrm>
              <a:off x="1141" y="3576"/>
              <a:ext cx="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67" name="Rectangle 19"/>
            <p:cNvSpPr>
              <a:spLocks noChangeArrowheads="1"/>
            </p:cNvSpPr>
            <p:nvPr/>
          </p:nvSpPr>
          <p:spPr bwMode="auto">
            <a:xfrm>
              <a:off x="1652" y="3190"/>
              <a:ext cx="263" cy="6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单稳态</a:t>
              </a:r>
            </a:p>
          </p:txBody>
        </p:sp>
        <p:grpSp>
          <p:nvGrpSpPr>
            <p:cNvPr id="130068" name="Group 20"/>
            <p:cNvGrpSpPr>
              <a:grpSpLocks/>
            </p:cNvGrpSpPr>
            <p:nvPr/>
          </p:nvGrpSpPr>
          <p:grpSpPr bwMode="auto">
            <a:xfrm>
              <a:off x="657" y="3148"/>
              <a:ext cx="492" cy="349"/>
              <a:chOff x="567" y="2863"/>
              <a:chExt cx="725" cy="332"/>
            </a:xfrm>
          </p:grpSpPr>
          <p:sp>
            <p:nvSpPr>
              <p:cNvPr id="130069" name="Line 21"/>
              <p:cNvSpPr>
                <a:spLocks noChangeShapeType="1"/>
              </p:cNvSpPr>
              <p:nvPr/>
            </p:nvSpPr>
            <p:spPr bwMode="auto">
              <a:xfrm flipV="1">
                <a:off x="873" y="2880"/>
                <a:ext cx="7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070" name="Line 22"/>
              <p:cNvSpPr>
                <a:spLocks noChangeShapeType="1"/>
              </p:cNvSpPr>
              <p:nvPr/>
            </p:nvSpPr>
            <p:spPr bwMode="auto">
              <a:xfrm>
                <a:off x="951" y="2863"/>
                <a:ext cx="69" cy="3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071" name="Line 23"/>
              <p:cNvSpPr>
                <a:spLocks noChangeShapeType="1"/>
              </p:cNvSpPr>
              <p:nvPr/>
            </p:nvSpPr>
            <p:spPr bwMode="auto">
              <a:xfrm flipH="1">
                <a:off x="567" y="3159"/>
                <a:ext cx="323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072" name="Line 24"/>
              <p:cNvSpPr>
                <a:spLocks noChangeShapeType="1"/>
              </p:cNvSpPr>
              <p:nvPr/>
            </p:nvSpPr>
            <p:spPr bwMode="auto">
              <a:xfrm>
                <a:off x="1013" y="3176"/>
                <a:ext cx="2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>
              <a:off x="2076" y="3532"/>
              <a:ext cx="3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4" name="Line 26"/>
            <p:cNvSpPr>
              <a:spLocks noChangeShapeType="1"/>
            </p:cNvSpPr>
            <p:nvPr/>
          </p:nvSpPr>
          <p:spPr bwMode="auto">
            <a:xfrm>
              <a:off x="2535" y="3637"/>
              <a:ext cx="3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5" name="Line 27"/>
            <p:cNvSpPr>
              <a:spLocks noChangeShapeType="1"/>
            </p:cNvSpPr>
            <p:nvPr/>
          </p:nvSpPr>
          <p:spPr bwMode="auto">
            <a:xfrm flipV="1">
              <a:off x="2914" y="322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6" name="Line 28"/>
            <p:cNvSpPr>
              <a:spLocks noChangeShapeType="1"/>
            </p:cNvSpPr>
            <p:nvPr/>
          </p:nvSpPr>
          <p:spPr bwMode="auto">
            <a:xfrm>
              <a:off x="2922" y="3235"/>
              <a:ext cx="4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7" name="Line 29"/>
            <p:cNvSpPr>
              <a:spLocks noChangeShapeType="1"/>
            </p:cNvSpPr>
            <p:nvPr/>
          </p:nvSpPr>
          <p:spPr bwMode="auto">
            <a:xfrm flipH="1">
              <a:off x="3406" y="3227"/>
              <a:ext cx="9" cy="4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8" name="Line 30"/>
            <p:cNvSpPr>
              <a:spLocks noChangeShapeType="1"/>
            </p:cNvSpPr>
            <p:nvPr/>
          </p:nvSpPr>
          <p:spPr bwMode="auto">
            <a:xfrm>
              <a:off x="3413" y="3637"/>
              <a:ext cx="3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9" name="Rectangle 31"/>
            <p:cNvSpPr>
              <a:spLocks noChangeArrowheads="1"/>
            </p:cNvSpPr>
            <p:nvPr/>
          </p:nvSpPr>
          <p:spPr bwMode="auto">
            <a:xfrm>
              <a:off x="567" y="3601"/>
              <a:ext cx="88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90F36"/>
                  </a:solidFill>
                  <a:ea typeface="楷体_GB2312" pitchFamily="49" charset="-122"/>
                </a:rPr>
                <a:t>触发脉冲</a:t>
              </a:r>
            </a:p>
          </p:txBody>
        </p:sp>
        <p:sp>
          <p:nvSpPr>
            <p:cNvPr id="130080" name="Rectangle 32"/>
            <p:cNvSpPr>
              <a:spLocks noChangeArrowheads="1"/>
            </p:cNvSpPr>
            <p:nvPr/>
          </p:nvSpPr>
          <p:spPr bwMode="auto">
            <a:xfrm>
              <a:off x="2155" y="3113"/>
              <a:ext cx="50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90F36"/>
                  </a:solidFill>
                  <a:ea typeface="楷体_GB2312" pitchFamily="49" charset="-122"/>
                </a:rPr>
                <a:t>输出</a:t>
              </a:r>
            </a:p>
          </p:txBody>
        </p:sp>
        <p:cxnSp>
          <p:nvCxnSpPr>
            <p:cNvPr id="130081" name="AutoShape 33"/>
            <p:cNvCxnSpPr>
              <a:cxnSpLocks noChangeShapeType="1"/>
            </p:cNvCxnSpPr>
            <p:nvPr/>
          </p:nvCxnSpPr>
          <p:spPr bwMode="auto">
            <a:xfrm flipV="1">
              <a:off x="2914" y="3462"/>
              <a:ext cx="493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graphicFrame>
          <p:nvGraphicFramePr>
            <p:cNvPr id="130082" name="Object 34"/>
            <p:cNvGraphicFramePr>
              <a:graphicFrameLocks noChangeAspect="1"/>
            </p:cNvGraphicFramePr>
            <p:nvPr/>
          </p:nvGraphicFramePr>
          <p:xfrm>
            <a:off x="3044" y="3376"/>
            <a:ext cx="289" cy="402"/>
          </p:xfrm>
          <a:graphic>
            <a:graphicData uri="http://schemas.openxmlformats.org/presentationml/2006/ole">
              <p:oleObj spid="_x0000_s130082" name="Equation" r:id="rId3" imgW="177480" imgH="228600" progId="">
                <p:embed/>
              </p:oleObj>
            </a:graphicData>
          </a:graphic>
        </p:graphicFrame>
        <p:sp>
          <p:nvSpPr>
            <p:cNvPr id="130096" name="Line 48"/>
            <p:cNvSpPr>
              <a:spLocks noChangeShapeType="1"/>
            </p:cNvSpPr>
            <p:nvPr/>
          </p:nvSpPr>
          <p:spPr bwMode="auto">
            <a:xfrm flipV="1">
              <a:off x="2925" y="2795"/>
              <a:ext cx="0" cy="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97" name="Line 49"/>
            <p:cNvSpPr>
              <a:spLocks noChangeShapeType="1"/>
            </p:cNvSpPr>
            <p:nvPr/>
          </p:nvSpPr>
          <p:spPr bwMode="auto">
            <a:xfrm>
              <a:off x="2925" y="2795"/>
              <a:ext cx="9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98" name="Line 50"/>
            <p:cNvSpPr>
              <a:spLocks noChangeShapeType="1"/>
            </p:cNvSpPr>
            <p:nvPr/>
          </p:nvSpPr>
          <p:spPr bwMode="auto">
            <a:xfrm flipH="1">
              <a:off x="2699" y="3151"/>
              <a:ext cx="219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99" name="Line 51"/>
            <p:cNvSpPr>
              <a:spLocks noChangeShapeType="1"/>
            </p:cNvSpPr>
            <p:nvPr/>
          </p:nvSpPr>
          <p:spPr bwMode="auto">
            <a:xfrm>
              <a:off x="3016" y="3158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0102" name="AutoShape 54"/>
          <p:cNvSpPr>
            <a:spLocks noChangeArrowheads="1"/>
          </p:cNvSpPr>
          <p:nvPr/>
        </p:nvSpPr>
        <p:spPr bwMode="auto">
          <a:xfrm>
            <a:off x="4572000" y="3573463"/>
            <a:ext cx="2232025" cy="719137"/>
          </a:xfrm>
          <a:prstGeom prst="wedgeEllipseCallout">
            <a:avLst>
              <a:gd name="adj1" fmla="val -47370"/>
              <a:gd name="adj2" fmla="val 95694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触发脉冲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67544" y="0"/>
            <a:ext cx="4464496" cy="504354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r>
              <a:rPr lang="en-US" altLang="zh-CN" sz="3600" dirty="0" smtClean="0">
                <a:solidFill>
                  <a:srgbClr val="FF0066"/>
                </a:solidFill>
              </a:rPr>
              <a:t>7.3 </a:t>
            </a:r>
            <a:r>
              <a:rPr lang="zh-CN" altLang="en-US" sz="3600" dirty="0" smtClean="0">
                <a:solidFill>
                  <a:srgbClr val="FF0066"/>
                </a:solidFill>
              </a:rPr>
              <a:t>单稳态触发器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  <p:bldP spid="130052" grpId="0" animBg="1"/>
      <p:bldP spid="130053" grpId="0" animBg="1"/>
      <p:bldP spid="130054" grpId="0" animBg="1"/>
      <p:bldP spid="130055" grpId="0" animBg="1"/>
      <p:bldP spid="130056" grpId="0" autoUpdateAnimBg="0"/>
      <p:bldP spid="130057" grpId="0" animBg="1"/>
      <p:bldP spid="130058" grpId="0" autoUpdateAnimBg="0"/>
      <p:bldP spid="130059" grpId="0" autoUpdateAnimBg="0"/>
      <p:bldP spid="130060" grpId="0" animBg="1"/>
      <p:bldP spid="130061" grpId="0" autoUpdateAnimBg="0"/>
      <p:bldP spid="130062" grpId="0" autoUpdateAnimBg="0"/>
      <p:bldP spid="130063" grpId="0" autoUpdateAnimBg="0"/>
      <p:bldP spid="130089" grpId="0" autoUpdateAnimBg="0"/>
      <p:bldP spid="130090" grpId="0" autoUpdateAnimBg="0"/>
      <p:bldP spid="130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858-1CE6-46EE-962B-74D0641DA3BE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80228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7561262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7.3.1  </a:t>
            </a:r>
            <a:r>
              <a:rPr lang="zh-CN" altLang="en-US" sz="28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用门电路组成的单稳态触发器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250825" y="981075"/>
            <a:ext cx="415209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一、微分型单稳态触发器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539750" y="1844675"/>
            <a:ext cx="5903913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电路组成</a:t>
            </a:r>
          </a:p>
          <a:p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CMOS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门</a:t>
            </a:r>
            <a:r>
              <a:rPr lang="zh-CN" altLang="en-US" sz="2800" b="1">
                <a:ea typeface="楷体_GB2312" pitchFamily="49" charset="-122"/>
              </a:rPr>
              <a:t>和</a:t>
            </a:r>
            <a:r>
              <a:rPr lang="en-US" altLang="zh-CN" sz="2800" b="1" u="sng">
                <a:solidFill>
                  <a:schemeClr val="accent2"/>
                </a:solidFill>
                <a:ea typeface="楷体_GB2312" pitchFamily="49" charset="-122"/>
              </a:rPr>
              <a:t>RC</a:t>
            </a:r>
            <a:r>
              <a:rPr lang="zh-CN" altLang="en-US" sz="2800" b="1" u="sng">
                <a:solidFill>
                  <a:schemeClr val="accent2"/>
                </a:solidFill>
                <a:ea typeface="楷体_GB2312" pitchFamily="49" charset="-122"/>
              </a:rPr>
              <a:t>微分电路</a:t>
            </a:r>
            <a:r>
              <a:rPr lang="zh-CN" altLang="en-US" sz="2800" b="1">
                <a:ea typeface="楷体_GB2312" pitchFamily="49" charset="-122"/>
              </a:rPr>
              <a:t>）</a:t>
            </a:r>
          </a:p>
        </p:txBody>
      </p:sp>
      <p:pic>
        <p:nvPicPr>
          <p:cNvPr id="180231" name="Picture 7" descr="62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2924175"/>
            <a:ext cx="5257800" cy="2589213"/>
          </a:xfrm>
          <a:prstGeom prst="rect">
            <a:avLst/>
          </a:prstGeom>
          <a:noFill/>
        </p:spPr>
      </p:pic>
      <p:sp>
        <p:nvSpPr>
          <p:cNvPr id="180235" name="AutoShape 11"/>
          <p:cNvSpPr>
            <a:spLocks noChangeArrowheads="1"/>
          </p:cNvSpPr>
          <p:nvPr/>
        </p:nvSpPr>
        <p:spPr bwMode="auto">
          <a:xfrm>
            <a:off x="2843213" y="3357563"/>
            <a:ext cx="1152525" cy="1727200"/>
          </a:xfrm>
          <a:prstGeom prst="wedgeRoundRectCallout">
            <a:avLst>
              <a:gd name="adj1" fmla="val 65287"/>
              <a:gd name="adj2" fmla="val -92097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endParaRPr lang="zh-CN" altLang="zh-CN"/>
          </a:p>
        </p:txBody>
      </p:sp>
      <p:sp>
        <p:nvSpPr>
          <p:cNvPr id="180236" name="AutoShape 12"/>
          <p:cNvSpPr>
            <a:spLocks noChangeArrowheads="1"/>
          </p:cNvSpPr>
          <p:nvPr/>
        </p:nvSpPr>
        <p:spPr bwMode="auto">
          <a:xfrm>
            <a:off x="827088" y="3644900"/>
            <a:ext cx="1081087" cy="1871663"/>
          </a:xfrm>
          <a:prstGeom prst="wedgeRoundRectCallout">
            <a:avLst>
              <a:gd name="adj1" fmla="val 82157"/>
              <a:gd name="adj2" fmla="val 60009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endParaRPr lang="zh-CN" altLang="zh-CN"/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900113" y="5670550"/>
            <a:ext cx="4289425" cy="1187450"/>
          </a:xfrm>
          <a:prstGeom prst="rect">
            <a:avLst/>
          </a:prstGeom>
          <a:solidFill>
            <a:srgbClr val="FF99CC"/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90F36"/>
                </a:solidFill>
                <a:ea typeface="楷体_GB2312" pitchFamily="49" charset="-122"/>
              </a:rPr>
              <a:t>输入微分</a:t>
            </a:r>
            <a:r>
              <a:rPr lang="zh-CN" altLang="en-US" b="1">
                <a:ea typeface="楷体_GB2312" pitchFamily="49" charset="-122"/>
              </a:rPr>
              <a:t>作用：</a:t>
            </a:r>
          </a:p>
          <a:p>
            <a:r>
              <a:rPr lang="zh-CN" altLang="en-US" b="1">
                <a:ea typeface="楷体_GB2312" pitchFamily="49" charset="-122"/>
              </a:rPr>
              <a:t>使触发信号对暂稳持续时间不影响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5580063" y="3213100"/>
            <a:ext cx="3225800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ea typeface="楷体_GB2312" pitchFamily="49" charset="-122"/>
              </a:rPr>
              <a:t>对于</a:t>
            </a:r>
            <a:r>
              <a:rPr lang="en-US" altLang="zh-CN" sz="2800" b="1">
                <a:ea typeface="楷体_GB2312" pitchFamily="49" charset="-122"/>
              </a:rPr>
              <a:t>CMOS</a:t>
            </a:r>
            <a:r>
              <a:rPr lang="zh-CN" altLang="en-US" sz="2800" b="1">
                <a:ea typeface="楷体_GB2312" pitchFamily="49" charset="-122"/>
              </a:rPr>
              <a:t>门，可作以下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近似</a:t>
            </a:r>
            <a:r>
              <a:rPr lang="zh-CN" altLang="en-US" sz="2800" b="1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80241" name="Object 17"/>
          <p:cNvGraphicFramePr>
            <a:graphicFrameLocks noChangeAspect="1"/>
          </p:cNvGraphicFramePr>
          <p:nvPr/>
        </p:nvGraphicFramePr>
        <p:xfrm>
          <a:off x="5940425" y="4076700"/>
          <a:ext cx="2663825" cy="1428750"/>
        </p:xfrm>
        <a:graphic>
          <a:graphicData uri="http://schemas.openxmlformats.org/presentationml/2006/ole">
            <p:oleObj spid="_x0000_s180241" name="Equation" r:id="rId5" imgW="1434960" imgH="711000" progId="">
              <p:embed/>
            </p:oleObj>
          </a:graphicData>
        </a:graphic>
      </p:graphicFrame>
      <p:sp>
        <p:nvSpPr>
          <p:cNvPr id="180242" name="AutoShape 18"/>
          <p:cNvSpPr>
            <a:spLocks noChangeArrowheads="1"/>
          </p:cNvSpPr>
          <p:nvPr/>
        </p:nvSpPr>
        <p:spPr bwMode="auto">
          <a:xfrm>
            <a:off x="5219700" y="1557338"/>
            <a:ext cx="3529013" cy="1366837"/>
          </a:xfrm>
          <a:prstGeom prst="wedgeRoundRectCallout">
            <a:avLst>
              <a:gd name="adj1" fmla="val -92556"/>
              <a:gd name="adj2" fmla="val 121194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r>
              <a:rPr lang="zh-CN" altLang="en-US" b="1"/>
              <a:t>一般</a:t>
            </a:r>
            <a:r>
              <a:rPr lang="en-US" altLang="zh-CN" b="1"/>
              <a:t>R&gt;&gt;1k,</a:t>
            </a:r>
            <a:r>
              <a:rPr lang="zh-CN" altLang="en-US" b="1"/>
              <a:t>分析时可怱略</a:t>
            </a:r>
            <a:r>
              <a:rPr lang="en-US" altLang="zh-CN" b="1"/>
              <a:t>R</a:t>
            </a:r>
            <a:r>
              <a:rPr lang="en-US" altLang="zh-CN" b="1" baseline="-25000"/>
              <a:t>OH</a:t>
            </a:r>
            <a:r>
              <a:rPr lang="zh-CN" altLang="en-US" b="1"/>
              <a:t>、</a:t>
            </a:r>
            <a:r>
              <a:rPr lang="en-US" altLang="zh-CN" b="1"/>
              <a:t>R</a:t>
            </a:r>
            <a:r>
              <a:rPr lang="en-US" altLang="zh-CN" b="1" baseline="-25000"/>
              <a:t>OL</a:t>
            </a:r>
            <a:r>
              <a:rPr lang="zh-CN" altLang="en-US" b="1"/>
              <a:t>的影响</a:t>
            </a:r>
          </a:p>
          <a:p>
            <a:pPr algn="ctr"/>
            <a:endParaRPr lang="en-US" altLang="zh-CN"/>
          </a:p>
        </p:txBody>
      </p:sp>
      <p:sp>
        <p:nvSpPr>
          <p:cNvPr id="180243" name="AutoShape 19"/>
          <p:cNvSpPr>
            <a:spLocks noChangeArrowheads="1"/>
          </p:cNvSpPr>
          <p:nvPr/>
        </p:nvSpPr>
        <p:spPr bwMode="auto">
          <a:xfrm>
            <a:off x="5364163" y="5373688"/>
            <a:ext cx="3600450" cy="1484312"/>
          </a:xfrm>
          <a:prstGeom prst="wedgeRoundRectCallout">
            <a:avLst>
              <a:gd name="adj1" fmla="val -95898"/>
              <a:gd name="adj2" fmla="val -106148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r>
              <a:rPr lang="zh-CN" altLang="en-US">
                <a:solidFill>
                  <a:srgbClr val="CC3300"/>
                </a:solidFill>
              </a:rPr>
              <a:t>分析的关键点</a:t>
            </a:r>
            <a:r>
              <a:rPr lang="zh-CN" altLang="en-US"/>
              <a:t>：电容的一端，且这一端为门电路的输入端。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animBg="1" autoUpdateAnimBg="0"/>
      <p:bldP spid="180229" grpId="0" autoUpdateAnimBg="0"/>
      <p:bldP spid="180230" grpId="0" autoUpdateAnimBg="0"/>
      <p:bldP spid="180235" grpId="0" animBg="1"/>
      <p:bldP spid="180236" grpId="0" animBg="1"/>
      <p:bldP spid="180238" grpId="0" animBg="1" autoUpdateAnimBg="0"/>
      <p:bldP spid="180240" grpId="0" autoUpdateAnimBg="0"/>
      <p:bldP spid="180242" grpId="0" animBg="1"/>
      <p:bldP spid="1802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2E29-2AF1-4597-90C1-75BB52348557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50825" y="260351"/>
            <a:ext cx="2232943" cy="504354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7.1  </a:t>
            </a:r>
            <a:r>
              <a:rPr lang="zh-CN" altLang="en-US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概述</a:t>
            </a:r>
          </a:p>
        </p:txBody>
      </p:sp>
      <p:sp>
        <p:nvSpPr>
          <p:cNvPr id="152583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052513"/>
            <a:ext cx="4535487" cy="5794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一、什么叫脉冲波形</a:t>
            </a: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0" y="1773238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广义上：非正弦波信号。本课程只讨论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矩形脉冲信号。</a:t>
            </a:r>
          </a:p>
        </p:txBody>
      </p:sp>
      <p:sp>
        <p:nvSpPr>
          <p:cNvPr id="152585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2420938"/>
            <a:ext cx="5334000" cy="5794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二、矩形脉冲的主要参数</a:t>
            </a:r>
          </a:p>
        </p:txBody>
      </p:sp>
      <p:pic>
        <p:nvPicPr>
          <p:cNvPr id="152586" name="Picture 10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3141663"/>
            <a:ext cx="587533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7" name="AutoShape 11"/>
          <p:cNvSpPr>
            <a:spLocks noChangeArrowheads="1"/>
          </p:cNvSpPr>
          <p:nvPr/>
        </p:nvSpPr>
        <p:spPr bwMode="auto">
          <a:xfrm>
            <a:off x="539750" y="5849938"/>
            <a:ext cx="1746250" cy="1008062"/>
          </a:xfrm>
          <a:prstGeom prst="wedgeEllipseCallout">
            <a:avLst>
              <a:gd name="adj1" fmla="val 125819"/>
              <a:gd name="adj2" fmla="val -43227"/>
            </a:avLst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3300"/>
                </a:solidFill>
              </a:rPr>
              <a:t>周期</a:t>
            </a:r>
            <a:r>
              <a:rPr lang="en-US" altLang="zh-CN" b="1">
                <a:solidFill>
                  <a:srgbClr val="CC3300"/>
                </a:solidFill>
              </a:rPr>
              <a:t>T</a:t>
            </a:r>
          </a:p>
        </p:txBody>
      </p:sp>
      <p:sp>
        <p:nvSpPr>
          <p:cNvPr id="152588" name="AutoShape 12"/>
          <p:cNvSpPr>
            <a:spLocks noChangeArrowheads="1"/>
          </p:cNvSpPr>
          <p:nvPr/>
        </p:nvSpPr>
        <p:spPr bwMode="auto">
          <a:xfrm>
            <a:off x="4500563" y="3573463"/>
            <a:ext cx="3384550" cy="1125537"/>
          </a:xfrm>
          <a:prstGeom prst="wedgeEllipseCallout">
            <a:avLst>
              <a:gd name="adj1" fmla="val -71435"/>
              <a:gd name="adj2" fmla="val 113894"/>
            </a:avLst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高电平持续时间：</a:t>
            </a:r>
          </a:p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宽度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ea typeface="楷体_GB2312" pitchFamily="49" charset="-122"/>
              </a:rPr>
              <a:t>w</a:t>
            </a:r>
          </a:p>
        </p:txBody>
      </p:sp>
      <p:sp>
        <p:nvSpPr>
          <p:cNvPr id="152589" name="AutoShape 13"/>
          <p:cNvSpPr>
            <a:spLocks noChangeArrowheads="1"/>
          </p:cNvSpPr>
          <p:nvPr/>
        </p:nvSpPr>
        <p:spPr bwMode="auto">
          <a:xfrm>
            <a:off x="0" y="4508500"/>
            <a:ext cx="1746250" cy="1008063"/>
          </a:xfrm>
          <a:prstGeom prst="wedgeEllipseCallout">
            <a:avLst>
              <a:gd name="adj1" fmla="val 143000"/>
              <a:gd name="adj2" fmla="val 35199"/>
            </a:avLst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宽度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ea typeface="楷体_GB2312" pitchFamily="49" charset="-122"/>
              </a:rPr>
              <a:t>w</a:t>
            </a:r>
            <a:endParaRPr lang="en-US" altLang="zh-CN" b="1">
              <a:solidFill>
                <a:srgbClr val="CC3300"/>
              </a:solidFill>
            </a:endParaRPr>
          </a:p>
        </p:txBody>
      </p:sp>
      <p:sp>
        <p:nvSpPr>
          <p:cNvPr id="152590" name="AutoShape 14"/>
          <p:cNvSpPr>
            <a:spLocks noChangeArrowheads="1"/>
          </p:cNvSpPr>
          <p:nvPr/>
        </p:nvSpPr>
        <p:spPr bwMode="auto">
          <a:xfrm>
            <a:off x="5580063" y="5013325"/>
            <a:ext cx="1746250" cy="1008063"/>
          </a:xfrm>
          <a:prstGeom prst="wedgeEllipseCallout">
            <a:avLst>
              <a:gd name="adj1" fmla="val -83634"/>
              <a:gd name="adj2" fmla="val -87954"/>
            </a:avLst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幅度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ea typeface="楷体_GB2312" pitchFamily="49" charset="-122"/>
              </a:rPr>
              <a:t>m</a:t>
            </a:r>
          </a:p>
        </p:txBody>
      </p:sp>
      <p:sp>
        <p:nvSpPr>
          <p:cNvPr id="152591" name="AutoShape 15"/>
          <p:cNvSpPr>
            <a:spLocks noChangeArrowheads="1"/>
          </p:cNvSpPr>
          <p:nvPr/>
        </p:nvSpPr>
        <p:spPr bwMode="auto">
          <a:xfrm>
            <a:off x="250825" y="3573463"/>
            <a:ext cx="1746250" cy="1008062"/>
          </a:xfrm>
          <a:prstGeom prst="wedgeEllipseCallout">
            <a:avLst>
              <a:gd name="adj1" fmla="val 111000"/>
              <a:gd name="adj2" fmla="val -58190"/>
            </a:avLst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上升时间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chemeClr val="accent2"/>
                </a:solidFill>
                <a:ea typeface="楷体_GB2312" pitchFamily="49" charset="-122"/>
              </a:rPr>
              <a:t>r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2592" name="AutoShape 16"/>
          <p:cNvSpPr>
            <a:spLocks noChangeArrowheads="1"/>
          </p:cNvSpPr>
          <p:nvPr/>
        </p:nvSpPr>
        <p:spPr bwMode="auto">
          <a:xfrm>
            <a:off x="5940425" y="2276475"/>
            <a:ext cx="2087563" cy="1008063"/>
          </a:xfrm>
          <a:prstGeom prst="wedgeEllipseCallout">
            <a:avLst>
              <a:gd name="adj1" fmla="val -127796"/>
              <a:gd name="adj2" fmla="val 63699"/>
            </a:avLst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下降时间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chemeClr val="accent2"/>
                </a:solidFill>
                <a:ea typeface="楷体_GB2312" pitchFamily="49" charset="-122"/>
              </a:rPr>
              <a:t>f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2593" name="AutoShape 17"/>
          <p:cNvSpPr>
            <a:spLocks noChangeArrowheads="1"/>
          </p:cNvSpPr>
          <p:nvPr/>
        </p:nvSpPr>
        <p:spPr bwMode="auto">
          <a:xfrm>
            <a:off x="6084888" y="3429000"/>
            <a:ext cx="2879725" cy="1484313"/>
          </a:xfrm>
          <a:prstGeom prst="wedgeEllipseCallout">
            <a:avLst>
              <a:gd name="adj1" fmla="val -19792"/>
              <a:gd name="adj2" fmla="val -41657"/>
            </a:avLst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ea typeface="楷体_GB2312" pitchFamily="49" charset="-122"/>
              </a:rPr>
              <a:t>占空比</a:t>
            </a:r>
            <a:r>
              <a:rPr lang="en-US" altLang="zh-CN" sz="2800">
                <a:ea typeface="楷体_GB2312" pitchFamily="49" charset="-122"/>
              </a:rPr>
              <a:t>q</a:t>
            </a:r>
            <a:r>
              <a:rPr lang="zh-CN" altLang="en-US" sz="2800">
                <a:ea typeface="楷体_GB2312" pitchFamily="49" charset="-122"/>
              </a:rPr>
              <a:t>：</a:t>
            </a:r>
          </a:p>
          <a:p>
            <a:pPr algn="ctr"/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q= T</a:t>
            </a:r>
            <a:r>
              <a:rPr lang="en-US" altLang="zh-CN" sz="2800" baseline="-25000">
                <a:solidFill>
                  <a:srgbClr val="FF0000"/>
                </a:solidFill>
                <a:ea typeface="楷体_GB2312" pitchFamily="49" charset="-122"/>
              </a:rPr>
              <a:t>w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 /T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 autoUpdateAnimBg="0"/>
      <p:bldP spid="152583" grpId="0" animBg="1" autoUpdateAnimBg="0"/>
      <p:bldP spid="152584" grpId="0" autoUpdateAnimBg="0"/>
      <p:bldP spid="152585" grpId="0" animBg="1" autoUpdateAnimBg="0"/>
      <p:bldP spid="152587" grpId="0" animBg="1"/>
      <p:bldP spid="152588" grpId="0" animBg="1"/>
      <p:bldP spid="152589" grpId="0" animBg="1"/>
      <p:bldP spid="152590" grpId="0" animBg="1"/>
      <p:bldP spid="152591" grpId="0" animBg="1"/>
      <p:bldP spid="152592" grpId="0" animBg="1"/>
      <p:bldP spid="15259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4442-2D76-474F-AABB-99E6503AD2A2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539750" y="188913"/>
            <a:ext cx="147161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原理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395288" y="785813"/>
            <a:ext cx="28098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）求稳态：</a:t>
            </a:r>
            <a:r>
              <a:rPr lang="zh-CN" altLang="en-US" b="1">
                <a:ea typeface="楷体_GB2312" pitchFamily="49" charset="-122"/>
              </a:rPr>
              <a:t>    </a:t>
            </a:r>
            <a:endParaRPr lang="zh-CN" altLang="en-US" sz="2000" b="1">
              <a:ea typeface="楷体_GB2312" pitchFamily="49" charset="-122"/>
            </a:endParaRPr>
          </a:p>
        </p:txBody>
      </p:sp>
      <p:graphicFrame>
        <p:nvGraphicFramePr>
          <p:cNvPr id="179224" name="Object 24"/>
          <p:cNvGraphicFramePr>
            <a:graphicFrameLocks noChangeAspect="1"/>
          </p:cNvGraphicFramePr>
          <p:nvPr/>
        </p:nvGraphicFramePr>
        <p:xfrm>
          <a:off x="7019925" y="3141663"/>
          <a:ext cx="1612900" cy="1847850"/>
        </p:xfrm>
        <a:graphic>
          <a:graphicData uri="http://schemas.openxmlformats.org/presentationml/2006/ole">
            <p:oleObj spid="_x0000_s179224" name="公式" r:id="rId3" imgW="647640" imgH="685800" progId="">
              <p:embed/>
            </p:oleObj>
          </a:graphicData>
        </a:graphic>
      </p:graphicFrame>
      <p:pic>
        <p:nvPicPr>
          <p:cNvPr id="179233" name="Picture 33" descr="62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1557338"/>
            <a:ext cx="5257800" cy="2589212"/>
          </a:xfrm>
          <a:prstGeom prst="rect">
            <a:avLst/>
          </a:prstGeom>
          <a:noFill/>
        </p:spPr>
      </p:pic>
      <p:grpSp>
        <p:nvGrpSpPr>
          <p:cNvPr id="179236" name="Group 36"/>
          <p:cNvGrpSpPr>
            <a:grpSpLocks/>
          </p:cNvGrpSpPr>
          <p:nvPr/>
        </p:nvGrpSpPr>
        <p:grpSpPr bwMode="auto">
          <a:xfrm>
            <a:off x="684213" y="4724400"/>
            <a:ext cx="3743325" cy="1296988"/>
            <a:chOff x="431" y="2931"/>
            <a:chExt cx="2358" cy="817"/>
          </a:xfrm>
        </p:grpSpPr>
        <p:sp>
          <p:nvSpPr>
            <p:cNvPr id="179234" name="AutoShape 34"/>
            <p:cNvSpPr>
              <a:spLocks noChangeArrowheads="1"/>
            </p:cNvSpPr>
            <p:nvPr/>
          </p:nvSpPr>
          <p:spPr bwMode="auto">
            <a:xfrm>
              <a:off x="431" y="2931"/>
              <a:ext cx="2358" cy="817"/>
            </a:xfrm>
            <a:prstGeom prst="wedgeRoundRectCallout">
              <a:avLst>
                <a:gd name="adj1" fmla="val 11875"/>
                <a:gd name="adj2" fmla="val -138250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79235" name="AutoShape 35"/>
            <p:cNvSpPr>
              <a:spLocks noChangeArrowheads="1"/>
            </p:cNvSpPr>
            <p:nvPr/>
          </p:nvSpPr>
          <p:spPr bwMode="auto">
            <a:xfrm>
              <a:off x="431" y="2931"/>
              <a:ext cx="2358" cy="817"/>
            </a:xfrm>
            <a:prstGeom prst="wedgeRoundRectCallout">
              <a:avLst>
                <a:gd name="adj1" fmla="val -38296"/>
                <a:gd name="adj2" fmla="val -168727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稳态时</a:t>
              </a:r>
              <a:r>
                <a:rPr lang="zh-CN" altLang="en-US" b="1"/>
                <a:t>，电路不再充放电，电容</a:t>
              </a:r>
              <a:r>
                <a:rPr lang="en-US" altLang="zh-CN" b="1"/>
                <a:t>C</a:t>
              </a:r>
              <a:r>
                <a:rPr lang="en-US" altLang="zh-CN" b="1" baseline="-25000"/>
                <a:t>d</a:t>
              </a:r>
              <a:r>
                <a:rPr lang="zh-CN" altLang="en-US" b="1"/>
                <a:t>、 </a:t>
              </a:r>
              <a:r>
                <a:rPr lang="en-US" altLang="zh-CN" b="1"/>
                <a:t>C</a:t>
              </a:r>
              <a:r>
                <a:rPr lang="zh-CN" altLang="en-US" b="1"/>
                <a:t>可视为</a:t>
              </a:r>
            </a:p>
            <a:p>
              <a:r>
                <a:rPr lang="zh-CN" altLang="en-US" b="1"/>
                <a:t>开路。</a:t>
              </a:r>
            </a:p>
            <a:p>
              <a:pPr algn="ctr"/>
              <a:endParaRPr lang="en-US" altLang="zh-CN"/>
            </a:p>
          </p:txBody>
        </p:sp>
      </p:grpSp>
      <p:grpSp>
        <p:nvGrpSpPr>
          <p:cNvPr id="179239" name="Group 39"/>
          <p:cNvGrpSpPr>
            <a:grpSpLocks/>
          </p:cNvGrpSpPr>
          <p:nvPr/>
        </p:nvGrpSpPr>
        <p:grpSpPr bwMode="auto">
          <a:xfrm>
            <a:off x="900113" y="2708275"/>
            <a:ext cx="2376487" cy="647700"/>
            <a:chOff x="567" y="1706"/>
            <a:chExt cx="1497" cy="408"/>
          </a:xfrm>
        </p:grpSpPr>
        <p:sp>
          <p:nvSpPr>
            <p:cNvPr id="179237" name="AutoShape 37"/>
            <p:cNvSpPr>
              <a:spLocks noChangeArrowheads="1"/>
            </p:cNvSpPr>
            <p:nvPr/>
          </p:nvSpPr>
          <p:spPr bwMode="auto">
            <a:xfrm>
              <a:off x="1882" y="1797"/>
              <a:ext cx="182" cy="317"/>
            </a:xfrm>
            <a:prstGeom prst="wedgeRoundRectCallout">
              <a:avLst>
                <a:gd name="adj1" fmla="val -32417"/>
                <a:gd name="adj2" fmla="val 27287"/>
                <a:gd name="adj3" fmla="val 16667"/>
              </a:avLst>
            </a:prstGeom>
            <a:solidFill>
              <a:srgbClr val="FFCC99"/>
            </a:solidFill>
            <a:ln w="25400">
              <a:noFill/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79238" name="AutoShape 38"/>
            <p:cNvSpPr>
              <a:spLocks noChangeArrowheads="1"/>
            </p:cNvSpPr>
            <p:nvPr/>
          </p:nvSpPr>
          <p:spPr bwMode="auto">
            <a:xfrm>
              <a:off x="567" y="1706"/>
              <a:ext cx="182" cy="317"/>
            </a:xfrm>
            <a:prstGeom prst="wedgeRoundRectCallout">
              <a:avLst>
                <a:gd name="adj1" fmla="val -32417"/>
                <a:gd name="adj2" fmla="val 41796"/>
                <a:gd name="adj3" fmla="val 16667"/>
              </a:avLst>
            </a:prstGeom>
            <a:solidFill>
              <a:srgbClr val="FFCC99"/>
            </a:solidFill>
            <a:ln w="25400">
              <a:noFill/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</p:grpSp>
      <p:grpSp>
        <p:nvGrpSpPr>
          <p:cNvPr id="179243" name="Group 43"/>
          <p:cNvGrpSpPr>
            <a:grpSpLocks/>
          </p:cNvGrpSpPr>
          <p:nvPr/>
        </p:nvGrpSpPr>
        <p:grpSpPr bwMode="auto">
          <a:xfrm>
            <a:off x="1547813" y="1341438"/>
            <a:ext cx="1512887" cy="719137"/>
            <a:chOff x="2562" y="527"/>
            <a:chExt cx="953" cy="453"/>
          </a:xfrm>
        </p:grpSpPr>
        <p:sp>
          <p:nvSpPr>
            <p:cNvPr id="179241" name="AutoShape 41"/>
            <p:cNvSpPr>
              <a:spLocks noChangeArrowheads="1"/>
            </p:cNvSpPr>
            <p:nvPr/>
          </p:nvSpPr>
          <p:spPr bwMode="auto">
            <a:xfrm>
              <a:off x="2562" y="527"/>
              <a:ext cx="953" cy="453"/>
            </a:xfrm>
            <a:prstGeom prst="wedgeRoundRectCallout">
              <a:avLst>
                <a:gd name="adj1" fmla="val 74870"/>
                <a:gd name="adj2" fmla="val 183333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79219" name="Object 19"/>
            <p:cNvGraphicFramePr>
              <a:graphicFrameLocks noChangeAspect="1"/>
            </p:cNvGraphicFramePr>
            <p:nvPr/>
          </p:nvGraphicFramePr>
          <p:xfrm>
            <a:off x="2562" y="572"/>
            <a:ext cx="952" cy="357"/>
          </p:xfrm>
          <a:graphic>
            <a:graphicData uri="http://schemas.openxmlformats.org/presentationml/2006/ole">
              <p:oleObj spid="_x0000_s179219" name="Equation" r:id="rId5" imgW="622080" imgH="215640" progId="">
                <p:embed/>
              </p:oleObj>
            </a:graphicData>
          </a:graphic>
        </p:graphicFrame>
      </p:grpSp>
      <p:grpSp>
        <p:nvGrpSpPr>
          <p:cNvPr id="179247" name="Group 47"/>
          <p:cNvGrpSpPr>
            <a:grpSpLocks/>
          </p:cNvGrpSpPr>
          <p:nvPr/>
        </p:nvGrpSpPr>
        <p:grpSpPr bwMode="auto">
          <a:xfrm>
            <a:off x="5219700" y="1268413"/>
            <a:ext cx="1439863" cy="863600"/>
            <a:chOff x="3288" y="799"/>
            <a:chExt cx="907" cy="544"/>
          </a:xfrm>
        </p:grpSpPr>
        <p:sp>
          <p:nvSpPr>
            <p:cNvPr id="179245" name="AutoShape 45"/>
            <p:cNvSpPr>
              <a:spLocks noChangeArrowheads="1"/>
            </p:cNvSpPr>
            <p:nvPr/>
          </p:nvSpPr>
          <p:spPr bwMode="auto">
            <a:xfrm flipV="1">
              <a:off x="3288" y="799"/>
              <a:ext cx="907" cy="544"/>
            </a:xfrm>
            <a:prstGeom prst="wedgeRoundRectCallout">
              <a:avLst>
                <a:gd name="adj1" fmla="val -85616"/>
                <a:gd name="adj2" fmla="val -155148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rot="10800000"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79225" name="Object 25"/>
            <p:cNvGraphicFramePr>
              <a:graphicFrameLocks noChangeAspect="1"/>
            </p:cNvGraphicFramePr>
            <p:nvPr/>
          </p:nvGraphicFramePr>
          <p:xfrm>
            <a:off x="3334" y="890"/>
            <a:ext cx="820" cy="390"/>
          </p:xfrm>
          <a:graphic>
            <a:graphicData uri="http://schemas.openxmlformats.org/presentationml/2006/ole">
              <p:oleObj spid="_x0000_s179225" name="Equation" r:id="rId6" imgW="520560" imgH="228600" progId="">
                <p:embed/>
              </p:oleObj>
            </a:graphicData>
          </a:graphic>
        </p:graphicFrame>
      </p:grpSp>
      <p:grpSp>
        <p:nvGrpSpPr>
          <p:cNvPr id="179256" name="Group 56"/>
          <p:cNvGrpSpPr>
            <a:grpSpLocks/>
          </p:cNvGrpSpPr>
          <p:nvPr/>
        </p:nvGrpSpPr>
        <p:grpSpPr bwMode="auto">
          <a:xfrm>
            <a:off x="0" y="4365625"/>
            <a:ext cx="2160588" cy="936625"/>
            <a:chOff x="113" y="2750"/>
            <a:chExt cx="1361" cy="590"/>
          </a:xfrm>
        </p:grpSpPr>
        <p:sp>
          <p:nvSpPr>
            <p:cNvPr id="179248" name="AutoShape 48"/>
            <p:cNvSpPr>
              <a:spLocks noChangeArrowheads="1"/>
            </p:cNvSpPr>
            <p:nvPr/>
          </p:nvSpPr>
          <p:spPr bwMode="auto">
            <a:xfrm>
              <a:off x="113" y="2750"/>
              <a:ext cx="1361" cy="590"/>
            </a:xfrm>
            <a:prstGeom prst="wedgeRoundRectCallout">
              <a:avLst>
                <a:gd name="adj1" fmla="val 25310"/>
                <a:gd name="adj2" fmla="val -192880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79222" name="Object 22"/>
            <p:cNvGraphicFramePr>
              <a:graphicFrameLocks noChangeAspect="1"/>
            </p:cNvGraphicFramePr>
            <p:nvPr/>
          </p:nvGraphicFramePr>
          <p:xfrm>
            <a:off x="294" y="2841"/>
            <a:ext cx="943" cy="460"/>
          </p:xfrm>
          <a:graphic>
            <a:graphicData uri="http://schemas.openxmlformats.org/presentationml/2006/ole">
              <p:oleObj spid="_x0000_s179222" name="公式" r:id="rId7" imgW="507960" imgH="228600" progId="">
                <p:embed/>
              </p:oleObj>
            </a:graphicData>
          </a:graphic>
        </p:graphicFrame>
      </p:grpSp>
      <p:grpSp>
        <p:nvGrpSpPr>
          <p:cNvPr id="179258" name="Group 58"/>
          <p:cNvGrpSpPr>
            <a:grpSpLocks/>
          </p:cNvGrpSpPr>
          <p:nvPr/>
        </p:nvGrpSpPr>
        <p:grpSpPr bwMode="auto">
          <a:xfrm>
            <a:off x="2411413" y="4652963"/>
            <a:ext cx="2016125" cy="936625"/>
            <a:chOff x="1519" y="2931"/>
            <a:chExt cx="1270" cy="590"/>
          </a:xfrm>
        </p:grpSpPr>
        <p:sp>
          <p:nvSpPr>
            <p:cNvPr id="179251" name="AutoShape 51"/>
            <p:cNvSpPr>
              <a:spLocks noChangeArrowheads="1"/>
            </p:cNvSpPr>
            <p:nvPr/>
          </p:nvSpPr>
          <p:spPr bwMode="auto">
            <a:xfrm>
              <a:off x="1519" y="2931"/>
              <a:ext cx="1253" cy="590"/>
            </a:xfrm>
            <a:prstGeom prst="wedgeRoundRectCallout">
              <a:avLst>
                <a:gd name="adj1" fmla="val -40583"/>
                <a:gd name="adj2" fmla="val -208477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79252" name="Object 52"/>
            <p:cNvGraphicFramePr>
              <a:graphicFrameLocks noChangeAspect="1"/>
            </p:cNvGraphicFramePr>
            <p:nvPr/>
          </p:nvGraphicFramePr>
          <p:xfrm>
            <a:off x="1584" y="3022"/>
            <a:ext cx="1205" cy="460"/>
          </p:xfrm>
          <a:graphic>
            <a:graphicData uri="http://schemas.openxmlformats.org/presentationml/2006/ole">
              <p:oleObj spid="_x0000_s179252" name="公式" r:id="rId8" imgW="634680" imgH="228600" progId="">
                <p:embed/>
              </p:oleObj>
            </a:graphicData>
          </a:graphic>
        </p:graphicFrame>
      </p:grpSp>
      <p:grpSp>
        <p:nvGrpSpPr>
          <p:cNvPr id="179270" name="Group 70"/>
          <p:cNvGrpSpPr>
            <a:grpSpLocks/>
          </p:cNvGrpSpPr>
          <p:nvPr/>
        </p:nvGrpSpPr>
        <p:grpSpPr bwMode="auto">
          <a:xfrm>
            <a:off x="4643438" y="4581525"/>
            <a:ext cx="1944687" cy="936625"/>
            <a:chOff x="2925" y="2886"/>
            <a:chExt cx="1225" cy="590"/>
          </a:xfrm>
        </p:grpSpPr>
        <p:sp>
          <p:nvSpPr>
            <p:cNvPr id="179254" name="AutoShape 54"/>
            <p:cNvSpPr>
              <a:spLocks noChangeArrowheads="1"/>
            </p:cNvSpPr>
            <p:nvPr/>
          </p:nvSpPr>
          <p:spPr bwMode="auto">
            <a:xfrm>
              <a:off x="2925" y="2886"/>
              <a:ext cx="1225" cy="590"/>
            </a:xfrm>
            <a:prstGeom prst="wedgeRoundRectCallout">
              <a:avLst>
                <a:gd name="adj1" fmla="val -117509"/>
                <a:gd name="adj2" fmla="val -128306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79255" name="Object 55"/>
            <p:cNvGraphicFramePr>
              <a:graphicFrameLocks noChangeAspect="1"/>
            </p:cNvGraphicFramePr>
            <p:nvPr/>
          </p:nvGraphicFramePr>
          <p:xfrm>
            <a:off x="3107" y="2976"/>
            <a:ext cx="966" cy="460"/>
          </p:xfrm>
          <a:graphic>
            <a:graphicData uri="http://schemas.openxmlformats.org/presentationml/2006/ole">
              <p:oleObj spid="_x0000_s179255" name="公式" r:id="rId9" imgW="520560" imgH="228600" progId="">
                <p:embed/>
              </p:oleObj>
            </a:graphicData>
          </a:graphic>
        </p:graphicFrame>
      </p:grpSp>
      <p:grpSp>
        <p:nvGrpSpPr>
          <p:cNvPr id="179269" name="Group 69"/>
          <p:cNvGrpSpPr>
            <a:grpSpLocks/>
          </p:cNvGrpSpPr>
          <p:nvPr/>
        </p:nvGrpSpPr>
        <p:grpSpPr bwMode="auto">
          <a:xfrm>
            <a:off x="2843213" y="3573463"/>
            <a:ext cx="649287" cy="587375"/>
            <a:chOff x="3243" y="2523"/>
            <a:chExt cx="409" cy="370"/>
          </a:xfrm>
        </p:grpSpPr>
        <p:sp>
          <p:nvSpPr>
            <p:cNvPr id="179268" name="AutoShape 68"/>
            <p:cNvSpPr>
              <a:spLocks noChangeArrowheads="1"/>
            </p:cNvSpPr>
            <p:nvPr/>
          </p:nvSpPr>
          <p:spPr bwMode="auto">
            <a:xfrm>
              <a:off x="3243" y="2523"/>
              <a:ext cx="408" cy="363"/>
            </a:xfrm>
            <a:prstGeom prst="wedgeRectCallout">
              <a:avLst>
                <a:gd name="adj1" fmla="val -28185"/>
                <a:gd name="adj2" fmla="val 40356"/>
              </a:avLst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79259" name="Line 59"/>
            <p:cNvSpPr>
              <a:spLocks noChangeShapeType="1"/>
            </p:cNvSpPr>
            <p:nvPr/>
          </p:nvSpPr>
          <p:spPr bwMode="auto">
            <a:xfrm flipH="1">
              <a:off x="3243" y="2614"/>
              <a:ext cx="40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lg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9265" name="Rectangle 65"/>
            <p:cNvSpPr>
              <a:spLocks noChangeArrowheads="1"/>
            </p:cNvSpPr>
            <p:nvPr/>
          </p:nvSpPr>
          <p:spPr bwMode="auto">
            <a:xfrm>
              <a:off x="3459" y="2711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179266" name="Rectangle 66"/>
            <p:cNvSpPr>
              <a:spLocks noChangeArrowheads="1"/>
            </p:cNvSpPr>
            <p:nvPr/>
          </p:nvSpPr>
          <p:spPr bwMode="auto">
            <a:xfrm>
              <a:off x="3329" y="2552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endParaRPr lang="en-US" altLang="zh-CN"/>
            </a:p>
          </p:txBody>
        </p:sp>
      </p:grpSp>
      <p:sp>
        <p:nvSpPr>
          <p:cNvPr id="179271" name="Rectangle 71"/>
          <p:cNvSpPr>
            <a:spLocks noChangeArrowheads="1"/>
          </p:cNvSpPr>
          <p:nvPr/>
        </p:nvSpPr>
        <p:spPr bwMode="auto">
          <a:xfrm>
            <a:off x="6588125" y="2349500"/>
            <a:ext cx="996950" cy="579438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稳态</a:t>
            </a:r>
          </a:p>
        </p:txBody>
      </p:sp>
      <p:sp>
        <p:nvSpPr>
          <p:cNvPr id="179272" name="AutoShape 72"/>
          <p:cNvSpPr>
            <a:spLocks noChangeArrowheads="1"/>
          </p:cNvSpPr>
          <p:nvPr/>
        </p:nvSpPr>
        <p:spPr bwMode="auto">
          <a:xfrm>
            <a:off x="5795963" y="5734050"/>
            <a:ext cx="2593975" cy="790575"/>
          </a:xfrm>
          <a:prstGeom prst="wedgeRoundRectCallout">
            <a:avLst>
              <a:gd name="adj1" fmla="val 5995"/>
              <a:gd name="adj2" fmla="val -166667"/>
              <a:gd name="adj3" fmla="val 16667"/>
            </a:avLst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/>
              <a:t>为下一阶段服务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7" grpId="0" autoUpdateAnimBg="0"/>
      <p:bldP spid="179218" grpId="0" autoUpdateAnimBg="0"/>
      <p:bldP spid="179271" grpId="0"/>
      <p:bldP spid="1792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6F9C-8CD0-4C02-B9C3-4432E59DD2C4}" type="datetime10">
              <a:rPr lang="zh-CN" altLang="en-US"/>
              <a:pPr/>
              <a:t>14:31</a:t>
            </a:fld>
            <a:endParaRPr lang="en-US" altLang="zh-CN"/>
          </a:p>
        </p:txBody>
      </p:sp>
      <p:grpSp>
        <p:nvGrpSpPr>
          <p:cNvPr id="132099" name="Group 3"/>
          <p:cNvGrpSpPr>
            <a:grpSpLocks/>
          </p:cNvGrpSpPr>
          <p:nvPr/>
        </p:nvGrpSpPr>
        <p:grpSpPr bwMode="auto">
          <a:xfrm>
            <a:off x="5135563" y="0"/>
            <a:ext cx="3359150" cy="1020763"/>
            <a:chOff x="3513" y="0"/>
            <a:chExt cx="2292" cy="643"/>
          </a:xfrm>
        </p:grpSpPr>
        <p:sp>
          <p:nvSpPr>
            <p:cNvPr id="132100" name="Line 4"/>
            <p:cNvSpPr>
              <a:spLocks noChangeShapeType="1"/>
            </p:cNvSpPr>
            <p:nvPr/>
          </p:nvSpPr>
          <p:spPr bwMode="auto">
            <a:xfrm>
              <a:off x="3665" y="453"/>
              <a:ext cx="2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1" name="Line 5"/>
            <p:cNvSpPr>
              <a:spLocks noChangeShapeType="1"/>
            </p:cNvSpPr>
            <p:nvPr/>
          </p:nvSpPr>
          <p:spPr bwMode="auto">
            <a:xfrm flipV="1">
              <a:off x="3770" y="105"/>
              <a:ext cx="0" cy="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3599" y="393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32103" name="Line 7"/>
            <p:cNvSpPr>
              <a:spLocks noChangeShapeType="1"/>
            </p:cNvSpPr>
            <p:nvPr/>
          </p:nvSpPr>
          <p:spPr bwMode="auto">
            <a:xfrm>
              <a:off x="3770" y="419"/>
              <a:ext cx="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4" name="Line 8"/>
            <p:cNvSpPr>
              <a:spLocks noChangeShapeType="1"/>
            </p:cNvSpPr>
            <p:nvPr/>
          </p:nvSpPr>
          <p:spPr bwMode="auto">
            <a:xfrm flipV="1">
              <a:off x="4032" y="201"/>
              <a:ext cx="0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4032" y="209"/>
              <a:ext cx="2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 flipV="1">
              <a:off x="4294" y="210"/>
              <a:ext cx="0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4303" y="411"/>
              <a:ext cx="127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2108" name="Object 12"/>
            <p:cNvGraphicFramePr>
              <a:graphicFrameLocks noChangeAspect="1"/>
            </p:cNvGraphicFramePr>
            <p:nvPr/>
          </p:nvGraphicFramePr>
          <p:xfrm>
            <a:off x="3513" y="0"/>
            <a:ext cx="244" cy="319"/>
          </p:xfrm>
          <a:graphic>
            <a:graphicData uri="http://schemas.openxmlformats.org/presentationml/2006/ole">
              <p:oleObj spid="_x0000_s132108" name="Equation" r:id="rId3" imgW="164880" imgH="215640" progId="">
                <p:embed/>
              </p:oleObj>
            </a:graphicData>
          </a:graphic>
        </p:graphicFrame>
      </p:grpSp>
      <p:grpSp>
        <p:nvGrpSpPr>
          <p:cNvPr id="132109" name="Group 13"/>
          <p:cNvGrpSpPr>
            <a:grpSpLocks/>
          </p:cNvGrpSpPr>
          <p:nvPr/>
        </p:nvGrpSpPr>
        <p:grpSpPr bwMode="auto">
          <a:xfrm>
            <a:off x="5872163" y="858838"/>
            <a:ext cx="1098550" cy="4322762"/>
            <a:chOff x="4015" y="541"/>
            <a:chExt cx="750" cy="2723"/>
          </a:xfrm>
        </p:grpSpPr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4015" y="541"/>
              <a:ext cx="9" cy="272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4285" y="576"/>
              <a:ext cx="0" cy="5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4765" y="558"/>
              <a:ext cx="0" cy="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2113" name="Group 17"/>
          <p:cNvGrpSpPr>
            <a:grpSpLocks/>
          </p:cNvGrpSpPr>
          <p:nvPr/>
        </p:nvGrpSpPr>
        <p:grpSpPr bwMode="auto">
          <a:xfrm>
            <a:off x="5378450" y="5267325"/>
            <a:ext cx="641350" cy="601663"/>
            <a:chOff x="3685" y="2836"/>
            <a:chExt cx="438" cy="379"/>
          </a:xfrm>
        </p:grpSpPr>
        <p:sp>
          <p:nvSpPr>
            <p:cNvPr id="132114" name="AutoShape 18"/>
            <p:cNvSpPr>
              <a:spLocks/>
            </p:cNvSpPr>
            <p:nvPr/>
          </p:nvSpPr>
          <p:spPr bwMode="auto">
            <a:xfrm rot="16200000">
              <a:off x="3867" y="2774"/>
              <a:ext cx="96" cy="219"/>
            </a:xfrm>
            <a:prstGeom prst="leftBrace">
              <a:avLst>
                <a:gd name="adj1" fmla="val 19010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Text Box 19"/>
            <p:cNvSpPr txBox="1">
              <a:spLocks noChangeArrowheads="1"/>
            </p:cNvSpPr>
            <p:nvPr/>
          </p:nvSpPr>
          <p:spPr bwMode="auto">
            <a:xfrm>
              <a:off x="3685" y="2965"/>
              <a:ext cx="43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稳态</a:t>
              </a:r>
            </a:p>
          </p:txBody>
        </p:sp>
      </p:grpSp>
      <p:grpSp>
        <p:nvGrpSpPr>
          <p:cNvPr id="132116" name="Group 20"/>
          <p:cNvGrpSpPr>
            <a:grpSpLocks/>
          </p:cNvGrpSpPr>
          <p:nvPr/>
        </p:nvGrpSpPr>
        <p:grpSpPr bwMode="auto">
          <a:xfrm>
            <a:off x="5154613" y="960438"/>
            <a:ext cx="3352800" cy="993775"/>
            <a:chOff x="3526" y="605"/>
            <a:chExt cx="2288" cy="626"/>
          </a:xfrm>
        </p:grpSpPr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3674" y="1012"/>
              <a:ext cx="2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 flipV="1">
              <a:off x="3779" y="664"/>
              <a:ext cx="0" cy="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3608" y="952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graphicFrame>
          <p:nvGraphicFramePr>
            <p:cNvPr id="132120" name="Object 24"/>
            <p:cNvGraphicFramePr>
              <a:graphicFrameLocks noChangeAspect="1"/>
            </p:cNvGraphicFramePr>
            <p:nvPr/>
          </p:nvGraphicFramePr>
          <p:xfrm>
            <a:off x="3526" y="605"/>
            <a:ext cx="260" cy="334"/>
          </p:xfrm>
          <a:graphic>
            <a:graphicData uri="http://schemas.openxmlformats.org/presentationml/2006/ole">
              <p:oleObj spid="_x0000_s132120" name="Equation" r:id="rId4" imgW="177480" imgH="228600" progId="">
                <p:embed/>
              </p:oleObj>
            </a:graphicData>
          </a:graphic>
        </p:graphicFrame>
        <p:sp>
          <p:nvSpPr>
            <p:cNvPr id="132121" name="Line 25"/>
            <p:cNvSpPr>
              <a:spLocks noChangeShapeType="1"/>
            </p:cNvSpPr>
            <p:nvPr/>
          </p:nvSpPr>
          <p:spPr bwMode="auto">
            <a:xfrm>
              <a:off x="3805" y="1012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22" name="Line 26"/>
            <p:cNvSpPr>
              <a:spLocks noChangeShapeType="1"/>
            </p:cNvSpPr>
            <p:nvPr/>
          </p:nvSpPr>
          <p:spPr bwMode="auto">
            <a:xfrm flipV="1">
              <a:off x="4015" y="77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23" name="Freeform 27"/>
            <p:cNvSpPr>
              <a:spLocks/>
            </p:cNvSpPr>
            <p:nvPr/>
          </p:nvSpPr>
          <p:spPr bwMode="auto">
            <a:xfrm>
              <a:off x="4015" y="794"/>
              <a:ext cx="279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57"/>
                </a:cxn>
                <a:cxn ang="0">
                  <a:pos x="130" y="218"/>
                </a:cxn>
                <a:cxn ang="0">
                  <a:pos x="279" y="210"/>
                </a:cxn>
              </a:cxnLst>
              <a:rect l="0" t="0" r="r" b="b"/>
              <a:pathLst>
                <a:path w="279" h="227">
                  <a:moveTo>
                    <a:pt x="0" y="0"/>
                  </a:moveTo>
                  <a:cubicBezTo>
                    <a:pt x="15" y="60"/>
                    <a:pt x="30" y="121"/>
                    <a:pt x="52" y="157"/>
                  </a:cubicBezTo>
                  <a:cubicBezTo>
                    <a:pt x="74" y="193"/>
                    <a:pt x="92" y="209"/>
                    <a:pt x="130" y="218"/>
                  </a:cubicBezTo>
                  <a:cubicBezTo>
                    <a:pt x="168" y="227"/>
                    <a:pt x="223" y="218"/>
                    <a:pt x="279" y="21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24" name="Line 28"/>
            <p:cNvSpPr>
              <a:spLocks noChangeShapeType="1"/>
            </p:cNvSpPr>
            <p:nvPr/>
          </p:nvSpPr>
          <p:spPr bwMode="auto">
            <a:xfrm>
              <a:off x="4285" y="1012"/>
              <a:ext cx="9" cy="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25" name="Freeform 29"/>
            <p:cNvSpPr>
              <a:spLocks/>
            </p:cNvSpPr>
            <p:nvPr/>
          </p:nvSpPr>
          <p:spPr bwMode="auto">
            <a:xfrm>
              <a:off x="4294" y="997"/>
              <a:ext cx="393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70" y="68"/>
                </a:cxn>
                <a:cxn ang="0">
                  <a:pos x="166" y="7"/>
                </a:cxn>
                <a:cxn ang="0">
                  <a:pos x="393" y="24"/>
                </a:cxn>
              </a:cxnLst>
              <a:rect l="0" t="0" r="r" b="b"/>
              <a:pathLst>
                <a:path w="393" h="207">
                  <a:moveTo>
                    <a:pt x="0" y="207"/>
                  </a:moveTo>
                  <a:cubicBezTo>
                    <a:pt x="21" y="154"/>
                    <a:pt x="42" y="101"/>
                    <a:pt x="70" y="68"/>
                  </a:cubicBezTo>
                  <a:cubicBezTo>
                    <a:pt x="98" y="35"/>
                    <a:pt x="112" y="14"/>
                    <a:pt x="166" y="7"/>
                  </a:cubicBezTo>
                  <a:cubicBezTo>
                    <a:pt x="220" y="0"/>
                    <a:pt x="355" y="21"/>
                    <a:pt x="393" y="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26" name="Line 30"/>
            <p:cNvSpPr>
              <a:spLocks noChangeShapeType="1"/>
            </p:cNvSpPr>
            <p:nvPr/>
          </p:nvSpPr>
          <p:spPr bwMode="auto">
            <a:xfrm>
              <a:off x="4643" y="1012"/>
              <a:ext cx="9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2141" name="Group 45"/>
          <p:cNvGrpSpPr>
            <a:grpSpLocks/>
          </p:cNvGrpSpPr>
          <p:nvPr/>
        </p:nvGrpSpPr>
        <p:grpSpPr bwMode="auto">
          <a:xfrm>
            <a:off x="0" y="0"/>
            <a:ext cx="4608513" cy="2636838"/>
            <a:chOff x="0" y="0"/>
            <a:chExt cx="2800" cy="1273"/>
          </a:xfrm>
        </p:grpSpPr>
        <p:pic>
          <p:nvPicPr>
            <p:cNvPr id="132142" name="Picture 46" descr="622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2800" cy="1273"/>
            </a:xfrm>
            <a:prstGeom prst="rect">
              <a:avLst/>
            </a:prstGeom>
            <a:noFill/>
          </p:spPr>
        </p:pic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 flipH="1">
              <a:off x="1353" y="594"/>
              <a:ext cx="27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44" name="Text Box 48"/>
            <p:cNvSpPr txBox="1">
              <a:spLocks noChangeArrowheads="1"/>
            </p:cNvSpPr>
            <p:nvPr/>
          </p:nvSpPr>
          <p:spPr bwMode="auto">
            <a:xfrm>
              <a:off x="1391" y="187"/>
              <a:ext cx="308" cy="2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3200" b="1" baseline="-25000">
                  <a:solidFill>
                    <a:srgbClr val="F90F36"/>
                  </a:solidFill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5551488" y="3200400"/>
            <a:ext cx="3317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5564188" y="5154613"/>
            <a:ext cx="3317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5551488" y="2079625"/>
            <a:ext cx="3317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>
            <a:off x="5551488" y="4365625"/>
            <a:ext cx="3317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4" name="Text Box 58"/>
          <p:cNvSpPr txBox="1">
            <a:spLocks noChangeArrowheads="1"/>
          </p:cNvSpPr>
          <p:nvPr/>
        </p:nvSpPr>
        <p:spPr bwMode="auto">
          <a:xfrm>
            <a:off x="0" y="2565400"/>
            <a:ext cx="44275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(2)</a:t>
            </a:r>
            <a:r>
              <a:rPr lang="zh-CN" altLang="en-US" sz="2800" b="1">
                <a:ea typeface="楷体_GB2312" pitchFamily="49" charset="-122"/>
              </a:rPr>
              <a:t>准稳态：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加入触发脉冲</a:t>
            </a:r>
          </a:p>
        </p:txBody>
      </p:sp>
      <p:sp>
        <p:nvSpPr>
          <p:cNvPr id="132155" name="Freeform 59"/>
          <p:cNvSpPr>
            <a:spLocks/>
          </p:cNvSpPr>
          <p:nvPr/>
        </p:nvSpPr>
        <p:spPr bwMode="auto">
          <a:xfrm>
            <a:off x="5856288" y="3471863"/>
            <a:ext cx="309562" cy="1474787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4" y="336"/>
              </a:cxn>
              <a:cxn ang="0">
                <a:pos x="0" y="432"/>
              </a:cxn>
            </a:cxnLst>
            <a:rect l="0" t="0" r="r" b="b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22225" cap="flat" cmpd="sng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2156" name="Group 60"/>
          <p:cNvGrpSpPr>
            <a:grpSpLocks/>
          </p:cNvGrpSpPr>
          <p:nvPr/>
        </p:nvGrpSpPr>
        <p:grpSpPr bwMode="auto">
          <a:xfrm>
            <a:off x="5867400" y="2060575"/>
            <a:ext cx="1109663" cy="401638"/>
            <a:chOff x="4015" y="1309"/>
            <a:chExt cx="758" cy="253"/>
          </a:xfrm>
        </p:grpSpPr>
        <p:sp>
          <p:nvSpPr>
            <p:cNvPr id="132157" name="Line 61"/>
            <p:cNvSpPr>
              <a:spLocks noChangeShapeType="1"/>
            </p:cNvSpPr>
            <p:nvPr/>
          </p:nvSpPr>
          <p:spPr bwMode="auto">
            <a:xfrm>
              <a:off x="4015" y="1309"/>
              <a:ext cx="0" cy="2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58" name="Line 62"/>
            <p:cNvSpPr>
              <a:spLocks noChangeShapeType="1"/>
            </p:cNvSpPr>
            <p:nvPr/>
          </p:nvSpPr>
          <p:spPr bwMode="auto">
            <a:xfrm>
              <a:off x="4023" y="1553"/>
              <a:ext cx="750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2162" name="Line 66"/>
          <p:cNvSpPr>
            <a:spLocks noChangeShapeType="1"/>
          </p:cNvSpPr>
          <p:nvPr/>
        </p:nvSpPr>
        <p:spPr bwMode="auto">
          <a:xfrm flipH="1">
            <a:off x="5870575" y="3186113"/>
            <a:ext cx="12700" cy="4000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3" name="Freeform 67"/>
          <p:cNvSpPr>
            <a:spLocks/>
          </p:cNvSpPr>
          <p:nvPr/>
        </p:nvSpPr>
        <p:spPr bwMode="auto">
          <a:xfrm rot="10800000">
            <a:off x="5641975" y="2473325"/>
            <a:ext cx="373063" cy="2293938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4" y="336"/>
              </a:cxn>
              <a:cxn ang="0">
                <a:pos x="0" y="432"/>
              </a:cxn>
            </a:cxnLst>
            <a:rect l="0" t="0" r="r" b="b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5872163" y="4752975"/>
            <a:ext cx="1111250" cy="401638"/>
            <a:chOff x="4015" y="2994"/>
            <a:chExt cx="759" cy="253"/>
          </a:xfrm>
        </p:grpSpPr>
        <p:sp>
          <p:nvSpPr>
            <p:cNvPr id="132165" name="Line 69"/>
            <p:cNvSpPr>
              <a:spLocks noChangeShapeType="1"/>
            </p:cNvSpPr>
            <p:nvPr/>
          </p:nvSpPr>
          <p:spPr bwMode="auto">
            <a:xfrm flipH="1">
              <a:off x="4015" y="2994"/>
              <a:ext cx="9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6" name="Line 70"/>
            <p:cNvSpPr>
              <a:spLocks noChangeShapeType="1"/>
            </p:cNvSpPr>
            <p:nvPr/>
          </p:nvSpPr>
          <p:spPr bwMode="auto">
            <a:xfrm>
              <a:off x="4032" y="3011"/>
              <a:ext cx="7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2167" name="Group 71"/>
          <p:cNvGrpSpPr>
            <a:grpSpLocks/>
          </p:cNvGrpSpPr>
          <p:nvPr/>
        </p:nvGrpSpPr>
        <p:grpSpPr bwMode="auto">
          <a:xfrm>
            <a:off x="4327525" y="3962400"/>
            <a:ext cx="1389063" cy="947738"/>
            <a:chOff x="2953" y="2496"/>
            <a:chExt cx="948" cy="597"/>
          </a:xfrm>
        </p:grpSpPr>
        <p:sp>
          <p:nvSpPr>
            <p:cNvPr id="132168" name="Line 72"/>
            <p:cNvSpPr>
              <a:spLocks noChangeShapeType="1"/>
            </p:cNvSpPr>
            <p:nvPr/>
          </p:nvSpPr>
          <p:spPr bwMode="auto">
            <a:xfrm flipH="1">
              <a:off x="3482" y="2496"/>
              <a:ext cx="419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9" name="Text Box 73"/>
            <p:cNvSpPr txBox="1">
              <a:spLocks noChangeArrowheads="1"/>
            </p:cNvSpPr>
            <p:nvPr/>
          </p:nvSpPr>
          <p:spPr bwMode="auto">
            <a:xfrm>
              <a:off x="2953" y="2651"/>
              <a:ext cx="612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保证，</a:t>
              </a:r>
            </a:p>
            <a:p>
              <a:r>
                <a:rPr lang="en-US" altLang="zh-CN" sz="2000" b="1"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ea typeface="楷体_GB2312" pitchFamily="49" charset="-122"/>
                </a:rPr>
                <a:t>d</a:t>
              </a:r>
              <a:r>
                <a:rPr lang="zh-CN" altLang="en-US" sz="2000" b="1">
                  <a:ea typeface="楷体_GB2312" pitchFamily="49" charset="-122"/>
                </a:rPr>
                <a:t>可撤</a:t>
              </a:r>
              <a:endParaRPr lang="zh-CN" altLang="en-US" sz="2000" b="1">
                <a:solidFill>
                  <a:srgbClr val="F90F36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132171" name="Object 75"/>
          <p:cNvGraphicFramePr>
            <a:graphicFrameLocks noChangeAspect="1"/>
          </p:cNvGraphicFramePr>
          <p:nvPr/>
        </p:nvGraphicFramePr>
        <p:xfrm>
          <a:off x="0" y="4005263"/>
          <a:ext cx="4427538" cy="2174875"/>
        </p:xfrm>
        <a:graphic>
          <a:graphicData uri="http://schemas.openxmlformats.org/presentationml/2006/ole">
            <p:oleObj spid="_x0000_s132171" name="Photo Editor 照片" r:id="rId6" imgW="22495238" imgH="10200000" progId="">
              <p:embed/>
            </p:oleObj>
          </a:graphicData>
        </a:graphic>
      </p:graphicFrame>
      <p:sp>
        <p:nvSpPr>
          <p:cNvPr id="132172" name="Freeform 76"/>
          <p:cNvSpPr>
            <a:spLocks/>
          </p:cNvSpPr>
          <p:nvPr/>
        </p:nvSpPr>
        <p:spPr bwMode="auto">
          <a:xfrm>
            <a:off x="468313" y="4221163"/>
            <a:ext cx="863600" cy="1536700"/>
          </a:xfrm>
          <a:custGeom>
            <a:avLst/>
            <a:gdLst/>
            <a:ahLst/>
            <a:cxnLst>
              <a:cxn ang="0">
                <a:pos x="431" y="0"/>
              </a:cxn>
              <a:cxn ang="0">
                <a:pos x="405" y="367"/>
              </a:cxn>
              <a:cxn ang="0">
                <a:pos x="65" y="480"/>
              </a:cxn>
              <a:cxn ang="0">
                <a:pos x="13" y="716"/>
              </a:cxn>
              <a:cxn ang="0">
                <a:pos x="13" y="786"/>
              </a:cxn>
            </a:cxnLst>
            <a:rect l="0" t="0" r="r" b="b"/>
            <a:pathLst>
              <a:path w="466" h="786">
                <a:moveTo>
                  <a:pt x="431" y="0"/>
                </a:moveTo>
                <a:cubicBezTo>
                  <a:pt x="448" y="143"/>
                  <a:pt x="466" y="287"/>
                  <a:pt x="405" y="367"/>
                </a:cubicBezTo>
                <a:cubicBezTo>
                  <a:pt x="344" y="447"/>
                  <a:pt x="130" y="422"/>
                  <a:pt x="65" y="480"/>
                </a:cubicBezTo>
                <a:cubicBezTo>
                  <a:pt x="0" y="538"/>
                  <a:pt x="22" y="665"/>
                  <a:pt x="13" y="716"/>
                </a:cubicBezTo>
                <a:cubicBezTo>
                  <a:pt x="4" y="767"/>
                  <a:pt x="8" y="776"/>
                  <a:pt x="13" y="78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3" name="Text Box 77"/>
          <p:cNvSpPr txBox="1">
            <a:spLocks noChangeArrowheads="1"/>
          </p:cNvSpPr>
          <p:nvPr/>
        </p:nvSpPr>
        <p:spPr bwMode="auto">
          <a:xfrm>
            <a:off x="539750" y="4508500"/>
            <a:ext cx="6953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90F36"/>
                </a:solidFill>
                <a:ea typeface="楷体_GB2312" pitchFamily="49" charset="-122"/>
              </a:rPr>
              <a:t>充电</a:t>
            </a:r>
          </a:p>
        </p:txBody>
      </p:sp>
      <p:sp>
        <p:nvSpPr>
          <p:cNvPr id="132174" name="Freeform 78"/>
          <p:cNvSpPr>
            <a:spLocks/>
          </p:cNvSpPr>
          <p:nvPr/>
        </p:nvSpPr>
        <p:spPr bwMode="auto">
          <a:xfrm>
            <a:off x="5910263" y="4087813"/>
            <a:ext cx="1060450" cy="261937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392" y="44"/>
              </a:cxn>
              <a:cxn ang="0">
                <a:pos x="724" y="0"/>
              </a:cxn>
            </a:cxnLst>
            <a:rect l="0" t="0" r="r" b="b"/>
            <a:pathLst>
              <a:path w="724" h="131">
                <a:moveTo>
                  <a:pt x="0" y="131"/>
                </a:moveTo>
                <a:cubicBezTo>
                  <a:pt x="135" y="98"/>
                  <a:pt x="271" y="66"/>
                  <a:pt x="392" y="44"/>
                </a:cubicBezTo>
                <a:cubicBezTo>
                  <a:pt x="513" y="22"/>
                  <a:pt x="669" y="7"/>
                  <a:pt x="724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5" name="Freeform 79"/>
          <p:cNvSpPr>
            <a:spLocks/>
          </p:cNvSpPr>
          <p:nvPr/>
        </p:nvSpPr>
        <p:spPr bwMode="auto">
          <a:xfrm>
            <a:off x="5910263" y="3325813"/>
            <a:ext cx="1060450" cy="261937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392" y="44"/>
              </a:cxn>
              <a:cxn ang="0">
                <a:pos x="724" y="0"/>
              </a:cxn>
            </a:cxnLst>
            <a:rect l="0" t="0" r="r" b="b"/>
            <a:pathLst>
              <a:path w="724" h="131">
                <a:moveTo>
                  <a:pt x="0" y="131"/>
                </a:moveTo>
                <a:cubicBezTo>
                  <a:pt x="135" y="98"/>
                  <a:pt x="271" y="66"/>
                  <a:pt x="392" y="44"/>
                </a:cubicBezTo>
                <a:cubicBezTo>
                  <a:pt x="513" y="22"/>
                  <a:pt x="669" y="7"/>
                  <a:pt x="724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6" name="Line 80"/>
          <p:cNvSpPr>
            <a:spLocks noChangeShapeType="1"/>
          </p:cNvSpPr>
          <p:nvPr/>
        </p:nvSpPr>
        <p:spPr bwMode="auto">
          <a:xfrm>
            <a:off x="6715125" y="3325813"/>
            <a:ext cx="47307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7" name="Text Box 81"/>
          <p:cNvSpPr txBox="1">
            <a:spLocks noChangeArrowheads="1"/>
          </p:cNvSpPr>
          <p:nvPr/>
        </p:nvSpPr>
        <p:spPr bwMode="auto">
          <a:xfrm>
            <a:off x="7026275" y="3048000"/>
            <a:ext cx="6238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90F36"/>
                </a:solidFill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rgbClr val="F90F36"/>
                </a:solidFill>
                <a:ea typeface="楷体_GB2312" pitchFamily="49" charset="-122"/>
              </a:rPr>
              <a:t>TH</a:t>
            </a:r>
          </a:p>
        </p:txBody>
      </p:sp>
      <p:grpSp>
        <p:nvGrpSpPr>
          <p:cNvPr id="132178" name="Group 82"/>
          <p:cNvGrpSpPr>
            <a:grpSpLocks/>
          </p:cNvGrpSpPr>
          <p:nvPr/>
        </p:nvGrpSpPr>
        <p:grpSpPr bwMode="auto">
          <a:xfrm>
            <a:off x="6958013" y="4794250"/>
            <a:ext cx="1254125" cy="373063"/>
            <a:chOff x="4756" y="3020"/>
            <a:chExt cx="856" cy="235"/>
          </a:xfrm>
        </p:grpSpPr>
        <p:sp>
          <p:nvSpPr>
            <p:cNvPr id="132179" name="Line 83"/>
            <p:cNvSpPr>
              <a:spLocks noChangeShapeType="1"/>
            </p:cNvSpPr>
            <p:nvPr/>
          </p:nvSpPr>
          <p:spPr bwMode="auto">
            <a:xfrm flipH="1">
              <a:off x="4756" y="3020"/>
              <a:ext cx="9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80" name="Line 84"/>
            <p:cNvSpPr>
              <a:spLocks noChangeShapeType="1"/>
            </p:cNvSpPr>
            <p:nvPr/>
          </p:nvSpPr>
          <p:spPr bwMode="auto">
            <a:xfrm>
              <a:off x="4765" y="3247"/>
              <a:ext cx="847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2181" name="Freeform 85"/>
          <p:cNvSpPr>
            <a:spLocks/>
          </p:cNvSpPr>
          <p:nvPr/>
        </p:nvSpPr>
        <p:spPr bwMode="auto">
          <a:xfrm>
            <a:off x="6931025" y="3360738"/>
            <a:ext cx="374650" cy="153035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4" y="336"/>
              </a:cxn>
              <a:cxn ang="0">
                <a:pos x="0" y="432"/>
              </a:cxn>
            </a:cxnLst>
            <a:rect l="0" t="0" r="r" b="b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22225" cap="flat" cmpd="sng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2182" name="Group 86"/>
          <p:cNvGrpSpPr>
            <a:grpSpLocks/>
          </p:cNvGrpSpPr>
          <p:nvPr/>
        </p:nvGrpSpPr>
        <p:grpSpPr bwMode="auto">
          <a:xfrm>
            <a:off x="6970713" y="2051050"/>
            <a:ext cx="1112837" cy="401638"/>
            <a:chOff x="4015" y="2994"/>
            <a:chExt cx="759" cy="253"/>
          </a:xfrm>
        </p:grpSpPr>
        <p:sp>
          <p:nvSpPr>
            <p:cNvPr id="132183" name="Line 87"/>
            <p:cNvSpPr>
              <a:spLocks noChangeShapeType="1"/>
            </p:cNvSpPr>
            <p:nvPr/>
          </p:nvSpPr>
          <p:spPr bwMode="auto">
            <a:xfrm flipH="1">
              <a:off x="4015" y="2994"/>
              <a:ext cx="9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84" name="Line 88"/>
            <p:cNvSpPr>
              <a:spLocks noChangeShapeType="1"/>
            </p:cNvSpPr>
            <p:nvPr/>
          </p:nvSpPr>
          <p:spPr bwMode="auto">
            <a:xfrm>
              <a:off x="4032" y="3011"/>
              <a:ext cx="7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2185" name="Freeform 89"/>
          <p:cNvSpPr>
            <a:spLocks/>
          </p:cNvSpPr>
          <p:nvPr/>
        </p:nvSpPr>
        <p:spPr bwMode="auto">
          <a:xfrm rot="10800000">
            <a:off x="6600825" y="2279650"/>
            <a:ext cx="374650" cy="2668588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4" y="336"/>
              </a:cxn>
              <a:cxn ang="0">
                <a:pos x="0" y="432"/>
              </a:cxn>
            </a:cxnLst>
            <a:rect l="0" t="0" r="r" b="b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86" name="Line 90"/>
          <p:cNvSpPr>
            <a:spLocks noChangeShapeType="1"/>
          </p:cNvSpPr>
          <p:nvPr/>
        </p:nvSpPr>
        <p:spPr bwMode="auto">
          <a:xfrm flipV="1">
            <a:off x="6983413" y="2909888"/>
            <a:ext cx="0" cy="40163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7" name="Freeform 91"/>
          <p:cNvSpPr>
            <a:spLocks/>
          </p:cNvSpPr>
          <p:nvPr/>
        </p:nvSpPr>
        <p:spPr bwMode="auto">
          <a:xfrm>
            <a:off x="6981825" y="2197100"/>
            <a:ext cx="258763" cy="80962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4" y="336"/>
              </a:cxn>
              <a:cxn ang="0">
                <a:pos x="0" y="432"/>
              </a:cxn>
            </a:cxnLst>
            <a:rect l="0" t="0" r="r" b="b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88" name="Freeform 92"/>
          <p:cNvSpPr>
            <a:spLocks/>
          </p:cNvSpPr>
          <p:nvPr/>
        </p:nvSpPr>
        <p:spPr bwMode="auto">
          <a:xfrm>
            <a:off x="6958013" y="3192463"/>
            <a:ext cx="373062" cy="1849437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4" y="336"/>
              </a:cxn>
              <a:cxn ang="0">
                <a:pos x="0" y="432"/>
              </a:cxn>
            </a:cxnLst>
            <a:rect l="0" t="0" r="r" b="b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2189" name="Group 93"/>
          <p:cNvGrpSpPr>
            <a:grpSpLocks/>
          </p:cNvGrpSpPr>
          <p:nvPr/>
        </p:nvGrpSpPr>
        <p:grpSpPr bwMode="auto">
          <a:xfrm>
            <a:off x="5926138" y="5195888"/>
            <a:ext cx="1071562" cy="673100"/>
            <a:chOff x="4044" y="3317"/>
            <a:chExt cx="731" cy="424"/>
          </a:xfrm>
        </p:grpSpPr>
        <p:sp>
          <p:nvSpPr>
            <p:cNvPr id="132190" name="AutoShape 94"/>
            <p:cNvSpPr>
              <a:spLocks/>
            </p:cNvSpPr>
            <p:nvPr/>
          </p:nvSpPr>
          <p:spPr bwMode="auto">
            <a:xfrm rot="16200000">
              <a:off x="4310" y="3051"/>
              <a:ext cx="157" cy="689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91" name="Text Box 95"/>
            <p:cNvSpPr txBox="1">
              <a:spLocks noChangeArrowheads="1"/>
            </p:cNvSpPr>
            <p:nvPr/>
          </p:nvSpPr>
          <p:spPr bwMode="auto">
            <a:xfrm>
              <a:off x="4176" y="3491"/>
              <a:ext cx="59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准稳态</a:t>
              </a:r>
            </a:p>
          </p:txBody>
        </p:sp>
      </p:grpSp>
      <p:grpSp>
        <p:nvGrpSpPr>
          <p:cNvPr id="132192" name="Group 96"/>
          <p:cNvGrpSpPr>
            <a:grpSpLocks/>
          </p:cNvGrpSpPr>
          <p:nvPr/>
        </p:nvGrpSpPr>
        <p:grpSpPr bwMode="auto">
          <a:xfrm>
            <a:off x="4932363" y="6102350"/>
            <a:ext cx="2735262" cy="755650"/>
            <a:chOff x="1008" y="3724"/>
            <a:chExt cx="1701" cy="430"/>
          </a:xfrm>
        </p:grpSpPr>
        <p:graphicFrame>
          <p:nvGraphicFramePr>
            <p:cNvPr id="132193" name="Object 97"/>
            <p:cNvGraphicFramePr>
              <a:graphicFrameLocks noChangeAspect="1"/>
            </p:cNvGraphicFramePr>
            <p:nvPr/>
          </p:nvGraphicFramePr>
          <p:xfrm>
            <a:off x="1008" y="3724"/>
            <a:ext cx="1701" cy="317"/>
          </p:xfrm>
          <a:graphic>
            <a:graphicData uri="http://schemas.openxmlformats.org/presentationml/2006/ole">
              <p:oleObj spid="_x0000_s132193" name="Equation" r:id="rId7" imgW="1295280" imgH="241200" progId="">
                <p:embed/>
              </p:oleObj>
            </a:graphicData>
          </a:graphic>
        </p:graphicFrame>
        <p:sp>
          <p:nvSpPr>
            <p:cNvPr id="132194" name="Line 98"/>
            <p:cNvSpPr>
              <a:spLocks noChangeShapeType="1"/>
            </p:cNvSpPr>
            <p:nvPr/>
          </p:nvSpPr>
          <p:spPr bwMode="auto">
            <a:xfrm flipH="1">
              <a:off x="1633" y="4137"/>
              <a:ext cx="757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95" name="Line 99"/>
            <p:cNvSpPr>
              <a:spLocks noChangeShapeType="1"/>
            </p:cNvSpPr>
            <p:nvPr/>
          </p:nvSpPr>
          <p:spPr bwMode="auto">
            <a:xfrm flipH="1">
              <a:off x="2391" y="3997"/>
              <a:ext cx="9" cy="1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96" name="Line 100"/>
            <p:cNvSpPr>
              <a:spLocks noChangeShapeType="1"/>
            </p:cNvSpPr>
            <p:nvPr/>
          </p:nvSpPr>
          <p:spPr bwMode="auto">
            <a:xfrm flipH="1">
              <a:off x="1204" y="415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97" name="Line 101"/>
            <p:cNvSpPr>
              <a:spLocks noChangeShapeType="1"/>
            </p:cNvSpPr>
            <p:nvPr/>
          </p:nvSpPr>
          <p:spPr bwMode="auto">
            <a:xfrm flipV="1">
              <a:off x="1204" y="4032"/>
              <a:ext cx="0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2199" name="Group 103"/>
          <p:cNvGrpSpPr>
            <a:grpSpLocks/>
          </p:cNvGrpSpPr>
          <p:nvPr/>
        </p:nvGrpSpPr>
        <p:grpSpPr bwMode="auto">
          <a:xfrm>
            <a:off x="7188200" y="3716338"/>
            <a:ext cx="928688" cy="396875"/>
            <a:chOff x="4905" y="2341"/>
            <a:chExt cx="634" cy="250"/>
          </a:xfrm>
        </p:grpSpPr>
        <p:sp>
          <p:nvSpPr>
            <p:cNvPr id="132200" name="Line 104"/>
            <p:cNvSpPr>
              <a:spLocks noChangeShapeType="1"/>
            </p:cNvSpPr>
            <p:nvPr/>
          </p:nvSpPr>
          <p:spPr bwMode="auto">
            <a:xfrm>
              <a:off x="4905" y="2374"/>
              <a:ext cx="227" cy="43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201" name="Rectangle 105"/>
            <p:cNvSpPr>
              <a:spLocks noChangeArrowheads="1"/>
            </p:cNvSpPr>
            <p:nvPr/>
          </p:nvSpPr>
          <p:spPr bwMode="auto">
            <a:xfrm>
              <a:off x="5101" y="2341"/>
              <a:ext cx="43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保证</a:t>
              </a:r>
            </a:p>
          </p:txBody>
        </p:sp>
      </p:grpSp>
      <p:sp>
        <p:nvSpPr>
          <p:cNvPr id="132202" name="Text Box 106"/>
          <p:cNvSpPr txBox="1">
            <a:spLocks noChangeArrowheads="1"/>
          </p:cNvSpPr>
          <p:nvPr/>
        </p:nvSpPr>
        <p:spPr bwMode="auto">
          <a:xfrm>
            <a:off x="0" y="6156325"/>
            <a:ext cx="443865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当 </a:t>
            </a:r>
            <a:r>
              <a:rPr lang="en-US" altLang="zh-CN" sz="2000" b="1">
                <a:ea typeface="楷体_GB2312" pitchFamily="49" charset="-122"/>
              </a:rPr>
              <a:t>V</a:t>
            </a:r>
            <a:r>
              <a:rPr lang="en-US" altLang="zh-CN" sz="2000" b="1" baseline="-25000">
                <a:ea typeface="楷体_GB2312" pitchFamily="49" charset="-122"/>
              </a:rPr>
              <a:t>I2</a:t>
            </a:r>
            <a:r>
              <a:rPr lang="zh-CN" altLang="en-US" sz="2000" b="1">
                <a:ea typeface="楷体_GB2312" pitchFamily="49" charset="-122"/>
              </a:rPr>
              <a:t>上升至略高于</a:t>
            </a:r>
            <a:r>
              <a:rPr lang="en-US" altLang="zh-CN" sz="2000" b="1">
                <a:ea typeface="楷体_GB2312" pitchFamily="49" charset="-122"/>
              </a:rPr>
              <a:t>V</a:t>
            </a:r>
            <a:r>
              <a:rPr lang="en-US" altLang="zh-CN" sz="2000" b="1" baseline="-25000">
                <a:ea typeface="楷体_GB2312" pitchFamily="49" charset="-122"/>
              </a:rPr>
              <a:t>TH</a:t>
            </a:r>
            <a:r>
              <a:rPr lang="zh-CN" altLang="en-US" sz="2000" b="1">
                <a:ea typeface="楷体_GB2312" pitchFamily="49" charset="-122"/>
              </a:rPr>
              <a:t>时，启动</a:t>
            </a:r>
            <a:r>
              <a:rPr lang="zh-CN" altLang="en-US" sz="2000" b="1">
                <a:solidFill>
                  <a:srgbClr val="F90F36"/>
                </a:solidFill>
                <a:ea typeface="楷体_GB2312" pitchFamily="49" charset="-122"/>
              </a:rPr>
              <a:t>正反馈过程，准稳态结束</a:t>
            </a:r>
          </a:p>
        </p:txBody>
      </p:sp>
      <p:sp>
        <p:nvSpPr>
          <p:cNvPr id="132211" name="Freeform 115"/>
          <p:cNvSpPr>
            <a:spLocks/>
          </p:cNvSpPr>
          <p:nvPr/>
        </p:nvSpPr>
        <p:spPr bwMode="auto">
          <a:xfrm rot="10800000" flipV="1">
            <a:off x="5724525" y="1412875"/>
            <a:ext cx="142875" cy="8636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4" y="336"/>
              </a:cxn>
              <a:cxn ang="0">
                <a:pos x="0" y="432"/>
              </a:cxn>
            </a:cxnLst>
            <a:rect l="0" t="0" r="r" b="b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22225" cap="flat" cmpd="sng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12" name="Freeform 116"/>
          <p:cNvSpPr>
            <a:spLocks/>
          </p:cNvSpPr>
          <p:nvPr/>
        </p:nvSpPr>
        <p:spPr bwMode="auto">
          <a:xfrm>
            <a:off x="5867400" y="2349500"/>
            <a:ext cx="258763" cy="935038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4" y="336"/>
              </a:cxn>
              <a:cxn ang="0">
                <a:pos x="0" y="432"/>
              </a:cxn>
            </a:cxnLst>
            <a:rect l="0" t="0" r="r" b="b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13" name="AutoShape 117"/>
          <p:cNvSpPr>
            <a:spLocks noChangeArrowheads="1"/>
          </p:cNvSpPr>
          <p:nvPr/>
        </p:nvSpPr>
        <p:spPr bwMode="auto">
          <a:xfrm>
            <a:off x="3348038" y="1700213"/>
            <a:ext cx="1655762" cy="936625"/>
          </a:xfrm>
          <a:prstGeom prst="wedgeRoundRectCallout">
            <a:avLst>
              <a:gd name="adj1" fmla="val 112130"/>
              <a:gd name="adj2" fmla="val 74917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电容电压不能突变</a:t>
            </a:r>
          </a:p>
        </p:txBody>
      </p:sp>
      <p:grpSp>
        <p:nvGrpSpPr>
          <p:cNvPr id="132235" name="Group 139"/>
          <p:cNvGrpSpPr>
            <a:grpSpLocks/>
          </p:cNvGrpSpPr>
          <p:nvPr/>
        </p:nvGrpSpPr>
        <p:grpSpPr bwMode="auto">
          <a:xfrm>
            <a:off x="5148263" y="1844675"/>
            <a:ext cx="3408362" cy="3649663"/>
            <a:chOff x="3238" y="1137"/>
            <a:chExt cx="2147" cy="2299"/>
          </a:xfrm>
        </p:grpSpPr>
        <p:grpSp>
          <p:nvGrpSpPr>
            <p:cNvPr id="132236" name="Group 140"/>
            <p:cNvGrpSpPr>
              <a:grpSpLocks/>
            </p:cNvGrpSpPr>
            <p:nvPr/>
          </p:nvGrpSpPr>
          <p:grpSpPr bwMode="auto">
            <a:xfrm>
              <a:off x="3239" y="1137"/>
              <a:ext cx="2138" cy="488"/>
              <a:chOff x="3490" y="1381"/>
              <a:chExt cx="2316" cy="488"/>
            </a:xfrm>
          </p:grpSpPr>
          <p:sp>
            <p:nvSpPr>
              <p:cNvPr id="132237" name="Line 141"/>
              <p:cNvSpPr>
                <a:spLocks noChangeShapeType="1"/>
              </p:cNvSpPr>
              <p:nvPr/>
            </p:nvSpPr>
            <p:spPr bwMode="auto">
              <a:xfrm>
                <a:off x="3666" y="1789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38" name="Line 142"/>
              <p:cNvSpPr>
                <a:spLocks noChangeShapeType="1"/>
              </p:cNvSpPr>
              <p:nvPr/>
            </p:nvSpPr>
            <p:spPr bwMode="auto">
              <a:xfrm flipV="1">
                <a:off x="3771" y="1441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2239" name="Object 143"/>
              <p:cNvGraphicFramePr>
                <a:graphicFrameLocks noChangeAspect="1"/>
              </p:cNvGraphicFramePr>
              <p:nvPr/>
            </p:nvGraphicFramePr>
            <p:xfrm>
              <a:off x="3490" y="1381"/>
              <a:ext cx="309" cy="293"/>
            </p:xfrm>
            <a:graphic>
              <a:graphicData uri="http://schemas.openxmlformats.org/presentationml/2006/ole">
                <p:oleObj spid="_x0000_s132239" name="Equation" r:id="rId8" imgW="241200" imgH="228600" progId="">
                  <p:embed/>
                </p:oleObj>
              </a:graphicData>
            </a:graphic>
          </p:graphicFrame>
        </p:grpSp>
        <p:grpSp>
          <p:nvGrpSpPr>
            <p:cNvPr id="132240" name="Group 144"/>
            <p:cNvGrpSpPr>
              <a:grpSpLocks/>
            </p:cNvGrpSpPr>
            <p:nvPr/>
          </p:nvGrpSpPr>
          <p:grpSpPr bwMode="auto">
            <a:xfrm>
              <a:off x="3252" y="2317"/>
              <a:ext cx="2125" cy="623"/>
              <a:chOff x="3513" y="1940"/>
              <a:chExt cx="2302" cy="623"/>
            </a:xfrm>
          </p:grpSpPr>
          <p:sp>
            <p:nvSpPr>
              <p:cNvPr id="132241" name="Line 145"/>
              <p:cNvSpPr>
                <a:spLocks noChangeShapeType="1"/>
              </p:cNvSpPr>
              <p:nvPr/>
            </p:nvSpPr>
            <p:spPr bwMode="auto">
              <a:xfrm>
                <a:off x="3675" y="2373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42" name="Line 146"/>
              <p:cNvSpPr>
                <a:spLocks noChangeShapeType="1"/>
              </p:cNvSpPr>
              <p:nvPr/>
            </p:nvSpPr>
            <p:spPr bwMode="auto">
              <a:xfrm flipV="1">
                <a:off x="3780" y="2008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43" name="Text Box 147"/>
              <p:cNvSpPr txBox="1">
                <a:spLocks noChangeArrowheads="1"/>
              </p:cNvSpPr>
              <p:nvPr/>
            </p:nvSpPr>
            <p:spPr bwMode="auto">
              <a:xfrm>
                <a:off x="3609" y="2313"/>
                <a:ext cx="26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2244" name="Object 148"/>
              <p:cNvGraphicFramePr>
                <a:graphicFrameLocks noChangeAspect="1"/>
              </p:cNvGraphicFramePr>
              <p:nvPr/>
            </p:nvGraphicFramePr>
            <p:xfrm>
              <a:off x="3513" y="1940"/>
              <a:ext cx="243" cy="293"/>
            </p:xfrm>
            <a:graphic>
              <a:graphicData uri="http://schemas.openxmlformats.org/presentationml/2006/ole">
                <p:oleObj spid="_x0000_s132244" name="Equation" r:id="rId9" imgW="190440" imgH="228600" progId="">
                  <p:embed/>
                </p:oleObj>
              </a:graphicData>
            </a:graphic>
          </p:graphicFrame>
        </p:grpSp>
        <p:grpSp>
          <p:nvGrpSpPr>
            <p:cNvPr id="132245" name="Group 149"/>
            <p:cNvGrpSpPr>
              <a:grpSpLocks/>
            </p:cNvGrpSpPr>
            <p:nvPr/>
          </p:nvGrpSpPr>
          <p:grpSpPr bwMode="auto">
            <a:xfrm>
              <a:off x="3261" y="2891"/>
              <a:ext cx="2124" cy="545"/>
              <a:chOff x="3514" y="2559"/>
              <a:chExt cx="2301" cy="545"/>
            </a:xfrm>
          </p:grpSpPr>
          <p:sp>
            <p:nvSpPr>
              <p:cNvPr id="132246" name="Line 150"/>
              <p:cNvSpPr>
                <a:spLocks noChangeShapeType="1"/>
              </p:cNvSpPr>
              <p:nvPr/>
            </p:nvSpPr>
            <p:spPr bwMode="auto">
              <a:xfrm>
                <a:off x="3675" y="2914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47" name="Line 151"/>
              <p:cNvSpPr>
                <a:spLocks noChangeShapeType="1"/>
              </p:cNvSpPr>
              <p:nvPr/>
            </p:nvSpPr>
            <p:spPr bwMode="auto">
              <a:xfrm flipV="1">
                <a:off x="3780" y="2566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48" name="Text Box 152"/>
              <p:cNvSpPr txBox="1">
                <a:spLocks noChangeArrowheads="1"/>
              </p:cNvSpPr>
              <p:nvPr/>
            </p:nvSpPr>
            <p:spPr bwMode="auto">
              <a:xfrm>
                <a:off x="3609" y="2854"/>
                <a:ext cx="26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2249" name="Object 153"/>
              <p:cNvGraphicFramePr>
                <a:graphicFrameLocks noChangeAspect="1"/>
              </p:cNvGraphicFramePr>
              <p:nvPr/>
            </p:nvGraphicFramePr>
            <p:xfrm>
              <a:off x="3514" y="2559"/>
              <a:ext cx="260" cy="293"/>
            </p:xfrm>
            <a:graphic>
              <a:graphicData uri="http://schemas.openxmlformats.org/presentationml/2006/ole">
                <p:oleObj spid="_x0000_s132249" name="Equation" r:id="rId10" imgW="203040" imgH="228600" progId="">
                  <p:embed/>
                </p:oleObj>
              </a:graphicData>
            </a:graphic>
          </p:graphicFrame>
        </p:grpSp>
        <p:grpSp>
          <p:nvGrpSpPr>
            <p:cNvPr id="132250" name="Group 154"/>
            <p:cNvGrpSpPr>
              <a:grpSpLocks/>
            </p:cNvGrpSpPr>
            <p:nvPr/>
          </p:nvGrpSpPr>
          <p:grpSpPr bwMode="auto">
            <a:xfrm>
              <a:off x="3238" y="1827"/>
              <a:ext cx="2140" cy="615"/>
              <a:chOff x="3516" y="1827"/>
              <a:chExt cx="2318" cy="615"/>
            </a:xfrm>
          </p:grpSpPr>
          <p:sp>
            <p:nvSpPr>
              <p:cNvPr id="132251" name="Line 155"/>
              <p:cNvSpPr>
                <a:spLocks noChangeShapeType="1"/>
              </p:cNvSpPr>
              <p:nvPr/>
            </p:nvSpPr>
            <p:spPr bwMode="auto">
              <a:xfrm>
                <a:off x="3694" y="2252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52" name="Line 156"/>
              <p:cNvSpPr>
                <a:spLocks noChangeShapeType="1"/>
              </p:cNvSpPr>
              <p:nvPr/>
            </p:nvSpPr>
            <p:spPr bwMode="auto">
              <a:xfrm flipV="1">
                <a:off x="3799" y="1887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53" name="Text Box 157"/>
              <p:cNvSpPr txBox="1">
                <a:spLocks noChangeArrowheads="1"/>
              </p:cNvSpPr>
              <p:nvPr/>
            </p:nvSpPr>
            <p:spPr bwMode="auto">
              <a:xfrm>
                <a:off x="3628" y="2192"/>
                <a:ext cx="26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2254" name="Object 158"/>
              <p:cNvGraphicFramePr>
                <a:graphicFrameLocks noChangeAspect="1"/>
              </p:cNvGraphicFramePr>
              <p:nvPr/>
            </p:nvGraphicFramePr>
            <p:xfrm>
              <a:off x="3516" y="1827"/>
              <a:ext cx="275" cy="277"/>
            </p:xfrm>
            <a:graphic>
              <a:graphicData uri="http://schemas.openxmlformats.org/presentationml/2006/ole">
                <p:oleObj spid="_x0000_s132254" name="Equation" r:id="rId11" imgW="215640" imgH="215640" progId="">
                  <p:embed/>
                </p:oleObj>
              </a:graphicData>
            </a:graphic>
          </p:graphicFrame>
        </p:grpSp>
        <p:sp>
          <p:nvSpPr>
            <p:cNvPr id="132255" name="Rectangle 159"/>
            <p:cNvSpPr>
              <a:spLocks noChangeArrowheads="1"/>
            </p:cNvSpPr>
            <p:nvPr/>
          </p:nvSpPr>
          <p:spPr bwMode="auto">
            <a:xfrm>
              <a:off x="3288" y="1480"/>
              <a:ext cx="23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</p:grpSp>
      <p:graphicFrame>
        <p:nvGraphicFramePr>
          <p:cNvPr id="132256" name="Object 160"/>
          <p:cNvGraphicFramePr>
            <a:graphicFrameLocks noChangeAspect="1"/>
          </p:cNvGraphicFramePr>
          <p:nvPr/>
        </p:nvGraphicFramePr>
        <p:xfrm>
          <a:off x="611188" y="3141663"/>
          <a:ext cx="3167062" cy="566737"/>
        </p:xfrm>
        <a:graphic>
          <a:graphicData uri="http://schemas.openxmlformats.org/presentationml/2006/ole">
            <p:oleObj spid="_x0000_s132256" name="公式" r:id="rId12" imgW="1384200" imgH="228600" progId="">
              <p:embed/>
            </p:oleObj>
          </a:graphicData>
        </a:graphic>
      </p:graphicFrame>
      <p:sp>
        <p:nvSpPr>
          <p:cNvPr id="132170" name="Text Box 74"/>
          <p:cNvSpPr txBox="1">
            <a:spLocks noChangeArrowheads="1"/>
          </p:cNvSpPr>
          <p:nvPr/>
        </p:nvSpPr>
        <p:spPr bwMode="auto">
          <a:xfrm>
            <a:off x="179388" y="3644900"/>
            <a:ext cx="23288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准稳态等效电路</a:t>
            </a:r>
          </a:p>
        </p:txBody>
      </p:sp>
      <p:sp>
        <p:nvSpPr>
          <p:cNvPr id="132257" name="AutoShape 161"/>
          <p:cNvSpPr>
            <a:spLocks noChangeArrowheads="1"/>
          </p:cNvSpPr>
          <p:nvPr/>
        </p:nvSpPr>
        <p:spPr bwMode="auto">
          <a:xfrm>
            <a:off x="3924300" y="2997200"/>
            <a:ext cx="1366838" cy="576263"/>
          </a:xfrm>
          <a:prstGeom prst="wedgeRoundRectCallout">
            <a:avLst>
              <a:gd name="adj1" fmla="val 125259"/>
              <a:gd name="adj2" fmla="val 153032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F90F36"/>
                </a:solidFill>
              </a:rPr>
              <a:t>充电</a:t>
            </a:r>
          </a:p>
        </p:txBody>
      </p:sp>
      <p:grpSp>
        <p:nvGrpSpPr>
          <p:cNvPr id="132258" name="Group 162"/>
          <p:cNvGrpSpPr>
            <a:grpSpLocks/>
          </p:cNvGrpSpPr>
          <p:nvPr/>
        </p:nvGrpSpPr>
        <p:grpSpPr bwMode="auto">
          <a:xfrm>
            <a:off x="2771775" y="2924175"/>
            <a:ext cx="2232025" cy="2016125"/>
            <a:chOff x="4014" y="1616"/>
            <a:chExt cx="1406" cy="1270"/>
          </a:xfrm>
        </p:grpSpPr>
        <p:sp>
          <p:nvSpPr>
            <p:cNvPr id="132259" name="AutoShape 163"/>
            <p:cNvSpPr>
              <a:spLocks noChangeArrowheads="1"/>
            </p:cNvSpPr>
            <p:nvPr/>
          </p:nvSpPr>
          <p:spPr bwMode="auto">
            <a:xfrm>
              <a:off x="4014" y="1661"/>
              <a:ext cx="1406" cy="1225"/>
            </a:xfrm>
            <a:prstGeom prst="wedgeRoundRectCallout">
              <a:avLst>
                <a:gd name="adj1" fmla="val 63514"/>
                <a:gd name="adj2" fmla="val 79468"/>
                <a:gd name="adj3" fmla="val 16667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 b="1"/>
            </a:p>
          </p:txBody>
        </p:sp>
        <p:graphicFrame>
          <p:nvGraphicFramePr>
            <p:cNvPr id="132260" name="Object 164"/>
            <p:cNvGraphicFramePr>
              <a:graphicFrameLocks noChangeAspect="1"/>
            </p:cNvGraphicFramePr>
            <p:nvPr/>
          </p:nvGraphicFramePr>
          <p:xfrm>
            <a:off x="4332" y="1933"/>
            <a:ext cx="792" cy="907"/>
          </p:xfrm>
          <a:graphic>
            <a:graphicData uri="http://schemas.openxmlformats.org/presentationml/2006/ole">
              <p:oleObj spid="_x0000_s132260" name="公式" r:id="rId13" imgW="647640" imgH="685800" progId="">
                <p:embed/>
              </p:oleObj>
            </a:graphicData>
          </a:graphic>
        </p:graphicFrame>
        <p:sp>
          <p:nvSpPr>
            <p:cNvPr id="132261" name="Rectangle 165"/>
            <p:cNvSpPr>
              <a:spLocks noChangeArrowheads="1"/>
            </p:cNvSpPr>
            <p:nvPr/>
          </p:nvSpPr>
          <p:spPr bwMode="auto">
            <a:xfrm>
              <a:off x="4150" y="1616"/>
              <a:ext cx="885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  <a:ea typeface="楷体_GB2312" pitchFamily="49" charset="-122"/>
                </a:rPr>
                <a:t>稳态：</a:t>
              </a:r>
            </a:p>
          </p:txBody>
        </p:sp>
      </p:grpSp>
      <p:graphicFrame>
        <p:nvGraphicFramePr>
          <p:cNvPr id="132262" name="Object 166"/>
          <p:cNvGraphicFramePr>
            <a:graphicFrameLocks noChangeAspect="1"/>
          </p:cNvGraphicFramePr>
          <p:nvPr/>
        </p:nvGraphicFramePr>
        <p:xfrm>
          <a:off x="0" y="188913"/>
          <a:ext cx="2232025" cy="582612"/>
        </p:xfrm>
        <a:graphic>
          <a:graphicData uri="http://schemas.openxmlformats.org/presentationml/2006/ole">
            <p:oleObj spid="_x0000_s132262" name="公式" r:id="rId14" imgW="87624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2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2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2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2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2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2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2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3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32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3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32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2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3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3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3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50" grpId="0" animBg="1"/>
      <p:bldP spid="132151" grpId="0" animBg="1"/>
      <p:bldP spid="132152" grpId="0" animBg="1"/>
      <p:bldP spid="132153" grpId="0" animBg="1"/>
      <p:bldP spid="132154" grpId="0" autoUpdateAnimBg="0"/>
      <p:bldP spid="132155" grpId="0" animBg="1"/>
      <p:bldP spid="132162" grpId="0" animBg="1"/>
      <p:bldP spid="132163" grpId="0" animBg="1"/>
      <p:bldP spid="132172" grpId="0" animBg="1"/>
      <p:bldP spid="132173" grpId="0" autoUpdateAnimBg="0"/>
      <p:bldP spid="132174" grpId="0" animBg="1"/>
      <p:bldP spid="132175" grpId="0" animBg="1"/>
      <p:bldP spid="132176" grpId="0" animBg="1"/>
      <p:bldP spid="132177" grpId="0" autoUpdateAnimBg="0"/>
      <p:bldP spid="132181" grpId="0" animBg="1"/>
      <p:bldP spid="132185" grpId="0" animBg="1"/>
      <p:bldP spid="132186" grpId="0" animBg="1"/>
      <p:bldP spid="132187" grpId="0" animBg="1"/>
      <p:bldP spid="132188" grpId="0" animBg="1"/>
      <p:bldP spid="132202" grpId="0" autoUpdateAnimBg="0"/>
      <p:bldP spid="132211" grpId="0" animBg="1"/>
      <p:bldP spid="132212" grpId="0" animBg="1"/>
      <p:bldP spid="132213" grpId="0" animBg="1"/>
      <p:bldP spid="132170" grpId="0" autoUpdateAnimBg="0"/>
      <p:bldP spid="132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5641-9046-46D9-B40B-6D8A881E0068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395288" y="587375"/>
            <a:ext cx="331311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准稳态等效电路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395288" y="1412875"/>
            <a:ext cx="3856037" cy="1893888"/>
            <a:chOff x="107" y="1534"/>
            <a:chExt cx="2631" cy="1193"/>
          </a:xfrm>
        </p:grpSpPr>
        <p:graphicFrame>
          <p:nvGraphicFramePr>
            <p:cNvPr id="133124" name="Object 4"/>
            <p:cNvGraphicFramePr>
              <a:graphicFrameLocks noChangeAspect="1"/>
            </p:cNvGraphicFramePr>
            <p:nvPr/>
          </p:nvGraphicFramePr>
          <p:xfrm>
            <a:off x="107" y="1534"/>
            <a:ext cx="2631" cy="1193"/>
          </p:xfrm>
          <a:graphic>
            <a:graphicData uri="http://schemas.openxmlformats.org/presentationml/2006/ole">
              <p:oleObj spid="_x0000_s133124" name="Photo Editor 照片" r:id="rId3" imgW="22495238" imgH="10200000" progId="">
                <p:embed/>
              </p:oleObj>
            </a:graphicData>
          </a:graphic>
        </p:graphicFrame>
        <p:sp>
          <p:nvSpPr>
            <p:cNvPr id="133125" name="Freeform 5"/>
            <p:cNvSpPr>
              <a:spLocks/>
            </p:cNvSpPr>
            <p:nvPr/>
          </p:nvSpPr>
          <p:spPr bwMode="auto">
            <a:xfrm>
              <a:off x="817" y="1815"/>
              <a:ext cx="466" cy="786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05" y="367"/>
                </a:cxn>
                <a:cxn ang="0">
                  <a:pos x="65" y="480"/>
                </a:cxn>
                <a:cxn ang="0">
                  <a:pos x="13" y="716"/>
                </a:cxn>
                <a:cxn ang="0">
                  <a:pos x="13" y="786"/>
                </a:cxn>
              </a:cxnLst>
              <a:rect l="0" t="0" r="r" b="b"/>
              <a:pathLst>
                <a:path w="466" h="786">
                  <a:moveTo>
                    <a:pt x="431" y="0"/>
                  </a:moveTo>
                  <a:cubicBezTo>
                    <a:pt x="448" y="143"/>
                    <a:pt x="466" y="287"/>
                    <a:pt x="405" y="367"/>
                  </a:cubicBezTo>
                  <a:cubicBezTo>
                    <a:pt x="344" y="447"/>
                    <a:pt x="130" y="422"/>
                    <a:pt x="65" y="480"/>
                  </a:cubicBezTo>
                  <a:cubicBezTo>
                    <a:pt x="0" y="538"/>
                    <a:pt x="22" y="665"/>
                    <a:pt x="13" y="716"/>
                  </a:cubicBezTo>
                  <a:cubicBezTo>
                    <a:pt x="4" y="767"/>
                    <a:pt x="8" y="776"/>
                    <a:pt x="13" y="78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26" name="Text Box 6"/>
            <p:cNvSpPr txBox="1">
              <a:spLocks noChangeArrowheads="1"/>
            </p:cNvSpPr>
            <p:nvPr/>
          </p:nvSpPr>
          <p:spPr bwMode="auto">
            <a:xfrm>
              <a:off x="806" y="2345"/>
              <a:ext cx="47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充电</a:t>
              </a:r>
            </a:p>
          </p:txBody>
        </p:sp>
      </p:grp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180975" y="115888"/>
            <a:ext cx="42465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求准稳态持续时间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ea typeface="楷体_GB2312" pitchFamily="49" charset="-122"/>
              </a:rPr>
              <a:t>w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276225" y="3513138"/>
          <a:ext cx="1587500" cy="1385887"/>
        </p:xfrm>
        <a:graphic>
          <a:graphicData uri="http://schemas.openxmlformats.org/presentationml/2006/ole">
            <p:oleObj spid="_x0000_s133128" name="公式" r:id="rId4" imgW="914400" imgH="736560" progId="">
              <p:embed/>
            </p:oleObj>
          </a:graphicData>
        </a:graphic>
      </p:graphicFrame>
      <p:sp>
        <p:nvSpPr>
          <p:cNvPr id="133129" name="AutoShape 9"/>
          <p:cNvSpPr>
            <a:spLocks noChangeArrowheads="1"/>
          </p:cNvSpPr>
          <p:nvPr/>
        </p:nvSpPr>
        <p:spPr bwMode="auto">
          <a:xfrm>
            <a:off x="1955800" y="4025900"/>
            <a:ext cx="358775" cy="234950"/>
          </a:xfrm>
          <a:prstGeom prst="rightArrow">
            <a:avLst>
              <a:gd name="adj1" fmla="val 50000"/>
              <a:gd name="adj2" fmla="val 3817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2584450" y="3935413"/>
          <a:ext cx="2447925" cy="430212"/>
        </p:xfrm>
        <a:graphic>
          <a:graphicData uri="http://schemas.openxmlformats.org/presentationml/2006/ole">
            <p:oleObj spid="_x0000_s133130" name="Equation" r:id="rId5" imgW="1409400" imgH="228600" progId="">
              <p:embed/>
            </p:oleObj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3095625" y="4664075"/>
          <a:ext cx="1808163" cy="430213"/>
        </p:xfrm>
        <a:graphic>
          <a:graphicData uri="http://schemas.openxmlformats.org/presentationml/2006/ole">
            <p:oleObj spid="_x0000_s133131" name="Equation" r:id="rId6" imgW="1041120" imgH="228600" progId="">
              <p:embed/>
            </p:oleObj>
          </a:graphicData>
        </a:graphic>
      </p:graphicFrame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2335213" y="5426075"/>
          <a:ext cx="1693862" cy="515938"/>
        </p:xfrm>
        <a:graphic>
          <a:graphicData uri="http://schemas.openxmlformats.org/presentationml/2006/ole">
            <p:oleObj spid="_x0000_s133132" name="Equation" r:id="rId7" imgW="812520" imgH="228600" progId="">
              <p:embed/>
            </p:oleObj>
          </a:graphicData>
        </a:graphic>
      </p:graphicFrame>
      <p:cxnSp>
        <p:nvCxnSpPr>
          <p:cNvPr id="133133" name="AutoShape 13"/>
          <p:cNvCxnSpPr>
            <a:cxnSpLocks noChangeShapeType="1"/>
          </p:cNvCxnSpPr>
          <p:nvPr/>
        </p:nvCxnSpPr>
        <p:spPr bwMode="auto">
          <a:xfrm flipV="1">
            <a:off x="6227763" y="5300663"/>
            <a:ext cx="1176337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6478588" y="5264150"/>
            <a:ext cx="6762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90F36"/>
                </a:solidFill>
                <a:ea typeface="楷体_GB2312" pitchFamily="49" charset="-122"/>
              </a:rPr>
              <a:t>t</a:t>
            </a:r>
            <a:r>
              <a:rPr lang="en-US" altLang="zh-CN" b="1" baseline="-25000">
                <a:solidFill>
                  <a:srgbClr val="F90F36"/>
                </a:solidFill>
                <a:ea typeface="楷体_GB2312" pitchFamily="49" charset="-122"/>
              </a:rPr>
              <a:t>w</a:t>
            </a:r>
          </a:p>
        </p:txBody>
      </p:sp>
      <p:grpSp>
        <p:nvGrpSpPr>
          <p:cNvPr id="133135" name="Group 15"/>
          <p:cNvGrpSpPr>
            <a:grpSpLocks/>
          </p:cNvGrpSpPr>
          <p:nvPr/>
        </p:nvGrpSpPr>
        <p:grpSpPr bwMode="auto">
          <a:xfrm>
            <a:off x="5495925" y="336550"/>
            <a:ext cx="3413125" cy="5454650"/>
            <a:chOff x="3751" y="212"/>
            <a:chExt cx="2329" cy="3436"/>
          </a:xfrm>
        </p:grpSpPr>
        <p:sp>
          <p:nvSpPr>
            <p:cNvPr id="133136" name="Text Box 16"/>
            <p:cNvSpPr txBox="1">
              <a:spLocks noChangeArrowheads="1"/>
            </p:cNvSpPr>
            <p:nvPr/>
          </p:nvSpPr>
          <p:spPr bwMode="auto">
            <a:xfrm>
              <a:off x="3847" y="1706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grpSp>
          <p:nvGrpSpPr>
            <p:cNvPr id="133137" name="Group 17"/>
            <p:cNvGrpSpPr>
              <a:grpSpLocks/>
            </p:cNvGrpSpPr>
            <p:nvPr/>
          </p:nvGrpSpPr>
          <p:grpSpPr bwMode="auto">
            <a:xfrm>
              <a:off x="4253" y="753"/>
              <a:ext cx="750" cy="2723"/>
              <a:chOff x="4015" y="541"/>
              <a:chExt cx="750" cy="2723"/>
            </a:xfrm>
          </p:grpSpPr>
          <p:sp>
            <p:nvSpPr>
              <p:cNvPr id="133138" name="Line 18"/>
              <p:cNvSpPr>
                <a:spLocks noChangeShapeType="1"/>
              </p:cNvSpPr>
              <p:nvPr/>
            </p:nvSpPr>
            <p:spPr bwMode="auto">
              <a:xfrm>
                <a:off x="4015" y="541"/>
                <a:ext cx="9" cy="272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39" name="Line 19"/>
              <p:cNvSpPr>
                <a:spLocks noChangeShapeType="1"/>
              </p:cNvSpPr>
              <p:nvPr/>
            </p:nvSpPr>
            <p:spPr bwMode="auto">
              <a:xfrm>
                <a:off x="4285" y="576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40" name="Line 20"/>
              <p:cNvSpPr>
                <a:spLocks noChangeShapeType="1"/>
              </p:cNvSpPr>
              <p:nvPr/>
            </p:nvSpPr>
            <p:spPr bwMode="auto">
              <a:xfrm>
                <a:off x="4765" y="558"/>
                <a:ext cx="0" cy="270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3141" name="Group 21"/>
            <p:cNvGrpSpPr>
              <a:grpSpLocks/>
            </p:cNvGrpSpPr>
            <p:nvPr/>
          </p:nvGrpSpPr>
          <p:grpSpPr bwMode="auto">
            <a:xfrm>
              <a:off x="3764" y="817"/>
              <a:ext cx="2288" cy="626"/>
              <a:chOff x="3526" y="605"/>
              <a:chExt cx="2288" cy="626"/>
            </a:xfrm>
          </p:grpSpPr>
          <p:sp>
            <p:nvSpPr>
              <p:cNvPr id="133142" name="Line 22"/>
              <p:cNvSpPr>
                <a:spLocks noChangeShapeType="1"/>
              </p:cNvSpPr>
              <p:nvPr/>
            </p:nvSpPr>
            <p:spPr bwMode="auto">
              <a:xfrm>
                <a:off x="3674" y="1012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43" name="Line 23"/>
              <p:cNvSpPr>
                <a:spLocks noChangeShapeType="1"/>
              </p:cNvSpPr>
              <p:nvPr/>
            </p:nvSpPr>
            <p:spPr bwMode="auto">
              <a:xfrm flipV="1">
                <a:off x="3779" y="664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44" name="Text Box 24"/>
              <p:cNvSpPr txBox="1">
                <a:spLocks noChangeArrowheads="1"/>
              </p:cNvSpPr>
              <p:nvPr/>
            </p:nvSpPr>
            <p:spPr bwMode="auto">
              <a:xfrm>
                <a:off x="3608" y="95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3145" name="Object 25"/>
              <p:cNvGraphicFramePr>
                <a:graphicFrameLocks noChangeAspect="1"/>
              </p:cNvGraphicFramePr>
              <p:nvPr/>
            </p:nvGraphicFramePr>
            <p:xfrm>
              <a:off x="3526" y="605"/>
              <a:ext cx="260" cy="334"/>
            </p:xfrm>
            <a:graphic>
              <a:graphicData uri="http://schemas.openxmlformats.org/presentationml/2006/ole">
                <p:oleObj spid="_x0000_s133145" name="Equation" r:id="rId8" imgW="177480" imgH="228600" progId="">
                  <p:embed/>
                </p:oleObj>
              </a:graphicData>
            </a:graphic>
          </p:graphicFrame>
          <p:sp>
            <p:nvSpPr>
              <p:cNvPr id="133146" name="Line 26"/>
              <p:cNvSpPr>
                <a:spLocks noChangeShapeType="1"/>
              </p:cNvSpPr>
              <p:nvPr/>
            </p:nvSpPr>
            <p:spPr bwMode="auto">
              <a:xfrm>
                <a:off x="3805" y="1012"/>
                <a:ext cx="2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47" name="Line 27"/>
              <p:cNvSpPr>
                <a:spLocks noChangeShapeType="1"/>
              </p:cNvSpPr>
              <p:nvPr/>
            </p:nvSpPr>
            <p:spPr bwMode="auto">
              <a:xfrm flipV="1">
                <a:off x="4015" y="777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48" name="Freeform 28"/>
              <p:cNvSpPr>
                <a:spLocks/>
              </p:cNvSpPr>
              <p:nvPr/>
            </p:nvSpPr>
            <p:spPr bwMode="auto">
              <a:xfrm>
                <a:off x="4015" y="794"/>
                <a:ext cx="279" cy="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157"/>
                  </a:cxn>
                  <a:cxn ang="0">
                    <a:pos x="130" y="218"/>
                  </a:cxn>
                  <a:cxn ang="0">
                    <a:pos x="279" y="210"/>
                  </a:cxn>
                </a:cxnLst>
                <a:rect l="0" t="0" r="r" b="b"/>
                <a:pathLst>
                  <a:path w="279" h="227">
                    <a:moveTo>
                      <a:pt x="0" y="0"/>
                    </a:moveTo>
                    <a:cubicBezTo>
                      <a:pt x="15" y="60"/>
                      <a:pt x="30" y="121"/>
                      <a:pt x="52" y="157"/>
                    </a:cubicBezTo>
                    <a:cubicBezTo>
                      <a:pt x="74" y="193"/>
                      <a:pt x="92" y="209"/>
                      <a:pt x="130" y="218"/>
                    </a:cubicBezTo>
                    <a:cubicBezTo>
                      <a:pt x="168" y="227"/>
                      <a:pt x="223" y="218"/>
                      <a:pt x="279" y="21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49" name="Line 29"/>
              <p:cNvSpPr>
                <a:spLocks noChangeShapeType="1"/>
              </p:cNvSpPr>
              <p:nvPr/>
            </p:nvSpPr>
            <p:spPr bwMode="auto">
              <a:xfrm>
                <a:off x="4285" y="1012"/>
                <a:ext cx="9" cy="2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50" name="Freeform 30"/>
              <p:cNvSpPr>
                <a:spLocks/>
              </p:cNvSpPr>
              <p:nvPr/>
            </p:nvSpPr>
            <p:spPr bwMode="auto">
              <a:xfrm>
                <a:off x="4294" y="997"/>
                <a:ext cx="393" cy="207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70" y="68"/>
                  </a:cxn>
                  <a:cxn ang="0">
                    <a:pos x="166" y="7"/>
                  </a:cxn>
                  <a:cxn ang="0">
                    <a:pos x="393" y="24"/>
                  </a:cxn>
                </a:cxnLst>
                <a:rect l="0" t="0" r="r" b="b"/>
                <a:pathLst>
                  <a:path w="393" h="207">
                    <a:moveTo>
                      <a:pt x="0" y="207"/>
                    </a:moveTo>
                    <a:cubicBezTo>
                      <a:pt x="21" y="154"/>
                      <a:pt x="42" y="101"/>
                      <a:pt x="70" y="68"/>
                    </a:cubicBezTo>
                    <a:cubicBezTo>
                      <a:pt x="98" y="35"/>
                      <a:pt x="112" y="14"/>
                      <a:pt x="166" y="7"/>
                    </a:cubicBezTo>
                    <a:cubicBezTo>
                      <a:pt x="220" y="0"/>
                      <a:pt x="355" y="21"/>
                      <a:pt x="393" y="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51" name="Line 31"/>
              <p:cNvSpPr>
                <a:spLocks noChangeShapeType="1"/>
              </p:cNvSpPr>
              <p:nvPr/>
            </p:nvSpPr>
            <p:spPr bwMode="auto">
              <a:xfrm>
                <a:off x="4643" y="1012"/>
                <a:ext cx="9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3152" name="Group 32"/>
            <p:cNvGrpSpPr>
              <a:grpSpLocks/>
            </p:cNvGrpSpPr>
            <p:nvPr/>
          </p:nvGrpSpPr>
          <p:grpSpPr bwMode="auto">
            <a:xfrm>
              <a:off x="3755" y="1349"/>
              <a:ext cx="2316" cy="488"/>
              <a:chOff x="3490" y="1381"/>
              <a:chExt cx="2316" cy="488"/>
            </a:xfrm>
          </p:grpSpPr>
          <p:sp>
            <p:nvSpPr>
              <p:cNvPr id="133153" name="Line 33"/>
              <p:cNvSpPr>
                <a:spLocks noChangeShapeType="1"/>
              </p:cNvSpPr>
              <p:nvPr/>
            </p:nvSpPr>
            <p:spPr bwMode="auto">
              <a:xfrm>
                <a:off x="3666" y="1789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54" name="Line 34"/>
              <p:cNvSpPr>
                <a:spLocks noChangeShapeType="1"/>
              </p:cNvSpPr>
              <p:nvPr/>
            </p:nvSpPr>
            <p:spPr bwMode="auto">
              <a:xfrm flipV="1">
                <a:off x="3771" y="1441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3155" name="Object 35"/>
              <p:cNvGraphicFramePr>
                <a:graphicFrameLocks noChangeAspect="1"/>
              </p:cNvGraphicFramePr>
              <p:nvPr/>
            </p:nvGraphicFramePr>
            <p:xfrm>
              <a:off x="3490" y="1381"/>
              <a:ext cx="309" cy="293"/>
            </p:xfrm>
            <a:graphic>
              <a:graphicData uri="http://schemas.openxmlformats.org/presentationml/2006/ole">
                <p:oleObj spid="_x0000_s133155" name="Equation" r:id="rId9" imgW="241200" imgH="228600" progId="">
                  <p:embed/>
                </p:oleObj>
              </a:graphicData>
            </a:graphic>
          </p:graphicFrame>
        </p:grpSp>
        <p:grpSp>
          <p:nvGrpSpPr>
            <p:cNvPr id="133156" name="Group 36"/>
            <p:cNvGrpSpPr>
              <a:grpSpLocks/>
            </p:cNvGrpSpPr>
            <p:nvPr/>
          </p:nvGrpSpPr>
          <p:grpSpPr bwMode="auto">
            <a:xfrm>
              <a:off x="3769" y="2529"/>
              <a:ext cx="2302" cy="623"/>
              <a:chOff x="3513" y="1940"/>
              <a:chExt cx="2302" cy="623"/>
            </a:xfrm>
          </p:grpSpPr>
          <p:sp>
            <p:nvSpPr>
              <p:cNvPr id="133157" name="Line 37"/>
              <p:cNvSpPr>
                <a:spLocks noChangeShapeType="1"/>
              </p:cNvSpPr>
              <p:nvPr/>
            </p:nvSpPr>
            <p:spPr bwMode="auto">
              <a:xfrm>
                <a:off x="3675" y="2373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58" name="Line 38"/>
              <p:cNvSpPr>
                <a:spLocks noChangeShapeType="1"/>
              </p:cNvSpPr>
              <p:nvPr/>
            </p:nvSpPr>
            <p:spPr bwMode="auto">
              <a:xfrm flipV="1">
                <a:off x="3780" y="2008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59" name="Text Box 39"/>
              <p:cNvSpPr txBox="1">
                <a:spLocks noChangeArrowheads="1"/>
              </p:cNvSpPr>
              <p:nvPr/>
            </p:nvSpPr>
            <p:spPr bwMode="auto">
              <a:xfrm>
                <a:off x="3609" y="2313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3160" name="Object 40"/>
              <p:cNvGraphicFramePr>
                <a:graphicFrameLocks noChangeAspect="1"/>
              </p:cNvGraphicFramePr>
              <p:nvPr/>
            </p:nvGraphicFramePr>
            <p:xfrm>
              <a:off x="3513" y="1940"/>
              <a:ext cx="243" cy="293"/>
            </p:xfrm>
            <a:graphic>
              <a:graphicData uri="http://schemas.openxmlformats.org/presentationml/2006/ole">
                <p:oleObj spid="_x0000_s133160" name="Equation" r:id="rId10" imgW="190440" imgH="228600" progId="">
                  <p:embed/>
                </p:oleObj>
              </a:graphicData>
            </a:graphic>
          </p:graphicFrame>
        </p:grpSp>
        <p:grpSp>
          <p:nvGrpSpPr>
            <p:cNvPr id="133161" name="Group 41"/>
            <p:cNvGrpSpPr>
              <a:grpSpLocks/>
            </p:cNvGrpSpPr>
            <p:nvPr/>
          </p:nvGrpSpPr>
          <p:grpSpPr bwMode="auto">
            <a:xfrm>
              <a:off x="3779" y="3103"/>
              <a:ext cx="2301" cy="545"/>
              <a:chOff x="3514" y="2559"/>
              <a:chExt cx="2301" cy="545"/>
            </a:xfrm>
          </p:grpSpPr>
          <p:sp>
            <p:nvSpPr>
              <p:cNvPr id="133162" name="Line 42"/>
              <p:cNvSpPr>
                <a:spLocks noChangeShapeType="1"/>
              </p:cNvSpPr>
              <p:nvPr/>
            </p:nvSpPr>
            <p:spPr bwMode="auto">
              <a:xfrm>
                <a:off x="3675" y="2914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63" name="Line 43"/>
              <p:cNvSpPr>
                <a:spLocks noChangeShapeType="1"/>
              </p:cNvSpPr>
              <p:nvPr/>
            </p:nvSpPr>
            <p:spPr bwMode="auto">
              <a:xfrm flipV="1">
                <a:off x="3780" y="2566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64" name="Text Box 44"/>
              <p:cNvSpPr txBox="1">
                <a:spLocks noChangeArrowheads="1"/>
              </p:cNvSpPr>
              <p:nvPr/>
            </p:nvSpPr>
            <p:spPr bwMode="auto">
              <a:xfrm>
                <a:off x="3609" y="2854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3165" name="Object 45"/>
              <p:cNvGraphicFramePr>
                <a:graphicFrameLocks noChangeAspect="1"/>
              </p:cNvGraphicFramePr>
              <p:nvPr/>
            </p:nvGraphicFramePr>
            <p:xfrm>
              <a:off x="3514" y="2559"/>
              <a:ext cx="260" cy="293"/>
            </p:xfrm>
            <a:graphic>
              <a:graphicData uri="http://schemas.openxmlformats.org/presentationml/2006/ole">
                <p:oleObj spid="_x0000_s133165" name="Equation" r:id="rId11" imgW="203040" imgH="228600" progId="">
                  <p:embed/>
                </p:oleObj>
              </a:graphicData>
            </a:graphic>
          </p:graphicFrame>
        </p:grpSp>
        <p:grpSp>
          <p:nvGrpSpPr>
            <p:cNvPr id="133166" name="Group 46"/>
            <p:cNvGrpSpPr>
              <a:grpSpLocks/>
            </p:cNvGrpSpPr>
            <p:nvPr/>
          </p:nvGrpSpPr>
          <p:grpSpPr bwMode="auto">
            <a:xfrm>
              <a:off x="3754" y="2039"/>
              <a:ext cx="2318" cy="615"/>
              <a:chOff x="3516" y="1827"/>
              <a:chExt cx="2318" cy="615"/>
            </a:xfrm>
          </p:grpSpPr>
          <p:sp>
            <p:nvSpPr>
              <p:cNvPr id="133167" name="Line 47"/>
              <p:cNvSpPr>
                <a:spLocks noChangeShapeType="1"/>
              </p:cNvSpPr>
              <p:nvPr/>
            </p:nvSpPr>
            <p:spPr bwMode="auto">
              <a:xfrm>
                <a:off x="3694" y="2252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68" name="Line 48"/>
              <p:cNvSpPr>
                <a:spLocks noChangeShapeType="1"/>
              </p:cNvSpPr>
              <p:nvPr/>
            </p:nvSpPr>
            <p:spPr bwMode="auto">
              <a:xfrm flipV="1">
                <a:off x="3799" y="1887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69" name="Text Box 49"/>
              <p:cNvSpPr txBox="1">
                <a:spLocks noChangeArrowheads="1"/>
              </p:cNvSpPr>
              <p:nvPr/>
            </p:nvSpPr>
            <p:spPr bwMode="auto">
              <a:xfrm>
                <a:off x="3628" y="219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3170" name="Object 50"/>
              <p:cNvGraphicFramePr>
                <a:graphicFrameLocks noChangeAspect="1"/>
              </p:cNvGraphicFramePr>
              <p:nvPr/>
            </p:nvGraphicFramePr>
            <p:xfrm>
              <a:off x="3516" y="1827"/>
              <a:ext cx="275" cy="277"/>
            </p:xfrm>
            <a:graphic>
              <a:graphicData uri="http://schemas.openxmlformats.org/presentationml/2006/ole">
                <p:oleObj spid="_x0000_s133170" name="Equation" r:id="rId12" imgW="215640" imgH="215640" progId="">
                  <p:embed/>
                </p:oleObj>
              </a:graphicData>
            </a:graphic>
          </p:graphicFrame>
        </p:grpSp>
        <p:sp>
          <p:nvSpPr>
            <p:cNvPr id="133171" name="Line 51"/>
            <p:cNvSpPr>
              <a:spLocks noChangeShapeType="1"/>
            </p:cNvSpPr>
            <p:nvPr/>
          </p:nvSpPr>
          <p:spPr bwMode="auto">
            <a:xfrm>
              <a:off x="4034" y="2228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72" name="Line 52"/>
            <p:cNvSpPr>
              <a:spLocks noChangeShapeType="1"/>
            </p:cNvSpPr>
            <p:nvPr/>
          </p:nvSpPr>
          <p:spPr bwMode="auto">
            <a:xfrm>
              <a:off x="4043" y="3459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73" name="Line 53"/>
            <p:cNvSpPr>
              <a:spLocks noChangeShapeType="1"/>
            </p:cNvSpPr>
            <p:nvPr/>
          </p:nvSpPr>
          <p:spPr bwMode="auto">
            <a:xfrm>
              <a:off x="4034" y="1522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74" name="Line 54"/>
            <p:cNvSpPr>
              <a:spLocks noChangeShapeType="1"/>
            </p:cNvSpPr>
            <p:nvPr/>
          </p:nvSpPr>
          <p:spPr bwMode="auto">
            <a:xfrm>
              <a:off x="4034" y="2962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3175" name="Group 55"/>
            <p:cNvGrpSpPr>
              <a:grpSpLocks/>
            </p:cNvGrpSpPr>
            <p:nvPr/>
          </p:nvGrpSpPr>
          <p:grpSpPr bwMode="auto">
            <a:xfrm>
              <a:off x="4253" y="1521"/>
              <a:ext cx="758" cy="253"/>
              <a:chOff x="4015" y="1309"/>
              <a:chExt cx="758" cy="253"/>
            </a:xfrm>
          </p:grpSpPr>
          <p:sp>
            <p:nvSpPr>
              <p:cNvPr id="133176" name="Line 56"/>
              <p:cNvSpPr>
                <a:spLocks noChangeShapeType="1"/>
              </p:cNvSpPr>
              <p:nvPr/>
            </p:nvSpPr>
            <p:spPr bwMode="auto">
              <a:xfrm>
                <a:off x="4015" y="1309"/>
                <a:ext cx="0" cy="2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77" name="Line 57"/>
              <p:cNvSpPr>
                <a:spLocks noChangeShapeType="1"/>
              </p:cNvSpPr>
              <p:nvPr/>
            </p:nvSpPr>
            <p:spPr bwMode="auto">
              <a:xfrm>
                <a:off x="4023" y="1553"/>
                <a:ext cx="750" cy="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3178" name="Line 58"/>
            <p:cNvSpPr>
              <a:spLocks noChangeShapeType="1"/>
            </p:cNvSpPr>
            <p:nvPr/>
          </p:nvSpPr>
          <p:spPr bwMode="auto">
            <a:xfrm flipH="1">
              <a:off x="4252" y="2219"/>
              <a:ext cx="9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3179" name="Group 59"/>
            <p:cNvGrpSpPr>
              <a:grpSpLocks/>
            </p:cNvGrpSpPr>
            <p:nvPr/>
          </p:nvGrpSpPr>
          <p:grpSpPr bwMode="auto">
            <a:xfrm>
              <a:off x="4253" y="3206"/>
              <a:ext cx="759" cy="253"/>
              <a:chOff x="4015" y="2994"/>
              <a:chExt cx="759" cy="253"/>
            </a:xfrm>
          </p:grpSpPr>
          <p:sp>
            <p:nvSpPr>
              <p:cNvPr id="133180" name="Line 60"/>
              <p:cNvSpPr>
                <a:spLocks noChangeShapeType="1"/>
              </p:cNvSpPr>
              <p:nvPr/>
            </p:nvSpPr>
            <p:spPr bwMode="auto">
              <a:xfrm flipH="1">
                <a:off x="4015" y="2994"/>
                <a:ext cx="9" cy="2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81" name="Line 61"/>
              <p:cNvSpPr>
                <a:spLocks noChangeShapeType="1"/>
              </p:cNvSpPr>
              <p:nvPr/>
            </p:nvSpPr>
            <p:spPr bwMode="auto">
              <a:xfrm>
                <a:off x="4032" y="3011"/>
                <a:ext cx="7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3182" name="Freeform 62"/>
            <p:cNvSpPr>
              <a:spLocks/>
            </p:cNvSpPr>
            <p:nvPr/>
          </p:nvSpPr>
          <p:spPr bwMode="auto">
            <a:xfrm>
              <a:off x="4279" y="2787"/>
              <a:ext cx="724" cy="165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392" y="44"/>
                </a:cxn>
                <a:cxn ang="0">
                  <a:pos x="724" y="0"/>
                </a:cxn>
              </a:cxnLst>
              <a:rect l="0" t="0" r="r" b="b"/>
              <a:pathLst>
                <a:path w="724" h="131">
                  <a:moveTo>
                    <a:pt x="0" y="131"/>
                  </a:moveTo>
                  <a:cubicBezTo>
                    <a:pt x="135" y="98"/>
                    <a:pt x="271" y="66"/>
                    <a:pt x="392" y="44"/>
                  </a:cubicBezTo>
                  <a:cubicBezTo>
                    <a:pt x="513" y="22"/>
                    <a:pt x="669" y="7"/>
                    <a:pt x="72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Freeform 63"/>
            <p:cNvSpPr>
              <a:spLocks/>
            </p:cNvSpPr>
            <p:nvPr/>
          </p:nvSpPr>
          <p:spPr bwMode="auto">
            <a:xfrm>
              <a:off x="4279" y="2307"/>
              <a:ext cx="724" cy="165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392" y="44"/>
                </a:cxn>
                <a:cxn ang="0">
                  <a:pos x="724" y="0"/>
                </a:cxn>
              </a:cxnLst>
              <a:rect l="0" t="0" r="r" b="b"/>
              <a:pathLst>
                <a:path w="724" h="131">
                  <a:moveTo>
                    <a:pt x="0" y="131"/>
                  </a:moveTo>
                  <a:cubicBezTo>
                    <a:pt x="135" y="98"/>
                    <a:pt x="271" y="66"/>
                    <a:pt x="392" y="44"/>
                  </a:cubicBezTo>
                  <a:cubicBezTo>
                    <a:pt x="513" y="22"/>
                    <a:pt x="669" y="7"/>
                    <a:pt x="72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Line 64"/>
            <p:cNvSpPr>
              <a:spLocks noChangeShapeType="1"/>
            </p:cNvSpPr>
            <p:nvPr/>
          </p:nvSpPr>
          <p:spPr bwMode="auto">
            <a:xfrm>
              <a:off x="4829" y="2307"/>
              <a:ext cx="32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5041" y="2132"/>
              <a:ext cx="42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rgbClr val="F90F36"/>
                  </a:solidFill>
                  <a:ea typeface="楷体_GB2312" pitchFamily="49" charset="-122"/>
                </a:rPr>
                <a:t>TH</a:t>
              </a:r>
            </a:p>
          </p:txBody>
        </p:sp>
        <p:grpSp>
          <p:nvGrpSpPr>
            <p:cNvPr id="133186" name="Group 66"/>
            <p:cNvGrpSpPr>
              <a:grpSpLocks/>
            </p:cNvGrpSpPr>
            <p:nvPr/>
          </p:nvGrpSpPr>
          <p:grpSpPr bwMode="auto">
            <a:xfrm>
              <a:off x="4994" y="3232"/>
              <a:ext cx="856" cy="235"/>
              <a:chOff x="4756" y="3020"/>
              <a:chExt cx="856" cy="235"/>
            </a:xfrm>
          </p:grpSpPr>
          <p:sp>
            <p:nvSpPr>
              <p:cNvPr id="133187" name="Line 67"/>
              <p:cNvSpPr>
                <a:spLocks noChangeShapeType="1"/>
              </p:cNvSpPr>
              <p:nvPr/>
            </p:nvSpPr>
            <p:spPr bwMode="auto">
              <a:xfrm flipH="1">
                <a:off x="4756" y="3020"/>
                <a:ext cx="9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88" name="Line 68"/>
              <p:cNvSpPr>
                <a:spLocks noChangeShapeType="1"/>
              </p:cNvSpPr>
              <p:nvPr/>
            </p:nvSpPr>
            <p:spPr bwMode="auto">
              <a:xfrm>
                <a:off x="4765" y="3247"/>
                <a:ext cx="847" cy="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3189" name="Group 69"/>
            <p:cNvGrpSpPr>
              <a:grpSpLocks/>
            </p:cNvGrpSpPr>
            <p:nvPr/>
          </p:nvGrpSpPr>
          <p:grpSpPr bwMode="auto">
            <a:xfrm>
              <a:off x="5003" y="1504"/>
              <a:ext cx="759" cy="253"/>
              <a:chOff x="4015" y="2994"/>
              <a:chExt cx="759" cy="253"/>
            </a:xfrm>
          </p:grpSpPr>
          <p:sp>
            <p:nvSpPr>
              <p:cNvPr id="133190" name="Line 70"/>
              <p:cNvSpPr>
                <a:spLocks noChangeShapeType="1"/>
              </p:cNvSpPr>
              <p:nvPr/>
            </p:nvSpPr>
            <p:spPr bwMode="auto">
              <a:xfrm flipH="1">
                <a:off x="4015" y="2994"/>
                <a:ext cx="9" cy="2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91" name="Line 71"/>
              <p:cNvSpPr>
                <a:spLocks noChangeShapeType="1"/>
              </p:cNvSpPr>
              <p:nvPr/>
            </p:nvSpPr>
            <p:spPr bwMode="auto">
              <a:xfrm>
                <a:off x="4032" y="3011"/>
                <a:ext cx="7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3192" name="Line 72"/>
            <p:cNvSpPr>
              <a:spLocks noChangeShapeType="1"/>
            </p:cNvSpPr>
            <p:nvPr/>
          </p:nvSpPr>
          <p:spPr bwMode="auto">
            <a:xfrm flipV="1">
              <a:off x="5012" y="2045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93" name="Line 73"/>
            <p:cNvSpPr>
              <a:spLocks noChangeShapeType="1"/>
            </p:cNvSpPr>
            <p:nvPr/>
          </p:nvSpPr>
          <p:spPr bwMode="auto">
            <a:xfrm flipH="1" flipV="1">
              <a:off x="4252" y="889"/>
              <a:ext cx="9" cy="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3194" name="Group 74"/>
            <p:cNvGrpSpPr>
              <a:grpSpLocks/>
            </p:cNvGrpSpPr>
            <p:nvPr/>
          </p:nvGrpSpPr>
          <p:grpSpPr bwMode="auto">
            <a:xfrm>
              <a:off x="3751" y="212"/>
              <a:ext cx="2292" cy="643"/>
              <a:chOff x="3513" y="0"/>
              <a:chExt cx="2292" cy="643"/>
            </a:xfrm>
          </p:grpSpPr>
          <p:sp>
            <p:nvSpPr>
              <p:cNvPr id="133195" name="Line 75"/>
              <p:cNvSpPr>
                <a:spLocks noChangeShapeType="1"/>
              </p:cNvSpPr>
              <p:nvPr/>
            </p:nvSpPr>
            <p:spPr bwMode="auto">
              <a:xfrm>
                <a:off x="3665" y="453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96" name="Line 76"/>
              <p:cNvSpPr>
                <a:spLocks noChangeShapeType="1"/>
              </p:cNvSpPr>
              <p:nvPr/>
            </p:nvSpPr>
            <p:spPr bwMode="auto">
              <a:xfrm flipV="1">
                <a:off x="3770" y="105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97" name="Text Box 77"/>
              <p:cNvSpPr txBox="1">
                <a:spLocks noChangeArrowheads="1"/>
              </p:cNvSpPr>
              <p:nvPr/>
            </p:nvSpPr>
            <p:spPr bwMode="auto">
              <a:xfrm>
                <a:off x="3599" y="393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33198" name="Line 78"/>
              <p:cNvSpPr>
                <a:spLocks noChangeShapeType="1"/>
              </p:cNvSpPr>
              <p:nvPr/>
            </p:nvSpPr>
            <p:spPr bwMode="auto">
              <a:xfrm>
                <a:off x="3770" y="419"/>
                <a:ext cx="2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99" name="Line 79"/>
              <p:cNvSpPr>
                <a:spLocks noChangeShapeType="1"/>
              </p:cNvSpPr>
              <p:nvPr/>
            </p:nvSpPr>
            <p:spPr bwMode="auto">
              <a:xfrm flipV="1">
                <a:off x="4032" y="201"/>
                <a:ext cx="0" cy="2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00" name="Line 80"/>
              <p:cNvSpPr>
                <a:spLocks noChangeShapeType="1"/>
              </p:cNvSpPr>
              <p:nvPr/>
            </p:nvSpPr>
            <p:spPr bwMode="auto">
              <a:xfrm>
                <a:off x="4032" y="209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01" name="Line 81"/>
              <p:cNvSpPr>
                <a:spLocks noChangeShapeType="1"/>
              </p:cNvSpPr>
              <p:nvPr/>
            </p:nvSpPr>
            <p:spPr bwMode="auto">
              <a:xfrm flipV="1">
                <a:off x="4294" y="210"/>
                <a:ext cx="0" cy="2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02" name="Line 82"/>
              <p:cNvSpPr>
                <a:spLocks noChangeShapeType="1"/>
              </p:cNvSpPr>
              <p:nvPr/>
            </p:nvSpPr>
            <p:spPr bwMode="auto">
              <a:xfrm>
                <a:off x="4303" y="411"/>
                <a:ext cx="1276" cy="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3203" name="Object 83"/>
              <p:cNvGraphicFramePr>
                <a:graphicFrameLocks noChangeAspect="1"/>
              </p:cNvGraphicFramePr>
              <p:nvPr/>
            </p:nvGraphicFramePr>
            <p:xfrm>
              <a:off x="3513" y="0"/>
              <a:ext cx="244" cy="319"/>
            </p:xfrm>
            <a:graphic>
              <a:graphicData uri="http://schemas.openxmlformats.org/presentationml/2006/ole">
                <p:oleObj spid="_x0000_s133203" name="Equation" r:id="rId13" imgW="164880" imgH="215640" progId="">
                  <p:embed/>
                </p:oleObj>
              </a:graphicData>
            </a:graphic>
          </p:graphicFrame>
        </p:grpSp>
      </p:grpSp>
      <p:sp>
        <p:nvSpPr>
          <p:cNvPr id="133204" name="AutoShape 84"/>
          <p:cNvSpPr>
            <a:spLocks noChangeArrowheads="1"/>
          </p:cNvSpPr>
          <p:nvPr/>
        </p:nvSpPr>
        <p:spPr bwMode="auto">
          <a:xfrm>
            <a:off x="2903538" y="4489450"/>
            <a:ext cx="230187" cy="846138"/>
          </a:xfrm>
          <a:prstGeom prst="downArrow">
            <a:avLst>
              <a:gd name="adj1" fmla="val 50000"/>
              <a:gd name="adj2" fmla="val 9189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29" grpId="0" animBg="1"/>
      <p:bldP spid="133134" grpId="0" autoUpdateAnimBg="0"/>
      <p:bldP spid="1332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CBE-D064-425B-9DCF-3A6B0AAB8CD1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460375" y="2173288"/>
            <a:ext cx="19732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</a:rPr>
              <a:t>恢复期等效电路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0" y="1773238"/>
            <a:ext cx="18684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（</a:t>
            </a:r>
            <a:r>
              <a:rPr lang="en-US" altLang="zh-CN" b="1">
                <a:ea typeface="楷体_GB2312" pitchFamily="49" charset="-122"/>
              </a:rPr>
              <a:t>3</a:t>
            </a:r>
            <a:r>
              <a:rPr lang="zh-CN" altLang="en-US" b="1"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F90F36"/>
                </a:solidFill>
                <a:ea typeface="楷体_GB2312" pitchFamily="49" charset="-122"/>
              </a:rPr>
              <a:t>恢复期</a:t>
            </a: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5470525" y="322263"/>
            <a:ext cx="3413125" cy="5454650"/>
            <a:chOff x="3733" y="203"/>
            <a:chExt cx="2329" cy="3436"/>
          </a:xfrm>
        </p:grpSpPr>
        <p:sp>
          <p:nvSpPr>
            <p:cNvPr id="134149" name="Text Box 5"/>
            <p:cNvSpPr txBox="1">
              <a:spLocks noChangeArrowheads="1"/>
            </p:cNvSpPr>
            <p:nvPr/>
          </p:nvSpPr>
          <p:spPr bwMode="auto">
            <a:xfrm>
              <a:off x="3829" y="1697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grpSp>
          <p:nvGrpSpPr>
            <p:cNvPr id="134150" name="Group 6"/>
            <p:cNvGrpSpPr>
              <a:grpSpLocks/>
            </p:cNvGrpSpPr>
            <p:nvPr/>
          </p:nvGrpSpPr>
          <p:grpSpPr bwMode="auto">
            <a:xfrm>
              <a:off x="4235" y="744"/>
              <a:ext cx="750" cy="2723"/>
              <a:chOff x="4015" y="541"/>
              <a:chExt cx="750" cy="2723"/>
            </a:xfrm>
          </p:grpSpPr>
          <p:sp>
            <p:nvSpPr>
              <p:cNvPr id="134151" name="Line 7"/>
              <p:cNvSpPr>
                <a:spLocks noChangeShapeType="1"/>
              </p:cNvSpPr>
              <p:nvPr/>
            </p:nvSpPr>
            <p:spPr bwMode="auto">
              <a:xfrm>
                <a:off x="4015" y="541"/>
                <a:ext cx="9" cy="272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52" name="Line 8"/>
              <p:cNvSpPr>
                <a:spLocks noChangeShapeType="1"/>
              </p:cNvSpPr>
              <p:nvPr/>
            </p:nvSpPr>
            <p:spPr bwMode="auto">
              <a:xfrm>
                <a:off x="4285" y="576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53" name="Line 9"/>
              <p:cNvSpPr>
                <a:spLocks noChangeShapeType="1"/>
              </p:cNvSpPr>
              <p:nvPr/>
            </p:nvSpPr>
            <p:spPr bwMode="auto">
              <a:xfrm>
                <a:off x="4765" y="558"/>
                <a:ext cx="0" cy="270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4154" name="Group 10"/>
            <p:cNvGrpSpPr>
              <a:grpSpLocks/>
            </p:cNvGrpSpPr>
            <p:nvPr/>
          </p:nvGrpSpPr>
          <p:grpSpPr bwMode="auto">
            <a:xfrm>
              <a:off x="3746" y="808"/>
              <a:ext cx="2288" cy="626"/>
              <a:chOff x="3526" y="605"/>
              <a:chExt cx="2288" cy="626"/>
            </a:xfrm>
          </p:grpSpPr>
          <p:sp>
            <p:nvSpPr>
              <p:cNvPr id="134155" name="Line 11"/>
              <p:cNvSpPr>
                <a:spLocks noChangeShapeType="1"/>
              </p:cNvSpPr>
              <p:nvPr/>
            </p:nvSpPr>
            <p:spPr bwMode="auto">
              <a:xfrm>
                <a:off x="3674" y="1012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56" name="Line 12"/>
              <p:cNvSpPr>
                <a:spLocks noChangeShapeType="1"/>
              </p:cNvSpPr>
              <p:nvPr/>
            </p:nvSpPr>
            <p:spPr bwMode="auto">
              <a:xfrm flipV="1">
                <a:off x="3779" y="664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57" name="Text Box 13"/>
              <p:cNvSpPr txBox="1">
                <a:spLocks noChangeArrowheads="1"/>
              </p:cNvSpPr>
              <p:nvPr/>
            </p:nvSpPr>
            <p:spPr bwMode="auto">
              <a:xfrm>
                <a:off x="3608" y="95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4158" name="Object 14"/>
              <p:cNvGraphicFramePr>
                <a:graphicFrameLocks noChangeAspect="1"/>
              </p:cNvGraphicFramePr>
              <p:nvPr/>
            </p:nvGraphicFramePr>
            <p:xfrm>
              <a:off x="3526" y="605"/>
              <a:ext cx="260" cy="334"/>
            </p:xfrm>
            <a:graphic>
              <a:graphicData uri="http://schemas.openxmlformats.org/presentationml/2006/ole">
                <p:oleObj spid="_x0000_s134158" name="Equation" r:id="rId3" imgW="177480" imgH="228600" progId="">
                  <p:embed/>
                </p:oleObj>
              </a:graphicData>
            </a:graphic>
          </p:graphicFrame>
          <p:sp>
            <p:nvSpPr>
              <p:cNvPr id="134159" name="Line 15"/>
              <p:cNvSpPr>
                <a:spLocks noChangeShapeType="1"/>
              </p:cNvSpPr>
              <p:nvPr/>
            </p:nvSpPr>
            <p:spPr bwMode="auto">
              <a:xfrm>
                <a:off x="3805" y="1012"/>
                <a:ext cx="2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60" name="Line 16"/>
              <p:cNvSpPr>
                <a:spLocks noChangeShapeType="1"/>
              </p:cNvSpPr>
              <p:nvPr/>
            </p:nvSpPr>
            <p:spPr bwMode="auto">
              <a:xfrm flipV="1">
                <a:off x="4015" y="777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61" name="Freeform 17"/>
              <p:cNvSpPr>
                <a:spLocks/>
              </p:cNvSpPr>
              <p:nvPr/>
            </p:nvSpPr>
            <p:spPr bwMode="auto">
              <a:xfrm>
                <a:off x="4015" y="794"/>
                <a:ext cx="279" cy="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157"/>
                  </a:cxn>
                  <a:cxn ang="0">
                    <a:pos x="130" y="218"/>
                  </a:cxn>
                  <a:cxn ang="0">
                    <a:pos x="279" y="210"/>
                  </a:cxn>
                </a:cxnLst>
                <a:rect l="0" t="0" r="r" b="b"/>
                <a:pathLst>
                  <a:path w="279" h="227">
                    <a:moveTo>
                      <a:pt x="0" y="0"/>
                    </a:moveTo>
                    <a:cubicBezTo>
                      <a:pt x="15" y="60"/>
                      <a:pt x="30" y="121"/>
                      <a:pt x="52" y="157"/>
                    </a:cubicBezTo>
                    <a:cubicBezTo>
                      <a:pt x="74" y="193"/>
                      <a:pt x="92" y="209"/>
                      <a:pt x="130" y="218"/>
                    </a:cubicBezTo>
                    <a:cubicBezTo>
                      <a:pt x="168" y="227"/>
                      <a:pt x="223" y="218"/>
                      <a:pt x="279" y="21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62" name="Line 18"/>
              <p:cNvSpPr>
                <a:spLocks noChangeShapeType="1"/>
              </p:cNvSpPr>
              <p:nvPr/>
            </p:nvSpPr>
            <p:spPr bwMode="auto">
              <a:xfrm>
                <a:off x="4285" y="1012"/>
                <a:ext cx="9" cy="2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63" name="Freeform 19"/>
              <p:cNvSpPr>
                <a:spLocks/>
              </p:cNvSpPr>
              <p:nvPr/>
            </p:nvSpPr>
            <p:spPr bwMode="auto">
              <a:xfrm>
                <a:off x="4294" y="997"/>
                <a:ext cx="393" cy="207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70" y="68"/>
                  </a:cxn>
                  <a:cxn ang="0">
                    <a:pos x="166" y="7"/>
                  </a:cxn>
                  <a:cxn ang="0">
                    <a:pos x="393" y="24"/>
                  </a:cxn>
                </a:cxnLst>
                <a:rect l="0" t="0" r="r" b="b"/>
                <a:pathLst>
                  <a:path w="393" h="207">
                    <a:moveTo>
                      <a:pt x="0" y="207"/>
                    </a:moveTo>
                    <a:cubicBezTo>
                      <a:pt x="21" y="154"/>
                      <a:pt x="42" y="101"/>
                      <a:pt x="70" y="68"/>
                    </a:cubicBezTo>
                    <a:cubicBezTo>
                      <a:pt x="98" y="35"/>
                      <a:pt x="112" y="14"/>
                      <a:pt x="166" y="7"/>
                    </a:cubicBezTo>
                    <a:cubicBezTo>
                      <a:pt x="220" y="0"/>
                      <a:pt x="355" y="21"/>
                      <a:pt x="393" y="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64" name="Line 20"/>
              <p:cNvSpPr>
                <a:spLocks noChangeShapeType="1"/>
              </p:cNvSpPr>
              <p:nvPr/>
            </p:nvSpPr>
            <p:spPr bwMode="auto">
              <a:xfrm>
                <a:off x="4643" y="1012"/>
                <a:ext cx="9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4165" name="Group 21"/>
            <p:cNvGrpSpPr>
              <a:grpSpLocks/>
            </p:cNvGrpSpPr>
            <p:nvPr/>
          </p:nvGrpSpPr>
          <p:grpSpPr bwMode="auto">
            <a:xfrm>
              <a:off x="3737" y="1340"/>
              <a:ext cx="2316" cy="488"/>
              <a:chOff x="3490" y="1381"/>
              <a:chExt cx="2316" cy="488"/>
            </a:xfrm>
          </p:grpSpPr>
          <p:sp>
            <p:nvSpPr>
              <p:cNvPr id="134166" name="Line 22"/>
              <p:cNvSpPr>
                <a:spLocks noChangeShapeType="1"/>
              </p:cNvSpPr>
              <p:nvPr/>
            </p:nvSpPr>
            <p:spPr bwMode="auto">
              <a:xfrm>
                <a:off x="3666" y="1789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67" name="Line 23"/>
              <p:cNvSpPr>
                <a:spLocks noChangeShapeType="1"/>
              </p:cNvSpPr>
              <p:nvPr/>
            </p:nvSpPr>
            <p:spPr bwMode="auto">
              <a:xfrm flipV="1">
                <a:off x="3771" y="1441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4168" name="Object 24"/>
              <p:cNvGraphicFramePr>
                <a:graphicFrameLocks noChangeAspect="1"/>
              </p:cNvGraphicFramePr>
              <p:nvPr/>
            </p:nvGraphicFramePr>
            <p:xfrm>
              <a:off x="3490" y="1381"/>
              <a:ext cx="309" cy="293"/>
            </p:xfrm>
            <a:graphic>
              <a:graphicData uri="http://schemas.openxmlformats.org/presentationml/2006/ole">
                <p:oleObj spid="_x0000_s134168" name="Equation" r:id="rId4" imgW="241200" imgH="228600" progId="">
                  <p:embed/>
                </p:oleObj>
              </a:graphicData>
            </a:graphic>
          </p:graphicFrame>
        </p:grpSp>
        <p:grpSp>
          <p:nvGrpSpPr>
            <p:cNvPr id="134169" name="Group 25"/>
            <p:cNvGrpSpPr>
              <a:grpSpLocks/>
            </p:cNvGrpSpPr>
            <p:nvPr/>
          </p:nvGrpSpPr>
          <p:grpSpPr bwMode="auto">
            <a:xfrm>
              <a:off x="3751" y="2520"/>
              <a:ext cx="2302" cy="623"/>
              <a:chOff x="3513" y="1940"/>
              <a:chExt cx="2302" cy="623"/>
            </a:xfrm>
          </p:grpSpPr>
          <p:sp>
            <p:nvSpPr>
              <p:cNvPr id="134170" name="Line 26"/>
              <p:cNvSpPr>
                <a:spLocks noChangeShapeType="1"/>
              </p:cNvSpPr>
              <p:nvPr/>
            </p:nvSpPr>
            <p:spPr bwMode="auto">
              <a:xfrm>
                <a:off x="3675" y="2373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71" name="Line 27"/>
              <p:cNvSpPr>
                <a:spLocks noChangeShapeType="1"/>
              </p:cNvSpPr>
              <p:nvPr/>
            </p:nvSpPr>
            <p:spPr bwMode="auto">
              <a:xfrm flipV="1">
                <a:off x="3780" y="2008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72" name="Text Box 28"/>
              <p:cNvSpPr txBox="1">
                <a:spLocks noChangeArrowheads="1"/>
              </p:cNvSpPr>
              <p:nvPr/>
            </p:nvSpPr>
            <p:spPr bwMode="auto">
              <a:xfrm>
                <a:off x="3609" y="2313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4173" name="Object 29"/>
              <p:cNvGraphicFramePr>
                <a:graphicFrameLocks noChangeAspect="1"/>
              </p:cNvGraphicFramePr>
              <p:nvPr/>
            </p:nvGraphicFramePr>
            <p:xfrm>
              <a:off x="3513" y="1940"/>
              <a:ext cx="243" cy="293"/>
            </p:xfrm>
            <a:graphic>
              <a:graphicData uri="http://schemas.openxmlformats.org/presentationml/2006/ole">
                <p:oleObj spid="_x0000_s134173" name="Equation" r:id="rId5" imgW="190440" imgH="228600" progId="">
                  <p:embed/>
                </p:oleObj>
              </a:graphicData>
            </a:graphic>
          </p:graphicFrame>
        </p:grpSp>
        <p:grpSp>
          <p:nvGrpSpPr>
            <p:cNvPr id="134174" name="Group 30"/>
            <p:cNvGrpSpPr>
              <a:grpSpLocks/>
            </p:cNvGrpSpPr>
            <p:nvPr/>
          </p:nvGrpSpPr>
          <p:grpSpPr bwMode="auto">
            <a:xfrm>
              <a:off x="3761" y="3094"/>
              <a:ext cx="2301" cy="545"/>
              <a:chOff x="3514" y="2559"/>
              <a:chExt cx="2301" cy="545"/>
            </a:xfrm>
          </p:grpSpPr>
          <p:sp>
            <p:nvSpPr>
              <p:cNvPr id="134175" name="Line 31"/>
              <p:cNvSpPr>
                <a:spLocks noChangeShapeType="1"/>
              </p:cNvSpPr>
              <p:nvPr/>
            </p:nvSpPr>
            <p:spPr bwMode="auto">
              <a:xfrm>
                <a:off x="3675" y="2914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76" name="Line 32"/>
              <p:cNvSpPr>
                <a:spLocks noChangeShapeType="1"/>
              </p:cNvSpPr>
              <p:nvPr/>
            </p:nvSpPr>
            <p:spPr bwMode="auto">
              <a:xfrm flipV="1">
                <a:off x="3780" y="2566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77" name="Text Box 33"/>
              <p:cNvSpPr txBox="1">
                <a:spLocks noChangeArrowheads="1"/>
              </p:cNvSpPr>
              <p:nvPr/>
            </p:nvSpPr>
            <p:spPr bwMode="auto">
              <a:xfrm>
                <a:off x="3609" y="2854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4178" name="Object 34"/>
              <p:cNvGraphicFramePr>
                <a:graphicFrameLocks noChangeAspect="1"/>
              </p:cNvGraphicFramePr>
              <p:nvPr/>
            </p:nvGraphicFramePr>
            <p:xfrm>
              <a:off x="3514" y="2559"/>
              <a:ext cx="260" cy="293"/>
            </p:xfrm>
            <a:graphic>
              <a:graphicData uri="http://schemas.openxmlformats.org/presentationml/2006/ole">
                <p:oleObj spid="_x0000_s134178" name="Equation" r:id="rId6" imgW="203040" imgH="228600" progId="">
                  <p:embed/>
                </p:oleObj>
              </a:graphicData>
            </a:graphic>
          </p:graphicFrame>
        </p:grpSp>
        <p:grpSp>
          <p:nvGrpSpPr>
            <p:cNvPr id="134179" name="Group 35"/>
            <p:cNvGrpSpPr>
              <a:grpSpLocks/>
            </p:cNvGrpSpPr>
            <p:nvPr/>
          </p:nvGrpSpPr>
          <p:grpSpPr bwMode="auto">
            <a:xfrm>
              <a:off x="3736" y="2030"/>
              <a:ext cx="2318" cy="615"/>
              <a:chOff x="3516" y="1827"/>
              <a:chExt cx="2318" cy="615"/>
            </a:xfrm>
          </p:grpSpPr>
          <p:sp>
            <p:nvSpPr>
              <p:cNvPr id="134180" name="Line 36"/>
              <p:cNvSpPr>
                <a:spLocks noChangeShapeType="1"/>
              </p:cNvSpPr>
              <p:nvPr/>
            </p:nvSpPr>
            <p:spPr bwMode="auto">
              <a:xfrm>
                <a:off x="3694" y="2252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81" name="Line 37"/>
              <p:cNvSpPr>
                <a:spLocks noChangeShapeType="1"/>
              </p:cNvSpPr>
              <p:nvPr/>
            </p:nvSpPr>
            <p:spPr bwMode="auto">
              <a:xfrm flipV="1">
                <a:off x="3799" y="1887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82" name="Text Box 38"/>
              <p:cNvSpPr txBox="1">
                <a:spLocks noChangeArrowheads="1"/>
              </p:cNvSpPr>
              <p:nvPr/>
            </p:nvSpPr>
            <p:spPr bwMode="auto">
              <a:xfrm>
                <a:off x="3628" y="219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graphicFrame>
            <p:nvGraphicFramePr>
              <p:cNvPr id="134183" name="Object 39"/>
              <p:cNvGraphicFramePr>
                <a:graphicFrameLocks noChangeAspect="1"/>
              </p:cNvGraphicFramePr>
              <p:nvPr/>
            </p:nvGraphicFramePr>
            <p:xfrm>
              <a:off x="3516" y="1827"/>
              <a:ext cx="275" cy="277"/>
            </p:xfrm>
            <a:graphic>
              <a:graphicData uri="http://schemas.openxmlformats.org/presentationml/2006/ole">
                <p:oleObj spid="_x0000_s134183" name="Equation" r:id="rId7" imgW="215640" imgH="215640" progId="">
                  <p:embed/>
                </p:oleObj>
              </a:graphicData>
            </a:graphic>
          </p:graphicFrame>
        </p:grpSp>
        <p:sp>
          <p:nvSpPr>
            <p:cNvPr id="134184" name="Line 40"/>
            <p:cNvSpPr>
              <a:spLocks noChangeShapeType="1"/>
            </p:cNvSpPr>
            <p:nvPr/>
          </p:nvSpPr>
          <p:spPr bwMode="auto">
            <a:xfrm>
              <a:off x="4016" y="2219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5" name="Line 41"/>
            <p:cNvSpPr>
              <a:spLocks noChangeShapeType="1"/>
            </p:cNvSpPr>
            <p:nvPr/>
          </p:nvSpPr>
          <p:spPr bwMode="auto">
            <a:xfrm>
              <a:off x="4025" y="3450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6" name="Line 42"/>
            <p:cNvSpPr>
              <a:spLocks noChangeShapeType="1"/>
            </p:cNvSpPr>
            <p:nvPr/>
          </p:nvSpPr>
          <p:spPr bwMode="auto">
            <a:xfrm>
              <a:off x="4016" y="1513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7" name="Line 43"/>
            <p:cNvSpPr>
              <a:spLocks noChangeShapeType="1"/>
            </p:cNvSpPr>
            <p:nvPr/>
          </p:nvSpPr>
          <p:spPr bwMode="auto">
            <a:xfrm>
              <a:off x="4016" y="2953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4188" name="Group 44"/>
            <p:cNvGrpSpPr>
              <a:grpSpLocks/>
            </p:cNvGrpSpPr>
            <p:nvPr/>
          </p:nvGrpSpPr>
          <p:grpSpPr bwMode="auto">
            <a:xfrm>
              <a:off x="4235" y="1512"/>
              <a:ext cx="758" cy="253"/>
              <a:chOff x="4015" y="1309"/>
              <a:chExt cx="758" cy="253"/>
            </a:xfrm>
          </p:grpSpPr>
          <p:sp>
            <p:nvSpPr>
              <p:cNvPr id="134189" name="Line 45"/>
              <p:cNvSpPr>
                <a:spLocks noChangeShapeType="1"/>
              </p:cNvSpPr>
              <p:nvPr/>
            </p:nvSpPr>
            <p:spPr bwMode="auto">
              <a:xfrm>
                <a:off x="4015" y="1309"/>
                <a:ext cx="0" cy="2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90" name="Line 46"/>
              <p:cNvSpPr>
                <a:spLocks noChangeShapeType="1"/>
              </p:cNvSpPr>
              <p:nvPr/>
            </p:nvSpPr>
            <p:spPr bwMode="auto">
              <a:xfrm>
                <a:off x="4023" y="1553"/>
                <a:ext cx="750" cy="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4191" name="Line 47"/>
            <p:cNvSpPr>
              <a:spLocks noChangeShapeType="1"/>
            </p:cNvSpPr>
            <p:nvPr/>
          </p:nvSpPr>
          <p:spPr bwMode="auto">
            <a:xfrm flipH="1">
              <a:off x="4234" y="2210"/>
              <a:ext cx="9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4192" name="Group 48"/>
            <p:cNvGrpSpPr>
              <a:grpSpLocks/>
            </p:cNvGrpSpPr>
            <p:nvPr/>
          </p:nvGrpSpPr>
          <p:grpSpPr bwMode="auto">
            <a:xfrm>
              <a:off x="4235" y="3197"/>
              <a:ext cx="759" cy="253"/>
              <a:chOff x="4015" y="2994"/>
              <a:chExt cx="759" cy="253"/>
            </a:xfrm>
          </p:grpSpPr>
          <p:sp>
            <p:nvSpPr>
              <p:cNvPr id="134193" name="Line 49"/>
              <p:cNvSpPr>
                <a:spLocks noChangeShapeType="1"/>
              </p:cNvSpPr>
              <p:nvPr/>
            </p:nvSpPr>
            <p:spPr bwMode="auto">
              <a:xfrm flipH="1">
                <a:off x="4015" y="2994"/>
                <a:ext cx="9" cy="2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94" name="Line 50"/>
              <p:cNvSpPr>
                <a:spLocks noChangeShapeType="1"/>
              </p:cNvSpPr>
              <p:nvPr/>
            </p:nvSpPr>
            <p:spPr bwMode="auto">
              <a:xfrm>
                <a:off x="4032" y="3011"/>
                <a:ext cx="7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4195" name="Freeform 51"/>
            <p:cNvSpPr>
              <a:spLocks/>
            </p:cNvSpPr>
            <p:nvPr/>
          </p:nvSpPr>
          <p:spPr bwMode="auto">
            <a:xfrm>
              <a:off x="4261" y="2778"/>
              <a:ext cx="724" cy="165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392" y="44"/>
                </a:cxn>
                <a:cxn ang="0">
                  <a:pos x="724" y="0"/>
                </a:cxn>
              </a:cxnLst>
              <a:rect l="0" t="0" r="r" b="b"/>
              <a:pathLst>
                <a:path w="724" h="131">
                  <a:moveTo>
                    <a:pt x="0" y="131"/>
                  </a:moveTo>
                  <a:cubicBezTo>
                    <a:pt x="135" y="98"/>
                    <a:pt x="271" y="66"/>
                    <a:pt x="392" y="44"/>
                  </a:cubicBezTo>
                  <a:cubicBezTo>
                    <a:pt x="513" y="22"/>
                    <a:pt x="669" y="7"/>
                    <a:pt x="72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6" name="Freeform 52"/>
            <p:cNvSpPr>
              <a:spLocks/>
            </p:cNvSpPr>
            <p:nvPr/>
          </p:nvSpPr>
          <p:spPr bwMode="auto">
            <a:xfrm>
              <a:off x="4261" y="2298"/>
              <a:ext cx="724" cy="165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392" y="44"/>
                </a:cxn>
                <a:cxn ang="0">
                  <a:pos x="724" y="0"/>
                </a:cxn>
              </a:cxnLst>
              <a:rect l="0" t="0" r="r" b="b"/>
              <a:pathLst>
                <a:path w="724" h="131">
                  <a:moveTo>
                    <a:pt x="0" y="131"/>
                  </a:moveTo>
                  <a:cubicBezTo>
                    <a:pt x="135" y="98"/>
                    <a:pt x="271" y="66"/>
                    <a:pt x="392" y="44"/>
                  </a:cubicBezTo>
                  <a:cubicBezTo>
                    <a:pt x="513" y="22"/>
                    <a:pt x="669" y="7"/>
                    <a:pt x="72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7" name="Line 53"/>
            <p:cNvSpPr>
              <a:spLocks noChangeShapeType="1"/>
            </p:cNvSpPr>
            <p:nvPr/>
          </p:nvSpPr>
          <p:spPr bwMode="auto">
            <a:xfrm>
              <a:off x="4811" y="2298"/>
              <a:ext cx="32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8" name="Text Box 54"/>
            <p:cNvSpPr txBox="1">
              <a:spLocks noChangeArrowheads="1"/>
            </p:cNvSpPr>
            <p:nvPr/>
          </p:nvSpPr>
          <p:spPr bwMode="auto">
            <a:xfrm>
              <a:off x="5023" y="2123"/>
              <a:ext cx="42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rgbClr val="F90F36"/>
                  </a:solidFill>
                  <a:ea typeface="楷体_GB2312" pitchFamily="49" charset="-122"/>
                </a:rPr>
                <a:t>TH</a:t>
              </a:r>
            </a:p>
          </p:txBody>
        </p:sp>
        <p:grpSp>
          <p:nvGrpSpPr>
            <p:cNvPr id="134199" name="Group 55"/>
            <p:cNvGrpSpPr>
              <a:grpSpLocks/>
            </p:cNvGrpSpPr>
            <p:nvPr/>
          </p:nvGrpSpPr>
          <p:grpSpPr bwMode="auto">
            <a:xfrm>
              <a:off x="4976" y="3223"/>
              <a:ext cx="856" cy="235"/>
              <a:chOff x="4756" y="3020"/>
              <a:chExt cx="856" cy="235"/>
            </a:xfrm>
          </p:grpSpPr>
          <p:sp>
            <p:nvSpPr>
              <p:cNvPr id="134200" name="Line 56"/>
              <p:cNvSpPr>
                <a:spLocks noChangeShapeType="1"/>
              </p:cNvSpPr>
              <p:nvPr/>
            </p:nvSpPr>
            <p:spPr bwMode="auto">
              <a:xfrm flipH="1">
                <a:off x="4756" y="3020"/>
                <a:ext cx="9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01" name="Line 57"/>
              <p:cNvSpPr>
                <a:spLocks noChangeShapeType="1"/>
              </p:cNvSpPr>
              <p:nvPr/>
            </p:nvSpPr>
            <p:spPr bwMode="auto">
              <a:xfrm>
                <a:off x="4765" y="3247"/>
                <a:ext cx="847" cy="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4202" name="Group 58"/>
            <p:cNvGrpSpPr>
              <a:grpSpLocks/>
            </p:cNvGrpSpPr>
            <p:nvPr/>
          </p:nvGrpSpPr>
          <p:grpSpPr bwMode="auto">
            <a:xfrm>
              <a:off x="4985" y="1495"/>
              <a:ext cx="759" cy="253"/>
              <a:chOff x="4015" y="2994"/>
              <a:chExt cx="759" cy="253"/>
            </a:xfrm>
          </p:grpSpPr>
          <p:sp>
            <p:nvSpPr>
              <p:cNvPr id="134203" name="Line 59"/>
              <p:cNvSpPr>
                <a:spLocks noChangeShapeType="1"/>
              </p:cNvSpPr>
              <p:nvPr/>
            </p:nvSpPr>
            <p:spPr bwMode="auto">
              <a:xfrm flipH="1">
                <a:off x="4015" y="2994"/>
                <a:ext cx="9" cy="2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04" name="Line 60"/>
              <p:cNvSpPr>
                <a:spLocks noChangeShapeType="1"/>
              </p:cNvSpPr>
              <p:nvPr/>
            </p:nvSpPr>
            <p:spPr bwMode="auto">
              <a:xfrm>
                <a:off x="4032" y="3011"/>
                <a:ext cx="7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4205" name="Line 61"/>
            <p:cNvSpPr>
              <a:spLocks noChangeShapeType="1"/>
            </p:cNvSpPr>
            <p:nvPr/>
          </p:nvSpPr>
          <p:spPr bwMode="auto">
            <a:xfrm flipV="1">
              <a:off x="4994" y="2036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06" name="Line 62"/>
            <p:cNvSpPr>
              <a:spLocks noChangeShapeType="1"/>
            </p:cNvSpPr>
            <p:nvPr/>
          </p:nvSpPr>
          <p:spPr bwMode="auto">
            <a:xfrm flipH="1" flipV="1">
              <a:off x="4234" y="880"/>
              <a:ext cx="9" cy="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4207" name="Group 63"/>
            <p:cNvGrpSpPr>
              <a:grpSpLocks/>
            </p:cNvGrpSpPr>
            <p:nvPr/>
          </p:nvGrpSpPr>
          <p:grpSpPr bwMode="auto">
            <a:xfrm>
              <a:off x="3733" y="203"/>
              <a:ext cx="2292" cy="643"/>
              <a:chOff x="3513" y="0"/>
              <a:chExt cx="2292" cy="643"/>
            </a:xfrm>
          </p:grpSpPr>
          <p:sp>
            <p:nvSpPr>
              <p:cNvPr id="134208" name="Line 64"/>
              <p:cNvSpPr>
                <a:spLocks noChangeShapeType="1"/>
              </p:cNvSpPr>
              <p:nvPr/>
            </p:nvSpPr>
            <p:spPr bwMode="auto">
              <a:xfrm>
                <a:off x="3665" y="453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09" name="Line 65"/>
              <p:cNvSpPr>
                <a:spLocks noChangeShapeType="1"/>
              </p:cNvSpPr>
              <p:nvPr/>
            </p:nvSpPr>
            <p:spPr bwMode="auto">
              <a:xfrm flipV="1">
                <a:off x="3770" y="105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10" name="Text Box 66"/>
              <p:cNvSpPr txBox="1">
                <a:spLocks noChangeArrowheads="1"/>
              </p:cNvSpPr>
              <p:nvPr/>
            </p:nvSpPr>
            <p:spPr bwMode="auto">
              <a:xfrm>
                <a:off x="3599" y="393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34211" name="Line 67"/>
              <p:cNvSpPr>
                <a:spLocks noChangeShapeType="1"/>
              </p:cNvSpPr>
              <p:nvPr/>
            </p:nvSpPr>
            <p:spPr bwMode="auto">
              <a:xfrm>
                <a:off x="3770" y="419"/>
                <a:ext cx="2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12" name="Line 68"/>
              <p:cNvSpPr>
                <a:spLocks noChangeShapeType="1"/>
              </p:cNvSpPr>
              <p:nvPr/>
            </p:nvSpPr>
            <p:spPr bwMode="auto">
              <a:xfrm flipV="1">
                <a:off x="4032" y="201"/>
                <a:ext cx="0" cy="2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13" name="Line 69"/>
              <p:cNvSpPr>
                <a:spLocks noChangeShapeType="1"/>
              </p:cNvSpPr>
              <p:nvPr/>
            </p:nvSpPr>
            <p:spPr bwMode="auto">
              <a:xfrm>
                <a:off x="4032" y="209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14" name="Line 70"/>
              <p:cNvSpPr>
                <a:spLocks noChangeShapeType="1"/>
              </p:cNvSpPr>
              <p:nvPr/>
            </p:nvSpPr>
            <p:spPr bwMode="auto">
              <a:xfrm flipV="1">
                <a:off x="4294" y="210"/>
                <a:ext cx="0" cy="2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15" name="Line 71"/>
              <p:cNvSpPr>
                <a:spLocks noChangeShapeType="1"/>
              </p:cNvSpPr>
              <p:nvPr/>
            </p:nvSpPr>
            <p:spPr bwMode="auto">
              <a:xfrm>
                <a:off x="4303" y="411"/>
                <a:ext cx="1276" cy="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4216" name="Object 72"/>
              <p:cNvGraphicFramePr>
                <a:graphicFrameLocks noChangeAspect="1"/>
              </p:cNvGraphicFramePr>
              <p:nvPr/>
            </p:nvGraphicFramePr>
            <p:xfrm>
              <a:off x="3513" y="0"/>
              <a:ext cx="244" cy="319"/>
            </p:xfrm>
            <a:graphic>
              <a:graphicData uri="http://schemas.openxmlformats.org/presentationml/2006/ole">
                <p:oleObj spid="_x0000_s134216" name="Equation" r:id="rId8" imgW="164880" imgH="215640" progId="">
                  <p:embed/>
                </p:oleObj>
              </a:graphicData>
            </a:graphic>
          </p:graphicFrame>
        </p:grpSp>
      </p:grpSp>
      <p:grpSp>
        <p:nvGrpSpPr>
          <p:cNvPr id="134220" name="Group 76"/>
          <p:cNvGrpSpPr>
            <a:grpSpLocks/>
          </p:cNvGrpSpPr>
          <p:nvPr/>
        </p:nvGrpSpPr>
        <p:grpSpPr bwMode="auto">
          <a:xfrm>
            <a:off x="0" y="0"/>
            <a:ext cx="4067175" cy="1844675"/>
            <a:chOff x="0" y="0"/>
            <a:chExt cx="2800" cy="1273"/>
          </a:xfrm>
        </p:grpSpPr>
        <p:pic>
          <p:nvPicPr>
            <p:cNvPr id="134221" name="Picture 77" descr="622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0"/>
              <a:ext cx="2800" cy="1273"/>
            </a:xfrm>
            <a:prstGeom prst="rect">
              <a:avLst/>
            </a:prstGeom>
            <a:noFill/>
          </p:spPr>
        </p:pic>
        <p:sp>
          <p:nvSpPr>
            <p:cNvPr id="134222" name="Line 78"/>
            <p:cNvSpPr>
              <a:spLocks noChangeShapeType="1"/>
            </p:cNvSpPr>
            <p:nvPr/>
          </p:nvSpPr>
          <p:spPr bwMode="auto">
            <a:xfrm flipH="1">
              <a:off x="1353" y="594"/>
              <a:ext cx="27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23" name="Text Box 79"/>
            <p:cNvSpPr txBox="1">
              <a:spLocks noChangeArrowheads="1"/>
            </p:cNvSpPr>
            <p:nvPr/>
          </p:nvSpPr>
          <p:spPr bwMode="auto">
            <a:xfrm>
              <a:off x="1391" y="187"/>
              <a:ext cx="349" cy="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3200" b="1" baseline="-25000">
                  <a:solidFill>
                    <a:srgbClr val="F90F36"/>
                  </a:solidFill>
                  <a:ea typeface="楷体_GB2312" pitchFamily="49" charset="-122"/>
                </a:rPr>
                <a:t>c</a:t>
              </a:r>
            </a:p>
          </p:txBody>
        </p:sp>
      </p:grpSp>
      <p:pic>
        <p:nvPicPr>
          <p:cNvPr id="134224" name="Picture 80" descr="62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850" y="2565400"/>
            <a:ext cx="2827338" cy="2066925"/>
          </a:xfrm>
          <a:prstGeom prst="rect">
            <a:avLst/>
          </a:prstGeom>
          <a:noFill/>
        </p:spPr>
      </p:pic>
      <p:grpSp>
        <p:nvGrpSpPr>
          <p:cNvPr id="134225" name="Group 81"/>
          <p:cNvGrpSpPr>
            <a:grpSpLocks/>
          </p:cNvGrpSpPr>
          <p:nvPr/>
        </p:nvGrpSpPr>
        <p:grpSpPr bwMode="auto">
          <a:xfrm>
            <a:off x="1062038" y="2990850"/>
            <a:ext cx="1778000" cy="1366838"/>
            <a:chOff x="899" y="1946"/>
            <a:chExt cx="1213" cy="861"/>
          </a:xfrm>
        </p:grpSpPr>
        <p:sp>
          <p:nvSpPr>
            <p:cNvPr id="134226" name="Freeform 82"/>
            <p:cNvSpPr>
              <a:spLocks/>
            </p:cNvSpPr>
            <p:nvPr/>
          </p:nvSpPr>
          <p:spPr bwMode="auto">
            <a:xfrm>
              <a:off x="899" y="1946"/>
              <a:ext cx="552" cy="813"/>
            </a:xfrm>
            <a:custGeom>
              <a:avLst/>
              <a:gdLst/>
              <a:ahLst/>
              <a:cxnLst>
                <a:cxn ang="0">
                  <a:pos x="0" y="690"/>
                </a:cxn>
                <a:cxn ang="0">
                  <a:pos x="462" y="698"/>
                </a:cxn>
                <a:cxn ang="0">
                  <a:pos x="541" y="0"/>
                </a:cxn>
              </a:cxnLst>
              <a:rect l="0" t="0" r="r" b="b"/>
              <a:pathLst>
                <a:path w="552" h="813">
                  <a:moveTo>
                    <a:pt x="0" y="690"/>
                  </a:moveTo>
                  <a:cubicBezTo>
                    <a:pt x="186" y="751"/>
                    <a:pt x="372" y="813"/>
                    <a:pt x="462" y="698"/>
                  </a:cubicBezTo>
                  <a:cubicBezTo>
                    <a:pt x="552" y="583"/>
                    <a:pt x="528" y="123"/>
                    <a:pt x="541" y="0"/>
                  </a:cubicBezTo>
                </a:path>
              </a:pathLst>
            </a:custGeom>
            <a:noFill/>
            <a:ln w="25400" cap="flat" cmpd="sng">
              <a:solidFill>
                <a:srgbClr val="FF66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27" name="Freeform 83"/>
            <p:cNvSpPr>
              <a:spLocks/>
            </p:cNvSpPr>
            <p:nvPr/>
          </p:nvSpPr>
          <p:spPr bwMode="auto">
            <a:xfrm>
              <a:off x="1248" y="1990"/>
              <a:ext cx="864" cy="817"/>
            </a:xfrm>
            <a:custGeom>
              <a:avLst/>
              <a:gdLst/>
              <a:ahLst/>
              <a:cxnLst>
                <a:cxn ang="0">
                  <a:pos x="0" y="715"/>
                </a:cxn>
                <a:cxn ang="0">
                  <a:pos x="716" y="698"/>
                </a:cxn>
                <a:cxn ang="0">
                  <a:pos x="864" y="0"/>
                </a:cxn>
              </a:cxnLst>
              <a:rect l="0" t="0" r="r" b="b"/>
              <a:pathLst>
                <a:path w="864" h="817">
                  <a:moveTo>
                    <a:pt x="0" y="715"/>
                  </a:moveTo>
                  <a:cubicBezTo>
                    <a:pt x="286" y="766"/>
                    <a:pt x="572" y="817"/>
                    <a:pt x="716" y="698"/>
                  </a:cubicBezTo>
                  <a:cubicBezTo>
                    <a:pt x="860" y="579"/>
                    <a:pt x="839" y="116"/>
                    <a:pt x="864" y="0"/>
                  </a:cubicBezTo>
                </a:path>
              </a:pathLst>
            </a:custGeom>
            <a:noFill/>
            <a:ln w="25400" cap="flat" cmpd="sng">
              <a:solidFill>
                <a:srgbClr val="FF66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4228" name="Text Box 84"/>
          <p:cNvSpPr txBox="1">
            <a:spLocks noChangeArrowheads="1"/>
          </p:cNvSpPr>
          <p:nvPr/>
        </p:nvSpPr>
        <p:spPr bwMode="auto">
          <a:xfrm>
            <a:off x="1284288" y="4237038"/>
            <a:ext cx="641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90F36"/>
                </a:solidFill>
                <a:ea typeface="楷体_GB2312" pitchFamily="49" charset="-122"/>
              </a:rPr>
              <a:t>放电</a:t>
            </a:r>
          </a:p>
        </p:txBody>
      </p:sp>
      <p:sp>
        <p:nvSpPr>
          <p:cNvPr id="134229" name="Freeform 85"/>
          <p:cNvSpPr>
            <a:spLocks/>
          </p:cNvSpPr>
          <p:nvPr/>
        </p:nvSpPr>
        <p:spPr bwMode="auto">
          <a:xfrm>
            <a:off x="7316788" y="4405313"/>
            <a:ext cx="1366837" cy="290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131"/>
              </a:cxn>
              <a:cxn ang="0">
                <a:pos x="933" y="183"/>
              </a:cxn>
            </a:cxnLst>
            <a:rect l="0" t="0" r="r" b="b"/>
            <a:pathLst>
              <a:path w="933" h="183">
                <a:moveTo>
                  <a:pt x="0" y="0"/>
                </a:moveTo>
                <a:cubicBezTo>
                  <a:pt x="162" y="50"/>
                  <a:pt x="325" y="101"/>
                  <a:pt x="480" y="131"/>
                </a:cubicBezTo>
                <a:cubicBezTo>
                  <a:pt x="635" y="161"/>
                  <a:pt x="858" y="174"/>
                  <a:pt x="933" y="18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30" name="Freeform 86"/>
          <p:cNvSpPr>
            <a:spLocks/>
          </p:cNvSpPr>
          <p:nvPr/>
        </p:nvSpPr>
        <p:spPr bwMode="auto">
          <a:xfrm>
            <a:off x="7327900" y="3255963"/>
            <a:ext cx="1368425" cy="290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131"/>
              </a:cxn>
              <a:cxn ang="0">
                <a:pos x="933" y="183"/>
              </a:cxn>
            </a:cxnLst>
            <a:rect l="0" t="0" r="r" b="b"/>
            <a:pathLst>
              <a:path w="933" h="183">
                <a:moveTo>
                  <a:pt x="0" y="0"/>
                </a:moveTo>
                <a:cubicBezTo>
                  <a:pt x="162" y="50"/>
                  <a:pt x="325" y="101"/>
                  <a:pt x="480" y="131"/>
                </a:cubicBezTo>
                <a:cubicBezTo>
                  <a:pt x="635" y="161"/>
                  <a:pt x="858" y="174"/>
                  <a:pt x="933" y="18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31" name="Text Box 87"/>
          <p:cNvSpPr txBox="1">
            <a:spLocks noChangeArrowheads="1"/>
          </p:cNvSpPr>
          <p:nvPr/>
        </p:nvSpPr>
        <p:spPr bwMode="auto">
          <a:xfrm>
            <a:off x="361950" y="4779963"/>
            <a:ext cx="52181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求恢复期</a:t>
            </a:r>
            <a:r>
              <a:rPr lang="en-US" altLang="zh-CN" b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re</a:t>
            </a:r>
            <a:r>
              <a:rPr lang="zh-CN" altLang="en-US" b="1">
                <a:ea typeface="楷体_GB2312" pitchFamily="49" charset="-122"/>
              </a:rPr>
              <a:t>，电路达到稳态的时间</a:t>
            </a:r>
          </a:p>
        </p:txBody>
      </p:sp>
      <p:sp>
        <p:nvSpPr>
          <p:cNvPr id="134232" name="Line 88"/>
          <p:cNvSpPr>
            <a:spLocks noChangeShapeType="1"/>
          </p:cNvSpPr>
          <p:nvPr/>
        </p:nvSpPr>
        <p:spPr bwMode="auto">
          <a:xfrm flipV="1">
            <a:off x="7058025" y="3241675"/>
            <a:ext cx="384175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33" name="Text Box 89"/>
          <p:cNvSpPr txBox="1">
            <a:spLocks noChangeArrowheads="1"/>
          </p:cNvSpPr>
          <p:nvPr/>
        </p:nvSpPr>
        <p:spPr bwMode="auto">
          <a:xfrm>
            <a:off x="6205538" y="2952750"/>
            <a:ext cx="9413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ea typeface="楷体_GB2312" pitchFamily="49" charset="-122"/>
              </a:rPr>
              <a:t>1.5V</a:t>
            </a:r>
            <a:r>
              <a:rPr lang="en-US" altLang="zh-CN" sz="2000" b="1" baseline="-25000">
                <a:ea typeface="楷体_GB2312" pitchFamily="49" charset="-122"/>
              </a:rPr>
              <a:t>DD</a:t>
            </a:r>
          </a:p>
        </p:txBody>
      </p:sp>
      <p:graphicFrame>
        <p:nvGraphicFramePr>
          <p:cNvPr id="134234" name="Object 90"/>
          <p:cNvGraphicFramePr>
            <a:graphicFrameLocks noChangeAspect="1"/>
          </p:cNvGraphicFramePr>
          <p:nvPr/>
        </p:nvGraphicFramePr>
        <p:xfrm>
          <a:off x="333375" y="5286375"/>
          <a:ext cx="1962150" cy="1385888"/>
        </p:xfrm>
        <a:graphic>
          <a:graphicData uri="http://schemas.openxmlformats.org/presentationml/2006/ole">
            <p:oleObj spid="_x0000_s134234" name="Equation" r:id="rId11" imgW="1130040" imgH="736560" progId="">
              <p:embed/>
            </p:oleObj>
          </a:graphicData>
        </a:graphic>
      </p:graphicFrame>
      <p:sp>
        <p:nvSpPr>
          <p:cNvPr id="134235" name="Text Box 91"/>
          <p:cNvSpPr txBox="1">
            <a:spLocks noChangeArrowheads="1"/>
          </p:cNvSpPr>
          <p:nvPr/>
        </p:nvSpPr>
        <p:spPr bwMode="auto">
          <a:xfrm>
            <a:off x="2381250" y="5832475"/>
            <a:ext cx="64389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理论上，达到稳态需∞时间；</a:t>
            </a:r>
          </a:p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一般认为，（</a:t>
            </a:r>
            <a:r>
              <a:rPr lang="en-US" altLang="zh-CN" b="1">
                <a:ea typeface="楷体_GB2312" pitchFamily="49" charset="-122"/>
              </a:rPr>
              <a:t>3~5</a:t>
            </a:r>
            <a:r>
              <a:rPr lang="zh-CN" altLang="en-US" b="1">
                <a:ea typeface="楷体_GB2312" pitchFamily="49" charset="-122"/>
              </a:rPr>
              <a:t>）</a:t>
            </a:r>
            <a:r>
              <a:rPr lang="en-US" altLang="zh-CN" b="1">
                <a:ea typeface="楷体_GB2312" pitchFamily="49" charset="-122"/>
              </a:rPr>
              <a:t>τ</a:t>
            </a:r>
            <a:r>
              <a:rPr lang="zh-CN" altLang="en-US" b="1">
                <a:ea typeface="楷体_GB2312" pitchFamily="49" charset="-122"/>
              </a:rPr>
              <a:t>时间基本上达到稳态</a:t>
            </a:r>
          </a:p>
        </p:txBody>
      </p:sp>
      <p:sp>
        <p:nvSpPr>
          <p:cNvPr id="134236" name="Text Box 92"/>
          <p:cNvSpPr txBox="1">
            <a:spLocks noChangeArrowheads="1"/>
          </p:cNvSpPr>
          <p:nvPr/>
        </p:nvSpPr>
        <p:spPr bwMode="auto">
          <a:xfrm>
            <a:off x="8062913" y="3159125"/>
            <a:ext cx="10810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趋向</a:t>
            </a:r>
            <a:r>
              <a:rPr lang="en-US" altLang="zh-CN" sz="2000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DD</a:t>
            </a:r>
          </a:p>
        </p:txBody>
      </p:sp>
      <p:sp>
        <p:nvSpPr>
          <p:cNvPr id="134238" name="AutoShape 94"/>
          <p:cNvSpPr>
            <a:spLocks noChangeArrowheads="1"/>
          </p:cNvSpPr>
          <p:nvPr/>
        </p:nvSpPr>
        <p:spPr bwMode="auto">
          <a:xfrm>
            <a:off x="2771775" y="1557338"/>
            <a:ext cx="2663825" cy="1727200"/>
          </a:xfrm>
          <a:prstGeom prst="wedgeRoundRectCallout">
            <a:avLst>
              <a:gd name="adj1" fmla="val -99463"/>
              <a:gd name="adj2" fmla="val 73347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r>
              <a:rPr lang="zh-CN" altLang="en-US" b="1">
                <a:solidFill>
                  <a:srgbClr val="CC3300"/>
                </a:solidFill>
              </a:rPr>
              <a:t>恢复期开始时，</a:t>
            </a:r>
            <a:r>
              <a:rPr lang="en-US" altLang="zh-CN" b="1">
                <a:solidFill>
                  <a:srgbClr val="CC3300"/>
                </a:solidFill>
              </a:rPr>
              <a:t>v</a:t>
            </a:r>
            <a:r>
              <a:rPr lang="en-US" altLang="zh-CN" b="1" baseline="-25000">
                <a:solidFill>
                  <a:srgbClr val="CC3300"/>
                </a:solidFill>
              </a:rPr>
              <a:t>c</a:t>
            </a:r>
            <a:r>
              <a:rPr lang="en-US" altLang="zh-CN" b="1">
                <a:solidFill>
                  <a:srgbClr val="CC3300"/>
                </a:solidFill>
              </a:rPr>
              <a:t>=0.5V</a:t>
            </a:r>
            <a:r>
              <a:rPr lang="en-US" altLang="zh-CN" b="1" baseline="-25000">
                <a:solidFill>
                  <a:srgbClr val="CC3300"/>
                </a:solidFill>
              </a:rPr>
              <a:t>DD</a:t>
            </a:r>
            <a:r>
              <a:rPr lang="zh-CN" altLang="en-US" b="1">
                <a:solidFill>
                  <a:srgbClr val="CC3300"/>
                </a:solidFill>
              </a:rPr>
              <a:t>。电容</a:t>
            </a:r>
            <a:r>
              <a:rPr lang="en-US" altLang="zh-CN" b="1">
                <a:solidFill>
                  <a:srgbClr val="CC3300"/>
                </a:solidFill>
              </a:rPr>
              <a:t>C</a:t>
            </a:r>
            <a:r>
              <a:rPr lang="zh-CN" altLang="en-US" b="1">
                <a:solidFill>
                  <a:srgbClr val="CC3300"/>
                </a:solidFill>
              </a:rPr>
              <a:t>放电结束后达到稳态。</a:t>
            </a:r>
          </a:p>
        </p:txBody>
      </p:sp>
      <p:sp>
        <p:nvSpPr>
          <p:cNvPr id="134239" name="AutoShape 95"/>
          <p:cNvSpPr>
            <a:spLocks noChangeArrowheads="1"/>
          </p:cNvSpPr>
          <p:nvPr/>
        </p:nvSpPr>
        <p:spPr bwMode="auto">
          <a:xfrm>
            <a:off x="3924300" y="5157788"/>
            <a:ext cx="1368425" cy="576262"/>
          </a:xfrm>
          <a:prstGeom prst="wedgeRoundRectCallout">
            <a:avLst>
              <a:gd name="adj1" fmla="val 220069"/>
              <a:gd name="adj2" fmla="val -159644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F90F36"/>
                </a:solidFill>
              </a:rPr>
              <a:t>放电</a:t>
            </a:r>
          </a:p>
        </p:txBody>
      </p:sp>
      <p:grpSp>
        <p:nvGrpSpPr>
          <p:cNvPr id="134217" name="Group 73"/>
          <p:cNvGrpSpPr>
            <a:grpSpLocks/>
          </p:cNvGrpSpPr>
          <p:nvPr/>
        </p:nvGrpSpPr>
        <p:grpSpPr bwMode="auto">
          <a:xfrm>
            <a:off x="7321550" y="5613400"/>
            <a:ext cx="1316038" cy="714375"/>
            <a:chOff x="4804" y="3274"/>
            <a:chExt cx="898" cy="450"/>
          </a:xfrm>
        </p:grpSpPr>
        <p:sp>
          <p:nvSpPr>
            <p:cNvPr id="134218" name="AutoShape 74"/>
            <p:cNvSpPr>
              <a:spLocks/>
            </p:cNvSpPr>
            <p:nvPr/>
          </p:nvSpPr>
          <p:spPr bwMode="auto">
            <a:xfrm rot="16200000">
              <a:off x="5144" y="2934"/>
              <a:ext cx="218" cy="898"/>
            </a:xfrm>
            <a:prstGeom prst="leftBrace">
              <a:avLst>
                <a:gd name="adj1" fmla="val 34327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19" name="Text Box 75"/>
            <p:cNvSpPr txBox="1">
              <a:spLocks noChangeArrowheads="1"/>
            </p:cNvSpPr>
            <p:nvPr/>
          </p:nvSpPr>
          <p:spPr bwMode="auto">
            <a:xfrm>
              <a:off x="4988" y="3474"/>
              <a:ext cx="59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恢复期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7" grpId="0" autoUpdateAnimBg="0"/>
      <p:bldP spid="134228" grpId="0" autoUpdateAnimBg="0"/>
      <p:bldP spid="134229" grpId="0" animBg="1"/>
      <p:bldP spid="134230" grpId="0" animBg="1"/>
      <p:bldP spid="134231" grpId="0" autoUpdateAnimBg="0"/>
      <p:bldP spid="134235" grpId="0" autoUpdateAnimBg="0"/>
      <p:bldP spid="134236" grpId="0" autoUpdateAnimBg="0"/>
      <p:bldP spid="134238" grpId="0" animBg="1"/>
      <p:bldP spid="1342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AD73-F7B1-4989-A931-3B129DAB39C2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863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7272337" cy="5794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思考题</a:t>
            </a:r>
            <a:r>
              <a:rPr lang="en-US" altLang="zh-CN" sz="3200" b="1"/>
              <a:t>1</a:t>
            </a:r>
            <a:r>
              <a:rPr lang="zh-CN" altLang="en-US" sz="3200" b="1"/>
              <a:t>：单稳态触发器的一般特性 ？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412875"/>
            <a:ext cx="73437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755650" y="5157788"/>
            <a:ext cx="7920038" cy="5794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思考题</a:t>
            </a:r>
            <a:r>
              <a:rPr lang="en-US" altLang="zh-CN" sz="3200" b="1"/>
              <a:t>2</a:t>
            </a:r>
            <a:r>
              <a:rPr lang="zh-CN" altLang="en-US" sz="3200" b="1"/>
              <a:t>：试设计一自动延时楼道照明灯。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 autoUpdateAnimBg="0"/>
      <p:bldP spid="18637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AECD-6341-4063-B967-0BB1942C44DB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0" y="0"/>
            <a:ext cx="49784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行楷" pitchFamily="2" charset="-122"/>
                <a:ea typeface="华文行楷" pitchFamily="2" charset="-122"/>
              </a:rPr>
              <a:t>二、积分型单稳态触发器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323850" y="692150"/>
            <a:ext cx="62658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ea typeface="楷体_GB2312" pitchFamily="49" charset="-122"/>
              </a:rPr>
              <a:t>1.</a:t>
            </a:r>
            <a:r>
              <a:rPr lang="zh-CN" altLang="en-US" sz="2800" b="1" dirty="0">
                <a:ea typeface="楷体_GB2312" pitchFamily="49" charset="-122"/>
              </a:rPr>
              <a:t>电路组成（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TTL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门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u="sng" dirty="0">
                <a:solidFill>
                  <a:srgbClr val="C00000"/>
                </a:solidFill>
                <a:ea typeface="楷体_GB2312" pitchFamily="49" charset="-122"/>
              </a:rPr>
              <a:t>RC</a:t>
            </a:r>
            <a:r>
              <a:rPr lang="zh-CN" altLang="en-US" sz="2800" b="1" u="sng" dirty="0">
                <a:solidFill>
                  <a:srgbClr val="C00000"/>
                </a:solidFill>
                <a:ea typeface="楷体_GB2312" pitchFamily="49" charset="-122"/>
              </a:rPr>
              <a:t>积分电路</a:t>
            </a:r>
            <a:r>
              <a:rPr lang="zh-CN" altLang="en-US" sz="2800" b="1" dirty="0"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0" y="1374775"/>
          <a:ext cx="4500563" cy="1955800"/>
        </p:xfrm>
        <a:graphic>
          <a:graphicData uri="http://schemas.openxmlformats.org/presentationml/2006/ole">
            <p:oleObj spid="_x0000_s184324" name="Photo Editor 照片" r:id="rId3" imgW="16204287" imgH="6496957" progId="">
              <p:embed/>
            </p:oleObj>
          </a:graphicData>
        </a:graphic>
      </p:graphicFrame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95288" y="4170363"/>
            <a:ext cx="15176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zh-CN" altLang="en-US" sz="2800" b="1">
                <a:ea typeface="楷体_GB2312" pitchFamily="49" charset="-122"/>
              </a:rPr>
              <a:t>原理：</a:t>
            </a:r>
          </a:p>
        </p:txBody>
      </p:sp>
      <p:grpSp>
        <p:nvGrpSpPr>
          <p:cNvPr id="184429" name="Group 109"/>
          <p:cNvGrpSpPr>
            <a:grpSpLocks/>
          </p:cNvGrpSpPr>
          <p:nvPr/>
        </p:nvGrpSpPr>
        <p:grpSpPr bwMode="auto">
          <a:xfrm>
            <a:off x="4859338" y="1557338"/>
            <a:ext cx="3784600" cy="1006475"/>
            <a:chOff x="3061" y="981"/>
            <a:chExt cx="2384" cy="634"/>
          </a:xfrm>
        </p:grpSpPr>
        <p:sp>
          <p:nvSpPr>
            <p:cNvPr id="184327" name="Line 7"/>
            <p:cNvSpPr>
              <a:spLocks noChangeShapeType="1"/>
            </p:cNvSpPr>
            <p:nvPr/>
          </p:nvSpPr>
          <p:spPr bwMode="auto">
            <a:xfrm flipV="1">
              <a:off x="3283" y="1077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9" name="Text Box 19"/>
            <p:cNvSpPr txBox="1">
              <a:spLocks noChangeArrowheads="1"/>
            </p:cNvSpPr>
            <p:nvPr/>
          </p:nvSpPr>
          <p:spPr bwMode="auto">
            <a:xfrm>
              <a:off x="3105" y="1365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pSp>
          <p:nvGrpSpPr>
            <p:cNvPr id="184409" name="Group 89"/>
            <p:cNvGrpSpPr>
              <a:grpSpLocks/>
            </p:cNvGrpSpPr>
            <p:nvPr/>
          </p:nvGrpSpPr>
          <p:grpSpPr bwMode="auto">
            <a:xfrm>
              <a:off x="3061" y="981"/>
              <a:ext cx="2384" cy="576"/>
              <a:chOff x="3061" y="981"/>
              <a:chExt cx="2384" cy="576"/>
            </a:xfrm>
          </p:grpSpPr>
          <p:sp>
            <p:nvSpPr>
              <p:cNvPr id="184328" name="Line 8"/>
              <p:cNvSpPr>
                <a:spLocks noChangeShapeType="1"/>
              </p:cNvSpPr>
              <p:nvPr/>
            </p:nvSpPr>
            <p:spPr bwMode="auto">
              <a:xfrm>
                <a:off x="3194" y="1461"/>
                <a:ext cx="20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29" name="Line 9"/>
              <p:cNvSpPr>
                <a:spLocks noChangeShapeType="1"/>
              </p:cNvSpPr>
              <p:nvPr/>
            </p:nvSpPr>
            <p:spPr bwMode="auto">
              <a:xfrm>
                <a:off x="3283" y="1413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0" name="Line 10"/>
              <p:cNvSpPr>
                <a:spLocks noChangeShapeType="1"/>
              </p:cNvSpPr>
              <p:nvPr/>
            </p:nvSpPr>
            <p:spPr bwMode="auto">
              <a:xfrm flipV="1">
                <a:off x="3415" y="1125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1" name="Line 11"/>
              <p:cNvSpPr>
                <a:spLocks noChangeShapeType="1"/>
              </p:cNvSpPr>
              <p:nvPr/>
            </p:nvSpPr>
            <p:spPr bwMode="auto">
              <a:xfrm>
                <a:off x="3415" y="1125"/>
                <a:ext cx="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2" name="Line 12"/>
              <p:cNvSpPr>
                <a:spLocks noChangeShapeType="1"/>
              </p:cNvSpPr>
              <p:nvPr/>
            </p:nvSpPr>
            <p:spPr bwMode="auto">
              <a:xfrm>
                <a:off x="3903" y="1125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3" name="Line 13"/>
              <p:cNvSpPr>
                <a:spLocks noChangeShapeType="1"/>
              </p:cNvSpPr>
              <p:nvPr/>
            </p:nvSpPr>
            <p:spPr bwMode="auto">
              <a:xfrm>
                <a:off x="3903" y="1413"/>
                <a:ext cx="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4" name="Line 14"/>
              <p:cNvSpPr>
                <a:spLocks noChangeShapeType="1"/>
              </p:cNvSpPr>
              <p:nvPr/>
            </p:nvSpPr>
            <p:spPr bwMode="auto">
              <a:xfrm flipV="1">
                <a:off x="4346" y="1125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5" name="Line 15"/>
              <p:cNvSpPr>
                <a:spLocks noChangeShapeType="1"/>
              </p:cNvSpPr>
              <p:nvPr/>
            </p:nvSpPr>
            <p:spPr bwMode="auto">
              <a:xfrm>
                <a:off x="4346" y="1125"/>
                <a:ext cx="4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6" name="Line 16"/>
              <p:cNvSpPr>
                <a:spLocks noChangeShapeType="1"/>
              </p:cNvSpPr>
              <p:nvPr/>
            </p:nvSpPr>
            <p:spPr bwMode="auto">
              <a:xfrm>
                <a:off x="4833" y="1125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7" name="Line 17"/>
              <p:cNvSpPr>
                <a:spLocks noChangeShapeType="1"/>
              </p:cNvSpPr>
              <p:nvPr/>
            </p:nvSpPr>
            <p:spPr bwMode="auto">
              <a:xfrm>
                <a:off x="4833" y="1413"/>
                <a:ext cx="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4338" name="Object 18"/>
              <p:cNvGraphicFramePr>
                <a:graphicFrameLocks noChangeAspect="1"/>
              </p:cNvGraphicFramePr>
              <p:nvPr/>
            </p:nvGraphicFramePr>
            <p:xfrm>
              <a:off x="3061" y="981"/>
              <a:ext cx="203" cy="288"/>
            </p:xfrm>
            <a:graphic>
              <a:graphicData uri="http://schemas.openxmlformats.org/presentationml/2006/ole">
                <p:oleObj spid="_x0000_s184338" name="Equation" r:id="rId4" imgW="164880" imgH="215640" progId="">
                  <p:embed/>
                </p:oleObj>
              </a:graphicData>
            </a:graphic>
          </p:graphicFrame>
          <p:sp>
            <p:nvSpPr>
              <p:cNvPr id="184340" name="Text Box 20"/>
              <p:cNvSpPr txBox="1">
                <a:spLocks noChangeArrowheads="1"/>
              </p:cNvSpPr>
              <p:nvPr/>
            </p:nvSpPr>
            <p:spPr bwMode="auto">
              <a:xfrm>
                <a:off x="5276" y="1269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</p:grpSp>
      <p:grpSp>
        <p:nvGrpSpPr>
          <p:cNvPr id="184412" name="Group 92"/>
          <p:cNvGrpSpPr>
            <a:grpSpLocks/>
          </p:cNvGrpSpPr>
          <p:nvPr/>
        </p:nvGrpSpPr>
        <p:grpSpPr bwMode="auto">
          <a:xfrm>
            <a:off x="5421313" y="2243138"/>
            <a:ext cx="2251075" cy="3048000"/>
            <a:chOff x="3415" y="1413"/>
            <a:chExt cx="1418" cy="1920"/>
          </a:xfrm>
        </p:grpSpPr>
        <p:sp>
          <p:nvSpPr>
            <p:cNvPr id="184342" name="Line 22"/>
            <p:cNvSpPr>
              <a:spLocks noChangeShapeType="1"/>
            </p:cNvSpPr>
            <p:nvPr/>
          </p:nvSpPr>
          <p:spPr bwMode="auto">
            <a:xfrm>
              <a:off x="3415" y="1413"/>
              <a:ext cx="0" cy="19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3" name="Line 23"/>
            <p:cNvSpPr>
              <a:spLocks noChangeShapeType="1"/>
            </p:cNvSpPr>
            <p:nvPr/>
          </p:nvSpPr>
          <p:spPr bwMode="auto">
            <a:xfrm>
              <a:off x="3902" y="1413"/>
              <a:ext cx="0" cy="19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4" name="Line 24"/>
            <p:cNvSpPr>
              <a:spLocks noChangeShapeType="1"/>
            </p:cNvSpPr>
            <p:nvPr/>
          </p:nvSpPr>
          <p:spPr bwMode="auto">
            <a:xfrm>
              <a:off x="4346" y="1413"/>
              <a:ext cx="0" cy="19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5" name="Line 25"/>
            <p:cNvSpPr>
              <a:spLocks noChangeShapeType="1"/>
            </p:cNvSpPr>
            <p:nvPr/>
          </p:nvSpPr>
          <p:spPr bwMode="auto">
            <a:xfrm>
              <a:off x="4833" y="1413"/>
              <a:ext cx="0" cy="19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87" name="Text Box 67"/>
          <p:cNvSpPr txBox="1">
            <a:spLocks noChangeArrowheads="1"/>
          </p:cNvSpPr>
          <p:nvPr/>
        </p:nvSpPr>
        <p:spPr bwMode="auto">
          <a:xfrm>
            <a:off x="8440738" y="3860800"/>
            <a:ext cx="70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</a:rPr>
              <a:t>V</a:t>
            </a:r>
            <a:r>
              <a:rPr lang="en-US" altLang="zh-CN" sz="2000" baseline="-25000">
                <a:solidFill>
                  <a:srgbClr val="FF3300"/>
                </a:solidFill>
              </a:rPr>
              <a:t>TH</a:t>
            </a:r>
          </a:p>
        </p:txBody>
      </p:sp>
      <p:grpSp>
        <p:nvGrpSpPr>
          <p:cNvPr id="184410" name="Group 90"/>
          <p:cNvGrpSpPr>
            <a:grpSpLocks/>
          </p:cNvGrpSpPr>
          <p:nvPr/>
        </p:nvGrpSpPr>
        <p:grpSpPr bwMode="auto">
          <a:xfrm>
            <a:off x="4824413" y="2547938"/>
            <a:ext cx="3678237" cy="1006475"/>
            <a:chOff x="3039" y="1605"/>
            <a:chExt cx="2317" cy="634"/>
          </a:xfrm>
        </p:grpSpPr>
        <p:sp>
          <p:nvSpPr>
            <p:cNvPr id="184353" name="Rectangle 33"/>
            <p:cNvSpPr>
              <a:spLocks noChangeArrowheads="1"/>
            </p:cNvSpPr>
            <p:nvPr/>
          </p:nvSpPr>
          <p:spPr bwMode="auto">
            <a:xfrm>
              <a:off x="5187" y="189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84354" name="Line 34"/>
            <p:cNvSpPr>
              <a:spLocks noChangeShapeType="1"/>
            </p:cNvSpPr>
            <p:nvPr/>
          </p:nvSpPr>
          <p:spPr bwMode="auto">
            <a:xfrm>
              <a:off x="3149" y="2037"/>
              <a:ext cx="2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55" name="Line 35"/>
            <p:cNvSpPr>
              <a:spLocks noChangeShapeType="1"/>
            </p:cNvSpPr>
            <p:nvPr/>
          </p:nvSpPr>
          <p:spPr bwMode="auto">
            <a:xfrm flipV="1">
              <a:off x="3282" y="160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105" y="1989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aphicFrame>
          <p:nvGraphicFramePr>
            <p:cNvPr id="184357" name="Object 37"/>
            <p:cNvGraphicFramePr>
              <a:graphicFrameLocks noChangeAspect="1"/>
            </p:cNvGraphicFramePr>
            <p:nvPr/>
          </p:nvGraphicFramePr>
          <p:xfrm>
            <a:off x="3039" y="1646"/>
            <a:ext cx="269" cy="275"/>
          </p:xfrm>
          <a:graphic>
            <a:graphicData uri="http://schemas.openxmlformats.org/presentationml/2006/ole">
              <p:oleObj spid="_x0000_s184357" name="Equation" r:id="rId5" imgW="241200" imgH="228600" progId="">
                <p:embed/>
              </p:oleObj>
            </a:graphicData>
          </a:graphic>
        </p:graphicFrame>
        <p:sp>
          <p:nvSpPr>
            <p:cNvPr id="184358" name="Line 38"/>
            <p:cNvSpPr>
              <a:spLocks noChangeShapeType="1"/>
            </p:cNvSpPr>
            <p:nvPr/>
          </p:nvSpPr>
          <p:spPr bwMode="auto">
            <a:xfrm rot="10800000">
              <a:off x="3282" y="1701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59" name="Line 39"/>
            <p:cNvSpPr>
              <a:spLocks noChangeShapeType="1"/>
            </p:cNvSpPr>
            <p:nvPr/>
          </p:nvSpPr>
          <p:spPr bwMode="auto">
            <a:xfrm rot="10800000" flipV="1">
              <a:off x="4832" y="17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0" name="Line 40"/>
            <p:cNvSpPr>
              <a:spLocks noChangeShapeType="1"/>
            </p:cNvSpPr>
            <p:nvPr/>
          </p:nvSpPr>
          <p:spPr bwMode="auto">
            <a:xfrm rot="10800000">
              <a:off x="4344" y="1988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1" name="Line 41"/>
            <p:cNvSpPr>
              <a:spLocks noChangeShapeType="1"/>
            </p:cNvSpPr>
            <p:nvPr/>
          </p:nvSpPr>
          <p:spPr bwMode="auto">
            <a:xfrm rot="10800000">
              <a:off x="4344" y="17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2" name="Line 42"/>
            <p:cNvSpPr>
              <a:spLocks noChangeShapeType="1"/>
            </p:cNvSpPr>
            <p:nvPr/>
          </p:nvSpPr>
          <p:spPr bwMode="auto">
            <a:xfrm rot="10800000">
              <a:off x="3901" y="1700"/>
              <a:ext cx="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3" name="Line 43"/>
            <p:cNvSpPr>
              <a:spLocks noChangeShapeType="1"/>
            </p:cNvSpPr>
            <p:nvPr/>
          </p:nvSpPr>
          <p:spPr bwMode="auto">
            <a:xfrm rot="10800000" flipV="1">
              <a:off x="3901" y="17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4" name="Line 44"/>
            <p:cNvSpPr>
              <a:spLocks noChangeShapeType="1"/>
            </p:cNvSpPr>
            <p:nvPr/>
          </p:nvSpPr>
          <p:spPr bwMode="auto">
            <a:xfrm rot="10800000">
              <a:off x="3414" y="1988"/>
              <a:ext cx="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5" name="Line 45"/>
            <p:cNvSpPr>
              <a:spLocks noChangeShapeType="1"/>
            </p:cNvSpPr>
            <p:nvPr/>
          </p:nvSpPr>
          <p:spPr bwMode="auto">
            <a:xfrm rot="10800000">
              <a:off x="3414" y="17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6" name="Line 46"/>
            <p:cNvSpPr>
              <a:spLocks noChangeShapeType="1"/>
            </p:cNvSpPr>
            <p:nvPr/>
          </p:nvSpPr>
          <p:spPr bwMode="auto">
            <a:xfrm rot="10800000">
              <a:off x="4833" y="1701"/>
              <a:ext cx="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67" name="Line 47"/>
          <p:cNvSpPr>
            <a:spLocks noChangeShapeType="1"/>
          </p:cNvSpPr>
          <p:nvPr/>
        </p:nvSpPr>
        <p:spPr bwMode="auto">
          <a:xfrm>
            <a:off x="5210175" y="3843338"/>
            <a:ext cx="211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84414" name="Group 94"/>
          <p:cNvGrpSpPr>
            <a:grpSpLocks/>
          </p:cNvGrpSpPr>
          <p:nvPr/>
        </p:nvGrpSpPr>
        <p:grpSpPr bwMode="auto">
          <a:xfrm>
            <a:off x="5421313" y="3843338"/>
            <a:ext cx="773112" cy="355600"/>
            <a:chOff x="3415" y="2421"/>
            <a:chExt cx="487" cy="224"/>
          </a:xfrm>
        </p:grpSpPr>
        <p:sp>
          <p:nvSpPr>
            <p:cNvPr id="184369" name="Freeform 49"/>
            <p:cNvSpPr>
              <a:spLocks/>
            </p:cNvSpPr>
            <p:nvPr/>
          </p:nvSpPr>
          <p:spPr bwMode="auto">
            <a:xfrm>
              <a:off x="3415" y="2421"/>
              <a:ext cx="354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384" y="192"/>
                </a:cxn>
              </a:cxnLst>
              <a:rect l="0" t="0" r="r" b="b"/>
              <a:pathLst>
                <a:path w="384" h="224">
                  <a:moveTo>
                    <a:pt x="0" y="0"/>
                  </a:moveTo>
                  <a:cubicBezTo>
                    <a:pt x="40" y="80"/>
                    <a:pt x="80" y="160"/>
                    <a:pt x="144" y="192"/>
                  </a:cubicBezTo>
                  <a:cubicBezTo>
                    <a:pt x="208" y="224"/>
                    <a:pt x="344" y="192"/>
                    <a:pt x="384" y="19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0" name="Line 50"/>
            <p:cNvSpPr>
              <a:spLocks noChangeShapeType="1"/>
            </p:cNvSpPr>
            <p:nvPr/>
          </p:nvSpPr>
          <p:spPr bwMode="auto">
            <a:xfrm>
              <a:off x="3725" y="2625"/>
              <a:ext cx="1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15" name="Group 95"/>
          <p:cNvGrpSpPr>
            <a:grpSpLocks/>
          </p:cNvGrpSpPr>
          <p:nvPr/>
        </p:nvGrpSpPr>
        <p:grpSpPr bwMode="auto">
          <a:xfrm>
            <a:off x="6194425" y="3830638"/>
            <a:ext cx="703263" cy="317500"/>
            <a:chOff x="3902" y="2413"/>
            <a:chExt cx="443" cy="200"/>
          </a:xfrm>
        </p:grpSpPr>
        <p:sp>
          <p:nvSpPr>
            <p:cNvPr id="184372" name="Line 52"/>
            <p:cNvSpPr>
              <a:spLocks noChangeShapeType="1"/>
            </p:cNvSpPr>
            <p:nvPr/>
          </p:nvSpPr>
          <p:spPr bwMode="auto">
            <a:xfrm flipV="1">
              <a:off x="4079" y="2421"/>
              <a:ext cx="2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3" name="Freeform 53"/>
            <p:cNvSpPr>
              <a:spLocks/>
            </p:cNvSpPr>
            <p:nvPr/>
          </p:nvSpPr>
          <p:spPr bwMode="auto">
            <a:xfrm>
              <a:off x="3902" y="2413"/>
              <a:ext cx="310" cy="20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96" y="56"/>
                </a:cxn>
                <a:cxn ang="0">
                  <a:pos x="192" y="8"/>
                </a:cxn>
                <a:cxn ang="0">
                  <a:pos x="336" y="8"/>
                </a:cxn>
              </a:cxnLst>
              <a:rect l="0" t="0" r="r" b="b"/>
              <a:pathLst>
                <a:path w="336" h="200">
                  <a:moveTo>
                    <a:pt x="0" y="200"/>
                  </a:moveTo>
                  <a:cubicBezTo>
                    <a:pt x="32" y="144"/>
                    <a:pt x="64" y="88"/>
                    <a:pt x="96" y="56"/>
                  </a:cubicBezTo>
                  <a:cubicBezTo>
                    <a:pt x="128" y="24"/>
                    <a:pt x="152" y="16"/>
                    <a:pt x="192" y="8"/>
                  </a:cubicBezTo>
                  <a:cubicBezTo>
                    <a:pt x="232" y="0"/>
                    <a:pt x="284" y="4"/>
                    <a:pt x="33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16" name="Group 96"/>
          <p:cNvGrpSpPr>
            <a:grpSpLocks/>
          </p:cNvGrpSpPr>
          <p:nvPr/>
        </p:nvGrpSpPr>
        <p:grpSpPr bwMode="auto">
          <a:xfrm>
            <a:off x="6897688" y="3843338"/>
            <a:ext cx="774700" cy="355600"/>
            <a:chOff x="4345" y="2421"/>
            <a:chExt cx="488" cy="224"/>
          </a:xfrm>
        </p:grpSpPr>
        <p:sp>
          <p:nvSpPr>
            <p:cNvPr id="184375" name="Freeform 55"/>
            <p:cNvSpPr>
              <a:spLocks/>
            </p:cNvSpPr>
            <p:nvPr/>
          </p:nvSpPr>
          <p:spPr bwMode="auto">
            <a:xfrm>
              <a:off x="4345" y="2421"/>
              <a:ext cx="355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384" y="192"/>
                </a:cxn>
              </a:cxnLst>
              <a:rect l="0" t="0" r="r" b="b"/>
              <a:pathLst>
                <a:path w="384" h="224">
                  <a:moveTo>
                    <a:pt x="0" y="0"/>
                  </a:moveTo>
                  <a:cubicBezTo>
                    <a:pt x="40" y="80"/>
                    <a:pt x="80" y="160"/>
                    <a:pt x="144" y="192"/>
                  </a:cubicBezTo>
                  <a:cubicBezTo>
                    <a:pt x="208" y="224"/>
                    <a:pt x="344" y="192"/>
                    <a:pt x="384" y="19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6" name="Line 56"/>
            <p:cNvSpPr>
              <a:spLocks noChangeShapeType="1"/>
            </p:cNvSpPr>
            <p:nvPr/>
          </p:nvSpPr>
          <p:spPr bwMode="auto">
            <a:xfrm>
              <a:off x="4656" y="2625"/>
              <a:ext cx="1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17" name="Group 97"/>
          <p:cNvGrpSpPr>
            <a:grpSpLocks/>
          </p:cNvGrpSpPr>
          <p:nvPr/>
        </p:nvGrpSpPr>
        <p:grpSpPr bwMode="auto">
          <a:xfrm>
            <a:off x="7672388" y="3843338"/>
            <a:ext cx="703262" cy="317500"/>
            <a:chOff x="4833" y="2421"/>
            <a:chExt cx="443" cy="200"/>
          </a:xfrm>
        </p:grpSpPr>
        <p:sp>
          <p:nvSpPr>
            <p:cNvPr id="184378" name="Line 58"/>
            <p:cNvSpPr>
              <a:spLocks noChangeShapeType="1"/>
            </p:cNvSpPr>
            <p:nvPr/>
          </p:nvSpPr>
          <p:spPr bwMode="auto">
            <a:xfrm flipV="1">
              <a:off x="5010" y="2429"/>
              <a:ext cx="2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9" name="Freeform 59"/>
            <p:cNvSpPr>
              <a:spLocks/>
            </p:cNvSpPr>
            <p:nvPr/>
          </p:nvSpPr>
          <p:spPr bwMode="auto">
            <a:xfrm>
              <a:off x="4833" y="2421"/>
              <a:ext cx="310" cy="20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96" y="56"/>
                </a:cxn>
                <a:cxn ang="0">
                  <a:pos x="192" y="8"/>
                </a:cxn>
                <a:cxn ang="0">
                  <a:pos x="336" y="8"/>
                </a:cxn>
              </a:cxnLst>
              <a:rect l="0" t="0" r="r" b="b"/>
              <a:pathLst>
                <a:path w="336" h="200">
                  <a:moveTo>
                    <a:pt x="0" y="200"/>
                  </a:moveTo>
                  <a:cubicBezTo>
                    <a:pt x="32" y="144"/>
                    <a:pt x="64" y="88"/>
                    <a:pt x="96" y="56"/>
                  </a:cubicBezTo>
                  <a:cubicBezTo>
                    <a:pt x="128" y="24"/>
                    <a:pt x="152" y="16"/>
                    <a:pt x="192" y="8"/>
                  </a:cubicBezTo>
                  <a:cubicBezTo>
                    <a:pt x="232" y="0"/>
                    <a:pt x="284" y="4"/>
                    <a:pt x="33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80" name="Line 60"/>
          <p:cNvSpPr>
            <a:spLocks noChangeShapeType="1"/>
          </p:cNvSpPr>
          <p:nvPr/>
        </p:nvSpPr>
        <p:spPr bwMode="auto">
          <a:xfrm>
            <a:off x="5210175" y="4071938"/>
            <a:ext cx="3235325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84425" name="Group 105"/>
          <p:cNvGrpSpPr>
            <a:grpSpLocks/>
          </p:cNvGrpSpPr>
          <p:nvPr/>
        </p:nvGrpSpPr>
        <p:grpSpPr bwMode="auto">
          <a:xfrm>
            <a:off x="5164138" y="4286250"/>
            <a:ext cx="930275" cy="457200"/>
            <a:chOff x="3253" y="2700"/>
            <a:chExt cx="586" cy="288"/>
          </a:xfrm>
        </p:grpSpPr>
        <p:sp>
          <p:nvSpPr>
            <p:cNvPr id="184402" name="Line 82"/>
            <p:cNvSpPr>
              <a:spLocks noChangeShapeType="1"/>
            </p:cNvSpPr>
            <p:nvPr/>
          </p:nvSpPr>
          <p:spPr bwMode="auto">
            <a:xfrm>
              <a:off x="3350" y="2911"/>
              <a:ext cx="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3" name="Line 83"/>
            <p:cNvSpPr>
              <a:spLocks noChangeShapeType="1"/>
            </p:cNvSpPr>
            <p:nvPr/>
          </p:nvSpPr>
          <p:spPr bwMode="auto">
            <a:xfrm>
              <a:off x="3253" y="2910"/>
              <a:ext cx="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4" name="Line 84"/>
            <p:cNvSpPr>
              <a:spLocks noChangeShapeType="1"/>
            </p:cNvSpPr>
            <p:nvPr/>
          </p:nvSpPr>
          <p:spPr bwMode="auto">
            <a:xfrm flipH="1">
              <a:off x="3503" y="2910"/>
              <a:ext cx="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5" name="Rectangle 85"/>
            <p:cNvSpPr>
              <a:spLocks noChangeArrowheads="1"/>
            </p:cNvSpPr>
            <p:nvPr/>
          </p:nvSpPr>
          <p:spPr bwMode="auto">
            <a:xfrm>
              <a:off x="3567" y="2700"/>
              <a:ext cx="27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90F36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F90F36"/>
                  </a:solidFill>
                  <a:ea typeface="楷体_GB2312" pitchFamily="49" charset="-122"/>
                </a:rPr>
                <a:t>w</a:t>
              </a:r>
            </a:p>
          </p:txBody>
        </p:sp>
      </p:grpSp>
      <p:sp>
        <p:nvSpPr>
          <p:cNvPr id="184406" name="AutoShape 86"/>
          <p:cNvSpPr>
            <a:spLocks noChangeArrowheads="1"/>
          </p:cNvSpPr>
          <p:nvPr/>
        </p:nvSpPr>
        <p:spPr bwMode="auto">
          <a:xfrm>
            <a:off x="395288" y="3357563"/>
            <a:ext cx="1439862" cy="576262"/>
          </a:xfrm>
          <a:prstGeom prst="wedgeRoundRectCallout">
            <a:avLst>
              <a:gd name="adj1" fmla="val 63009"/>
              <a:gd name="adj2" fmla="val -194630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en-US" altLang="zh-CN"/>
              <a:t>R&lt;R</a:t>
            </a:r>
            <a:r>
              <a:rPr lang="en-US" altLang="zh-CN" baseline="-25000"/>
              <a:t>off</a:t>
            </a:r>
          </a:p>
        </p:txBody>
      </p:sp>
      <p:sp>
        <p:nvSpPr>
          <p:cNvPr id="184407" name="AutoShape 87"/>
          <p:cNvSpPr>
            <a:spLocks noChangeArrowheads="1"/>
          </p:cNvSpPr>
          <p:nvPr/>
        </p:nvSpPr>
        <p:spPr bwMode="auto">
          <a:xfrm>
            <a:off x="1908175" y="1700213"/>
            <a:ext cx="1152525" cy="1727200"/>
          </a:xfrm>
          <a:prstGeom prst="wedgeRoundRectCallout">
            <a:avLst>
              <a:gd name="adj1" fmla="val 180579"/>
              <a:gd name="adj2" fmla="val -83824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endParaRPr lang="zh-CN" altLang="zh-CN"/>
          </a:p>
        </p:txBody>
      </p:sp>
      <p:sp>
        <p:nvSpPr>
          <p:cNvPr id="184413" name="AutoShape 93"/>
          <p:cNvSpPr>
            <a:spLocks noChangeArrowheads="1"/>
          </p:cNvSpPr>
          <p:nvPr/>
        </p:nvSpPr>
        <p:spPr bwMode="auto">
          <a:xfrm>
            <a:off x="5580063" y="6021388"/>
            <a:ext cx="1079500" cy="576262"/>
          </a:xfrm>
          <a:prstGeom prst="wedgeRoundRectCallout">
            <a:avLst>
              <a:gd name="adj1" fmla="val -74852"/>
              <a:gd name="adj2" fmla="val -396005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稳态</a:t>
            </a:r>
          </a:p>
        </p:txBody>
      </p:sp>
      <p:grpSp>
        <p:nvGrpSpPr>
          <p:cNvPr id="184418" name="Group 98"/>
          <p:cNvGrpSpPr>
            <a:grpSpLocks/>
          </p:cNvGrpSpPr>
          <p:nvPr/>
        </p:nvGrpSpPr>
        <p:grpSpPr bwMode="auto">
          <a:xfrm>
            <a:off x="4859338" y="3614738"/>
            <a:ext cx="3714750" cy="930275"/>
            <a:chOff x="3061" y="2277"/>
            <a:chExt cx="2340" cy="586"/>
          </a:xfrm>
        </p:grpSpPr>
        <p:sp>
          <p:nvSpPr>
            <p:cNvPr id="184419" name="Line 99"/>
            <p:cNvSpPr>
              <a:spLocks noChangeShapeType="1"/>
            </p:cNvSpPr>
            <p:nvPr/>
          </p:nvSpPr>
          <p:spPr bwMode="auto">
            <a:xfrm>
              <a:off x="3152" y="2659"/>
              <a:ext cx="2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0" name="Line 100"/>
            <p:cNvSpPr>
              <a:spLocks noChangeShapeType="1"/>
            </p:cNvSpPr>
            <p:nvPr/>
          </p:nvSpPr>
          <p:spPr bwMode="auto">
            <a:xfrm flipV="1">
              <a:off x="3283" y="2277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1" name="Rectangle 101"/>
            <p:cNvSpPr>
              <a:spLocks noChangeArrowheads="1"/>
            </p:cNvSpPr>
            <p:nvPr/>
          </p:nvSpPr>
          <p:spPr bwMode="auto">
            <a:xfrm>
              <a:off x="3105" y="261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aphicFrame>
          <p:nvGraphicFramePr>
            <p:cNvPr id="184422" name="Object 102"/>
            <p:cNvGraphicFramePr>
              <a:graphicFrameLocks noChangeAspect="1"/>
            </p:cNvGraphicFramePr>
            <p:nvPr/>
          </p:nvGraphicFramePr>
          <p:xfrm>
            <a:off x="3061" y="2277"/>
            <a:ext cx="226" cy="260"/>
          </p:xfrm>
          <a:graphic>
            <a:graphicData uri="http://schemas.openxmlformats.org/presentationml/2006/ole">
              <p:oleObj spid="_x0000_s184422" name="Equation" r:id="rId6" imgW="203040" imgH="215640" progId="">
                <p:embed/>
              </p:oleObj>
            </a:graphicData>
          </a:graphic>
        </p:graphicFrame>
        <p:sp>
          <p:nvSpPr>
            <p:cNvPr id="184423" name="Rectangle 103"/>
            <p:cNvSpPr>
              <a:spLocks noChangeArrowheads="1"/>
            </p:cNvSpPr>
            <p:nvPr/>
          </p:nvSpPr>
          <p:spPr bwMode="auto">
            <a:xfrm>
              <a:off x="5232" y="2517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</p:grpSp>
      <p:sp>
        <p:nvSpPr>
          <p:cNvPr id="184426" name="AutoShape 106"/>
          <p:cNvSpPr>
            <a:spLocks noChangeArrowheads="1"/>
          </p:cNvSpPr>
          <p:nvPr/>
        </p:nvSpPr>
        <p:spPr bwMode="auto">
          <a:xfrm>
            <a:off x="3059113" y="3644900"/>
            <a:ext cx="1296987" cy="576263"/>
          </a:xfrm>
          <a:prstGeom prst="wedgeRoundRectCallout">
            <a:avLst>
              <a:gd name="adj1" fmla="val -70685"/>
              <a:gd name="adj2" fmla="val -284162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关键点</a:t>
            </a:r>
          </a:p>
        </p:txBody>
      </p:sp>
      <p:sp>
        <p:nvSpPr>
          <p:cNvPr id="184427" name="Text Box 107"/>
          <p:cNvSpPr txBox="1">
            <a:spLocks noChangeArrowheads="1"/>
          </p:cNvSpPr>
          <p:nvPr/>
        </p:nvSpPr>
        <p:spPr bwMode="auto">
          <a:xfrm>
            <a:off x="736600" y="4868863"/>
            <a:ext cx="2924175" cy="8223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电路参数取值要求：</a:t>
            </a:r>
          </a:p>
          <a:p>
            <a:r>
              <a:rPr lang="en-US" altLang="zh-CN"/>
              <a:t>RC&lt;&lt;T</a:t>
            </a:r>
          </a:p>
        </p:txBody>
      </p:sp>
      <p:grpSp>
        <p:nvGrpSpPr>
          <p:cNvPr id="184430" name="Group 110"/>
          <p:cNvGrpSpPr>
            <a:grpSpLocks/>
          </p:cNvGrpSpPr>
          <p:nvPr/>
        </p:nvGrpSpPr>
        <p:grpSpPr bwMode="auto">
          <a:xfrm>
            <a:off x="4859338" y="4071938"/>
            <a:ext cx="3714750" cy="1539875"/>
            <a:chOff x="3061" y="2565"/>
            <a:chExt cx="2340" cy="970"/>
          </a:xfrm>
        </p:grpSpPr>
        <p:sp>
          <p:nvSpPr>
            <p:cNvPr id="184431" name="Rectangle 111"/>
            <p:cNvSpPr>
              <a:spLocks noChangeArrowheads="1"/>
            </p:cNvSpPr>
            <p:nvPr/>
          </p:nvSpPr>
          <p:spPr bwMode="auto">
            <a:xfrm>
              <a:off x="3105" y="328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sp>
          <p:nvSpPr>
            <p:cNvPr id="184432" name="Line 112"/>
            <p:cNvSpPr>
              <a:spLocks noChangeShapeType="1"/>
            </p:cNvSpPr>
            <p:nvPr/>
          </p:nvSpPr>
          <p:spPr bwMode="auto">
            <a:xfrm>
              <a:off x="3150" y="3333"/>
              <a:ext cx="2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3" name="Line 113"/>
            <p:cNvSpPr>
              <a:spLocks noChangeShapeType="1"/>
            </p:cNvSpPr>
            <p:nvPr/>
          </p:nvSpPr>
          <p:spPr bwMode="auto">
            <a:xfrm flipV="1">
              <a:off x="3283" y="2949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34" name="Object 114"/>
            <p:cNvGraphicFramePr>
              <a:graphicFrameLocks noChangeAspect="1"/>
            </p:cNvGraphicFramePr>
            <p:nvPr/>
          </p:nvGraphicFramePr>
          <p:xfrm>
            <a:off x="3061" y="2942"/>
            <a:ext cx="226" cy="275"/>
          </p:xfrm>
          <a:graphic>
            <a:graphicData uri="http://schemas.openxmlformats.org/presentationml/2006/ole">
              <p:oleObj spid="_x0000_s184434" name="Equation" r:id="rId7" imgW="203040" imgH="228600" progId="">
                <p:embed/>
              </p:oleObj>
            </a:graphicData>
          </a:graphic>
        </p:graphicFrame>
        <p:sp>
          <p:nvSpPr>
            <p:cNvPr id="184435" name="Rectangle 115"/>
            <p:cNvSpPr>
              <a:spLocks noChangeArrowheads="1"/>
            </p:cNvSpPr>
            <p:nvPr/>
          </p:nvSpPr>
          <p:spPr bwMode="auto">
            <a:xfrm>
              <a:off x="5232" y="3189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84436" name="Line 116"/>
            <p:cNvSpPr>
              <a:spLocks noChangeShapeType="1"/>
            </p:cNvSpPr>
            <p:nvPr/>
          </p:nvSpPr>
          <p:spPr bwMode="auto">
            <a:xfrm>
              <a:off x="3487" y="2574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7" name="Line 117"/>
            <p:cNvSpPr>
              <a:spLocks noChangeShapeType="1"/>
            </p:cNvSpPr>
            <p:nvPr/>
          </p:nvSpPr>
          <p:spPr bwMode="auto">
            <a:xfrm>
              <a:off x="4434" y="2565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8" name="Line 118"/>
            <p:cNvSpPr>
              <a:spLocks noChangeShapeType="1"/>
            </p:cNvSpPr>
            <p:nvPr/>
          </p:nvSpPr>
          <p:spPr bwMode="auto">
            <a:xfrm>
              <a:off x="4235" y="3045"/>
              <a:ext cx="1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9" name="Line 119"/>
            <p:cNvSpPr>
              <a:spLocks noChangeShapeType="1"/>
            </p:cNvSpPr>
            <p:nvPr/>
          </p:nvSpPr>
          <p:spPr bwMode="auto">
            <a:xfrm>
              <a:off x="4360" y="3045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0" name="Line 120"/>
            <p:cNvSpPr>
              <a:spLocks noChangeShapeType="1"/>
            </p:cNvSpPr>
            <p:nvPr/>
          </p:nvSpPr>
          <p:spPr bwMode="auto">
            <a:xfrm>
              <a:off x="4360" y="3285"/>
              <a:ext cx="8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1" name="Line 121"/>
            <p:cNvSpPr>
              <a:spLocks noChangeShapeType="1"/>
            </p:cNvSpPr>
            <p:nvPr/>
          </p:nvSpPr>
          <p:spPr bwMode="auto">
            <a:xfrm flipV="1">
              <a:off x="4443" y="3045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2" name="Line 122"/>
            <p:cNvSpPr>
              <a:spLocks noChangeShapeType="1"/>
            </p:cNvSpPr>
            <p:nvPr/>
          </p:nvSpPr>
          <p:spPr bwMode="auto">
            <a:xfrm>
              <a:off x="3489" y="3045"/>
              <a:ext cx="7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3" name="Line 123"/>
            <p:cNvSpPr>
              <a:spLocks noChangeShapeType="1"/>
            </p:cNvSpPr>
            <p:nvPr/>
          </p:nvSpPr>
          <p:spPr bwMode="auto">
            <a:xfrm>
              <a:off x="3282" y="3045"/>
              <a:ext cx="1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4" name="Line 124"/>
            <p:cNvSpPr>
              <a:spLocks noChangeShapeType="1"/>
            </p:cNvSpPr>
            <p:nvPr/>
          </p:nvSpPr>
          <p:spPr bwMode="auto">
            <a:xfrm>
              <a:off x="3406" y="3045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5" name="Line 125"/>
            <p:cNvSpPr>
              <a:spLocks noChangeShapeType="1"/>
            </p:cNvSpPr>
            <p:nvPr/>
          </p:nvSpPr>
          <p:spPr bwMode="auto">
            <a:xfrm>
              <a:off x="3406" y="3285"/>
              <a:ext cx="8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6" name="Line 126"/>
            <p:cNvSpPr>
              <a:spLocks noChangeShapeType="1"/>
            </p:cNvSpPr>
            <p:nvPr/>
          </p:nvSpPr>
          <p:spPr bwMode="auto">
            <a:xfrm flipV="1">
              <a:off x="3489" y="3045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7" name="Line 127"/>
            <p:cNvSpPr>
              <a:spLocks noChangeShapeType="1"/>
            </p:cNvSpPr>
            <p:nvPr/>
          </p:nvSpPr>
          <p:spPr bwMode="auto">
            <a:xfrm>
              <a:off x="4443" y="3045"/>
              <a:ext cx="5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4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4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4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4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23" grpId="0" autoUpdateAnimBg="0"/>
      <p:bldP spid="184325" grpId="0" autoUpdateAnimBg="0"/>
      <p:bldP spid="184387" grpId="0"/>
      <p:bldP spid="184367" grpId="0" animBg="1"/>
      <p:bldP spid="184380" grpId="0" animBg="1"/>
      <p:bldP spid="184406" grpId="0" animBg="1"/>
      <p:bldP spid="184407" grpId="0" animBg="1"/>
      <p:bldP spid="184413" grpId="0" animBg="1"/>
      <p:bldP spid="184426" grpId="0" animBg="1"/>
      <p:bldP spid="1844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A901-45F9-4837-91C8-82B6D50534D6}" type="datetime10">
              <a:rPr lang="zh-CN" altLang="en-US"/>
              <a:pPr/>
              <a:t>14:31</a:t>
            </a:fld>
            <a:endParaRPr lang="en-US" altLang="zh-CN"/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250825" y="0"/>
          <a:ext cx="4897438" cy="2128838"/>
        </p:xfrm>
        <a:graphic>
          <a:graphicData uri="http://schemas.openxmlformats.org/presentationml/2006/ole">
            <p:oleObj spid="_x0000_s183300" name="Photo Editor 照片" r:id="rId3" imgW="16204287" imgH="6496957" progId="">
              <p:embed/>
            </p:oleObj>
          </a:graphicData>
        </a:graphic>
      </p:graphicFrame>
      <p:sp>
        <p:nvSpPr>
          <p:cNvPr id="183377" name="Text Box 81"/>
          <p:cNvSpPr txBox="1">
            <a:spLocks noChangeArrowheads="1"/>
          </p:cNvSpPr>
          <p:nvPr/>
        </p:nvSpPr>
        <p:spPr bwMode="auto">
          <a:xfrm>
            <a:off x="0" y="2133600"/>
            <a:ext cx="18764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3.</a:t>
            </a:r>
            <a:r>
              <a:rPr lang="zh-CN" altLang="en-US" sz="2800" b="1">
                <a:ea typeface="楷体_GB2312" pitchFamily="49" charset="-122"/>
              </a:rPr>
              <a:t>计数</a:t>
            </a:r>
            <a:r>
              <a:rPr lang="en-US" altLang="zh-CN" sz="2800" b="1">
                <a:solidFill>
                  <a:srgbClr val="F90F36"/>
                </a:solidFill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rgbClr val="F90F36"/>
                </a:solidFill>
                <a:ea typeface="楷体_GB2312" pitchFamily="49" charset="-122"/>
              </a:rPr>
              <a:t>w </a:t>
            </a:r>
            <a:r>
              <a:rPr lang="zh-CN" altLang="en-US" sz="2800" b="1">
                <a:ea typeface="楷体_GB2312" pitchFamily="49" charset="-122"/>
              </a:rPr>
              <a:t>？</a:t>
            </a:r>
          </a:p>
        </p:txBody>
      </p:sp>
      <p:sp>
        <p:nvSpPr>
          <p:cNvPr id="183383" name="Text Box 87"/>
          <p:cNvSpPr txBox="1">
            <a:spLocks noChangeArrowheads="1"/>
          </p:cNvSpPr>
          <p:nvPr/>
        </p:nvSpPr>
        <p:spPr bwMode="auto">
          <a:xfrm>
            <a:off x="323850" y="2852738"/>
            <a:ext cx="161290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等效电路</a:t>
            </a:r>
          </a:p>
        </p:txBody>
      </p:sp>
      <p:pic>
        <p:nvPicPr>
          <p:cNvPr id="183384" name="Picture 88" descr="62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5076825" cy="2589213"/>
          </a:xfrm>
          <a:prstGeom prst="rect">
            <a:avLst/>
          </a:prstGeom>
          <a:noFill/>
        </p:spPr>
      </p:pic>
      <p:graphicFrame>
        <p:nvGraphicFramePr>
          <p:cNvPr id="183387" name="Object 91"/>
          <p:cNvGraphicFramePr>
            <a:graphicFrameLocks noChangeAspect="1"/>
          </p:cNvGraphicFramePr>
          <p:nvPr/>
        </p:nvGraphicFramePr>
        <p:xfrm>
          <a:off x="5580063" y="3860800"/>
          <a:ext cx="2001837" cy="1614488"/>
        </p:xfrm>
        <a:graphic>
          <a:graphicData uri="http://schemas.openxmlformats.org/presentationml/2006/ole">
            <p:oleObj spid="_x0000_s183387" name="Equation" r:id="rId5" imgW="990360" imgH="736560" progId="">
              <p:embed/>
            </p:oleObj>
          </a:graphicData>
        </a:graphic>
      </p:graphicFrame>
      <p:sp>
        <p:nvSpPr>
          <p:cNvPr id="183388" name="AutoShape 92"/>
          <p:cNvSpPr>
            <a:spLocks noChangeArrowheads="1"/>
          </p:cNvSpPr>
          <p:nvPr/>
        </p:nvSpPr>
        <p:spPr bwMode="auto">
          <a:xfrm>
            <a:off x="6300788" y="5445125"/>
            <a:ext cx="423862" cy="3857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3389" name="Object 93"/>
          <p:cNvGraphicFramePr>
            <a:graphicFrameLocks noChangeAspect="1"/>
          </p:cNvGraphicFramePr>
          <p:nvPr/>
        </p:nvGraphicFramePr>
        <p:xfrm>
          <a:off x="4525963" y="5708650"/>
          <a:ext cx="3756025" cy="974725"/>
        </p:xfrm>
        <a:graphic>
          <a:graphicData uri="http://schemas.openxmlformats.org/presentationml/2006/ole">
            <p:oleObj spid="_x0000_s183389" name="Equation" r:id="rId6" imgW="1803240" imgH="431640" progId="">
              <p:embed/>
            </p:oleObj>
          </a:graphicData>
        </a:graphic>
      </p:graphicFrame>
      <p:grpSp>
        <p:nvGrpSpPr>
          <p:cNvPr id="183390" name="Group 94"/>
          <p:cNvGrpSpPr>
            <a:grpSpLocks/>
          </p:cNvGrpSpPr>
          <p:nvPr/>
        </p:nvGrpSpPr>
        <p:grpSpPr bwMode="auto">
          <a:xfrm>
            <a:off x="4824413" y="0"/>
            <a:ext cx="4319587" cy="4054475"/>
            <a:chOff x="3039" y="981"/>
            <a:chExt cx="2721" cy="2554"/>
          </a:xfrm>
        </p:grpSpPr>
        <p:sp>
          <p:nvSpPr>
            <p:cNvPr id="183391" name="Line 95"/>
            <p:cNvSpPr>
              <a:spLocks noChangeShapeType="1"/>
            </p:cNvSpPr>
            <p:nvPr/>
          </p:nvSpPr>
          <p:spPr bwMode="auto">
            <a:xfrm flipV="1">
              <a:off x="3283" y="1077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92" name="Line 96"/>
            <p:cNvSpPr>
              <a:spLocks noChangeShapeType="1"/>
            </p:cNvSpPr>
            <p:nvPr/>
          </p:nvSpPr>
          <p:spPr bwMode="auto">
            <a:xfrm>
              <a:off x="3194" y="1461"/>
              <a:ext cx="2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93" name="Line 97"/>
            <p:cNvSpPr>
              <a:spLocks noChangeShapeType="1"/>
            </p:cNvSpPr>
            <p:nvPr/>
          </p:nvSpPr>
          <p:spPr bwMode="auto">
            <a:xfrm>
              <a:off x="3283" y="1413"/>
              <a:ext cx="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94" name="Line 98"/>
            <p:cNvSpPr>
              <a:spLocks noChangeShapeType="1"/>
            </p:cNvSpPr>
            <p:nvPr/>
          </p:nvSpPr>
          <p:spPr bwMode="auto">
            <a:xfrm flipV="1">
              <a:off x="3415" y="112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95" name="Line 99"/>
            <p:cNvSpPr>
              <a:spLocks noChangeShapeType="1"/>
            </p:cNvSpPr>
            <p:nvPr/>
          </p:nvSpPr>
          <p:spPr bwMode="auto">
            <a:xfrm>
              <a:off x="3415" y="1125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96" name="Line 100"/>
            <p:cNvSpPr>
              <a:spLocks noChangeShapeType="1"/>
            </p:cNvSpPr>
            <p:nvPr/>
          </p:nvSpPr>
          <p:spPr bwMode="auto">
            <a:xfrm>
              <a:off x="3903" y="112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97" name="Line 101"/>
            <p:cNvSpPr>
              <a:spLocks noChangeShapeType="1"/>
            </p:cNvSpPr>
            <p:nvPr/>
          </p:nvSpPr>
          <p:spPr bwMode="auto">
            <a:xfrm>
              <a:off x="3903" y="1413"/>
              <a:ext cx="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98" name="Line 102"/>
            <p:cNvSpPr>
              <a:spLocks noChangeShapeType="1"/>
            </p:cNvSpPr>
            <p:nvPr/>
          </p:nvSpPr>
          <p:spPr bwMode="auto">
            <a:xfrm flipV="1">
              <a:off x="4346" y="112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99" name="Line 103"/>
            <p:cNvSpPr>
              <a:spLocks noChangeShapeType="1"/>
            </p:cNvSpPr>
            <p:nvPr/>
          </p:nvSpPr>
          <p:spPr bwMode="auto">
            <a:xfrm>
              <a:off x="4346" y="1125"/>
              <a:ext cx="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00" name="Line 104"/>
            <p:cNvSpPr>
              <a:spLocks noChangeShapeType="1"/>
            </p:cNvSpPr>
            <p:nvPr/>
          </p:nvSpPr>
          <p:spPr bwMode="auto">
            <a:xfrm>
              <a:off x="4833" y="112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01" name="Line 105"/>
            <p:cNvSpPr>
              <a:spLocks noChangeShapeType="1"/>
            </p:cNvSpPr>
            <p:nvPr/>
          </p:nvSpPr>
          <p:spPr bwMode="auto">
            <a:xfrm>
              <a:off x="4833" y="1413"/>
              <a:ext cx="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3402" name="Object 106"/>
            <p:cNvGraphicFramePr>
              <a:graphicFrameLocks noChangeAspect="1"/>
            </p:cNvGraphicFramePr>
            <p:nvPr/>
          </p:nvGraphicFramePr>
          <p:xfrm>
            <a:off x="3061" y="981"/>
            <a:ext cx="203" cy="288"/>
          </p:xfrm>
          <a:graphic>
            <a:graphicData uri="http://schemas.openxmlformats.org/presentationml/2006/ole">
              <p:oleObj spid="_x0000_s183402" name="Equation" r:id="rId7" imgW="164880" imgH="215640" progId="">
                <p:embed/>
              </p:oleObj>
            </a:graphicData>
          </a:graphic>
        </p:graphicFrame>
        <p:sp>
          <p:nvSpPr>
            <p:cNvPr id="183403" name="Text Box 107"/>
            <p:cNvSpPr txBox="1">
              <a:spLocks noChangeArrowheads="1"/>
            </p:cNvSpPr>
            <p:nvPr/>
          </p:nvSpPr>
          <p:spPr bwMode="auto">
            <a:xfrm>
              <a:off x="3105" y="1365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sp>
          <p:nvSpPr>
            <p:cNvPr id="183404" name="Text Box 108"/>
            <p:cNvSpPr txBox="1">
              <a:spLocks noChangeArrowheads="1"/>
            </p:cNvSpPr>
            <p:nvPr/>
          </p:nvSpPr>
          <p:spPr bwMode="auto">
            <a:xfrm>
              <a:off x="5276" y="1269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83405" name="Line 109"/>
            <p:cNvSpPr>
              <a:spLocks noChangeShapeType="1"/>
            </p:cNvSpPr>
            <p:nvPr/>
          </p:nvSpPr>
          <p:spPr bwMode="auto">
            <a:xfrm>
              <a:off x="3415" y="1413"/>
              <a:ext cx="0" cy="19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06" name="Line 110"/>
            <p:cNvSpPr>
              <a:spLocks noChangeShapeType="1"/>
            </p:cNvSpPr>
            <p:nvPr/>
          </p:nvSpPr>
          <p:spPr bwMode="auto">
            <a:xfrm>
              <a:off x="3902" y="1413"/>
              <a:ext cx="0" cy="19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07" name="Line 111"/>
            <p:cNvSpPr>
              <a:spLocks noChangeShapeType="1"/>
            </p:cNvSpPr>
            <p:nvPr/>
          </p:nvSpPr>
          <p:spPr bwMode="auto">
            <a:xfrm>
              <a:off x="4346" y="1413"/>
              <a:ext cx="0" cy="19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08" name="Line 112"/>
            <p:cNvSpPr>
              <a:spLocks noChangeShapeType="1"/>
            </p:cNvSpPr>
            <p:nvPr/>
          </p:nvSpPr>
          <p:spPr bwMode="auto">
            <a:xfrm>
              <a:off x="4833" y="1413"/>
              <a:ext cx="0" cy="19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09" name="Line 113"/>
            <p:cNvSpPr>
              <a:spLocks noChangeShapeType="1"/>
            </p:cNvSpPr>
            <p:nvPr/>
          </p:nvSpPr>
          <p:spPr bwMode="auto">
            <a:xfrm>
              <a:off x="3150" y="3333"/>
              <a:ext cx="2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10" name="Line 114"/>
            <p:cNvSpPr>
              <a:spLocks noChangeShapeType="1"/>
            </p:cNvSpPr>
            <p:nvPr/>
          </p:nvSpPr>
          <p:spPr bwMode="auto">
            <a:xfrm flipV="1">
              <a:off x="3283" y="2949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11" name="Rectangle 115"/>
            <p:cNvSpPr>
              <a:spLocks noChangeArrowheads="1"/>
            </p:cNvSpPr>
            <p:nvPr/>
          </p:nvSpPr>
          <p:spPr bwMode="auto">
            <a:xfrm>
              <a:off x="3105" y="328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aphicFrame>
          <p:nvGraphicFramePr>
            <p:cNvPr id="183412" name="Object 116"/>
            <p:cNvGraphicFramePr>
              <a:graphicFrameLocks noChangeAspect="1"/>
            </p:cNvGraphicFramePr>
            <p:nvPr/>
          </p:nvGraphicFramePr>
          <p:xfrm>
            <a:off x="3061" y="2942"/>
            <a:ext cx="226" cy="275"/>
          </p:xfrm>
          <a:graphic>
            <a:graphicData uri="http://schemas.openxmlformats.org/presentationml/2006/ole">
              <p:oleObj spid="_x0000_s183412" name="Equation" r:id="rId8" imgW="203040" imgH="228600" progId="">
                <p:embed/>
              </p:oleObj>
            </a:graphicData>
          </a:graphic>
        </p:graphicFrame>
        <p:sp>
          <p:nvSpPr>
            <p:cNvPr id="183413" name="Rectangle 117"/>
            <p:cNvSpPr>
              <a:spLocks noChangeArrowheads="1"/>
            </p:cNvSpPr>
            <p:nvPr/>
          </p:nvSpPr>
          <p:spPr bwMode="auto">
            <a:xfrm>
              <a:off x="5232" y="3189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83414" name="Rectangle 118"/>
            <p:cNvSpPr>
              <a:spLocks noChangeArrowheads="1"/>
            </p:cNvSpPr>
            <p:nvPr/>
          </p:nvSpPr>
          <p:spPr bwMode="auto">
            <a:xfrm>
              <a:off x="5187" y="189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83415" name="Line 119"/>
            <p:cNvSpPr>
              <a:spLocks noChangeShapeType="1"/>
            </p:cNvSpPr>
            <p:nvPr/>
          </p:nvSpPr>
          <p:spPr bwMode="auto">
            <a:xfrm>
              <a:off x="3149" y="2037"/>
              <a:ext cx="2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16" name="Line 120"/>
            <p:cNvSpPr>
              <a:spLocks noChangeShapeType="1"/>
            </p:cNvSpPr>
            <p:nvPr/>
          </p:nvSpPr>
          <p:spPr bwMode="auto">
            <a:xfrm flipV="1">
              <a:off x="3282" y="160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17" name="Rectangle 121"/>
            <p:cNvSpPr>
              <a:spLocks noChangeArrowheads="1"/>
            </p:cNvSpPr>
            <p:nvPr/>
          </p:nvSpPr>
          <p:spPr bwMode="auto">
            <a:xfrm>
              <a:off x="3105" y="1989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aphicFrame>
          <p:nvGraphicFramePr>
            <p:cNvPr id="183418" name="Object 122"/>
            <p:cNvGraphicFramePr>
              <a:graphicFrameLocks noChangeAspect="1"/>
            </p:cNvGraphicFramePr>
            <p:nvPr/>
          </p:nvGraphicFramePr>
          <p:xfrm>
            <a:off x="3039" y="1646"/>
            <a:ext cx="269" cy="275"/>
          </p:xfrm>
          <a:graphic>
            <a:graphicData uri="http://schemas.openxmlformats.org/presentationml/2006/ole">
              <p:oleObj spid="_x0000_s183418" name="Equation" r:id="rId9" imgW="241200" imgH="228600" progId="">
                <p:embed/>
              </p:oleObj>
            </a:graphicData>
          </a:graphic>
        </p:graphicFrame>
        <p:sp>
          <p:nvSpPr>
            <p:cNvPr id="183419" name="Line 123"/>
            <p:cNvSpPr>
              <a:spLocks noChangeShapeType="1"/>
            </p:cNvSpPr>
            <p:nvPr/>
          </p:nvSpPr>
          <p:spPr bwMode="auto">
            <a:xfrm rot="10800000">
              <a:off x="3282" y="1701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0" name="Line 124"/>
            <p:cNvSpPr>
              <a:spLocks noChangeShapeType="1"/>
            </p:cNvSpPr>
            <p:nvPr/>
          </p:nvSpPr>
          <p:spPr bwMode="auto">
            <a:xfrm rot="10800000" flipV="1">
              <a:off x="4832" y="17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1" name="Line 125"/>
            <p:cNvSpPr>
              <a:spLocks noChangeShapeType="1"/>
            </p:cNvSpPr>
            <p:nvPr/>
          </p:nvSpPr>
          <p:spPr bwMode="auto">
            <a:xfrm rot="10800000">
              <a:off x="4344" y="1988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2" name="Line 126"/>
            <p:cNvSpPr>
              <a:spLocks noChangeShapeType="1"/>
            </p:cNvSpPr>
            <p:nvPr/>
          </p:nvSpPr>
          <p:spPr bwMode="auto">
            <a:xfrm rot="10800000">
              <a:off x="4344" y="17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3" name="Line 127"/>
            <p:cNvSpPr>
              <a:spLocks noChangeShapeType="1"/>
            </p:cNvSpPr>
            <p:nvPr/>
          </p:nvSpPr>
          <p:spPr bwMode="auto">
            <a:xfrm rot="10800000">
              <a:off x="3901" y="1700"/>
              <a:ext cx="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4" name="Line 128"/>
            <p:cNvSpPr>
              <a:spLocks noChangeShapeType="1"/>
            </p:cNvSpPr>
            <p:nvPr/>
          </p:nvSpPr>
          <p:spPr bwMode="auto">
            <a:xfrm rot="10800000" flipV="1">
              <a:off x="3901" y="17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5" name="Line 129"/>
            <p:cNvSpPr>
              <a:spLocks noChangeShapeType="1"/>
            </p:cNvSpPr>
            <p:nvPr/>
          </p:nvSpPr>
          <p:spPr bwMode="auto">
            <a:xfrm rot="10800000">
              <a:off x="3414" y="1988"/>
              <a:ext cx="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6" name="Line 130"/>
            <p:cNvSpPr>
              <a:spLocks noChangeShapeType="1"/>
            </p:cNvSpPr>
            <p:nvPr/>
          </p:nvSpPr>
          <p:spPr bwMode="auto">
            <a:xfrm rot="10800000">
              <a:off x="3414" y="17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7" name="Line 131"/>
            <p:cNvSpPr>
              <a:spLocks noChangeShapeType="1"/>
            </p:cNvSpPr>
            <p:nvPr/>
          </p:nvSpPr>
          <p:spPr bwMode="auto">
            <a:xfrm rot="10800000">
              <a:off x="4833" y="1701"/>
              <a:ext cx="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8" name="Line 132"/>
            <p:cNvSpPr>
              <a:spLocks noChangeShapeType="1"/>
            </p:cNvSpPr>
            <p:nvPr/>
          </p:nvSpPr>
          <p:spPr bwMode="auto">
            <a:xfrm>
              <a:off x="3282" y="2421"/>
              <a:ext cx="1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29" name="Freeform 133"/>
            <p:cNvSpPr>
              <a:spLocks/>
            </p:cNvSpPr>
            <p:nvPr/>
          </p:nvSpPr>
          <p:spPr bwMode="auto">
            <a:xfrm>
              <a:off x="3415" y="2421"/>
              <a:ext cx="354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384" y="192"/>
                </a:cxn>
              </a:cxnLst>
              <a:rect l="0" t="0" r="r" b="b"/>
              <a:pathLst>
                <a:path w="384" h="224">
                  <a:moveTo>
                    <a:pt x="0" y="0"/>
                  </a:moveTo>
                  <a:cubicBezTo>
                    <a:pt x="40" y="80"/>
                    <a:pt x="80" y="160"/>
                    <a:pt x="144" y="192"/>
                  </a:cubicBezTo>
                  <a:cubicBezTo>
                    <a:pt x="208" y="224"/>
                    <a:pt x="344" y="192"/>
                    <a:pt x="384" y="19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0" name="Line 134"/>
            <p:cNvSpPr>
              <a:spLocks noChangeShapeType="1"/>
            </p:cNvSpPr>
            <p:nvPr/>
          </p:nvSpPr>
          <p:spPr bwMode="auto">
            <a:xfrm>
              <a:off x="3725" y="2625"/>
              <a:ext cx="1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1" name="Line 135"/>
            <p:cNvSpPr>
              <a:spLocks noChangeShapeType="1"/>
            </p:cNvSpPr>
            <p:nvPr/>
          </p:nvSpPr>
          <p:spPr bwMode="auto">
            <a:xfrm flipV="1">
              <a:off x="4079" y="2421"/>
              <a:ext cx="2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2" name="Freeform 136"/>
            <p:cNvSpPr>
              <a:spLocks/>
            </p:cNvSpPr>
            <p:nvPr/>
          </p:nvSpPr>
          <p:spPr bwMode="auto">
            <a:xfrm>
              <a:off x="3902" y="2413"/>
              <a:ext cx="310" cy="20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96" y="56"/>
                </a:cxn>
                <a:cxn ang="0">
                  <a:pos x="192" y="8"/>
                </a:cxn>
                <a:cxn ang="0">
                  <a:pos x="336" y="8"/>
                </a:cxn>
              </a:cxnLst>
              <a:rect l="0" t="0" r="r" b="b"/>
              <a:pathLst>
                <a:path w="336" h="200">
                  <a:moveTo>
                    <a:pt x="0" y="200"/>
                  </a:moveTo>
                  <a:cubicBezTo>
                    <a:pt x="32" y="144"/>
                    <a:pt x="64" y="88"/>
                    <a:pt x="96" y="56"/>
                  </a:cubicBezTo>
                  <a:cubicBezTo>
                    <a:pt x="128" y="24"/>
                    <a:pt x="152" y="16"/>
                    <a:pt x="192" y="8"/>
                  </a:cubicBezTo>
                  <a:cubicBezTo>
                    <a:pt x="232" y="0"/>
                    <a:pt x="284" y="4"/>
                    <a:pt x="33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3" name="Freeform 137"/>
            <p:cNvSpPr>
              <a:spLocks/>
            </p:cNvSpPr>
            <p:nvPr/>
          </p:nvSpPr>
          <p:spPr bwMode="auto">
            <a:xfrm>
              <a:off x="4345" y="2421"/>
              <a:ext cx="355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384" y="192"/>
                </a:cxn>
              </a:cxnLst>
              <a:rect l="0" t="0" r="r" b="b"/>
              <a:pathLst>
                <a:path w="384" h="224">
                  <a:moveTo>
                    <a:pt x="0" y="0"/>
                  </a:moveTo>
                  <a:cubicBezTo>
                    <a:pt x="40" y="80"/>
                    <a:pt x="80" y="160"/>
                    <a:pt x="144" y="192"/>
                  </a:cubicBezTo>
                  <a:cubicBezTo>
                    <a:pt x="208" y="224"/>
                    <a:pt x="344" y="192"/>
                    <a:pt x="384" y="19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4" name="Line 138"/>
            <p:cNvSpPr>
              <a:spLocks noChangeShapeType="1"/>
            </p:cNvSpPr>
            <p:nvPr/>
          </p:nvSpPr>
          <p:spPr bwMode="auto">
            <a:xfrm>
              <a:off x="4656" y="2625"/>
              <a:ext cx="1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5" name="Line 139"/>
            <p:cNvSpPr>
              <a:spLocks noChangeShapeType="1"/>
            </p:cNvSpPr>
            <p:nvPr/>
          </p:nvSpPr>
          <p:spPr bwMode="auto">
            <a:xfrm flipV="1">
              <a:off x="5010" y="2429"/>
              <a:ext cx="2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6" name="Freeform 140"/>
            <p:cNvSpPr>
              <a:spLocks/>
            </p:cNvSpPr>
            <p:nvPr/>
          </p:nvSpPr>
          <p:spPr bwMode="auto">
            <a:xfrm>
              <a:off x="4833" y="2421"/>
              <a:ext cx="310" cy="20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96" y="56"/>
                </a:cxn>
                <a:cxn ang="0">
                  <a:pos x="192" y="8"/>
                </a:cxn>
                <a:cxn ang="0">
                  <a:pos x="336" y="8"/>
                </a:cxn>
              </a:cxnLst>
              <a:rect l="0" t="0" r="r" b="b"/>
              <a:pathLst>
                <a:path w="336" h="200">
                  <a:moveTo>
                    <a:pt x="0" y="200"/>
                  </a:moveTo>
                  <a:cubicBezTo>
                    <a:pt x="32" y="144"/>
                    <a:pt x="64" y="88"/>
                    <a:pt x="96" y="56"/>
                  </a:cubicBezTo>
                  <a:cubicBezTo>
                    <a:pt x="128" y="24"/>
                    <a:pt x="152" y="16"/>
                    <a:pt x="192" y="8"/>
                  </a:cubicBezTo>
                  <a:cubicBezTo>
                    <a:pt x="232" y="0"/>
                    <a:pt x="284" y="4"/>
                    <a:pt x="33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7" name="Line 141"/>
            <p:cNvSpPr>
              <a:spLocks noChangeShapeType="1"/>
            </p:cNvSpPr>
            <p:nvPr/>
          </p:nvSpPr>
          <p:spPr bwMode="auto">
            <a:xfrm>
              <a:off x="3282" y="2565"/>
              <a:ext cx="203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8" name="Line 142"/>
            <p:cNvSpPr>
              <a:spLocks noChangeShapeType="1"/>
            </p:cNvSpPr>
            <p:nvPr/>
          </p:nvSpPr>
          <p:spPr bwMode="auto">
            <a:xfrm>
              <a:off x="3150" y="2661"/>
              <a:ext cx="2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39" name="Line 143"/>
            <p:cNvSpPr>
              <a:spLocks noChangeShapeType="1"/>
            </p:cNvSpPr>
            <p:nvPr/>
          </p:nvSpPr>
          <p:spPr bwMode="auto">
            <a:xfrm flipV="1">
              <a:off x="3283" y="2277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40" name="Rectangle 144"/>
            <p:cNvSpPr>
              <a:spLocks noChangeArrowheads="1"/>
            </p:cNvSpPr>
            <p:nvPr/>
          </p:nvSpPr>
          <p:spPr bwMode="auto">
            <a:xfrm>
              <a:off x="3105" y="261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aphicFrame>
          <p:nvGraphicFramePr>
            <p:cNvPr id="183441" name="Object 145"/>
            <p:cNvGraphicFramePr>
              <a:graphicFrameLocks noChangeAspect="1"/>
            </p:cNvGraphicFramePr>
            <p:nvPr/>
          </p:nvGraphicFramePr>
          <p:xfrm>
            <a:off x="3061" y="2277"/>
            <a:ext cx="226" cy="260"/>
          </p:xfrm>
          <a:graphic>
            <a:graphicData uri="http://schemas.openxmlformats.org/presentationml/2006/ole">
              <p:oleObj spid="_x0000_s183441" name="Equation" r:id="rId10" imgW="203040" imgH="215640" progId="">
                <p:embed/>
              </p:oleObj>
            </a:graphicData>
          </a:graphic>
        </p:graphicFrame>
        <p:sp>
          <p:nvSpPr>
            <p:cNvPr id="183442" name="Rectangle 146"/>
            <p:cNvSpPr>
              <a:spLocks noChangeArrowheads="1"/>
            </p:cNvSpPr>
            <p:nvPr/>
          </p:nvSpPr>
          <p:spPr bwMode="auto">
            <a:xfrm>
              <a:off x="5232" y="2517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83443" name="Text Box 147"/>
            <p:cNvSpPr txBox="1">
              <a:spLocks noChangeArrowheads="1"/>
            </p:cNvSpPr>
            <p:nvPr/>
          </p:nvSpPr>
          <p:spPr bwMode="auto">
            <a:xfrm>
              <a:off x="5317" y="2432"/>
              <a:ext cx="4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FF3300"/>
                  </a:solidFill>
                </a:rPr>
                <a:t>TH</a:t>
              </a:r>
            </a:p>
          </p:txBody>
        </p:sp>
        <p:sp>
          <p:nvSpPr>
            <p:cNvPr id="183444" name="Line 148"/>
            <p:cNvSpPr>
              <a:spLocks noChangeShapeType="1"/>
            </p:cNvSpPr>
            <p:nvPr/>
          </p:nvSpPr>
          <p:spPr bwMode="auto">
            <a:xfrm>
              <a:off x="3487" y="2574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45" name="Line 149"/>
            <p:cNvSpPr>
              <a:spLocks noChangeShapeType="1"/>
            </p:cNvSpPr>
            <p:nvPr/>
          </p:nvSpPr>
          <p:spPr bwMode="auto">
            <a:xfrm>
              <a:off x="4434" y="2565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46" name="Line 150"/>
            <p:cNvSpPr>
              <a:spLocks noChangeShapeType="1"/>
            </p:cNvSpPr>
            <p:nvPr/>
          </p:nvSpPr>
          <p:spPr bwMode="auto">
            <a:xfrm>
              <a:off x="4235" y="3045"/>
              <a:ext cx="1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47" name="Line 151"/>
            <p:cNvSpPr>
              <a:spLocks noChangeShapeType="1"/>
            </p:cNvSpPr>
            <p:nvPr/>
          </p:nvSpPr>
          <p:spPr bwMode="auto">
            <a:xfrm>
              <a:off x="4360" y="3045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48" name="Line 152"/>
            <p:cNvSpPr>
              <a:spLocks noChangeShapeType="1"/>
            </p:cNvSpPr>
            <p:nvPr/>
          </p:nvSpPr>
          <p:spPr bwMode="auto">
            <a:xfrm>
              <a:off x="4360" y="3285"/>
              <a:ext cx="8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49" name="Line 153"/>
            <p:cNvSpPr>
              <a:spLocks noChangeShapeType="1"/>
            </p:cNvSpPr>
            <p:nvPr/>
          </p:nvSpPr>
          <p:spPr bwMode="auto">
            <a:xfrm flipV="1">
              <a:off x="4443" y="3045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0" name="Line 154"/>
            <p:cNvSpPr>
              <a:spLocks noChangeShapeType="1"/>
            </p:cNvSpPr>
            <p:nvPr/>
          </p:nvSpPr>
          <p:spPr bwMode="auto">
            <a:xfrm>
              <a:off x="3489" y="3045"/>
              <a:ext cx="7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1" name="Line 155"/>
            <p:cNvSpPr>
              <a:spLocks noChangeShapeType="1"/>
            </p:cNvSpPr>
            <p:nvPr/>
          </p:nvSpPr>
          <p:spPr bwMode="auto">
            <a:xfrm>
              <a:off x="3282" y="3045"/>
              <a:ext cx="1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2" name="Line 156"/>
            <p:cNvSpPr>
              <a:spLocks noChangeShapeType="1"/>
            </p:cNvSpPr>
            <p:nvPr/>
          </p:nvSpPr>
          <p:spPr bwMode="auto">
            <a:xfrm>
              <a:off x="3406" y="3045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3" name="Line 157"/>
            <p:cNvSpPr>
              <a:spLocks noChangeShapeType="1"/>
            </p:cNvSpPr>
            <p:nvPr/>
          </p:nvSpPr>
          <p:spPr bwMode="auto">
            <a:xfrm>
              <a:off x="3406" y="3285"/>
              <a:ext cx="8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4" name="Line 158"/>
            <p:cNvSpPr>
              <a:spLocks noChangeShapeType="1"/>
            </p:cNvSpPr>
            <p:nvPr/>
          </p:nvSpPr>
          <p:spPr bwMode="auto">
            <a:xfrm flipV="1">
              <a:off x="3489" y="3045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5" name="Line 159"/>
            <p:cNvSpPr>
              <a:spLocks noChangeShapeType="1"/>
            </p:cNvSpPr>
            <p:nvPr/>
          </p:nvSpPr>
          <p:spPr bwMode="auto">
            <a:xfrm>
              <a:off x="4443" y="3045"/>
              <a:ext cx="5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6" name="Line 160"/>
            <p:cNvSpPr>
              <a:spLocks noChangeShapeType="1"/>
            </p:cNvSpPr>
            <p:nvPr/>
          </p:nvSpPr>
          <p:spPr bwMode="auto">
            <a:xfrm>
              <a:off x="3350" y="2911"/>
              <a:ext cx="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457" name="Line 161"/>
            <p:cNvSpPr>
              <a:spLocks noChangeShapeType="1"/>
            </p:cNvSpPr>
            <p:nvPr/>
          </p:nvSpPr>
          <p:spPr bwMode="auto">
            <a:xfrm>
              <a:off x="3253" y="2910"/>
              <a:ext cx="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458" name="Line 162"/>
            <p:cNvSpPr>
              <a:spLocks noChangeShapeType="1"/>
            </p:cNvSpPr>
            <p:nvPr/>
          </p:nvSpPr>
          <p:spPr bwMode="auto">
            <a:xfrm flipH="1">
              <a:off x="3503" y="2910"/>
              <a:ext cx="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459" name="Rectangle 163"/>
            <p:cNvSpPr>
              <a:spLocks noChangeArrowheads="1"/>
            </p:cNvSpPr>
            <p:nvPr/>
          </p:nvSpPr>
          <p:spPr bwMode="auto">
            <a:xfrm>
              <a:off x="3567" y="2700"/>
              <a:ext cx="27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90F36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F90F36"/>
                  </a:solidFill>
                  <a:ea typeface="楷体_GB2312" pitchFamily="49" charset="-122"/>
                </a:rPr>
                <a:t>w</a:t>
              </a:r>
            </a:p>
          </p:txBody>
        </p:sp>
      </p:grpSp>
      <p:grpSp>
        <p:nvGrpSpPr>
          <p:cNvPr id="183465" name="Group 169"/>
          <p:cNvGrpSpPr>
            <a:grpSpLocks/>
          </p:cNvGrpSpPr>
          <p:nvPr/>
        </p:nvGrpSpPr>
        <p:grpSpPr bwMode="auto">
          <a:xfrm>
            <a:off x="1979613" y="2133600"/>
            <a:ext cx="2879725" cy="1223963"/>
            <a:chOff x="1247" y="1344"/>
            <a:chExt cx="1814" cy="771"/>
          </a:xfrm>
        </p:grpSpPr>
        <p:sp>
          <p:nvSpPr>
            <p:cNvPr id="183463" name="AutoShape 167"/>
            <p:cNvSpPr>
              <a:spLocks noChangeArrowheads="1"/>
            </p:cNvSpPr>
            <p:nvPr/>
          </p:nvSpPr>
          <p:spPr bwMode="auto">
            <a:xfrm>
              <a:off x="1247" y="1344"/>
              <a:ext cx="1814" cy="771"/>
            </a:xfrm>
            <a:prstGeom prst="wedgeRoundRectCallout">
              <a:avLst>
                <a:gd name="adj1" fmla="val -9481"/>
                <a:gd name="adj2" fmla="val -152204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 b="1">
                <a:solidFill>
                  <a:srgbClr val="F90F36"/>
                </a:solidFill>
                <a:ea typeface="楷体_GB2312" pitchFamily="49" charset="-122"/>
              </a:endParaRPr>
            </a:p>
          </p:txBody>
        </p:sp>
        <p:sp>
          <p:nvSpPr>
            <p:cNvPr id="183464" name="AutoShape 168"/>
            <p:cNvSpPr>
              <a:spLocks noChangeArrowheads="1"/>
            </p:cNvSpPr>
            <p:nvPr/>
          </p:nvSpPr>
          <p:spPr bwMode="auto">
            <a:xfrm>
              <a:off x="1247" y="1344"/>
              <a:ext cx="1814" cy="771"/>
            </a:xfrm>
            <a:prstGeom prst="wedgeRoundRectCallout">
              <a:avLst>
                <a:gd name="adj1" fmla="val 70894"/>
                <a:gd name="adj2" fmla="val -24968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en-US" altLang="zh-CN" b="1">
                  <a:solidFill>
                    <a:srgbClr val="F90F36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F90F36"/>
                  </a:solidFill>
                  <a:ea typeface="楷体_GB2312" pitchFamily="49" charset="-122"/>
                </a:rPr>
                <a:t>w</a:t>
              </a:r>
              <a:r>
                <a:rPr lang="zh-CN" altLang="en-US" b="1">
                  <a:solidFill>
                    <a:srgbClr val="F90F36"/>
                  </a:solidFill>
                  <a:ea typeface="楷体_GB2312" pitchFamily="49" charset="-122"/>
                </a:rPr>
                <a:t>期间</a:t>
              </a:r>
              <a:r>
                <a:rPr lang="en-US" altLang="zh-CN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rgbClr val="F90F36"/>
                  </a:solidFill>
                  <a:ea typeface="楷体_GB2312" pitchFamily="49" charset="-122"/>
                </a:rPr>
                <a:t>A</a:t>
              </a:r>
              <a:r>
                <a:rPr lang="zh-CN" altLang="en-US" b="1">
                  <a:solidFill>
                    <a:srgbClr val="F90F36"/>
                  </a:solidFill>
                  <a:ea typeface="楷体_GB2312" pitchFamily="49" charset="-122"/>
                </a:rPr>
                <a:t>为高电平，</a:t>
              </a:r>
              <a:r>
                <a:rPr lang="en-US" altLang="zh-CN" b="1">
                  <a:solidFill>
                    <a:srgbClr val="F90F36"/>
                  </a:solidFill>
                  <a:ea typeface="楷体_GB2312" pitchFamily="49" charset="-122"/>
                </a:rPr>
                <a:t>G</a:t>
              </a:r>
              <a:r>
                <a:rPr lang="en-US" altLang="zh-CN" b="1" baseline="-25000">
                  <a:solidFill>
                    <a:srgbClr val="F90F36"/>
                  </a:solidFill>
                  <a:ea typeface="楷体_GB2312" pitchFamily="49" charset="-122"/>
                </a:rPr>
                <a:t>2</a:t>
              </a:r>
              <a:r>
                <a:rPr lang="zh-CN" altLang="en-US" b="1">
                  <a:solidFill>
                    <a:srgbClr val="F90F36"/>
                  </a:solidFill>
                  <a:ea typeface="楷体_GB2312" pitchFamily="49" charset="-122"/>
                </a:rPr>
                <a:t>对充、放电影响可忽略</a:t>
              </a:r>
            </a:p>
          </p:txBody>
        </p:sp>
      </p:grpSp>
      <p:sp>
        <p:nvSpPr>
          <p:cNvPr id="183466" name="AutoShape 170"/>
          <p:cNvSpPr>
            <a:spLocks noChangeArrowheads="1"/>
          </p:cNvSpPr>
          <p:nvPr/>
        </p:nvSpPr>
        <p:spPr bwMode="auto">
          <a:xfrm>
            <a:off x="755650" y="5876925"/>
            <a:ext cx="2592388" cy="836613"/>
          </a:xfrm>
          <a:prstGeom prst="wedgeRoundRectCallout">
            <a:avLst>
              <a:gd name="adj1" fmla="val -42958"/>
              <a:gd name="adj2" fmla="val -92125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en-US" altLang="zh-CN"/>
              <a:t>  </a:t>
            </a:r>
            <a:r>
              <a:rPr lang="zh-CN" altLang="en-US"/>
              <a:t>因</a:t>
            </a:r>
            <a:r>
              <a:rPr lang="en-US" altLang="zh-CN"/>
              <a:t>R</a:t>
            </a:r>
            <a:r>
              <a:rPr lang="zh-CN" altLang="en-US"/>
              <a:t>取值较小，所以</a:t>
            </a:r>
            <a:r>
              <a:rPr lang="en-US" altLang="zh-CN"/>
              <a:t>R</a:t>
            </a:r>
            <a:r>
              <a:rPr lang="en-US" altLang="zh-CN" baseline="-25000"/>
              <a:t>O</a:t>
            </a:r>
            <a:r>
              <a:rPr lang="zh-CN" altLang="en-US"/>
              <a:t>不能忽略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3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3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77" grpId="0" autoUpdateAnimBg="0"/>
      <p:bldP spid="183383" grpId="0" autoUpdateAnimBg="0"/>
      <p:bldP spid="183388" grpId="0" animBg="1"/>
      <p:bldP spid="1834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BC4D-4AAF-4914-A0C2-BA451137E20F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323850" y="981075"/>
            <a:ext cx="63373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7.4.2  </a:t>
            </a:r>
            <a:r>
              <a:rPr lang="zh-CN" altLang="en-US" sz="28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非对称式多谐振荡器电路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3097212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电路组成：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3276600" y="4365625"/>
            <a:ext cx="547211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原理    </a:t>
            </a:r>
            <a:r>
              <a:rPr lang="zh-CN" altLang="en-US" sz="2800" b="1" dirty="0">
                <a:ea typeface="楷体_GB2312" pitchFamily="49" charset="-122"/>
              </a:rPr>
              <a:t>以</a:t>
            </a:r>
            <a:r>
              <a:rPr lang="en-US" altLang="zh-CN" sz="2800" b="1" dirty="0">
                <a:ea typeface="楷体_GB2312" pitchFamily="49" charset="-122"/>
              </a:rPr>
              <a:t>CMOS</a:t>
            </a:r>
            <a:r>
              <a:rPr lang="zh-CN" altLang="en-US" sz="2800" b="1" dirty="0">
                <a:ea typeface="楷体_GB2312" pitchFamily="49" charset="-122"/>
              </a:rPr>
              <a:t>器件为例分析</a:t>
            </a:r>
          </a:p>
        </p:txBody>
      </p:sp>
      <p:sp>
        <p:nvSpPr>
          <p:cNvPr id="187467" name="Text Box 75"/>
          <p:cNvSpPr txBox="1">
            <a:spLocks noChangeArrowheads="1"/>
          </p:cNvSpPr>
          <p:nvPr/>
        </p:nvSpPr>
        <p:spPr bwMode="auto">
          <a:xfrm>
            <a:off x="3708400" y="4941888"/>
            <a:ext cx="24352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电路分析起点：</a:t>
            </a:r>
          </a:p>
        </p:txBody>
      </p:sp>
      <p:grpSp>
        <p:nvGrpSpPr>
          <p:cNvPr id="187468" name="Group 76"/>
          <p:cNvGrpSpPr>
            <a:grpSpLocks/>
          </p:cNvGrpSpPr>
          <p:nvPr/>
        </p:nvGrpSpPr>
        <p:grpSpPr bwMode="auto">
          <a:xfrm>
            <a:off x="3924300" y="5516563"/>
            <a:ext cx="2732088" cy="992187"/>
            <a:chOff x="407" y="2578"/>
            <a:chExt cx="1207" cy="625"/>
          </a:xfrm>
        </p:grpSpPr>
        <p:sp>
          <p:nvSpPr>
            <p:cNvPr id="187469" name="Text Box 77"/>
            <p:cNvSpPr txBox="1">
              <a:spLocks noChangeArrowheads="1"/>
            </p:cNvSpPr>
            <p:nvPr/>
          </p:nvSpPr>
          <p:spPr bwMode="auto">
            <a:xfrm>
              <a:off x="457" y="2578"/>
              <a:ext cx="11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开机瞬间：</a:t>
              </a:r>
              <a:r>
                <a:rPr lang="en-US" altLang="zh-CN" b="1">
                  <a:ea typeface="楷体_GB2312" pitchFamily="49" charset="-122"/>
                </a:rPr>
                <a:t>v(0</a:t>
              </a:r>
              <a:r>
                <a:rPr lang="en-US" altLang="zh-CN" b="1" baseline="30000">
                  <a:ea typeface="楷体_GB2312" pitchFamily="49" charset="-122"/>
                </a:rPr>
                <a:t>-</a:t>
              </a:r>
              <a:r>
                <a:rPr lang="en-US" altLang="zh-CN" b="1">
                  <a:ea typeface="楷体_GB2312" pitchFamily="49" charset="-122"/>
                </a:rPr>
                <a:t>)=0</a:t>
              </a:r>
            </a:p>
          </p:txBody>
        </p:sp>
        <p:sp>
          <p:nvSpPr>
            <p:cNvPr id="187470" name="Text Box 78"/>
            <p:cNvSpPr txBox="1">
              <a:spLocks noChangeArrowheads="1"/>
            </p:cNvSpPr>
            <p:nvPr/>
          </p:nvSpPr>
          <p:spPr bwMode="auto">
            <a:xfrm>
              <a:off x="492" y="2915"/>
              <a:ext cx="88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假设</a:t>
              </a:r>
              <a:r>
                <a:rPr lang="en-US" altLang="zh-CN" b="1">
                  <a:ea typeface="楷体_GB2312" pitchFamily="49" charset="-122"/>
                </a:rPr>
                <a:t>V</a:t>
              </a:r>
              <a:r>
                <a:rPr lang="en-US" altLang="zh-CN" b="1" baseline="-25000">
                  <a:ea typeface="楷体_GB2312" pitchFamily="49" charset="-122"/>
                </a:rPr>
                <a:t>O1</a:t>
              </a:r>
              <a:r>
                <a:rPr lang="en-US" altLang="zh-CN" b="1">
                  <a:ea typeface="楷体_GB2312" pitchFamily="49" charset="-122"/>
                </a:rPr>
                <a:t>=0</a:t>
              </a:r>
            </a:p>
          </p:txBody>
        </p:sp>
        <p:sp>
          <p:nvSpPr>
            <p:cNvPr id="187471" name="AutoShape 79"/>
            <p:cNvSpPr>
              <a:spLocks/>
            </p:cNvSpPr>
            <p:nvPr/>
          </p:nvSpPr>
          <p:spPr bwMode="auto">
            <a:xfrm>
              <a:off x="407" y="2679"/>
              <a:ext cx="56" cy="419"/>
            </a:xfrm>
            <a:prstGeom prst="leftBrace">
              <a:avLst>
                <a:gd name="adj1" fmla="val 62351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7474" name="Group 82"/>
          <p:cNvGrpSpPr>
            <a:grpSpLocks/>
          </p:cNvGrpSpPr>
          <p:nvPr/>
        </p:nvGrpSpPr>
        <p:grpSpPr bwMode="auto">
          <a:xfrm>
            <a:off x="1547813" y="1773238"/>
            <a:ext cx="4586287" cy="2568575"/>
            <a:chOff x="122" y="654"/>
            <a:chExt cx="2760" cy="1381"/>
          </a:xfrm>
        </p:grpSpPr>
        <p:graphicFrame>
          <p:nvGraphicFramePr>
            <p:cNvPr id="187475" name="Object 83"/>
            <p:cNvGraphicFramePr>
              <a:graphicFrameLocks noChangeAspect="1"/>
            </p:cNvGraphicFramePr>
            <p:nvPr/>
          </p:nvGraphicFramePr>
          <p:xfrm>
            <a:off x="122" y="897"/>
            <a:ext cx="2760" cy="1138"/>
          </p:xfrm>
          <a:graphic>
            <a:graphicData uri="http://schemas.openxmlformats.org/presentationml/2006/ole">
              <p:oleObj spid="_x0000_s187475" name="Photo Editor 照片" r:id="rId3" imgW="18600000" imgH="7666667" progId="">
                <p:embed/>
              </p:oleObj>
            </a:graphicData>
          </a:graphic>
        </p:graphicFrame>
        <p:sp>
          <p:nvSpPr>
            <p:cNvPr id="187476" name="Line 84"/>
            <p:cNvSpPr>
              <a:spLocks noChangeShapeType="1"/>
            </p:cNvSpPr>
            <p:nvPr/>
          </p:nvSpPr>
          <p:spPr bwMode="auto">
            <a:xfrm flipV="1">
              <a:off x="1300" y="890"/>
              <a:ext cx="2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7477" name="Text Box 85"/>
            <p:cNvSpPr txBox="1">
              <a:spLocks noChangeArrowheads="1"/>
            </p:cNvSpPr>
            <p:nvPr/>
          </p:nvSpPr>
          <p:spPr bwMode="auto">
            <a:xfrm>
              <a:off x="1277" y="654"/>
              <a:ext cx="316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rgbClr val="F90F36"/>
                  </a:solidFill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187543" name="Text Box 15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60812" y="0"/>
            <a:ext cx="5183188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endParaRPr lang="zh-CN" altLang="en-US" sz="3600" dirty="0">
              <a:solidFill>
                <a:srgbClr val="FF0066"/>
              </a:solidFill>
            </a:endParaRPr>
          </a:p>
        </p:txBody>
      </p:sp>
      <p:grpSp>
        <p:nvGrpSpPr>
          <p:cNvPr id="187547" name="Group 155"/>
          <p:cNvGrpSpPr>
            <a:grpSpLocks/>
          </p:cNvGrpSpPr>
          <p:nvPr/>
        </p:nvGrpSpPr>
        <p:grpSpPr bwMode="auto">
          <a:xfrm>
            <a:off x="684213" y="4652963"/>
            <a:ext cx="2520950" cy="1441450"/>
            <a:chOff x="113" y="2976"/>
            <a:chExt cx="1588" cy="908"/>
          </a:xfrm>
        </p:grpSpPr>
        <p:sp>
          <p:nvSpPr>
            <p:cNvPr id="187545" name="AutoShape 153"/>
            <p:cNvSpPr>
              <a:spLocks noChangeArrowheads="1"/>
            </p:cNvSpPr>
            <p:nvPr/>
          </p:nvSpPr>
          <p:spPr bwMode="auto">
            <a:xfrm>
              <a:off x="113" y="2976"/>
              <a:ext cx="1588" cy="908"/>
            </a:xfrm>
            <a:prstGeom prst="wedgeRoundRectCallout">
              <a:avLst>
                <a:gd name="adj1" fmla="val 14796"/>
                <a:gd name="adj2" fmla="val -143944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 b="1" baseline="-25000">
                <a:solidFill>
                  <a:srgbClr val="CC3300"/>
                </a:solidFill>
                <a:ea typeface="楷体_GB2312" pitchFamily="49" charset="-122"/>
              </a:endParaRPr>
            </a:p>
          </p:txBody>
        </p:sp>
        <p:sp>
          <p:nvSpPr>
            <p:cNvPr id="187546" name="AutoShape 154"/>
            <p:cNvSpPr>
              <a:spLocks noChangeArrowheads="1"/>
            </p:cNvSpPr>
            <p:nvPr/>
          </p:nvSpPr>
          <p:spPr bwMode="auto">
            <a:xfrm>
              <a:off x="113" y="2976"/>
              <a:ext cx="1588" cy="908"/>
            </a:xfrm>
            <a:prstGeom prst="wedgeRoundRectCallout">
              <a:avLst>
                <a:gd name="adj1" fmla="val 36333"/>
                <a:gd name="adj2" fmla="val -77532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zh-CN" altLang="en-US" b="1">
                  <a:solidFill>
                    <a:srgbClr val="CC3300"/>
                  </a:solidFill>
                  <a:ea typeface="楷体_GB2312" pitchFamily="49" charset="-122"/>
                </a:rPr>
                <a:t>对于</a:t>
              </a:r>
              <a:r>
                <a:rPr lang="en-US" altLang="zh-CN" b="1">
                  <a:solidFill>
                    <a:srgbClr val="CC3300"/>
                  </a:solidFill>
                  <a:ea typeface="楷体_GB2312" pitchFamily="49" charset="-122"/>
                </a:rPr>
                <a:t>TTL</a:t>
              </a:r>
              <a:r>
                <a:rPr lang="zh-CN" altLang="en-US" b="1">
                  <a:solidFill>
                    <a:srgbClr val="CC3300"/>
                  </a:solidFill>
                  <a:ea typeface="楷体_GB2312" pitchFamily="49" charset="-122"/>
                </a:rPr>
                <a:t>要求：</a:t>
              </a:r>
              <a:r>
                <a:rPr lang="en-US" altLang="zh-CN" b="1">
                  <a:solidFill>
                    <a:srgbClr val="CC3300"/>
                  </a:solidFill>
                  <a:ea typeface="楷体_GB2312" pitchFamily="49" charset="-122"/>
                </a:rPr>
                <a:t>R</a:t>
              </a:r>
              <a:r>
                <a:rPr lang="en-US" altLang="zh-CN" b="1" baseline="-25000">
                  <a:solidFill>
                    <a:srgbClr val="CC3300"/>
                  </a:solidFill>
                  <a:ea typeface="楷体_GB2312" pitchFamily="49" charset="-122"/>
                </a:rPr>
                <a:t>F</a:t>
              </a:r>
              <a:r>
                <a:rPr lang="en-US" altLang="zh-CN" b="1">
                  <a:solidFill>
                    <a:srgbClr val="CC3300"/>
                  </a:solidFill>
                  <a:ea typeface="楷体_GB2312" pitchFamily="49" charset="-122"/>
                </a:rPr>
                <a:t>&lt;R</a:t>
              </a:r>
              <a:r>
                <a:rPr lang="en-US" altLang="zh-CN" b="1" baseline="-25000">
                  <a:solidFill>
                    <a:srgbClr val="CC3300"/>
                  </a:solidFill>
                  <a:ea typeface="楷体_GB2312" pitchFamily="49" charset="-122"/>
                </a:rPr>
                <a:t>OFF</a:t>
              </a:r>
              <a:r>
                <a:rPr lang="en-US" altLang="zh-CN" b="1">
                  <a:solidFill>
                    <a:srgbClr val="CC3300"/>
                  </a:solidFill>
                  <a:ea typeface="楷体_GB2312" pitchFamily="49" charset="-122"/>
                </a:rPr>
                <a:t>,</a:t>
              </a:r>
            </a:p>
            <a:p>
              <a:pPr algn="ctr"/>
              <a:r>
                <a:rPr lang="en-US" altLang="zh-CN" b="1">
                  <a:solidFill>
                    <a:srgbClr val="CC3300"/>
                  </a:solidFill>
                  <a:ea typeface="楷体_GB2312" pitchFamily="49" charset="-122"/>
                </a:rPr>
                <a:t>R</a:t>
              </a:r>
              <a:r>
                <a:rPr lang="en-US" altLang="zh-CN" b="1" baseline="-25000">
                  <a:solidFill>
                    <a:srgbClr val="CC3300"/>
                  </a:solidFill>
                  <a:ea typeface="楷体_GB2312" pitchFamily="49" charset="-122"/>
                </a:rPr>
                <a:t>p</a:t>
              </a:r>
              <a:r>
                <a:rPr lang="en-US" altLang="zh-CN" b="1">
                  <a:solidFill>
                    <a:srgbClr val="CC3300"/>
                  </a:solidFill>
                  <a:ea typeface="楷体_GB2312" pitchFamily="49" charset="-122"/>
                </a:rPr>
                <a:t>&lt;R</a:t>
              </a:r>
              <a:r>
                <a:rPr lang="en-US" altLang="zh-CN" b="1" baseline="-25000">
                  <a:solidFill>
                    <a:srgbClr val="CC3300"/>
                  </a:solidFill>
                  <a:ea typeface="楷体_GB2312" pitchFamily="49" charset="-122"/>
                </a:rPr>
                <a:t>OFF</a:t>
              </a:r>
            </a:p>
          </p:txBody>
        </p:sp>
      </p:grpSp>
      <p:sp>
        <p:nvSpPr>
          <p:cNvPr id="187548" name="AutoShape 156"/>
          <p:cNvSpPr>
            <a:spLocks noChangeArrowheads="1"/>
          </p:cNvSpPr>
          <p:nvPr/>
        </p:nvSpPr>
        <p:spPr bwMode="auto">
          <a:xfrm>
            <a:off x="250825" y="2349500"/>
            <a:ext cx="1439863" cy="577850"/>
          </a:xfrm>
          <a:prstGeom prst="wedgeRoundRectCallout">
            <a:avLst>
              <a:gd name="adj1" fmla="val 71722"/>
              <a:gd name="adj2" fmla="val 96431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r>
              <a:rPr lang="zh-CN" altLang="en-US">
                <a:solidFill>
                  <a:srgbClr val="CC3300"/>
                </a:solidFill>
              </a:rPr>
              <a:t>关键点</a:t>
            </a:r>
            <a:endParaRPr lang="zh-CN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67544" y="188640"/>
            <a:ext cx="3600400" cy="504354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r>
              <a:rPr lang="en-US" altLang="zh-CN" sz="3600" dirty="0" smtClean="0">
                <a:solidFill>
                  <a:srgbClr val="FF0066"/>
                </a:solidFill>
              </a:rPr>
              <a:t>7.4  </a:t>
            </a:r>
            <a:r>
              <a:rPr lang="zh-CN" altLang="en-US" sz="3600" dirty="0" smtClean="0">
                <a:solidFill>
                  <a:srgbClr val="FF0066"/>
                </a:solidFill>
              </a:rPr>
              <a:t>多谐振荡器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7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7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5" grpId="0" autoUpdateAnimBg="0"/>
      <p:bldP spid="187396" grpId="0" autoUpdateAnimBg="0"/>
      <p:bldP spid="187467" grpId="0" autoUpdateAnimBg="0"/>
      <p:bldP spid="1875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CD48-8752-47E0-A62B-A57D72F36A3B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90466" name="Line 2"/>
          <p:cNvSpPr>
            <a:spLocks noChangeShapeType="1"/>
          </p:cNvSpPr>
          <p:nvPr/>
        </p:nvSpPr>
        <p:spPr bwMode="auto">
          <a:xfrm>
            <a:off x="5338763" y="2444750"/>
            <a:ext cx="703262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67" name="Line 3"/>
          <p:cNvSpPr>
            <a:spLocks noChangeShapeType="1"/>
          </p:cNvSpPr>
          <p:nvPr/>
        </p:nvSpPr>
        <p:spPr bwMode="auto">
          <a:xfrm>
            <a:off x="5338763" y="3208338"/>
            <a:ext cx="7032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68" name="Line 4"/>
          <p:cNvSpPr>
            <a:spLocks noChangeShapeType="1"/>
          </p:cNvSpPr>
          <p:nvPr/>
        </p:nvSpPr>
        <p:spPr bwMode="auto">
          <a:xfrm>
            <a:off x="5210175" y="4565650"/>
            <a:ext cx="139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 flipV="1">
            <a:off x="6042025" y="541338"/>
            <a:ext cx="0" cy="46482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70" name="Freeform 6"/>
          <p:cNvSpPr>
            <a:spLocks/>
          </p:cNvSpPr>
          <p:nvPr/>
        </p:nvSpPr>
        <p:spPr bwMode="auto">
          <a:xfrm>
            <a:off x="5338763" y="617538"/>
            <a:ext cx="703262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40"/>
              </a:cxn>
              <a:cxn ang="0">
                <a:pos x="432" y="288"/>
              </a:cxn>
            </a:cxnLst>
            <a:rect l="0" t="0" r="r" b="b"/>
            <a:pathLst>
              <a:path w="432" h="288">
                <a:moveTo>
                  <a:pt x="0" y="0"/>
                </a:moveTo>
                <a:cubicBezTo>
                  <a:pt x="84" y="96"/>
                  <a:pt x="168" y="192"/>
                  <a:pt x="240" y="240"/>
                </a:cubicBezTo>
                <a:cubicBezTo>
                  <a:pt x="312" y="288"/>
                  <a:pt x="400" y="280"/>
                  <a:pt x="432" y="288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71" name="Line 7"/>
          <p:cNvSpPr>
            <a:spLocks noChangeShapeType="1"/>
          </p:cNvSpPr>
          <p:nvPr/>
        </p:nvSpPr>
        <p:spPr bwMode="auto">
          <a:xfrm>
            <a:off x="5338763" y="846138"/>
            <a:ext cx="2882900" cy="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8081963" y="465138"/>
            <a:ext cx="542925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</a:rPr>
              <a:t>V</a:t>
            </a:r>
            <a:r>
              <a:rPr lang="en-US" altLang="zh-CN" sz="2000" baseline="-25000">
                <a:solidFill>
                  <a:schemeClr val="accent2"/>
                </a:solidFill>
              </a:rPr>
              <a:t>TH</a:t>
            </a:r>
          </a:p>
        </p:txBody>
      </p:sp>
      <p:grpSp>
        <p:nvGrpSpPr>
          <p:cNvPr id="190473" name="Group 9"/>
          <p:cNvGrpSpPr>
            <a:grpSpLocks/>
          </p:cNvGrpSpPr>
          <p:nvPr/>
        </p:nvGrpSpPr>
        <p:grpSpPr bwMode="auto">
          <a:xfrm>
            <a:off x="6042025" y="2063750"/>
            <a:ext cx="1125538" cy="381000"/>
            <a:chOff x="1008" y="1151"/>
            <a:chExt cx="768" cy="240"/>
          </a:xfrm>
        </p:grpSpPr>
        <p:sp>
          <p:nvSpPr>
            <p:cNvPr id="190474" name="Line 10"/>
            <p:cNvSpPr>
              <a:spLocks noChangeShapeType="1"/>
            </p:cNvSpPr>
            <p:nvPr/>
          </p:nvSpPr>
          <p:spPr bwMode="auto">
            <a:xfrm flipV="1">
              <a:off x="1008" y="1151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5" name="Line 11"/>
            <p:cNvSpPr>
              <a:spLocks noChangeShapeType="1"/>
            </p:cNvSpPr>
            <p:nvPr/>
          </p:nvSpPr>
          <p:spPr bwMode="auto">
            <a:xfrm>
              <a:off x="1008" y="1152"/>
              <a:ext cx="7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0476" name="Group 12"/>
          <p:cNvGrpSpPr>
            <a:grpSpLocks/>
          </p:cNvGrpSpPr>
          <p:nvPr/>
        </p:nvGrpSpPr>
        <p:grpSpPr bwMode="auto">
          <a:xfrm>
            <a:off x="6042025" y="3208338"/>
            <a:ext cx="1125538" cy="381000"/>
            <a:chOff x="1008" y="1872"/>
            <a:chExt cx="768" cy="240"/>
          </a:xfrm>
        </p:grpSpPr>
        <p:sp>
          <p:nvSpPr>
            <p:cNvPr id="190477" name="Line 13"/>
            <p:cNvSpPr>
              <a:spLocks noChangeShapeType="1"/>
            </p:cNvSpPr>
            <p:nvPr/>
          </p:nvSpPr>
          <p:spPr bwMode="auto">
            <a:xfrm flipV="1">
              <a:off x="1008" y="1872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8" name="Line 14"/>
            <p:cNvSpPr>
              <a:spLocks noChangeShapeType="1"/>
            </p:cNvSpPr>
            <p:nvPr/>
          </p:nvSpPr>
          <p:spPr bwMode="auto">
            <a:xfrm>
              <a:off x="1008" y="2112"/>
              <a:ext cx="7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0479" name="Line 15"/>
          <p:cNvSpPr>
            <a:spLocks noChangeShapeType="1"/>
          </p:cNvSpPr>
          <p:nvPr/>
        </p:nvSpPr>
        <p:spPr bwMode="auto">
          <a:xfrm flipV="1">
            <a:off x="6042025" y="846138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80" name="Freeform 16"/>
          <p:cNvSpPr>
            <a:spLocks/>
          </p:cNvSpPr>
          <p:nvPr/>
        </p:nvSpPr>
        <p:spPr bwMode="auto">
          <a:xfrm>
            <a:off x="5830888" y="846138"/>
            <a:ext cx="211137" cy="13716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576"/>
              </a:cxn>
              <a:cxn ang="0">
                <a:pos x="144" y="864"/>
              </a:cxn>
            </a:cxnLst>
            <a:rect l="0" t="0" r="r" b="b"/>
            <a:pathLst>
              <a:path w="144" h="864">
                <a:moveTo>
                  <a:pt x="144" y="0"/>
                </a:moveTo>
                <a:cubicBezTo>
                  <a:pt x="72" y="216"/>
                  <a:pt x="0" y="432"/>
                  <a:pt x="0" y="576"/>
                </a:cubicBezTo>
                <a:cubicBezTo>
                  <a:pt x="0" y="720"/>
                  <a:pt x="72" y="792"/>
                  <a:pt x="144" y="864"/>
                </a:cubicBezTo>
              </a:path>
            </a:pathLst>
          </a:custGeom>
          <a:noFill/>
          <a:ln w="22225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81" name="Freeform 17"/>
          <p:cNvSpPr>
            <a:spLocks/>
          </p:cNvSpPr>
          <p:nvPr/>
        </p:nvSpPr>
        <p:spPr bwMode="auto">
          <a:xfrm>
            <a:off x="6042025" y="1227138"/>
            <a:ext cx="211138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624"/>
              </a:cxn>
              <a:cxn ang="0">
                <a:pos x="0" y="816"/>
              </a:cxn>
            </a:cxnLst>
            <a:rect l="0" t="0" r="r" b="b"/>
            <a:pathLst>
              <a:path w="96" h="816">
                <a:moveTo>
                  <a:pt x="0" y="0"/>
                </a:moveTo>
                <a:cubicBezTo>
                  <a:pt x="48" y="244"/>
                  <a:pt x="96" y="488"/>
                  <a:pt x="96" y="624"/>
                </a:cubicBezTo>
                <a:cubicBezTo>
                  <a:pt x="96" y="760"/>
                  <a:pt x="16" y="784"/>
                  <a:pt x="0" y="816"/>
                </a:cubicBezTo>
              </a:path>
            </a:pathLst>
          </a:custGeom>
          <a:noFill/>
          <a:ln w="22225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82" name="Freeform 18"/>
          <p:cNvSpPr>
            <a:spLocks/>
          </p:cNvSpPr>
          <p:nvPr/>
        </p:nvSpPr>
        <p:spPr bwMode="auto">
          <a:xfrm>
            <a:off x="5830888" y="2217738"/>
            <a:ext cx="211137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576"/>
              </a:cxn>
              <a:cxn ang="0">
                <a:pos x="144" y="864"/>
              </a:cxn>
            </a:cxnLst>
            <a:rect l="0" t="0" r="r" b="b"/>
            <a:pathLst>
              <a:path w="144" h="864">
                <a:moveTo>
                  <a:pt x="144" y="0"/>
                </a:moveTo>
                <a:cubicBezTo>
                  <a:pt x="72" y="216"/>
                  <a:pt x="0" y="432"/>
                  <a:pt x="0" y="576"/>
                </a:cubicBezTo>
                <a:cubicBezTo>
                  <a:pt x="0" y="720"/>
                  <a:pt x="72" y="792"/>
                  <a:pt x="144" y="864"/>
                </a:cubicBezTo>
              </a:path>
            </a:pathLst>
          </a:custGeom>
          <a:noFill/>
          <a:ln w="22225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83" name="Freeform 19"/>
          <p:cNvSpPr>
            <a:spLocks/>
          </p:cNvSpPr>
          <p:nvPr/>
        </p:nvSpPr>
        <p:spPr bwMode="auto">
          <a:xfrm>
            <a:off x="6042025" y="1074738"/>
            <a:ext cx="280988" cy="2286000"/>
          </a:xfrm>
          <a:custGeom>
            <a:avLst/>
            <a:gdLst/>
            <a:ahLst/>
            <a:cxnLst>
              <a:cxn ang="0">
                <a:pos x="0" y="1440"/>
              </a:cxn>
              <a:cxn ang="0">
                <a:pos x="144" y="240"/>
              </a:cxn>
              <a:cxn ang="0">
                <a:pos x="0" y="0"/>
              </a:cxn>
            </a:cxnLst>
            <a:rect l="0" t="0" r="r" b="b"/>
            <a:pathLst>
              <a:path w="144" h="1440">
                <a:moveTo>
                  <a:pt x="0" y="1440"/>
                </a:moveTo>
                <a:cubicBezTo>
                  <a:pt x="72" y="960"/>
                  <a:pt x="144" y="480"/>
                  <a:pt x="144" y="240"/>
                </a:cubicBezTo>
                <a:cubicBezTo>
                  <a:pt x="144" y="0"/>
                  <a:pt x="24" y="40"/>
                  <a:pt x="0" y="0"/>
                </a:cubicBezTo>
              </a:path>
            </a:pathLst>
          </a:custGeom>
          <a:noFill/>
          <a:ln w="22225" cap="flat" cmpd="sng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84" name="Freeform 20"/>
          <p:cNvSpPr>
            <a:spLocks/>
          </p:cNvSpPr>
          <p:nvPr/>
        </p:nvSpPr>
        <p:spPr bwMode="auto">
          <a:xfrm>
            <a:off x="5364163" y="4581525"/>
            <a:ext cx="703262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40"/>
              </a:cxn>
              <a:cxn ang="0">
                <a:pos x="432" y="288"/>
              </a:cxn>
            </a:cxnLst>
            <a:rect l="0" t="0" r="r" b="b"/>
            <a:pathLst>
              <a:path w="432" h="288">
                <a:moveTo>
                  <a:pt x="0" y="0"/>
                </a:moveTo>
                <a:cubicBezTo>
                  <a:pt x="84" y="96"/>
                  <a:pt x="168" y="192"/>
                  <a:pt x="240" y="240"/>
                </a:cubicBezTo>
                <a:cubicBezTo>
                  <a:pt x="312" y="288"/>
                  <a:pt x="400" y="280"/>
                  <a:pt x="432" y="288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90485" name="Group 21"/>
          <p:cNvGrpSpPr>
            <a:grpSpLocks/>
          </p:cNvGrpSpPr>
          <p:nvPr/>
        </p:nvGrpSpPr>
        <p:grpSpPr bwMode="auto">
          <a:xfrm>
            <a:off x="1116013" y="3716338"/>
            <a:ext cx="3627437" cy="925512"/>
            <a:chOff x="703" y="2341"/>
            <a:chExt cx="2285" cy="583"/>
          </a:xfrm>
        </p:grpSpPr>
        <p:sp>
          <p:nvSpPr>
            <p:cNvPr id="190486" name="Text Box 22"/>
            <p:cNvSpPr txBox="1">
              <a:spLocks noChangeArrowheads="1"/>
            </p:cNvSpPr>
            <p:nvPr/>
          </p:nvSpPr>
          <p:spPr bwMode="auto">
            <a:xfrm>
              <a:off x="793" y="2341"/>
              <a:ext cx="219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开机瞬间：</a:t>
              </a:r>
              <a:r>
                <a:rPr lang="en-US" altLang="zh-CN" b="1">
                  <a:ea typeface="楷体_GB2312" pitchFamily="49" charset="-122"/>
                </a:rPr>
                <a:t>v(0</a:t>
              </a:r>
              <a:r>
                <a:rPr lang="en-US" altLang="zh-CN" b="1" baseline="30000">
                  <a:ea typeface="楷体_GB2312" pitchFamily="49" charset="-122"/>
                </a:rPr>
                <a:t>+</a:t>
              </a:r>
              <a:r>
                <a:rPr lang="en-US" altLang="zh-CN" b="1">
                  <a:ea typeface="楷体_GB2312" pitchFamily="49" charset="-122"/>
                </a:rPr>
                <a:t>)=0</a:t>
              </a:r>
            </a:p>
          </p:txBody>
        </p:sp>
        <p:sp>
          <p:nvSpPr>
            <p:cNvPr id="190487" name="Text Box 23"/>
            <p:cNvSpPr txBox="1">
              <a:spLocks noChangeArrowheads="1"/>
            </p:cNvSpPr>
            <p:nvPr/>
          </p:nvSpPr>
          <p:spPr bwMode="auto">
            <a:xfrm>
              <a:off x="827" y="2636"/>
              <a:ext cx="128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假设</a:t>
              </a:r>
              <a:r>
                <a:rPr lang="en-US" altLang="zh-CN" b="1">
                  <a:ea typeface="楷体_GB2312" pitchFamily="49" charset="-122"/>
                </a:rPr>
                <a:t>V</a:t>
              </a:r>
              <a:r>
                <a:rPr lang="en-US" altLang="zh-CN" b="1" baseline="-25000">
                  <a:ea typeface="楷体_GB2312" pitchFamily="49" charset="-122"/>
                </a:rPr>
                <a:t>O1</a:t>
              </a:r>
              <a:r>
                <a:rPr lang="en-US" altLang="zh-CN" b="1">
                  <a:ea typeface="楷体_GB2312" pitchFamily="49" charset="-122"/>
                </a:rPr>
                <a:t>=0</a:t>
              </a:r>
            </a:p>
          </p:txBody>
        </p:sp>
        <p:sp>
          <p:nvSpPr>
            <p:cNvPr id="190488" name="AutoShape 24"/>
            <p:cNvSpPr>
              <a:spLocks/>
            </p:cNvSpPr>
            <p:nvPr/>
          </p:nvSpPr>
          <p:spPr bwMode="auto">
            <a:xfrm>
              <a:off x="703" y="2432"/>
              <a:ext cx="136" cy="415"/>
            </a:xfrm>
            <a:prstGeom prst="leftBrace">
              <a:avLst>
                <a:gd name="adj1" fmla="val 25429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0489" name="Text Box 25"/>
          <p:cNvSpPr txBox="1">
            <a:spLocks noChangeArrowheads="1"/>
          </p:cNvSpPr>
          <p:nvPr/>
        </p:nvSpPr>
        <p:spPr bwMode="auto">
          <a:xfrm>
            <a:off x="6272213" y="0"/>
            <a:ext cx="69215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第一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暂稳</a:t>
            </a:r>
          </a:p>
        </p:txBody>
      </p:sp>
      <p:grpSp>
        <p:nvGrpSpPr>
          <p:cNvPr id="190490" name="Group 26"/>
          <p:cNvGrpSpPr>
            <a:grpSpLocks/>
          </p:cNvGrpSpPr>
          <p:nvPr/>
        </p:nvGrpSpPr>
        <p:grpSpPr bwMode="auto">
          <a:xfrm>
            <a:off x="0" y="0"/>
            <a:ext cx="4787900" cy="2852738"/>
            <a:chOff x="122" y="654"/>
            <a:chExt cx="2760" cy="1381"/>
          </a:xfrm>
        </p:grpSpPr>
        <p:graphicFrame>
          <p:nvGraphicFramePr>
            <p:cNvPr id="190491" name="Object 27"/>
            <p:cNvGraphicFramePr>
              <a:graphicFrameLocks noChangeAspect="1"/>
            </p:cNvGraphicFramePr>
            <p:nvPr/>
          </p:nvGraphicFramePr>
          <p:xfrm>
            <a:off x="122" y="897"/>
            <a:ext cx="2760" cy="1138"/>
          </p:xfrm>
          <a:graphic>
            <a:graphicData uri="http://schemas.openxmlformats.org/presentationml/2006/ole">
              <p:oleObj spid="_x0000_s190491" name="Photo Editor 照片" r:id="rId3" imgW="18600000" imgH="7666667" progId="">
                <p:embed/>
              </p:oleObj>
            </a:graphicData>
          </a:graphic>
        </p:graphicFrame>
        <p:sp>
          <p:nvSpPr>
            <p:cNvPr id="190492" name="Line 28"/>
            <p:cNvSpPr>
              <a:spLocks noChangeShapeType="1"/>
            </p:cNvSpPr>
            <p:nvPr/>
          </p:nvSpPr>
          <p:spPr bwMode="auto">
            <a:xfrm flipV="1">
              <a:off x="1300" y="890"/>
              <a:ext cx="2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0493" name="Text Box 29"/>
            <p:cNvSpPr txBox="1">
              <a:spLocks noChangeArrowheads="1"/>
            </p:cNvSpPr>
            <p:nvPr/>
          </p:nvSpPr>
          <p:spPr bwMode="auto">
            <a:xfrm>
              <a:off x="1277" y="654"/>
              <a:ext cx="31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rgbClr val="F90F36"/>
                  </a:solidFill>
                  <a:ea typeface="楷体_GB2312" pitchFamily="49" charset="-122"/>
                </a:rPr>
                <a:t>C</a:t>
              </a:r>
            </a:p>
          </p:txBody>
        </p:sp>
      </p:grpSp>
      <p:grpSp>
        <p:nvGrpSpPr>
          <p:cNvPr id="190494" name="Group 30"/>
          <p:cNvGrpSpPr>
            <a:grpSpLocks/>
          </p:cNvGrpSpPr>
          <p:nvPr/>
        </p:nvGrpSpPr>
        <p:grpSpPr bwMode="auto">
          <a:xfrm>
            <a:off x="827088" y="4416425"/>
            <a:ext cx="4252912" cy="2441575"/>
            <a:chOff x="0" y="2904"/>
            <a:chExt cx="2954" cy="1416"/>
          </a:xfrm>
        </p:grpSpPr>
        <p:pic>
          <p:nvPicPr>
            <p:cNvPr id="190495" name="Picture 31" descr="62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3089"/>
              <a:ext cx="2954" cy="1231"/>
            </a:xfrm>
            <a:prstGeom prst="rect">
              <a:avLst/>
            </a:prstGeom>
            <a:noFill/>
          </p:spPr>
        </p:pic>
        <p:sp>
          <p:nvSpPr>
            <p:cNvPr id="190496" name="Line 32"/>
            <p:cNvSpPr>
              <a:spLocks noChangeShapeType="1"/>
            </p:cNvSpPr>
            <p:nvPr/>
          </p:nvSpPr>
          <p:spPr bwMode="auto">
            <a:xfrm flipH="1">
              <a:off x="1344" y="3176"/>
              <a:ext cx="2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0497" name="Text Box 33"/>
            <p:cNvSpPr txBox="1">
              <a:spLocks noChangeArrowheads="1"/>
            </p:cNvSpPr>
            <p:nvPr/>
          </p:nvSpPr>
          <p:spPr bwMode="auto">
            <a:xfrm>
              <a:off x="1382" y="2904"/>
              <a:ext cx="480" cy="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放电</a:t>
              </a:r>
            </a:p>
          </p:txBody>
        </p:sp>
      </p:grpSp>
      <p:grpSp>
        <p:nvGrpSpPr>
          <p:cNvPr id="190498" name="Group 34"/>
          <p:cNvGrpSpPr>
            <a:grpSpLocks/>
          </p:cNvGrpSpPr>
          <p:nvPr/>
        </p:nvGrpSpPr>
        <p:grpSpPr bwMode="auto">
          <a:xfrm>
            <a:off x="4859338" y="260350"/>
            <a:ext cx="3856037" cy="4873625"/>
            <a:chOff x="3053" y="149"/>
            <a:chExt cx="2429" cy="3070"/>
          </a:xfrm>
        </p:grpSpPr>
        <p:graphicFrame>
          <p:nvGraphicFramePr>
            <p:cNvPr id="190499" name="Object 35"/>
            <p:cNvGraphicFramePr>
              <a:graphicFrameLocks noChangeAspect="1"/>
            </p:cNvGraphicFramePr>
            <p:nvPr/>
          </p:nvGraphicFramePr>
          <p:xfrm>
            <a:off x="3141" y="149"/>
            <a:ext cx="226" cy="260"/>
          </p:xfrm>
          <a:graphic>
            <a:graphicData uri="http://schemas.openxmlformats.org/presentationml/2006/ole">
              <p:oleObj spid="_x0000_s190499" name="Equation" r:id="rId5" imgW="203040" imgH="215640" progId="">
                <p:embed/>
              </p:oleObj>
            </a:graphicData>
          </a:graphic>
        </p:graphicFrame>
        <p:sp>
          <p:nvSpPr>
            <p:cNvPr id="190500" name="Line 36"/>
            <p:cNvSpPr>
              <a:spLocks noChangeShapeType="1"/>
            </p:cNvSpPr>
            <p:nvPr/>
          </p:nvSpPr>
          <p:spPr bwMode="auto">
            <a:xfrm>
              <a:off x="3186" y="629"/>
              <a:ext cx="2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1" name="Line 37"/>
            <p:cNvSpPr>
              <a:spLocks noChangeShapeType="1"/>
            </p:cNvSpPr>
            <p:nvPr/>
          </p:nvSpPr>
          <p:spPr bwMode="auto">
            <a:xfrm flipV="1">
              <a:off x="3363" y="245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2" name="Rectangle 38"/>
            <p:cNvSpPr>
              <a:spLocks noChangeArrowheads="1"/>
            </p:cNvSpPr>
            <p:nvPr/>
          </p:nvSpPr>
          <p:spPr bwMode="auto">
            <a:xfrm>
              <a:off x="3152" y="61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5268" y="437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3186" y="14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pSp>
          <p:nvGrpSpPr>
            <p:cNvPr id="190505" name="Group 41"/>
            <p:cNvGrpSpPr>
              <a:grpSpLocks/>
            </p:cNvGrpSpPr>
            <p:nvPr/>
          </p:nvGrpSpPr>
          <p:grpSpPr bwMode="auto">
            <a:xfrm>
              <a:off x="3053" y="1157"/>
              <a:ext cx="2428" cy="528"/>
              <a:chOff x="192" y="1008"/>
              <a:chExt cx="2631" cy="528"/>
            </a:xfrm>
          </p:grpSpPr>
          <p:sp>
            <p:nvSpPr>
              <p:cNvPr id="190506" name="Line 42"/>
              <p:cNvSpPr>
                <a:spLocks noChangeShapeType="1"/>
              </p:cNvSpPr>
              <p:nvPr/>
            </p:nvSpPr>
            <p:spPr bwMode="auto">
              <a:xfrm>
                <a:off x="384" y="139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507" name="Line 43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0508" name="Object 44"/>
              <p:cNvGraphicFramePr>
                <a:graphicFrameLocks noChangeAspect="1"/>
              </p:cNvGraphicFramePr>
              <p:nvPr/>
            </p:nvGraphicFramePr>
            <p:xfrm>
              <a:off x="192" y="1008"/>
              <a:ext cx="322" cy="305"/>
            </p:xfrm>
            <a:graphic>
              <a:graphicData uri="http://schemas.openxmlformats.org/presentationml/2006/ole">
                <p:oleObj spid="_x0000_s190508" name="Equation" r:id="rId6" imgW="241200" imgH="228600" progId="">
                  <p:embed/>
                </p:oleObj>
              </a:graphicData>
            </a:graphic>
          </p:graphicFrame>
          <p:sp>
            <p:nvSpPr>
              <p:cNvPr id="190509" name="Rectangle 45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1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  <p:grpSp>
          <p:nvGrpSpPr>
            <p:cNvPr id="190510" name="Group 46"/>
            <p:cNvGrpSpPr>
              <a:grpSpLocks/>
            </p:cNvGrpSpPr>
            <p:nvPr/>
          </p:nvGrpSpPr>
          <p:grpSpPr bwMode="auto">
            <a:xfrm>
              <a:off x="3114" y="1870"/>
              <a:ext cx="2367" cy="593"/>
              <a:chOff x="258" y="1721"/>
              <a:chExt cx="2565" cy="593"/>
            </a:xfrm>
          </p:grpSpPr>
          <p:sp>
            <p:nvSpPr>
              <p:cNvPr id="190511" name="Line 47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512" name="Line 48"/>
              <p:cNvSpPr>
                <a:spLocks noChangeShapeType="1"/>
              </p:cNvSpPr>
              <p:nvPr/>
            </p:nvSpPr>
            <p:spPr bwMode="auto">
              <a:xfrm flipV="1">
                <a:off x="528" y="17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513" name="Rectangle 49"/>
              <p:cNvSpPr>
                <a:spLocks noChangeArrowheads="1"/>
              </p:cNvSpPr>
              <p:nvPr/>
            </p:nvSpPr>
            <p:spPr bwMode="auto">
              <a:xfrm>
                <a:off x="336" y="2064"/>
                <a:ext cx="2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O</a:t>
                </a:r>
              </a:p>
            </p:txBody>
          </p:sp>
          <p:graphicFrame>
            <p:nvGraphicFramePr>
              <p:cNvPr id="190514" name="Object 50"/>
              <p:cNvGraphicFramePr>
                <a:graphicFrameLocks noChangeAspect="1"/>
              </p:cNvGraphicFramePr>
              <p:nvPr/>
            </p:nvGraphicFramePr>
            <p:xfrm>
              <a:off x="258" y="1721"/>
              <a:ext cx="306" cy="275"/>
            </p:xfrm>
            <a:graphic>
              <a:graphicData uri="http://schemas.openxmlformats.org/presentationml/2006/ole">
                <p:oleObj spid="_x0000_s190514" name="Equation" r:id="rId7" imgW="253800" imgH="228600" progId="">
                  <p:embed/>
                </p:oleObj>
              </a:graphicData>
            </a:graphic>
          </p:graphicFrame>
          <p:sp>
            <p:nvSpPr>
              <p:cNvPr id="190515" name="Rectangle 51"/>
              <p:cNvSpPr>
                <a:spLocks noChangeArrowheads="1"/>
              </p:cNvSpPr>
              <p:nvPr/>
            </p:nvSpPr>
            <p:spPr bwMode="auto">
              <a:xfrm>
                <a:off x="2640" y="1968"/>
                <a:ext cx="1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  <p:grpSp>
          <p:nvGrpSpPr>
            <p:cNvPr id="190516" name="Group 52"/>
            <p:cNvGrpSpPr>
              <a:grpSpLocks/>
            </p:cNvGrpSpPr>
            <p:nvPr/>
          </p:nvGrpSpPr>
          <p:grpSpPr bwMode="auto">
            <a:xfrm>
              <a:off x="3149" y="2492"/>
              <a:ext cx="2333" cy="727"/>
              <a:chOff x="295" y="2393"/>
              <a:chExt cx="2528" cy="727"/>
            </a:xfrm>
          </p:grpSpPr>
          <p:sp>
            <p:nvSpPr>
              <p:cNvPr id="190517" name="Line 53"/>
              <p:cNvSpPr>
                <a:spLocks noChangeShapeType="1"/>
              </p:cNvSpPr>
              <p:nvPr/>
            </p:nvSpPr>
            <p:spPr bwMode="auto">
              <a:xfrm>
                <a:off x="384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518" name="Line 54"/>
              <p:cNvSpPr>
                <a:spLocks noChangeShapeType="1"/>
              </p:cNvSpPr>
              <p:nvPr/>
            </p:nvSpPr>
            <p:spPr bwMode="auto">
              <a:xfrm flipV="1">
                <a:off x="528" y="249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519" name="Rectangle 55"/>
              <p:cNvSpPr>
                <a:spLocks noChangeArrowheads="1"/>
              </p:cNvSpPr>
              <p:nvPr/>
            </p:nvSpPr>
            <p:spPr bwMode="auto">
              <a:xfrm>
                <a:off x="336" y="2736"/>
                <a:ext cx="2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O</a:t>
                </a:r>
              </a:p>
            </p:txBody>
          </p:sp>
          <p:graphicFrame>
            <p:nvGraphicFramePr>
              <p:cNvPr id="190520" name="Object 56"/>
              <p:cNvGraphicFramePr>
                <a:graphicFrameLocks noChangeAspect="1"/>
              </p:cNvGraphicFramePr>
              <p:nvPr/>
            </p:nvGraphicFramePr>
            <p:xfrm>
              <a:off x="295" y="2393"/>
              <a:ext cx="230" cy="275"/>
            </p:xfrm>
            <a:graphic>
              <a:graphicData uri="http://schemas.openxmlformats.org/presentationml/2006/ole">
                <p:oleObj spid="_x0000_s190520" name="Equation" r:id="rId8" imgW="190440" imgH="228600" progId="">
                  <p:embed/>
                </p:oleObj>
              </a:graphicData>
            </a:graphic>
          </p:graphicFrame>
          <p:sp>
            <p:nvSpPr>
              <p:cNvPr id="190521" name="Rectangle 57"/>
              <p:cNvSpPr>
                <a:spLocks noChangeArrowheads="1"/>
              </p:cNvSpPr>
              <p:nvPr/>
            </p:nvSpPr>
            <p:spPr bwMode="auto">
              <a:xfrm>
                <a:off x="2640" y="2640"/>
                <a:ext cx="1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</p:grpSp>
      <p:sp>
        <p:nvSpPr>
          <p:cNvPr id="190522" name="Text Box 58"/>
          <p:cNvSpPr txBox="1">
            <a:spLocks noChangeArrowheads="1"/>
          </p:cNvSpPr>
          <p:nvPr/>
        </p:nvSpPr>
        <p:spPr bwMode="auto">
          <a:xfrm>
            <a:off x="0" y="2781300"/>
            <a:ext cx="471646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原理</a:t>
            </a:r>
            <a:r>
              <a:rPr lang="zh-CN" altLang="en-US" sz="2800" b="1">
                <a:ea typeface="楷体_GB2312" pitchFamily="49" charset="-122"/>
              </a:rPr>
              <a:t>    </a:t>
            </a:r>
            <a:r>
              <a:rPr lang="zh-CN" altLang="en-US" b="1" i="1">
                <a:ea typeface="楷体_GB2312" pitchFamily="49" charset="-122"/>
              </a:rPr>
              <a:t>以</a:t>
            </a:r>
            <a:r>
              <a:rPr lang="en-US" altLang="zh-CN" b="1" i="1">
                <a:ea typeface="楷体_GB2312" pitchFamily="49" charset="-122"/>
              </a:rPr>
              <a:t>CMOS</a:t>
            </a:r>
            <a:r>
              <a:rPr lang="zh-CN" altLang="en-US" b="1" i="1">
                <a:ea typeface="楷体_GB2312" pitchFamily="49" charset="-122"/>
              </a:rPr>
              <a:t>器件为例分析</a:t>
            </a:r>
          </a:p>
        </p:txBody>
      </p:sp>
      <p:sp>
        <p:nvSpPr>
          <p:cNvPr id="190523" name="Text Box 59"/>
          <p:cNvSpPr txBox="1">
            <a:spLocks noChangeArrowheads="1"/>
          </p:cNvSpPr>
          <p:nvPr/>
        </p:nvSpPr>
        <p:spPr bwMode="auto">
          <a:xfrm>
            <a:off x="755650" y="3284538"/>
            <a:ext cx="24241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电路分析起点：</a:t>
            </a:r>
          </a:p>
        </p:txBody>
      </p:sp>
      <p:sp>
        <p:nvSpPr>
          <p:cNvPr id="190524" name="Line 60"/>
          <p:cNvSpPr>
            <a:spLocks noChangeShapeType="1"/>
          </p:cNvSpPr>
          <p:nvPr/>
        </p:nvSpPr>
        <p:spPr bwMode="auto">
          <a:xfrm>
            <a:off x="5219700" y="620713"/>
            <a:ext cx="1444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90525" name="Freeform 61"/>
          <p:cNvSpPr>
            <a:spLocks/>
          </p:cNvSpPr>
          <p:nvPr/>
        </p:nvSpPr>
        <p:spPr bwMode="auto">
          <a:xfrm>
            <a:off x="4932363" y="620713"/>
            <a:ext cx="360362" cy="1584325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576"/>
              </a:cxn>
              <a:cxn ang="0">
                <a:pos x="144" y="864"/>
              </a:cxn>
            </a:cxnLst>
            <a:rect l="0" t="0" r="r" b="b"/>
            <a:pathLst>
              <a:path w="144" h="864">
                <a:moveTo>
                  <a:pt x="144" y="0"/>
                </a:moveTo>
                <a:cubicBezTo>
                  <a:pt x="72" y="216"/>
                  <a:pt x="0" y="432"/>
                  <a:pt x="0" y="576"/>
                </a:cubicBezTo>
                <a:cubicBezTo>
                  <a:pt x="0" y="720"/>
                  <a:pt x="72" y="792"/>
                  <a:pt x="144" y="864"/>
                </a:cubicBezTo>
              </a:path>
            </a:pathLst>
          </a:custGeom>
          <a:noFill/>
          <a:ln w="22225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526" name="AutoShape 62"/>
          <p:cNvSpPr>
            <a:spLocks noChangeArrowheads="1"/>
          </p:cNvSpPr>
          <p:nvPr/>
        </p:nvSpPr>
        <p:spPr bwMode="auto">
          <a:xfrm>
            <a:off x="3132138" y="1916113"/>
            <a:ext cx="1727200" cy="1296987"/>
          </a:xfrm>
          <a:prstGeom prst="wedgeRoundRectCallout">
            <a:avLst>
              <a:gd name="adj1" fmla="val 54412"/>
              <a:gd name="adj2" fmla="val -80231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假设为一种</a:t>
            </a:r>
            <a:r>
              <a:rPr lang="zh-CN" altLang="en-US">
                <a:solidFill>
                  <a:srgbClr val="FF0000"/>
                </a:solidFill>
              </a:rPr>
              <a:t>暂稳：第二暂稳</a:t>
            </a:r>
          </a:p>
        </p:txBody>
      </p:sp>
      <p:sp>
        <p:nvSpPr>
          <p:cNvPr id="190527" name="AutoShape 63"/>
          <p:cNvSpPr>
            <a:spLocks noChangeArrowheads="1"/>
          </p:cNvSpPr>
          <p:nvPr/>
        </p:nvSpPr>
        <p:spPr bwMode="auto">
          <a:xfrm>
            <a:off x="6659563" y="2420938"/>
            <a:ext cx="2484437" cy="936625"/>
          </a:xfrm>
          <a:prstGeom prst="wedgeRoundRectCallout">
            <a:avLst>
              <a:gd name="adj1" fmla="val -69426"/>
              <a:gd name="adj2" fmla="val -145255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进入另一种暂稳：</a:t>
            </a:r>
            <a:r>
              <a:rPr lang="zh-CN" altLang="en-US">
                <a:solidFill>
                  <a:srgbClr val="FF0000"/>
                </a:solidFill>
              </a:rPr>
              <a:t>第一单稳</a:t>
            </a:r>
          </a:p>
        </p:txBody>
      </p:sp>
      <p:graphicFrame>
        <p:nvGraphicFramePr>
          <p:cNvPr id="190528" name="Object 64"/>
          <p:cNvGraphicFramePr>
            <a:graphicFrameLocks noChangeAspect="1"/>
          </p:cNvGraphicFramePr>
          <p:nvPr/>
        </p:nvGraphicFramePr>
        <p:xfrm>
          <a:off x="2700338" y="0"/>
          <a:ext cx="2232025" cy="582613"/>
        </p:xfrm>
        <a:graphic>
          <a:graphicData uri="http://schemas.openxmlformats.org/presentationml/2006/ole">
            <p:oleObj spid="_x0000_s190528" name="公式" r:id="rId9" imgW="876240" imgH="228600" progId="">
              <p:embed/>
            </p:oleObj>
          </a:graphicData>
        </a:graphic>
      </p:graphicFrame>
      <p:grpSp>
        <p:nvGrpSpPr>
          <p:cNvPr id="190531" name="Group 67"/>
          <p:cNvGrpSpPr>
            <a:grpSpLocks/>
          </p:cNvGrpSpPr>
          <p:nvPr/>
        </p:nvGrpSpPr>
        <p:grpSpPr bwMode="auto">
          <a:xfrm>
            <a:off x="5508625" y="5084763"/>
            <a:ext cx="2101850" cy="1150937"/>
            <a:chOff x="3470" y="3203"/>
            <a:chExt cx="1324" cy="725"/>
          </a:xfrm>
        </p:grpSpPr>
        <p:sp>
          <p:nvSpPr>
            <p:cNvPr id="190529" name="AutoShape 65"/>
            <p:cNvSpPr>
              <a:spLocks noChangeArrowheads="1"/>
            </p:cNvSpPr>
            <p:nvPr/>
          </p:nvSpPr>
          <p:spPr bwMode="auto">
            <a:xfrm>
              <a:off x="3470" y="3203"/>
              <a:ext cx="272" cy="725"/>
            </a:xfrm>
            <a:prstGeom prst="curvedLeftArrow">
              <a:avLst>
                <a:gd name="adj1" fmla="val 53309"/>
                <a:gd name="adj2" fmla="val 106618"/>
                <a:gd name="adj3" fmla="val 33333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0530" name="Text Box 66"/>
            <p:cNvSpPr txBox="1">
              <a:spLocks noChangeArrowheads="1"/>
            </p:cNvSpPr>
            <p:nvPr/>
          </p:nvSpPr>
          <p:spPr bwMode="auto">
            <a:xfrm>
              <a:off x="3912" y="3385"/>
              <a:ext cx="88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/>
                <a:t>等效电路</a:t>
              </a:r>
            </a:p>
          </p:txBody>
        </p:sp>
      </p:grpSp>
      <p:sp>
        <p:nvSpPr>
          <p:cNvPr id="190532" name="AutoShape 68"/>
          <p:cNvSpPr>
            <a:spLocks noChangeArrowheads="1"/>
          </p:cNvSpPr>
          <p:nvPr/>
        </p:nvSpPr>
        <p:spPr bwMode="auto">
          <a:xfrm>
            <a:off x="6227763" y="3860800"/>
            <a:ext cx="1223962" cy="576263"/>
          </a:xfrm>
          <a:prstGeom prst="wedgeRoundRectCallout">
            <a:avLst>
              <a:gd name="adj1" fmla="val -79704"/>
              <a:gd name="adj2" fmla="val 102616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F90F36"/>
                </a:solidFill>
              </a:rPr>
              <a:t>放电</a:t>
            </a:r>
          </a:p>
        </p:txBody>
      </p:sp>
      <p:sp>
        <p:nvSpPr>
          <p:cNvPr id="190533" name="Text Box 69"/>
          <p:cNvSpPr txBox="1">
            <a:spLocks noChangeArrowheads="1"/>
          </p:cNvSpPr>
          <p:nvPr/>
        </p:nvSpPr>
        <p:spPr bwMode="auto">
          <a:xfrm>
            <a:off x="5148263" y="0"/>
            <a:ext cx="69215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第二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暂稳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0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0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0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0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9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9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9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9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nimBg="1"/>
      <p:bldP spid="190467" grpId="0" animBg="1"/>
      <p:bldP spid="190468" grpId="0" animBg="1"/>
      <p:bldP spid="190469" grpId="0" animBg="1"/>
      <p:bldP spid="190470" grpId="0" animBg="1"/>
      <p:bldP spid="190471" grpId="0" animBg="1"/>
      <p:bldP spid="190472" grpId="0" autoUpdateAnimBg="0"/>
      <p:bldP spid="190479" grpId="0" animBg="1"/>
      <p:bldP spid="190480" grpId="0" animBg="1"/>
      <p:bldP spid="190481" grpId="0" animBg="1"/>
      <p:bldP spid="190482" grpId="0" animBg="1"/>
      <p:bldP spid="190483" grpId="0" animBg="1"/>
      <p:bldP spid="190484" grpId="0" animBg="1"/>
      <p:bldP spid="190489" grpId="0" autoUpdateAnimBg="0"/>
      <p:bldP spid="190522" grpId="0" autoUpdateAnimBg="0"/>
      <p:bldP spid="190523" grpId="0" autoUpdateAnimBg="0"/>
      <p:bldP spid="190524" grpId="0" animBg="1"/>
      <p:bldP spid="190525" grpId="0" animBg="1"/>
      <p:bldP spid="190526" grpId="0" animBg="1"/>
      <p:bldP spid="190527" grpId="0" animBg="1"/>
      <p:bldP spid="190532" grpId="0" animBg="1"/>
      <p:bldP spid="19053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4E1-B9C9-4C12-AA54-DF6FF706AA1C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89457" name="Line 17"/>
          <p:cNvSpPr>
            <a:spLocks noChangeShapeType="1"/>
          </p:cNvSpPr>
          <p:nvPr/>
        </p:nvSpPr>
        <p:spPr bwMode="auto">
          <a:xfrm flipV="1">
            <a:off x="7167563" y="541338"/>
            <a:ext cx="0" cy="46482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9462" name="Freeform 22"/>
          <p:cNvSpPr>
            <a:spLocks/>
          </p:cNvSpPr>
          <p:nvPr/>
        </p:nvSpPr>
        <p:spPr bwMode="auto">
          <a:xfrm>
            <a:off x="6053138" y="4413250"/>
            <a:ext cx="1125537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44" y="144"/>
              </a:cxn>
              <a:cxn ang="0">
                <a:pos x="768" y="0"/>
              </a:cxn>
            </a:cxnLst>
            <a:rect l="0" t="0" r="r" b="b"/>
            <a:pathLst>
              <a:path w="768" h="240">
                <a:moveTo>
                  <a:pt x="0" y="240"/>
                </a:moveTo>
                <a:cubicBezTo>
                  <a:pt x="8" y="212"/>
                  <a:pt x="16" y="184"/>
                  <a:pt x="144" y="144"/>
                </a:cubicBezTo>
                <a:cubicBezTo>
                  <a:pt x="272" y="104"/>
                  <a:pt x="664" y="24"/>
                  <a:pt x="768" y="0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9463" name="Freeform 23"/>
          <p:cNvSpPr>
            <a:spLocks/>
          </p:cNvSpPr>
          <p:nvPr/>
        </p:nvSpPr>
        <p:spPr bwMode="auto">
          <a:xfrm>
            <a:off x="6042025" y="846138"/>
            <a:ext cx="1125538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44" y="144"/>
              </a:cxn>
              <a:cxn ang="0">
                <a:pos x="768" y="0"/>
              </a:cxn>
            </a:cxnLst>
            <a:rect l="0" t="0" r="r" b="b"/>
            <a:pathLst>
              <a:path w="768" h="240">
                <a:moveTo>
                  <a:pt x="0" y="240"/>
                </a:moveTo>
                <a:cubicBezTo>
                  <a:pt x="8" y="212"/>
                  <a:pt x="16" y="184"/>
                  <a:pt x="144" y="144"/>
                </a:cubicBezTo>
                <a:cubicBezTo>
                  <a:pt x="272" y="104"/>
                  <a:pt x="664" y="24"/>
                  <a:pt x="768" y="0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89464" name="Group 24"/>
          <p:cNvGrpSpPr>
            <a:grpSpLocks/>
          </p:cNvGrpSpPr>
          <p:nvPr/>
        </p:nvGrpSpPr>
        <p:grpSpPr bwMode="auto">
          <a:xfrm>
            <a:off x="7167563" y="2065338"/>
            <a:ext cx="1125537" cy="381000"/>
            <a:chOff x="1008" y="1872"/>
            <a:chExt cx="768" cy="240"/>
          </a:xfrm>
        </p:grpSpPr>
        <p:sp>
          <p:nvSpPr>
            <p:cNvPr id="189465" name="Line 25"/>
            <p:cNvSpPr>
              <a:spLocks noChangeShapeType="1"/>
            </p:cNvSpPr>
            <p:nvPr/>
          </p:nvSpPr>
          <p:spPr bwMode="auto">
            <a:xfrm flipV="1">
              <a:off x="1008" y="1872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6" name="Line 26"/>
            <p:cNvSpPr>
              <a:spLocks noChangeShapeType="1"/>
            </p:cNvSpPr>
            <p:nvPr/>
          </p:nvSpPr>
          <p:spPr bwMode="auto">
            <a:xfrm>
              <a:off x="1008" y="2112"/>
              <a:ext cx="7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9467" name="Group 27"/>
          <p:cNvGrpSpPr>
            <a:grpSpLocks/>
          </p:cNvGrpSpPr>
          <p:nvPr/>
        </p:nvGrpSpPr>
        <p:grpSpPr bwMode="auto">
          <a:xfrm>
            <a:off x="7167563" y="3208338"/>
            <a:ext cx="842962" cy="381000"/>
            <a:chOff x="1008" y="1151"/>
            <a:chExt cx="768" cy="240"/>
          </a:xfrm>
        </p:grpSpPr>
        <p:sp>
          <p:nvSpPr>
            <p:cNvPr id="189468" name="Line 28"/>
            <p:cNvSpPr>
              <a:spLocks noChangeShapeType="1"/>
            </p:cNvSpPr>
            <p:nvPr/>
          </p:nvSpPr>
          <p:spPr bwMode="auto">
            <a:xfrm flipV="1">
              <a:off x="1008" y="1151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9" name="Line 29"/>
            <p:cNvSpPr>
              <a:spLocks noChangeShapeType="1"/>
            </p:cNvSpPr>
            <p:nvPr/>
          </p:nvSpPr>
          <p:spPr bwMode="auto">
            <a:xfrm>
              <a:off x="1008" y="1152"/>
              <a:ext cx="7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9470" name="Freeform 30"/>
          <p:cNvSpPr>
            <a:spLocks/>
          </p:cNvSpPr>
          <p:nvPr/>
        </p:nvSpPr>
        <p:spPr bwMode="auto">
          <a:xfrm>
            <a:off x="6956425" y="846138"/>
            <a:ext cx="211138" cy="13716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576"/>
              </a:cxn>
              <a:cxn ang="0">
                <a:pos x="144" y="864"/>
              </a:cxn>
            </a:cxnLst>
            <a:rect l="0" t="0" r="r" b="b"/>
            <a:pathLst>
              <a:path w="144" h="864">
                <a:moveTo>
                  <a:pt x="144" y="0"/>
                </a:moveTo>
                <a:cubicBezTo>
                  <a:pt x="72" y="216"/>
                  <a:pt x="0" y="432"/>
                  <a:pt x="0" y="576"/>
                </a:cubicBezTo>
                <a:cubicBezTo>
                  <a:pt x="0" y="720"/>
                  <a:pt x="72" y="792"/>
                  <a:pt x="144" y="864"/>
                </a:cubicBezTo>
              </a:path>
            </a:pathLst>
          </a:custGeom>
          <a:noFill/>
          <a:ln w="22225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9471" name="Freeform 31"/>
          <p:cNvSpPr>
            <a:spLocks/>
          </p:cNvSpPr>
          <p:nvPr/>
        </p:nvSpPr>
        <p:spPr bwMode="auto">
          <a:xfrm>
            <a:off x="6956425" y="2293938"/>
            <a:ext cx="211138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576"/>
              </a:cxn>
              <a:cxn ang="0">
                <a:pos x="144" y="864"/>
              </a:cxn>
            </a:cxnLst>
            <a:rect l="0" t="0" r="r" b="b"/>
            <a:pathLst>
              <a:path w="144" h="864">
                <a:moveTo>
                  <a:pt x="144" y="0"/>
                </a:moveTo>
                <a:cubicBezTo>
                  <a:pt x="72" y="216"/>
                  <a:pt x="0" y="432"/>
                  <a:pt x="0" y="576"/>
                </a:cubicBezTo>
                <a:cubicBezTo>
                  <a:pt x="0" y="720"/>
                  <a:pt x="72" y="792"/>
                  <a:pt x="144" y="864"/>
                </a:cubicBezTo>
              </a:path>
            </a:pathLst>
          </a:custGeom>
          <a:noFill/>
          <a:ln w="22225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9472" name="Freeform 32"/>
          <p:cNvSpPr>
            <a:spLocks/>
          </p:cNvSpPr>
          <p:nvPr/>
        </p:nvSpPr>
        <p:spPr bwMode="auto">
          <a:xfrm>
            <a:off x="7167563" y="679450"/>
            <a:ext cx="280987" cy="2757488"/>
          </a:xfrm>
          <a:custGeom>
            <a:avLst/>
            <a:gdLst/>
            <a:ahLst/>
            <a:cxnLst>
              <a:cxn ang="0">
                <a:pos x="0" y="1440"/>
              </a:cxn>
              <a:cxn ang="0">
                <a:pos x="144" y="240"/>
              </a:cxn>
              <a:cxn ang="0">
                <a:pos x="0" y="0"/>
              </a:cxn>
            </a:cxnLst>
            <a:rect l="0" t="0" r="r" b="b"/>
            <a:pathLst>
              <a:path w="144" h="1440">
                <a:moveTo>
                  <a:pt x="0" y="1440"/>
                </a:moveTo>
                <a:cubicBezTo>
                  <a:pt x="72" y="960"/>
                  <a:pt x="144" y="480"/>
                  <a:pt x="144" y="240"/>
                </a:cubicBezTo>
                <a:cubicBezTo>
                  <a:pt x="144" y="0"/>
                  <a:pt x="24" y="40"/>
                  <a:pt x="0" y="0"/>
                </a:cubicBezTo>
              </a:path>
            </a:pathLst>
          </a:custGeom>
          <a:noFill/>
          <a:ln w="22225" cap="flat" cmpd="sng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9473" name="Freeform 33"/>
          <p:cNvSpPr>
            <a:spLocks/>
          </p:cNvSpPr>
          <p:nvPr/>
        </p:nvSpPr>
        <p:spPr bwMode="auto">
          <a:xfrm>
            <a:off x="7180263" y="755650"/>
            <a:ext cx="198437" cy="1538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624"/>
              </a:cxn>
              <a:cxn ang="0">
                <a:pos x="0" y="816"/>
              </a:cxn>
            </a:cxnLst>
            <a:rect l="0" t="0" r="r" b="b"/>
            <a:pathLst>
              <a:path w="96" h="816">
                <a:moveTo>
                  <a:pt x="0" y="0"/>
                </a:moveTo>
                <a:cubicBezTo>
                  <a:pt x="48" y="244"/>
                  <a:pt x="96" y="488"/>
                  <a:pt x="96" y="624"/>
                </a:cubicBezTo>
                <a:cubicBezTo>
                  <a:pt x="96" y="760"/>
                  <a:pt x="16" y="784"/>
                  <a:pt x="0" y="816"/>
                </a:cubicBezTo>
              </a:path>
            </a:pathLst>
          </a:custGeom>
          <a:noFill/>
          <a:ln w="22225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9474" name="Line 34"/>
          <p:cNvSpPr>
            <a:spLocks noChangeShapeType="1"/>
          </p:cNvSpPr>
          <p:nvPr/>
        </p:nvSpPr>
        <p:spPr bwMode="auto">
          <a:xfrm flipV="1">
            <a:off x="7167563" y="465138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9492" name="Text Box 52"/>
          <p:cNvSpPr txBox="1">
            <a:spLocks noChangeArrowheads="1"/>
          </p:cNvSpPr>
          <p:nvPr/>
        </p:nvSpPr>
        <p:spPr bwMode="auto">
          <a:xfrm>
            <a:off x="6272213" y="0"/>
            <a:ext cx="69215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</a:rPr>
              <a:t>第一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</a:rPr>
              <a:t>暂稳</a:t>
            </a:r>
          </a:p>
        </p:txBody>
      </p:sp>
      <p:sp>
        <p:nvSpPr>
          <p:cNvPr id="189493" name="Text Box 53"/>
          <p:cNvSpPr txBox="1">
            <a:spLocks noChangeArrowheads="1"/>
          </p:cNvSpPr>
          <p:nvPr/>
        </p:nvSpPr>
        <p:spPr bwMode="auto">
          <a:xfrm>
            <a:off x="7229475" y="0"/>
            <a:ext cx="69215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第二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暂稳</a:t>
            </a:r>
          </a:p>
        </p:txBody>
      </p:sp>
      <p:grpSp>
        <p:nvGrpSpPr>
          <p:cNvPr id="189494" name="Group 54"/>
          <p:cNvGrpSpPr>
            <a:grpSpLocks/>
          </p:cNvGrpSpPr>
          <p:nvPr/>
        </p:nvGrpSpPr>
        <p:grpSpPr bwMode="auto">
          <a:xfrm>
            <a:off x="0" y="0"/>
            <a:ext cx="4643438" cy="2492375"/>
            <a:chOff x="122" y="654"/>
            <a:chExt cx="2760" cy="1381"/>
          </a:xfrm>
        </p:grpSpPr>
        <p:graphicFrame>
          <p:nvGraphicFramePr>
            <p:cNvPr id="189495" name="Object 55"/>
            <p:cNvGraphicFramePr>
              <a:graphicFrameLocks noChangeAspect="1"/>
            </p:cNvGraphicFramePr>
            <p:nvPr/>
          </p:nvGraphicFramePr>
          <p:xfrm>
            <a:off x="122" y="897"/>
            <a:ext cx="2760" cy="1138"/>
          </p:xfrm>
          <a:graphic>
            <a:graphicData uri="http://schemas.openxmlformats.org/presentationml/2006/ole">
              <p:oleObj spid="_x0000_s189495" name="Photo Editor 照片" r:id="rId3" imgW="18600000" imgH="7666667" progId="">
                <p:embed/>
              </p:oleObj>
            </a:graphicData>
          </a:graphic>
        </p:graphicFrame>
        <p:sp>
          <p:nvSpPr>
            <p:cNvPr id="189496" name="Line 56"/>
            <p:cNvSpPr>
              <a:spLocks noChangeShapeType="1"/>
            </p:cNvSpPr>
            <p:nvPr/>
          </p:nvSpPr>
          <p:spPr bwMode="auto">
            <a:xfrm flipV="1">
              <a:off x="1300" y="890"/>
              <a:ext cx="2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97" name="Text Box 57"/>
            <p:cNvSpPr txBox="1">
              <a:spLocks noChangeArrowheads="1"/>
            </p:cNvSpPr>
            <p:nvPr/>
          </p:nvSpPr>
          <p:spPr bwMode="auto">
            <a:xfrm>
              <a:off x="1277" y="654"/>
              <a:ext cx="316" cy="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rgbClr val="F90F36"/>
                  </a:solidFill>
                  <a:ea typeface="楷体_GB2312" pitchFamily="49" charset="-122"/>
                </a:rPr>
                <a:t>C</a:t>
              </a:r>
            </a:p>
          </p:txBody>
        </p:sp>
      </p:grpSp>
      <p:grpSp>
        <p:nvGrpSpPr>
          <p:cNvPr id="189498" name="Group 58"/>
          <p:cNvGrpSpPr>
            <a:grpSpLocks/>
          </p:cNvGrpSpPr>
          <p:nvPr/>
        </p:nvGrpSpPr>
        <p:grpSpPr bwMode="auto">
          <a:xfrm>
            <a:off x="250825" y="3789363"/>
            <a:ext cx="4464050" cy="2520950"/>
            <a:chOff x="3110" y="3026"/>
            <a:chExt cx="2725" cy="1320"/>
          </a:xfrm>
        </p:grpSpPr>
        <p:pic>
          <p:nvPicPr>
            <p:cNvPr id="189499" name="Picture 59" descr="62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4" y="3176"/>
              <a:ext cx="2701" cy="1170"/>
            </a:xfrm>
            <a:prstGeom prst="rect">
              <a:avLst/>
            </a:prstGeom>
            <a:noFill/>
          </p:spPr>
        </p:pic>
        <p:sp>
          <p:nvSpPr>
            <p:cNvPr id="189500" name="Text Box 60"/>
            <p:cNvSpPr txBox="1">
              <a:spLocks noChangeArrowheads="1"/>
            </p:cNvSpPr>
            <p:nvPr/>
          </p:nvSpPr>
          <p:spPr bwMode="auto">
            <a:xfrm>
              <a:off x="3110" y="3026"/>
              <a:ext cx="423" cy="2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充电</a:t>
              </a:r>
            </a:p>
          </p:txBody>
        </p:sp>
        <p:sp>
          <p:nvSpPr>
            <p:cNvPr id="189501" name="Line 61"/>
            <p:cNvSpPr>
              <a:spLocks noChangeShapeType="1"/>
            </p:cNvSpPr>
            <p:nvPr/>
          </p:nvSpPr>
          <p:spPr bwMode="auto">
            <a:xfrm>
              <a:off x="3587" y="3238"/>
              <a:ext cx="279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9532" name="Group 92"/>
          <p:cNvGrpSpPr>
            <a:grpSpLocks/>
          </p:cNvGrpSpPr>
          <p:nvPr/>
        </p:nvGrpSpPr>
        <p:grpSpPr bwMode="auto">
          <a:xfrm>
            <a:off x="4859338" y="260350"/>
            <a:ext cx="3856037" cy="4929188"/>
            <a:chOff x="3061" y="164"/>
            <a:chExt cx="2429" cy="3105"/>
          </a:xfrm>
        </p:grpSpPr>
        <p:sp>
          <p:nvSpPr>
            <p:cNvPr id="189533" name="Line 93"/>
            <p:cNvSpPr>
              <a:spLocks noChangeShapeType="1"/>
            </p:cNvSpPr>
            <p:nvPr/>
          </p:nvSpPr>
          <p:spPr bwMode="auto">
            <a:xfrm>
              <a:off x="3363" y="1540"/>
              <a:ext cx="443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34" name="Line 94"/>
            <p:cNvSpPr>
              <a:spLocks noChangeShapeType="1"/>
            </p:cNvSpPr>
            <p:nvPr/>
          </p:nvSpPr>
          <p:spPr bwMode="auto">
            <a:xfrm>
              <a:off x="3363" y="2021"/>
              <a:ext cx="4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35" name="Line 95"/>
            <p:cNvSpPr>
              <a:spLocks noChangeShapeType="1"/>
            </p:cNvSpPr>
            <p:nvPr/>
          </p:nvSpPr>
          <p:spPr bwMode="auto">
            <a:xfrm>
              <a:off x="3282" y="2876"/>
              <a:ext cx="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36" name="Line 96"/>
            <p:cNvSpPr>
              <a:spLocks noChangeShapeType="1"/>
            </p:cNvSpPr>
            <p:nvPr/>
          </p:nvSpPr>
          <p:spPr bwMode="auto">
            <a:xfrm flipV="1">
              <a:off x="3806" y="341"/>
              <a:ext cx="0" cy="29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37" name="Freeform 97"/>
            <p:cNvSpPr>
              <a:spLocks/>
            </p:cNvSpPr>
            <p:nvPr/>
          </p:nvSpPr>
          <p:spPr bwMode="auto">
            <a:xfrm>
              <a:off x="3363" y="389"/>
              <a:ext cx="443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  <a:cxn ang="0">
                  <a:pos x="432" y="288"/>
                </a:cxn>
              </a:cxnLst>
              <a:rect l="0" t="0" r="r" b="b"/>
              <a:pathLst>
                <a:path w="432" h="288">
                  <a:moveTo>
                    <a:pt x="0" y="0"/>
                  </a:moveTo>
                  <a:cubicBezTo>
                    <a:pt x="84" y="96"/>
                    <a:pt x="168" y="192"/>
                    <a:pt x="240" y="240"/>
                  </a:cubicBezTo>
                  <a:cubicBezTo>
                    <a:pt x="312" y="288"/>
                    <a:pt x="400" y="280"/>
                    <a:pt x="432" y="288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38" name="Line 98"/>
            <p:cNvSpPr>
              <a:spLocks noChangeShapeType="1"/>
            </p:cNvSpPr>
            <p:nvPr/>
          </p:nvSpPr>
          <p:spPr bwMode="auto">
            <a:xfrm>
              <a:off x="3363" y="533"/>
              <a:ext cx="1816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39" name="Rectangle 99"/>
            <p:cNvSpPr>
              <a:spLocks noChangeArrowheads="1"/>
            </p:cNvSpPr>
            <p:nvPr/>
          </p:nvSpPr>
          <p:spPr bwMode="auto">
            <a:xfrm>
              <a:off x="5091" y="293"/>
              <a:ext cx="342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</a:rPr>
                <a:t>V</a:t>
              </a:r>
              <a:r>
                <a:rPr lang="en-US" altLang="zh-CN" sz="2000" baseline="-25000">
                  <a:solidFill>
                    <a:schemeClr val="accent2"/>
                  </a:solidFill>
                </a:rPr>
                <a:t>TH</a:t>
              </a:r>
            </a:p>
          </p:txBody>
        </p:sp>
        <p:grpSp>
          <p:nvGrpSpPr>
            <p:cNvPr id="189540" name="Group 100"/>
            <p:cNvGrpSpPr>
              <a:grpSpLocks/>
            </p:cNvGrpSpPr>
            <p:nvPr/>
          </p:nvGrpSpPr>
          <p:grpSpPr bwMode="auto">
            <a:xfrm>
              <a:off x="3806" y="1300"/>
              <a:ext cx="709" cy="240"/>
              <a:chOff x="1008" y="1151"/>
              <a:chExt cx="768" cy="240"/>
            </a:xfrm>
          </p:grpSpPr>
          <p:sp>
            <p:nvSpPr>
              <p:cNvPr id="189541" name="Line 101"/>
              <p:cNvSpPr>
                <a:spLocks noChangeShapeType="1"/>
              </p:cNvSpPr>
              <p:nvPr/>
            </p:nvSpPr>
            <p:spPr bwMode="auto">
              <a:xfrm flipV="1">
                <a:off x="1008" y="1151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542" name="Line 102"/>
              <p:cNvSpPr>
                <a:spLocks noChangeShapeType="1"/>
              </p:cNvSpPr>
              <p:nvPr/>
            </p:nvSpPr>
            <p:spPr bwMode="auto">
              <a:xfrm>
                <a:off x="1008" y="115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9543" name="Group 103"/>
            <p:cNvGrpSpPr>
              <a:grpSpLocks/>
            </p:cNvGrpSpPr>
            <p:nvPr/>
          </p:nvGrpSpPr>
          <p:grpSpPr bwMode="auto">
            <a:xfrm>
              <a:off x="3806" y="2021"/>
              <a:ext cx="709" cy="240"/>
              <a:chOff x="1008" y="1872"/>
              <a:chExt cx="768" cy="240"/>
            </a:xfrm>
          </p:grpSpPr>
          <p:sp>
            <p:nvSpPr>
              <p:cNvPr id="189544" name="Line 104"/>
              <p:cNvSpPr>
                <a:spLocks noChangeShapeType="1"/>
              </p:cNvSpPr>
              <p:nvPr/>
            </p:nvSpPr>
            <p:spPr bwMode="auto">
              <a:xfrm flipV="1">
                <a:off x="1008" y="1872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545" name="Line 105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9546" name="Line 106"/>
            <p:cNvSpPr>
              <a:spLocks noChangeShapeType="1"/>
            </p:cNvSpPr>
            <p:nvPr/>
          </p:nvSpPr>
          <p:spPr bwMode="auto">
            <a:xfrm flipV="1">
              <a:off x="3806" y="533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47" name="Freeform 107"/>
            <p:cNvSpPr>
              <a:spLocks/>
            </p:cNvSpPr>
            <p:nvPr/>
          </p:nvSpPr>
          <p:spPr bwMode="auto">
            <a:xfrm>
              <a:off x="3379" y="2886"/>
              <a:ext cx="443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  <a:cxn ang="0">
                  <a:pos x="432" y="288"/>
                </a:cxn>
              </a:cxnLst>
              <a:rect l="0" t="0" r="r" b="b"/>
              <a:pathLst>
                <a:path w="432" h="288">
                  <a:moveTo>
                    <a:pt x="0" y="0"/>
                  </a:moveTo>
                  <a:cubicBezTo>
                    <a:pt x="84" y="96"/>
                    <a:pt x="168" y="192"/>
                    <a:pt x="240" y="240"/>
                  </a:cubicBezTo>
                  <a:cubicBezTo>
                    <a:pt x="312" y="288"/>
                    <a:pt x="400" y="280"/>
                    <a:pt x="432" y="288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9548" name="Group 108"/>
            <p:cNvGrpSpPr>
              <a:grpSpLocks/>
            </p:cNvGrpSpPr>
            <p:nvPr/>
          </p:nvGrpSpPr>
          <p:grpSpPr bwMode="auto">
            <a:xfrm>
              <a:off x="3061" y="164"/>
              <a:ext cx="2429" cy="3070"/>
              <a:chOff x="3053" y="149"/>
              <a:chExt cx="2429" cy="3070"/>
            </a:xfrm>
          </p:grpSpPr>
          <p:graphicFrame>
            <p:nvGraphicFramePr>
              <p:cNvPr id="189549" name="Object 109"/>
              <p:cNvGraphicFramePr>
                <a:graphicFrameLocks noChangeAspect="1"/>
              </p:cNvGraphicFramePr>
              <p:nvPr/>
            </p:nvGraphicFramePr>
            <p:xfrm>
              <a:off x="3141" y="149"/>
              <a:ext cx="226" cy="260"/>
            </p:xfrm>
            <a:graphic>
              <a:graphicData uri="http://schemas.openxmlformats.org/presentationml/2006/ole">
                <p:oleObj spid="_x0000_s189549" name="Equation" r:id="rId5" imgW="203040" imgH="215640" progId="">
                  <p:embed/>
                </p:oleObj>
              </a:graphicData>
            </a:graphic>
          </p:graphicFrame>
          <p:sp>
            <p:nvSpPr>
              <p:cNvPr id="189550" name="Line 110"/>
              <p:cNvSpPr>
                <a:spLocks noChangeShapeType="1"/>
              </p:cNvSpPr>
              <p:nvPr/>
            </p:nvSpPr>
            <p:spPr bwMode="auto">
              <a:xfrm>
                <a:off x="3186" y="629"/>
                <a:ext cx="20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551" name="Line 111"/>
              <p:cNvSpPr>
                <a:spLocks noChangeShapeType="1"/>
              </p:cNvSpPr>
              <p:nvPr/>
            </p:nvSpPr>
            <p:spPr bwMode="auto">
              <a:xfrm flipV="1">
                <a:off x="3363" y="245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552" name="Rectangle 112"/>
              <p:cNvSpPr>
                <a:spLocks noChangeArrowheads="1"/>
              </p:cNvSpPr>
              <p:nvPr/>
            </p:nvSpPr>
            <p:spPr bwMode="auto">
              <a:xfrm>
                <a:off x="3152" y="618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O</a:t>
                </a:r>
              </a:p>
            </p:txBody>
          </p:sp>
          <p:sp>
            <p:nvSpPr>
              <p:cNvPr id="189553" name="Rectangle 113"/>
              <p:cNvSpPr>
                <a:spLocks noChangeArrowheads="1"/>
              </p:cNvSpPr>
              <p:nvPr/>
            </p:nvSpPr>
            <p:spPr bwMode="auto">
              <a:xfrm>
                <a:off x="5268" y="437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  <p:sp>
            <p:nvSpPr>
              <p:cNvPr id="189554" name="Rectangle 114"/>
              <p:cNvSpPr>
                <a:spLocks noChangeArrowheads="1"/>
              </p:cNvSpPr>
              <p:nvPr/>
            </p:nvSpPr>
            <p:spPr bwMode="auto">
              <a:xfrm>
                <a:off x="3186" y="1493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O</a:t>
                </a:r>
              </a:p>
            </p:txBody>
          </p:sp>
          <p:grpSp>
            <p:nvGrpSpPr>
              <p:cNvPr id="189555" name="Group 115"/>
              <p:cNvGrpSpPr>
                <a:grpSpLocks/>
              </p:cNvGrpSpPr>
              <p:nvPr/>
            </p:nvGrpSpPr>
            <p:grpSpPr bwMode="auto">
              <a:xfrm>
                <a:off x="3053" y="1157"/>
                <a:ext cx="2428" cy="528"/>
                <a:chOff x="192" y="1008"/>
                <a:chExt cx="2631" cy="528"/>
              </a:xfrm>
            </p:grpSpPr>
            <p:sp>
              <p:nvSpPr>
                <p:cNvPr id="189556" name="Line 116"/>
                <p:cNvSpPr>
                  <a:spLocks noChangeShapeType="1"/>
                </p:cNvSpPr>
                <p:nvPr/>
              </p:nvSpPr>
              <p:spPr bwMode="auto">
                <a:xfrm>
                  <a:off x="384" y="1392"/>
                  <a:ext cx="22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955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528" y="100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9558" name="Object 118"/>
                <p:cNvGraphicFramePr>
                  <a:graphicFrameLocks noChangeAspect="1"/>
                </p:cNvGraphicFramePr>
                <p:nvPr/>
              </p:nvGraphicFramePr>
              <p:xfrm>
                <a:off x="192" y="1008"/>
                <a:ext cx="322" cy="305"/>
              </p:xfrm>
              <a:graphic>
                <a:graphicData uri="http://schemas.openxmlformats.org/presentationml/2006/ole">
                  <p:oleObj spid="_x0000_s189558" name="Equation" r:id="rId6" imgW="241200" imgH="228600" progId="">
                    <p:embed/>
                  </p:oleObj>
                </a:graphicData>
              </a:graphic>
            </p:graphicFrame>
            <p:sp>
              <p:nvSpPr>
                <p:cNvPr id="189559" name="Rectangle 119"/>
                <p:cNvSpPr>
                  <a:spLocks noChangeArrowheads="1"/>
                </p:cNvSpPr>
                <p:nvPr/>
              </p:nvSpPr>
              <p:spPr bwMode="auto">
                <a:xfrm>
                  <a:off x="2640" y="1248"/>
                  <a:ext cx="1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t</a:t>
                  </a:r>
                </a:p>
              </p:txBody>
            </p:sp>
          </p:grpSp>
          <p:grpSp>
            <p:nvGrpSpPr>
              <p:cNvPr id="189560" name="Group 120"/>
              <p:cNvGrpSpPr>
                <a:grpSpLocks/>
              </p:cNvGrpSpPr>
              <p:nvPr/>
            </p:nvGrpSpPr>
            <p:grpSpPr bwMode="auto">
              <a:xfrm>
                <a:off x="3114" y="1870"/>
                <a:ext cx="2367" cy="593"/>
                <a:chOff x="258" y="1721"/>
                <a:chExt cx="2565" cy="593"/>
              </a:xfrm>
            </p:grpSpPr>
            <p:sp>
              <p:nvSpPr>
                <p:cNvPr id="189561" name="Line 121"/>
                <p:cNvSpPr>
                  <a:spLocks noChangeShapeType="1"/>
                </p:cNvSpPr>
                <p:nvPr/>
              </p:nvSpPr>
              <p:spPr bwMode="auto">
                <a:xfrm>
                  <a:off x="384" y="2112"/>
                  <a:ext cx="22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956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528" y="172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95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336" y="2064"/>
                  <a:ext cx="25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/>
                    <a:t>O</a:t>
                  </a:r>
                </a:p>
              </p:txBody>
            </p:sp>
            <p:graphicFrame>
              <p:nvGraphicFramePr>
                <p:cNvPr id="189564" name="Object 124"/>
                <p:cNvGraphicFramePr>
                  <a:graphicFrameLocks noChangeAspect="1"/>
                </p:cNvGraphicFramePr>
                <p:nvPr/>
              </p:nvGraphicFramePr>
              <p:xfrm>
                <a:off x="258" y="1721"/>
                <a:ext cx="306" cy="275"/>
              </p:xfrm>
              <a:graphic>
                <a:graphicData uri="http://schemas.openxmlformats.org/presentationml/2006/ole">
                  <p:oleObj spid="_x0000_s189564" name="Equation" r:id="rId7" imgW="253800" imgH="228600" progId="">
                    <p:embed/>
                  </p:oleObj>
                </a:graphicData>
              </a:graphic>
            </p:graphicFrame>
            <p:sp>
              <p:nvSpPr>
                <p:cNvPr id="189565" name="Rectangle 125"/>
                <p:cNvSpPr>
                  <a:spLocks noChangeArrowheads="1"/>
                </p:cNvSpPr>
                <p:nvPr/>
              </p:nvSpPr>
              <p:spPr bwMode="auto">
                <a:xfrm>
                  <a:off x="2640" y="1968"/>
                  <a:ext cx="1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t</a:t>
                  </a:r>
                </a:p>
              </p:txBody>
            </p:sp>
          </p:grpSp>
          <p:grpSp>
            <p:nvGrpSpPr>
              <p:cNvPr id="189566" name="Group 126"/>
              <p:cNvGrpSpPr>
                <a:grpSpLocks/>
              </p:cNvGrpSpPr>
              <p:nvPr/>
            </p:nvGrpSpPr>
            <p:grpSpPr bwMode="auto">
              <a:xfrm>
                <a:off x="3149" y="2492"/>
                <a:ext cx="2333" cy="727"/>
                <a:chOff x="295" y="2393"/>
                <a:chExt cx="2528" cy="727"/>
              </a:xfrm>
            </p:grpSpPr>
            <p:sp>
              <p:nvSpPr>
                <p:cNvPr id="189567" name="Line 127"/>
                <p:cNvSpPr>
                  <a:spLocks noChangeShapeType="1"/>
                </p:cNvSpPr>
                <p:nvPr/>
              </p:nvSpPr>
              <p:spPr bwMode="auto">
                <a:xfrm>
                  <a:off x="384" y="2784"/>
                  <a:ext cx="22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9568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528" y="2496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9569" name="Rectangle 129"/>
                <p:cNvSpPr>
                  <a:spLocks noChangeArrowheads="1"/>
                </p:cNvSpPr>
                <p:nvPr/>
              </p:nvSpPr>
              <p:spPr bwMode="auto">
                <a:xfrm>
                  <a:off x="336" y="2736"/>
                  <a:ext cx="25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/>
                    <a:t>O</a:t>
                  </a:r>
                </a:p>
              </p:txBody>
            </p:sp>
            <p:graphicFrame>
              <p:nvGraphicFramePr>
                <p:cNvPr id="189570" name="Object 130"/>
                <p:cNvGraphicFramePr>
                  <a:graphicFrameLocks noChangeAspect="1"/>
                </p:cNvGraphicFramePr>
                <p:nvPr/>
              </p:nvGraphicFramePr>
              <p:xfrm>
                <a:off x="295" y="2393"/>
                <a:ext cx="230" cy="275"/>
              </p:xfrm>
              <a:graphic>
                <a:graphicData uri="http://schemas.openxmlformats.org/presentationml/2006/ole">
                  <p:oleObj spid="_x0000_s189570" name="Equation" r:id="rId8" imgW="190440" imgH="228600" progId="">
                    <p:embed/>
                  </p:oleObj>
                </a:graphicData>
              </a:graphic>
            </p:graphicFrame>
            <p:sp>
              <p:nvSpPr>
                <p:cNvPr id="189571" name="Rectangle 131"/>
                <p:cNvSpPr>
                  <a:spLocks noChangeArrowheads="1"/>
                </p:cNvSpPr>
                <p:nvPr/>
              </p:nvSpPr>
              <p:spPr bwMode="auto">
                <a:xfrm>
                  <a:off x="2640" y="2640"/>
                  <a:ext cx="1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t</a:t>
                  </a:r>
                </a:p>
              </p:txBody>
            </p:sp>
          </p:grpSp>
        </p:grpSp>
        <p:sp>
          <p:nvSpPr>
            <p:cNvPr id="189572" name="Line 132"/>
            <p:cNvSpPr>
              <a:spLocks noChangeShapeType="1"/>
            </p:cNvSpPr>
            <p:nvPr/>
          </p:nvSpPr>
          <p:spPr bwMode="auto">
            <a:xfrm>
              <a:off x="3288" y="391"/>
              <a:ext cx="9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189573" name="Text Box 133"/>
          <p:cNvSpPr txBox="1">
            <a:spLocks noChangeArrowheads="1"/>
          </p:cNvSpPr>
          <p:nvPr/>
        </p:nvSpPr>
        <p:spPr bwMode="auto">
          <a:xfrm>
            <a:off x="395288" y="2852738"/>
            <a:ext cx="3838575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第一暂稳态的等效电路为：</a:t>
            </a:r>
          </a:p>
        </p:txBody>
      </p:sp>
      <p:sp>
        <p:nvSpPr>
          <p:cNvPr id="189574" name="AutoShape 134"/>
          <p:cNvSpPr>
            <a:spLocks noChangeArrowheads="1"/>
          </p:cNvSpPr>
          <p:nvPr/>
        </p:nvSpPr>
        <p:spPr bwMode="auto">
          <a:xfrm>
            <a:off x="6011863" y="5589588"/>
            <a:ext cx="1223962" cy="576262"/>
          </a:xfrm>
          <a:prstGeom prst="wedgeRoundRectCallout">
            <a:avLst>
              <a:gd name="adj1" fmla="val 3306"/>
              <a:gd name="adj2" fmla="val -232093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F90F36"/>
                </a:solidFill>
              </a:rPr>
              <a:t>充电</a:t>
            </a:r>
          </a:p>
        </p:txBody>
      </p:sp>
      <p:sp>
        <p:nvSpPr>
          <p:cNvPr id="189575" name="AutoShape 135"/>
          <p:cNvSpPr>
            <a:spLocks noChangeArrowheads="1"/>
          </p:cNvSpPr>
          <p:nvPr/>
        </p:nvSpPr>
        <p:spPr bwMode="auto">
          <a:xfrm>
            <a:off x="7667625" y="2276475"/>
            <a:ext cx="1296988" cy="1439863"/>
          </a:xfrm>
          <a:prstGeom prst="wedgeRoundRectCallout">
            <a:avLst>
              <a:gd name="adj1" fmla="val -75093"/>
              <a:gd name="adj2" fmla="val -117917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又回到：</a:t>
            </a:r>
            <a:r>
              <a:rPr lang="zh-CN" altLang="en-US">
                <a:solidFill>
                  <a:srgbClr val="FF0000"/>
                </a:solidFill>
              </a:rPr>
              <a:t>第二单稳</a:t>
            </a:r>
          </a:p>
        </p:txBody>
      </p:sp>
      <p:graphicFrame>
        <p:nvGraphicFramePr>
          <p:cNvPr id="189576" name="Object 136"/>
          <p:cNvGraphicFramePr>
            <a:graphicFrameLocks noChangeAspect="1"/>
          </p:cNvGraphicFramePr>
          <p:nvPr/>
        </p:nvGraphicFramePr>
        <p:xfrm>
          <a:off x="2700338" y="0"/>
          <a:ext cx="2232025" cy="582613"/>
        </p:xfrm>
        <a:graphic>
          <a:graphicData uri="http://schemas.openxmlformats.org/presentationml/2006/ole">
            <p:oleObj spid="_x0000_s189576" name="公式" r:id="rId9" imgW="876240" imgH="228600" progId="">
              <p:embed/>
            </p:oleObj>
          </a:graphicData>
        </a:graphic>
      </p:graphicFrame>
      <p:grpSp>
        <p:nvGrpSpPr>
          <p:cNvPr id="189579" name="Group 139"/>
          <p:cNvGrpSpPr>
            <a:grpSpLocks/>
          </p:cNvGrpSpPr>
          <p:nvPr/>
        </p:nvGrpSpPr>
        <p:grpSpPr bwMode="auto">
          <a:xfrm>
            <a:off x="2195513" y="1916113"/>
            <a:ext cx="2952750" cy="1081087"/>
            <a:chOff x="1156" y="1298"/>
            <a:chExt cx="1860" cy="681"/>
          </a:xfrm>
        </p:grpSpPr>
        <p:sp>
          <p:nvSpPr>
            <p:cNvPr id="189580" name="AutoShape 140"/>
            <p:cNvSpPr>
              <a:spLocks noChangeArrowheads="1"/>
            </p:cNvSpPr>
            <p:nvPr/>
          </p:nvSpPr>
          <p:spPr bwMode="auto">
            <a:xfrm>
              <a:off x="1156" y="1298"/>
              <a:ext cx="1860" cy="681"/>
            </a:xfrm>
            <a:prstGeom prst="wedgeRoundRectCallout">
              <a:avLst>
                <a:gd name="adj1" fmla="val 91170"/>
                <a:gd name="adj2" fmla="val 191577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89581" name="AutoShape 141"/>
            <p:cNvSpPr>
              <a:spLocks noChangeArrowheads="1"/>
            </p:cNvSpPr>
            <p:nvPr/>
          </p:nvSpPr>
          <p:spPr bwMode="auto">
            <a:xfrm>
              <a:off x="1156" y="1298"/>
              <a:ext cx="1860" cy="681"/>
            </a:xfrm>
            <a:prstGeom prst="wedgeRoundRectCallout">
              <a:avLst>
                <a:gd name="adj1" fmla="val 63440"/>
                <a:gd name="adj2" fmla="val 178343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zh-CN" altLang="en-US">
                  <a:solidFill>
                    <a:schemeClr val="accent2"/>
                  </a:solidFill>
                </a:rPr>
                <a:t>不同点</a:t>
              </a:r>
              <a:r>
                <a:rPr lang="zh-CN" altLang="en-US"/>
                <a:t>：起始时，电容电压不同</a:t>
              </a:r>
            </a:p>
          </p:txBody>
        </p:sp>
      </p:grpSp>
      <p:sp>
        <p:nvSpPr>
          <p:cNvPr id="189582" name="Text Box 142"/>
          <p:cNvSpPr txBox="1">
            <a:spLocks noChangeArrowheads="1"/>
          </p:cNvSpPr>
          <p:nvPr/>
        </p:nvSpPr>
        <p:spPr bwMode="auto">
          <a:xfrm>
            <a:off x="5364163" y="0"/>
            <a:ext cx="69215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第二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暂稳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7" grpId="0" animBg="1"/>
      <p:bldP spid="189462" grpId="0" animBg="1"/>
      <p:bldP spid="189463" grpId="0" animBg="1"/>
      <p:bldP spid="189470" grpId="0" animBg="1"/>
      <p:bldP spid="189471" grpId="0" animBg="1"/>
      <p:bldP spid="189472" grpId="0" animBg="1"/>
      <p:bldP spid="189473" grpId="0" animBg="1"/>
      <p:bldP spid="189474" grpId="0" animBg="1"/>
      <p:bldP spid="189493" grpId="0" autoUpdateAnimBg="0"/>
      <p:bldP spid="189573" grpId="0"/>
      <p:bldP spid="189574" grpId="0" animBg="1"/>
      <p:bldP spid="1895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D2F3-E724-4395-8CE6-2C97F68C3EA2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1116013" y="981075"/>
            <a:ext cx="5162550" cy="5191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脉冲产生和脉冲波形变换的电路</a:t>
            </a:r>
          </a:p>
        </p:txBody>
      </p:sp>
      <p:grpSp>
        <p:nvGrpSpPr>
          <p:cNvPr id="119825" name="Group 17"/>
          <p:cNvGrpSpPr>
            <a:grpSpLocks/>
          </p:cNvGrpSpPr>
          <p:nvPr/>
        </p:nvGrpSpPr>
        <p:grpSpPr bwMode="auto">
          <a:xfrm>
            <a:off x="539750" y="4221163"/>
            <a:ext cx="3808413" cy="2349500"/>
            <a:chOff x="2383" y="3426"/>
            <a:chExt cx="1857" cy="894"/>
          </a:xfrm>
        </p:grpSpPr>
        <p:sp>
          <p:nvSpPr>
            <p:cNvPr id="119826" name="Rectangle 18"/>
            <p:cNvSpPr>
              <a:spLocks noChangeArrowheads="1"/>
            </p:cNvSpPr>
            <p:nvPr/>
          </p:nvSpPr>
          <p:spPr bwMode="auto">
            <a:xfrm>
              <a:off x="2504" y="3623"/>
              <a:ext cx="1130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  <a:ea typeface="楷体_GB2312" pitchFamily="49" charset="-122"/>
                </a:rPr>
                <a:t>施密特触发器：</a:t>
              </a:r>
            </a:p>
          </p:txBody>
        </p:sp>
        <p:sp>
          <p:nvSpPr>
            <p:cNvPr id="119827" name="Rectangle 19"/>
            <p:cNvSpPr>
              <a:spLocks noChangeArrowheads="1"/>
            </p:cNvSpPr>
            <p:nvPr/>
          </p:nvSpPr>
          <p:spPr bwMode="auto">
            <a:xfrm>
              <a:off x="2493" y="3850"/>
              <a:ext cx="1130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单稳态触发器：</a:t>
              </a:r>
              <a:endParaRPr lang="zh-CN" altLang="en-US" b="1">
                <a:solidFill>
                  <a:srgbClr val="F90F36"/>
                </a:solidFill>
                <a:ea typeface="楷体_GB2312" pitchFamily="49" charset="-122"/>
              </a:endParaRPr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2516" y="4050"/>
              <a:ext cx="1724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多谐振荡器（无稳态）：</a:t>
              </a:r>
            </a:p>
          </p:txBody>
        </p:sp>
        <p:sp>
          <p:nvSpPr>
            <p:cNvPr id="119829" name="Rectangle 21"/>
            <p:cNvSpPr>
              <a:spLocks noChangeArrowheads="1"/>
            </p:cNvSpPr>
            <p:nvPr/>
          </p:nvSpPr>
          <p:spPr bwMode="auto">
            <a:xfrm>
              <a:off x="2495" y="3426"/>
              <a:ext cx="1178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  <a:ea typeface="楷体_GB2312" pitchFamily="49" charset="-122"/>
                </a:rPr>
                <a:t>双稳态触发器：</a:t>
              </a:r>
            </a:p>
          </p:txBody>
        </p:sp>
        <p:sp>
          <p:nvSpPr>
            <p:cNvPr id="119830" name="AutoShape 22"/>
            <p:cNvSpPr>
              <a:spLocks/>
            </p:cNvSpPr>
            <p:nvPr/>
          </p:nvSpPr>
          <p:spPr bwMode="auto">
            <a:xfrm>
              <a:off x="2383" y="3535"/>
              <a:ext cx="139" cy="785"/>
            </a:xfrm>
            <a:prstGeom prst="leftBrace">
              <a:avLst>
                <a:gd name="adj1" fmla="val 4706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840" name="Text Box 3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4535487" cy="5794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三、什么叫脉冲电路</a:t>
            </a:r>
          </a:p>
        </p:txBody>
      </p:sp>
      <p:sp>
        <p:nvSpPr>
          <p:cNvPr id="119842" name="Rectangle 34"/>
          <p:cNvSpPr>
            <a:spLocks noChangeArrowheads="1"/>
          </p:cNvSpPr>
          <p:nvPr/>
        </p:nvSpPr>
        <p:spPr bwMode="auto">
          <a:xfrm>
            <a:off x="539750" y="1628775"/>
            <a:ext cx="8064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/>
              <a:t>        </a:t>
            </a:r>
            <a:r>
              <a:rPr lang="zh-CN" altLang="en-US" b="1"/>
              <a:t>与产生模拟信号要用模拟振荡器一样，产生脉冲信号要用</a:t>
            </a:r>
            <a:r>
              <a:rPr lang="zh-CN" altLang="en-US" b="1">
                <a:solidFill>
                  <a:srgbClr val="FF0000"/>
                </a:solidFill>
              </a:rPr>
              <a:t>脉冲振荡器</a:t>
            </a:r>
            <a:r>
              <a:rPr lang="zh-CN" altLang="en-US" b="1"/>
              <a:t>。 脉冲波形变换则包括</a:t>
            </a:r>
            <a:r>
              <a:rPr lang="zh-CN" altLang="en-US" b="1">
                <a:solidFill>
                  <a:srgbClr val="FF0000"/>
                </a:solidFill>
              </a:rPr>
              <a:t>改变</a:t>
            </a:r>
            <a:r>
              <a:rPr lang="zh-CN" altLang="en-US" b="1">
                <a:solidFill>
                  <a:srgbClr val="0000FF"/>
                </a:solidFill>
              </a:rPr>
              <a:t>脉冲周期、宽度、幅度、上升和下降时间参数，</a:t>
            </a:r>
            <a:r>
              <a:rPr lang="zh-CN" altLang="en-US" b="1"/>
              <a:t>使这些特性符合要求。</a:t>
            </a:r>
          </a:p>
        </p:txBody>
      </p:sp>
      <p:sp>
        <p:nvSpPr>
          <p:cNvPr id="119843" name="Text Box 3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3357563"/>
            <a:ext cx="4535488" cy="5794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四、脉冲电路分类</a:t>
            </a:r>
          </a:p>
        </p:txBody>
      </p:sp>
      <p:sp>
        <p:nvSpPr>
          <p:cNvPr id="119844" name="AutoShape 36"/>
          <p:cNvSpPr>
            <a:spLocks noChangeArrowheads="1"/>
          </p:cNvSpPr>
          <p:nvPr/>
        </p:nvSpPr>
        <p:spPr bwMode="auto">
          <a:xfrm>
            <a:off x="4572000" y="3933825"/>
            <a:ext cx="3313113" cy="1008063"/>
          </a:xfrm>
          <a:prstGeom prst="wedgeRoundRectCallout">
            <a:avLst>
              <a:gd name="adj1" fmla="val -94514"/>
              <a:gd name="adj2" fmla="val 59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en-US" altLang="zh-CN"/>
              <a:t>SR</a:t>
            </a:r>
            <a:r>
              <a:rPr lang="zh-CN" altLang="en-US"/>
              <a:t>、</a:t>
            </a:r>
            <a:r>
              <a:rPr lang="en-US" altLang="zh-CN"/>
              <a:t>JK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T</a:t>
            </a:r>
            <a:r>
              <a:rPr lang="zh-CN" altLang="en-US"/>
              <a:t>，主要用于</a:t>
            </a:r>
            <a:r>
              <a:rPr lang="zh-CN" altLang="en-US">
                <a:solidFill>
                  <a:srgbClr val="F90F36"/>
                </a:solidFill>
              </a:rPr>
              <a:t>变换脉冲周期</a:t>
            </a:r>
          </a:p>
        </p:txBody>
      </p:sp>
      <p:sp>
        <p:nvSpPr>
          <p:cNvPr id="119845" name="AutoShape 37"/>
          <p:cNvSpPr>
            <a:spLocks noChangeArrowheads="1"/>
          </p:cNvSpPr>
          <p:nvPr/>
        </p:nvSpPr>
        <p:spPr bwMode="auto">
          <a:xfrm>
            <a:off x="4572000" y="4437063"/>
            <a:ext cx="3313113" cy="1008062"/>
          </a:xfrm>
          <a:prstGeom prst="wedgeRoundRectCallout">
            <a:avLst>
              <a:gd name="adj1" fmla="val -94514"/>
              <a:gd name="adj2" fmla="val 59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zh-CN" altLang="en-US" b="1"/>
              <a:t>主要用于</a:t>
            </a:r>
            <a:r>
              <a:rPr lang="zh-CN" altLang="en-US" b="1">
                <a:solidFill>
                  <a:srgbClr val="F90F36"/>
                </a:solidFill>
              </a:rPr>
              <a:t>整形</a:t>
            </a:r>
            <a:r>
              <a:rPr lang="zh-CN" altLang="en-US" b="1"/>
              <a:t>，将非矩形波转为矩形波</a:t>
            </a:r>
            <a:endParaRPr lang="zh-CN" altLang="en-US">
              <a:solidFill>
                <a:srgbClr val="F90F36"/>
              </a:solidFill>
            </a:endParaRPr>
          </a:p>
        </p:txBody>
      </p:sp>
      <p:sp>
        <p:nvSpPr>
          <p:cNvPr id="119846" name="AutoShape 38"/>
          <p:cNvSpPr>
            <a:spLocks noChangeArrowheads="1"/>
          </p:cNvSpPr>
          <p:nvPr/>
        </p:nvSpPr>
        <p:spPr bwMode="auto">
          <a:xfrm>
            <a:off x="4643438" y="5013325"/>
            <a:ext cx="3313112" cy="1008063"/>
          </a:xfrm>
          <a:prstGeom prst="wedgeRoundRectCallout">
            <a:avLst>
              <a:gd name="adj1" fmla="val -94514"/>
              <a:gd name="adj2" fmla="val 59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zh-CN" altLang="en-US" b="1"/>
              <a:t>主要用于</a:t>
            </a:r>
            <a:r>
              <a:rPr lang="zh-CN" altLang="en-US" b="1">
                <a:solidFill>
                  <a:srgbClr val="F90F36"/>
                </a:solidFill>
              </a:rPr>
              <a:t>变换</a:t>
            </a:r>
            <a:r>
              <a:rPr lang="zh-CN" altLang="en-US" b="1"/>
              <a:t>脉冲</a:t>
            </a:r>
          </a:p>
          <a:p>
            <a:r>
              <a:rPr lang="zh-CN" altLang="en-US" b="1"/>
              <a:t>宽度，改变占空比</a:t>
            </a:r>
          </a:p>
        </p:txBody>
      </p:sp>
      <p:sp>
        <p:nvSpPr>
          <p:cNvPr id="119847" name="AutoShape 39"/>
          <p:cNvSpPr>
            <a:spLocks noChangeArrowheads="1"/>
          </p:cNvSpPr>
          <p:nvPr/>
        </p:nvSpPr>
        <p:spPr bwMode="auto">
          <a:xfrm>
            <a:off x="4644008" y="5849937"/>
            <a:ext cx="3313113" cy="1008063"/>
          </a:xfrm>
          <a:prstGeom prst="wedgeRoundRectCallout">
            <a:avLst>
              <a:gd name="adj1" fmla="val -81950"/>
              <a:gd name="adj2" fmla="val -1723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zh-CN" altLang="en-US" b="1">
                <a:solidFill>
                  <a:srgbClr val="FF0000"/>
                </a:solidFill>
              </a:rPr>
              <a:t>脉冲振荡器：</a:t>
            </a:r>
            <a:r>
              <a:rPr lang="zh-CN" altLang="en-US" b="1"/>
              <a:t>产生矩形脉冲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3" grpId="0" autoUpdateAnimBg="0"/>
      <p:bldP spid="119840" grpId="0" animBg="1" autoUpdateAnimBg="0"/>
      <p:bldP spid="119842" grpId="0" autoUpdateAnimBg="0"/>
      <p:bldP spid="119843" grpId="0" animBg="1" autoUpdateAnimBg="0"/>
      <p:bldP spid="119844" grpId="0" animBg="1"/>
      <p:bldP spid="119845" grpId="0" animBg="1"/>
      <p:bldP spid="119846" grpId="0" animBg="1"/>
      <p:bldP spid="1198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624C-82AD-47FC-9016-83B24B4008FA}" type="datetime10">
              <a:rPr lang="zh-CN" altLang="en-US"/>
              <a:pPr/>
              <a:t>14:31</a:t>
            </a:fld>
            <a:endParaRPr lang="en-US" altLang="zh-CN"/>
          </a:p>
        </p:txBody>
      </p:sp>
      <p:grpSp>
        <p:nvGrpSpPr>
          <p:cNvPr id="191506" name="Group 18"/>
          <p:cNvGrpSpPr>
            <a:grpSpLocks/>
          </p:cNvGrpSpPr>
          <p:nvPr/>
        </p:nvGrpSpPr>
        <p:grpSpPr bwMode="auto">
          <a:xfrm>
            <a:off x="0" y="0"/>
            <a:ext cx="4643438" cy="2492375"/>
            <a:chOff x="122" y="654"/>
            <a:chExt cx="2760" cy="1381"/>
          </a:xfrm>
        </p:grpSpPr>
        <p:graphicFrame>
          <p:nvGraphicFramePr>
            <p:cNvPr id="191507" name="Object 19"/>
            <p:cNvGraphicFramePr>
              <a:graphicFrameLocks noChangeAspect="1"/>
            </p:cNvGraphicFramePr>
            <p:nvPr/>
          </p:nvGraphicFramePr>
          <p:xfrm>
            <a:off x="122" y="897"/>
            <a:ext cx="2760" cy="1138"/>
          </p:xfrm>
          <a:graphic>
            <a:graphicData uri="http://schemas.openxmlformats.org/presentationml/2006/ole">
              <p:oleObj spid="_x0000_s191507" name="Photo Editor 照片" r:id="rId3" imgW="18600000" imgH="7666667" progId="">
                <p:embed/>
              </p:oleObj>
            </a:graphicData>
          </a:graphic>
        </p:graphicFrame>
        <p:sp>
          <p:nvSpPr>
            <p:cNvPr id="191508" name="Line 20"/>
            <p:cNvSpPr>
              <a:spLocks noChangeShapeType="1"/>
            </p:cNvSpPr>
            <p:nvPr/>
          </p:nvSpPr>
          <p:spPr bwMode="auto">
            <a:xfrm flipV="1">
              <a:off x="1300" y="890"/>
              <a:ext cx="2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1509" name="Text Box 21"/>
            <p:cNvSpPr txBox="1">
              <a:spLocks noChangeArrowheads="1"/>
            </p:cNvSpPr>
            <p:nvPr/>
          </p:nvSpPr>
          <p:spPr bwMode="auto">
            <a:xfrm>
              <a:off x="1277" y="654"/>
              <a:ext cx="316" cy="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90F36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rgbClr val="F90F36"/>
                  </a:solidFill>
                  <a:ea typeface="楷体_GB2312" pitchFamily="49" charset="-122"/>
                </a:rPr>
                <a:t>C</a:t>
              </a:r>
            </a:p>
          </p:txBody>
        </p:sp>
      </p:grpSp>
      <p:grpSp>
        <p:nvGrpSpPr>
          <p:cNvPr id="191559" name="Group 71"/>
          <p:cNvGrpSpPr>
            <a:grpSpLocks/>
          </p:cNvGrpSpPr>
          <p:nvPr/>
        </p:nvGrpSpPr>
        <p:grpSpPr bwMode="auto">
          <a:xfrm>
            <a:off x="4859338" y="0"/>
            <a:ext cx="3856037" cy="5189538"/>
            <a:chOff x="3061" y="0"/>
            <a:chExt cx="2429" cy="3269"/>
          </a:xfrm>
        </p:grpSpPr>
        <p:sp>
          <p:nvSpPr>
            <p:cNvPr id="191490" name="Line 2"/>
            <p:cNvSpPr>
              <a:spLocks noChangeShapeType="1"/>
            </p:cNvSpPr>
            <p:nvPr/>
          </p:nvSpPr>
          <p:spPr bwMode="auto">
            <a:xfrm flipV="1">
              <a:off x="4515" y="341"/>
              <a:ext cx="0" cy="29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491" name="Freeform 3"/>
            <p:cNvSpPr>
              <a:spLocks/>
            </p:cNvSpPr>
            <p:nvPr/>
          </p:nvSpPr>
          <p:spPr bwMode="auto">
            <a:xfrm>
              <a:off x="3813" y="2780"/>
              <a:ext cx="709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144"/>
                </a:cxn>
                <a:cxn ang="0">
                  <a:pos x="768" y="0"/>
                </a:cxn>
              </a:cxnLst>
              <a:rect l="0" t="0" r="r" b="b"/>
              <a:pathLst>
                <a:path w="768" h="240">
                  <a:moveTo>
                    <a:pt x="0" y="240"/>
                  </a:moveTo>
                  <a:cubicBezTo>
                    <a:pt x="8" y="212"/>
                    <a:pt x="16" y="184"/>
                    <a:pt x="144" y="144"/>
                  </a:cubicBezTo>
                  <a:cubicBezTo>
                    <a:pt x="272" y="104"/>
                    <a:pt x="664" y="24"/>
                    <a:pt x="768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492" name="Freeform 4"/>
            <p:cNvSpPr>
              <a:spLocks/>
            </p:cNvSpPr>
            <p:nvPr/>
          </p:nvSpPr>
          <p:spPr bwMode="auto">
            <a:xfrm>
              <a:off x="3806" y="533"/>
              <a:ext cx="709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144"/>
                </a:cxn>
                <a:cxn ang="0">
                  <a:pos x="768" y="0"/>
                </a:cxn>
              </a:cxnLst>
              <a:rect l="0" t="0" r="r" b="b"/>
              <a:pathLst>
                <a:path w="768" h="240">
                  <a:moveTo>
                    <a:pt x="0" y="240"/>
                  </a:moveTo>
                  <a:cubicBezTo>
                    <a:pt x="8" y="212"/>
                    <a:pt x="16" y="184"/>
                    <a:pt x="144" y="144"/>
                  </a:cubicBezTo>
                  <a:cubicBezTo>
                    <a:pt x="272" y="104"/>
                    <a:pt x="664" y="24"/>
                    <a:pt x="768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1493" name="Group 5"/>
            <p:cNvGrpSpPr>
              <a:grpSpLocks/>
            </p:cNvGrpSpPr>
            <p:nvPr/>
          </p:nvGrpSpPr>
          <p:grpSpPr bwMode="auto">
            <a:xfrm>
              <a:off x="4515" y="1301"/>
              <a:ext cx="709" cy="240"/>
              <a:chOff x="1008" y="1872"/>
              <a:chExt cx="768" cy="240"/>
            </a:xfrm>
          </p:grpSpPr>
          <p:sp>
            <p:nvSpPr>
              <p:cNvPr id="191494" name="Line 6"/>
              <p:cNvSpPr>
                <a:spLocks noChangeShapeType="1"/>
              </p:cNvSpPr>
              <p:nvPr/>
            </p:nvSpPr>
            <p:spPr bwMode="auto">
              <a:xfrm flipV="1">
                <a:off x="1008" y="1872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495" name="Line 7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496" name="Group 8"/>
            <p:cNvGrpSpPr>
              <a:grpSpLocks/>
            </p:cNvGrpSpPr>
            <p:nvPr/>
          </p:nvGrpSpPr>
          <p:grpSpPr bwMode="auto">
            <a:xfrm>
              <a:off x="4515" y="2021"/>
              <a:ext cx="531" cy="240"/>
              <a:chOff x="1008" y="1151"/>
              <a:chExt cx="768" cy="240"/>
            </a:xfrm>
          </p:grpSpPr>
          <p:sp>
            <p:nvSpPr>
              <p:cNvPr id="191497" name="Line 9"/>
              <p:cNvSpPr>
                <a:spLocks noChangeShapeType="1"/>
              </p:cNvSpPr>
              <p:nvPr/>
            </p:nvSpPr>
            <p:spPr bwMode="auto">
              <a:xfrm flipV="1">
                <a:off x="1008" y="1151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498" name="Line 10"/>
              <p:cNvSpPr>
                <a:spLocks noChangeShapeType="1"/>
              </p:cNvSpPr>
              <p:nvPr/>
            </p:nvSpPr>
            <p:spPr bwMode="auto">
              <a:xfrm>
                <a:off x="1008" y="115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1503" name="Line 15"/>
            <p:cNvSpPr>
              <a:spLocks noChangeShapeType="1"/>
            </p:cNvSpPr>
            <p:nvPr/>
          </p:nvSpPr>
          <p:spPr bwMode="auto">
            <a:xfrm flipV="1">
              <a:off x="4515" y="293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4" name="Text Box 16"/>
            <p:cNvSpPr txBox="1">
              <a:spLocks noChangeArrowheads="1"/>
            </p:cNvSpPr>
            <p:nvPr/>
          </p:nvSpPr>
          <p:spPr bwMode="auto">
            <a:xfrm>
              <a:off x="3951" y="0"/>
              <a:ext cx="436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第一</a:t>
              </a:r>
            </a:p>
            <a:p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暂稳</a:t>
              </a:r>
            </a:p>
          </p:txBody>
        </p:sp>
        <p:sp>
          <p:nvSpPr>
            <p:cNvPr id="191505" name="Text Box 17"/>
            <p:cNvSpPr txBox="1">
              <a:spLocks noChangeArrowheads="1"/>
            </p:cNvSpPr>
            <p:nvPr/>
          </p:nvSpPr>
          <p:spPr bwMode="auto">
            <a:xfrm>
              <a:off x="4554" y="0"/>
              <a:ext cx="436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第二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暂稳</a:t>
              </a:r>
            </a:p>
          </p:txBody>
        </p:sp>
        <p:grpSp>
          <p:nvGrpSpPr>
            <p:cNvPr id="191514" name="Group 26"/>
            <p:cNvGrpSpPr>
              <a:grpSpLocks/>
            </p:cNvGrpSpPr>
            <p:nvPr/>
          </p:nvGrpSpPr>
          <p:grpSpPr bwMode="auto">
            <a:xfrm>
              <a:off x="3061" y="164"/>
              <a:ext cx="2429" cy="3105"/>
              <a:chOff x="3061" y="164"/>
              <a:chExt cx="2429" cy="3105"/>
            </a:xfrm>
          </p:grpSpPr>
          <p:sp>
            <p:nvSpPr>
              <p:cNvPr id="191515" name="Line 27"/>
              <p:cNvSpPr>
                <a:spLocks noChangeShapeType="1"/>
              </p:cNvSpPr>
              <p:nvPr/>
            </p:nvSpPr>
            <p:spPr bwMode="auto">
              <a:xfrm>
                <a:off x="3363" y="1540"/>
                <a:ext cx="443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6" name="Line 28"/>
              <p:cNvSpPr>
                <a:spLocks noChangeShapeType="1"/>
              </p:cNvSpPr>
              <p:nvPr/>
            </p:nvSpPr>
            <p:spPr bwMode="auto">
              <a:xfrm>
                <a:off x="3363" y="2021"/>
                <a:ext cx="44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7" name="Line 29"/>
              <p:cNvSpPr>
                <a:spLocks noChangeShapeType="1"/>
              </p:cNvSpPr>
              <p:nvPr/>
            </p:nvSpPr>
            <p:spPr bwMode="auto">
              <a:xfrm>
                <a:off x="3282" y="2876"/>
                <a:ext cx="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8" name="Line 30"/>
              <p:cNvSpPr>
                <a:spLocks noChangeShapeType="1"/>
              </p:cNvSpPr>
              <p:nvPr/>
            </p:nvSpPr>
            <p:spPr bwMode="auto">
              <a:xfrm flipV="1">
                <a:off x="3806" y="341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9" name="Freeform 31"/>
              <p:cNvSpPr>
                <a:spLocks/>
              </p:cNvSpPr>
              <p:nvPr/>
            </p:nvSpPr>
            <p:spPr bwMode="auto">
              <a:xfrm>
                <a:off x="3363" y="389"/>
                <a:ext cx="443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240"/>
                  </a:cxn>
                  <a:cxn ang="0">
                    <a:pos x="432" y="288"/>
                  </a:cxn>
                </a:cxnLst>
                <a:rect l="0" t="0" r="r" b="b"/>
                <a:pathLst>
                  <a:path w="432" h="288">
                    <a:moveTo>
                      <a:pt x="0" y="0"/>
                    </a:moveTo>
                    <a:cubicBezTo>
                      <a:pt x="84" y="96"/>
                      <a:pt x="168" y="192"/>
                      <a:pt x="240" y="240"/>
                    </a:cubicBezTo>
                    <a:cubicBezTo>
                      <a:pt x="312" y="288"/>
                      <a:pt x="400" y="280"/>
                      <a:pt x="432" y="288"/>
                    </a:cubicBezTo>
                  </a:path>
                </a:pathLst>
              </a:custGeom>
              <a:noFill/>
              <a:ln w="222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0" name="Line 32"/>
              <p:cNvSpPr>
                <a:spLocks noChangeShapeType="1"/>
              </p:cNvSpPr>
              <p:nvPr/>
            </p:nvSpPr>
            <p:spPr bwMode="auto">
              <a:xfrm>
                <a:off x="3363" y="533"/>
                <a:ext cx="1816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1" name="Rectangle 33"/>
              <p:cNvSpPr>
                <a:spLocks noChangeArrowheads="1"/>
              </p:cNvSpPr>
              <p:nvPr/>
            </p:nvSpPr>
            <p:spPr bwMode="auto">
              <a:xfrm>
                <a:off x="5091" y="293"/>
                <a:ext cx="34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2"/>
                    </a:solidFill>
                  </a:rPr>
                  <a:t>V</a:t>
                </a:r>
                <a:r>
                  <a:rPr lang="en-US" altLang="zh-CN" sz="2000" baseline="-25000">
                    <a:solidFill>
                      <a:schemeClr val="accent2"/>
                    </a:solidFill>
                  </a:rPr>
                  <a:t>TH</a:t>
                </a:r>
              </a:p>
            </p:txBody>
          </p:sp>
          <p:grpSp>
            <p:nvGrpSpPr>
              <p:cNvPr id="191522" name="Group 34"/>
              <p:cNvGrpSpPr>
                <a:grpSpLocks/>
              </p:cNvGrpSpPr>
              <p:nvPr/>
            </p:nvGrpSpPr>
            <p:grpSpPr bwMode="auto">
              <a:xfrm>
                <a:off x="3806" y="1300"/>
                <a:ext cx="709" cy="240"/>
                <a:chOff x="1008" y="1151"/>
                <a:chExt cx="768" cy="240"/>
              </a:xfrm>
            </p:grpSpPr>
            <p:sp>
              <p:nvSpPr>
                <p:cNvPr id="19152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008" y="1151"/>
                  <a:ext cx="0" cy="24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524" name="Line 36"/>
                <p:cNvSpPr>
                  <a:spLocks noChangeShapeType="1"/>
                </p:cNvSpPr>
                <p:nvPr/>
              </p:nvSpPr>
              <p:spPr bwMode="auto">
                <a:xfrm>
                  <a:off x="1008" y="1152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1525" name="Group 37"/>
              <p:cNvGrpSpPr>
                <a:grpSpLocks/>
              </p:cNvGrpSpPr>
              <p:nvPr/>
            </p:nvGrpSpPr>
            <p:grpSpPr bwMode="auto">
              <a:xfrm>
                <a:off x="3806" y="2021"/>
                <a:ext cx="709" cy="240"/>
                <a:chOff x="1008" y="1872"/>
                <a:chExt cx="768" cy="240"/>
              </a:xfrm>
            </p:grpSpPr>
            <p:sp>
              <p:nvSpPr>
                <p:cNvPr id="19152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008" y="1872"/>
                  <a:ext cx="0" cy="24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527" name="Line 39"/>
                <p:cNvSpPr>
                  <a:spLocks noChangeShapeType="1"/>
                </p:cNvSpPr>
                <p:nvPr/>
              </p:nvSpPr>
              <p:spPr bwMode="auto">
                <a:xfrm>
                  <a:off x="1008" y="2112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1528" name="Line 40"/>
              <p:cNvSpPr>
                <a:spLocks noChangeShapeType="1"/>
              </p:cNvSpPr>
              <p:nvPr/>
            </p:nvSpPr>
            <p:spPr bwMode="auto">
              <a:xfrm flipV="1">
                <a:off x="3806" y="533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9" name="Freeform 41"/>
              <p:cNvSpPr>
                <a:spLocks/>
              </p:cNvSpPr>
              <p:nvPr/>
            </p:nvSpPr>
            <p:spPr bwMode="auto">
              <a:xfrm>
                <a:off x="3379" y="2886"/>
                <a:ext cx="443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240"/>
                  </a:cxn>
                  <a:cxn ang="0">
                    <a:pos x="432" y="288"/>
                  </a:cxn>
                </a:cxnLst>
                <a:rect l="0" t="0" r="r" b="b"/>
                <a:pathLst>
                  <a:path w="432" h="288">
                    <a:moveTo>
                      <a:pt x="0" y="0"/>
                    </a:moveTo>
                    <a:cubicBezTo>
                      <a:pt x="84" y="96"/>
                      <a:pt x="168" y="192"/>
                      <a:pt x="240" y="240"/>
                    </a:cubicBezTo>
                    <a:cubicBezTo>
                      <a:pt x="312" y="288"/>
                      <a:pt x="400" y="280"/>
                      <a:pt x="432" y="288"/>
                    </a:cubicBezTo>
                  </a:path>
                </a:pathLst>
              </a:custGeom>
              <a:noFill/>
              <a:ln w="222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1530" name="Group 42"/>
              <p:cNvGrpSpPr>
                <a:grpSpLocks/>
              </p:cNvGrpSpPr>
              <p:nvPr/>
            </p:nvGrpSpPr>
            <p:grpSpPr bwMode="auto">
              <a:xfrm>
                <a:off x="3061" y="164"/>
                <a:ext cx="2429" cy="3070"/>
                <a:chOff x="3053" y="149"/>
                <a:chExt cx="2429" cy="3070"/>
              </a:xfrm>
            </p:grpSpPr>
            <p:graphicFrame>
              <p:nvGraphicFramePr>
                <p:cNvPr id="191531" name="Object 43"/>
                <p:cNvGraphicFramePr>
                  <a:graphicFrameLocks noChangeAspect="1"/>
                </p:cNvGraphicFramePr>
                <p:nvPr/>
              </p:nvGraphicFramePr>
              <p:xfrm>
                <a:off x="3141" y="149"/>
                <a:ext cx="226" cy="260"/>
              </p:xfrm>
              <a:graphic>
                <a:graphicData uri="http://schemas.openxmlformats.org/presentationml/2006/ole">
                  <p:oleObj spid="_x0000_s191531" name="Equation" r:id="rId4" imgW="203040" imgH="215640" progId="">
                    <p:embed/>
                  </p:oleObj>
                </a:graphicData>
              </a:graphic>
            </p:graphicFrame>
            <p:sp>
              <p:nvSpPr>
                <p:cNvPr id="191532" name="Line 44"/>
                <p:cNvSpPr>
                  <a:spLocks noChangeShapeType="1"/>
                </p:cNvSpPr>
                <p:nvPr/>
              </p:nvSpPr>
              <p:spPr bwMode="auto">
                <a:xfrm>
                  <a:off x="3186" y="629"/>
                  <a:ext cx="20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53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363" y="245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534" name="Rectangle 46"/>
                <p:cNvSpPr>
                  <a:spLocks noChangeArrowheads="1"/>
                </p:cNvSpPr>
                <p:nvPr/>
              </p:nvSpPr>
              <p:spPr bwMode="auto">
                <a:xfrm>
                  <a:off x="3152" y="618"/>
                  <a:ext cx="2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/>
                    <a:t>O</a:t>
                  </a:r>
                </a:p>
              </p:txBody>
            </p:sp>
            <p:sp>
              <p:nvSpPr>
                <p:cNvPr id="191535" name="Rectangle 47"/>
                <p:cNvSpPr>
                  <a:spLocks noChangeArrowheads="1"/>
                </p:cNvSpPr>
                <p:nvPr/>
              </p:nvSpPr>
              <p:spPr bwMode="auto">
                <a:xfrm>
                  <a:off x="5268" y="437"/>
                  <a:ext cx="16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t</a:t>
                  </a:r>
                </a:p>
              </p:txBody>
            </p:sp>
            <p:sp>
              <p:nvSpPr>
                <p:cNvPr id="191536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1493"/>
                  <a:ext cx="2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/>
                    <a:t>O</a:t>
                  </a:r>
                </a:p>
              </p:txBody>
            </p:sp>
            <p:grpSp>
              <p:nvGrpSpPr>
                <p:cNvPr id="191537" name="Group 49"/>
                <p:cNvGrpSpPr>
                  <a:grpSpLocks/>
                </p:cNvGrpSpPr>
                <p:nvPr/>
              </p:nvGrpSpPr>
              <p:grpSpPr bwMode="auto">
                <a:xfrm>
                  <a:off x="3053" y="1157"/>
                  <a:ext cx="2428" cy="528"/>
                  <a:chOff x="192" y="1008"/>
                  <a:chExt cx="2631" cy="528"/>
                </a:xfrm>
              </p:grpSpPr>
              <p:sp>
                <p:nvSpPr>
                  <p:cNvPr id="19153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1392"/>
                    <a:ext cx="22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539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" y="1008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91540" name="Object 52"/>
                  <p:cNvGraphicFramePr>
                    <a:graphicFrameLocks noChangeAspect="1"/>
                  </p:cNvGraphicFramePr>
                  <p:nvPr/>
                </p:nvGraphicFramePr>
                <p:xfrm>
                  <a:off x="192" y="1008"/>
                  <a:ext cx="322" cy="305"/>
                </p:xfrm>
                <a:graphic>
                  <a:graphicData uri="http://schemas.openxmlformats.org/presentationml/2006/ole">
                    <p:oleObj spid="_x0000_s191540" name="Equation" r:id="rId5" imgW="241200" imgH="228600" progId="">
                      <p:embed/>
                    </p:oleObj>
                  </a:graphicData>
                </a:graphic>
              </p:graphicFrame>
              <p:sp>
                <p:nvSpPr>
                  <p:cNvPr id="19154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248"/>
                    <a:ext cx="18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/>
                      <a:t>t</a:t>
                    </a:r>
                  </a:p>
                </p:txBody>
              </p:sp>
            </p:grpSp>
            <p:grpSp>
              <p:nvGrpSpPr>
                <p:cNvPr id="191542" name="Group 54"/>
                <p:cNvGrpSpPr>
                  <a:grpSpLocks/>
                </p:cNvGrpSpPr>
                <p:nvPr/>
              </p:nvGrpSpPr>
              <p:grpSpPr bwMode="auto">
                <a:xfrm>
                  <a:off x="3114" y="1870"/>
                  <a:ext cx="2367" cy="593"/>
                  <a:chOff x="258" y="1721"/>
                  <a:chExt cx="2565" cy="593"/>
                </a:xfrm>
              </p:grpSpPr>
              <p:sp>
                <p:nvSpPr>
                  <p:cNvPr id="19154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2112"/>
                    <a:ext cx="22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544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" y="1728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54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2064"/>
                    <a:ext cx="25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/>
                      <a:t>O</a:t>
                    </a:r>
                  </a:p>
                </p:txBody>
              </p:sp>
              <p:graphicFrame>
                <p:nvGraphicFramePr>
                  <p:cNvPr id="191546" name="Object 58"/>
                  <p:cNvGraphicFramePr>
                    <a:graphicFrameLocks noChangeAspect="1"/>
                  </p:cNvGraphicFramePr>
                  <p:nvPr/>
                </p:nvGraphicFramePr>
                <p:xfrm>
                  <a:off x="258" y="1721"/>
                  <a:ext cx="306" cy="275"/>
                </p:xfrm>
                <a:graphic>
                  <a:graphicData uri="http://schemas.openxmlformats.org/presentationml/2006/ole">
                    <p:oleObj spid="_x0000_s191546" name="Equation" r:id="rId6" imgW="253800" imgH="228600" progId="">
                      <p:embed/>
                    </p:oleObj>
                  </a:graphicData>
                </a:graphic>
              </p:graphicFrame>
              <p:sp>
                <p:nvSpPr>
                  <p:cNvPr id="19154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968"/>
                    <a:ext cx="18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/>
                      <a:t>t</a:t>
                    </a:r>
                  </a:p>
                </p:txBody>
              </p:sp>
            </p:grpSp>
            <p:grpSp>
              <p:nvGrpSpPr>
                <p:cNvPr id="191548" name="Group 60"/>
                <p:cNvGrpSpPr>
                  <a:grpSpLocks/>
                </p:cNvGrpSpPr>
                <p:nvPr/>
              </p:nvGrpSpPr>
              <p:grpSpPr bwMode="auto">
                <a:xfrm>
                  <a:off x="3149" y="2492"/>
                  <a:ext cx="2333" cy="727"/>
                  <a:chOff x="295" y="2393"/>
                  <a:chExt cx="2528" cy="727"/>
                </a:xfrm>
              </p:grpSpPr>
              <p:sp>
                <p:nvSpPr>
                  <p:cNvPr id="19154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2784"/>
                    <a:ext cx="22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550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" y="2496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55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2736"/>
                    <a:ext cx="25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/>
                      <a:t>O</a:t>
                    </a:r>
                  </a:p>
                </p:txBody>
              </p:sp>
              <p:graphicFrame>
                <p:nvGraphicFramePr>
                  <p:cNvPr id="191552" name="Object 64"/>
                  <p:cNvGraphicFramePr>
                    <a:graphicFrameLocks noChangeAspect="1"/>
                  </p:cNvGraphicFramePr>
                  <p:nvPr/>
                </p:nvGraphicFramePr>
                <p:xfrm>
                  <a:off x="295" y="2393"/>
                  <a:ext cx="230" cy="275"/>
                </p:xfrm>
                <a:graphic>
                  <a:graphicData uri="http://schemas.openxmlformats.org/presentationml/2006/ole">
                    <p:oleObj spid="_x0000_s191552" name="Equation" r:id="rId7" imgW="190440" imgH="228600" progId="">
                      <p:embed/>
                    </p:oleObj>
                  </a:graphicData>
                </a:graphic>
              </p:graphicFrame>
              <p:sp>
                <p:nvSpPr>
                  <p:cNvPr id="19155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640"/>
                    <a:ext cx="18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/>
                      <a:t>t</a:t>
                    </a:r>
                  </a:p>
                </p:txBody>
              </p:sp>
            </p:grpSp>
          </p:grpSp>
          <p:sp>
            <p:nvSpPr>
              <p:cNvPr id="191554" name="Line 66"/>
              <p:cNvSpPr>
                <a:spLocks noChangeShapeType="1"/>
              </p:cNvSpPr>
              <p:nvPr/>
            </p:nvSpPr>
            <p:spPr bwMode="auto">
              <a:xfrm>
                <a:off x="3288" y="391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med" len="lg"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</p:grpSp>
      <p:sp>
        <p:nvSpPr>
          <p:cNvPr id="191555" name="Text Box 67"/>
          <p:cNvSpPr txBox="1">
            <a:spLocks noChangeArrowheads="1"/>
          </p:cNvSpPr>
          <p:nvPr/>
        </p:nvSpPr>
        <p:spPr bwMode="auto">
          <a:xfrm>
            <a:off x="395288" y="2852738"/>
            <a:ext cx="3838575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第二暂稳态的等效电路为：</a:t>
            </a:r>
          </a:p>
        </p:txBody>
      </p:sp>
      <p:graphicFrame>
        <p:nvGraphicFramePr>
          <p:cNvPr id="191558" name="Object 70"/>
          <p:cNvGraphicFramePr>
            <a:graphicFrameLocks noChangeAspect="1"/>
          </p:cNvGraphicFramePr>
          <p:nvPr/>
        </p:nvGraphicFramePr>
        <p:xfrm>
          <a:off x="2700338" y="0"/>
          <a:ext cx="2232025" cy="582613"/>
        </p:xfrm>
        <a:graphic>
          <a:graphicData uri="http://schemas.openxmlformats.org/presentationml/2006/ole">
            <p:oleObj spid="_x0000_s191558" name="公式" r:id="rId8" imgW="876240" imgH="228600" progId="">
              <p:embed/>
            </p:oleObj>
          </a:graphicData>
        </a:graphic>
      </p:graphicFrame>
      <p:grpSp>
        <p:nvGrpSpPr>
          <p:cNvPr id="191560" name="Group 72"/>
          <p:cNvGrpSpPr>
            <a:grpSpLocks/>
          </p:cNvGrpSpPr>
          <p:nvPr/>
        </p:nvGrpSpPr>
        <p:grpSpPr bwMode="auto">
          <a:xfrm>
            <a:off x="0" y="3573463"/>
            <a:ext cx="4684713" cy="2924175"/>
            <a:chOff x="0" y="2904"/>
            <a:chExt cx="2954" cy="1416"/>
          </a:xfrm>
        </p:grpSpPr>
        <p:pic>
          <p:nvPicPr>
            <p:cNvPr id="191561" name="Picture 73" descr="622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3089"/>
              <a:ext cx="2954" cy="1231"/>
            </a:xfrm>
            <a:prstGeom prst="rect">
              <a:avLst/>
            </a:prstGeom>
            <a:noFill/>
          </p:spPr>
        </p:pic>
        <p:sp>
          <p:nvSpPr>
            <p:cNvPr id="191562" name="Line 74"/>
            <p:cNvSpPr>
              <a:spLocks noChangeShapeType="1"/>
            </p:cNvSpPr>
            <p:nvPr/>
          </p:nvSpPr>
          <p:spPr bwMode="auto">
            <a:xfrm flipH="1">
              <a:off x="1344" y="3176"/>
              <a:ext cx="2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1563" name="Text Box 75"/>
            <p:cNvSpPr txBox="1">
              <a:spLocks noChangeArrowheads="1"/>
            </p:cNvSpPr>
            <p:nvPr/>
          </p:nvSpPr>
          <p:spPr bwMode="auto">
            <a:xfrm>
              <a:off x="1382" y="2904"/>
              <a:ext cx="43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放电</a:t>
              </a:r>
            </a:p>
          </p:txBody>
        </p:sp>
      </p:grpSp>
      <p:sp>
        <p:nvSpPr>
          <p:cNvPr id="191584" name="Freeform 96"/>
          <p:cNvSpPr>
            <a:spLocks/>
          </p:cNvSpPr>
          <p:nvPr/>
        </p:nvSpPr>
        <p:spPr bwMode="auto">
          <a:xfrm>
            <a:off x="7178675" y="4413250"/>
            <a:ext cx="84455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40"/>
              </a:cxn>
              <a:cxn ang="0">
                <a:pos x="432" y="288"/>
              </a:cxn>
            </a:cxnLst>
            <a:rect l="0" t="0" r="r" b="b"/>
            <a:pathLst>
              <a:path w="432" h="288">
                <a:moveTo>
                  <a:pt x="0" y="0"/>
                </a:moveTo>
                <a:cubicBezTo>
                  <a:pt x="84" y="96"/>
                  <a:pt x="168" y="192"/>
                  <a:pt x="240" y="240"/>
                </a:cubicBezTo>
                <a:cubicBezTo>
                  <a:pt x="312" y="288"/>
                  <a:pt x="400" y="280"/>
                  <a:pt x="432" y="288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1585" name="AutoShape 97"/>
          <p:cNvSpPr>
            <a:spLocks noChangeArrowheads="1"/>
          </p:cNvSpPr>
          <p:nvPr/>
        </p:nvSpPr>
        <p:spPr bwMode="auto">
          <a:xfrm>
            <a:off x="6804025" y="5516563"/>
            <a:ext cx="1223963" cy="576262"/>
          </a:xfrm>
          <a:prstGeom prst="wedgeRoundRectCallout">
            <a:avLst>
              <a:gd name="adj1" fmla="val 19519"/>
              <a:gd name="adj2" fmla="val -177546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F90F36"/>
                </a:solidFill>
              </a:rPr>
              <a:t>放电</a:t>
            </a:r>
          </a:p>
        </p:txBody>
      </p:sp>
      <p:sp>
        <p:nvSpPr>
          <p:cNvPr id="191586" name="Freeform 98"/>
          <p:cNvSpPr>
            <a:spLocks/>
          </p:cNvSpPr>
          <p:nvPr/>
        </p:nvSpPr>
        <p:spPr bwMode="auto">
          <a:xfrm>
            <a:off x="7167563" y="465138"/>
            <a:ext cx="842962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40"/>
              </a:cxn>
              <a:cxn ang="0">
                <a:pos x="432" y="288"/>
              </a:cxn>
            </a:cxnLst>
            <a:rect l="0" t="0" r="r" b="b"/>
            <a:pathLst>
              <a:path w="432" h="288">
                <a:moveTo>
                  <a:pt x="0" y="0"/>
                </a:moveTo>
                <a:cubicBezTo>
                  <a:pt x="84" y="96"/>
                  <a:pt x="168" y="192"/>
                  <a:pt x="240" y="240"/>
                </a:cubicBezTo>
                <a:cubicBezTo>
                  <a:pt x="312" y="288"/>
                  <a:pt x="400" y="280"/>
                  <a:pt x="432" y="288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1587" name="Line 99"/>
          <p:cNvSpPr>
            <a:spLocks noChangeShapeType="1"/>
          </p:cNvSpPr>
          <p:nvPr/>
        </p:nvSpPr>
        <p:spPr bwMode="auto">
          <a:xfrm flipV="1">
            <a:off x="8010525" y="541338"/>
            <a:ext cx="0" cy="46482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1588" name="AutoShape 100"/>
          <p:cNvSpPr>
            <a:spLocks noChangeArrowheads="1"/>
          </p:cNvSpPr>
          <p:nvPr/>
        </p:nvSpPr>
        <p:spPr bwMode="auto">
          <a:xfrm>
            <a:off x="3132138" y="1700213"/>
            <a:ext cx="1944687" cy="865187"/>
          </a:xfrm>
          <a:prstGeom prst="wedgeRoundRectCallout">
            <a:avLst>
              <a:gd name="adj1" fmla="val 194407"/>
              <a:gd name="adj2" fmla="val -142662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进入：</a:t>
            </a:r>
            <a:r>
              <a:rPr lang="zh-CN" altLang="en-US">
                <a:solidFill>
                  <a:srgbClr val="FF0000"/>
                </a:solidFill>
              </a:rPr>
              <a:t>第一单稳</a:t>
            </a:r>
          </a:p>
        </p:txBody>
      </p:sp>
      <p:grpSp>
        <p:nvGrpSpPr>
          <p:cNvPr id="191589" name="Group 101"/>
          <p:cNvGrpSpPr>
            <a:grpSpLocks/>
          </p:cNvGrpSpPr>
          <p:nvPr/>
        </p:nvGrpSpPr>
        <p:grpSpPr bwMode="auto">
          <a:xfrm>
            <a:off x="8010525" y="846138"/>
            <a:ext cx="282575" cy="3948112"/>
            <a:chOff x="5467" y="533"/>
            <a:chExt cx="192" cy="2487"/>
          </a:xfrm>
        </p:grpSpPr>
        <p:grpSp>
          <p:nvGrpSpPr>
            <p:cNvPr id="191590" name="Group 102"/>
            <p:cNvGrpSpPr>
              <a:grpSpLocks/>
            </p:cNvGrpSpPr>
            <p:nvPr/>
          </p:nvGrpSpPr>
          <p:grpSpPr bwMode="auto">
            <a:xfrm>
              <a:off x="5467" y="1301"/>
              <a:ext cx="192" cy="240"/>
              <a:chOff x="1008" y="1151"/>
              <a:chExt cx="768" cy="240"/>
            </a:xfrm>
          </p:grpSpPr>
          <p:sp>
            <p:nvSpPr>
              <p:cNvPr id="191591" name="Line 103"/>
              <p:cNvSpPr>
                <a:spLocks noChangeShapeType="1"/>
              </p:cNvSpPr>
              <p:nvPr/>
            </p:nvSpPr>
            <p:spPr bwMode="auto">
              <a:xfrm flipV="1">
                <a:off x="1008" y="1151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92" name="Line 104"/>
              <p:cNvSpPr>
                <a:spLocks noChangeShapeType="1"/>
              </p:cNvSpPr>
              <p:nvPr/>
            </p:nvSpPr>
            <p:spPr bwMode="auto">
              <a:xfrm>
                <a:off x="1008" y="115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593" name="Group 105"/>
            <p:cNvGrpSpPr>
              <a:grpSpLocks/>
            </p:cNvGrpSpPr>
            <p:nvPr/>
          </p:nvGrpSpPr>
          <p:grpSpPr bwMode="auto">
            <a:xfrm>
              <a:off x="5467" y="2021"/>
              <a:ext cx="192" cy="240"/>
              <a:chOff x="1008" y="1872"/>
              <a:chExt cx="768" cy="240"/>
            </a:xfrm>
          </p:grpSpPr>
          <p:sp>
            <p:nvSpPr>
              <p:cNvPr id="191594" name="Line 106"/>
              <p:cNvSpPr>
                <a:spLocks noChangeShapeType="1"/>
              </p:cNvSpPr>
              <p:nvPr/>
            </p:nvSpPr>
            <p:spPr bwMode="auto">
              <a:xfrm flipV="1">
                <a:off x="1008" y="1872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95" name="Line 107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1596" name="Line 108"/>
            <p:cNvSpPr>
              <a:spLocks noChangeShapeType="1"/>
            </p:cNvSpPr>
            <p:nvPr/>
          </p:nvSpPr>
          <p:spPr bwMode="auto">
            <a:xfrm flipV="1">
              <a:off x="5467" y="533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97" name="Freeform 109"/>
            <p:cNvSpPr>
              <a:spLocks/>
            </p:cNvSpPr>
            <p:nvPr/>
          </p:nvSpPr>
          <p:spPr bwMode="auto">
            <a:xfrm>
              <a:off x="5475" y="2924"/>
              <a:ext cx="144" cy="9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144" y="0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cubicBezTo>
                    <a:pt x="12" y="108"/>
                    <a:pt x="24" y="72"/>
                    <a:pt x="48" y="48"/>
                  </a:cubicBezTo>
                  <a:cubicBezTo>
                    <a:pt x="72" y="24"/>
                    <a:pt x="128" y="8"/>
                    <a:pt x="144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98" name="Freeform 110"/>
            <p:cNvSpPr>
              <a:spLocks/>
            </p:cNvSpPr>
            <p:nvPr/>
          </p:nvSpPr>
          <p:spPr bwMode="auto">
            <a:xfrm>
              <a:off x="5467" y="677"/>
              <a:ext cx="144" cy="9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144" y="0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cubicBezTo>
                    <a:pt x="12" y="108"/>
                    <a:pt x="24" y="72"/>
                    <a:pt x="48" y="48"/>
                  </a:cubicBezTo>
                  <a:cubicBezTo>
                    <a:pt x="72" y="24"/>
                    <a:pt x="128" y="8"/>
                    <a:pt x="144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1599" name="Line 111"/>
          <p:cNvSpPr>
            <a:spLocks noChangeShapeType="1"/>
          </p:cNvSpPr>
          <p:nvPr/>
        </p:nvSpPr>
        <p:spPr bwMode="auto">
          <a:xfrm>
            <a:off x="6405563" y="4149725"/>
            <a:ext cx="0" cy="720725"/>
          </a:xfrm>
          <a:prstGeom prst="line">
            <a:avLst/>
          </a:prstGeom>
          <a:noFill/>
          <a:ln w="38100">
            <a:solidFill>
              <a:srgbClr val="F90F36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1602" name="AutoShape 114"/>
          <p:cNvSpPr>
            <a:spLocks noChangeArrowheads="1"/>
          </p:cNvSpPr>
          <p:nvPr/>
        </p:nvSpPr>
        <p:spPr bwMode="auto">
          <a:xfrm>
            <a:off x="3348038" y="5445125"/>
            <a:ext cx="3168650" cy="1081088"/>
          </a:xfrm>
          <a:prstGeom prst="wedgeRoundRectCallout">
            <a:avLst>
              <a:gd name="adj1" fmla="val 46292"/>
              <a:gd name="adj2" fmla="val -120338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r>
              <a:rPr lang="zh-CN" altLang="en-US" sz="2800" b="1">
                <a:solidFill>
                  <a:srgbClr val="F90F36"/>
                </a:solidFill>
                <a:ea typeface="楷体_GB2312" pitchFamily="49" charset="-122"/>
              </a:rPr>
              <a:t>假设</a:t>
            </a:r>
            <a:r>
              <a:rPr lang="en-US" altLang="zh-CN" sz="2800" b="1">
                <a:ea typeface="楷体_GB2312" pitchFamily="49" charset="-122"/>
              </a:rPr>
              <a:t>V</a:t>
            </a:r>
            <a:r>
              <a:rPr lang="en-US" altLang="zh-CN" sz="2800" b="1" baseline="-25000">
                <a:ea typeface="楷体_GB2312" pitchFamily="49" charset="-122"/>
              </a:rPr>
              <a:t>O1</a:t>
            </a:r>
            <a:r>
              <a:rPr lang="en-US" altLang="zh-CN" sz="2800" b="1">
                <a:ea typeface="楷体_GB2312" pitchFamily="49" charset="-122"/>
              </a:rPr>
              <a:t>=1</a:t>
            </a:r>
            <a:r>
              <a:rPr lang="zh-CN" altLang="en-US" sz="2800" b="1">
                <a:ea typeface="楷体_GB2312" pitchFamily="49" charset="-122"/>
              </a:rPr>
              <a:t>的开机瞬间的分析起点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55" grpId="0"/>
      <p:bldP spid="191584" grpId="0" animBg="1"/>
      <p:bldP spid="191585" grpId="0" animBg="1"/>
      <p:bldP spid="191586" grpId="0" animBg="1"/>
      <p:bldP spid="191587" grpId="0" animBg="1"/>
      <p:bldP spid="191588" grpId="0" animBg="1"/>
      <p:bldP spid="191599" grpId="0" animBg="1"/>
      <p:bldP spid="19160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B219-B9B8-4C4D-8ECC-9F7406B75CBC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0" y="0"/>
            <a:ext cx="3203575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3.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计算振荡周期</a:t>
            </a:r>
          </a:p>
        </p:txBody>
      </p:sp>
      <p:grpSp>
        <p:nvGrpSpPr>
          <p:cNvPr id="137219" name="Group 3"/>
          <p:cNvGrpSpPr>
            <a:grpSpLocks/>
          </p:cNvGrpSpPr>
          <p:nvPr/>
        </p:nvGrpSpPr>
        <p:grpSpPr bwMode="auto">
          <a:xfrm>
            <a:off x="4846638" y="236538"/>
            <a:ext cx="3833812" cy="3673475"/>
            <a:chOff x="3307" y="149"/>
            <a:chExt cx="2617" cy="2314"/>
          </a:xfrm>
        </p:grpSpPr>
        <p:graphicFrame>
          <p:nvGraphicFramePr>
            <p:cNvPr id="137220" name="Object 4"/>
            <p:cNvGraphicFramePr>
              <a:graphicFrameLocks noChangeAspect="1"/>
            </p:cNvGraphicFramePr>
            <p:nvPr/>
          </p:nvGraphicFramePr>
          <p:xfrm>
            <a:off x="3403" y="149"/>
            <a:ext cx="245" cy="260"/>
          </p:xfrm>
          <a:graphic>
            <a:graphicData uri="http://schemas.openxmlformats.org/presentationml/2006/ole">
              <p:oleObj spid="_x0000_s137220" name="Equation" r:id="rId3" imgW="203040" imgH="215640" progId="">
                <p:embed/>
              </p:oleObj>
            </a:graphicData>
          </a:graphic>
        </p:graphicFrame>
        <p:grpSp>
          <p:nvGrpSpPr>
            <p:cNvPr id="137221" name="Group 5"/>
            <p:cNvGrpSpPr>
              <a:grpSpLocks/>
            </p:cNvGrpSpPr>
            <p:nvPr/>
          </p:nvGrpSpPr>
          <p:grpSpPr bwMode="auto">
            <a:xfrm>
              <a:off x="3451" y="245"/>
              <a:ext cx="2425" cy="864"/>
              <a:chOff x="336" y="96"/>
              <a:chExt cx="2425" cy="864"/>
            </a:xfrm>
          </p:grpSpPr>
          <p:sp>
            <p:nvSpPr>
              <p:cNvPr id="137222" name="Line 6"/>
              <p:cNvSpPr>
                <a:spLocks noChangeShapeType="1"/>
              </p:cNvSpPr>
              <p:nvPr/>
            </p:nvSpPr>
            <p:spPr bwMode="auto">
              <a:xfrm>
                <a:off x="336" y="480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23" name="Line 7"/>
              <p:cNvSpPr>
                <a:spLocks noChangeShapeType="1"/>
              </p:cNvSpPr>
              <p:nvPr/>
            </p:nvSpPr>
            <p:spPr bwMode="auto">
              <a:xfrm flipV="1">
                <a:off x="528" y="9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24" name="Rectangle 8"/>
              <p:cNvSpPr>
                <a:spLocks noChangeArrowheads="1"/>
              </p:cNvSpPr>
              <p:nvPr/>
            </p:nvSpPr>
            <p:spPr bwMode="auto">
              <a:xfrm>
                <a:off x="336" y="624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O</a:t>
                </a:r>
              </a:p>
            </p:txBody>
          </p:sp>
          <p:sp>
            <p:nvSpPr>
              <p:cNvPr id="137225" name="Rectangle 9"/>
              <p:cNvSpPr>
                <a:spLocks noChangeArrowheads="1"/>
              </p:cNvSpPr>
              <p:nvPr/>
            </p:nvSpPr>
            <p:spPr bwMode="auto">
              <a:xfrm>
                <a:off x="2592" y="288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  <p:sp>
          <p:nvSpPr>
            <p:cNvPr id="137226" name="Rectangle 10"/>
            <p:cNvSpPr>
              <a:spLocks noChangeArrowheads="1"/>
            </p:cNvSpPr>
            <p:nvPr/>
          </p:nvSpPr>
          <p:spPr bwMode="auto">
            <a:xfrm>
              <a:off x="3451" y="14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pSp>
          <p:nvGrpSpPr>
            <p:cNvPr id="137227" name="Group 11"/>
            <p:cNvGrpSpPr>
              <a:grpSpLocks/>
            </p:cNvGrpSpPr>
            <p:nvPr/>
          </p:nvGrpSpPr>
          <p:grpSpPr bwMode="auto">
            <a:xfrm>
              <a:off x="3307" y="1157"/>
              <a:ext cx="2617" cy="528"/>
              <a:chOff x="192" y="1008"/>
              <a:chExt cx="2617" cy="528"/>
            </a:xfrm>
          </p:grpSpPr>
          <p:sp>
            <p:nvSpPr>
              <p:cNvPr id="137228" name="Line 12"/>
              <p:cNvSpPr>
                <a:spLocks noChangeShapeType="1"/>
              </p:cNvSpPr>
              <p:nvPr/>
            </p:nvSpPr>
            <p:spPr bwMode="auto">
              <a:xfrm>
                <a:off x="384" y="139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29" name="Line 13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7230" name="Object 14"/>
              <p:cNvGraphicFramePr>
                <a:graphicFrameLocks noChangeAspect="1"/>
              </p:cNvGraphicFramePr>
              <p:nvPr/>
            </p:nvGraphicFramePr>
            <p:xfrm>
              <a:off x="192" y="1008"/>
              <a:ext cx="322" cy="305"/>
            </p:xfrm>
            <a:graphic>
              <a:graphicData uri="http://schemas.openxmlformats.org/presentationml/2006/ole">
                <p:oleObj spid="_x0000_s137230" name="Equation" r:id="rId4" imgW="241200" imgH="228600" progId="">
                  <p:embed/>
                </p:oleObj>
              </a:graphicData>
            </a:graphic>
          </p:graphicFrame>
          <p:sp>
            <p:nvSpPr>
              <p:cNvPr id="137231" name="Rectangle 15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  <p:grpSp>
          <p:nvGrpSpPr>
            <p:cNvPr id="137232" name="Group 16"/>
            <p:cNvGrpSpPr>
              <a:grpSpLocks/>
            </p:cNvGrpSpPr>
            <p:nvPr/>
          </p:nvGrpSpPr>
          <p:grpSpPr bwMode="auto">
            <a:xfrm>
              <a:off x="3373" y="1870"/>
              <a:ext cx="2551" cy="593"/>
              <a:chOff x="258" y="1721"/>
              <a:chExt cx="2551" cy="593"/>
            </a:xfrm>
          </p:grpSpPr>
          <p:sp>
            <p:nvSpPr>
              <p:cNvPr id="137233" name="Line 17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34" name="Line 18"/>
              <p:cNvSpPr>
                <a:spLocks noChangeShapeType="1"/>
              </p:cNvSpPr>
              <p:nvPr/>
            </p:nvSpPr>
            <p:spPr bwMode="auto">
              <a:xfrm flipV="1">
                <a:off x="528" y="17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35" name="Rectangle 19"/>
              <p:cNvSpPr>
                <a:spLocks noChangeArrowheads="1"/>
              </p:cNvSpPr>
              <p:nvPr/>
            </p:nvSpPr>
            <p:spPr bwMode="auto">
              <a:xfrm>
                <a:off x="336" y="2064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O</a:t>
                </a:r>
              </a:p>
            </p:txBody>
          </p:sp>
          <p:graphicFrame>
            <p:nvGraphicFramePr>
              <p:cNvPr id="137236" name="Object 20"/>
              <p:cNvGraphicFramePr>
                <a:graphicFrameLocks noChangeAspect="1"/>
              </p:cNvGraphicFramePr>
              <p:nvPr/>
            </p:nvGraphicFramePr>
            <p:xfrm>
              <a:off x="258" y="1721"/>
              <a:ext cx="306" cy="275"/>
            </p:xfrm>
            <a:graphic>
              <a:graphicData uri="http://schemas.openxmlformats.org/presentationml/2006/ole">
                <p:oleObj spid="_x0000_s137236" name="Equation" r:id="rId5" imgW="253800" imgH="228600" progId="">
                  <p:embed/>
                </p:oleObj>
              </a:graphicData>
            </a:graphic>
          </p:graphicFrame>
          <p:sp>
            <p:nvSpPr>
              <p:cNvPr id="137237" name="Rectangle 21"/>
              <p:cNvSpPr>
                <a:spLocks noChangeArrowheads="1"/>
              </p:cNvSpPr>
              <p:nvPr/>
            </p:nvSpPr>
            <p:spPr bwMode="auto">
              <a:xfrm>
                <a:off x="2640" y="1968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  <p:sp>
          <p:nvSpPr>
            <p:cNvPr id="137238" name="Line 22"/>
            <p:cNvSpPr>
              <a:spLocks noChangeShapeType="1"/>
            </p:cNvSpPr>
            <p:nvPr/>
          </p:nvSpPr>
          <p:spPr bwMode="auto">
            <a:xfrm>
              <a:off x="3643" y="1540"/>
              <a:ext cx="480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9" name="Line 23"/>
            <p:cNvSpPr>
              <a:spLocks noChangeShapeType="1"/>
            </p:cNvSpPr>
            <p:nvPr/>
          </p:nvSpPr>
          <p:spPr bwMode="auto">
            <a:xfrm>
              <a:off x="3643" y="2021"/>
              <a:ext cx="48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0" name="Freeform 24"/>
            <p:cNvSpPr>
              <a:spLocks/>
            </p:cNvSpPr>
            <p:nvPr/>
          </p:nvSpPr>
          <p:spPr bwMode="auto">
            <a:xfrm>
              <a:off x="4891" y="293"/>
              <a:ext cx="57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  <a:cxn ang="0">
                  <a:pos x="432" y="288"/>
                </a:cxn>
              </a:cxnLst>
              <a:rect l="0" t="0" r="r" b="b"/>
              <a:pathLst>
                <a:path w="432" h="288">
                  <a:moveTo>
                    <a:pt x="0" y="0"/>
                  </a:moveTo>
                  <a:cubicBezTo>
                    <a:pt x="84" y="96"/>
                    <a:pt x="168" y="192"/>
                    <a:pt x="240" y="240"/>
                  </a:cubicBezTo>
                  <a:cubicBezTo>
                    <a:pt x="312" y="288"/>
                    <a:pt x="400" y="280"/>
                    <a:pt x="432" y="288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1" name="Freeform 25"/>
            <p:cNvSpPr>
              <a:spLocks/>
            </p:cNvSpPr>
            <p:nvPr/>
          </p:nvSpPr>
          <p:spPr bwMode="auto">
            <a:xfrm>
              <a:off x="3643" y="389"/>
              <a:ext cx="480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  <a:cxn ang="0">
                  <a:pos x="432" y="288"/>
                </a:cxn>
              </a:cxnLst>
              <a:rect l="0" t="0" r="r" b="b"/>
              <a:pathLst>
                <a:path w="432" h="288">
                  <a:moveTo>
                    <a:pt x="0" y="0"/>
                  </a:moveTo>
                  <a:cubicBezTo>
                    <a:pt x="84" y="96"/>
                    <a:pt x="168" y="192"/>
                    <a:pt x="240" y="240"/>
                  </a:cubicBezTo>
                  <a:cubicBezTo>
                    <a:pt x="312" y="288"/>
                    <a:pt x="400" y="280"/>
                    <a:pt x="432" y="288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2" name="Line 26"/>
            <p:cNvSpPr>
              <a:spLocks noChangeShapeType="1"/>
            </p:cNvSpPr>
            <p:nvPr/>
          </p:nvSpPr>
          <p:spPr bwMode="auto">
            <a:xfrm>
              <a:off x="3643" y="533"/>
              <a:ext cx="1968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5515" y="293"/>
              <a:ext cx="371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</a:rPr>
                <a:t>V</a:t>
              </a:r>
              <a:r>
                <a:rPr lang="en-US" altLang="zh-CN" sz="2000" baseline="-25000">
                  <a:solidFill>
                    <a:schemeClr val="accent2"/>
                  </a:solidFill>
                </a:rPr>
                <a:t>TH</a:t>
              </a:r>
            </a:p>
          </p:txBody>
        </p:sp>
        <p:grpSp>
          <p:nvGrpSpPr>
            <p:cNvPr id="137244" name="Group 28"/>
            <p:cNvGrpSpPr>
              <a:grpSpLocks/>
            </p:cNvGrpSpPr>
            <p:nvPr/>
          </p:nvGrpSpPr>
          <p:grpSpPr bwMode="auto">
            <a:xfrm>
              <a:off x="4123" y="1300"/>
              <a:ext cx="768" cy="240"/>
              <a:chOff x="1008" y="1151"/>
              <a:chExt cx="768" cy="240"/>
            </a:xfrm>
          </p:grpSpPr>
          <p:sp>
            <p:nvSpPr>
              <p:cNvPr id="137245" name="Line 29"/>
              <p:cNvSpPr>
                <a:spLocks noChangeShapeType="1"/>
              </p:cNvSpPr>
              <p:nvPr/>
            </p:nvSpPr>
            <p:spPr bwMode="auto">
              <a:xfrm flipV="1">
                <a:off x="1008" y="1151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46" name="Line 30"/>
              <p:cNvSpPr>
                <a:spLocks noChangeShapeType="1"/>
              </p:cNvSpPr>
              <p:nvPr/>
            </p:nvSpPr>
            <p:spPr bwMode="auto">
              <a:xfrm>
                <a:off x="1008" y="115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7247" name="Group 31"/>
            <p:cNvGrpSpPr>
              <a:grpSpLocks/>
            </p:cNvGrpSpPr>
            <p:nvPr/>
          </p:nvGrpSpPr>
          <p:grpSpPr bwMode="auto">
            <a:xfrm>
              <a:off x="4123" y="2021"/>
              <a:ext cx="768" cy="240"/>
              <a:chOff x="1008" y="1872"/>
              <a:chExt cx="768" cy="240"/>
            </a:xfrm>
          </p:grpSpPr>
          <p:sp>
            <p:nvSpPr>
              <p:cNvPr id="137248" name="Line 32"/>
              <p:cNvSpPr>
                <a:spLocks noChangeShapeType="1"/>
              </p:cNvSpPr>
              <p:nvPr/>
            </p:nvSpPr>
            <p:spPr bwMode="auto">
              <a:xfrm flipV="1">
                <a:off x="1008" y="1872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49" name="Line 33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 flipV="1">
              <a:off x="4123" y="533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1" name="Freeform 35"/>
            <p:cNvSpPr>
              <a:spLocks/>
            </p:cNvSpPr>
            <p:nvPr/>
          </p:nvSpPr>
          <p:spPr bwMode="auto">
            <a:xfrm>
              <a:off x="4123" y="533"/>
              <a:ext cx="768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144"/>
                </a:cxn>
                <a:cxn ang="0">
                  <a:pos x="768" y="0"/>
                </a:cxn>
              </a:cxnLst>
              <a:rect l="0" t="0" r="r" b="b"/>
              <a:pathLst>
                <a:path w="768" h="240">
                  <a:moveTo>
                    <a:pt x="0" y="240"/>
                  </a:moveTo>
                  <a:cubicBezTo>
                    <a:pt x="8" y="212"/>
                    <a:pt x="16" y="184"/>
                    <a:pt x="144" y="144"/>
                  </a:cubicBezTo>
                  <a:cubicBezTo>
                    <a:pt x="272" y="104"/>
                    <a:pt x="664" y="24"/>
                    <a:pt x="768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7252" name="Group 36"/>
            <p:cNvGrpSpPr>
              <a:grpSpLocks/>
            </p:cNvGrpSpPr>
            <p:nvPr/>
          </p:nvGrpSpPr>
          <p:grpSpPr bwMode="auto">
            <a:xfrm>
              <a:off x="4891" y="1301"/>
              <a:ext cx="768" cy="240"/>
              <a:chOff x="1008" y="1872"/>
              <a:chExt cx="768" cy="240"/>
            </a:xfrm>
          </p:grpSpPr>
          <p:sp>
            <p:nvSpPr>
              <p:cNvPr id="137253" name="Line 37"/>
              <p:cNvSpPr>
                <a:spLocks noChangeShapeType="1"/>
              </p:cNvSpPr>
              <p:nvPr/>
            </p:nvSpPr>
            <p:spPr bwMode="auto">
              <a:xfrm flipV="1">
                <a:off x="1008" y="1872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54" name="Line 38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7255" name="Group 39"/>
            <p:cNvGrpSpPr>
              <a:grpSpLocks/>
            </p:cNvGrpSpPr>
            <p:nvPr/>
          </p:nvGrpSpPr>
          <p:grpSpPr bwMode="auto">
            <a:xfrm>
              <a:off x="4891" y="2021"/>
              <a:ext cx="576" cy="240"/>
              <a:chOff x="1008" y="1151"/>
              <a:chExt cx="768" cy="240"/>
            </a:xfrm>
          </p:grpSpPr>
          <p:sp>
            <p:nvSpPr>
              <p:cNvPr id="137256" name="Line 40"/>
              <p:cNvSpPr>
                <a:spLocks noChangeShapeType="1"/>
              </p:cNvSpPr>
              <p:nvPr/>
            </p:nvSpPr>
            <p:spPr bwMode="auto">
              <a:xfrm flipV="1">
                <a:off x="1008" y="1151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57" name="Line 41"/>
              <p:cNvSpPr>
                <a:spLocks noChangeShapeType="1"/>
              </p:cNvSpPr>
              <p:nvPr/>
            </p:nvSpPr>
            <p:spPr bwMode="auto">
              <a:xfrm>
                <a:off x="1008" y="115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V="1">
              <a:off x="4891" y="293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7259" name="Group 43"/>
            <p:cNvGrpSpPr>
              <a:grpSpLocks/>
            </p:cNvGrpSpPr>
            <p:nvPr/>
          </p:nvGrpSpPr>
          <p:grpSpPr bwMode="auto">
            <a:xfrm>
              <a:off x="5467" y="1301"/>
              <a:ext cx="192" cy="240"/>
              <a:chOff x="1008" y="1151"/>
              <a:chExt cx="768" cy="240"/>
            </a:xfrm>
          </p:grpSpPr>
          <p:sp>
            <p:nvSpPr>
              <p:cNvPr id="137260" name="Line 44"/>
              <p:cNvSpPr>
                <a:spLocks noChangeShapeType="1"/>
              </p:cNvSpPr>
              <p:nvPr/>
            </p:nvSpPr>
            <p:spPr bwMode="auto">
              <a:xfrm flipV="1">
                <a:off x="1008" y="1151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61" name="Line 45"/>
              <p:cNvSpPr>
                <a:spLocks noChangeShapeType="1"/>
              </p:cNvSpPr>
              <p:nvPr/>
            </p:nvSpPr>
            <p:spPr bwMode="auto">
              <a:xfrm>
                <a:off x="1008" y="115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7262" name="Group 46"/>
            <p:cNvGrpSpPr>
              <a:grpSpLocks/>
            </p:cNvGrpSpPr>
            <p:nvPr/>
          </p:nvGrpSpPr>
          <p:grpSpPr bwMode="auto">
            <a:xfrm>
              <a:off x="5467" y="2021"/>
              <a:ext cx="192" cy="240"/>
              <a:chOff x="1008" y="1872"/>
              <a:chExt cx="768" cy="240"/>
            </a:xfrm>
          </p:grpSpPr>
          <p:sp>
            <p:nvSpPr>
              <p:cNvPr id="137263" name="Line 47"/>
              <p:cNvSpPr>
                <a:spLocks noChangeShapeType="1"/>
              </p:cNvSpPr>
              <p:nvPr/>
            </p:nvSpPr>
            <p:spPr bwMode="auto">
              <a:xfrm flipV="1">
                <a:off x="1008" y="1872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64" name="Line 48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V="1">
              <a:off x="5467" y="533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6" name="Freeform 50"/>
            <p:cNvSpPr>
              <a:spLocks/>
            </p:cNvSpPr>
            <p:nvPr/>
          </p:nvSpPr>
          <p:spPr bwMode="auto">
            <a:xfrm>
              <a:off x="5467" y="677"/>
              <a:ext cx="144" cy="9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144" y="0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cubicBezTo>
                    <a:pt x="12" y="108"/>
                    <a:pt x="24" y="72"/>
                    <a:pt x="48" y="48"/>
                  </a:cubicBezTo>
                  <a:cubicBezTo>
                    <a:pt x="72" y="24"/>
                    <a:pt x="128" y="8"/>
                    <a:pt x="144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7" name="Line 51"/>
            <p:cNvSpPr>
              <a:spLocks noChangeShapeType="1"/>
            </p:cNvSpPr>
            <p:nvPr/>
          </p:nvSpPr>
          <p:spPr bwMode="auto">
            <a:xfrm>
              <a:off x="4119" y="2147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68" name="Line 52"/>
            <p:cNvSpPr>
              <a:spLocks noChangeShapeType="1"/>
            </p:cNvSpPr>
            <p:nvPr/>
          </p:nvSpPr>
          <p:spPr bwMode="auto">
            <a:xfrm>
              <a:off x="4887" y="2155"/>
              <a:ext cx="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69" name="Rectangle 53"/>
            <p:cNvSpPr>
              <a:spLocks noChangeArrowheads="1"/>
            </p:cNvSpPr>
            <p:nvPr/>
          </p:nvSpPr>
          <p:spPr bwMode="auto">
            <a:xfrm>
              <a:off x="5043" y="2146"/>
              <a:ext cx="37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90F36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F90F36"/>
                  </a:solidFill>
                  <a:ea typeface="楷体_GB2312" pitchFamily="49" charset="-122"/>
                </a:rPr>
                <a:t>w2</a:t>
              </a:r>
            </a:p>
          </p:txBody>
        </p:sp>
        <p:sp>
          <p:nvSpPr>
            <p:cNvPr id="137270" name="Rectangle 54"/>
            <p:cNvSpPr>
              <a:spLocks noChangeArrowheads="1"/>
            </p:cNvSpPr>
            <p:nvPr/>
          </p:nvSpPr>
          <p:spPr bwMode="auto">
            <a:xfrm>
              <a:off x="4336" y="1849"/>
              <a:ext cx="37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90F36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F90F36"/>
                  </a:solidFill>
                  <a:ea typeface="楷体_GB2312" pitchFamily="49" charset="-122"/>
                </a:rPr>
                <a:t>w1</a:t>
              </a:r>
            </a:p>
          </p:txBody>
        </p:sp>
      </p:grpSp>
      <p:sp>
        <p:nvSpPr>
          <p:cNvPr id="137271" name="Text Box 55"/>
          <p:cNvSpPr txBox="1">
            <a:spLocks noChangeArrowheads="1"/>
          </p:cNvSpPr>
          <p:nvPr/>
        </p:nvSpPr>
        <p:spPr bwMode="auto">
          <a:xfrm>
            <a:off x="179388" y="498475"/>
            <a:ext cx="2643187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） 计算</a:t>
            </a:r>
            <a:r>
              <a:rPr lang="en-US" altLang="zh-CN" sz="2800" b="1">
                <a:ea typeface="楷体_GB2312" pitchFamily="49" charset="-122"/>
              </a:rPr>
              <a:t>t</a:t>
            </a:r>
            <a:r>
              <a:rPr lang="en-US" altLang="zh-CN" sz="2800" b="1" baseline="-25000">
                <a:ea typeface="楷体_GB2312" pitchFamily="49" charset="-122"/>
              </a:rPr>
              <a:t>w1</a:t>
            </a:r>
            <a:r>
              <a:rPr lang="zh-CN" altLang="en-US" sz="2800" b="1">
                <a:ea typeface="楷体_GB2312" pitchFamily="49" charset="-122"/>
              </a:rPr>
              <a:t>：</a:t>
            </a:r>
          </a:p>
        </p:txBody>
      </p:sp>
      <p:grpSp>
        <p:nvGrpSpPr>
          <p:cNvPr id="137272" name="Group 56"/>
          <p:cNvGrpSpPr>
            <a:grpSpLocks/>
          </p:cNvGrpSpPr>
          <p:nvPr/>
        </p:nvGrpSpPr>
        <p:grpSpPr bwMode="auto">
          <a:xfrm>
            <a:off x="0" y="1020763"/>
            <a:ext cx="3992563" cy="2095500"/>
            <a:chOff x="3110" y="3026"/>
            <a:chExt cx="2725" cy="1320"/>
          </a:xfrm>
        </p:grpSpPr>
        <p:pic>
          <p:nvPicPr>
            <p:cNvPr id="137273" name="Picture 57" descr="62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4" y="3176"/>
              <a:ext cx="2701" cy="1170"/>
            </a:xfrm>
            <a:prstGeom prst="rect">
              <a:avLst/>
            </a:prstGeom>
            <a:noFill/>
          </p:spPr>
        </p:pic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3110" y="3026"/>
              <a:ext cx="43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充电</a:t>
              </a:r>
            </a:p>
          </p:txBody>
        </p:sp>
        <p:sp>
          <p:nvSpPr>
            <p:cNvPr id="137275" name="Line 59"/>
            <p:cNvSpPr>
              <a:spLocks noChangeShapeType="1"/>
            </p:cNvSpPr>
            <p:nvPr/>
          </p:nvSpPr>
          <p:spPr bwMode="auto">
            <a:xfrm>
              <a:off x="3587" y="3238"/>
              <a:ext cx="279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37276" name="Object 60"/>
          <p:cNvGraphicFramePr>
            <a:graphicFrameLocks noChangeAspect="1"/>
          </p:cNvGraphicFramePr>
          <p:nvPr/>
        </p:nvGraphicFramePr>
        <p:xfrm>
          <a:off x="5524500" y="1041400"/>
          <a:ext cx="565150" cy="558800"/>
        </p:xfrm>
        <a:graphic>
          <a:graphicData uri="http://schemas.openxmlformats.org/presentationml/2006/ole">
            <p:oleObj spid="_x0000_s137276" name="Equation" r:id="rId7" imgW="431640" imgH="393480" progId="">
              <p:embed/>
            </p:oleObj>
          </a:graphicData>
        </a:graphic>
      </p:graphicFrame>
      <p:sp>
        <p:nvSpPr>
          <p:cNvPr id="137277" name="Line 61"/>
          <p:cNvSpPr>
            <a:spLocks noChangeShapeType="1"/>
          </p:cNvSpPr>
          <p:nvPr/>
        </p:nvSpPr>
        <p:spPr bwMode="auto">
          <a:xfrm flipV="1">
            <a:off x="7173913" y="679450"/>
            <a:ext cx="627062" cy="16510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78" name="Text Box 62"/>
          <p:cNvSpPr txBox="1">
            <a:spLocks noChangeArrowheads="1"/>
          </p:cNvSpPr>
          <p:nvPr/>
        </p:nvSpPr>
        <p:spPr bwMode="auto">
          <a:xfrm>
            <a:off x="7383463" y="187325"/>
            <a:ext cx="73183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8000"/>
                </a:solidFill>
                <a:ea typeface="楷体_GB2312" pitchFamily="49" charset="-122"/>
              </a:rPr>
              <a:t>DD</a:t>
            </a:r>
          </a:p>
        </p:txBody>
      </p:sp>
      <p:graphicFrame>
        <p:nvGraphicFramePr>
          <p:cNvPr id="137279" name="Object 63"/>
          <p:cNvGraphicFramePr>
            <a:graphicFrameLocks noChangeAspect="1"/>
          </p:cNvGraphicFramePr>
          <p:nvPr/>
        </p:nvGraphicFramePr>
        <p:xfrm>
          <a:off x="261938" y="3240088"/>
          <a:ext cx="3389312" cy="1614487"/>
        </p:xfrm>
        <a:graphic>
          <a:graphicData uri="http://schemas.openxmlformats.org/presentationml/2006/ole">
            <p:oleObj spid="_x0000_s137279" name="Equation" r:id="rId8" imgW="1676160" imgH="736560" progId="">
              <p:embed/>
            </p:oleObj>
          </a:graphicData>
        </a:graphic>
      </p:graphicFrame>
      <p:graphicFrame>
        <p:nvGraphicFramePr>
          <p:cNvPr id="137280" name="Object 64"/>
          <p:cNvGraphicFramePr>
            <a:graphicFrameLocks noChangeAspect="1"/>
          </p:cNvGraphicFramePr>
          <p:nvPr/>
        </p:nvGraphicFramePr>
        <p:xfrm>
          <a:off x="395536" y="4869160"/>
          <a:ext cx="4149725" cy="811212"/>
        </p:xfrm>
        <a:graphic>
          <a:graphicData uri="http://schemas.openxmlformats.org/presentationml/2006/ole">
            <p:oleObj spid="_x0000_s137280" name="Equation" r:id="rId9" imgW="1549080" imgH="279360" progId="">
              <p:embed/>
            </p:oleObj>
          </a:graphicData>
        </a:graphic>
      </p:graphicFrame>
      <p:graphicFrame>
        <p:nvGraphicFramePr>
          <p:cNvPr id="137281" name="Object 65"/>
          <p:cNvGraphicFramePr>
            <a:graphicFrameLocks noChangeAspect="1"/>
          </p:cNvGraphicFramePr>
          <p:nvPr/>
        </p:nvGraphicFramePr>
        <p:xfrm>
          <a:off x="5292080" y="4941168"/>
          <a:ext cx="2792413" cy="896937"/>
        </p:xfrm>
        <a:graphic>
          <a:graphicData uri="http://schemas.openxmlformats.org/presentationml/2006/ole">
            <p:oleObj spid="_x0000_s137281" name="公式" r:id="rId10" imgW="1155600" imgH="342720" progId="">
              <p:embed/>
            </p:oleObj>
          </a:graphicData>
        </a:graphic>
      </p:graphicFrame>
      <p:graphicFrame>
        <p:nvGraphicFramePr>
          <p:cNvPr id="137282" name="Object 66"/>
          <p:cNvGraphicFramePr>
            <a:graphicFrameLocks noChangeAspect="1"/>
          </p:cNvGraphicFramePr>
          <p:nvPr/>
        </p:nvGraphicFramePr>
        <p:xfrm>
          <a:off x="3491880" y="6021288"/>
          <a:ext cx="3751262" cy="630237"/>
        </p:xfrm>
        <a:graphic>
          <a:graphicData uri="http://schemas.openxmlformats.org/presentationml/2006/ole">
            <p:oleObj spid="_x0000_s137282" name="Equation" r:id="rId11" imgW="147312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71" grpId="0" autoUpdateAnimBg="0"/>
      <p:bldP spid="137277" grpId="0" animBg="1"/>
      <p:bldP spid="13727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6F01-19D3-4ADF-9164-C3B090EA3A14}" type="datetime10">
              <a:rPr lang="zh-CN" altLang="en-US"/>
              <a:pPr/>
              <a:t>14:31</a:t>
            </a:fld>
            <a:endParaRPr lang="en-US" altLang="zh-CN"/>
          </a:p>
        </p:txBody>
      </p:sp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4846638" y="236538"/>
            <a:ext cx="3833812" cy="3673475"/>
            <a:chOff x="3307" y="149"/>
            <a:chExt cx="2617" cy="2314"/>
          </a:xfrm>
        </p:grpSpPr>
        <p:graphicFrame>
          <p:nvGraphicFramePr>
            <p:cNvPr id="138243" name="Object 3"/>
            <p:cNvGraphicFramePr>
              <a:graphicFrameLocks noChangeAspect="1"/>
            </p:cNvGraphicFramePr>
            <p:nvPr/>
          </p:nvGraphicFramePr>
          <p:xfrm>
            <a:off x="3403" y="149"/>
            <a:ext cx="245" cy="260"/>
          </p:xfrm>
          <a:graphic>
            <a:graphicData uri="http://schemas.openxmlformats.org/presentationml/2006/ole">
              <p:oleObj spid="_x0000_s138243" name="Equation" r:id="rId3" imgW="203040" imgH="215640" progId="">
                <p:embed/>
              </p:oleObj>
            </a:graphicData>
          </a:graphic>
        </p:graphicFrame>
        <p:grpSp>
          <p:nvGrpSpPr>
            <p:cNvPr id="138244" name="Group 4"/>
            <p:cNvGrpSpPr>
              <a:grpSpLocks/>
            </p:cNvGrpSpPr>
            <p:nvPr/>
          </p:nvGrpSpPr>
          <p:grpSpPr bwMode="auto">
            <a:xfrm>
              <a:off x="3451" y="245"/>
              <a:ext cx="2425" cy="864"/>
              <a:chOff x="336" y="96"/>
              <a:chExt cx="2425" cy="864"/>
            </a:xfrm>
          </p:grpSpPr>
          <p:sp>
            <p:nvSpPr>
              <p:cNvPr id="138245" name="Line 5"/>
              <p:cNvSpPr>
                <a:spLocks noChangeShapeType="1"/>
              </p:cNvSpPr>
              <p:nvPr/>
            </p:nvSpPr>
            <p:spPr bwMode="auto">
              <a:xfrm>
                <a:off x="336" y="480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46" name="Line 6"/>
              <p:cNvSpPr>
                <a:spLocks noChangeShapeType="1"/>
              </p:cNvSpPr>
              <p:nvPr/>
            </p:nvSpPr>
            <p:spPr bwMode="auto">
              <a:xfrm flipV="1">
                <a:off x="528" y="9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47" name="Rectangle 7"/>
              <p:cNvSpPr>
                <a:spLocks noChangeArrowheads="1"/>
              </p:cNvSpPr>
              <p:nvPr/>
            </p:nvSpPr>
            <p:spPr bwMode="auto">
              <a:xfrm>
                <a:off x="336" y="624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O</a:t>
                </a:r>
              </a:p>
            </p:txBody>
          </p:sp>
          <p:sp>
            <p:nvSpPr>
              <p:cNvPr id="138248" name="Rectangle 8"/>
              <p:cNvSpPr>
                <a:spLocks noChangeArrowheads="1"/>
              </p:cNvSpPr>
              <p:nvPr/>
            </p:nvSpPr>
            <p:spPr bwMode="auto">
              <a:xfrm>
                <a:off x="2592" y="288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  <p:sp>
          <p:nvSpPr>
            <p:cNvPr id="138249" name="Rectangle 9"/>
            <p:cNvSpPr>
              <a:spLocks noChangeArrowheads="1"/>
            </p:cNvSpPr>
            <p:nvPr/>
          </p:nvSpPr>
          <p:spPr bwMode="auto">
            <a:xfrm>
              <a:off x="3451" y="14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pSp>
          <p:nvGrpSpPr>
            <p:cNvPr id="138250" name="Group 10"/>
            <p:cNvGrpSpPr>
              <a:grpSpLocks/>
            </p:cNvGrpSpPr>
            <p:nvPr/>
          </p:nvGrpSpPr>
          <p:grpSpPr bwMode="auto">
            <a:xfrm>
              <a:off x="3307" y="1157"/>
              <a:ext cx="2617" cy="528"/>
              <a:chOff x="192" y="1008"/>
              <a:chExt cx="2617" cy="528"/>
            </a:xfrm>
          </p:grpSpPr>
          <p:sp>
            <p:nvSpPr>
              <p:cNvPr id="138251" name="Line 11"/>
              <p:cNvSpPr>
                <a:spLocks noChangeShapeType="1"/>
              </p:cNvSpPr>
              <p:nvPr/>
            </p:nvSpPr>
            <p:spPr bwMode="auto">
              <a:xfrm>
                <a:off x="384" y="139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2" name="Line 12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8253" name="Object 13"/>
              <p:cNvGraphicFramePr>
                <a:graphicFrameLocks noChangeAspect="1"/>
              </p:cNvGraphicFramePr>
              <p:nvPr/>
            </p:nvGraphicFramePr>
            <p:xfrm>
              <a:off x="192" y="1008"/>
              <a:ext cx="322" cy="305"/>
            </p:xfrm>
            <a:graphic>
              <a:graphicData uri="http://schemas.openxmlformats.org/presentationml/2006/ole">
                <p:oleObj spid="_x0000_s138253" name="Equation" r:id="rId4" imgW="241200" imgH="228600" progId="">
                  <p:embed/>
                </p:oleObj>
              </a:graphicData>
            </a:graphic>
          </p:graphicFrame>
          <p:sp>
            <p:nvSpPr>
              <p:cNvPr id="138254" name="Rectangle 14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  <p:grpSp>
          <p:nvGrpSpPr>
            <p:cNvPr id="138255" name="Group 15"/>
            <p:cNvGrpSpPr>
              <a:grpSpLocks/>
            </p:cNvGrpSpPr>
            <p:nvPr/>
          </p:nvGrpSpPr>
          <p:grpSpPr bwMode="auto">
            <a:xfrm>
              <a:off x="3373" y="1870"/>
              <a:ext cx="2551" cy="593"/>
              <a:chOff x="258" y="1721"/>
              <a:chExt cx="2551" cy="593"/>
            </a:xfrm>
          </p:grpSpPr>
          <p:sp>
            <p:nvSpPr>
              <p:cNvPr id="138256" name="Line 16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7" name="Line 17"/>
              <p:cNvSpPr>
                <a:spLocks noChangeShapeType="1"/>
              </p:cNvSpPr>
              <p:nvPr/>
            </p:nvSpPr>
            <p:spPr bwMode="auto">
              <a:xfrm flipV="1">
                <a:off x="528" y="17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8" name="Rectangle 18"/>
              <p:cNvSpPr>
                <a:spLocks noChangeArrowheads="1"/>
              </p:cNvSpPr>
              <p:nvPr/>
            </p:nvSpPr>
            <p:spPr bwMode="auto">
              <a:xfrm>
                <a:off x="336" y="2064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O</a:t>
                </a:r>
              </a:p>
            </p:txBody>
          </p:sp>
          <p:graphicFrame>
            <p:nvGraphicFramePr>
              <p:cNvPr id="138259" name="Object 19"/>
              <p:cNvGraphicFramePr>
                <a:graphicFrameLocks noChangeAspect="1"/>
              </p:cNvGraphicFramePr>
              <p:nvPr/>
            </p:nvGraphicFramePr>
            <p:xfrm>
              <a:off x="258" y="1721"/>
              <a:ext cx="306" cy="275"/>
            </p:xfrm>
            <a:graphic>
              <a:graphicData uri="http://schemas.openxmlformats.org/presentationml/2006/ole">
                <p:oleObj spid="_x0000_s138259" name="Equation" r:id="rId5" imgW="253800" imgH="228600" progId="">
                  <p:embed/>
                </p:oleObj>
              </a:graphicData>
            </a:graphic>
          </p:graphicFrame>
          <p:sp>
            <p:nvSpPr>
              <p:cNvPr id="138260" name="Rectangle 20"/>
              <p:cNvSpPr>
                <a:spLocks noChangeArrowheads="1"/>
              </p:cNvSpPr>
              <p:nvPr/>
            </p:nvSpPr>
            <p:spPr bwMode="auto">
              <a:xfrm>
                <a:off x="2640" y="1968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</p:grpSp>
        <p:sp>
          <p:nvSpPr>
            <p:cNvPr id="138261" name="Line 21"/>
            <p:cNvSpPr>
              <a:spLocks noChangeShapeType="1"/>
            </p:cNvSpPr>
            <p:nvPr/>
          </p:nvSpPr>
          <p:spPr bwMode="auto">
            <a:xfrm>
              <a:off x="3643" y="1540"/>
              <a:ext cx="480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2" name="Line 22"/>
            <p:cNvSpPr>
              <a:spLocks noChangeShapeType="1"/>
            </p:cNvSpPr>
            <p:nvPr/>
          </p:nvSpPr>
          <p:spPr bwMode="auto">
            <a:xfrm>
              <a:off x="3643" y="2021"/>
              <a:ext cx="48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3" name="Freeform 23"/>
            <p:cNvSpPr>
              <a:spLocks/>
            </p:cNvSpPr>
            <p:nvPr/>
          </p:nvSpPr>
          <p:spPr bwMode="auto">
            <a:xfrm>
              <a:off x="4891" y="293"/>
              <a:ext cx="57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  <a:cxn ang="0">
                  <a:pos x="432" y="288"/>
                </a:cxn>
              </a:cxnLst>
              <a:rect l="0" t="0" r="r" b="b"/>
              <a:pathLst>
                <a:path w="432" h="288">
                  <a:moveTo>
                    <a:pt x="0" y="0"/>
                  </a:moveTo>
                  <a:cubicBezTo>
                    <a:pt x="84" y="96"/>
                    <a:pt x="168" y="192"/>
                    <a:pt x="240" y="240"/>
                  </a:cubicBezTo>
                  <a:cubicBezTo>
                    <a:pt x="312" y="288"/>
                    <a:pt x="400" y="280"/>
                    <a:pt x="432" y="288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4" name="Freeform 24"/>
            <p:cNvSpPr>
              <a:spLocks/>
            </p:cNvSpPr>
            <p:nvPr/>
          </p:nvSpPr>
          <p:spPr bwMode="auto">
            <a:xfrm>
              <a:off x="3643" y="389"/>
              <a:ext cx="480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  <a:cxn ang="0">
                  <a:pos x="432" y="288"/>
                </a:cxn>
              </a:cxnLst>
              <a:rect l="0" t="0" r="r" b="b"/>
              <a:pathLst>
                <a:path w="432" h="288">
                  <a:moveTo>
                    <a:pt x="0" y="0"/>
                  </a:moveTo>
                  <a:cubicBezTo>
                    <a:pt x="84" y="96"/>
                    <a:pt x="168" y="192"/>
                    <a:pt x="240" y="240"/>
                  </a:cubicBezTo>
                  <a:cubicBezTo>
                    <a:pt x="312" y="288"/>
                    <a:pt x="400" y="280"/>
                    <a:pt x="432" y="288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5" name="Line 25"/>
            <p:cNvSpPr>
              <a:spLocks noChangeShapeType="1"/>
            </p:cNvSpPr>
            <p:nvPr/>
          </p:nvSpPr>
          <p:spPr bwMode="auto">
            <a:xfrm>
              <a:off x="3643" y="533"/>
              <a:ext cx="1968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6" name="Rectangle 26"/>
            <p:cNvSpPr>
              <a:spLocks noChangeArrowheads="1"/>
            </p:cNvSpPr>
            <p:nvPr/>
          </p:nvSpPr>
          <p:spPr bwMode="auto">
            <a:xfrm>
              <a:off x="5515" y="293"/>
              <a:ext cx="371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</a:rPr>
                <a:t>V</a:t>
              </a:r>
              <a:r>
                <a:rPr lang="en-US" altLang="zh-CN" sz="2000" baseline="-25000">
                  <a:solidFill>
                    <a:schemeClr val="accent2"/>
                  </a:solidFill>
                </a:rPr>
                <a:t>TH</a:t>
              </a:r>
            </a:p>
          </p:txBody>
        </p:sp>
        <p:grpSp>
          <p:nvGrpSpPr>
            <p:cNvPr id="138267" name="Group 27"/>
            <p:cNvGrpSpPr>
              <a:grpSpLocks/>
            </p:cNvGrpSpPr>
            <p:nvPr/>
          </p:nvGrpSpPr>
          <p:grpSpPr bwMode="auto">
            <a:xfrm>
              <a:off x="4123" y="1300"/>
              <a:ext cx="768" cy="240"/>
              <a:chOff x="1008" y="1151"/>
              <a:chExt cx="768" cy="240"/>
            </a:xfrm>
          </p:grpSpPr>
          <p:sp>
            <p:nvSpPr>
              <p:cNvPr id="138268" name="Line 28"/>
              <p:cNvSpPr>
                <a:spLocks noChangeShapeType="1"/>
              </p:cNvSpPr>
              <p:nvPr/>
            </p:nvSpPr>
            <p:spPr bwMode="auto">
              <a:xfrm flipV="1">
                <a:off x="1008" y="1151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69" name="Line 29"/>
              <p:cNvSpPr>
                <a:spLocks noChangeShapeType="1"/>
              </p:cNvSpPr>
              <p:nvPr/>
            </p:nvSpPr>
            <p:spPr bwMode="auto">
              <a:xfrm>
                <a:off x="1008" y="115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8270" name="Group 30"/>
            <p:cNvGrpSpPr>
              <a:grpSpLocks/>
            </p:cNvGrpSpPr>
            <p:nvPr/>
          </p:nvGrpSpPr>
          <p:grpSpPr bwMode="auto">
            <a:xfrm>
              <a:off x="4123" y="2021"/>
              <a:ext cx="768" cy="240"/>
              <a:chOff x="1008" y="1872"/>
              <a:chExt cx="768" cy="240"/>
            </a:xfrm>
          </p:grpSpPr>
          <p:sp>
            <p:nvSpPr>
              <p:cNvPr id="138271" name="Line 31"/>
              <p:cNvSpPr>
                <a:spLocks noChangeShapeType="1"/>
              </p:cNvSpPr>
              <p:nvPr/>
            </p:nvSpPr>
            <p:spPr bwMode="auto">
              <a:xfrm flipV="1">
                <a:off x="1008" y="1872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2" name="Line 32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73" name="Line 33"/>
            <p:cNvSpPr>
              <a:spLocks noChangeShapeType="1"/>
            </p:cNvSpPr>
            <p:nvPr/>
          </p:nvSpPr>
          <p:spPr bwMode="auto">
            <a:xfrm flipV="1">
              <a:off x="4123" y="533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4" name="Freeform 34"/>
            <p:cNvSpPr>
              <a:spLocks/>
            </p:cNvSpPr>
            <p:nvPr/>
          </p:nvSpPr>
          <p:spPr bwMode="auto">
            <a:xfrm>
              <a:off x="4123" y="533"/>
              <a:ext cx="768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144"/>
                </a:cxn>
                <a:cxn ang="0">
                  <a:pos x="768" y="0"/>
                </a:cxn>
              </a:cxnLst>
              <a:rect l="0" t="0" r="r" b="b"/>
              <a:pathLst>
                <a:path w="768" h="240">
                  <a:moveTo>
                    <a:pt x="0" y="240"/>
                  </a:moveTo>
                  <a:cubicBezTo>
                    <a:pt x="8" y="212"/>
                    <a:pt x="16" y="184"/>
                    <a:pt x="144" y="144"/>
                  </a:cubicBezTo>
                  <a:cubicBezTo>
                    <a:pt x="272" y="104"/>
                    <a:pt x="664" y="24"/>
                    <a:pt x="768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75" name="Group 35"/>
            <p:cNvGrpSpPr>
              <a:grpSpLocks/>
            </p:cNvGrpSpPr>
            <p:nvPr/>
          </p:nvGrpSpPr>
          <p:grpSpPr bwMode="auto">
            <a:xfrm>
              <a:off x="4891" y="1301"/>
              <a:ext cx="768" cy="240"/>
              <a:chOff x="1008" y="1872"/>
              <a:chExt cx="768" cy="240"/>
            </a:xfrm>
          </p:grpSpPr>
          <p:sp>
            <p:nvSpPr>
              <p:cNvPr id="138276" name="Line 36"/>
              <p:cNvSpPr>
                <a:spLocks noChangeShapeType="1"/>
              </p:cNvSpPr>
              <p:nvPr/>
            </p:nvSpPr>
            <p:spPr bwMode="auto">
              <a:xfrm flipV="1">
                <a:off x="1008" y="1872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7" name="Line 37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8278" name="Group 38"/>
            <p:cNvGrpSpPr>
              <a:grpSpLocks/>
            </p:cNvGrpSpPr>
            <p:nvPr/>
          </p:nvGrpSpPr>
          <p:grpSpPr bwMode="auto">
            <a:xfrm>
              <a:off x="4891" y="2021"/>
              <a:ext cx="576" cy="240"/>
              <a:chOff x="1008" y="1151"/>
              <a:chExt cx="768" cy="240"/>
            </a:xfrm>
          </p:grpSpPr>
          <p:sp>
            <p:nvSpPr>
              <p:cNvPr id="138279" name="Line 39"/>
              <p:cNvSpPr>
                <a:spLocks noChangeShapeType="1"/>
              </p:cNvSpPr>
              <p:nvPr/>
            </p:nvSpPr>
            <p:spPr bwMode="auto">
              <a:xfrm flipV="1">
                <a:off x="1008" y="1151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80" name="Line 40"/>
              <p:cNvSpPr>
                <a:spLocks noChangeShapeType="1"/>
              </p:cNvSpPr>
              <p:nvPr/>
            </p:nvSpPr>
            <p:spPr bwMode="auto">
              <a:xfrm>
                <a:off x="1008" y="115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81" name="Line 41"/>
            <p:cNvSpPr>
              <a:spLocks noChangeShapeType="1"/>
            </p:cNvSpPr>
            <p:nvPr/>
          </p:nvSpPr>
          <p:spPr bwMode="auto">
            <a:xfrm flipV="1">
              <a:off x="4891" y="293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82" name="Group 42"/>
            <p:cNvGrpSpPr>
              <a:grpSpLocks/>
            </p:cNvGrpSpPr>
            <p:nvPr/>
          </p:nvGrpSpPr>
          <p:grpSpPr bwMode="auto">
            <a:xfrm>
              <a:off x="5467" y="1301"/>
              <a:ext cx="192" cy="240"/>
              <a:chOff x="1008" y="1151"/>
              <a:chExt cx="768" cy="240"/>
            </a:xfrm>
          </p:grpSpPr>
          <p:sp>
            <p:nvSpPr>
              <p:cNvPr id="138283" name="Line 43"/>
              <p:cNvSpPr>
                <a:spLocks noChangeShapeType="1"/>
              </p:cNvSpPr>
              <p:nvPr/>
            </p:nvSpPr>
            <p:spPr bwMode="auto">
              <a:xfrm flipV="1">
                <a:off x="1008" y="1151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84" name="Line 44"/>
              <p:cNvSpPr>
                <a:spLocks noChangeShapeType="1"/>
              </p:cNvSpPr>
              <p:nvPr/>
            </p:nvSpPr>
            <p:spPr bwMode="auto">
              <a:xfrm>
                <a:off x="1008" y="115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8285" name="Group 45"/>
            <p:cNvGrpSpPr>
              <a:grpSpLocks/>
            </p:cNvGrpSpPr>
            <p:nvPr/>
          </p:nvGrpSpPr>
          <p:grpSpPr bwMode="auto">
            <a:xfrm>
              <a:off x="5467" y="2021"/>
              <a:ext cx="192" cy="240"/>
              <a:chOff x="1008" y="1872"/>
              <a:chExt cx="768" cy="240"/>
            </a:xfrm>
          </p:grpSpPr>
          <p:sp>
            <p:nvSpPr>
              <p:cNvPr id="138286" name="Line 46"/>
              <p:cNvSpPr>
                <a:spLocks noChangeShapeType="1"/>
              </p:cNvSpPr>
              <p:nvPr/>
            </p:nvSpPr>
            <p:spPr bwMode="auto">
              <a:xfrm flipV="1">
                <a:off x="1008" y="1872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87" name="Line 47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7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88" name="Line 48"/>
            <p:cNvSpPr>
              <a:spLocks noChangeShapeType="1"/>
            </p:cNvSpPr>
            <p:nvPr/>
          </p:nvSpPr>
          <p:spPr bwMode="auto">
            <a:xfrm flipV="1">
              <a:off x="5467" y="533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89" name="Freeform 49"/>
            <p:cNvSpPr>
              <a:spLocks/>
            </p:cNvSpPr>
            <p:nvPr/>
          </p:nvSpPr>
          <p:spPr bwMode="auto">
            <a:xfrm>
              <a:off x="5467" y="677"/>
              <a:ext cx="144" cy="9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144" y="0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cubicBezTo>
                    <a:pt x="12" y="108"/>
                    <a:pt x="24" y="72"/>
                    <a:pt x="48" y="48"/>
                  </a:cubicBezTo>
                  <a:cubicBezTo>
                    <a:pt x="72" y="24"/>
                    <a:pt x="128" y="8"/>
                    <a:pt x="144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90" name="Line 50"/>
            <p:cNvSpPr>
              <a:spLocks noChangeShapeType="1"/>
            </p:cNvSpPr>
            <p:nvPr/>
          </p:nvSpPr>
          <p:spPr bwMode="auto">
            <a:xfrm>
              <a:off x="4119" y="2147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1" name="Line 51"/>
            <p:cNvSpPr>
              <a:spLocks noChangeShapeType="1"/>
            </p:cNvSpPr>
            <p:nvPr/>
          </p:nvSpPr>
          <p:spPr bwMode="auto">
            <a:xfrm>
              <a:off x="4887" y="2155"/>
              <a:ext cx="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2" name="Rectangle 52"/>
            <p:cNvSpPr>
              <a:spLocks noChangeArrowheads="1"/>
            </p:cNvSpPr>
            <p:nvPr/>
          </p:nvSpPr>
          <p:spPr bwMode="auto">
            <a:xfrm>
              <a:off x="5043" y="2146"/>
              <a:ext cx="37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90F36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F90F36"/>
                  </a:solidFill>
                  <a:ea typeface="楷体_GB2312" pitchFamily="49" charset="-122"/>
                </a:rPr>
                <a:t>w2</a:t>
              </a:r>
            </a:p>
          </p:txBody>
        </p:sp>
        <p:sp>
          <p:nvSpPr>
            <p:cNvPr id="138293" name="Rectangle 53"/>
            <p:cNvSpPr>
              <a:spLocks noChangeArrowheads="1"/>
            </p:cNvSpPr>
            <p:nvPr/>
          </p:nvSpPr>
          <p:spPr bwMode="auto">
            <a:xfrm>
              <a:off x="4336" y="1849"/>
              <a:ext cx="37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90F36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F90F36"/>
                  </a:solidFill>
                  <a:ea typeface="楷体_GB2312" pitchFamily="49" charset="-122"/>
                </a:rPr>
                <a:t>w1</a:t>
              </a:r>
            </a:p>
          </p:txBody>
        </p:sp>
      </p:grpSp>
      <p:sp>
        <p:nvSpPr>
          <p:cNvPr id="138294" name="Text Box 54"/>
          <p:cNvSpPr txBox="1">
            <a:spLocks noChangeArrowheads="1"/>
          </p:cNvSpPr>
          <p:nvPr/>
        </p:nvSpPr>
        <p:spPr bwMode="auto">
          <a:xfrm>
            <a:off x="198438" y="122238"/>
            <a:ext cx="2643187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） 计算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w2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38295" name="Object 55"/>
          <p:cNvGraphicFramePr>
            <a:graphicFrameLocks noChangeAspect="1"/>
          </p:cNvGraphicFramePr>
          <p:nvPr/>
        </p:nvGraphicFramePr>
        <p:xfrm>
          <a:off x="6638925" y="0"/>
          <a:ext cx="533400" cy="558800"/>
        </p:xfrm>
        <a:graphic>
          <a:graphicData uri="http://schemas.openxmlformats.org/presentationml/2006/ole">
            <p:oleObj spid="_x0000_s138295" name="Equation" r:id="rId6" imgW="406080" imgH="393480" progId="">
              <p:embed/>
            </p:oleObj>
          </a:graphicData>
        </a:graphic>
      </p:graphicFrame>
      <p:sp>
        <p:nvSpPr>
          <p:cNvPr id="138296" name="Line 56"/>
          <p:cNvSpPr>
            <a:spLocks noChangeShapeType="1"/>
          </p:cNvSpPr>
          <p:nvPr/>
        </p:nvSpPr>
        <p:spPr bwMode="auto">
          <a:xfrm>
            <a:off x="7991475" y="844550"/>
            <a:ext cx="719138" cy="98425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97" name="Text Box 57"/>
          <p:cNvSpPr txBox="1">
            <a:spLocks noChangeArrowheads="1"/>
          </p:cNvSpPr>
          <p:nvPr/>
        </p:nvSpPr>
        <p:spPr bwMode="auto">
          <a:xfrm>
            <a:off x="8412163" y="895350"/>
            <a:ext cx="73183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  <a:ea typeface="楷体_GB2312" pitchFamily="49" charset="-122"/>
              </a:rPr>
              <a:t>0V</a:t>
            </a:r>
            <a:endParaRPr lang="en-US" altLang="zh-CN" b="1" baseline="-25000">
              <a:solidFill>
                <a:srgbClr val="008000"/>
              </a:solidFill>
              <a:ea typeface="楷体_GB2312" pitchFamily="49" charset="-122"/>
            </a:endParaRPr>
          </a:p>
        </p:txBody>
      </p:sp>
      <p:graphicFrame>
        <p:nvGraphicFramePr>
          <p:cNvPr id="138298" name="Object 58"/>
          <p:cNvGraphicFramePr>
            <a:graphicFrameLocks noChangeAspect="1"/>
          </p:cNvGraphicFramePr>
          <p:nvPr/>
        </p:nvGraphicFramePr>
        <p:xfrm>
          <a:off x="276225" y="2962275"/>
          <a:ext cx="3389313" cy="1614488"/>
        </p:xfrm>
        <a:graphic>
          <a:graphicData uri="http://schemas.openxmlformats.org/presentationml/2006/ole">
            <p:oleObj spid="_x0000_s138298" name="Equation" r:id="rId7" imgW="1676160" imgH="736560" progId="">
              <p:embed/>
            </p:oleObj>
          </a:graphicData>
        </a:graphic>
      </p:graphicFrame>
      <p:graphicFrame>
        <p:nvGraphicFramePr>
          <p:cNvPr id="138299" name="Object 59"/>
          <p:cNvGraphicFramePr>
            <a:graphicFrameLocks noChangeAspect="1"/>
          </p:cNvGraphicFramePr>
          <p:nvPr/>
        </p:nvGraphicFramePr>
        <p:xfrm>
          <a:off x="387350" y="4413250"/>
          <a:ext cx="3338513" cy="874713"/>
        </p:xfrm>
        <a:graphic>
          <a:graphicData uri="http://schemas.openxmlformats.org/presentationml/2006/ole">
            <p:oleObj spid="_x0000_s138299" name="Equation" r:id="rId8" imgW="1155600" imgH="279360" progId="">
              <p:embed/>
            </p:oleObj>
          </a:graphicData>
        </a:graphic>
      </p:graphicFrame>
      <p:graphicFrame>
        <p:nvGraphicFramePr>
          <p:cNvPr id="138300" name="Object 60"/>
          <p:cNvGraphicFramePr>
            <a:graphicFrameLocks noChangeAspect="1"/>
          </p:cNvGraphicFramePr>
          <p:nvPr/>
        </p:nvGraphicFramePr>
        <p:xfrm>
          <a:off x="246063" y="5186363"/>
          <a:ext cx="2824162" cy="896937"/>
        </p:xfrm>
        <a:graphic>
          <a:graphicData uri="http://schemas.openxmlformats.org/presentationml/2006/ole">
            <p:oleObj spid="_x0000_s138300" name="公式" r:id="rId9" imgW="1168200" imgH="342720" progId="">
              <p:embed/>
            </p:oleObj>
          </a:graphicData>
        </a:graphic>
      </p:graphicFrame>
      <p:graphicFrame>
        <p:nvGraphicFramePr>
          <p:cNvPr id="138301" name="Object 61"/>
          <p:cNvGraphicFramePr>
            <a:graphicFrameLocks noChangeAspect="1"/>
          </p:cNvGraphicFramePr>
          <p:nvPr/>
        </p:nvGraphicFramePr>
        <p:xfrm>
          <a:off x="504825" y="6102350"/>
          <a:ext cx="3505200" cy="538163"/>
        </p:xfrm>
        <a:graphic>
          <a:graphicData uri="http://schemas.openxmlformats.org/presentationml/2006/ole">
            <p:oleObj spid="_x0000_s138301" name="Equation" r:id="rId10" imgW="1485720" imgH="228600" progId="">
              <p:embed/>
            </p:oleObj>
          </a:graphicData>
        </a:graphic>
      </p:graphicFrame>
      <p:grpSp>
        <p:nvGrpSpPr>
          <p:cNvPr id="138302" name="Group 62"/>
          <p:cNvGrpSpPr>
            <a:grpSpLocks/>
          </p:cNvGrpSpPr>
          <p:nvPr/>
        </p:nvGrpSpPr>
        <p:grpSpPr bwMode="auto">
          <a:xfrm>
            <a:off x="179388" y="549275"/>
            <a:ext cx="4251325" cy="2441575"/>
            <a:chOff x="0" y="2904"/>
            <a:chExt cx="2954" cy="1416"/>
          </a:xfrm>
        </p:grpSpPr>
        <p:pic>
          <p:nvPicPr>
            <p:cNvPr id="138303" name="Picture 63" descr="622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0" y="3089"/>
              <a:ext cx="2954" cy="1231"/>
            </a:xfrm>
            <a:prstGeom prst="rect">
              <a:avLst/>
            </a:prstGeom>
            <a:noFill/>
          </p:spPr>
        </p:pic>
        <p:sp>
          <p:nvSpPr>
            <p:cNvPr id="138304" name="Line 64"/>
            <p:cNvSpPr>
              <a:spLocks noChangeShapeType="1"/>
            </p:cNvSpPr>
            <p:nvPr/>
          </p:nvSpPr>
          <p:spPr bwMode="auto">
            <a:xfrm flipH="1">
              <a:off x="1344" y="3176"/>
              <a:ext cx="2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05" name="Text Box 65"/>
            <p:cNvSpPr txBox="1">
              <a:spLocks noChangeArrowheads="1"/>
            </p:cNvSpPr>
            <p:nvPr/>
          </p:nvSpPr>
          <p:spPr bwMode="auto">
            <a:xfrm>
              <a:off x="1382" y="2904"/>
              <a:ext cx="481" cy="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90F36"/>
                  </a:solidFill>
                  <a:ea typeface="楷体_GB2312" pitchFamily="49" charset="-122"/>
                </a:rPr>
                <a:t>放电</a:t>
              </a:r>
            </a:p>
          </p:txBody>
        </p:sp>
      </p:grpSp>
      <p:graphicFrame>
        <p:nvGraphicFramePr>
          <p:cNvPr id="138306" name="Object 66"/>
          <p:cNvGraphicFramePr>
            <a:graphicFrameLocks noChangeAspect="1"/>
          </p:cNvGraphicFramePr>
          <p:nvPr/>
        </p:nvGraphicFramePr>
        <p:xfrm>
          <a:off x="4918075" y="5037138"/>
          <a:ext cx="3656013" cy="538162"/>
        </p:xfrm>
        <a:graphic>
          <a:graphicData uri="http://schemas.openxmlformats.org/presentationml/2006/ole">
            <p:oleObj spid="_x0000_s138306" name="Equation" r:id="rId12" imgW="1549080" imgH="228600" progId="">
              <p:embed/>
            </p:oleObj>
          </a:graphicData>
        </a:graphic>
      </p:graphicFrame>
      <p:sp>
        <p:nvSpPr>
          <p:cNvPr id="138307" name="Text Box 67"/>
          <p:cNvSpPr txBox="1">
            <a:spLocks noChangeArrowheads="1"/>
          </p:cNvSpPr>
          <p:nvPr/>
        </p:nvSpPr>
        <p:spPr bwMode="auto">
          <a:xfrm>
            <a:off x="4903788" y="4572000"/>
            <a:ext cx="7350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5008"/>
                </a:solidFill>
                <a:ea typeface="楷体_GB2312" pitchFamily="49" charset="-122"/>
              </a:rPr>
              <a:t>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94" grpId="0" autoUpdateAnimBg="0"/>
      <p:bldP spid="138296" grpId="0" animBg="1"/>
      <p:bldP spid="138297" grpId="0" autoUpdateAnimBg="0"/>
      <p:bldP spid="1383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5400" y="71438"/>
            <a:ext cx="58420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7.4.1 </a:t>
            </a:r>
            <a:r>
              <a:rPr lang="zh-CN" altLang="en-US" sz="28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对称式多谐振荡器电路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36550" y="731838"/>
            <a:ext cx="3298825" cy="519112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电路组成：</a:t>
            </a:r>
          </a:p>
        </p:txBody>
      </p:sp>
      <p:pic>
        <p:nvPicPr>
          <p:cNvPr id="139268" name="Picture 4" descr="62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052513"/>
            <a:ext cx="3792537" cy="2493962"/>
          </a:xfrm>
          <a:prstGeom prst="rect">
            <a:avLst/>
          </a:prstGeom>
          <a:noFill/>
        </p:spPr>
      </p:pic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468313" y="3521075"/>
            <a:ext cx="1250950" cy="5191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3300"/>
                </a:solidFill>
                <a:ea typeface="楷体_GB2312" pitchFamily="49" charset="-122"/>
              </a:rPr>
              <a:t>条件：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539750" y="4292600"/>
            <a:ext cx="6064250" cy="118745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相位振荡条件：</a:t>
            </a:r>
          </a:p>
          <a:p>
            <a:r>
              <a:rPr lang="en-US" altLang="zh-CN" b="1">
                <a:ea typeface="楷体_GB2312" pitchFamily="49" charset="-122"/>
              </a:rPr>
              <a:t>R</a:t>
            </a:r>
            <a:r>
              <a:rPr lang="en-US" altLang="zh-CN" b="1" baseline="-25000">
                <a:ea typeface="楷体_GB2312" pitchFamily="49" charset="-122"/>
              </a:rPr>
              <a:t>F1</a:t>
            </a:r>
            <a:r>
              <a:rPr lang="zh-CN" altLang="en-US" b="1">
                <a:ea typeface="楷体_GB2312" pitchFamily="49" charset="-122"/>
              </a:rPr>
              <a:t>、</a:t>
            </a:r>
            <a:r>
              <a:rPr lang="en-US" altLang="zh-CN" b="1">
                <a:ea typeface="楷体_GB2312" pitchFamily="49" charset="-122"/>
              </a:rPr>
              <a:t>R</a:t>
            </a:r>
            <a:r>
              <a:rPr lang="en-US" altLang="zh-CN" b="1" baseline="-25000">
                <a:ea typeface="楷体_GB2312" pitchFamily="49" charset="-122"/>
              </a:rPr>
              <a:t>F2</a:t>
            </a:r>
            <a:r>
              <a:rPr lang="zh-CN" altLang="en-US" b="1">
                <a:ea typeface="楷体_GB2312" pitchFamily="49" charset="-122"/>
              </a:rPr>
              <a:t>取值使</a:t>
            </a:r>
            <a:r>
              <a:rPr lang="en-US" altLang="zh-CN" b="1">
                <a:ea typeface="楷体_GB2312" pitchFamily="49" charset="-122"/>
              </a:rPr>
              <a:t>G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</a:rPr>
              <a:t>和</a:t>
            </a:r>
            <a:r>
              <a:rPr lang="en-US" altLang="zh-CN" b="1">
                <a:ea typeface="楷体_GB2312" pitchFamily="49" charset="-122"/>
              </a:rPr>
              <a:t>G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zh-CN" altLang="en-US" b="1">
                <a:ea typeface="楷体_GB2312" pitchFamily="49" charset="-122"/>
              </a:rPr>
              <a:t>工件在反向放大区。</a:t>
            </a:r>
          </a:p>
          <a:p>
            <a:r>
              <a:rPr lang="zh-CN" altLang="en-US" b="1">
                <a:ea typeface="楷体_GB2312" pitchFamily="49" charset="-122"/>
              </a:rPr>
              <a:t>    （电压传输特性的转拆区）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755576" y="5661248"/>
            <a:ext cx="1944688" cy="519112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ea typeface="楷体_GB2312" pitchFamily="49" charset="-122"/>
              </a:rPr>
              <a:t>V</a:t>
            </a:r>
            <a:r>
              <a:rPr lang="en-US" altLang="zh-CN" sz="2800" b="1" dirty="0">
                <a:ea typeface="楷体_GB2312" pitchFamily="49" charset="-122"/>
              </a:rPr>
              <a:t>&gt;1</a:t>
            </a:r>
          </a:p>
        </p:txBody>
      </p:sp>
      <p:sp>
        <p:nvSpPr>
          <p:cNvPr id="13927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56325" y="188913"/>
            <a:ext cx="895350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跳过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0"/>
      <p:bldP spid="139269" grpId="0" autoUpdateAnimBg="0"/>
      <p:bldP spid="139270" grpId="0" autoUpdateAnimBg="0"/>
      <p:bldP spid="13927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2792752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7.4.3  </a:t>
            </a:r>
            <a:r>
              <a:rPr lang="zh-CN" altLang="en-US" sz="28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环形振荡器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539750" y="765175"/>
            <a:ext cx="2516188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电路组成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79388" y="1254125"/>
          <a:ext cx="4854575" cy="1476375"/>
        </p:xfrm>
        <a:graphic>
          <a:graphicData uri="http://schemas.openxmlformats.org/presentationml/2006/ole">
            <p:oleObj spid="_x0000_s140292" name="Photo Editor 照片" r:id="rId3" imgW="17400000" imgH="4885714" progId="">
              <p:embed/>
            </p:oleObj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477838" y="2749550"/>
            <a:ext cx="45259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2.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波形分析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:</a:t>
            </a:r>
            <a:r>
              <a:rPr lang="zh-CN" altLang="en-US" sz="2000">
                <a:ea typeface="楷体_GB2312" pitchFamily="49" charset="-122"/>
              </a:rPr>
              <a:t>以</a:t>
            </a:r>
            <a:r>
              <a:rPr lang="en-US" altLang="zh-CN" sz="2000">
                <a:ea typeface="楷体_GB2312" pitchFamily="49" charset="-122"/>
              </a:rPr>
              <a:t>V</a:t>
            </a:r>
            <a:r>
              <a:rPr lang="en-US" altLang="zh-CN" sz="2000" baseline="-25000">
                <a:ea typeface="楷体_GB2312" pitchFamily="49" charset="-122"/>
              </a:rPr>
              <a:t>O</a:t>
            </a:r>
            <a:r>
              <a:rPr lang="zh-CN" altLang="en-US" sz="2000">
                <a:ea typeface="楷体_GB2312" pitchFamily="49" charset="-122"/>
              </a:rPr>
              <a:t>从</a:t>
            </a:r>
            <a:r>
              <a:rPr lang="en-US" altLang="zh-CN" sz="2000">
                <a:ea typeface="楷体_GB2312" pitchFamily="49" charset="-122"/>
              </a:rPr>
              <a:t>0</a:t>
            </a:r>
            <a:r>
              <a:rPr lang="zh-CN" altLang="en-US" sz="2000">
                <a:ea typeface="楷体_GB2312" pitchFamily="49" charset="-122"/>
              </a:rPr>
              <a:t>变为</a:t>
            </a:r>
            <a:r>
              <a:rPr lang="en-US" altLang="zh-CN" sz="2000">
                <a:ea typeface="楷体_GB2312" pitchFamily="49" charset="-122"/>
              </a:rPr>
              <a:t>1</a:t>
            </a:r>
            <a:r>
              <a:rPr lang="zh-CN" altLang="en-US" sz="2000">
                <a:ea typeface="楷体_GB2312" pitchFamily="49" charset="-122"/>
              </a:rPr>
              <a:t>开始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461963" y="3208338"/>
            <a:ext cx="3844925" cy="1173162"/>
            <a:chOff x="315" y="2021"/>
            <a:chExt cx="2624" cy="739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514" y="255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6" name="Line 8"/>
            <p:cNvSpPr>
              <a:spLocks noChangeShapeType="1"/>
            </p:cNvSpPr>
            <p:nvPr/>
          </p:nvSpPr>
          <p:spPr bwMode="auto">
            <a:xfrm flipV="1">
              <a:off x="658" y="217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466" y="251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aphicFrame>
          <p:nvGraphicFramePr>
            <p:cNvPr id="140298" name="Object 10"/>
            <p:cNvGraphicFramePr>
              <a:graphicFrameLocks noChangeAspect="1"/>
            </p:cNvGraphicFramePr>
            <p:nvPr/>
          </p:nvGraphicFramePr>
          <p:xfrm>
            <a:off x="315" y="2021"/>
            <a:ext cx="383" cy="550"/>
          </p:xfrm>
          <a:graphic>
            <a:graphicData uri="http://schemas.openxmlformats.org/presentationml/2006/ole">
              <p:oleObj spid="_x0000_s140298" name="Equation" r:id="rId4" imgW="317160" imgH="457200" progId="">
                <p:embed/>
              </p:oleObj>
            </a:graphicData>
          </a:graphic>
        </p:graphicFrame>
        <p:sp>
          <p:nvSpPr>
            <p:cNvPr id="140299" name="Rectangle 11"/>
            <p:cNvSpPr>
              <a:spLocks noChangeArrowheads="1"/>
            </p:cNvSpPr>
            <p:nvPr/>
          </p:nvSpPr>
          <p:spPr bwMode="auto">
            <a:xfrm>
              <a:off x="2770" y="241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</p:grpSp>
      <p:grpSp>
        <p:nvGrpSpPr>
          <p:cNvPr id="140300" name="Group 12"/>
          <p:cNvGrpSpPr>
            <a:grpSpLocks/>
          </p:cNvGrpSpPr>
          <p:nvPr/>
        </p:nvGrpSpPr>
        <p:grpSpPr bwMode="auto">
          <a:xfrm>
            <a:off x="590550" y="4516438"/>
            <a:ext cx="3705225" cy="930275"/>
            <a:chOff x="403" y="2845"/>
            <a:chExt cx="2528" cy="586"/>
          </a:xfrm>
        </p:grpSpPr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506" y="3229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 flipV="1">
              <a:off x="650" y="284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3" name="Rectangle 15"/>
            <p:cNvSpPr>
              <a:spLocks noChangeArrowheads="1"/>
            </p:cNvSpPr>
            <p:nvPr/>
          </p:nvSpPr>
          <p:spPr bwMode="auto">
            <a:xfrm>
              <a:off x="458" y="3181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aphicFrame>
          <p:nvGraphicFramePr>
            <p:cNvPr id="140304" name="Object 16"/>
            <p:cNvGraphicFramePr>
              <a:graphicFrameLocks noChangeAspect="1"/>
            </p:cNvGraphicFramePr>
            <p:nvPr/>
          </p:nvGraphicFramePr>
          <p:xfrm>
            <a:off x="403" y="2845"/>
            <a:ext cx="260" cy="260"/>
          </p:xfrm>
          <a:graphic>
            <a:graphicData uri="http://schemas.openxmlformats.org/presentationml/2006/ole">
              <p:oleObj spid="_x0000_s140304" name="Equation" r:id="rId5" imgW="215640" imgH="215640" progId="">
                <p:embed/>
              </p:oleObj>
            </a:graphicData>
          </a:graphic>
        </p:graphicFrame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2762" y="308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</p:grpSp>
      <p:grpSp>
        <p:nvGrpSpPr>
          <p:cNvPr id="140306" name="Group 18"/>
          <p:cNvGrpSpPr>
            <a:grpSpLocks/>
          </p:cNvGrpSpPr>
          <p:nvPr/>
        </p:nvGrpSpPr>
        <p:grpSpPr bwMode="auto">
          <a:xfrm>
            <a:off x="590550" y="5557838"/>
            <a:ext cx="3705225" cy="941387"/>
            <a:chOff x="403" y="3501"/>
            <a:chExt cx="2528" cy="593"/>
          </a:xfrm>
        </p:grpSpPr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506" y="389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8" name="Line 20"/>
            <p:cNvSpPr>
              <a:spLocks noChangeShapeType="1"/>
            </p:cNvSpPr>
            <p:nvPr/>
          </p:nvSpPr>
          <p:spPr bwMode="auto">
            <a:xfrm flipV="1">
              <a:off x="650" y="35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9" name="Rectangle 21"/>
            <p:cNvSpPr>
              <a:spLocks noChangeArrowheads="1"/>
            </p:cNvSpPr>
            <p:nvPr/>
          </p:nvSpPr>
          <p:spPr bwMode="auto">
            <a:xfrm>
              <a:off x="458" y="384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  <p:graphicFrame>
          <p:nvGraphicFramePr>
            <p:cNvPr id="140310" name="Object 22"/>
            <p:cNvGraphicFramePr>
              <a:graphicFrameLocks noChangeAspect="1"/>
            </p:cNvGraphicFramePr>
            <p:nvPr/>
          </p:nvGraphicFramePr>
          <p:xfrm>
            <a:off x="403" y="3501"/>
            <a:ext cx="260" cy="275"/>
          </p:xfrm>
          <a:graphic>
            <a:graphicData uri="http://schemas.openxmlformats.org/presentationml/2006/ole">
              <p:oleObj spid="_x0000_s140310" name="Equation" r:id="rId6" imgW="215640" imgH="228600" progId="">
                <p:embed/>
              </p:oleObj>
            </a:graphicData>
          </a:graphic>
        </p:graphicFrame>
        <p:sp>
          <p:nvSpPr>
            <p:cNvPr id="140311" name="Rectangle 23"/>
            <p:cNvSpPr>
              <a:spLocks noChangeArrowheads="1"/>
            </p:cNvSpPr>
            <p:nvPr/>
          </p:nvSpPr>
          <p:spPr bwMode="auto">
            <a:xfrm>
              <a:off x="2762" y="374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</p:grpSp>
      <p:grpSp>
        <p:nvGrpSpPr>
          <p:cNvPr id="140312" name="Group 24"/>
          <p:cNvGrpSpPr>
            <a:grpSpLocks/>
          </p:cNvGrpSpPr>
          <p:nvPr/>
        </p:nvGrpSpPr>
        <p:grpSpPr bwMode="auto">
          <a:xfrm>
            <a:off x="792163" y="3670300"/>
            <a:ext cx="884237" cy="347663"/>
            <a:chOff x="541" y="2321"/>
            <a:chExt cx="603" cy="202"/>
          </a:xfrm>
        </p:grpSpPr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 flipV="1">
              <a:off x="541" y="2513"/>
              <a:ext cx="11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4" name="Line 26"/>
            <p:cNvSpPr>
              <a:spLocks noChangeShapeType="1"/>
            </p:cNvSpPr>
            <p:nvPr/>
          </p:nvSpPr>
          <p:spPr bwMode="auto">
            <a:xfrm flipV="1">
              <a:off x="646" y="2322"/>
              <a:ext cx="0" cy="2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5" name="Line 27"/>
            <p:cNvSpPr>
              <a:spLocks noChangeShapeType="1"/>
            </p:cNvSpPr>
            <p:nvPr/>
          </p:nvSpPr>
          <p:spPr bwMode="auto">
            <a:xfrm flipV="1">
              <a:off x="646" y="2321"/>
              <a:ext cx="498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0316" name="Line 28"/>
          <p:cNvSpPr>
            <a:spLocks noChangeShapeType="1"/>
          </p:cNvSpPr>
          <p:nvPr/>
        </p:nvSpPr>
        <p:spPr bwMode="auto">
          <a:xfrm>
            <a:off x="857250" y="4735513"/>
            <a:ext cx="346075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0317" name="Group 29"/>
          <p:cNvGrpSpPr>
            <a:grpSpLocks/>
          </p:cNvGrpSpPr>
          <p:nvPr/>
        </p:nvGrpSpPr>
        <p:grpSpPr bwMode="auto">
          <a:xfrm>
            <a:off x="1189038" y="4751388"/>
            <a:ext cx="690562" cy="349250"/>
            <a:chOff x="811" y="2993"/>
            <a:chExt cx="472" cy="220"/>
          </a:xfrm>
        </p:grpSpPr>
        <p:sp>
          <p:nvSpPr>
            <p:cNvPr id="140318" name="Line 30"/>
            <p:cNvSpPr>
              <a:spLocks noChangeShapeType="1"/>
            </p:cNvSpPr>
            <p:nvPr/>
          </p:nvSpPr>
          <p:spPr bwMode="auto">
            <a:xfrm>
              <a:off x="811" y="2993"/>
              <a:ext cx="9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821" y="3204"/>
              <a:ext cx="46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0320" name="Line 32"/>
          <p:cNvSpPr>
            <a:spLocks noChangeShapeType="1"/>
          </p:cNvSpPr>
          <p:nvPr/>
        </p:nvSpPr>
        <p:spPr bwMode="auto">
          <a:xfrm>
            <a:off x="1190625" y="3727450"/>
            <a:ext cx="0" cy="927100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0321" name="Group 33"/>
          <p:cNvGrpSpPr>
            <a:grpSpLocks/>
          </p:cNvGrpSpPr>
          <p:nvPr/>
        </p:nvGrpSpPr>
        <p:grpSpPr bwMode="auto">
          <a:xfrm>
            <a:off x="819150" y="5659438"/>
            <a:ext cx="1409700" cy="457200"/>
            <a:chOff x="3133" y="2823"/>
            <a:chExt cx="962" cy="288"/>
          </a:xfrm>
        </p:grpSpPr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>
              <a:off x="3133" y="2977"/>
              <a:ext cx="253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3" name="Line 35"/>
            <p:cNvSpPr>
              <a:spLocks noChangeShapeType="1"/>
            </p:cNvSpPr>
            <p:nvPr/>
          </p:nvSpPr>
          <p:spPr bwMode="auto">
            <a:xfrm flipH="1" flipV="1">
              <a:off x="3534" y="2966"/>
              <a:ext cx="192" cy="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4" name="Text Box 36"/>
            <p:cNvSpPr txBox="1">
              <a:spLocks noChangeArrowheads="1"/>
            </p:cNvSpPr>
            <p:nvPr/>
          </p:nvSpPr>
          <p:spPr bwMode="auto">
            <a:xfrm>
              <a:off x="3738" y="2823"/>
              <a:ext cx="35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008000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pd</a:t>
              </a:r>
            </a:p>
          </p:txBody>
        </p:sp>
      </p:grpSp>
      <p:sp>
        <p:nvSpPr>
          <p:cNvPr id="140325" name="Line 37"/>
          <p:cNvSpPr>
            <a:spLocks noChangeShapeType="1"/>
          </p:cNvSpPr>
          <p:nvPr/>
        </p:nvSpPr>
        <p:spPr bwMode="auto">
          <a:xfrm>
            <a:off x="819150" y="6153150"/>
            <a:ext cx="600075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26" name="Line 38"/>
          <p:cNvSpPr>
            <a:spLocks noChangeShapeType="1"/>
          </p:cNvSpPr>
          <p:nvPr/>
        </p:nvSpPr>
        <p:spPr bwMode="auto">
          <a:xfrm>
            <a:off x="1190625" y="5140325"/>
            <a:ext cx="0" cy="927100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27" name="Line 39"/>
          <p:cNvSpPr>
            <a:spLocks noChangeShapeType="1"/>
          </p:cNvSpPr>
          <p:nvPr/>
        </p:nvSpPr>
        <p:spPr bwMode="auto">
          <a:xfrm>
            <a:off x="1419225" y="3700463"/>
            <a:ext cx="0" cy="2035175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0328" name="Group 40"/>
          <p:cNvGrpSpPr>
            <a:grpSpLocks/>
          </p:cNvGrpSpPr>
          <p:nvPr/>
        </p:nvGrpSpPr>
        <p:grpSpPr bwMode="auto">
          <a:xfrm>
            <a:off x="1060450" y="3608388"/>
            <a:ext cx="1409700" cy="457200"/>
            <a:chOff x="3133" y="2823"/>
            <a:chExt cx="962" cy="288"/>
          </a:xfrm>
        </p:grpSpPr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133" y="2977"/>
              <a:ext cx="253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 flipH="1" flipV="1">
              <a:off x="3534" y="2966"/>
              <a:ext cx="192" cy="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31" name="Text Box 43"/>
            <p:cNvSpPr txBox="1">
              <a:spLocks noChangeArrowheads="1"/>
            </p:cNvSpPr>
            <p:nvPr/>
          </p:nvSpPr>
          <p:spPr bwMode="auto">
            <a:xfrm>
              <a:off x="3738" y="2823"/>
              <a:ext cx="35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008000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pd</a:t>
              </a:r>
            </a:p>
          </p:txBody>
        </p:sp>
      </p:grpSp>
      <p:sp>
        <p:nvSpPr>
          <p:cNvPr id="140332" name="Line 44"/>
          <p:cNvSpPr>
            <a:spLocks noChangeShapeType="1"/>
          </p:cNvSpPr>
          <p:nvPr/>
        </p:nvSpPr>
        <p:spPr bwMode="auto">
          <a:xfrm>
            <a:off x="1636713" y="4046538"/>
            <a:ext cx="0" cy="927100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33" name="Line 45"/>
          <p:cNvSpPr>
            <a:spLocks noChangeShapeType="1"/>
          </p:cNvSpPr>
          <p:nvPr/>
        </p:nvSpPr>
        <p:spPr bwMode="auto">
          <a:xfrm>
            <a:off x="1881188" y="4046538"/>
            <a:ext cx="0" cy="927100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0334" name="Group 46"/>
          <p:cNvGrpSpPr>
            <a:grpSpLocks/>
          </p:cNvGrpSpPr>
          <p:nvPr/>
        </p:nvGrpSpPr>
        <p:grpSpPr bwMode="auto">
          <a:xfrm>
            <a:off x="1406525" y="5778500"/>
            <a:ext cx="730250" cy="361950"/>
            <a:chOff x="4286" y="2548"/>
            <a:chExt cx="498" cy="202"/>
          </a:xfrm>
        </p:grpSpPr>
        <p:sp>
          <p:nvSpPr>
            <p:cNvPr id="140335" name="Line 47"/>
            <p:cNvSpPr>
              <a:spLocks noChangeShapeType="1"/>
            </p:cNvSpPr>
            <p:nvPr/>
          </p:nvSpPr>
          <p:spPr bwMode="auto">
            <a:xfrm flipV="1">
              <a:off x="4286" y="2549"/>
              <a:ext cx="0" cy="2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36" name="Line 48"/>
            <p:cNvSpPr>
              <a:spLocks noChangeShapeType="1"/>
            </p:cNvSpPr>
            <p:nvPr/>
          </p:nvSpPr>
          <p:spPr bwMode="auto">
            <a:xfrm flipV="1">
              <a:off x="4286" y="2548"/>
              <a:ext cx="498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337" name="Group 49"/>
          <p:cNvGrpSpPr>
            <a:grpSpLocks/>
          </p:cNvGrpSpPr>
          <p:nvPr/>
        </p:nvGrpSpPr>
        <p:grpSpPr bwMode="auto">
          <a:xfrm>
            <a:off x="1868488" y="4722813"/>
            <a:ext cx="730250" cy="361950"/>
            <a:chOff x="1275" y="2993"/>
            <a:chExt cx="498" cy="202"/>
          </a:xfrm>
        </p:grpSpPr>
        <p:sp>
          <p:nvSpPr>
            <p:cNvPr id="140338" name="Line 50"/>
            <p:cNvSpPr>
              <a:spLocks noChangeShapeType="1"/>
            </p:cNvSpPr>
            <p:nvPr/>
          </p:nvSpPr>
          <p:spPr bwMode="auto">
            <a:xfrm flipV="1">
              <a:off x="1275" y="2994"/>
              <a:ext cx="0" cy="2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39" name="Line 51"/>
            <p:cNvSpPr>
              <a:spLocks noChangeShapeType="1"/>
            </p:cNvSpPr>
            <p:nvPr/>
          </p:nvSpPr>
          <p:spPr bwMode="auto">
            <a:xfrm flipV="1">
              <a:off x="1275" y="2993"/>
              <a:ext cx="498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340" name="Group 52"/>
          <p:cNvGrpSpPr>
            <a:grpSpLocks/>
          </p:cNvGrpSpPr>
          <p:nvPr/>
        </p:nvGrpSpPr>
        <p:grpSpPr bwMode="auto">
          <a:xfrm>
            <a:off x="1662113" y="3670300"/>
            <a:ext cx="690562" cy="349250"/>
            <a:chOff x="811" y="2993"/>
            <a:chExt cx="472" cy="220"/>
          </a:xfrm>
        </p:grpSpPr>
        <p:sp>
          <p:nvSpPr>
            <p:cNvPr id="140341" name="Line 53"/>
            <p:cNvSpPr>
              <a:spLocks noChangeShapeType="1"/>
            </p:cNvSpPr>
            <p:nvPr/>
          </p:nvSpPr>
          <p:spPr bwMode="auto">
            <a:xfrm>
              <a:off x="811" y="2993"/>
              <a:ext cx="9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42" name="Line 54"/>
            <p:cNvSpPr>
              <a:spLocks noChangeShapeType="1"/>
            </p:cNvSpPr>
            <p:nvPr/>
          </p:nvSpPr>
          <p:spPr bwMode="auto">
            <a:xfrm>
              <a:off x="821" y="3204"/>
              <a:ext cx="46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343" name="Group 55"/>
          <p:cNvGrpSpPr>
            <a:grpSpLocks/>
          </p:cNvGrpSpPr>
          <p:nvPr/>
        </p:nvGrpSpPr>
        <p:grpSpPr bwMode="auto">
          <a:xfrm>
            <a:off x="2135188" y="5791200"/>
            <a:ext cx="692150" cy="349250"/>
            <a:chOff x="811" y="2993"/>
            <a:chExt cx="472" cy="220"/>
          </a:xfrm>
        </p:grpSpPr>
        <p:sp>
          <p:nvSpPr>
            <p:cNvPr id="140344" name="Line 56"/>
            <p:cNvSpPr>
              <a:spLocks noChangeShapeType="1"/>
            </p:cNvSpPr>
            <p:nvPr/>
          </p:nvSpPr>
          <p:spPr bwMode="auto">
            <a:xfrm>
              <a:off x="811" y="2993"/>
              <a:ext cx="9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45" name="Line 57"/>
            <p:cNvSpPr>
              <a:spLocks noChangeShapeType="1"/>
            </p:cNvSpPr>
            <p:nvPr/>
          </p:nvSpPr>
          <p:spPr bwMode="auto">
            <a:xfrm>
              <a:off x="821" y="3204"/>
              <a:ext cx="46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346" name="Group 58"/>
          <p:cNvGrpSpPr>
            <a:grpSpLocks/>
          </p:cNvGrpSpPr>
          <p:nvPr/>
        </p:nvGrpSpPr>
        <p:grpSpPr bwMode="auto">
          <a:xfrm>
            <a:off x="2341563" y="3656013"/>
            <a:ext cx="730250" cy="361950"/>
            <a:chOff x="1275" y="2993"/>
            <a:chExt cx="498" cy="202"/>
          </a:xfrm>
        </p:grpSpPr>
        <p:sp>
          <p:nvSpPr>
            <p:cNvPr id="140347" name="Line 59"/>
            <p:cNvSpPr>
              <a:spLocks noChangeShapeType="1"/>
            </p:cNvSpPr>
            <p:nvPr/>
          </p:nvSpPr>
          <p:spPr bwMode="auto">
            <a:xfrm flipV="1">
              <a:off x="1275" y="2994"/>
              <a:ext cx="0" cy="2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48" name="Line 60"/>
            <p:cNvSpPr>
              <a:spLocks noChangeShapeType="1"/>
            </p:cNvSpPr>
            <p:nvPr/>
          </p:nvSpPr>
          <p:spPr bwMode="auto">
            <a:xfrm flipV="1">
              <a:off x="1275" y="2993"/>
              <a:ext cx="498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349" name="Group 61"/>
          <p:cNvGrpSpPr>
            <a:grpSpLocks/>
          </p:cNvGrpSpPr>
          <p:nvPr/>
        </p:nvGrpSpPr>
        <p:grpSpPr bwMode="auto">
          <a:xfrm>
            <a:off x="2570163" y="4737100"/>
            <a:ext cx="692150" cy="349250"/>
            <a:chOff x="811" y="2993"/>
            <a:chExt cx="472" cy="220"/>
          </a:xfrm>
        </p:grpSpPr>
        <p:sp>
          <p:nvSpPr>
            <p:cNvPr id="140350" name="Line 62"/>
            <p:cNvSpPr>
              <a:spLocks noChangeShapeType="1"/>
            </p:cNvSpPr>
            <p:nvPr/>
          </p:nvSpPr>
          <p:spPr bwMode="auto">
            <a:xfrm>
              <a:off x="811" y="2993"/>
              <a:ext cx="9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1" name="Line 63"/>
            <p:cNvSpPr>
              <a:spLocks noChangeShapeType="1"/>
            </p:cNvSpPr>
            <p:nvPr/>
          </p:nvSpPr>
          <p:spPr bwMode="auto">
            <a:xfrm>
              <a:off x="821" y="3204"/>
              <a:ext cx="46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352" name="Group 64"/>
          <p:cNvGrpSpPr>
            <a:grpSpLocks/>
          </p:cNvGrpSpPr>
          <p:nvPr/>
        </p:nvGrpSpPr>
        <p:grpSpPr bwMode="auto">
          <a:xfrm>
            <a:off x="3068638" y="3670300"/>
            <a:ext cx="692150" cy="349250"/>
            <a:chOff x="811" y="2993"/>
            <a:chExt cx="472" cy="220"/>
          </a:xfrm>
        </p:grpSpPr>
        <p:sp>
          <p:nvSpPr>
            <p:cNvPr id="140353" name="Line 65"/>
            <p:cNvSpPr>
              <a:spLocks noChangeShapeType="1"/>
            </p:cNvSpPr>
            <p:nvPr/>
          </p:nvSpPr>
          <p:spPr bwMode="auto">
            <a:xfrm>
              <a:off x="811" y="2993"/>
              <a:ext cx="9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4" name="Line 66"/>
            <p:cNvSpPr>
              <a:spLocks noChangeShapeType="1"/>
            </p:cNvSpPr>
            <p:nvPr/>
          </p:nvSpPr>
          <p:spPr bwMode="auto">
            <a:xfrm>
              <a:off x="821" y="3204"/>
              <a:ext cx="46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355" name="Group 67"/>
          <p:cNvGrpSpPr>
            <a:grpSpLocks/>
          </p:cNvGrpSpPr>
          <p:nvPr/>
        </p:nvGrpSpPr>
        <p:grpSpPr bwMode="auto">
          <a:xfrm>
            <a:off x="3248025" y="4708525"/>
            <a:ext cx="565150" cy="361950"/>
            <a:chOff x="1275" y="2993"/>
            <a:chExt cx="498" cy="202"/>
          </a:xfrm>
        </p:grpSpPr>
        <p:sp>
          <p:nvSpPr>
            <p:cNvPr id="140356" name="Line 68"/>
            <p:cNvSpPr>
              <a:spLocks noChangeShapeType="1"/>
            </p:cNvSpPr>
            <p:nvPr/>
          </p:nvSpPr>
          <p:spPr bwMode="auto">
            <a:xfrm flipV="1">
              <a:off x="1275" y="2994"/>
              <a:ext cx="0" cy="2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7" name="Line 69"/>
            <p:cNvSpPr>
              <a:spLocks noChangeShapeType="1"/>
            </p:cNvSpPr>
            <p:nvPr/>
          </p:nvSpPr>
          <p:spPr bwMode="auto">
            <a:xfrm flipV="1">
              <a:off x="1275" y="2993"/>
              <a:ext cx="498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358" name="Group 70"/>
          <p:cNvGrpSpPr>
            <a:grpSpLocks/>
          </p:cNvGrpSpPr>
          <p:nvPr/>
        </p:nvGrpSpPr>
        <p:grpSpPr bwMode="auto">
          <a:xfrm>
            <a:off x="2813050" y="5761038"/>
            <a:ext cx="730250" cy="361950"/>
            <a:chOff x="1275" y="2993"/>
            <a:chExt cx="498" cy="202"/>
          </a:xfrm>
        </p:grpSpPr>
        <p:sp>
          <p:nvSpPr>
            <p:cNvPr id="140359" name="Line 71"/>
            <p:cNvSpPr>
              <a:spLocks noChangeShapeType="1"/>
            </p:cNvSpPr>
            <p:nvPr/>
          </p:nvSpPr>
          <p:spPr bwMode="auto">
            <a:xfrm flipV="1">
              <a:off x="1275" y="2994"/>
              <a:ext cx="0" cy="2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0" name="Line 72"/>
            <p:cNvSpPr>
              <a:spLocks noChangeShapeType="1"/>
            </p:cNvSpPr>
            <p:nvPr/>
          </p:nvSpPr>
          <p:spPr bwMode="auto">
            <a:xfrm flipV="1">
              <a:off x="1275" y="2993"/>
              <a:ext cx="498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361" name="Group 73"/>
          <p:cNvGrpSpPr>
            <a:grpSpLocks/>
          </p:cNvGrpSpPr>
          <p:nvPr/>
        </p:nvGrpSpPr>
        <p:grpSpPr bwMode="auto">
          <a:xfrm>
            <a:off x="3529013" y="5775325"/>
            <a:ext cx="331787" cy="349250"/>
            <a:chOff x="811" y="2993"/>
            <a:chExt cx="472" cy="220"/>
          </a:xfrm>
        </p:grpSpPr>
        <p:sp>
          <p:nvSpPr>
            <p:cNvPr id="140362" name="Line 74"/>
            <p:cNvSpPr>
              <a:spLocks noChangeShapeType="1"/>
            </p:cNvSpPr>
            <p:nvPr/>
          </p:nvSpPr>
          <p:spPr bwMode="auto">
            <a:xfrm>
              <a:off x="811" y="2993"/>
              <a:ext cx="9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3" name="Line 75"/>
            <p:cNvSpPr>
              <a:spLocks noChangeShapeType="1"/>
            </p:cNvSpPr>
            <p:nvPr/>
          </p:nvSpPr>
          <p:spPr bwMode="auto">
            <a:xfrm>
              <a:off x="821" y="3204"/>
              <a:ext cx="46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0364" name="Line 76"/>
          <p:cNvSpPr>
            <a:spLocks noChangeShapeType="1"/>
          </p:cNvSpPr>
          <p:nvPr/>
        </p:nvSpPr>
        <p:spPr bwMode="auto">
          <a:xfrm>
            <a:off x="2124075" y="4213225"/>
            <a:ext cx="0" cy="1522413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65" name="Line 77"/>
          <p:cNvSpPr>
            <a:spLocks noChangeShapeType="1"/>
          </p:cNvSpPr>
          <p:nvPr/>
        </p:nvSpPr>
        <p:spPr bwMode="auto">
          <a:xfrm>
            <a:off x="2328863" y="4073525"/>
            <a:ext cx="0" cy="1662113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0366" name="Group 78"/>
          <p:cNvGrpSpPr>
            <a:grpSpLocks/>
          </p:cNvGrpSpPr>
          <p:nvPr/>
        </p:nvGrpSpPr>
        <p:grpSpPr bwMode="auto">
          <a:xfrm>
            <a:off x="549275" y="4689475"/>
            <a:ext cx="1409700" cy="457200"/>
            <a:chOff x="3133" y="2823"/>
            <a:chExt cx="962" cy="288"/>
          </a:xfrm>
        </p:grpSpPr>
        <p:sp>
          <p:nvSpPr>
            <p:cNvPr id="140367" name="Line 79"/>
            <p:cNvSpPr>
              <a:spLocks noChangeShapeType="1"/>
            </p:cNvSpPr>
            <p:nvPr/>
          </p:nvSpPr>
          <p:spPr bwMode="auto">
            <a:xfrm>
              <a:off x="3133" y="2977"/>
              <a:ext cx="253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8" name="Line 80"/>
            <p:cNvSpPr>
              <a:spLocks noChangeShapeType="1"/>
            </p:cNvSpPr>
            <p:nvPr/>
          </p:nvSpPr>
          <p:spPr bwMode="auto">
            <a:xfrm flipH="1" flipV="1">
              <a:off x="3534" y="2966"/>
              <a:ext cx="192" cy="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9" name="Text Box 81"/>
            <p:cNvSpPr txBox="1">
              <a:spLocks noChangeArrowheads="1"/>
            </p:cNvSpPr>
            <p:nvPr/>
          </p:nvSpPr>
          <p:spPr bwMode="auto">
            <a:xfrm>
              <a:off x="3738" y="2823"/>
              <a:ext cx="35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008000"/>
                  </a:solidFill>
                  <a:ea typeface="楷体_GB2312" pitchFamily="49" charset="-122"/>
                </a:rPr>
                <a:t>t</a:t>
              </a:r>
              <a:r>
                <a:rPr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pd</a:t>
              </a:r>
            </a:p>
          </p:txBody>
        </p:sp>
      </p:grp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6080125" y="192088"/>
            <a:ext cx="15176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3.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周期：</a:t>
            </a:r>
          </a:p>
        </p:txBody>
      </p:sp>
      <p:graphicFrame>
        <p:nvGraphicFramePr>
          <p:cNvPr id="140371" name="Object 83"/>
          <p:cNvGraphicFramePr>
            <a:graphicFrameLocks noChangeAspect="1"/>
          </p:cNvGraphicFramePr>
          <p:nvPr/>
        </p:nvGraphicFramePr>
        <p:xfrm>
          <a:off x="6172200" y="814388"/>
          <a:ext cx="1427163" cy="715962"/>
        </p:xfrm>
        <a:graphic>
          <a:graphicData uri="http://schemas.openxmlformats.org/presentationml/2006/ole">
            <p:oleObj spid="_x0000_s140371" name="Equation" r:id="rId7" imgW="520560" imgH="241200" progId="">
              <p:embed/>
            </p:oleObj>
          </a:graphicData>
        </a:graphic>
      </p:graphicFrame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991225" y="2311400"/>
            <a:ext cx="15176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4.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推广：</a:t>
            </a:r>
          </a:p>
        </p:txBody>
      </p:sp>
      <p:pic>
        <p:nvPicPr>
          <p:cNvPr id="140373" name="Picture 85" descr="622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99038" y="2938463"/>
            <a:ext cx="3956050" cy="1314450"/>
          </a:xfrm>
          <a:prstGeom prst="rect">
            <a:avLst/>
          </a:prstGeom>
          <a:noFill/>
        </p:spPr>
      </p:pic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5148263" y="4425950"/>
            <a:ext cx="38258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其中：</a:t>
            </a:r>
            <a:r>
              <a:rPr lang="en-US" altLang="zh-CN" b="1">
                <a:ea typeface="楷体_GB2312" pitchFamily="49" charset="-122"/>
              </a:rPr>
              <a:t>n</a:t>
            </a:r>
            <a:r>
              <a:rPr lang="zh-CN" altLang="en-US" b="1">
                <a:ea typeface="楷体_GB2312" pitchFamily="49" charset="-122"/>
              </a:rPr>
              <a:t>为奇数，且</a:t>
            </a:r>
            <a:r>
              <a:rPr lang="en-US" altLang="zh-CN" b="1">
                <a:ea typeface="楷体_GB2312" pitchFamily="49" charset="-122"/>
              </a:rPr>
              <a:t>n≥3</a:t>
            </a:r>
          </a:p>
        </p:txBody>
      </p:sp>
      <p:graphicFrame>
        <p:nvGraphicFramePr>
          <p:cNvPr id="140375" name="Object 87"/>
          <p:cNvGraphicFramePr>
            <a:graphicFrameLocks noChangeAspect="1"/>
          </p:cNvGraphicFramePr>
          <p:nvPr/>
        </p:nvGraphicFramePr>
        <p:xfrm>
          <a:off x="5940425" y="5084763"/>
          <a:ext cx="1781175" cy="779462"/>
        </p:xfrm>
        <a:graphic>
          <a:graphicData uri="http://schemas.openxmlformats.org/presentationml/2006/ole">
            <p:oleObj spid="_x0000_s140375" name="Equation" r:id="rId9" imgW="59688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4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4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4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4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4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4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4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4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4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4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4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3" grpId="0" autoUpdateAnimBg="0"/>
      <p:bldP spid="140316" grpId="0" animBg="1"/>
      <p:bldP spid="140320" grpId="0" animBg="1"/>
      <p:bldP spid="140325" grpId="0" animBg="1"/>
      <p:bldP spid="140326" grpId="0" animBg="1"/>
      <p:bldP spid="140327" grpId="0" animBg="1"/>
      <p:bldP spid="140332" grpId="0" animBg="1"/>
      <p:bldP spid="140333" grpId="0" animBg="1"/>
      <p:bldP spid="140364" grpId="0" animBg="1"/>
      <p:bldP spid="140365" grpId="0" animBg="1"/>
      <p:bldP spid="140370" grpId="0" autoUpdateAnimBg="0"/>
      <p:bldP spid="140372" grpId="0" autoUpdateAnimBg="0"/>
      <p:bldP spid="14037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B47D-BD9E-4518-93FF-E3EF86E54CEC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539750" y="928688"/>
            <a:ext cx="45577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频率高，获取低频脉冲困难。</a:t>
            </a:r>
          </a:p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频率不稳定，且频率不易调节。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95288" y="260350"/>
            <a:ext cx="15938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5.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特点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323850" y="1989138"/>
            <a:ext cx="45212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6.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带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RC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延时的环形振荡器：</a:t>
            </a:r>
          </a:p>
        </p:txBody>
      </p:sp>
      <p:pic>
        <p:nvPicPr>
          <p:cNvPr id="193541" name="Picture 5" descr="62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3141663"/>
            <a:ext cx="4176712" cy="2200275"/>
          </a:xfrm>
          <a:prstGeom prst="rect">
            <a:avLst/>
          </a:prstGeom>
          <a:noFill/>
        </p:spPr>
      </p:pic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827088" y="5484813"/>
            <a:ext cx="40957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目的：获取较低振荡频率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539750" y="2536825"/>
            <a:ext cx="30956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）原理性电路</a:t>
            </a:r>
          </a:p>
        </p:txBody>
      </p:sp>
      <p:sp>
        <p:nvSpPr>
          <p:cNvPr id="193569" name="AutoShape 33"/>
          <p:cNvSpPr>
            <a:spLocks noChangeArrowheads="1"/>
          </p:cNvSpPr>
          <p:nvPr/>
        </p:nvSpPr>
        <p:spPr bwMode="auto">
          <a:xfrm>
            <a:off x="3995738" y="2636838"/>
            <a:ext cx="2232025" cy="647700"/>
          </a:xfrm>
          <a:prstGeom prst="wedgeRoundRectCallout">
            <a:avLst>
              <a:gd name="adj1" fmla="val -91750"/>
              <a:gd name="adj2" fmla="val 170097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en-US" altLang="zh-CN"/>
              <a:t>RC</a:t>
            </a:r>
            <a:r>
              <a:rPr lang="zh-CN" altLang="en-US"/>
              <a:t>延时电路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39" grpId="0" autoUpdateAnimBg="0"/>
      <p:bldP spid="193540" grpId="0" autoUpdateAnimBg="0"/>
      <p:bldP spid="193542" grpId="0" autoUpdateAnimBg="0"/>
      <p:bldP spid="193543" grpId="0" autoUpdateAnimBg="0"/>
      <p:bldP spid="1935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7F09-3056-4F1F-8DF6-DEAD6F5F1F6B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250825" y="233363"/>
            <a:ext cx="288131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）实用电路</a:t>
            </a:r>
          </a:p>
        </p:txBody>
      </p:sp>
      <p:pic>
        <p:nvPicPr>
          <p:cNvPr id="141321" name="Picture 9" descr="62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92375"/>
            <a:ext cx="4787900" cy="1876425"/>
          </a:xfrm>
          <a:prstGeom prst="rect">
            <a:avLst/>
          </a:prstGeom>
          <a:noFill/>
        </p:spPr>
      </p:pic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250825" y="5734050"/>
            <a:ext cx="46085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rgbClr val="008000"/>
                </a:solidFill>
                <a:ea typeface="楷体_GB2312" pitchFamily="49" charset="-122"/>
              </a:rPr>
              <a:t>本电路振荡原理同非对称式多谐振荡器？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1619250" y="1000125"/>
            <a:ext cx="23177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5008"/>
                </a:solidFill>
                <a:ea typeface="楷体_GB2312" pitchFamily="49" charset="-122"/>
              </a:rPr>
              <a:t>两点电平一致</a:t>
            </a:r>
          </a:p>
        </p:txBody>
      </p:sp>
      <p:pic>
        <p:nvPicPr>
          <p:cNvPr id="141328" name="Picture 16" descr="62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1438" y="0"/>
            <a:ext cx="3779837" cy="1423988"/>
          </a:xfrm>
          <a:prstGeom prst="rect">
            <a:avLst/>
          </a:prstGeom>
          <a:noFill/>
        </p:spPr>
      </p:pic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877050" y="1468438"/>
            <a:ext cx="334963" cy="592137"/>
          </a:xfrm>
          <a:prstGeom prst="downArrow">
            <a:avLst>
              <a:gd name="adj1" fmla="val 50000"/>
              <a:gd name="adj2" fmla="val 44194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7235825" y="1484313"/>
            <a:ext cx="692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整理</a:t>
            </a:r>
          </a:p>
        </p:txBody>
      </p:sp>
      <p:pic>
        <p:nvPicPr>
          <p:cNvPr id="141331" name="Picture 19" descr="62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263" y="2073275"/>
            <a:ext cx="3725862" cy="1619250"/>
          </a:xfrm>
          <a:prstGeom prst="rect">
            <a:avLst/>
          </a:prstGeom>
          <a:noFill/>
        </p:spPr>
      </p:pic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5219700" y="3789363"/>
            <a:ext cx="17081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5008"/>
                </a:solidFill>
                <a:ea typeface="楷体_GB2312" pitchFamily="49" charset="-122"/>
              </a:rPr>
              <a:t>振荡周期：</a:t>
            </a: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5159375" y="4275138"/>
            <a:ext cx="10144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  <a:ea typeface="楷体_GB2312" pitchFamily="49" charset="-122"/>
              </a:rPr>
              <a:t>CMOS</a:t>
            </a:r>
          </a:p>
        </p:txBody>
      </p:sp>
      <p:graphicFrame>
        <p:nvGraphicFramePr>
          <p:cNvPr id="141334" name="Object 22"/>
          <p:cNvGraphicFramePr>
            <a:graphicFrameLocks noChangeAspect="1"/>
          </p:cNvGraphicFramePr>
          <p:nvPr/>
        </p:nvGraphicFramePr>
        <p:xfrm>
          <a:off x="5678488" y="4748213"/>
          <a:ext cx="3235325" cy="419100"/>
        </p:xfrm>
        <a:graphic>
          <a:graphicData uri="http://schemas.openxmlformats.org/presentationml/2006/ole">
            <p:oleObj spid="_x0000_s141334" name="Equation" r:id="rId7" imgW="1371600" imgH="177480" progId="">
              <p:embed/>
            </p:oleObj>
          </a:graphicData>
        </a:graphic>
      </p:graphicFrame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5186363" y="5159375"/>
            <a:ext cx="18637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  <a:ea typeface="楷体_GB2312" pitchFamily="49" charset="-122"/>
              </a:rPr>
              <a:t>TTL</a:t>
            </a:r>
            <a:r>
              <a:rPr lang="zh-CN" altLang="en-US" b="1">
                <a:solidFill>
                  <a:srgbClr val="008000"/>
                </a:solidFill>
                <a:ea typeface="楷体_GB2312" pitchFamily="49" charset="-122"/>
              </a:rPr>
              <a:t>（估算）</a:t>
            </a:r>
          </a:p>
        </p:txBody>
      </p:sp>
      <p:graphicFrame>
        <p:nvGraphicFramePr>
          <p:cNvPr id="141336" name="Object 24"/>
          <p:cNvGraphicFramePr>
            <a:graphicFrameLocks noChangeAspect="1"/>
          </p:cNvGraphicFramePr>
          <p:nvPr/>
        </p:nvGraphicFramePr>
        <p:xfrm>
          <a:off x="5797550" y="5551488"/>
          <a:ext cx="1646238" cy="419100"/>
        </p:xfrm>
        <a:graphic>
          <a:graphicData uri="http://schemas.openxmlformats.org/presentationml/2006/ole">
            <p:oleObj spid="_x0000_s141336" name="Equation" r:id="rId8" imgW="698400" imgH="177480" progId="">
              <p:embed/>
            </p:oleObj>
          </a:graphicData>
        </a:graphic>
      </p:graphicFrame>
      <p:grpSp>
        <p:nvGrpSpPr>
          <p:cNvPr id="141341" name="Group 29"/>
          <p:cNvGrpSpPr>
            <a:grpSpLocks/>
          </p:cNvGrpSpPr>
          <p:nvPr/>
        </p:nvGrpSpPr>
        <p:grpSpPr bwMode="auto">
          <a:xfrm>
            <a:off x="6240463" y="5473700"/>
            <a:ext cx="679450" cy="815975"/>
            <a:chOff x="4259" y="3448"/>
            <a:chExt cx="463" cy="514"/>
          </a:xfrm>
        </p:grpSpPr>
        <p:sp>
          <p:nvSpPr>
            <p:cNvPr id="141342" name="Oval 30"/>
            <p:cNvSpPr>
              <a:spLocks noChangeArrowheads="1"/>
            </p:cNvSpPr>
            <p:nvPr/>
          </p:nvSpPr>
          <p:spPr bwMode="auto">
            <a:xfrm>
              <a:off x="4373" y="3448"/>
              <a:ext cx="349" cy="36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3" name="Line 31"/>
            <p:cNvSpPr>
              <a:spLocks noChangeShapeType="1"/>
            </p:cNvSpPr>
            <p:nvPr/>
          </p:nvSpPr>
          <p:spPr bwMode="auto">
            <a:xfrm flipH="1">
              <a:off x="4259" y="3788"/>
              <a:ext cx="236" cy="1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4932363" y="6400800"/>
            <a:ext cx="3816350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与</a:t>
            </a:r>
            <a:r>
              <a:rPr lang="en-US" altLang="zh-CN" b="1">
                <a:ea typeface="楷体_GB2312" pitchFamily="49" charset="-122"/>
              </a:rPr>
              <a:t>R</a:t>
            </a:r>
            <a:r>
              <a:rPr lang="zh-CN" altLang="en-US" b="1">
                <a:ea typeface="楷体_GB2312" pitchFamily="49" charset="-122"/>
              </a:rPr>
              <a:t>、</a:t>
            </a:r>
            <a:r>
              <a:rPr lang="en-US" altLang="zh-CN" b="1">
                <a:ea typeface="楷体_GB2312" pitchFamily="49" charset="-122"/>
              </a:rPr>
              <a:t>R</a:t>
            </a:r>
            <a:r>
              <a:rPr lang="en-US" altLang="zh-CN" b="1" baseline="-25000">
                <a:ea typeface="楷体_GB2312" pitchFamily="49" charset="-122"/>
              </a:rPr>
              <a:t>S</a:t>
            </a:r>
            <a:r>
              <a:rPr lang="zh-CN" altLang="en-US" b="1">
                <a:ea typeface="楷体_GB2312" pitchFamily="49" charset="-122"/>
              </a:rPr>
              <a:t>及</a:t>
            </a:r>
            <a:r>
              <a:rPr lang="en-US" altLang="zh-CN" b="1">
                <a:ea typeface="楷体_GB2312" pitchFamily="49" charset="-122"/>
              </a:rPr>
              <a:t>TTL</a:t>
            </a:r>
            <a:r>
              <a:rPr lang="zh-CN" altLang="en-US" b="1">
                <a:ea typeface="楷体_GB2312" pitchFamily="49" charset="-122"/>
              </a:rPr>
              <a:t>类型有关</a:t>
            </a:r>
          </a:p>
        </p:txBody>
      </p:sp>
      <p:grpSp>
        <p:nvGrpSpPr>
          <p:cNvPr id="141347" name="Group 35"/>
          <p:cNvGrpSpPr>
            <a:grpSpLocks/>
          </p:cNvGrpSpPr>
          <p:nvPr/>
        </p:nvGrpSpPr>
        <p:grpSpPr bwMode="auto">
          <a:xfrm>
            <a:off x="2051050" y="4508500"/>
            <a:ext cx="2663825" cy="1008063"/>
            <a:chOff x="1383" y="2251"/>
            <a:chExt cx="1678" cy="635"/>
          </a:xfrm>
        </p:grpSpPr>
        <p:sp>
          <p:nvSpPr>
            <p:cNvPr id="141345" name="AutoShape 33"/>
            <p:cNvSpPr>
              <a:spLocks noChangeArrowheads="1"/>
            </p:cNvSpPr>
            <p:nvPr/>
          </p:nvSpPr>
          <p:spPr bwMode="auto">
            <a:xfrm>
              <a:off x="1383" y="2251"/>
              <a:ext cx="1588" cy="590"/>
            </a:xfrm>
            <a:prstGeom prst="wedgeRoundRectCallout">
              <a:avLst>
                <a:gd name="adj1" fmla="val -44019"/>
                <a:gd name="adj2" fmla="val -180676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41346" name="AutoShape 34"/>
            <p:cNvSpPr>
              <a:spLocks noChangeArrowheads="1"/>
            </p:cNvSpPr>
            <p:nvPr/>
          </p:nvSpPr>
          <p:spPr bwMode="auto">
            <a:xfrm>
              <a:off x="1383" y="2251"/>
              <a:ext cx="1678" cy="635"/>
            </a:xfrm>
            <a:prstGeom prst="wedgeRoundRectCallout">
              <a:avLst>
                <a:gd name="adj1" fmla="val -17102"/>
                <a:gd name="adj2" fmla="val -157245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r>
                <a:rPr lang="zh-CN" altLang="en-US" b="1">
                  <a:ea typeface="楷体_GB2312" pitchFamily="49" charset="-122"/>
                </a:rPr>
                <a:t>对于</a:t>
              </a:r>
              <a:r>
                <a:rPr lang="en-US" altLang="zh-CN" b="1">
                  <a:ea typeface="楷体_GB2312" pitchFamily="49" charset="-122"/>
                </a:rPr>
                <a:t>TTL</a:t>
              </a:r>
              <a:r>
                <a:rPr lang="zh-CN" altLang="en-US" b="1">
                  <a:ea typeface="楷体_GB2312" pitchFamily="49" charset="-122"/>
                </a:rPr>
                <a:t>要求：</a:t>
              </a:r>
              <a:r>
                <a:rPr lang="en-US" altLang="zh-CN" b="1">
                  <a:ea typeface="楷体_GB2312" pitchFamily="49" charset="-122"/>
                </a:rPr>
                <a:t>R&lt;R</a:t>
              </a:r>
              <a:r>
                <a:rPr lang="en-US" altLang="zh-CN" b="1" baseline="-25000">
                  <a:ea typeface="楷体_GB2312" pitchFamily="49" charset="-122"/>
                </a:rPr>
                <a:t>OFF</a:t>
              </a:r>
              <a:r>
                <a:rPr lang="en-US" altLang="zh-CN" b="1">
                  <a:ea typeface="楷体_GB2312" pitchFamily="49" charset="-122"/>
                </a:rPr>
                <a:t>,R</a:t>
              </a:r>
              <a:r>
                <a:rPr lang="en-US" altLang="zh-CN" b="1" baseline="-25000">
                  <a:ea typeface="楷体_GB2312" pitchFamily="49" charset="-122"/>
                </a:rPr>
                <a:t>S</a:t>
              </a:r>
              <a:r>
                <a:rPr lang="en-US" altLang="zh-CN" b="1">
                  <a:ea typeface="楷体_GB2312" pitchFamily="49" charset="-122"/>
                </a:rPr>
                <a:t>&lt;R</a:t>
              </a:r>
              <a:r>
                <a:rPr lang="en-US" altLang="zh-CN" b="1" baseline="-25000">
                  <a:ea typeface="楷体_GB2312" pitchFamily="49" charset="-122"/>
                </a:rPr>
                <a:t>OFF</a:t>
              </a:r>
            </a:p>
          </p:txBody>
        </p:sp>
      </p:grpSp>
      <p:grpSp>
        <p:nvGrpSpPr>
          <p:cNvPr id="141350" name="Group 38"/>
          <p:cNvGrpSpPr>
            <a:grpSpLocks/>
          </p:cNvGrpSpPr>
          <p:nvPr/>
        </p:nvGrpSpPr>
        <p:grpSpPr bwMode="auto">
          <a:xfrm>
            <a:off x="1979613" y="1700213"/>
            <a:ext cx="2016125" cy="1368425"/>
            <a:chOff x="1247" y="1071"/>
            <a:chExt cx="1270" cy="862"/>
          </a:xfrm>
        </p:grpSpPr>
        <p:sp>
          <p:nvSpPr>
            <p:cNvPr id="141348" name="Line 36"/>
            <p:cNvSpPr>
              <a:spLocks noChangeShapeType="1"/>
            </p:cNvSpPr>
            <p:nvPr/>
          </p:nvSpPr>
          <p:spPr bwMode="auto">
            <a:xfrm flipH="1">
              <a:off x="1247" y="1071"/>
              <a:ext cx="318" cy="86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dash"/>
              <a:round/>
              <a:headEnd/>
              <a:tailEnd type="arrow" w="med" len="lg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41349" name="Line 37"/>
            <p:cNvSpPr>
              <a:spLocks noChangeShapeType="1"/>
            </p:cNvSpPr>
            <p:nvPr/>
          </p:nvSpPr>
          <p:spPr bwMode="auto">
            <a:xfrm>
              <a:off x="1565" y="1071"/>
              <a:ext cx="952" cy="862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prstDash val="dash"/>
              <a:round/>
              <a:headEnd/>
              <a:tailEnd type="arrow" w="med" len="lg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141351" name="AutoShape 39"/>
          <p:cNvSpPr>
            <a:spLocks noChangeArrowheads="1"/>
          </p:cNvSpPr>
          <p:nvPr/>
        </p:nvSpPr>
        <p:spPr bwMode="auto">
          <a:xfrm>
            <a:off x="3995738" y="549275"/>
            <a:ext cx="1081087" cy="15113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utoUpdateAnimBg="0"/>
      <p:bldP spid="141322" grpId="0" autoUpdateAnimBg="0"/>
      <p:bldP spid="141326" grpId="0" autoUpdateAnimBg="0"/>
      <p:bldP spid="141329" grpId="0" animBg="1"/>
      <p:bldP spid="141330" grpId="0" autoUpdateAnimBg="0"/>
      <p:bldP spid="141332" grpId="0" autoUpdateAnimBg="0"/>
      <p:bldP spid="141333" grpId="0" autoUpdateAnimBg="0"/>
      <p:bldP spid="141335" grpId="0" autoUpdateAnimBg="0"/>
      <p:bldP spid="141344" grpId="0" autoUpdateAnimBg="0"/>
      <p:bldP spid="1413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2DE5-BE65-4795-B992-1A1C0A48549D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6454011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74.4 </a:t>
            </a:r>
            <a:r>
              <a:rPr lang="zh-CN" altLang="en-US" sz="28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用施密特触发器构成的多谐振荡器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1619250" y="1052513"/>
          <a:ext cx="2274888" cy="2141537"/>
        </p:xfrm>
        <a:graphic>
          <a:graphicData uri="http://schemas.openxmlformats.org/presentationml/2006/ole">
            <p:oleObj spid="_x0000_s144388" name="Photo Editor 照片" r:id="rId3" imgW="9152381" imgH="7954485" progId="">
              <p:embed/>
            </p:oleObj>
          </a:graphicData>
        </a:graphic>
      </p:graphicFrame>
      <p:grpSp>
        <p:nvGrpSpPr>
          <p:cNvPr id="144389" name="Group 5"/>
          <p:cNvGrpSpPr>
            <a:grpSpLocks/>
          </p:cNvGrpSpPr>
          <p:nvPr/>
        </p:nvGrpSpPr>
        <p:grpSpPr bwMode="auto">
          <a:xfrm>
            <a:off x="457200" y="3803650"/>
            <a:ext cx="3684588" cy="1387475"/>
            <a:chOff x="294" y="1672"/>
            <a:chExt cx="2514" cy="874"/>
          </a:xfrm>
        </p:grpSpPr>
        <p:sp>
          <p:nvSpPr>
            <p:cNvPr id="144390" name="Line 6"/>
            <p:cNvSpPr>
              <a:spLocks noChangeShapeType="1"/>
            </p:cNvSpPr>
            <p:nvPr/>
          </p:nvSpPr>
          <p:spPr bwMode="auto">
            <a:xfrm>
              <a:off x="383" y="2327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Line 7"/>
            <p:cNvSpPr>
              <a:spLocks noChangeShapeType="1"/>
            </p:cNvSpPr>
            <p:nvPr/>
          </p:nvSpPr>
          <p:spPr bwMode="auto">
            <a:xfrm flipV="1">
              <a:off x="527" y="1812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4392" name="Object 8"/>
            <p:cNvGraphicFramePr>
              <a:graphicFrameLocks noChangeAspect="1"/>
            </p:cNvGraphicFramePr>
            <p:nvPr/>
          </p:nvGraphicFramePr>
          <p:xfrm>
            <a:off x="294" y="1672"/>
            <a:ext cx="220" cy="288"/>
          </p:xfrm>
          <a:graphic>
            <a:graphicData uri="http://schemas.openxmlformats.org/presentationml/2006/ole">
              <p:oleObj spid="_x0000_s144392" name="Equation" r:id="rId4" imgW="164880" imgH="215640" progId="">
                <p:embed/>
              </p:oleObj>
            </a:graphicData>
          </a:graphic>
        </p:graphicFrame>
        <p:sp>
          <p:nvSpPr>
            <p:cNvPr id="144393" name="Rectangle 9"/>
            <p:cNvSpPr>
              <a:spLocks noChangeArrowheads="1"/>
            </p:cNvSpPr>
            <p:nvPr/>
          </p:nvSpPr>
          <p:spPr bwMode="auto">
            <a:xfrm>
              <a:off x="2639" y="218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335" y="2296"/>
              <a:ext cx="240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44395" name="Line 11"/>
            <p:cNvSpPr>
              <a:spLocks noChangeShapeType="1"/>
            </p:cNvSpPr>
            <p:nvPr/>
          </p:nvSpPr>
          <p:spPr bwMode="auto">
            <a:xfrm>
              <a:off x="533" y="2033"/>
              <a:ext cx="187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6" name="Line 12"/>
            <p:cNvSpPr>
              <a:spLocks noChangeShapeType="1"/>
            </p:cNvSpPr>
            <p:nvPr/>
          </p:nvSpPr>
          <p:spPr bwMode="auto">
            <a:xfrm flipV="1">
              <a:off x="515" y="2224"/>
              <a:ext cx="1902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7" name="Text Box 13"/>
            <p:cNvSpPr txBox="1">
              <a:spLocks noChangeArrowheads="1"/>
            </p:cNvSpPr>
            <p:nvPr/>
          </p:nvSpPr>
          <p:spPr bwMode="auto">
            <a:xfrm>
              <a:off x="2325" y="2078"/>
              <a:ext cx="421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</a:rPr>
                <a:t>T-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2307" y="1851"/>
              <a:ext cx="421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</a:rPr>
                <a:t>T+</a:t>
              </a:r>
            </a:p>
          </p:txBody>
        </p:sp>
      </p:grpSp>
      <p:grpSp>
        <p:nvGrpSpPr>
          <p:cNvPr id="144399" name="Group 15"/>
          <p:cNvGrpSpPr>
            <a:grpSpLocks/>
          </p:cNvGrpSpPr>
          <p:nvPr/>
        </p:nvGrpSpPr>
        <p:grpSpPr bwMode="auto">
          <a:xfrm>
            <a:off x="419100" y="5189538"/>
            <a:ext cx="3657600" cy="1084262"/>
            <a:chOff x="295" y="2746"/>
            <a:chExt cx="2496" cy="683"/>
          </a:xfrm>
        </p:grpSpPr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427" y="3234"/>
              <a:ext cx="2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1" name="Line 17"/>
            <p:cNvSpPr>
              <a:spLocks noChangeShapeType="1"/>
            </p:cNvSpPr>
            <p:nvPr/>
          </p:nvSpPr>
          <p:spPr bwMode="auto">
            <a:xfrm flipV="1">
              <a:off x="562" y="285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4402" name="Object 18"/>
            <p:cNvGraphicFramePr>
              <a:graphicFrameLocks noChangeAspect="1"/>
            </p:cNvGraphicFramePr>
            <p:nvPr/>
          </p:nvGraphicFramePr>
          <p:xfrm>
            <a:off x="295" y="2746"/>
            <a:ext cx="271" cy="305"/>
          </p:xfrm>
          <a:graphic>
            <a:graphicData uri="http://schemas.openxmlformats.org/presentationml/2006/ole">
              <p:oleObj spid="_x0000_s144402" name="Equation" r:id="rId5" imgW="203040" imgH="228600" progId="">
                <p:embed/>
              </p:oleObj>
            </a:graphicData>
          </a:graphic>
        </p:graphicFrame>
        <p:sp>
          <p:nvSpPr>
            <p:cNvPr id="144403" name="Rectangle 19"/>
            <p:cNvSpPr>
              <a:spLocks noChangeArrowheads="1"/>
            </p:cNvSpPr>
            <p:nvPr/>
          </p:nvSpPr>
          <p:spPr bwMode="auto">
            <a:xfrm>
              <a:off x="2622" y="309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44404" name="Rectangle 20"/>
            <p:cNvSpPr>
              <a:spLocks noChangeArrowheads="1"/>
            </p:cNvSpPr>
            <p:nvPr/>
          </p:nvSpPr>
          <p:spPr bwMode="auto">
            <a:xfrm>
              <a:off x="347" y="3179"/>
              <a:ext cx="240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</p:grpSp>
      <p:grpSp>
        <p:nvGrpSpPr>
          <p:cNvPr id="144405" name="Group 21"/>
          <p:cNvGrpSpPr>
            <a:grpSpLocks/>
          </p:cNvGrpSpPr>
          <p:nvPr/>
        </p:nvGrpSpPr>
        <p:grpSpPr bwMode="auto">
          <a:xfrm>
            <a:off x="806450" y="4195763"/>
            <a:ext cx="1482725" cy="666750"/>
            <a:chOff x="559" y="2120"/>
            <a:chExt cx="680" cy="420"/>
          </a:xfrm>
        </p:grpSpPr>
        <p:sp>
          <p:nvSpPr>
            <p:cNvPr id="144406" name="Freeform 22"/>
            <p:cNvSpPr>
              <a:spLocks/>
            </p:cNvSpPr>
            <p:nvPr/>
          </p:nvSpPr>
          <p:spPr bwMode="auto">
            <a:xfrm>
              <a:off x="559" y="2225"/>
              <a:ext cx="357" cy="315"/>
            </a:xfrm>
            <a:custGeom>
              <a:avLst/>
              <a:gdLst/>
              <a:ahLst/>
              <a:cxnLst>
                <a:cxn ang="0">
                  <a:pos x="0" y="315"/>
                </a:cxn>
                <a:cxn ang="0">
                  <a:pos x="209" y="62"/>
                </a:cxn>
                <a:cxn ang="0">
                  <a:pos x="357" y="0"/>
                </a:cxn>
              </a:cxnLst>
              <a:rect l="0" t="0" r="r" b="b"/>
              <a:pathLst>
                <a:path w="357" h="315">
                  <a:moveTo>
                    <a:pt x="0" y="315"/>
                  </a:moveTo>
                  <a:cubicBezTo>
                    <a:pt x="75" y="214"/>
                    <a:pt x="150" y="114"/>
                    <a:pt x="209" y="62"/>
                  </a:cubicBezTo>
                  <a:cubicBezTo>
                    <a:pt x="268" y="10"/>
                    <a:pt x="332" y="10"/>
                    <a:pt x="357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7" name="Line 23"/>
            <p:cNvSpPr>
              <a:spLocks noChangeShapeType="1"/>
            </p:cNvSpPr>
            <p:nvPr/>
          </p:nvSpPr>
          <p:spPr bwMode="auto">
            <a:xfrm flipV="1">
              <a:off x="925" y="2120"/>
              <a:ext cx="314" cy="10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408" name="Rectangle 24"/>
          <p:cNvSpPr>
            <a:spLocks noChangeArrowheads="1"/>
          </p:cNvSpPr>
          <p:nvPr/>
        </p:nvSpPr>
        <p:spPr bwMode="auto">
          <a:xfrm>
            <a:off x="2249488" y="3895725"/>
            <a:ext cx="628650" cy="396875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chemeClr val="accent2"/>
                </a:solidFill>
                <a:ea typeface="楷体_GB2312" pitchFamily="49" charset="-122"/>
              </a:rPr>
              <a:t>OH</a:t>
            </a:r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2173288" y="4711700"/>
            <a:ext cx="1587" cy="1192213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 flipV="1">
            <a:off x="806450" y="5526088"/>
            <a:ext cx="752475" cy="142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4411" name="Group 27"/>
          <p:cNvGrpSpPr>
            <a:grpSpLocks/>
          </p:cNvGrpSpPr>
          <p:nvPr/>
        </p:nvGrpSpPr>
        <p:grpSpPr bwMode="auto">
          <a:xfrm>
            <a:off x="1558925" y="5526088"/>
            <a:ext cx="627063" cy="387350"/>
            <a:chOff x="1073" y="2958"/>
            <a:chExt cx="428" cy="244"/>
          </a:xfrm>
        </p:grpSpPr>
        <p:sp>
          <p:nvSpPr>
            <p:cNvPr id="144412" name="Line 28"/>
            <p:cNvSpPr>
              <a:spLocks noChangeShapeType="1"/>
            </p:cNvSpPr>
            <p:nvPr/>
          </p:nvSpPr>
          <p:spPr bwMode="auto">
            <a:xfrm flipH="1">
              <a:off x="1073" y="2958"/>
              <a:ext cx="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13" name="Line 29"/>
            <p:cNvSpPr>
              <a:spLocks noChangeShapeType="1"/>
            </p:cNvSpPr>
            <p:nvPr/>
          </p:nvSpPr>
          <p:spPr bwMode="auto">
            <a:xfrm>
              <a:off x="1083" y="3202"/>
              <a:ext cx="4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414" name="Group 30"/>
          <p:cNvGrpSpPr>
            <a:grpSpLocks/>
          </p:cNvGrpSpPr>
          <p:nvPr/>
        </p:nvGrpSpPr>
        <p:grpSpPr bwMode="auto">
          <a:xfrm>
            <a:off x="1585913" y="4376738"/>
            <a:ext cx="1100137" cy="568325"/>
            <a:chOff x="1091" y="2234"/>
            <a:chExt cx="751" cy="358"/>
          </a:xfrm>
        </p:grpSpPr>
        <p:sp>
          <p:nvSpPr>
            <p:cNvPr id="144415" name="Freeform 31"/>
            <p:cNvSpPr>
              <a:spLocks/>
            </p:cNvSpPr>
            <p:nvPr/>
          </p:nvSpPr>
          <p:spPr bwMode="auto">
            <a:xfrm>
              <a:off x="1091" y="2234"/>
              <a:ext cx="462" cy="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7" y="166"/>
                </a:cxn>
                <a:cxn ang="0">
                  <a:pos x="462" y="192"/>
                </a:cxn>
              </a:cxnLst>
              <a:rect l="0" t="0" r="r" b="b"/>
              <a:pathLst>
                <a:path w="462" h="198">
                  <a:moveTo>
                    <a:pt x="0" y="0"/>
                  </a:moveTo>
                  <a:cubicBezTo>
                    <a:pt x="110" y="67"/>
                    <a:pt x="220" y="134"/>
                    <a:pt x="297" y="166"/>
                  </a:cubicBezTo>
                  <a:cubicBezTo>
                    <a:pt x="374" y="198"/>
                    <a:pt x="435" y="188"/>
                    <a:pt x="462" y="19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16" name="Line 32"/>
            <p:cNvSpPr>
              <a:spLocks noChangeShapeType="1"/>
            </p:cNvSpPr>
            <p:nvPr/>
          </p:nvSpPr>
          <p:spPr bwMode="auto">
            <a:xfrm>
              <a:off x="1527" y="2435"/>
              <a:ext cx="315" cy="15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417" name="Rectangle 33"/>
          <p:cNvSpPr>
            <a:spLocks noChangeArrowheads="1"/>
          </p:cNvSpPr>
          <p:nvPr/>
        </p:nvSpPr>
        <p:spPr bwMode="auto">
          <a:xfrm>
            <a:off x="2697163" y="4795838"/>
            <a:ext cx="628650" cy="396875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chemeClr val="accent2"/>
                </a:solidFill>
                <a:ea typeface="楷体_GB2312" pitchFamily="49" charset="-122"/>
              </a:rPr>
              <a:t>OL</a:t>
            </a:r>
          </a:p>
        </p:txBody>
      </p:sp>
      <p:sp>
        <p:nvSpPr>
          <p:cNvPr id="144418" name="Freeform 34"/>
          <p:cNvSpPr>
            <a:spLocks/>
          </p:cNvSpPr>
          <p:nvPr/>
        </p:nvSpPr>
        <p:spPr bwMode="auto">
          <a:xfrm>
            <a:off x="2173288" y="4376738"/>
            <a:ext cx="576262" cy="290512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210" y="44"/>
              </a:cxn>
              <a:cxn ang="0">
                <a:pos x="393" y="0"/>
              </a:cxn>
            </a:cxnLst>
            <a:rect l="0" t="0" r="r" b="b"/>
            <a:pathLst>
              <a:path w="393" h="183">
                <a:moveTo>
                  <a:pt x="0" y="183"/>
                </a:moveTo>
                <a:cubicBezTo>
                  <a:pt x="72" y="128"/>
                  <a:pt x="144" y="74"/>
                  <a:pt x="210" y="44"/>
                </a:cubicBezTo>
                <a:cubicBezTo>
                  <a:pt x="276" y="14"/>
                  <a:pt x="363" y="7"/>
                  <a:pt x="393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4419" name="Line 35"/>
          <p:cNvSpPr>
            <a:spLocks noChangeShapeType="1"/>
          </p:cNvSpPr>
          <p:nvPr/>
        </p:nvSpPr>
        <p:spPr bwMode="auto">
          <a:xfrm>
            <a:off x="1571625" y="4365625"/>
            <a:ext cx="1588" cy="1192213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4420" name="Group 36"/>
          <p:cNvGrpSpPr>
            <a:grpSpLocks/>
          </p:cNvGrpSpPr>
          <p:nvPr/>
        </p:nvGrpSpPr>
        <p:grpSpPr bwMode="auto">
          <a:xfrm>
            <a:off x="2173288" y="5524500"/>
            <a:ext cx="576262" cy="376238"/>
            <a:chOff x="1492" y="2957"/>
            <a:chExt cx="393" cy="237"/>
          </a:xfrm>
        </p:grpSpPr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>
              <a:off x="1492" y="2959"/>
              <a:ext cx="0" cy="2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V="1">
              <a:off x="1493" y="2957"/>
              <a:ext cx="39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423" name="Line 39"/>
          <p:cNvSpPr>
            <a:spLocks noChangeShapeType="1"/>
          </p:cNvSpPr>
          <p:nvPr/>
        </p:nvSpPr>
        <p:spPr bwMode="auto">
          <a:xfrm>
            <a:off x="2749550" y="4392613"/>
            <a:ext cx="1588" cy="119221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4424" name="Freeform 40"/>
          <p:cNvSpPr>
            <a:spLocks/>
          </p:cNvSpPr>
          <p:nvPr/>
        </p:nvSpPr>
        <p:spPr bwMode="auto">
          <a:xfrm>
            <a:off x="2749550" y="4391025"/>
            <a:ext cx="676275" cy="314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7" y="166"/>
              </a:cxn>
              <a:cxn ang="0">
                <a:pos x="462" y="192"/>
              </a:cxn>
            </a:cxnLst>
            <a:rect l="0" t="0" r="r" b="b"/>
            <a:pathLst>
              <a:path w="462" h="198">
                <a:moveTo>
                  <a:pt x="0" y="0"/>
                </a:moveTo>
                <a:cubicBezTo>
                  <a:pt x="110" y="67"/>
                  <a:pt x="220" y="134"/>
                  <a:pt x="297" y="166"/>
                </a:cubicBezTo>
                <a:cubicBezTo>
                  <a:pt x="374" y="198"/>
                  <a:pt x="435" y="188"/>
                  <a:pt x="462" y="19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4425" name="Group 41"/>
          <p:cNvGrpSpPr>
            <a:grpSpLocks/>
          </p:cNvGrpSpPr>
          <p:nvPr/>
        </p:nvGrpSpPr>
        <p:grpSpPr bwMode="auto">
          <a:xfrm>
            <a:off x="2736850" y="5524500"/>
            <a:ext cx="627063" cy="387350"/>
            <a:chOff x="1073" y="2958"/>
            <a:chExt cx="428" cy="244"/>
          </a:xfrm>
        </p:grpSpPr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 flipH="1">
              <a:off x="1073" y="2958"/>
              <a:ext cx="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27" name="Line 43"/>
            <p:cNvSpPr>
              <a:spLocks noChangeShapeType="1"/>
            </p:cNvSpPr>
            <p:nvPr/>
          </p:nvSpPr>
          <p:spPr bwMode="auto">
            <a:xfrm>
              <a:off x="1083" y="3202"/>
              <a:ext cx="4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428" name="Group 44"/>
          <p:cNvGrpSpPr>
            <a:grpSpLocks/>
          </p:cNvGrpSpPr>
          <p:nvPr/>
        </p:nvGrpSpPr>
        <p:grpSpPr bwMode="auto">
          <a:xfrm>
            <a:off x="3349625" y="5524500"/>
            <a:ext cx="242888" cy="376238"/>
            <a:chOff x="1492" y="2957"/>
            <a:chExt cx="393" cy="237"/>
          </a:xfrm>
        </p:grpSpPr>
        <p:sp>
          <p:nvSpPr>
            <p:cNvPr id="144429" name="Line 45"/>
            <p:cNvSpPr>
              <a:spLocks noChangeShapeType="1"/>
            </p:cNvSpPr>
            <p:nvPr/>
          </p:nvSpPr>
          <p:spPr bwMode="auto">
            <a:xfrm>
              <a:off x="1492" y="2959"/>
              <a:ext cx="0" cy="2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30" name="Line 46"/>
            <p:cNvSpPr>
              <a:spLocks noChangeShapeType="1"/>
            </p:cNvSpPr>
            <p:nvPr/>
          </p:nvSpPr>
          <p:spPr bwMode="auto">
            <a:xfrm flipV="1">
              <a:off x="1493" y="2957"/>
              <a:ext cx="39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431" name="Line 47"/>
          <p:cNvSpPr>
            <a:spLocks noChangeShapeType="1"/>
          </p:cNvSpPr>
          <p:nvPr/>
        </p:nvSpPr>
        <p:spPr bwMode="auto">
          <a:xfrm flipH="1">
            <a:off x="3351213" y="4740275"/>
            <a:ext cx="11112" cy="817563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4432" name="Freeform 48"/>
          <p:cNvSpPr>
            <a:spLocks/>
          </p:cNvSpPr>
          <p:nvPr/>
        </p:nvSpPr>
        <p:spPr bwMode="auto">
          <a:xfrm>
            <a:off x="3362325" y="4543425"/>
            <a:ext cx="128588" cy="166688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87" y="0"/>
              </a:cxn>
            </a:cxnLst>
            <a:rect l="0" t="0" r="r" b="b"/>
            <a:pathLst>
              <a:path w="87" h="105">
                <a:moveTo>
                  <a:pt x="0" y="105"/>
                </a:moveTo>
                <a:cubicBezTo>
                  <a:pt x="36" y="61"/>
                  <a:pt x="72" y="17"/>
                  <a:pt x="87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611188" y="3213100"/>
            <a:ext cx="1022350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原理</a:t>
            </a:r>
          </a:p>
        </p:txBody>
      </p:sp>
      <p:sp>
        <p:nvSpPr>
          <p:cNvPr id="144434" name="Text Box 50"/>
          <p:cNvSpPr txBox="1">
            <a:spLocks noChangeArrowheads="1"/>
          </p:cNvSpPr>
          <p:nvPr/>
        </p:nvSpPr>
        <p:spPr bwMode="auto">
          <a:xfrm>
            <a:off x="4932363" y="836613"/>
            <a:ext cx="1631950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振荡周期</a:t>
            </a:r>
          </a:p>
        </p:txBody>
      </p:sp>
      <p:graphicFrame>
        <p:nvGraphicFramePr>
          <p:cNvPr id="144435" name="Object 51"/>
          <p:cNvGraphicFramePr>
            <a:graphicFrameLocks noChangeAspect="1"/>
          </p:cNvGraphicFramePr>
          <p:nvPr/>
        </p:nvGraphicFramePr>
        <p:xfrm>
          <a:off x="4894263" y="1189038"/>
          <a:ext cx="3927475" cy="1055687"/>
        </p:xfrm>
        <a:graphic>
          <a:graphicData uri="http://schemas.openxmlformats.org/presentationml/2006/ole">
            <p:oleObj spid="_x0000_s144435" name="Equation" r:id="rId6" imgW="1739880" imgH="431640" progId="">
              <p:embed/>
            </p:oleObj>
          </a:graphicData>
        </a:graphic>
      </p:graphicFrame>
      <p:sp>
        <p:nvSpPr>
          <p:cNvPr id="144436" name="Text Box 52"/>
          <p:cNvSpPr txBox="1">
            <a:spLocks noChangeArrowheads="1"/>
          </p:cNvSpPr>
          <p:nvPr/>
        </p:nvSpPr>
        <p:spPr bwMode="auto">
          <a:xfrm>
            <a:off x="4932363" y="2492375"/>
            <a:ext cx="1752600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改进型</a:t>
            </a:r>
          </a:p>
        </p:txBody>
      </p:sp>
      <p:sp>
        <p:nvSpPr>
          <p:cNvPr id="144437" name="Rectangle 53"/>
          <p:cNvSpPr>
            <a:spLocks noChangeArrowheads="1"/>
          </p:cNvSpPr>
          <p:nvPr/>
        </p:nvSpPr>
        <p:spPr bwMode="auto">
          <a:xfrm>
            <a:off x="5148263" y="3068638"/>
            <a:ext cx="2927350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目的，调节占空比。</a:t>
            </a:r>
          </a:p>
        </p:txBody>
      </p:sp>
      <p:graphicFrame>
        <p:nvGraphicFramePr>
          <p:cNvPr id="144438" name="Object 54"/>
          <p:cNvGraphicFramePr>
            <a:graphicFrameLocks noChangeAspect="1"/>
          </p:cNvGraphicFramePr>
          <p:nvPr/>
        </p:nvGraphicFramePr>
        <p:xfrm>
          <a:off x="5292725" y="3716338"/>
          <a:ext cx="2627313" cy="2665412"/>
        </p:xfrm>
        <a:graphic>
          <a:graphicData uri="http://schemas.openxmlformats.org/presentationml/2006/ole">
            <p:oleObj spid="_x0000_s144438" name="Photo Editor 照片" r:id="rId7" imgW="10742857" imgH="10066667" progId="">
              <p:embed/>
            </p:oleObj>
          </a:graphicData>
        </a:graphic>
      </p:graphicFrame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1631950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电路结构</a:t>
            </a:r>
          </a:p>
        </p:txBody>
      </p:sp>
      <p:grpSp>
        <p:nvGrpSpPr>
          <p:cNvPr id="144444" name="Group 60"/>
          <p:cNvGrpSpPr>
            <a:grpSpLocks/>
          </p:cNvGrpSpPr>
          <p:nvPr/>
        </p:nvGrpSpPr>
        <p:grpSpPr bwMode="auto">
          <a:xfrm>
            <a:off x="1692275" y="2997200"/>
            <a:ext cx="2447925" cy="1008063"/>
            <a:chOff x="1066" y="1888"/>
            <a:chExt cx="1542" cy="635"/>
          </a:xfrm>
        </p:grpSpPr>
        <p:sp>
          <p:nvSpPr>
            <p:cNvPr id="144442" name="AutoShape 58"/>
            <p:cNvSpPr>
              <a:spLocks noChangeArrowheads="1"/>
            </p:cNvSpPr>
            <p:nvPr/>
          </p:nvSpPr>
          <p:spPr bwMode="auto">
            <a:xfrm>
              <a:off x="1066" y="1888"/>
              <a:ext cx="1542" cy="635"/>
            </a:xfrm>
            <a:prstGeom prst="wedgeRoundRectCallout">
              <a:avLst>
                <a:gd name="adj1" fmla="val -83981"/>
                <a:gd name="adj2" fmla="val 237875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 baseline="-25000"/>
            </a:p>
          </p:txBody>
        </p:sp>
        <p:sp>
          <p:nvSpPr>
            <p:cNvPr id="144443" name="AutoShape 59"/>
            <p:cNvSpPr>
              <a:spLocks noChangeArrowheads="1"/>
            </p:cNvSpPr>
            <p:nvPr/>
          </p:nvSpPr>
          <p:spPr bwMode="auto">
            <a:xfrm>
              <a:off x="1066" y="1888"/>
              <a:ext cx="1542" cy="635"/>
            </a:xfrm>
            <a:prstGeom prst="wedgeRoundRectCallout">
              <a:avLst>
                <a:gd name="adj1" fmla="val -84176"/>
                <a:gd name="adj2" fmla="val 129685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zh-CN" altLang="en-US"/>
                <a:t>开机瞬间，</a:t>
              </a:r>
              <a:r>
                <a:rPr lang="en-US" altLang="zh-CN"/>
                <a:t>V</a:t>
              </a:r>
              <a:r>
                <a:rPr lang="en-US" altLang="zh-CN" baseline="-25000"/>
                <a:t>I</a:t>
              </a:r>
              <a:r>
                <a:rPr lang="en-US" altLang="zh-CN"/>
                <a:t>=0;V</a:t>
              </a:r>
              <a:r>
                <a:rPr lang="en-US" altLang="zh-CN" baseline="-25000"/>
                <a:t>O</a:t>
              </a:r>
              <a:r>
                <a:rPr lang="en-US" altLang="zh-CN"/>
                <a:t>=V</a:t>
              </a:r>
              <a:r>
                <a:rPr lang="en-US" altLang="zh-CN" baseline="-25000"/>
                <a:t>OH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408" grpId="0" autoUpdateAnimBg="0"/>
      <p:bldP spid="144409" grpId="0" animBg="1"/>
      <p:bldP spid="144410" grpId="0" animBg="1"/>
      <p:bldP spid="144417" grpId="0" autoUpdateAnimBg="0"/>
      <p:bldP spid="144418" grpId="0" animBg="1"/>
      <p:bldP spid="144419" grpId="0" animBg="1"/>
      <p:bldP spid="144423" grpId="0" animBg="1"/>
      <p:bldP spid="144424" grpId="0" animBg="1"/>
      <p:bldP spid="144431" grpId="0" animBg="1"/>
      <p:bldP spid="144432" grpId="0" animBg="1"/>
      <p:bldP spid="144433" grpId="0" autoUpdateAnimBg="0"/>
      <p:bldP spid="144434" grpId="0" autoUpdateAnimBg="0"/>
      <p:bldP spid="144436" grpId="0" autoUpdateAnimBg="0"/>
      <p:bldP spid="144437" grpId="0" autoUpdateAnimBg="0"/>
      <p:bldP spid="14438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4B-C98A-47E3-9458-021A02D71FEB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60350"/>
            <a:ext cx="7737475" cy="407988"/>
          </a:xfrm>
        </p:spPr>
        <p:txBody>
          <a:bodyPr/>
          <a:lstStyle/>
          <a:p>
            <a:pPr algn="l"/>
            <a:r>
              <a:rPr lang="en-US" altLang="zh-CN" sz="2800" b="1" kern="1200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7.4.5 </a:t>
            </a:r>
            <a:r>
              <a:rPr lang="zh-CN" altLang="en-US" sz="2800" b="1" kern="1200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石英晶体多谐振荡器</a:t>
            </a:r>
          </a:p>
        </p:txBody>
      </p: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298450" y="954088"/>
            <a:ext cx="4705350" cy="519112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一、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华文行楷" pitchFamily="2" charset="-122"/>
              </a:rPr>
              <a:t>RC</a:t>
            </a:r>
            <a:r>
              <a:rPr lang="zh-CN" altLang="en-US" sz="2800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振荡器的缺点</a:t>
            </a: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323850" y="1557338"/>
            <a:ext cx="2451100" cy="519112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rgbClr val="FF5008"/>
                </a:solidFill>
                <a:ea typeface="楷体_GB2312" pitchFamily="49" charset="-122"/>
              </a:rPr>
              <a:t>频率稳定性差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250825" y="2754313"/>
            <a:ext cx="1022350" cy="519112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rgbClr val="FF5008"/>
                </a:solidFill>
                <a:ea typeface="楷体_GB2312" pitchFamily="49" charset="-122"/>
              </a:rPr>
              <a:t>原因</a:t>
            </a:r>
          </a:p>
        </p:txBody>
      </p:sp>
      <p:sp>
        <p:nvSpPr>
          <p:cNvPr id="197650" name="AutoShape 18"/>
          <p:cNvSpPr>
            <a:spLocks/>
          </p:cNvSpPr>
          <p:nvPr/>
        </p:nvSpPr>
        <p:spPr bwMode="auto">
          <a:xfrm>
            <a:off x="1187450" y="2276475"/>
            <a:ext cx="223838" cy="1593850"/>
          </a:xfrm>
          <a:prstGeom prst="leftBrace">
            <a:avLst>
              <a:gd name="adj1" fmla="val 59338"/>
              <a:gd name="adj2" fmla="val 50000"/>
            </a:avLst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1403350" y="2133600"/>
            <a:ext cx="7740650" cy="519113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ea typeface="楷体_GB2312" pitchFamily="49" charset="-122"/>
              </a:rPr>
              <a:t>f</a:t>
            </a:r>
            <a:r>
              <a:rPr lang="zh-CN" altLang="en-US" sz="2800" b="1">
                <a:ea typeface="楷体_GB2312" pitchFamily="49" charset="-122"/>
              </a:rPr>
              <a:t>与</a:t>
            </a:r>
            <a:r>
              <a:rPr lang="en-US" altLang="zh-CN" sz="2800" b="1">
                <a:ea typeface="楷体_GB2312" pitchFamily="49" charset="-122"/>
              </a:rPr>
              <a:t>V</a:t>
            </a:r>
            <a:r>
              <a:rPr lang="en-US" altLang="zh-CN" sz="2800" b="1" baseline="-25000">
                <a:ea typeface="楷体_GB2312" pitchFamily="49" charset="-122"/>
              </a:rPr>
              <a:t>T</a:t>
            </a:r>
            <a:r>
              <a:rPr lang="zh-CN" altLang="en-US" sz="2800" b="1">
                <a:ea typeface="楷体_GB2312" pitchFamily="49" charset="-122"/>
              </a:rPr>
              <a:t>有关，因此频率受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温度、电源电压</a:t>
            </a:r>
            <a:r>
              <a:rPr lang="zh-CN" altLang="en-US" sz="2800" b="1">
                <a:ea typeface="楷体_GB2312" pitchFamily="49" charset="-122"/>
              </a:rPr>
              <a:t>影响。</a:t>
            </a:r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1403350" y="2781300"/>
            <a:ext cx="2447925" cy="519113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ea typeface="楷体_GB2312" pitchFamily="49" charset="-122"/>
              </a:rPr>
              <a:t>易受干扰。</a:t>
            </a:r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1403350" y="3500438"/>
            <a:ext cx="4464050" cy="519112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ea typeface="楷体_GB2312" pitchFamily="49" charset="-122"/>
              </a:rPr>
              <a:t>RC</a:t>
            </a:r>
            <a:r>
              <a:rPr lang="zh-CN" altLang="en-US" sz="2800" b="1">
                <a:ea typeface="楷体_GB2312" pitchFamily="49" charset="-122"/>
              </a:rPr>
              <a:t>参数本身也不稳定。</a:t>
            </a:r>
          </a:p>
        </p:txBody>
      </p:sp>
      <p:sp>
        <p:nvSpPr>
          <p:cNvPr id="197654" name="Text Box 22"/>
          <p:cNvSpPr txBox="1">
            <a:spLocks noChangeArrowheads="1"/>
          </p:cNvSpPr>
          <p:nvPr/>
        </p:nvSpPr>
        <p:spPr bwMode="auto">
          <a:xfrm>
            <a:off x="323850" y="4149725"/>
            <a:ext cx="2043113" cy="519113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rgbClr val="FF5008"/>
                </a:solidFill>
                <a:ea typeface="楷体_GB2312" pitchFamily="49" charset="-122"/>
              </a:rPr>
              <a:t>解决方法</a:t>
            </a:r>
            <a:r>
              <a:rPr lang="zh-CN" altLang="en-US" b="1">
                <a:solidFill>
                  <a:srgbClr val="FF5008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197655" name="Text Box 23"/>
          <p:cNvSpPr txBox="1">
            <a:spLocks noChangeArrowheads="1"/>
          </p:cNvSpPr>
          <p:nvPr/>
        </p:nvSpPr>
        <p:spPr bwMode="auto">
          <a:xfrm>
            <a:off x="1042988" y="4941888"/>
            <a:ext cx="4049712" cy="519112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石英晶体多谐振荡器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7" grpId="0" autoUpdateAnimBg="0"/>
      <p:bldP spid="197648" grpId="0" autoUpdateAnimBg="0"/>
      <p:bldP spid="197649" grpId="0" autoUpdateAnimBg="0"/>
      <p:bldP spid="197650" grpId="0" animBg="1"/>
      <p:bldP spid="197651" grpId="0" autoUpdateAnimBg="0"/>
      <p:bldP spid="197652" grpId="0" autoUpdateAnimBg="0"/>
      <p:bldP spid="197653" grpId="0" autoUpdateAnimBg="0"/>
      <p:bldP spid="197654" grpId="0" autoUpdateAnimBg="0"/>
      <p:bldP spid="19765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32C-3FC8-44B7-87F9-334A5A042ADC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611188" y="0"/>
            <a:ext cx="3756025" cy="5191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二、石英晶体特性曲线</a:t>
            </a: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3995738" y="908050"/>
          <a:ext cx="4319587" cy="3159125"/>
        </p:xfrm>
        <a:graphic>
          <a:graphicData uri="http://schemas.openxmlformats.org/presentationml/2006/ole">
            <p:oleObj spid="_x0000_s145412" name="Photo Editor 照片" r:id="rId3" imgW="19819048" imgH="13380952" progId="">
              <p:embed/>
            </p:oleObj>
          </a:graphicData>
        </a:graphic>
      </p:graphicFrame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55650" y="4221163"/>
            <a:ext cx="3455988" cy="519112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工作区（很窄）：</a:t>
            </a:r>
          </a:p>
        </p:txBody>
      </p:sp>
      <p:grpSp>
        <p:nvGrpSpPr>
          <p:cNvPr id="145414" name="Group 6"/>
          <p:cNvGrpSpPr>
            <a:grpSpLocks/>
          </p:cNvGrpSpPr>
          <p:nvPr/>
        </p:nvGrpSpPr>
        <p:grpSpPr bwMode="auto">
          <a:xfrm>
            <a:off x="827088" y="4837113"/>
            <a:ext cx="2736850" cy="1133475"/>
            <a:chOff x="267" y="2788"/>
            <a:chExt cx="1251" cy="596"/>
          </a:xfrm>
        </p:grpSpPr>
        <p:sp>
          <p:nvSpPr>
            <p:cNvPr id="145415" name="Text Box 7"/>
            <p:cNvSpPr txBox="1">
              <a:spLocks noChangeArrowheads="1"/>
            </p:cNvSpPr>
            <p:nvPr/>
          </p:nvSpPr>
          <p:spPr bwMode="auto">
            <a:xfrm>
              <a:off x="291" y="2788"/>
              <a:ext cx="1227" cy="273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楷体_GB2312" pitchFamily="49" charset="-122"/>
                </a:rPr>
                <a:t>并联型振荡电路</a:t>
              </a:r>
            </a:p>
          </p:txBody>
        </p:sp>
        <p:sp>
          <p:nvSpPr>
            <p:cNvPr id="145416" name="Text Box 8"/>
            <p:cNvSpPr txBox="1">
              <a:spLocks noChangeArrowheads="1"/>
            </p:cNvSpPr>
            <p:nvPr/>
          </p:nvSpPr>
          <p:spPr bwMode="auto">
            <a:xfrm>
              <a:off x="283" y="3175"/>
              <a:ext cx="902" cy="209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楷体_GB2312" pitchFamily="49" charset="-122"/>
                </a:rPr>
                <a:t>串联型振荡电路</a:t>
              </a:r>
            </a:p>
          </p:txBody>
        </p:sp>
        <p:sp>
          <p:nvSpPr>
            <p:cNvPr id="145417" name="AutoShape 9"/>
            <p:cNvSpPr>
              <a:spLocks/>
            </p:cNvSpPr>
            <p:nvPr/>
          </p:nvSpPr>
          <p:spPr bwMode="auto">
            <a:xfrm>
              <a:off x="267" y="2915"/>
              <a:ext cx="57" cy="444"/>
            </a:xfrm>
            <a:prstGeom prst="leftBrace">
              <a:avLst>
                <a:gd name="adj1" fmla="val 64912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3779838" y="5516563"/>
            <a:ext cx="411321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短路区：晶体作短路线用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3779838" y="4868863"/>
            <a:ext cx="37560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感性区：晶体作电感用</a:t>
            </a:r>
          </a:p>
        </p:txBody>
      </p:sp>
      <p:pic>
        <p:nvPicPr>
          <p:cNvPr id="14543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549275"/>
            <a:ext cx="763905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3" grpId="0" autoUpdateAnimBg="0"/>
      <p:bldP spid="145418" grpId="0" autoUpdateAnimBg="0"/>
      <p:bldP spid="1454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E77-65EA-40F1-8A94-4F0D9771FE0F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50825" y="260350"/>
            <a:ext cx="6481763" cy="50482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补充一：一价线性电路的暂态分析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95288" y="1052513"/>
            <a:ext cx="4105275" cy="584775"/>
          </a:xfrm>
          <a:prstGeom prst="rect">
            <a:avLst/>
          </a:prstGeom>
          <a:solidFill>
            <a:srgbClr val="FFFFCC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一、什么叫一价电路？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50825" y="1700213"/>
            <a:ext cx="8670925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</a:t>
            </a:r>
            <a:r>
              <a:rPr lang="zh-CN" altLang="en-US">
                <a:ea typeface="楷体_GB2312" pitchFamily="49" charset="-122"/>
              </a:rPr>
              <a:t>一个独立的储能元件的电路。即经串、并联可化简为</a:t>
            </a:r>
            <a:r>
              <a:rPr lang="en-US" altLang="zh-CN">
                <a:ea typeface="楷体_GB2312" pitchFamily="49" charset="-122"/>
              </a:rPr>
              <a:t>RC </a:t>
            </a:r>
            <a:r>
              <a:rPr lang="zh-CN" altLang="en-US">
                <a:ea typeface="楷体_GB2312" pitchFamily="49" charset="-122"/>
              </a:rPr>
              <a:t>（或</a:t>
            </a:r>
            <a:r>
              <a:rPr lang="en-US" altLang="zh-CN">
                <a:ea typeface="楷体_GB2312" pitchFamily="49" charset="-122"/>
              </a:rPr>
              <a:t>RL</a:t>
            </a:r>
            <a:r>
              <a:rPr lang="zh-CN" altLang="en-US">
                <a:ea typeface="楷体_GB2312" pitchFamily="49" charset="-122"/>
              </a:rPr>
              <a:t>）电路。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323850" y="2584450"/>
            <a:ext cx="8953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5008"/>
                </a:solidFill>
                <a:ea typeface="楷体_GB2312" pitchFamily="49" charset="-122"/>
              </a:rPr>
              <a:t>例：</a:t>
            </a:r>
          </a:p>
        </p:txBody>
      </p:sp>
      <p:grpSp>
        <p:nvGrpSpPr>
          <p:cNvPr id="153608" name="Group 8"/>
          <p:cNvGrpSpPr>
            <a:grpSpLocks/>
          </p:cNvGrpSpPr>
          <p:nvPr/>
        </p:nvGrpSpPr>
        <p:grpSpPr bwMode="auto">
          <a:xfrm>
            <a:off x="827088" y="2492375"/>
            <a:ext cx="2665412" cy="1944688"/>
            <a:chOff x="114" y="1043"/>
            <a:chExt cx="1628" cy="1244"/>
          </a:xfrm>
        </p:grpSpPr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306" y="1964"/>
              <a:ext cx="21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349" y="2025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375" y="1545"/>
              <a:ext cx="70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 flipV="1">
              <a:off x="410" y="179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 flipV="1">
              <a:off x="410" y="1397"/>
              <a:ext cx="0" cy="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410" y="1396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5" name="Oval 15"/>
            <p:cNvSpPr>
              <a:spLocks noChangeArrowheads="1"/>
            </p:cNvSpPr>
            <p:nvPr/>
          </p:nvSpPr>
          <p:spPr bwMode="auto">
            <a:xfrm>
              <a:off x="855" y="1379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6" name="Oval 16"/>
            <p:cNvSpPr>
              <a:spLocks noChangeArrowheads="1"/>
            </p:cNvSpPr>
            <p:nvPr/>
          </p:nvSpPr>
          <p:spPr bwMode="auto">
            <a:xfrm>
              <a:off x="628" y="1370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 flipH="1" flipV="1">
              <a:off x="663" y="1274"/>
              <a:ext cx="218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1187" y="133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9" name="Line 19"/>
            <p:cNvSpPr>
              <a:spLocks noChangeShapeType="1"/>
            </p:cNvSpPr>
            <p:nvPr/>
          </p:nvSpPr>
          <p:spPr bwMode="auto">
            <a:xfrm>
              <a:off x="1108" y="1336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0" name="Line 20"/>
            <p:cNvSpPr>
              <a:spLocks noChangeShapeType="1"/>
            </p:cNvSpPr>
            <p:nvPr/>
          </p:nvSpPr>
          <p:spPr bwMode="auto">
            <a:xfrm>
              <a:off x="908" y="1414"/>
              <a:ext cx="2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>
              <a:off x="1187" y="1405"/>
              <a:ext cx="1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>
              <a:off x="1335" y="1405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1257" y="1641"/>
              <a:ext cx="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4" name="Line 24"/>
            <p:cNvSpPr>
              <a:spLocks noChangeShapeType="1"/>
            </p:cNvSpPr>
            <p:nvPr/>
          </p:nvSpPr>
          <p:spPr bwMode="auto">
            <a:xfrm flipV="1">
              <a:off x="1257" y="1719"/>
              <a:ext cx="15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5" name="Rectangle 25"/>
            <p:cNvSpPr>
              <a:spLocks noChangeArrowheads="1"/>
            </p:cNvSpPr>
            <p:nvPr/>
          </p:nvSpPr>
          <p:spPr bwMode="auto">
            <a:xfrm>
              <a:off x="1291" y="1867"/>
              <a:ext cx="78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>
              <a:off x="1335" y="1719"/>
              <a:ext cx="0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1335" y="2095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8" name="Line 28"/>
            <p:cNvSpPr>
              <a:spLocks noChangeShapeType="1"/>
            </p:cNvSpPr>
            <p:nvPr/>
          </p:nvSpPr>
          <p:spPr bwMode="auto">
            <a:xfrm flipH="1">
              <a:off x="419" y="2287"/>
              <a:ext cx="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9" name="Line 29"/>
            <p:cNvSpPr>
              <a:spLocks noChangeShapeType="1"/>
            </p:cNvSpPr>
            <p:nvPr/>
          </p:nvSpPr>
          <p:spPr bwMode="auto">
            <a:xfrm>
              <a:off x="419" y="2025"/>
              <a:ext cx="0" cy="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30" name="Text Box 30"/>
            <p:cNvSpPr txBox="1">
              <a:spLocks noChangeArrowheads="1"/>
            </p:cNvSpPr>
            <p:nvPr/>
          </p:nvSpPr>
          <p:spPr bwMode="auto">
            <a:xfrm>
              <a:off x="114" y="1516"/>
              <a:ext cx="371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3631" name="Text Box 31"/>
            <p:cNvSpPr txBox="1">
              <a:spLocks noChangeArrowheads="1"/>
            </p:cNvSpPr>
            <p:nvPr/>
          </p:nvSpPr>
          <p:spPr bwMode="auto">
            <a:xfrm>
              <a:off x="1406" y="1811"/>
              <a:ext cx="336" cy="2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3632" name="Text Box 32"/>
            <p:cNvSpPr txBox="1">
              <a:spLocks noChangeArrowheads="1"/>
            </p:cNvSpPr>
            <p:nvPr/>
          </p:nvSpPr>
          <p:spPr bwMode="auto">
            <a:xfrm>
              <a:off x="1389" y="1497"/>
              <a:ext cx="336" cy="2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C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3633" name="Text Box 33"/>
            <p:cNvSpPr txBox="1">
              <a:spLocks noChangeArrowheads="1"/>
            </p:cNvSpPr>
            <p:nvPr/>
          </p:nvSpPr>
          <p:spPr bwMode="auto">
            <a:xfrm>
              <a:off x="978" y="1043"/>
              <a:ext cx="380" cy="2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C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3634" name="Text Box 34"/>
            <p:cNvSpPr txBox="1">
              <a:spLocks noChangeArrowheads="1"/>
            </p:cNvSpPr>
            <p:nvPr/>
          </p:nvSpPr>
          <p:spPr bwMode="auto">
            <a:xfrm>
              <a:off x="114" y="1856"/>
              <a:ext cx="371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E</a:t>
              </a:r>
              <a:endParaRPr lang="en-US" altLang="zh-CN" b="1" baseline="-25000">
                <a:ea typeface="楷体_GB2312" pitchFamily="49" charset="-122"/>
              </a:endParaRPr>
            </a:p>
          </p:txBody>
        </p:sp>
        <p:sp>
          <p:nvSpPr>
            <p:cNvPr id="153635" name="Text Box 35"/>
            <p:cNvSpPr txBox="1">
              <a:spLocks noChangeArrowheads="1"/>
            </p:cNvSpPr>
            <p:nvPr/>
          </p:nvSpPr>
          <p:spPr bwMode="auto">
            <a:xfrm>
              <a:off x="602" y="1053"/>
              <a:ext cx="371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K</a:t>
              </a:r>
              <a:endParaRPr lang="en-US" altLang="zh-CN" b="1" baseline="-25000">
                <a:ea typeface="楷体_GB2312" pitchFamily="49" charset="-122"/>
              </a:endParaRPr>
            </a:p>
          </p:txBody>
        </p:sp>
      </p:grpSp>
      <p:grpSp>
        <p:nvGrpSpPr>
          <p:cNvPr id="153636" name="Group 36"/>
          <p:cNvGrpSpPr>
            <a:grpSpLocks/>
          </p:cNvGrpSpPr>
          <p:nvPr/>
        </p:nvGrpSpPr>
        <p:grpSpPr bwMode="auto">
          <a:xfrm>
            <a:off x="4356100" y="2781300"/>
            <a:ext cx="2006600" cy="1649413"/>
            <a:chOff x="873" y="2478"/>
            <a:chExt cx="1369" cy="1039"/>
          </a:xfrm>
        </p:grpSpPr>
        <p:sp>
          <p:nvSpPr>
            <p:cNvPr id="153637" name="Rectangle 37"/>
            <p:cNvSpPr>
              <a:spLocks noChangeArrowheads="1"/>
            </p:cNvSpPr>
            <p:nvPr/>
          </p:nvSpPr>
          <p:spPr bwMode="auto">
            <a:xfrm>
              <a:off x="1066" y="2791"/>
              <a:ext cx="253" cy="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38" name="Line 38"/>
            <p:cNvSpPr>
              <a:spLocks noChangeShapeType="1"/>
            </p:cNvSpPr>
            <p:nvPr/>
          </p:nvSpPr>
          <p:spPr bwMode="auto">
            <a:xfrm flipV="1">
              <a:off x="1327" y="2845"/>
              <a:ext cx="2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39" name="Line 39"/>
            <p:cNvSpPr>
              <a:spLocks noChangeShapeType="1"/>
            </p:cNvSpPr>
            <p:nvPr/>
          </p:nvSpPr>
          <p:spPr bwMode="auto">
            <a:xfrm>
              <a:off x="1571" y="2845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0" name="Line 40"/>
            <p:cNvSpPr>
              <a:spLocks noChangeShapeType="1"/>
            </p:cNvSpPr>
            <p:nvPr/>
          </p:nvSpPr>
          <p:spPr bwMode="auto">
            <a:xfrm>
              <a:off x="1484" y="3185"/>
              <a:ext cx="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1" name="Line 41"/>
            <p:cNvSpPr>
              <a:spLocks noChangeShapeType="1"/>
            </p:cNvSpPr>
            <p:nvPr/>
          </p:nvSpPr>
          <p:spPr bwMode="auto">
            <a:xfrm>
              <a:off x="1485" y="3273"/>
              <a:ext cx="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2" name="Line 42"/>
            <p:cNvSpPr>
              <a:spLocks noChangeShapeType="1"/>
            </p:cNvSpPr>
            <p:nvPr/>
          </p:nvSpPr>
          <p:spPr bwMode="auto">
            <a:xfrm>
              <a:off x="1571" y="328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 flipH="1">
              <a:off x="873" y="3499"/>
              <a:ext cx="69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4" name="Line 44"/>
            <p:cNvSpPr>
              <a:spLocks noChangeShapeType="1"/>
            </p:cNvSpPr>
            <p:nvPr/>
          </p:nvSpPr>
          <p:spPr bwMode="auto">
            <a:xfrm flipH="1">
              <a:off x="881" y="2863"/>
              <a:ext cx="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5" name="Line 45"/>
            <p:cNvSpPr>
              <a:spLocks noChangeShapeType="1"/>
            </p:cNvSpPr>
            <p:nvPr/>
          </p:nvSpPr>
          <p:spPr bwMode="auto">
            <a:xfrm>
              <a:off x="873" y="2873"/>
              <a:ext cx="0" cy="6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6" name="Rectangle 46"/>
            <p:cNvSpPr>
              <a:spLocks noChangeArrowheads="1"/>
            </p:cNvSpPr>
            <p:nvPr/>
          </p:nvSpPr>
          <p:spPr bwMode="auto">
            <a:xfrm>
              <a:off x="892" y="2478"/>
              <a:ext cx="7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r>
                <a:rPr lang="en-US" altLang="zh-CN" b="1">
                  <a:ea typeface="楷体_GB2312" pitchFamily="49" charset="-122"/>
                </a:rPr>
                <a:t> +R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  <p:graphicFrame>
          <p:nvGraphicFramePr>
            <p:cNvPr id="153647" name="Object 47"/>
            <p:cNvGraphicFramePr>
              <a:graphicFrameLocks noChangeAspect="1"/>
            </p:cNvGraphicFramePr>
            <p:nvPr/>
          </p:nvGraphicFramePr>
          <p:xfrm>
            <a:off x="1673" y="2991"/>
            <a:ext cx="569" cy="470"/>
          </p:xfrm>
          <a:graphic>
            <a:graphicData uri="http://schemas.openxmlformats.org/presentationml/2006/ole">
              <p:oleObj spid="_x0000_s153647" name="Equation" r:id="rId3" imgW="520560" imgH="431640" progId="">
                <p:embed/>
              </p:oleObj>
            </a:graphicData>
          </a:graphic>
        </p:graphicFrame>
      </p:grpSp>
      <p:sp>
        <p:nvSpPr>
          <p:cNvPr id="153648" name="AutoShape 48"/>
          <p:cNvSpPr>
            <a:spLocks noChangeArrowheads="1"/>
          </p:cNvSpPr>
          <p:nvPr/>
        </p:nvSpPr>
        <p:spPr bwMode="auto">
          <a:xfrm>
            <a:off x="3419475" y="3429000"/>
            <a:ext cx="647700" cy="433388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7019925" y="3644900"/>
            <a:ext cx="1403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一价电路</a:t>
            </a:r>
          </a:p>
        </p:txBody>
      </p:sp>
      <p:grpSp>
        <p:nvGrpSpPr>
          <p:cNvPr id="153650" name="Group 50"/>
          <p:cNvGrpSpPr>
            <a:grpSpLocks/>
          </p:cNvGrpSpPr>
          <p:nvPr/>
        </p:nvGrpSpPr>
        <p:grpSpPr bwMode="auto">
          <a:xfrm>
            <a:off x="755650" y="4508500"/>
            <a:ext cx="2879725" cy="2089150"/>
            <a:chOff x="2864" y="999"/>
            <a:chExt cx="1759" cy="1384"/>
          </a:xfrm>
        </p:grpSpPr>
        <p:sp>
          <p:nvSpPr>
            <p:cNvPr id="153651" name="Line 51"/>
            <p:cNvSpPr>
              <a:spLocks noChangeShapeType="1"/>
            </p:cNvSpPr>
            <p:nvPr/>
          </p:nvSpPr>
          <p:spPr bwMode="auto">
            <a:xfrm>
              <a:off x="3056" y="1920"/>
              <a:ext cx="21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52" name="Line 52"/>
            <p:cNvSpPr>
              <a:spLocks noChangeShapeType="1"/>
            </p:cNvSpPr>
            <p:nvPr/>
          </p:nvSpPr>
          <p:spPr bwMode="auto">
            <a:xfrm>
              <a:off x="3099" y="1981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53" name="Rectangle 53"/>
            <p:cNvSpPr>
              <a:spLocks noChangeArrowheads="1"/>
            </p:cNvSpPr>
            <p:nvPr/>
          </p:nvSpPr>
          <p:spPr bwMode="auto">
            <a:xfrm>
              <a:off x="3125" y="1501"/>
              <a:ext cx="70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4" name="Line 54"/>
            <p:cNvSpPr>
              <a:spLocks noChangeShapeType="1"/>
            </p:cNvSpPr>
            <p:nvPr/>
          </p:nvSpPr>
          <p:spPr bwMode="auto">
            <a:xfrm flipV="1">
              <a:off x="3160" y="175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55" name="Line 55"/>
            <p:cNvSpPr>
              <a:spLocks noChangeShapeType="1"/>
            </p:cNvSpPr>
            <p:nvPr/>
          </p:nvSpPr>
          <p:spPr bwMode="auto">
            <a:xfrm flipV="1">
              <a:off x="3160" y="1353"/>
              <a:ext cx="0" cy="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56" name="Line 56"/>
            <p:cNvSpPr>
              <a:spLocks noChangeShapeType="1"/>
            </p:cNvSpPr>
            <p:nvPr/>
          </p:nvSpPr>
          <p:spPr bwMode="auto">
            <a:xfrm>
              <a:off x="3160" y="1352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57" name="Oval 57"/>
            <p:cNvSpPr>
              <a:spLocks noChangeArrowheads="1"/>
            </p:cNvSpPr>
            <p:nvPr/>
          </p:nvSpPr>
          <p:spPr bwMode="auto">
            <a:xfrm>
              <a:off x="3605" y="1335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8" name="Oval 58"/>
            <p:cNvSpPr>
              <a:spLocks noChangeArrowheads="1"/>
            </p:cNvSpPr>
            <p:nvPr/>
          </p:nvSpPr>
          <p:spPr bwMode="auto">
            <a:xfrm>
              <a:off x="3378" y="1326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9" name="Line 59"/>
            <p:cNvSpPr>
              <a:spLocks noChangeShapeType="1"/>
            </p:cNvSpPr>
            <p:nvPr/>
          </p:nvSpPr>
          <p:spPr bwMode="auto">
            <a:xfrm flipH="1" flipV="1">
              <a:off x="3413" y="1230"/>
              <a:ext cx="218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0" name="Line 60"/>
            <p:cNvSpPr>
              <a:spLocks noChangeShapeType="1"/>
            </p:cNvSpPr>
            <p:nvPr/>
          </p:nvSpPr>
          <p:spPr bwMode="auto">
            <a:xfrm>
              <a:off x="3937" y="1291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>
              <a:off x="3858" y="1292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2" name="Line 62"/>
            <p:cNvSpPr>
              <a:spLocks noChangeShapeType="1"/>
            </p:cNvSpPr>
            <p:nvPr/>
          </p:nvSpPr>
          <p:spPr bwMode="auto">
            <a:xfrm>
              <a:off x="3658" y="1370"/>
              <a:ext cx="2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3" name="Line 63"/>
            <p:cNvSpPr>
              <a:spLocks noChangeShapeType="1"/>
            </p:cNvSpPr>
            <p:nvPr/>
          </p:nvSpPr>
          <p:spPr bwMode="auto">
            <a:xfrm>
              <a:off x="3937" y="1361"/>
              <a:ext cx="1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4" name="Line 64"/>
            <p:cNvSpPr>
              <a:spLocks noChangeShapeType="1"/>
            </p:cNvSpPr>
            <p:nvPr/>
          </p:nvSpPr>
          <p:spPr bwMode="auto">
            <a:xfrm>
              <a:off x="4085" y="1361"/>
              <a:ext cx="0" cy="3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5" name="Line 65"/>
            <p:cNvSpPr>
              <a:spLocks noChangeShapeType="1"/>
            </p:cNvSpPr>
            <p:nvPr/>
          </p:nvSpPr>
          <p:spPr bwMode="auto">
            <a:xfrm>
              <a:off x="3928" y="1919"/>
              <a:ext cx="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6" name="Line 66"/>
            <p:cNvSpPr>
              <a:spLocks noChangeShapeType="1"/>
            </p:cNvSpPr>
            <p:nvPr/>
          </p:nvSpPr>
          <p:spPr bwMode="auto">
            <a:xfrm flipV="1">
              <a:off x="3928" y="1997"/>
              <a:ext cx="15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7" name="Rectangle 67"/>
            <p:cNvSpPr>
              <a:spLocks noChangeArrowheads="1"/>
            </p:cNvSpPr>
            <p:nvPr/>
          </p:nvSpPr>
          <p:spPr bwMode="auto">
            <a:xfrm>
              <a:off x="4172" y="1831"/>
              <a:ext cx="78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8" name="Line 68"/>
            <p:cNvSpPr>
              <a:spLocks noChangeShapeType="1"/>
            </p:cNvSpPr>
            <p:nvPr/>
          </p:nvSpPr>
          <p:spPr bwMode="auto">
            <a:xfrm>
              <a:off x="4216" y="1718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9" name="Line 69"/>
            <p:cNvSpPr>
              <a:spLocks noChangeShapeType="1"/>
            </p:cNvSpPr>
            <p:nvPr/>
          </p:nvSpPr>
          <p:spPr bwMode="auto">
            <a:xfrm>
              <a:off x="4216" y="2059"/>
              <a:ext cx="0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70" name="Line 70"/>
            <p:cNvSpPr>
              <a:spLocks noChangeShapeType="1"/>
            </p:cNvSpPr>
            <p:nvPr/>
          </p:nvSpPr>
          <p:spPr bwMode="auto">
            <a:xfrm flipH="1">
              <a:off x="3169" y="2374"/>
              <a:ext cx="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71" name="Line 71"/>
            <p:cNvSpPr>
              <a:spLocks noChangeShapeType="1"/>
            </p:cNvSpPr>
            <p:nvPr/>
          </p:nvSpPr>
          <p:spPr bwMode="auto">
            <a:xfrm flipH="1">
              <a:off x="3168" y="1981"/>
              <a:ext cx="1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72" name="Text Box 72"/>
            <p:cNvSpPr txBox="1">
              <a:spLocks noChangeArrowheads="1"/>
            </p:cNvSpPr>
            <p:nvPr/>
          </p:nvSpPr>
          <p:spPr bwMode="auto">
            <a:xfrm>
              <a:off x="2864" y="1472"/>
              <a:ext cx="371" cy="3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3673" name="Text Box 73"/>
            <p:cNvSpPr txBox="1">
              <a:spLocks noChangeArrowheads="1"/>
            </p:cNvSpPr>
            <p:nvPr/>
          </p:nvSpPr>
          <p:spPr bwMode="auto">
            <a:xfrm>
              <a:off x="4287" y="1775"/>
              <a:ext cx="336" cy="3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3674" name="Text Box 74"/>
            <p:cNvSpPr txBox="1">
              <a:spLocks noChangeArrowheads="1"/>
            </p:cNvSpPr>
            <p:nvPr/>
          </p:nvSpPr>
          <p:spPr bwMode="auto">
            <a:xfrm>
              <a:off x="3659" y="1810"/>
              <a:ext cx="336" cy="3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C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3675" name="Text Box 75"/>
            <p:cNvSpPr txBox="1">
              <a:spLocks noChangeArrowheads="1"/>
            </p:cNvSpPr>
            <p:nvPr/>
          </p:nvSpPr>
          <p:spPr bwMode="auto">
            <a:xfrm>
              <a:off x="3728" y="999"/>
              <a:ext cx="380" cy="3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C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3676" name="Text Box 76"/>
            <p:cNvSpPr txBox="1">
              <a:spLocks noChangeArrowheads="1"/>
            </p:cNvSpPr>
            <p:nvPr/>
          </p:nvSpPr>
          <p:spPr bwMode="auto">
            <a:xfrm>
              <a:off x="2864" y="1812"/>
              <a:ext cx="371" cy="3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E</a:t>
              </a:r>
              <a:endParaRPr lang="en-US" altLang="zh-CN" b="1" baseline="-25000">
                <a:ea typeface="楷体_GB2312" pitchFamily="49" charset="-122"/>
              </a:endParaRPr>
            </a:p>
          </p:txBody>
        </p:sp>
        <p:sp>
          <p:nvSpPr>
            <p:cNvPr id="153677" name="Text Box 77"/>
            <p:cNvSpPr txBox="1">
              <a:spLocks noChangeArrowheads="1"/>
            </p:cNvSpPr>
            <p:nvPr/>
          </p:nvSpPr>
          <p:spPr bwMode="auto">
            <a:xfrm>
              <a:off x="3352" y="1010"/>
              <a:ext cx="371" cy="3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K</a:t>
              </a:r>
              <a:endParaRPr lang="en-US" altLang="zh-CN" b="1" baseline="-25000">
                <a:ea typeface="楷体_GB2312" pitchFamily="49" charset="-122"/>
              </a:endParaRPr>
            </a:p>
          </p:txBody>
        </p:sp>
        <p:sp>
          <p:nvSpPr>
            <p:cNvPr id="153678" name="Line 78"/>
            <p:cNvSpPr>
              <a:spLocks noChangeShapeType="1"/>
            </p:cNvSpPr>
            <p:nvPr/>
          </p:nvSpPr>
          <p:spPr bwMode="auto">
            <a:xfrm>
              <a:off x="3997" y="1998"/>
              <a:ext cx="0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79" name="Line 79"/>
            <p:cNvSpPr>
              <a:spLocks noChangeShapeType="1"/>
            </p:cNvSpPr>
            <p:nvPr/>
          </p:nvSpPr>
          <p:spPr bwMode="auto">
            <a:xfrm flipV="1">
              <a:off x="3997" y="1710"/>
              <a:ext cx="0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0" name="Line 80"/>
            <p:cNvSpPr>
              <a:spLocks noChangeShapeType="1"/>
            </p:cNvSpPr>
            <p:nvPr/>
          </p:nvSpPr>
          <p:spPr bwMode="auto">
            <a:xfrm>
              <a:off x="3997" y="2268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1" name="Line 81"/>
            <p:cNvSpPr>
              <a:spLocks noChangeShapeType="1"/>
            </p:cNvSpPr>
            <p:nvPr/>
          </p:nvSpPr>
          <p:spPr bwMode="auto">
            <a:xfrm>
              <a:off x="3997" y="1710"/>
              <a:ext cx="2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2" name="Line 82"/>
            <p:cNvSpPr>
              <a:spLocks noChangeShapeType="1"/>
            </p:cNvSpPr>
            <p:nvPr/>
          </p:nvSpPr>
          <p:spPr bwMode="auto">
            <a:xfrm flipV="1">
              <a:off x="4093" y="2269"/>
              <a:ext cx="0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3" name="Oval 83"/>
            <p:cNvSpPr>
              <a:spLocks noChangeArrowheads="1"/>
            </p:cNvSpPr>
            <p:nvPr/>
          </p:nvSpPr>
          <p:spPr bwMode="auto">
            <a:xfrm>
              <a:off x="4049" y="1676"/>
              <a:ext cx="70" cy="7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4" name="Oval 84"/>
            <p:cNvSpPr>
              <a:spLocks noChangeArrowheads="1"/>
            </p:cNvSpPr>
            <p:nvPr/>
          </p:nvSpPr>
          <p:spPr bwMode="auto">
            <a:xfrm>
              <a:off x="4058" y="2235"/>
              <a:ext cx="70" cy="7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85" name="AutoShape 85"/>
          <p:cNvSpPr>
            <a:spLocks noChangeArrowheads="1"/>
          </p:cNvSpPr>
          <p:nvPr/>
        </p:nvSpPr>
        <p:spPr bwMode="auto">
          <a:xfrm>
            <a:off x="3635375" y="5516563"/>
            <a:ext cx="647700" cy="433387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53686" name="Group 86"/>
          <p:cNvGrpSpPr>
            <a:grpSpLocks/>
          </p:cNvGrpSpPr>
          <p:nvPr/>
        </p:nvGrpSpPr>
        <p:grpSpPr bwMode="auto">
          <a:xfrm>
            <a:off x="4500563" y="4941888"/>
            <a:ext cx="2270125" cy="1581150"/>
            <a:chOff x="3082" y="2949"/>
            <a:chExt cx="1550" cy="996"/>
          </a:xfrm>
        </p:grpSpPr>
        <p:sp>
          <p:nvSpPr>
            <p:cNvPr id="153687" name="Line 87"/>
            <p:cNvSpPr>
              <a:spLocks noChangeShapeType="1"/>
            </p:cNvSpPr>
            <p:nvPr/>
          </p:nvSpPr>
          <p:spPr bwMode="auto">
            <a:xfrm>
              <a:off x="3369" y="3238"/>
              <a:ext cx="1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8" name="Rectangle 88"/>
            <p:cNvSpPr>
              <a:spLocks noChangeArrowheads="1"/>
            </p:cNvSpPr>
            <p:nvPr/>
          </p:nvSpPr>
          <p:spPr bwMode="auto">
            <a:xfrm>
              <a:off x="3396" y="3413"/>
              <a:ext cx="97" cy="25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9" name="Line 89"/>
            <p:cNvSpPr>
              <a:spLocks noChangeShapeType="1"/>
            </p:cNvSpPr>
            <p:nvPr/>
          </p:nvSpPr>
          <p:spPr bwMode="auto">
            <a:xfrm flipV="1">
              <a:off x="3449" y="325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0" name="Line 90"/>
            <p:cNvSpPr>
              <a:spLocks noChangeShapeType="1"/>
            </p:cNvSpPr>
            <p:nvPr/>
          </p:nvSpPr>
          <p:spPr bwMode="auto">
            <a:xfrm>
              <a:off x="3440" y="2950"/>
              <a:ext cx="0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1" name="Line 91"/>
            <p:cNvSpPr>
              <a:spLocks noChangeShapeType="1"/>
            </p:cNvSpPr>
            <p:nvPr/>
          </p:nvSpPr>
          <p:spPr bwMode="auto">
            <a:xfrm>
              <a:off x="3449" y="2949"/>
              <a:ext cx="6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2" name="Line 92"/>
            <p:cNvSpPr>
              <a:spLocks noChangeShapeType="1"/>
            </p:cNvSpPr>
            <p:nvPr/>
          </p:nvSpPr>
          <p:spPr bwMode="auto">
            <a:xfrm>
              <a:off x="4093" y="2960"/>
              <a:ext cx="1" cy="3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3" name="Line 93"/>
            <p:cNvSpPr>
              <a:spLocks noChangeShapeType="1"/>
            </p:cNvSpPr>
            <p:nvPr/>
          </p:nvSpPr>
          <p:spPr bwMode="auto">
            <a:xfrm>
              <a:off x="3937" y="3490"/>
              <a:ext cx="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4" name="Line 94"/>
            <p:cNvSpPr>
              <a:spLocks noChangeShapeType="1"/>
            </p:cNvSpPr>
            <p:nvPr/>
          </p:nvSpPr>
          <p:spPr bwMode="auto">
            <a:xfrm flipV="1">
              <a:off x="3937" y="3568"/>
              <a:ext cx="15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5" name="Rectangle 95"/>
            <p:cNvSpPr>
              <a:spLocks noChangeArrowheads="1"/>
            </p:cNvSpPr>
            <p:nvPr/>
          </p:nvSpPr>
          <p:spPr bwMode="auto">
            <a:xfrm>
              <a:off x="4181" y="3402"/>
              <a:ext cx="78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6" name="Line 96"/>
            <p:cNvSpPr>
              <a:spLocks noChangeShapeType="1"/>
            </p:cNvSpPr>
            <p:nvPr/>
          </p:nvSpPr>
          <p:spPr bwMode="auto">
            <a:xfrm>
              <a:off x="4225" y="3289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7" name="Line 97"/>
            <p:cNvSpPr>
              <a:spLocks noChangeShapeType="1"/>
            </p:cNvSpPr>
            <p:nvPr/>
          </p:nvSpPr>
          <p:spPr bwMode="auto">
            <a:xfrm>
              <a:off x="4225" y="3630"/>
              <a:ext cx="0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8" name="Line 98"/>
            <p:cNvSpPr>
              <a:spLocks noChangeShapeType="1"/>
            </p:cNvSpPr>
            <p:nvPr/>
          </p:nvSpPr>
          <p:spPr bwMode="auto">
            <a:xfrm flipH="1">
              <a:off x="3448" y="3945"/>
              <a:ext cx="6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9" name="Line 99"/>
            <p:cNvSpPr>
              <a:spLocks noChangeShapeType="1"/>
            </p:cNvSpPr>
            <p:nvPr/>
          </p:nvSpPr>
          <p:spPr bwMode="auto">
            <a:xfrm flipH="1">
              <a:off x="3448" y="3665"/>
              <a:ext cx="1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0" name="Text Box 100"/>
            <p:cNvSpPr txBox="1">
              <a:spLocks noChangeArrowheads="1"/>
            </p:cNvSpPr>
            <p:nvPr/>
          </p:nvSpPr>
          <p:spPr bwMode="auto">
            <a:xfrm>
              <a:off x="3100" y="3428"/>
              <a:ext cx="37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3701" name="Text Box 101"/>
            <p:cNvSpPr txBox="1">
              <a:spLocks noChangeArrowheads="1"/>
            </p:cNvSpPr>
            <p:nvPr/>
          </p:nvSpPr>
          <p:spPr bwMode="auto">
            <a:xfrm>
              <a:off x="4296" y="334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R</a:t>
              </a:r>
              <a:r>
                <a:rPr lang="en-US" altLang="zh-CN" sz="2000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3702" name="Text Box 102"/>
            <p:cNvSpPr txBox="1">
              <a:spLocks noChangeArrowheads="1"/>
            </p:cNvSpPr>
            <p:nvPr/>
          </p:nvSpPr>
          <p:spPr bwMode="auto">
            <a:xfrm>
              <a:off x="3668" y="3381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C</a:t>
              </a:r>
              <a:r>
                <a:rPr lang="en-US" altLang="zh-CN" sz="2000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3703" name="Text Box 103"/>
            <p:cNvSpPr txBox="1">
              <a:spLocks noChangeArrowheads="1"/>
            </p:cNvSpPr>
            <p:nvPr/>
          </p:nvSpPr>
          <p:spPr bwMode="auto">
            <a:xfrm>
              <a:off x="3082" y="3042"/>
              <a:ext cx="3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C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3704" name="Line 104"/>
            <p:cNvSpPr>
              <a:spLocks noChangeShapeType="1"/>
            </p:cNvSpPr>
            <p:nvPr/>
          </p:nvSpPr>
          <p:spPr bwMode="auto">
            <a:xfrm>
              <a:off x="4006" y="3569"/>
              <a:ext cx="0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5" name="Line 105"/>
            <p:cNvSpPr>
              <a:spLocks noChangeShapeType="1"/>
            </p:cNvSpPr>
            <p:nvPr/>
          </p:nvSpPr>
          <p:spPr bwMode="auto">
            <a:xfrm flipV="1">
              <a:off x="4006" y="3281"/>
              <a:ext cx="0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6" name="Line 106"/>
            <p:cNvSpPr>
              <a:spLocks noChangeShapeType="1"/>
            </p:cNvSpPr>
            <p:nvPr/>
          </p:nvSpPr>
          <p:spPr bwMode="auto">
            <a:xfrm>
              <a:off x="4006" y="3839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7" name="Line 107"/>
            <p:cNvSpPr>
              <a:spLocks noChangeShapeType="1"/>
            </p:cNvSpPr>
            <p:nvPr/>
          </p:nvSpPr>
          <p:spPr bwMode="auto">
            <a:xfrm>
              <a:off x="4006" y="3281"/>
              <a:ext cx="2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8" name="Line 108"/>
            <p:cNvSpPr>
              <a:spLocks noChangeShapeType="1"/>
            </p:cNvSpPr>
            <p:nvPr/>
          </p:nvSpPr>
          <p:spPr bwMode="auto">
            <a:xfrm flipV="1">
              <a:off x="4102" y="3840"/>
              <a:ext cx="0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9" name="Oval 109"/>
            <p:cNvSpPr>
              <a:spLocks noChangeArrowheads="1"/>
            </p:cNvSpPr>
            <p:nvPr/>
          </p:nvSpPr>
          <p:spPr bwMode="auto">
            <a:xfrm>
              <a:off x="4058" y="3247"/>
              <a:ext cx="70" cy="7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0" name="Oval 110"/>
            <p:cNvSpPr>
              <a:spLocks noChangeArrowheads="1"/>
            </p:cNvSpPr>
            <p:nvPr/>
          </p:nvSpPr>
          <p:spPr bwMode="auto">
            <a:xfrm>
              <a:off x="4067" y="3806"/>
              <a:ext cx="70" cy="7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1" name="Line 111"/>
            <p:cNvSpPr>
              <a:spLocks noChangeShapeType="1"/>
            </p:cNvSpPr>
            <p:nvPr/>
          </p:nvSpPr>
          <p:spPr bwMode="auto">
            <a:xfrm>
              <a:off x="3369" y="3168"/>
              <a:ext cx="1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712" name="Rectangle 112"/>
          <p:cNvSpPr>
            <a:spLocks noChangeArrowheads="1"/>
          </p:cNvSpPr>
          <p:nvPr/>
        </p:nvSpPr>
        <p:spPr bwMode="auto">
          <a:xfrm>
            <a:off x="6948488" y="5589588"/>
            <a:ext cx="1403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高价电路</a:t>
            </a:r>
          </a:p>
        </p:txBody>
      </p:sp>
      <p:sp>
        <p:nvSpPr>
          <p:cNvPr id="153713" name="AutoShape 113"/>
          <p:cNvSpPr>
            <a:spLocks noChangeArrowheads="1"/>
          </p:cNvSpPr>
          <p:nvPr/>
        </p:nvSpPr>
        <p:spPr bwMode="auto">
          <a:xfrm>
            <a:off x="6227763" y="2492375"/>
            <a:ext cx="2016125" cy="865188"/>
          </a:xfrm>
          <a:prstGeom prst="wedgeRoundRectCallout">
            <a:avLst>
              <a:gd name="adj1" fmla="val -92440"/>
              <a:gd name="adj2" fmla="val 11238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一个独立的储能元件</a:t>
            </a:r>
          </a:p>
        </p:txBody>
      </p:sp>
      <p:grpSp>
        <p:nvGrpSpPr>
          <p:cNvPr id="153723" name="Group 123"/>
          <p:cNvGrpSpPr>
            <a:grpSpLocks/>
          </p:cNvGrpSpPr>
          <p:nvPr/>
        </p:nvGrpSpPr>
        <p:grpSpPr bwMode="auto">
          <a:xfrm>
            <a:off x="6084888" y="4005263"/>
            <a:ext cx="2016125" cy="865187"/>
            <a:chOff x="3833" y="2523"/>
            <a:chExt cx="1270" cy="545"/>
          </a:xfrm>
        </p:grpSpPr>
        <p:sp>
          <p:nvSpPr>
            <p:cNvPr id="153720" name="AutoShape 120"/>
            <p:cNvSpPr>
              <a:spLocks noChangeArrowheads="1"/>
            </p:cNvSpPr>
            <p:nvPr/>
          </p:nvSpPr>
          <p:spPr bwMode="auto">
            <a:xfrm>
              <a:off x="3833" y="2523"/>
              <a:ext cx="1270" cy="545"/>
            </a:xfrm>
            <a:prstGeom prst="wedgeRoundRectCallout">
              <a:avLst>
                <a:gd name="adj1" fmla="val -94722"/>
                <a:gd name="adj2" fmla="val 93486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53722" name="AutoShape 122"/>
            <p:cNvSpPr>
              <a:spLocks noChangeArrowheads="1"/>
            </p:cNvSpPr>
            <p:nvPr/>
          </p:nvSpPr>
          <p:spPr bwMode="auto">
            <a:xfrm>
              <a:off x="3833" y="2523"/>
              <a:ext cx="1270" cy="545"/>
            </a:xfrm>
            <a:prstGeom prst="wedgeRoundRectCallout">
              <a:avLst>
                <a:gd name="adj1" fmla="val -59056"/>
                <a:gd name="adj2" fmla="val 149449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zh-CN" altLang="en-US"/>
                <a:t>多个独立的储能元件</a:t>
              </a:r>
            </a:p>
          </p:txBody>
        </p:sp>
      </p:grpSp>
      <p:grpSp>
        <p:nvGrpSpPr>
          <p:cNvPr id="153727" name="Group 127"/>
          <p:cNvGrpSpPr>
            <a:grpSpLocks/>
          </p:cNvGrpSpPr>
          <p:nvPr/>
        </p:nvGrpSpPr>
        <p:grpSpPr bwMode="auto">
          <a:xfrm>
            <a:off x="2916238" y="1773238"/>
            <a:ext cx="2016125" cy="865187"/>
            <a:chOff x="1837" y="1117"/>
            <a:chExt cx="1270" cy="545"/>
          </a:xfrm>
        </p:grpSpPr>
        <p:sp>
          <p:nvSpPr>
            <p:cNvPr id="153725" name="AutoShape 125"/>
            <p:cNvSpPr>
              <a:spLocks noChangeArrowheads="1"/>
            </p:cNvSpPr>
            <p:nvPr/>
          </p:nvSpPr>
          <p:spPr bwMode="auto">
            <a:xfrm>
              <a:off x="1837" y="1117"/>
              <a:ext cx="1270" cy="545"/>
            </a:xfrm>
            <a:prstGeom prst="wedgeRoundRectCallout">
              <a:avLst>
                <a:gd name="adj1" fmla="val -94722"/>
                <a:gd name="adj2" fmla="val 93486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53726" name="AutoShape 126"/>
            <p:cNvSpPr>
              <a:spLocks noChangeArrowheads="1"/>
            </p:cNvSpPr>
            <p:nvPr/>
          </p:nvSpPr>
          <p:spPr bwMode="auto">
            <a:xfrm>
              <a:off x="1837" y="1117"/>
              <a:ext cx="1270" cy="545"/>
            </a:xfrm>
            <a:prstGeom prst="wedgeRoundRectCallout">
              <a:avLst>
                <a:gd name="adj1" fmla="val -121889"/>
                <a:gd name="adj2" fmla="val 191653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zh-CN" altLang="en-US"/>
                <a:t>电压源</a:t>
              </a:r>
            </a:p>
            <a:p>
              <a:pPr algn="ctr"/>
              <a:r>
                <a:rPr lang="zh-CN" altLang="en-US"/>
                <a:t>短路</a:t>
              </a:r>
            </a:p>
          </p:txBody>
        </p:sp>
      </p:grpSp>
      <p:grpSp>
        <p:nvGrpSpPr>
          <p:cNvPr id="153728" name="Group 128"/>
          <p:cNvGrpSpPr>
            <a:grpSpLocks/>
          </p:cNvGrpSpPr>
          <p:nvPr/>
        </p:nvGrpSpPr>
        <p:grpSpPr bwMode="auto">
          <a:xfrm>
            <a:off x="2916238" y="3716338"/>
            <a:ext cx="2016125" cy="865187"/>
            <a:chOff x="1837" y="1117"/>
            <a:chExt cx="1270" cy="545"/>
          </a:xfrm>
        </p:grpSpPr>
        <p:sp>
          <p:nvSpPr>
            <p:cNvPr id="153729" name="AutoShape 129"/>
            <p:cNvSpPr>
              <a:spLocks noChangeArrowheads="1"/>
            </p:cNvSpPr>
            <p:nvPr/>
          </p:nvSpPr>
          <p:spPr bwMode="auto">
            <a:xfrm>
              <a:off x="1837" y="1117"/>
              <a:ext cx="1270" cy="545"/>
            </a:xfrm>
            <a:prstGeom prst="wedgeRoundRectCallout">
              <a:avLst>
                <a:gd name="adj1" fmla="val -94722"/>
                <a:gd name="adj2" fmla="val 93486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53730" name="AutoShape 130"/>
            <p:cNvSpPr>
              <a:spLocks noChangeArrowheads="1"/>
            </p:cNvSpPr>
            <p:nvPr/>
          </p:nvSpPr>
          <p:spPr bwMode="auto">
            <a:xfrm>
              <a:off x="1837" y="1117"/>
              <a:ext cx="1270" cy="545"/>
            </a:xfrm>
            <a:prstGeom prst="wedgeRoundRectCallout">
              <a:avLst>
                <a:gd name="adj1" fmla="val -121889"/>
                <a:gd name="adj2" fmla="val 191653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zh-CN" altLang="en-US"/>
                <a:t>电压源</a:t>
              </a:r>
            </a:p>
            <a:p>
              <a:pPr algn="ctr"/>
              <a:r>
                <a:rPr lang="zh-CN" altLang="en-US"/>
                <a:t>短路</a:t>
              </a:r>
            </a:p>
          </p:txBody>
        </p:sp>
      </p:grpSp>
      <p:sp>
        <p:nvSpPr>
          <p:cNvPr id="153731" name="Text Box 131"/>
          <p:cNvSpPr txBox="1">
            <a:spLocks noChangeArrowheads="1"/>
          </p:cNvSpPr>
          <p:nvPr/>
        </p:nvSpPr>
        <p:spPr bwMode="auto">
          <a:xfrm>
            <a:off x="7092950" y="0"/>
            <a:ext cx="2051050" cy="457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基础知识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3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3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 autoUpdateAnimBg="0"/>
      <p:bldP spid="153605" grpId="0" animBg="1" autoUpdateAnimBg="0"/>
      <p:bldP spid="153606" grpId="0" autoUpdateAnimBg="0"/>
      <p:bldP spid="153607" grpId="0" autoUpdateAnimBg="0"/>
      <p:bldP spid="153648" grpId="0" animBg="1"/>
      <p:bldP spid="153649" grpId="0" autoUpdateAnimBg="0"/>
      <p:bldP spid="153685" grpId="0" animBg="1"/>
      <p:bldP spid="153712" grpId="0" autoUpdateAnimBg="0"/>
      <p:bldP spid="1537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2E91-129C-4D57-BBF0-F276FF461B65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00050" y="490538"/>
            <a:ext cx="3209925" cy="457200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对称式晶体振荡器电路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82563" y="41275"/>
            <a:ext cx="2660650" cy="523220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三、电路结构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357188" y="1004888"/>
          <a:ext cx="3286125" cy="2216150"/>
        </p:xfrm>
        <a:graphic>
          <a:graphicData uri="http://schemas.openxmlformats.org/presentationml/2006/ole">
            <p:oleObj spid="_x0000_s146436" name="Photo Editor 照片" r:id="rId3" imgW="13552381" imgH="8438095" progId="">
              <p:embed/>
            </p:oleObj>
          </a:graphicData>
        </a:graphic>
      </p:graphicFrame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936625" y="3235325"/>
            <a:ext cx="1430338" cy="396875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TTL</a:t>
            </a:r>
            <a:r>
              <a:rPr lang="zh-CN" altLang="en-US" sz="2000" b="1">
                <a:solidFill>
                  <a:srgbClr val="FF5008"/>
                </a:solidFill>
                <a:ea typeface="楷体_GB2312" pitchFamily="49" charset="-122"/>
              </a:rPr>
              <a:t>串联型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311150" y="3621088"/>
            <a:ext cx="3490913" cy="457200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非对称式晶体振荡器电路</a:t>
            </a:r>
          </a:p>
        </p:txBody>
      </p:sp>
      <p:pic>
        <p:nvPicPr>
          <p:cNvPr id="146439" name="Picture 7" descr="62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938" y="4279900"/>
            <a:ext cx="3798887" cy="1582738"/>
          </a:xfrm>
          <a:prstGeom prst="rect">
            <a:avLst/>
          </a:prstGeom>
          <a:noFill/>
        </p:spPr>
      </p:pic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860425" y="5937250"/>
            <a:ext cx="2841625" cy="396875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TTL</a:t>
            </a:r>
            <a:r>
              <a:rPr lang="zh-CN" altLang="en-US" sz="2000" b="1">
                <a:solidFill>
                  <a:srgbClr val="FF5008"/>
                </a:solidFill>
                <a:ea typeface="楷体_GB2312" pitchFamily="49" charset="-122"/>
              </a:rPr>
              <a:t>（或</a:t>
            </a:r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CMOS</a:t>
            </a:r>
            <a:r>
              <a:rPr lang="zh-CN" altLang="en-US" sz="2000" b="1">
                <a:solidFill>
                  <a:srgbClr val="FF5008"/>
                </a:solidFill>
                <a:ea typeface="楷体_GB2312" pitchFamily="49" charset="-122"/>
              </a:rPr>
              <a:t>）串联型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4749800" y="241300"/>
            <a:ext cx="4052888" cy="457200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3.CMOS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并联型晶体振荡器电路</a:t>
            </a:r>
          </a:p>
        </p:txBody>
      </p:sp>
      <p:grpSp>
        <p:nvGrpSpPr>
          <p:cNvPr id="146442" name="Group 10"/>
          <p:cNvGrpSpPr>
            <a:grpSpLocks/>
          </p:cNvGrpSpPr>
          <p:nvPr/>
        </p:nvGrpSpPr>
        <p:grpSpPr bwMode="auto">
          <a:xfrm>
            <a:off x="5694363" y="847725"/>
            <a:ext cx="2130425" cy="2076450"/>
            <a:chOff x="3886" y="534"/>
            <a:chExt cx="1454" cy="1308"/>
          </a:xfrm>
        </p:grpSpPr>
        <p:sp>
          <p:nvSpPr>
            <p:cNvPr id="146443" name="Rectangle 11"/>
            <p:cNvSpPr>
              <a:spLocks noChangeArrowheads="1"/>
            </p:cNvSpPr>
            <p:nvPr/>
          </p:nvSpPr>
          <p:spPr bwMode="auto">
            <a:xfrm>
              <a:off x="4397" y="534"/>
              <a:ext cx="227" cy="40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4625" y="698"/>
              <a:ext cx="79" cy="79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5" name="Rectangle 13"/>
            <p:cNvSpPr>
              <a:spLocks noChangeArrowheads="1"/>
            </p:cNvSpPr>
            <p:nvPr/>
          </p:nvSpPr>
          <p:spPr bwMode="auto">
            <a:xfrm>
              <a:off x="4372" y="1013"/>
              <a:ext cx="305" cy="8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6446" name="Group 14"/>
            <p:cNvGrpSpPr>
              <a:grpSpLocks/>
            </p:cNvGrpSpPr>
            <p:nvPr/>
          </p:nvGrpSpPr>
          <p:grpSpPr bwMode="auto">
            <a:xfrm>
              <a:off x="4835" y="1599"/>
              <a:ext cx="183" cy="69"/>
              <a:chOff x="4573" y="2270"/>
              <a:chExt cx="157" cy="69"/>
            </a:xfrm>
          </p:grpSpPr>
          <p:sp>
            <p:nvSpPr>
              <p:cNvPr id="146447" name="Line 15"/>
              <p:cNvSpPr>
                <a:spLocks noChangeShapeType="1"/>
              </p:cNvSpPr>
              <p:nvPr/>
            </p:nvSpPr>
            <p:spPr bwMode="auto">
              <a:xfrm>
                <a:off x="4573" y="2270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48" name="Line 16"/>
              <p:cNvSpPr>
                <a:spLocks noChangeShapeType="1"/>
              </p:cNvSpPr>
              <p:nvPr/>
            </p:nvSpPr>
            <p:spPr bwMode="auto">
              <a:xfrm>
                <a:off x="4582" y="2339"/>
                <a:ext cx="14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6449" name="Group 17"/>
            <p:cNvGrpSpPr>
              <a:grpSpLocks/>
            </p:cNvGrpSpPr>
            <p:nvPr/>
          </p:nvGrpSpPr>
          <p:grpSpPr bwMode="auto">
            <a:xfrm>
              <a:off x="4442" y="1283"/>
              <a:ext cx="218" cy="227"/>
              <a:chOff x="4137" y="1798"/>
              <a:chExt cx="218" cy="227"/>
            </a:xfrm>
          </p:grpSpPr>
          <p:sp>
            <p:nvSpPr>
              <p:cNvPr id="146450" name="Rectangle 18"/>
              <p:cNvSpPr>
                <a:spLocks noChangeArrowheads="1"/>
              </p:cNvSpPr>
              <p:nvPr/>
            </p:nvSpPr>
            <p:spPr bwMode="auto">
              <a:xfrm>
                <a:off x="4207" y="1807"/>
                <a:ext cx="87" cy="21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51" name="Line 19"/>
              <p:cNvSpPr>
                <a:spLocks noChangeShapeType="1"/>
              </p:cNvSpPr>
              <p:nvPr/>
            </p:nvSpPr>
            <p:spPr bwMode="auto">
              <a:xfrm flipH="1">
                <a:off x="4346" y="1798"/>
                <a:ext cx="9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52" name="Line 20"/>
              <p:cNvSpPr>
                <a:spLocks noChangeShapeType="1"/>
              </p:cNvSpPr>
              <p:nvPr/>
            </p:nvSpPr>
            <p:spPr bwMode="auto">
              <a:xfrm flipH="1">
                <a:off x="4137" y="1798"/>
                <a:ext cx="9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4411" y="537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6454" name="Line 22"/>
            <p:cNvSpPr>
              <a:spLocks noChangeShapeType="1"/>
            </p:cNvSpPr>
            <p:nvPr/>
          </p:nvSpPr>
          <p:spPr bwMode="auto">
            <a:xfrm>
              <a:off x="4713" y="742"/>
              <a:ext cx="3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4199" y="751"/>
              <a:ext cx="20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6456" name="Group 24"/>
            <p:cNvGrpSpPr>
              <a:grpSpLocks/>
            </p:cNvGrpSpPr>
            <p:nvPr/>
          </p:nvGrpSpPr>
          <p:grpSpPr bwMode="auto">
            <a:xfrm>
              <a:off x="4844" y="1223"/>
              <a:ext cx="184" cy="78"/>
              <a:chOff x="4573" y="2270"/>
              <a:chExt cx="157" cy="69"/>
            </a:xfrm>
          </p:grpSpPr>
          <p:sp>
            <p:nvSpPr>
              <p:cNvPr id="146457" name="Line 25"/>
              <p:cNvSpPr>
                <a:spLocks noChangeShapeType="1"/>
              </p:cNvSpPr>
              <p:nvPr/>
            </p:nvSpPr>
            <p:spPr bwMode="auto">
              <a:xfrm>
                <a:off x="4573" y="2270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>
                <a:off x="4582" y="2339"/>
                <a:ext cx="14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6459" name="Line 27"/>
            <p:cNvSpPr>
              <a:spLocks noChangeShapeType="1"/>
            </p:cNvSpPr>
            <p:nvPr/>
          </p:nvSpPr>
          <p:spPr bwMode="auto">
            <a:xfrm flipV="1">
              <a:off x="4922" y="733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60" name="Line 28"/>
            <p:cNvSpPr>
              <a:spLocks noChangeShapeType="1"/>
            </p:cNvSpPr>
            <p:nvPr/>
          </p:nvSpPr>
          <p:spPr bwMode="auto">
            <a:xfrm>
              <a:off x="4678" y="1056"/>
              <a:ext cx="2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61" name="Line 29"/>
            <p:cNvSpPr>
              <a:spLocks noChangeShapeType="1"/>
            </p:cNvSpPr>
            <p:nvPr/>
          </p:nvSpPr>
          <p:spPr bwMode="auto">
            <a:xfrm>
              <a:off x="4922" y="1292"/>
              <a:ext cx="9" cy="30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62" name="Line 30"/>
            <p:cNvSpPr>
              <a:spLocks noChangeShapeType="1"/>
            </p:cNvSpPr>
            <p:nvPr/>
          </p:nvSpPr>
          <p:spPr bwMode="auto">
            <a:xfrm>
              <a:off x="4669" y="1388"/>
              <a:ext cx="244" cy="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6463" name="Group 31"/>
            <p:cNvGrpSpPr>
              <a:grpSpLocks/>
            </p:cNvGrpSpPr>
            <p:nvPr/>
          </p:nvGrpSpPr>
          <p:grpSpPr bwMode="auto">
            <a:xfrm>
              <a:off x="4119" y="1598"/>
              <a:ext cx="183" cy="69"/>
              <a:chOff x="4573" y="2270"/>
              <a:chExt cx="157" cy="69"/>
            </a:xfrm>
          </p:grpSpPr>
          <p:sp>
            <p:nvSpPr>
              <p:cNvPr id="146464" name="Line 32"/>
              <p:cNvSpPr>
                <a:spLocks noChangeShapeType="1"/>
              </p:cNvSpPr>
              <p:nvPr/>
            </p:nvSpPr>
            <p:spPr bwMode="auto">
              <a:xfrm>
                <a:off x="4573" y="2270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5" name="Line 33"/>
              <p:cNvSpPr>
                <a:spLocks noChangeShapeType="1"/>
              </p:cNvSpPr>
              <p:nvPr/>
            </p:nvSpPr>
            <p:spPr bwMode="auto">
              <a:xfrm>
                <a:off x="4582" y="2339"/>
                <a:ext cx="14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6466" name="Line 34"/>
            <p:cNvSpPr>
              <a:spLocks noChangeShapeType="1"/>
            </p:cNvSpPr>
            <p:nvPr/>
          </p:nvSpPr>
          <p:spPr bwMode="auto">
            <a:xfrm flipH="1">
              <a:off x="4215" y="1676"/>
              <a:ext cx="0" cy="16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67" name="Line 35"/>
            <p:cNvSpPr>
              <a:spLocks noChangeShapeType="1"/>
            </p:cNvSpPr>
            <p:nvPr/>
          </p:nvSpPr>
          <p:spPr bwMode="auto">
            <a:xfrm flipH="1">
              <a:off x="4922" y="1667"/>
              <a:ext cx="0" cy="16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4153" y="1833"/>
              <a:ext cx="1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69" name="Line 37"/>
            <p:cNvSpPr>
              <a:spLocks noChangeShapeType="1"/>
            </p:cNvSpPr>
            <p:nvPr/>
          </p:nvSpPr>
          <p:spPr bwMode="auto">
            <a:xfrm>
              <a:off x="4860" y="1825"/>
              <a:ext cx="1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70" name="Line 38"/>
            <p:cNvSpPr>
              <a:spLocks noChangeShapeType="1"/>
            </p:cNvSpPr>
            <p:nvPr/>
          </p:nvSpPr>
          <p:spPr bwMode="auto">
            <a:xfrm flipV="1">
              <a:off x="4206" y="742"/>
              <a:ext cx="0" cy="84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4206" y="1047"/>
              <a:ext cx="1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72" name="Line 40"/>
            <p:cNvSpPr>
              <a:spLocks noChangeShapeType="1"/>
            </p:cNvSpPr>
            <p:nvPr/>
          </p:nvSpPr>
          <p:spPr bwMode="auto">
            <a:xfrm flipH="1">
              <a:off x="4189" y="1397"/>
              <a:ext cx="2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73" name="Oval 41"/>
            <p:cNvSpPr>
              <a:spLocks noChangeArrowheads="1"/>
            </p:cNvSpPr>
            <p:nvPr/>
          </p:nvSpPr>
          <p:spPr bwMode="auto">
            <a:xfrm>
              <a:off x="4154" y="1353"/>
              <a:ext cx="87" cy="8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4" name="Oval 42"/>
            <p:cNvSpPr>
              <a:spLocks noChangeArrowheads="1"/>
            </p:cNvSpPr>
            <p:nvPr/>
          </p:nvSpPr>
          <p:spPr bwMode="auto">
            <a:xfrm>
              <a:off x="4154" y="1004"/>
              <a:ext cx="87" cy="87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5" name="Oval 43"/>
            <p:cNvSpPr>
              <a:spLocks noChangeArrowheads="1"/>
            </p:cNvSpPr>
            <p:nvPr/>
          </p:nvSpPr>
          <p:spPr bwMode="auto">
            <a:xfrm>
              <a:off x="4879" y="1022"/>
              <a:ext cx="87" cy="8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6" name="Oval 44"/>
            <p:cNvSpPr>
              <a:spLocks noChangeArrowheads="1"/>
            </p:cNvSpPr>
            <p:nvPr/>
          </p:nvSpPr>
          <p:spPr bwMode="auto">
            <a:xfrm>
              <a:off x="4879" y="1362"/>
              <a:ext cx="87" cy="8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7" name="Oval 45"/>
            <p:cNvSpPr>
              <a:spLocks noChangeArrowheads="1"/>
            </p:cNvSpPr>
            <p:nvPr/>
          </p:nvSpPr>
          <p:spPr bwMode="auto">
            <a:xfrm>
              <a:off x="4879" y="708"/>
              <a:ext cx="87" cy="8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8" name="Text Box 46"/>
            <p:cNvSpPr txBox="1">
              <a:spLocks noChangeArrowheads="1"/>
            </p:cNvSpPr>
            <p:nvPr/>
          </p:nvSpPr>
          <p:spPr bwMode="auto">
            <a:xfrm>
              <a:off x="5012" y="1091"/>
              <a:ext cx="232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3886" y="1492"/>
              <a:ext cx="319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C</a:t>
              </a:r>
              <a:r>
                <a:rPr lang="en-US" altLang="zh-CN" sz="2000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6480" name="Text Box 48"/>
            <p:cNvSpPr txBox="1">
              <a:spLocks noChangeArrowheads="1"/>
            </p:cNvSpPr>
            <p:nvPr/>
          </p:nvSpPr>
          <p:spPr bwMode="auto">
            <a:xfrm>
              <a:off x="5021" y="1492"/>
              <a:ext cx="319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C</a:t>
              </a:r>
              <a:r>
                <a:rPr lang="en-US" altLang="zh-CN" sz="2000" b="1" baseline="-25000"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46481" name="Text Box 49"/>
          <p:cNvSpPr txBox="1">
            <a:spLocks noChangeArrowheads="1"/>
          </p:cNvSpPr>
          <p:nvPr/>
        </p:nvSpPr>
        <p:spPr bwMode="auto">
          <a:xfrm>
            <a:off x="4965700" y="3114675"/>
            <a:ext cx="1585913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原理说明图：</a:t>
            </a:r>
          </a:p>
        </p:txBody>
      </p:sp>
      <p:grpSp>
        <p:nvGrpSpPr>
          <p:cNvPr id="146482" name="Group 50"/>
          <p:cNvGrpSpPr>
            <a:grpSpLocks/>
          </p:cNvGrpSpPr>
          <p:nvPr/>
        </p:nvGrpSpPr>
        <p:grpSpPr bwMode="auto">
          <a:xfrm>
            <a:off x="5508625" y="4005263"/>
            <a:ext cx="2735263" cy="1981200"/>
            <a:chOff x="3648" y="2243"/>
            <a:chExt cx="1688" cy="1248"/>
          </a:xfrm>
        </p:grpSpPr>
        <p:sp>
          <p:nvSpPr>
            <p:cNvPr id="146483" name="AutoShape 51"/>
            <p:cNvSpPr>
              <a:spLocks noChangeArrowheads="1"/>
            </p:cNvSpPr>
            <p:nvPr/>
          </p:nvSpPr>
          <p:spPr bwMode="auto">
            <a:xfrm rot="5400000">
              <a:off x="3941" y="2334"/>
              <a:ext cx="435" cy="515"/>
            </a:xfrm>
            <a:prstGeom prst="triangle">
              <a:avLst>
                <a:gd name="adj" fmla="val 50116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84" name="Line 52"/>
            <p:cNvSpPr>
              <a:spLocks noChangeShapeType="1"/>
            </p:cNvSpPr>
            <p:nvPr/>
          </p:nvSpPr>
          <p:spPr bwMode="auto">
            <a:xfrm>
              <a:off x="3927" y="2583"/>
              <a:ext cx="7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85" name="Text Box 53"/>
            <p:cNvSpPr txBox="1">
              <a:spLocks noChangeArrowheads="1"/>
            </p:cNvSpPr>
            <p:nvPr/>
          </p:nvSpPr>
          <p:spPr bwMode="auto">
            <a:xfrm>
              <a:off x="4000" y="2435"/>
              <a:ext cx="227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46486" name="Line 54"/>
            <p:cNvSpPr>
              <a:spLocks noChangeShapeType="1"/>
            </p:cNvSpPr>
            <p:nvPr/>
          </p:nvSpPr>
          <p:spPr bwMode="auto">
            <a:xfrm>
              <a:off x="4425" y="2592"/>
              <a:ext cx="2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6487" name="Group 55"/>
            <p:cNvGrpSpPr>
              <a:grpSpLocks/>
            </p:cNvGrpSpPr>
            <p:nvPr/>
          </p:nvGrpSpPr>
          <p:grpSpPr bwMode="auto">
            <a:xfrm rot="5400000">
              <a:off x="4600" y="2559"/>
              <a:ext cx="184" cy="78"/>
              <a:chOff x="4573" y="2270"/>
              <a:chExt cx="157" cy="69"/>
            </a:xfrm>
          </p:grpSpPr>
          <p:sp>
            <p:nvSpPr>
              <p:cNvPr id="146488" name="Line 56"/>
              <p:cNvSpPr>
                <a:spLocks noChangeShapeType="1"/>
              </p:cNvSpPr>
              <p:nvPr/>
            </p:nvSpPr>
            <p:spPr bwMode="auto">
              <a:xfrm>
                <a:off x="4573" y="2270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89" name="Line 57"/>
              <p:cNvSpPr>
                <a:spLocks noChangeShapeType="1"/>
              </p:cNvSpPr>
              <p:nvPr/>
            </p:nvSpPr>
            <p:spPr bwMode="auto">
              <a:xfrm>
                <a:off x="4582" y="2339"/>
                <a:ext cx="14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6490" name="Group 58"/>
            <p:cNvGrpSpPr>
              <a:grpSpLocks/>
            </p:cNvGrpSpPr>
            <p:nvPr/>
          </p:nvGrpSpPr>
          <p:grpSpPr bwMode="auto">
            <a:xfrm>
              <a:off x="4835" y="2821"/>
              <a:ext cx="183" cy="69"/>
              <a:chOff x="4573" y="2270"/>
              <a:chExt cx="157" cy="69"/>
            </a:xfrm>
          </p:grpSpPr>
          <p:sp>
            <p:nvSpPr>
              <p:cNvPr id="146491" name="Line 59"/>
              <p:cNvSpPr>
                <a:spLocks noChangeShapeType="1"/>
              </p:cNvSpPr>
              <p:nvPr/>
            </p:nvSpPr>
            <p:spPr bwMode="auto">
              <a:xfrm>
                <a:off x="4573" y="2270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92" name="Line 60"/>
              <p:cNvSpPr>
                <a:spLocks noChangeShapeType="1"/>
              </p:cNvSpPr>
              <p:nvPr/>
            </p:nvSpPr>
            <p:spPr bwMode="auto">
              <a:xfrm>
                <a:off x="4582" y="2339"/>
                <a:ext cx="14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6493" name="Group 61"/>
            <p:cNvGrpSpPr>
              <a:grpSpLocks/>
            </p:cNvGrpSpPr>
            <p:nvPr/>
          </p:nvGrpSpPr>
          <p:grpSpPr bwMode="auto">
            <a:xfrm>
              <a:off x="4843" y="3153"/>
              <a:ext cx="183" cy="69"/>
              <a:chOff x="4573" y="2270"/>
              <a:chExt cx="157" cy="69"/>
            </a:xfrm>
          </p:grpSpPr>
          <p:sp>
            <p:nvSpPr>
              <p:cNvPr id="146494" name="Line 62"/>
              <p:cNvSpPr>
                <a:spLocks noChangeShapeType="1"/>
              </p:cNvSpPr>
              <p:nvPr/>
            </p:nvSpPr>
            <p:spPr bwMode="auto">
              <a:xfrm>
                <a:off x="4573" y="2270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95" name="Line 63"/>
              <p:cNvSpPr>
                <a:spLocks noChangeShapeType="1"/>
              </p:cNvSpPr>
              <p:nvPr/>
            </p:nvSpPr>
            <p:spPr bwMode="auto">
              <a:xfrm>
                <a:off x="4582" y="2339"/>
                <a:ext cx="14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6496" name="Group 64"/>
            <p:cNvGrpSpPr>
              <a:grpSpLocks/>
            </p:cNvGrpSpPr>
            <p:nvPr/>
          </p:nvGrpSpPr>
          <p:grpSpPr bwMode="auto">
            <a:xfrm rot="5400000">
              <a:off x="5114" y="2898"/>
              <a:ext cx="218" cy="227"/>
              <a:chOff x="4137" y="1798"/>
              <a:chExt cx="218" cy="227"/>
            </a:xfrm>
          </p:grpSpPr>
          <p:sp>
            <p:nvSpPr>
              <p:cNvPr id="146497" name="Rectangle 65"/>
              <p:cNvSpPr>
                <a:spLocks noChangeArrowheads="1"/>
              </p:cNvSpPr>
              <p:nvPr/>
            </p:nvSpPr>
            <p:spPr bwMode="auto">
              <a:xfrm>
                <a:off x="4207" y="1807"/>
                <a:ext cx="87" cy="21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98" name="Line 66"/>
              <p:cNvSpPr>
                <a:spLocks noChangeShapeType="1"/>
              </p:cNvSpPr>
              <p:nvPr/>
            </p:nvSpPr>
            <p:spPr bwMode="auto">
              <a:xfrm flipH="1">
                <a:off x="4346" y="1798"/>
                <a:ext cx="9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99" name="Line 67"/>
              <p:cNvSpPr>
                <a:spLocks noChangeShapeType="1"/>
              </p:cNvSpPr>
              <p:nvPr/>
            </p:nvSpPr>
            <p:spPr bwMode="auto">
              <a:xfrm flipH="1">
                <a:off x="4137" y="1798"/>
                <a:ext cx="9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6500" name="Line 68"/>
            <p:cNvSpPr>
              <a:spLocks noChangeShapeType="1"/>
            </p:cNvSpPr>
            <p:nvPr/>
          </p:nvSpPr>
          <p:spPr bwMode="auto">
            <a:xfrm>
              <a:off x="4730" y="2592"/>
              <a:ext cx="4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01" name="Line 69"/>
            <p:cNvSpPr>
              <a:spLocks noChangeShapeType="1"/>
            </p:cNvSpPr>
            <p:nvPr/>
          </p:nvSpPr>
          <p:spPr bwMode="auto">
            <a:xfrm>
              <a:off x="5210" y="2583"/>
              <a:ext cx="0" cy="31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02" name="Line 70"/>
            <p:cNvSpPr>
              <a:spLocks noChangeShapeType="1"/>
            </p:cNvSpPr>
            <p:nvPr/>
          </p:nvSpPr>
          <p:spPr bwMode="auto">
            <a:xfrm flipV="1">
              <a:off x="4922" y="2583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03" name="Line 71"/>
            <p:cNvSpPr>
              <a:spLocks noChangeShapeType="1"/>
            </p:cNvSpPr>
            <p:nvPr/>
          </p:nvSpPr>
          <p:spPr bwMode="auto">
            <a:xfrm flipV="1">
              <a:off x="4931" y="3228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04" name="Line 72"/>
            <p:cNvSpPr>
              <a:spLocks noChangeShapeType="1"/>
            </p:cNvSpPr>
            <p:nvPr/>
          </p:nvSpPr>
          <p:spPr bwMode="auto">
            <a:xfrm flipV="1">
              <a:off x="4931" y="2888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05" name="Line 73"/>
            <p:cNvSpPr>
              <a:spLocks noChangeShapeType="1"/>
            </p:cNvSpPr>
            <p:nvPr/>
          </p:nvSpPr>
          <p:spPr bwMode="auto">
            <a:xfrm flipH="1">
              <a:off x="3779" y="3020"/>
              <a:ext cx="11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06" name="Line 74"/>
            <p:cNvSpPr>
              <a:spLocks noChangeShapeType="1"/>
            </p:cNvSpPr>
            <p:nvPr/>
          </p:nvSpPr>
          <p:spPr bwMode="auto">
            <a:xfrm flipH="1">
              <a:off x="3787" y="3011"/>
              <a:ext cx="0" cy="16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07" name="Line 75"/>
            <p:cNvSpPr>
              <a:spLocks noChangeShapeType="1"/>
            </p:cNvSpPr>
            <p:nvPr/>
          </p:nvSpPr>
          <p:spPr bwMode="auto">
            <a:xfrm>
              <a:off x="3734" y="3160"/>
              <a:ext cx="1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08" name="Line 76"/>
            <p:cNvSpPr>
              <a:spLocks noChangeShapeType="1"/>
            </p:cNvSpPr>
            <p:nvPr/>
          </p:nvSpPr>
          <p:spPr bwMode="auto">
            <a:xfrm>
              <a:off x="5210" y="3107"/>
              <a:ext cx="0" cy="3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09" name="Line 77"/>
            <p:cNvSpPr>
              <a:spLocks noChangeShapeType="1"/>
            </p:cNvSpPr>
            <p:nvPr/>
          </p:nvSpPr>
          <p:spPr bwMode="auto">
            <a:xfrm flipH="1">
              <a:off x="3648" y="3473"/>
              <a:ext cx="15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10" name="Line 78"/>
            <p:cNvSpPr>
              <a:spLocks noChangeShapeType="1"/>
            </p:cNvSpPr>
            <p:nvPr/>
          </p:nvSpPr>
          <p:spPr bwMode="auto">
            <a:xfrm flipV="1">
              <a:off x="3648" y="2583"/>
              <a:ext cx="0" cy="88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11" name="Line 79"/>
            <p:cNvSpPr>
              <a:spLocks noChangeShapeType="1"/>
            </p:cNvSpPr>
            <p:nvPr/>
          </p:nvSpPr>
          <p:spPr bwMode="auto">
            <a:xfrm>
              <a:off x="3648" y="2584"/>
              <a:ext cx="2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512" name="Oval 80"/>
            <p:cNvSpPr>
              <a:spLocks noChangeArrowheads="1"/>
            </p:cNvSpPr>
            <p:nvPr/>
          </p:nvSpPr>
          <p:spPr bwMode="auto">
            <a:xfrm>
              <a:off x="4871" y="2549"/>
              <a:ext cx="87" cy="8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13" name="Oval 81"/>
            <p:cNvSpPr>
              <a:spLocks noChangeArrowheads="1"/>
            </p:cNvSpPr>
            <p:nvPr/>
          </p:nvSpPr>
          <p:spPr bwMode="auto">
            <a:xfrm>
              <a:off x="4888" y="2986"/>
              <a:ext cx="87" cy="8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14" name="Oval 82"/>
            <p:cNvSpPr>
              <a:spLocks noChangeArrowheads="1"/>
            </p:cNvSpPr>
            <p:nvPr/>
          </p:nvSpPr>
          <p:spPr bwMode="auto">
            <a:xfrm>
              <a:off x="4888" y="3404"/>
              <a:ext cx="87" cy="8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15" name="Text Box 83"/>
            <p:cNvSpPr txBox="1">
              <a:spLocks noChangeArrowheads="1"/>
            </p:cNvSpPr>
            <p:nvPr/>
          </p:nvSpPr>
          <p:spPr bwMode="auto">
            <a:xfrm>
              <a:off x="4567" y="2243"/>
              <a:ext cx="227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46516" name="Text Box 84"/>
            <p:cNvSpPr txBox="1">
              <a:spLocks noChangeArrowheads="1"/>
            </p:cNvSpPr>
            <p:nvPr/>
          </p:nvSpPr>
          <p:spPr bwMode="auto">
            <a:xfrm>
              <a:off x="4584" y="2696"/>
              <a:ext cx="319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C</a:t>
              </a:r>
              <a:r>
                <a:rPr lang="en-US" altLang="zh-CN" sz="2000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46517" name="Text Box 85"/>
            <p:cNvSpPr txBox="1">
              <a:spLocks noChangeArrowheads="1"/>
            </p:cNvSpPr>
            <p:nvPr/>
          </p:nvSpPr>
          <p:spPr bwMode="auto">
            <a:xfrm>
              <a:off x="4610" y="3046"/>
              <a:ext cx="319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C</a:t>
              </a:r>
              <a:r>
                <a:rPr lang="en-US" altLang="zh-CN" sz="2000" b="1" baseline="-25000"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146518" name="AutoShape 86"/>
          <p:cNvSpPr>
            <a:spLocks noChangeArrowheads="1"/>
          </p:cNvSpPr>
          <p:nvPr/>
        </p:nvSpPr>
        <p:spPr bwMode="auto">
          <a:xfrm>
            <a:off x="6516688" y="2997200"/>
            <a:ext cx="647700" cy="10795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5" grpId="0" autoUpdateAnimBg="0"/>
      <p:bldP spid="146437" grpId="0" autoUpdateAnimBg="0"/>
      <p:bldP spid="146438" grpId="0" autoUpdateAnimBg="0"/>
      <p:bldP spid="146440" grpId="0" autoUpdateAnimBg="0"/>
      <p:bldP spid="146441" grpId="0" autoUpdateAnimBg="0"/>
      <p:bldP spid="14648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E882-6132-48A8-A081-4911883E46C6}" type="datetime10">
              <a:rPr lang="zh-CN" altLang="en-US"/>
              <a:pPr/>
              <a:t>14:34</a:t>
            </a:fld>
            <a:endParaRPr lang="en-US" altLang="zh-CN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395288" y="981075"/>
            <a:ext cx="47164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75.1  </a:t>
            </a:r>
            <a:r>
              <a:rPr lang="en-US" altLang="en-US" sz="2800" b="1" noProof="1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555</a:t>
            </a:r>
            <a:r>
              <a:rPr lang="zh-CN" altLang="zh-CN" sz="28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电路结构</a:t>
            </a:r>
            <a:r>
              <a:rPr lang="zh-CN" altLang="en-US" sz="28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与功能</a:t>
            </a:r>
          </a:p>
        </p:txBody>
      </p:sp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1619250" y="1628775"/>
          <a:ext cx="5545138" cy="4643438"/>
        </p:xfrm>
        <a:graphic>
          <a:graphicData uri="http://schemas.openxmlformats.org/presentationml/2006/ole">
            <p:oleObj spid="_x0000_s209922" name="Photo Editor 照片" r:id="rId3" imgW="24066667" imgH="18600000" progId="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9750" y="4868863"/>
            <a:ext cx="935038" cy="863600"/>
            <a:chOff x="204" y="3022"/>
            <a:chExt cx="589" cy="544"/>
          </a:xfrm>
        </p:grpSpPr>
        <p:sp>
          <p:nvSpPr>
            <p:cNvPr id="198664" name="AutoShape 8"/>
            <p:cNvSpPr>
              <a:spLocks noChangeArrowheads="1"/>
            </p:cNvSpPr>
            <p:nvPr/>
          </p:nvSpPr>
          <p:spPr bwMode="auto">
            <a:xfrm>
              <a:off x="204" y="3022"/>
              <a:ext cx="589" cy="544"/>
            </a:xfrm>
            <a:prstGeom prst="wedgeRoundRectCallout">
              <a:avLst>
                <a:gd name="adj1" fmla="val 205519"/>
                <a:gd name="adj2" fmla="val -78676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98663" name="Object 7"/>
            <p:cNvGraphicFramePr>
              <a:graphicFrameLocks noChangeAspect="1"/>
            </p:cNvGraphicFramePr>
            <p:nvPr/>
          </p:nvGraphicFramePr>
          <p:xfrm>
            <a:off x="295" y="3067"/>
            <a:ext cx="415" cy="429"/>
          </p:xfrm>
          <a:graphic>
            <a:graphicData uri="http://schemas.openxmlformats.org/presentationml/2006/ole">
              <p:oleObj spid="_x0000_s209930" name="公式" r:id="rId4" imgW="380880" imgH="393480" progId="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29000"/>
            <a:ext cx="935038" cy="863600"/>
            <a:chOff x="204" y="3022"/>
            <a:chExt cx="589" cy="544"/>
          </a:xfrm>
        </p:grpSpPr>
        <p:sp>
          <p:nvSpPr>
            <p:cNvPr id="198667" name="AutoShape 11"/>
            <p:cNvSpPr>
              <a:spLocks noChangeArrowheads="1"/>
            </p:cNvSpPr>
            <p:nvPr/>
          </p:nvSpPr>
          <p:spPr bwMode="auto">
            <a:xfrm>
              <a:off x="204" y="3022"/>
              <a:ext cx="589" cy="544"/>
            </a:xfrm>
            <a:prstGeom prst="wedgeRoundRectCallout">
              <a:avLst>
                <a:gd name="adj1" fmla="val 205519"/>
                <a:gd name="adj2" fmla="val -78676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98668" name="Object 12"/>
            <p:cNvGraphicFramePr>
              <a:graphicFrameLocks noChangeAspect="1"/>
            </p:cNvGraphicFramePr>
            <p:nvPr/>
          </p:nvGraphicFramePr>
          <p:xfrm>
            <a:off x="288" y="3067"/>
            <a:ext cx="429" cy="429"/>
          </p:xfrm>
          <a:graphic>
            <a:graphicData uri="http://schemas.openxmlformats.org/presentationml/2006/ole">
              <p:oleObj spid="_x0000_s209929" name="公式" r:id="rId5" imgW="393480" imgH="393480" progId="">
                <p:embed/>
              </p:oleObj>
            </a:graphicData>
          </a:graphic>
        </p:graphicFrame>
      </p:grpSp>
      <p:sp>
        <p:nvSpPr>
          <p:cNvPr id="198669" name="AutoShape 13"/>
          <p:cNvSpPr>
            <a:spLocks noChangeArrowheads="1"/>
          </p:cNvSpPr>
          <p:nvPr/>
        </p:nvSpPr>
        <p:spPr bwMode="auto">
          <a:xfrm>
            <a:off x="468313" y="1916113"/>
            <a:ext cx="1223962" cy="722312"/>
          </a:xfrm>
          <a:prstGeom prst="wedgeRoundRectCallout">
            <a:avLst>
              <a:gd name="adj1" fmla="val 54801"/>
              <a:gd name="adj2" fmla="val 107801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FF5008"/>
                </a:solidFill>
              </a:rPr>
              <a:t>阈值端</a:t>
            </a:r>
          </a:p>
        </p:txBody>
      </p:sp>
      <p:sp>
        <p:nvSpPr>
          <p:cNvPr id="198670" name="AutoShape 14"/>
          <p:cNvSpPr>
            <a:spLocks noChangeArrowheads="1"/>
          </p:cNvSpPr>
          <p:nvPr/>
        </p:nvSpPr>
        <p:spPr bwMode="auto">
          <a:xfrm>
            <a:off x="323850" y="3068638"/>
            <a:ext cx="1223963" cy="722312"/>
          </a:xfrm>
          <a:prstGeom prst="wedgeRoundRectCallout">
            <a:avLst>
              <a:gd name="adj1" fmla="val 71403"/>
              <a:gd name="adj2" fmla="val 93736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FF5008"/>
                </a:solidFill>
              </a:rPr>
              <a:t>触发端</a:t>
            </a:r>
          </a:p>
        </p:txBody>
      </p:sp>
      <p:sp>
        <p:nvSpPr>
          <p:cNvPr id="198671" name="AutoShape 15"/>
          <p:cNvSpPr>
            <a:spLocks noChangeArrowheads="1"/>
          </p:cNvSpPr>
          <p:nvPr/>
        </p:nvSpPr>
        <p:spPr bwMode="auto">
          <a:xfrm>
            <a:off x="250825" y="5805488"/>
            <a:ext cx="1223963" cy="722312"/>
          </a:xfrm>
          <a:prstGeom prst="wedgeRoundRectCallout">
            <a:avLst>
              <a:gd name="adj1" fmla="val 96435"/>
              <a:gd name="adj2" fmla="val -117032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FF5008"/>
                </a:solidFill>
              </a:rPr>
              <a:t>放电端</a:t>
            </a:r>
          </a:p>
        </p:txBody>
      </p:sp>
      <p:sp>
        <p:nvSpPr>
          <p:cNvPr id="198672" name="AutoShape 16"/>
          <p:cNvSpPr>
            <a:spLocks noChangeArrowheads="1"/>
          </p:cNvSpPr>
          <p:nvPr/>
        </p:nvSpPr>
        <p:spPr bwMode="auto">
          <a:xfrm>
            <a:off x="5580063" y="2205038"/>
            <a:ext cx="2016125" cy="649287"/>
          </a:xfrm>
          <a:prstGeom prst="wedgeRoundRectCallout">
            <a:avLst>
              <a:gd name="adj1" fmla="val -92833"/>
              <a:gd name="adj2" fmla="val 57824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</a:t>
            </a:r>
            <a:r>
              <a:rPr lang="zh-CN" altLang="en-US">
                <a:solidFill>
                  <a:srgbClr val="FF0000"/>
                </a:solidFill>
              </a:rPr>
              <a:t>触发器</a:t>
            </a:r>
          </a:p>
        </p:txBody>
      </p:sp>
      <p:graphicFrame>
        <p:nvGraphicFramePr>
          <p:cNvPr id="198673" name="Object 17"/>
          <p:cNvGraphicFramePr>
            <a:graphicFrameLocks noChangeAspect="1"/>
          </p:cNvGraphicFramePr>
          <p:nvPr/>
        </p:nvGraphicFramePr>
        <p:xfrm>
          <a:off x="3670300" y="2955925"/>
          <a:ext cx="303213" cy="282575"/>
        </p:xfrm>
        <a:graphic>
          <a:graphicData uri="http://schemas.openxmlformats.org/presentationml/2006/ole">
            <p:oleObj spid="_x0000_s209923" name="公式" r:id="rId6" imgW="177480" imgH="164880" progId="">
              <p:embed/>
            </p:oleObj>
          </a:graphicData>
        </a:graphic>
      </p:graphicFrame>
      <p:graphicFrame>
        <p:nvGraphicFramePr>
          <p:cNvPr id="198674" name="Object 18"/>
          <p:cNvGraphicFramePr>
            <a:graphicFrameLocks noChangeAspect="1"/>
          </p:cNvGraphicFramePr>
          <p:nvPr/>
        </p:nvGraphicFramePr>
        <p:xfrm>
          <a:off x="3760788" y="4038600"/>
          <a:ext cx="287337" cy="309563"/>
        </p:xfrm>
        <a:graphic>
          <a:graphicData uri="http://schemas.openxmlformats.org/presentationml/2006/ole">
            <p:oleObj spid="_x0000_s209924" name="公式" r:id="rId7" imgW="164880" imgH="177480" progId="">
              <p:embed/>
            </p:oleObj>
          </a:graphicData>
        </a:graphic>
      </p:graphicFrame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867400" y="0"/>
            <a:ext cx="2447925" cy="1439863"/>
            <a:chOff x="3696" y="0"/>
            <a:chExt cx="1542" cy="907"/>
          </a:xfrm>
        </p:grpSpPr>
        <p:sp>
          <p:nvSpPr>
            <p:cNvPr id="198688" name="AutoShape 32"/>
            <p:cNvSpPr>
              <a:spLocks noChangeArrowheads="1"/>
            </p:cNvSpPr>
            <p:nvPr/>
          </p:nvSpPr>
          <p:spPr bwMode="auto">
            <a:xfrm>
              <a:off x="3696" y="45"/>
              <a:ext cx="1542" cy="862"/>
            </a:xfrm>
            <a:prstGeom prst="wedgeRoundRectCallout">
              <a:avLst>
                <a:gd name="adj1" fmla="val -125875"/>
                <a:gd name="adj2" fmla="val 154986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3878" y="0"/>
              <a:ext cx="1338" cy="770"/>
              <a:chOff x="4422" y="1570"/>
              <a:chExt cx="1338" cy="770"/>
            </a:xfrm>
          </p:grpSpPr>
          <p:sp>
            <p:nvSpPr>
              <p:cNvPr id="198682" name="Text Box 26"/>
              <p:cNvSpPr txBox="1">
                <a:spLocks noChangeArrowheads="1"/>
              </p:cNvSpPr>
              <p:nvPr/>
            </p:nvSpPr>
            <p:spPr bwMode="auto">
              <a:xfrm>
                <a:off x="4728" y="1570"/>
                <a:ext cx="11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98683" name="Text Box 27"/>
              <p:cNvSpPr txBox="1">
                <a:spLocks noChangeArrowheads="1"/>
              </p:cNvSpPr>
              <p:nvPr/>
            </p:nvSpPr>
            <p:spPr bwMode="auto">
              <a:xfrm>
                <a:off x="5262" y="1706"/>
                <a:ext cx="498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/>
                  <a:t>时，</a:t>
                </a:r>
              </a:p>
            </p:txBody>
          </p:sp>
          <p:graphicFrame>
            <p:nvGraphicFramePr>
              <p:cNvPr id="198684" name="Object 28"/>
              <p:cNvGraphicFramePr>
                <a:graphicFrameLocks noChangeAspect="1"/>
              </p:cNvGraphicFramePr>
              <p:nvPr/>
            </p:nvGraphicFramePr>
            <p:xfrm>
              <a:off x="4422" y="1570"/>
              <a:ext cx="862" cy="477"/>
            </p:xfrm>
            <a:graphic>
              <a:graphicData uri="http://schemas.openxmlformats.org/presentationml/2006/ole">
                <p:oleObj spid="_x0000_s209927" name="公式" r:id="rId8" imgW="711000" imgH="393480" progId="">
                  <p:embed/>
                </p:oleObj>
              </a:graphicData>
            </a:graphic>
          </p:graphicFrame>
          <p:graphicFrame>
            <p:nvGraphicFramePr>
              <p:cNvPr id="198685" name="Object 29"/>
              <p:cNvGraphicFramePr>
                <a:graphicFrameLocks noChangeAspect="1"/>
              </p:cNvGraphicFramePr>
              <p:nvPr/>
            </p:nvGraphicFramePr>
            <p:xfrm>
              <a:off x="4513" y="2095"/>
              <a:ext cx="524" cy="245"/>
            </p:xfrm>
            <a:graphic>
              <a:graphicData uri="http://schemas.openxmlformats.org/presentationml/2006/ole">
                <p:oleObj spid="_x0000_s209928" name="公式" r:id="rId9" imgW="380880" imgH="177480" progId="">
                  <p:embed/>
                </p:oleObj>
              </a:graphicData>
            </a:graphic>
          </p:graphicFrame>
        </p:grp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148263" y="5084763"/>
            <a:ext cx="2519362" cy="1439862"/>
            <a:chOff x="3243" y="3203"/>
            <a:chExt cx="1587" cy="907"/>
          </a:xfrm>
        </p:grpSpPr>
        <p:sp>
          <p:nvSpPr>
            <p:cNvPr id="198691" name="AutoShape 35"/>
            <p:cNvSpPr>
              <a:spLocks noChangeArrowheads="1"/>
            </p:cNvSpPr>
            <p:nvPr/>
          </p:nvSpPr>
          <p:spPr bwMode="auto">
            <a:xfrm>
              <a:off x="3243" y="3203"/>
              <a:ext cx="1587" cy="907"/>
            </a:xfrm>
            <a:prstGeom prst="wedgeRoundRectCallout">
              <a:avLst>
                <a:gd name="adj1" fmla="val -92282"/>
                <a:gd name="adj2" fmla="val -91347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98678" name="Object 22"/>
            <p:cNvGraphicFramePr>
              <a:graphicFrameLocks noChangeAspect="1"/>
            </p:cNvGraphicFramePr>
            <p:nvPr/>
          </p:nvGraphicFramePr>
          <p:xfrm>
            <a:off x="3334" y="3294"/>
            <a:ext cx="847" cy="477"/>
          </p:xfrm>
          <a:graphic>
            <a:graphicData uri="http://schemas.openxmlformats.org/presentationml/2006/ole">
              <p:oleObj spid="_x0000_s209925" name="公式" r:id="rId10" imgW="698400" imgH="393480" progId="">
                <p:embed/>
              </p:oleObj>
            </a:graphicData>
          </a:graphic>
        </p:graphicFrame>
        <p:sp>
          <p:nvSpPr>
            <p:cNvPr id="198686" name="Rectangle 30"/>
            <p:cNvSpPr>
              <a:spLocks noChangeArrowheads="1"/>
            </p:cNvSpPr>
            <p:nvPr/>
          </p:nvSpPr>
          <p:spPr bwMode="auto">
            <a:xfrm>
              <a:off x="4195" y="3339"/>
              <a:ext cx="4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/>
                <a:t>时，</a:t>
              </a:r>
            </a:p>
          </p:txBody>
        </p:sp>
        <p:graphicFrame>
          <p:nvGraphicFramePr>
            <p:cNvPr id="198687" name="Object 31"/>
            <p:cNvGraphicFramePr>
              <a:graphicFrameLocks noChangeAspect="1"/>
            </p:cNvGraphicFramePr>
            <p:nvPr/>
          </p:nvGraphicFramePr>
          <p:xfrm>
            <a:off x="3529" y="3817"/>
            <a:ext cx="484" cy="227"/>
          </p:xfrm>
          <a:graphic>
            <a:graphicData uri="http://schemas.openxmlformats.org/presentationml/2006/ole">
              <p:oleObj spid="_x0000_s209926" name="公式" r:id="rId11" imgW="380880" imgH="177480" progId="">
                <p:embed/>
              </p:oleObj>
            </a:graphicData>
          </a:graphic>
        </p:graphicFrame>
      </p:grp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51520" y="188640"/>
            <a:ext cx="5256584" cy="64807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r>
              <a:rPr lang="en-US" altLang="zh-CN" sz="3600" dirty="0" smtClean="0">
                <a:solidFill>
                  <a:srgbClr val="FF0066"/>
                </a:solidFill>
              </a:rPr>
              <a:t>7. </a:t>
            </a:r>
            <a:r>
              <a:rPr lang="en-US" altLang="en-US" sz="3600" noProof="1" smtClean="0">
                <a:solidFill>
                  <a:srgbClr val="FF0066"/>
                </a:solidFill>
              </a:rPr>
              <a:t>5   555</a:t>
            </a:r>
            <a:r>
              <a:rPr lang="zh-CN" altLang="en-US" sz="3600" dirty="0" smtClean="0">
                <a:solidFill>
                  <a:srgbClr val="FF0066"/>
                </a:solidFill>
              </a:rPr>
              <a:t>定时器及其应用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build="p" autoUpdateAnimBg="0"/>
      <p:bldP spid="198669" grpId="0" animBg="1"/>
      <p:bldP spid="198670" grpId="0" animBg="1"/>
      <p:bldP spid="198671" grpId="0" animBg="1"/>
      <p:bldP spid="1986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2089-C01C-4442-BD03-656D70796493}" type="datetime10">
              <a:rPr lang="zh-CN" altLang="en-US"/>
              <a:pPr/>
              <a:t>14:31</a:t>
            </a:fld>
            <a:endParaRPr lang="en-US" altLang="zh-CN"/>
          </a:p>
        </p:txBody>
      </p:sp>
      <p:grpSp>
        <p:nvGrpSpPr>
          <p:cNvPr id="199709" name="Group 29"/>
          <p:cNvGrpSpPr>
            <a:grpSpLocks/>
          </p:cNvGrpSpPr>
          <p:nvPr/>
        </p:nvGrpSpPr>
        <p:grpSpPr bwMode="auto">
          <a:xfrm>
            <a:off x="250825" y="1196975"/>
            <a:ext cx="4464050" cy="3527425"/>
            <a:chOff x="1020" y="1026"/>
            <a:chExt cx="3493" cy="2925"/>
          </a:xfrm>
        </p:grpSpPr>
        <p:graphicFrame>
          <p:nvGraphicFramePr>
            <p:cNvPr id="199684" name="Object 4"/>
            <p:cNvGraphicFramePr>
              <a:graphicFrameLocks noChangeAspect="1"/>
            </p:cNvGraphicFramePr>
            <p:nvPr/>
          </p:nvGraphicFramePr>
          <p:xfrm>
            <a:off x="1020" y="1026"/>
            <a:ext cx="3493" cy="2925"/>
          </p:xfrm>
          <a:graphic>
            <a:graphicData uri="http://schemas.openxmlformats.org/presentationml/2006/ole">
              <p:oleObj spid="_x0000_s199684" name="Photo Editor 照片" r:id="rId3" imgW="24066667" imgH="18600000" progId="">
                <p:embed/>
              </p:oleObj>
            </a:graphicData>
          </a:graphic>
        </p:graphicFrame>
        <p:graphicFrame>
          <p:nvGraphicFramePr>
            <p:cNvPr id="199695" name="Object 15"/>
            <p:cNvGraphicFramePr>
              <a:graphicFrameLocks noChangeAspect="1"/>
            </p:cNvGraphicFramePr>
            <p:nvPr/>
          </p:nvGraphicFramePr>
          <p:xfrm>
            <a:off x="2312" y="1862"/>
            <a:ext cx="191" cy="178"/>
          </p:xfrm>
          <a:graphic>
            <a:graphicData uri="http://schemas.openxmlformats.org/presentationml/2006/ole">
              <p:oleObj spid="_x0000_s199695" name="公式" r:id="rId4" imgW="177480" imgH="164880" progId="">
                <p:embed/>
              </p:oleObj>
            </a:graphicData>
          </a:graphic>
        </p:graphicFrame>
        <p:graphicFrame>
          <p:nvGraphicFramePr>
            <p:cNvPr id="199696" name="Object 16"/>
            <p:cNvGraphicFramePr>
              <a:graphicFrameLocks noChangeAspect="1"/>
            </p:cNvGraphicFramePr>
            <p:nvPr/>
          </p:nvGraphicFramePr>
          <p:xfrm>
            <a:off x="2369" y="2542"/>
            <a:ext cx="181" cy="196"/>
          </p:xfrm>
          <a:graphic>
            <a:graphicData uri="http://schemas.openxmlformats.org/presentationml/2006/ole">
              <p:oleObj spid="_x0000_s199696" name="公式" r:id="rId5" imgW="164880" imgH="177480" progId="">
                <p:embed/>
              </p:oleObj>
            </a:graphicData>
          </a:graphic>
        </p:graphicFrame>
      </p:grpSp>
      <p:sp>
        <p:nvSpPr>
          <p:cNvPr id="199710" name="Text Box 30"/>
          <p:cNvSpPr txBox="1">
            <a:spLocks noChangeArrowheads="1"/>
          </p:cNvSpPr>
          <p:nvPr/>
        </p:nvSpPr>
        <p:spPr bwMode="auto">
          <a:xfrm>
            <a:off x="250825" y="333375"/>
            <a:ext cx="633730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二、功能表：</a:t>
            </a:r>
            <a:r>
              <a:rPr lang="zh-CN" altLang="en-US" b="1">
                <a:ea typeface="楷体_GB2312" pitchFamily="49" charset="-122"/>
              </a:rPr>
              <a:t>（</a:t>
            </a:r>
            <a:r>
              <a:rPr lang="zh-CN" altLang="en-US" b="1">
                <a:solidFill>
                  <a:srgbClr val="FF5008"/>
                </a:solidFill>
                <a:ea typeface="楷体_GB2312" pitchFamily="49" charset="-122"/>
              </a:rPr>
              <a:t>控制端</a:t>
            </a:r>
            <a:r>
              <a:rPr lang="en-US" altLang="zh-CN" b="1">
                <a:solidFill>
                  <a:srgbClr val="FF5008"/>
                </a:solidFill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FF5008"/>
                </a:solidFill>
                <a:ea typeface="楷体_GB2312" pitchFamily="49" charset="-122"/>
              </a:rPr>
              <a:t>CO</a:t>
            </a:r>
            <a:r>
              <a:rPr lang="zh-CN" altLang="en-US" b="1">
                <a:solidFill>
                  <a:srgbClr val="FF5008"/>
                </a:solidFill>
                <a:ea typeface="楷体_GB2312" pitchFamily="49" charset="-122"/>
              </a:rPr>
              <a:t>悬空</a:t>
            </a:r>
            <a:r>
              <a:rPr lang="zh-CN" altLang="en-US" b="1"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99755" name="Group 75"/>
          <p:cNvGraphicFramePr>
            <a:graphicFrameLocks noGrp="1"/>
          </p:cNvGraphicFramePr>
          <p:nvPr/>
        </p:nvGraphicFramePr>
        <p:xfrm>
          <a:off x="4983163" y="836613"/>
          <a:ext cx="4113212" cy="4817428"/>
        </p:xfrm>
        <a:graphic>
          <a:graphicData uri="http://schemas.openxmlformats.org/drawingml/2006/table">
            <a:tbl>
              <a:tblPr/>
              <a:tblGrid>
                <a:gridCol w="660400"/>
                <a:gridCol w="895350"/>
                <a:gridCol w="844550"/>
                <a:gridCol w="806450"/>
                <a:gridCol w="906462"/>
              </a:tblGrid>
              <a:tr h="6286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9799" name="Object 119"/>
          <p:cNvGraphicFramePr>
            <a:graphicFrameLocks noChangeAspect="1"/>
          </p:cNvGraphicFramePr>
          <p:nvPr/>
        </p:nvGraphicFramePr>
        <p:xfrm>
          <a:off x="5121275" y="1585913"/>
          <a:ext cx="454025" cy="465137"/>
        </p:xfrm>
        <a:graphic>
          <a:graphicData uri="http://schemas.openxmlformats.org/presentationml/2006/ole">
            <p:oleObj spid="_x0000_s199799" name="Equation" r:id="rId6" imgW="228600" imgH="215640" progId="">
              <p:embed/>
            </p:oleObj>
          </a:graphicData>
        </a:graphic>
      </p:graphicFrame>
      <p:grpSp>
        <p:nvGrpSpPr>
          <p:cNvPr id="199800" name="Group 120"/>
          <p:cNvGrpSpPr>
            <a:grpSpLocks/>
          </p:cNvGrpSpPr>
          <p:nvPr/>
        </p:nvGrpSpPr>
        <p:grpSpPr bwMode="auto">
          <a:xfrm>
            <a:off x="5697538" y="2717800"/>
            <a:ext cx="1585912" cy="630238"/>
            <a:chOff x="3195" y="3721"/>
            <a:chExt cx="1082" cy="397"/>
          </a:xfrm>
        </p:grpSpPr>
        <p:graphicFrame>
          <p:nvGraphicFramePr>
            <p:cNvPr id="199801" name="Object 121"/>
            <p:cNvGraphicFramePr>
              <a:graphicFrameLocks noChangeAspect="1"/>
            </p:cNvGraphicFramePr>
            <p:nvPr/>
          </p:nvGraphicFramePr>
          <p:xfrm>
            <a:off x="3195" y="3729"/>
            <a:ext cx="503" cy="389"/>
          </p:xfrm>
          <a:graphic>
            <a:graphicData uri="http://schemas.openxmlformats.org/presentationml/2006/ole">
              <p:oleObj spid="_x0000_s199801" name="Equation" r:id="rId7" imgW="507960" imgH="393480" progId="">
                <p:embed/>
              </p:oleObj>
            </a:graphicData>
          </a:graphic>
        </p:graphicFrame>
        <p:graphicFrame>
          <p:nvGraphicFramePr>
            <p:cNvPr id="199802" name="Object 122"/>
            <p:cNvGraphicFramePr>
              <a:graphicFrameLocks noChangeAspect="1"/>
            </p:cNvGraphicFramePr>
            <p:nvPr/>
          </p:nvGraphicFramePr>
          <p:xfrm>
            <a:off x="3786" y="3721"/>
            <a:ext cx="491" cy="389"/>
          </p:xfrm>
          <a:graphic>
            <a:graphicData uri="http://schemas.openxmlformats.org/presentationml/2006/ole">
              <p:oleObj spid="_x0000_s199802" name="Equation" r:id="rId8" imgW="495000" imgH="393480" progId="">
                <p:embed/>
              </p:oleObj>
            </a:graphicData>
          </a:graphic>
        </p:graphicFrame>
      </p:grpSp>
      <p:grpSp>
        <p:nvGrpSpPr>
          <p:cNvPr id="199803" name="Group 123"/>
          <p:cNvGrpSpPr>
            <a:grpSpLocks/>
          </p:cNvGrpSpPr>
          <p:nvPr/>
        </p:nvGrpSpPr>
        <p:grpSpPr bwMode="auto">
          <a:xfrm>
            <a:off x="5710238" y="4616450"/>
            <a:ext cx="1520825" cy="619125"/>
            <a:chOff x="4252" y="3397"/>
            <a:chExt cx="1038" cy="390"/>
          </a:xfrm>
        </p:grpSpPr>
        <p:graphicFrame>
          <p:nvGraphicFramePr>
            <p:cNvPr id="199804" name="Object 124"/>
            <p:cNvGraphicFramePr>
              <a:graphicFrameLocks noChangeAspect="1"/>
            </p:cNvGraphicFramePr>
            <p:nvPr/>
          </p:nvGraphicFramePr>
          <p:xfrm>
            <a:off x="4252" y="3397"/>
            <a:ext cx="503" cy="389"/>
          </p:xfrm>
          <a:graphic>
            <a:graphicData uri="http://schemas.openxmlformats.org/presentationml/2006/ole">
              <p:oleObj spid="_x0000_s199804" name="Equation" r:id="rId9" imgW="507960" imgH="393480" progId="">
                <p:embed/>
              </p:oleObj>
            </a:graphicData>
          </a:graphic>
        </p:graphicFrame>
        <p:graphicFrame>
          <p:nvGraphicFramePr>
            <p:cNvPr id="199805" name="Object 125"/>
            <p:cNvGraphicFramePr>
              <a:graphicFrameLocks noChangeAspect="1"/>
            </p:cNvGraphicFramePr>
            <p:nvPr/>
          </p:nvGraphicFramePr>
          <p:xfrm>
            <a:off x="4799" y="3398"/>
            <a:ext cx="491" cy="389"/>
          </p:xfrm>
          <a:graphic>
            <a:graphicData uri="http://schemas.openxmlformats.org/presentationml/2006/ole">
              <p:oleObj spid="_x0000_s199805" name="Equation" r:id="rId10" imgW="495000" imgH="393480" progId="">
                <p:embed/>
              </p:oleObj>
            </a:graphicData>
          </a:graphic>
        </p:graphicFrame>
      </p:grpSp>
      <p:grpSp>
        <p:nvGrpSpPr>
          <p:cNvPr id="199806" name="Group 126"/>
          <p:cNvGrpSpPr>
            <a:grpSpLocks/>
          </p:cNvGrpSpPr>
          <p:nvPr/>
        </p:nvGrpSpPr>
        <p:grpSpPr bwMode="auto">
          <a:xfrm>
            <a:off x="5688013" y="3370263"/>
            <a:ext cx="1558925" cy="617537"/>
            <a:chOff x="3914" y="2666"/>
            <a:chExt cx="1064" cy="389"/>
          </a:xfrm>
        </p:grpSpPr>
        <p:graphicFrame>
          <p:nvGraphicFramePr>
            <p:cNvPr id="199807" name="Object 127"/>
            <p:cNvGraphicFramePr>
              <a:graphicFrameLocks noChangeAspect="1"/>
            </p:cNvGraphicFramePr>
            <p:nvPr/>
          </p:nvGraphicFramePr>
          <p:xfrm>
            <a:off x="4487" y="2666"/>
            <a:ext cx="491" cy="389"/>
          </p:xfrm>
          <a:graphic>
            <a:graphicData uri="http://schemas.openxmlformats.org/presentationml/2006/ole">
              <p:oleObj spid="_x0000_s199807" name="Equation" r:id="rId11" imgW="495000" imgH="393480" progId="">
                <p:embed/>
              </p:oleObj>
            </a:graphicData>
          </a:graphic>
        </p:graphicFrame>
        <p:graphicFrame>
          <p:nvGraphicFramePr>
            <p:cNvPr id="199808" name="Object 128"/>
            <p:cNvGraphicFramePr>
              <a:graphicFrameLocks noChangeAspect="1"/>
            </p:cNvGraphicFramePr>
            <p:nvPr/>
          </p:nvGraphicFramePr>
          <p:xfrm>
            <a:off x="3914" y="2666"/>
            <a:ext cx="502" cy="389"/>
          </p:xfrm>
          <a:graphic>
            <a:graphicData uri="http://schemas.openxmlformats.org/presentationml/2006/ole">
              <p:oleObj spid="_x0000_s199808" name="Equation" r:id="rId12" imgW="507960" imgH="393480" progId="">
                <p:embed/>
              </p:oleObj>
            </a:graphicData>
          </a:graphic>
        </p:graphicFrame>
      </p:grpSp>
      <p:grpSp>
        <p:nvGrpSpPr>
          <p:cNvPr id="199809" name="Group 129"/>
          <p:cNvGrpSpPr>
            <a:grpSpLocks/>
          </p:cNvGrpSpPr>
          <p:nvPr/>
        </p:nvGrpSpPr>
        <p:grpSpPr bwMode="auto">
          <a:xfrm>
            <a:off x="5776913" y="3963988"/>
            <a:ext cx="1533525" cy="631825"/>
            <a:chOff x="3975" y="3040"/>
            <a:chExt cx="1046" cy="398"/>
          </a:xfrm>
        </p:grpSpPr>
        <p:graphicFrame>
          <p:nvGraphicFramePr>
            <p:cNvPr id="199810" name="Object 130"/>
            <p:cNvGraphicFramePr>
              <a:graphicFrameLocks noChangeAspect="1"/>
            </p:cNvGraphicFramePr>
            <p:nvPr/>
          </p:nvGraphicFramePr>
          <p:xfrm>
            <a:off x="4530" y="3049"/>
            <a:ext cx="491" cy="389"/>
          </p:xfrm>
          <a:graphic>
            <a:graphicData uri="http://schemas.openxmlformats.org/presentationml/2006/ole">
              <p:oleObj spid="_x0000_s199810" name="Equation" r:id="rId13" imgW="495000" imgH="393480" progId="">
                <p:embed/>
              </p:oleObj>
            </a:graphicData>
          </a:graphic>
        </p:graphicFrame>
        <p:graphicFrame>
          <p:nvGraphicFramePr>
            <p:cNvPr id="199811" name="Object 131"/>
            <p:cNvGraphicFramePr>
              <a:graphicFrameLocks noChangeAspect="1"/>
            </p:cNvGraphicFramePr>
            <p:nvPr/>
          </p:nvGraphicFramePr>
          <p:xfrm>
            <a:off x="3975" y="3040"/>
            <a:ext cx="503" cy="389"/>
          </p:xfrm>
          <a:graphic>
            <a:graphicData uri="http://schemas.openxmlformats.org/presentationml/2006/ole">
              <p:oleObj spid="_x0000_s199811" name="Equation" r:id="rId14" imgW="507960" imgH="393480" progId="">
                <p:embed/>
              </p:oleObj>
            </a:graphicData>
          </a:graphic>
        </p:graphicFrame>
      </p:grpSp>
      <p:sp>
        <p:nvSpPr>
          <p:cNvPr id="199812" name="Text Box 132"/>
          <p:cNvSpPr txBox="1">
            <a:spLocks noChangeArrowheads="1"/>
          </p:cNvSpPr>
          <p:nvPr/>
        </p:nvSpPr>
        <p:spPr bwMode="auto">
          <a:xfrm>
            <a:off x="7581900" y="2138363"/>
            <a:ext cx="3365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199813" name="Text Box 133"/>
          <p:cNvSpPr txBox="1">
            <a:spLocks noChangeArrowheads="1"/>
          </p:cNvSpPr>
          <p:nvPr/>
        </p:nvSpPr>
        <p:spPr bwMode="auto">
          <a:xfrm>
            <a:off x="8347075" y="2117725"/>
            <a:ext cx="79692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导通</a:t>
            </a:r>
          </a:p>
        </p:txBody>
      </p:sp>
      <p:sp>
        <p:nvSpPr>
          <p:cNvPr id="199814" name="Text Box 134"/>
          <p:cNvSpPr txBox="1">
            <a:spLocks noChangeArrowheads="1"/>
          </p:cNvSpPr>
          <p:nvPr/>
        </p:nvSpPr>
        <p:spPr bwMode="auto">
          <a:xfrm>
            <a:off x="7567613" y="2774950"/>
            <a:ext cx="3365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199815" name="Text Box 135"/>
          <p:cNvSpPr txBox="1">
            <a:spLocks noChangeArrowheads="1"/>
          </p:cNvSpPr>
          <p:nvPr/>
        </p:nvSpPr>
        <p:spPr bwMode="auto">
          <a:xfrm>
            <a:off x="8269288" y="2879725"/>
            <a:ext cx="79692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导通</a:t>
            </a:r>
          </a:p>
        </p:txBody>
      </p:sp>
      <p:sp>
        <p:nvSpPr>
          <p:cNvPr id="199816" name="Text Box 136"/>
          <p:cNvSpPr txBox="1">
            <a:spLocks noChangeArrowheads="1"/>
          </p:cNvSpPr>
          <p:nvPr/>
        </p:nvSpPr>
        <p:spPr bwMode="auto">
          <a:xfrm>
            <a:off x="7427913" y="3419475"/>
            <a:ext cx="79692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不变</a:t>
            </a:r>
          </a:p>
        </p:txBody>
      </p:sp>
      <p:sp>
        <p:nvSpPr>
          <p:cNvPr id="199817" name="Text Box 137"/>
          <p:cNvSpPr txBox="1">
            <a:spLocks noChangeArrowheads="1"/>
          </p:cNvSpPr>
          <p:nvPr/>
        </p:nvSpPr>
        <p:spPr bwMode="auto">
          <a:xfrm>
            <a:off x="8270875" y="3419475"/>
            <a:ext cx="79692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不变</a:t>
            </a:r>
          </a:p>
        </p:txBody>
      </p:sp>
      <p:sp>
        <p:nvSpPr>
          <p:cNvPr id="199818" name="Text Box 138"/>
          <p:cNvSpPr txBox="1">
            <a:spLocks noChangeArrowheads="1"/>
          </p:cNvSpPr>
          <p:nvPr/>
        </p:nvSpPr>
        <p:spPr bwMode="auto">
          <a:xfrm>
            <a:off x="7581900" y="4035425"/>
            <a:ext cx="3365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99819" name="Text Box 139"/>
          <p:cNvSpPr txBox="1">
            <a:spLocks noChangeArrowheads="1"/>
          </p:cNvSpPr>
          <p:nvPr/>
        </p:nvSpPr>
        <p:spPr bwMode="auto">
          <a:xfrm>
            <a:off x="8310563" y="4014788"/>
            <a:ext cx="79692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截止</a:t>
            </a:r>
          </a:p>
        </p:txBody>
      </p:sp>
      <p:sp>
        <p:nvSpPr>
          <p:cNvPr id="199820" name="Text Box 140"/>
          <p:cNvSpPr txBox="1">
            <a:spLocks noChangeArrowheads="1"/>
          </p:cNvSpPr>
          <p:nvPr/>
        </p:nvSpPr>
        <p:spPr bwMode="auto">
          <a:xfrm>
            <a:off x="7593013" y="4700588"/>
            <a:ext cx="3365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99821" name="Text Box 141"/>
          <p:cNvSpPr txBox="1">
            <a:spLocks noChangeArrowheads="1"/>
          </p:cNvSpPr>
          <p:nvPr/>
        </p:nvSpPr>
        <p:spPr bwMode="auto">
          <a:xfrm>
            <a:off x="8272463" y="4610100"/>
            <a:ext cx="79692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截止</a:t>
            </a:r>
          </a:p>
        </p:txBody>
      </p:sp>
      <p:grpSp>
        <p:nvGrpSpPr>
          <p:cNvPr id="199824" name="Group 144"/>
          <p:cNvGrpSpPr>
            <a:grpSpLocks/>
          </p:cNvGrpSpPr>
          <p:nvPr/>
        </p:nvGrpSpPr>
        <p:grpSpPr bwMode="auto">
          <a:xfrm>
            <a:off x="1692275" y="4941888"/>
            <a:ext cx="2303463" cy="863600"/>
            <a:chOff x="1066" y="3113"/>
            <a:chExt cx="1451" cy="544"/>
          </a:xfrm>
        </p:grpSpPr>
        <p:sp>
          <p:nvSpPr>
            <p:cNvPr id="199823" name="AutoShape 143"/>
            <p:cNvSpPr>
              <a:spLocks noChangeArrowheads="1"/>
            </p:cNvSpPr>
            <p:nvPr/>
          </p:nvSpPr>
          <p:spPr bwMode="auto">
            <a:xfrm>
              <a:off x="1066" y="3113"/>
              <a:ext cx="1451" cy="544"/>
            </a:xfrm>
            <a:prstGeom prst="wedgeRoundRectCallout">
              <a:avLst>
                <a:gd name="adj1" fmla="val 124500"/>
                <a:gd name="adj2" fmla="val -246324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99822" name="Object 142"/>
            <p:cNvGraphicFramePr>
              <a:graphicFrameLocks noChangeAspect="1"/>
            </p:cNvGraphicFramePr>
            <p:nvPr/>
          </p:nvGraphicFramePr>
          <p:xfrm>
            <a:off x="1292" y="3249"/>
            <a:ext cx="1044" cy="355"/>
          </p:xfrm>
          <a:graphic>
            <a:graphicData uri="http://schemas.openxmlformats.org/presentationml/2006/ole">
              <p:oleObj spid="_x0000_s199822" name="公式" r:id="rId15" imgW="711000" imgH="241200" progId="">
                <p:embed/>
              </p:oleObj>
            </a:graphicData>
          </a:graphic>
        </p:graphicFrame>
      </p:grpSp>
      <p:grpSp>
        <p:nvGrpSpPr>
          <p:cNvPr id="199829" name="Group 149"/>
          <p:cNvGrpSpPr>
            <a:grpSpLocks/>
          </p:cNvGrpSpPr>
          <p:nvPr/>
        </p:nvGrpSpPr>
        <p:grpSpPr bwMode="auto">
          <a:xfrm>
            <a:off x="1476375" y="4797425"/>
            <a:ext cx="2303463" cy="863600"/>
            <a:chOff x="1066" y="2976"/>
            <a:chExt cx="1451" cy="544"/>
          </a:xfrm>
        </p:grpSpPr>
        <p:sp>
          <p:nvSpPr>
            <p:cNvPr id="199826" name="AutoShape 146"/>
            <p:cNvSpPr>
              <a:spLocks noChangeArrowheads="1"/>
            </p:cNvSpPr>
            <p:nvPr/>
          </p:nvSpPr>
          <p:spPr bwMode="auto">
            <a:xfrm>
              <a:off x="1066" y="2976"/>
              <a:ext cx="1451" cy="544"/>
            </a:xfrm>
            <a:prstGeom prst="wedgeRoundRectCallout">
              <a:avLst>
                <a:gd name="adj1" fmla="val 136972"/>
                <a:gd name="adj2" fmla="val -146139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99827" name="Object 147"/>
            <p:cNvGraphicFramePr>
              <a:graphicFrameLocks noChangeAspect="1"/>
            </p:cNvGraphicFramePr>
            <p:nvPr/>
          </p:nvGraphicFramePr>
          <p:xfrm>
            <a:off x="1310" y="3112"/>
            <a:ext cx="1007" cy="355"/>
          </p:xfrm>
          <a:graphic>
            <a:graphicData uri="http://schemas.openxmlformats.org/presentationml/2006/ole">
              <p:oleObj spid="_x0000_s199827" name="公式" r:id="rId16" imgW="685800" imgH="241200" progId="">
                <p:embed/>
              </p:oleObj>
            </a:graphicData>
          </a:graphic>
        </p:graphicFrame>
      </p:grpSp>
      <p:grpSp>
        <p:nvGrpSpPr>
          <p:cNvPr id="199833" name="Group 153"/>
          <p:cNvGrpSpPr>
            <a:grpSpLocks/>
          </p:cNvGrpSpPr>
          <p:nvPr/>
        </p:nvGrpSpPr>
        <p:grpSpPr bwMode="auto">
          <a:xfrm>
            <a:off x="2555875" y="5157788"/>
            <a:ext cx="2303463" cy="863600"/>
            <a:chOff x="975" y="3385"/>
            <a:chExt cx="1451" cy="544"/>
          </a:xfrm>
        </p:grpSpPr>
        <p:sp>
          <p:nvSpPr>
            <p:cNvPr id="199831" name="AutoShape 151"/>
            <p:cNvSpPr>
              <a:spLocks noChangeArrowheads="1"/>
            </p:cNvSpPr>
            <p:nvPr/>
          </p:nvSpPr>
          <p:spPr bwMode="auto">
            <a:xfrm>
              <a:off x="975" y="3385"/>
              <a:ext cx="1451" cy="544"/>
            </a:xfrm>
            <a:prstGeom prst="wedgeRoundRectCallout">
              <a:avLst>
                <a:gd name="adj1" fmla="val 136972"/>
                <a:gd name="adj2" fmla="val -146139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99832" name="Object 152"/>
            <p:cNvGraphicFramePr>
              <a:graphicFrameLocks noChangeAspect="1"/>
            </p:cNvGraphicFramePr>
            <p:nvPr/>
          </p:nvGraphicFramePr>
          <p:xfrm>
            <a:off x="1201" y="3521"/>
            <a:ext cx="1044" cy="355"/>
          </p:xfrm>
          <a:graphic>
            <a:graphicData uri="http://schemas.openxmlformats.org/presentationml/2006/ole">
              <p:oleObj spid="_x0000_s199832" name="公式" r:id="rId17" imgW="711000" imgH="241200" progId="">
                <p:embed/>
              </p:oleObj>
            </a:graphicData>
          </a:graphic>
        </p:graphicFrame>
      </p:grpSp>
      <p:grpSp>
        <p:nvGrpSpPr>
          <p:cNvPr id="199837" name="Group 157"/>
          <p:cNvGrpSpPr>
            <a:grpSpLocks/>
          </p:cNvGrpSpPr>
          <p:nvPr/>
        </p:nvGrpSpPr>
        <p:grpSpPr bwMode="auto">
          <a:xfrm>
            <a:off x="2339975" y="5445125"/>
            <a:ext cx="2303463" cy="863600"/>
            <a:chOff x="1020" y="3339"/>
            <a:chExt cx="1451" cy="544"/>
          </a:xfrm>
        </p:grpSpPr>
        <p:sp>
          <p:nvSpPr>
            <p:cNvPr id="199835" name="AutoShape 155"/>
            <p:cNvSpPr>
              <a:spLocks noChangeArrowheads="1"/>
            </p:cNvSpPr>
            <p:nvPr/>
          </p:nvSpPr>
          <p:spPr bwMode="auto">
            <a:xfrm>
              <a:off x="1020" y="3339"/>
              <a:ext cx="1451" cy="544"/>
            </a:xfrm>
            <a:prstGeom prst="wedgeRoundRectCallout">
              <a:avLst>
                <a:gd name="adj1" fmla="val 128153"/>
                <a:gd name="adj2" fmla="val -70773"/>
                <a:gd name="adj3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99836" name="Object 156"/>
            <p:cNvGraphicFramePr>
              <a:graphicFrameLocks noChangeAspect="1"/>
            </p:cNvGraphicFramePr>
            <p:nvPr/>
          </p:nvGraphicFramePr>
          <p:xfrm>
            <a:off x="1247" y="3475"/>
            <a:ext cx="1081" cy="355"/>
          </p:xfrm>
          <a:graphic>
            <a:graphicData uri="http://schemas.openxmlformats.org/presentationml/2006/ole">
              <p:oleObj spid="_x0000_s199836" name="公式" r:id="rId18" imgW="736560" imgH="2412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9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9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0" grpId="0" autoUpdateAnimBg="0"/>
      <p:bldP spid="199812" grpId="0" autoUpdateAnimBg="0"/>
      <p:bldP spid="199813" grpId="0" autoUpdateAnimBg="0"/>
      <p:bldP spid="199814" grpId="0" autoUpdateAnimBg="0"/>
      <p:bldP spid="199815" grpId="0" autoUpdateAnimBg="0"/>
      <p:bldP spid="199816" grpId="0" autoUpdateAnimBg="0"/>
      <p:bldP spid="199817" grpId="0" autoUpdateAnimBg="0"/>
      <p:bldP spid="199818" grpId="0" autoUpdateAnimBg="0"/>
      <p:bldP spid="199819" grpId="0" autoUpdateAnimBg="0"/>
      <p:bldP spid="199820" grpId="0" autoUpdateAnimBg="0"/>
      <p:bldP spid="19982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8FA-CA19-423E-A39F-79A4691CDF6E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0"/>
            <a:ext cx="7737475" cy="533400"/>
          </a:xfrm>
        </p:spPr>
        <p:txBody>
          <a:bodyPr/>
          <a:lstStyle/>
          <a:p>
            <a:pPr algn="l"/>
            <a:r>
              <a:rPr lang="en-US" altLang="zh-CN" sz="2800" b="1" kern="1200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7.5.2  </a:t>
            </a:r>
            <a:r>
              <a:rPr lang="zh-CN" altLang="en-US" sz="2800" b="1" kern="1200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用</a:t>
            </a:r>
            <a:r>
              <a:rPr lang="en-US" altLang="zh-CN" sz="2800" b="1" kern="1200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555</a:t>
            </a:r>
            <a:r>
              <a:rPr lang="zh-CN" altLang="en-US" sz="2800" b="1" kern="1200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定时器接成的施密特触发器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90500" y="450850"/>
          <a:ext cx="4419600" cy="3768725"/>
        </p:xfrm>
        <a:graphic>
          <a:graphicData uri="http://schemas.openxmlformats.org/presentationml/2006/ole">
            <p:oleObj spid="_x0000_s148483" name="Photo Editor 照片" r:id="rId3" imgW="24000000" imgH="18895238" progId="">
              <p:embed/>
            </p:oleObj>
          </a:graphicData>
        </a:graphic>
      </p:graphicFrame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5416550" y="368300"/>
            <a:ext cx="3603625" cy="3641725"/>
            <a:chOff x="3696" y="232"/>
            <a:chExt cx="2460" cy="2294"/>
          </a:xfrm>
        </p:grpSpPr>
        <p:sp>
          <p:nvSpPr>
            <p:cNvPr id="148485" name="Rectangle 5"/>
            <p:cNvSpPr>
              <a:spLocks noChangeArrowheads="1"/>
            </p:cNvSpPr>
            <p:nvPr/>
          </p:nvSpPr>
          <p:spPr bwMode="auto">
            <a:xfrm>
              <a:off x="5560" y="2191"/>
              <a:ext cx="529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86" name="Rectangle 6"/>
            <p:cNvSpPr>
              <a:spLocks noChangeArrowheads="1"/>
            </p:cNvSpPr>
            <p:nvPr/>
          </p:nvSpPr>
          <p:spPr bwMode="auto">
            <a:xfrm>
              <a:off x="5090" y="2191"/>
              <a:ext cx="470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4598" y="2191"/>
              <a:ext cx="492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076" y="2191"/>
              <a:ext cx="522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5560" y="1864"/>
              <a:ext cx="529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5090" y="1864"/>
              <a:ext cx="470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4598" y="1864"/>
              <a:ext cx="492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2" name="Rectangle 12"/>
            <p:cNvSpPr>
              <a:spLocks noChangeArrowheads="1"/>
            </p:cNvSpPr>
            <p:nvPr/>
          </p:nvSpPr>
          <p:spPr bwMode="auto">
            <a:xfrm>
              <a:off x="4076" y="1864"/>
              <a:ext cx="522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3" name="Rectangle 13"/>
            <p:cNvSpPr>
              <a:spLocks noChangeArrowheads="1"/>
            </p:cNvSpPr>
            <p:nvPr/>
          </p:nvSpPr>
          <p:spPr bwMode="auto">
            <a:xfrm>
              <a:off x="5560" y="1538"/>
              <a:ext cx="529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4" name="Rectangle 14"/>
            <p:cNvSpPr>
              <a:spLocks noChangeArrowheads="1"/>
            </p:cNvSpPr>
            <p:nvPr/>
          </p:nvSpPr>
          <p:spPr bwMode="auto">
            <a:xfrm>
              <a:off x="5090" y="1538"/>
              <a:ext cx="470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5" name="Rectangle 15"/>
            <p:cNvSpPr>
              <a:spLocks noChangeArrowheads="1"/>
            </p:cNvSpPr>
            <p:nvPr/>
          </p:nvSpPr>
          <p:spPr bwMode="auto">
            <a:xfrm>
              <a:off x="4598" y="1538"/>
              <a:ext cx="492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6" name="Rectangle 16"/>
            <p:cNvSpPr>
              <a:spLocks noChangeArrowheads="1"/>
            </p:cNvSpPr>
            <p:nvPr/>
          </p:nvSpPr>
          <p:spPr bwMode="auto">
            <a:xfrm>
              <a:off x="4076" y="1538"/>
              <a:ext cx="522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7" name="Rectangle 17"/>
            <p:cNvSpPr>
              <a:spLocks noChangeArrowheads="1"/>
            </p:cNvSpPr>
            <p:nvPr/>
          </p:nvSpPr>
          <p:spPr bwMode="auto">
            <a:xfrm>
              <a:off x="5560" y="1211"/>
              <a:ext cx="529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8" name="Rectangle 18"/>
            <p:cNvSpPr>
              <a:spLocks noChangeArrowheads="1"/>
            </p:cNvSpPr>
            <p:nvPr/>
          </p:nvSpPr>
          <p:spPr bwMode="auto">
            <a:xfrm>
              <a:off x="5090" y="1211"/>
              <a:ext cx="470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499" name="Rectangle 19"/>
            <p:cNvSpPr>
              <a:spLocks noChangeArrowheads="1"/>
            </p:cNvSpPr>
            <p:nvPr/>
          </p:nvSpPr>
          <p:spPr bwMode="auto">
            <a:xfrm>
              <a:off x="4598" y="1211"/>
              <a:ext cx="492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500" name="Rectangle 20"/>
            <p:cNvSpPr>
              <a:spLocks noChangeArrowheads="1"/>
            </p:cNvSpPr>
            <p:nvPr/>
          </p:nvSpPr>
          <p:spPr bwMode="auto">
            <a:xfrm>
              <a:off x="4076" y="1211"/>
              <a:ext cx="522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501" name="Rectangle 21"/>
            <p:cNvSpPr>
              <a:spLocks noChangeArrowheads="1"/>
            </p:cNvSpPr>
            <p:nvPr/>
          </p:nvSpPr>
          <p:spPr bwMode="auto">
            <a:xfrm>
              <a:off x="3696" y="1211"/>
              <a:ext cx="380" cy="130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altLang="zh-CN" sz="2800"/>
            </a:p>
            <a:p>
              <a:pPr algn="ctr">
                <a:spcBef>
                  <a:spcPct val="20000"/>
                </a:spcBef>
              </a:pPr>
              <a:endParaRPr lang="en-US" altLang="zh-CN" sz="2800"/>
            </a:p>
            <a:p>
              <a:pPr algn="ctr">
                <a:spcBef>
                  <a:spcPct val="2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148502" name="Rectangle 22"/>
            <p:cNvSpPr>
              <a:spLocks noChangeArrowheads="1"/>
            </p:cNvSpPr>
            <p:nvPr/>
          </p:nvSpPr>
          <p:spPr bwMode="auto">
            <a:xfrm>
              <a:off x="5560" y="885"/>
              <a:ext cx="529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503" name="Rectangle 23"/>
            <p:cNvSpPr>
              <a:spLocks noChangeArrowheads="1"/>
            </p:cNvSpPr>
            <p:nvPr/>
          </p:nvSpPr>
          <p:spPr bwMode="auto">
            <a:xfrm>
              <a:off x="5090" y="885"/>
              <a:ext cx="470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504" name="Rectangle 24"/>
            <p:cNvSpPr>
              <a:spLocks noChangeArrowheads="1"/>
            </p:cNvSpPr>
            <p:nvPr/>
          </p:nvSpPr>
          <p:spPr bwMode="auto">
            <a:xfrm>
              <a:off x="4598" y="885"/>
              <a:ext cx="492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800"/>
                <a:t>×</a:t>
              </a:r>
            </a:p>
          </p:txBody>
        </p:sp>
        <p:sp>
          <p:nvSpPr>
            <p:cNvPr id="148505" name="Rectangle 25"/>
            <p:cNvSpPr>
              <a:spLocks noChangeArrowheads="1"/>
            </p:cNvSpPr>
            <p:nvPr/>
          </p:nvSpPr>
          <p:spPr bwMode="auto">
            <a:xfrm>
              <a:off x="4076" y="885"/>
              <a:ext cx="522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800"/>
                <a:t>×</a:t>
              </a:r>
            </a:p>
          </p:txBody>
        </p:sp>
        <p:sp>
          <p:nvSpPr>
            <p:cNvPr id="148506" name="Rectangle 26"/>
            <p:cNvSpPr>
              <a:spLocks noChangeArrowheads="1"/>
            </p:cNvSpPr>
            <p:nvPr/>
          </p:nvSpPr>
          <p:spPr bwMode="auto">
            <a:xfrm>
              <a:off x="3696" y="885"/>
              <a:ext cx="380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148507" name="Rectangle 27"/>
            <p:cNvSpPr>
              <a:spLocks noChangeArrowheads="1"/>
            </p:cNvSpPr>
            <p:nvPr/>
          </p:nvSpPr>
          <p:spPr bwMode="auto">
            <a:xfrm>
              <a:off x="5560" y="558"/>
              <a:ext cx="529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T</a:t>
              </a:r>
              <a:r>
                <a:rPr lang="en-US" altLang="zh-CN" sz="2000" baseline="-25000"/>
                <a:t>D</a:t>
              </a:r>
              <a:endParaRPr lang="en-US" altLang="zh-CN" sz="2000"/>
            </a:p>
          </p:txBody>
        </p:sp>
        <p:sp>
          <p:nvSpPr>
            <p:cNvPr id="148508" name="Rectangle 28"/>
            <p:cNvSpPr>
              <a:spLocks noChangeArrowheads="1"/>
            </p:cNvSpPr>
            <p:nvPr/>
          </p:nvSpPr>
          <p:spPr bwMode="auto">
            <a:xfrm>
              <a:off x="5090" y="558"/>
              <a:ext cx="470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V</a:t>
              </a:r>
              <a:r>
                <a:rPr lang="en-US" altLang="zh-CN" sz="2000" baseline="-25000"/>
                <a:t>O</a:t>
              </a:r>
            </a:p>
          </p:txBody>
        </p:sp>
        <p:sp>
          <p:nvSpPr>
            <p:cNvPr id="148509" name="Rectangle 29"/>
            <p:cNvSpPr>
              <a:spLocks noChangeArrowheads="1"/>
            </p:cNvSpPr>
            <p:nvPr/>
          </p:nvSpPr>
          <p:spPr bwMode="auto">
            <a:xfrm>
              <a:off x="4598" y="558"/>
              <a:ext cx="492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V</a:t>
              </a:r>
              <a:r>
                <a:rPr lang="en-US" altLang="zh-CN" sz="2000" baseline="-25000"/>
                <a:t>I2</a:t>
              </a:r>
            </a:p>
          </p:txBody>
        </p:sp>
        <p:sp>
          <p:nvSpPr>
            <p:cNvPr id="148510" name="Rectangle 30"/>
            <p:cNvSpPr>
              <a:spLocks noChangeArrowheads="1"/>
            </p:cNvSpPr>
            <p:nvPr/>
          </p:nvSpPr>
          <p:spPr bwMode="auto">
            <a:xfrm>
              <a:off x="4076" y="558"/>
              <a:ext cx="522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V</a:t>
              </a:r>
              <a:r>
                <a:rPr lang="en-US" altLang="zh-CN" sz="2000" baseline="-25000"/>
                <a:t>I1</a:t>
              </a:r>
            </a:p>
          </p:txBody>
        </p:sp>
        <p:sp>
          <p:nvSpPr>
            <p:cNvPr id="148511" name="Rectangle 31"/>
            <p:cNvSpPr>
              <a:spLocks noChangeArrowheads="1"/>
            </p:cNvSpPr>
            <p:nvPr/>
          </p:nvSpPr>
          <p:spPr bwMode="auto">
            <a:xfrm>
              <a:off x="3696" y="558"/>
              <a:ext cx="380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48512" name="Rectangle 32"/>
            <p:cNvSpPr>
              <a:spLocks noChangeArrowheads="1"/>
            </p:cNvSpPr>
            <p:nvPr/>
          </p:nvSpPr>
          <p:spPr bwMode="auto">
            <a:xfrm>
              <a:off x="5090" y="232"/>
              <a:ext cx="999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输出</a:t>
              </a:r>
            </a:p>
          </p:txBody>
        </p:sp>
        <p:sp>
          <p:nvSpPr>
            <p:cNvPr id="148513" name="Rectangle 33"/>
            <p:cNvSpPr>
              <a:spLocks noChangeArrowheads="1"/>
            </p:cNvSpPr>
            <p:nvPr/>
          </p:nvSpPr>
          <p:spPr bwMode="auto">
            <a:xfrm>
              <a:off x="3696" y="232"/>
              <a:ext cx="1394" cy="32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输入</a:t>
              </a:r>
            </a:p>
          </p:txBody>
        </p:sp>
        <p:sp>
          <p:nvSpPr>
            <p:cNvPr id="148514" name="Line 34"/>
            <p:cNvSpPr>
              <a:spLocks noChangeShapeType="1"/>
            </p:cNvSpPr>
            <p:nvPr/>
          </p:nvSpPr>
          <p:spPr bwMode="auto">
            <a:xfrm>
              <a:off x="3696" y="232"/>
              <a:ext cx="23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5" name="Line 35"/>
            <p:cNvSpPr>
              <a:spLocks noChangeShapeType="1"/>
            </p:cNvSpPr>
            <p:nvPr/>
          </p:nvSpPr>
          <p:spPr bwMode="auto">
            <a:xfrm>
              <a:off x="3696" y="558"/>
              <a:ext cx="2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6" name="Line 36"/>
            <p:cNvSpPr>
              <a:spLocks noChangeShapeType="1"/>
            </p:cNvSpPr>
            <p:nvPr/>
          </p:nvSpPr>
          <p:spPr bwMode="auto">
            <a:xfrm>
              <a:off x="3696" y="885"/>
              <a:ext cx="2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7" name="Line 37"/>
            <p:cNvSpPr>
              <a:spLocks noChangeShapeType="1"/>
            </p:cNvSpPr>
            <p:nvPr/>
          </p:nvSpPr>
          <p:spPr bwMode="auto">
            <a:xfrm>
              <a:off x="3696" y="1211"/>
              <a:ext cx="2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3696" y="2517"/>
              <a:ext cx="23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Line 39"/>
            <p:cNvSpPr>
              <a:spLocks noChangeShapeType="1"/>
            </p:cNvSpPr>
            <p:nvPr/>
          </p:nvSpPr>
          <p:spPr bwMode="auto">
            <a:xfrm>
              <a:off x="3696" y="232"/>
              <a:ext cx="0" cy="22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0" name="Line 40"/>
            <p:cNvSpPr>
              <a:spLocks noChangeShapeType="1"/>
            </p:cNvSpPr>
            <p:nvPr/>
          </p:nvSpPr>
          <p:spPr bwMode="auto">
            <a:xfrm>
              <a:off x="5090" y="232"/>
              <a:ext cx="0" cy="2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1" name="Line 41"/>
            <p:cNvSpPr>
              <a:spLocks noChangeShapeType="1"/>
            </p:cNvSpPr>
            <p:nvPr/>
          </p:nvSpPr>
          <p:spPr bwMode="auto">
            <a:xfrm>
              <a:off x="6089" y="232"/>
              <a:ext cx="0" cy="22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4076" y="558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>
              <a:off x="4598" y="558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Line 44"/>
            <p:cNvSpPr>
              <a:spLocks noChangeShapeType="1"/>
            </p:cNvSpPr>
            <p:nvPr/>
          </p:nvSpPr>
          <p:spPr bwMode="auto">
            <a:xfrm>
              <a:off x="4076" y="1538"/>
              <a:ext cx="20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5" name="Line 45"/>
            <p:cNvSpPr>
              <a:spLocks noChangeShapeType="1"/>
            </p:cNvSpPr>
            <p:nvPr/>
          </p:nvSpPr>
          <p:spPr bwMode="auto">
            <a:xfrm>
              <a:off x="4076" y="1864"/>
              <a:ext cx="20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6" name="Line 46"/>
            <p:cNvSpPr>
              <a:spLocks noChangeShapeType="1"/>
            </p:cNvSpPr>
            <p:nvPr/>
          </p:nvSpPr>
          <p:spPr bwMode="auto">
            <a:xfrm>
              <a:off x="4076" y="2191"/>
              <a:ext cx="20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7" name="Line 47"/>
            <p:cNvSpPr>
              <a:spLocks noChangeShapeType="1"/>
            </p:cNvSpPr>
            <p:nvPr/>
          </p:nvSpPr>
          <p:spPr bwMode="auto">
            <a:xfrm>
              <a:off x="5560" y="558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8528" name="Object 48"/>
            <p:cNvGraphicFramePr>
              <a:graphicFrameLocks noChangeAspect="1"/>
            </p:cNvGraphicFramePr>
            <p:nvPr/>
          </p:nvGraphicFramePr>
          <p:xfrm>
            <a:off x="3771" y="621"/>
            <a:ext cx="265" cy="241"/>
          </p:xfrm>
          <a:graphic>
            <a:graphicData uri="http://schemas.openxmlformats.org/presentationml/2006/ole">
              <p:oleObj spid="_x0000_s148528" name="Equation" r:id="rId4" imgW="228600" imgH="215640" progId="">
                <p:embed/>
              </p:oleObj>
            </a:graphicData>
          </a:graphic>
        </p:graphicFrame>
        <p:graphicFrame>
          <p:nvGraphicFramePr>
            <p:cNvPr id="148529" name="Object 49"/>
            <p:cNvGraphicFramePr>
              <a:graphicFrameLocks noChangeAspect="1"/>
            </p:cNvGraphicFramePr>
            <p:nvPr/>
          </p:nvGraphicFramePr>
          <p:xfrm>
            <a:off x="4108" y="1215"/>
            <a:ext cx="430" cy="321"/>
          </p:xfrm>
          <a:graphic>
            <a:graphicData uri="http://schemas.openxmlformats.org/presentationml/2006/ole">
              <p:oleObj spid="_x0000_s148529" name="Equation" r:id="rId5" imgW="507960" imgH="393480" progId="">
                <p:embed/>
              </p:oleObj>
            </a:graphicData>
          </a:graphic>
        </p:graphicFrame>
        <p:graphicFrame>
          <p:nvGraphicFramePr>
            <p:cNvPr id="148530" name="Object 50"/>
            <p:cNvGraphicFramePr>
              <a:graphicFrameLocks noChangeAspect="1"/>
            </p:cNvGraphicFramePr>
            <p:nvPr/>
          </p:nvGraphicFramePr>
          <p:xfrm>
            <a:off x="4613" y="1208"/>
            <a:ext cx="419" cy="321"/>
          </p:xfrm>
          <a:graphic>
            <a:graphicData uri="http://schemas.openxmlformats.org/presentationml/2006/ole">
              <p:oleObj spid="_x0000_s148530" name="Equation" r:id="rId6" imgW="495000" imgH="393480" progId="">
                <p:embed/>
              </p:oleObj>
            </a:graphicData>
          </a:graphic>
        </p:graphicFrame>
        <p:graphicFrame>
          <p:nvGraphicFramePr>
            <p:cNvPr id="148531" name="Object 51"/>
            <p:cNvGraphicFramePr>
              <a:graphicFrameLocks noChangeAspect="1"/>
            </p:cNvGraphicFramePr>
            <p:nvPr/>
          </p:nvGraphicFramePr>
          <p:xfrm>
            <a:off x="4115" y="2194"/>
            <a:ext cx="429" cy="320"/>
          </p:xfrm>
          <a:graphic>
            <a:graphicData uri="http://schemas.openxmlformats.org/presentationml/2006/ole">
              <p:oleObj spid="_x0000_s148531" name="Equation" r:id="rId7" imgW="507960" imgH="393480" progId="">
                <p:embed/>
              </p:oleObj>
            </a:graphicData>
          </a:graphic>
        </p:graphicFrame>
        <p:graphicFrame>
          <p:nvGraphicFramePr>
            <p:cNvPr id="148532" name="Object 52"/>
            <p:cNvGraphicFramePr>
              <a:graphicFrameLocks noChangeAspect="1"/>
            </p:cNvGraphicFramePr>
            <p:nvPr/>
          </p:nvGraphicFramePr>
          <p:xfrm>
            <a:off x="4582" y="2195"/>
            <a:ext cx="420" cy="320"/>
          </p:xfrm>
          <a:graphic>
            <a:graphicData uri="http://schemas.openxmlformats.org/presentationml/2006/ole">
              <p:oleObj spid="_x0000_s148532" name="Equation" r:id="rId8" imgW="495000" imgH="393480" progId="">
                <p:embed/>
              </p:oleObj>
            </a:graphicData>
          </a:graphic>
        </p:graphicFrame>
        <p:graphicFrame>
          <p:nvGraphicFramePr>
            <p:cNvPr id="148533" name="Object 53"/>
            <p:cNvGraphicFramePr>
              <a:graphicFrameLocks noChangeAspect="1"/>
            </p:cNvGraphicFramePr>
            <p:nvPr/>
          </p:nvGraphicFramePr>
          <p:xfrm>
            <a:off x="4591" y="1547"/>
            <a:ext cx="420" cy="321"/>
          </p:xfrm>
          <a:graphic>
            <a:graphicData uri="http://schemas.openxmlformats.org/presentationml/2006/ole">
              <p:oleObj spid="_x0000_s148533" name="Equation" r:id="rId9" imgW="495000" imgH="393480" progId="">
                <p:embed/>
              </p:oleObj>
            </a:graphicData>
          </a:graphic>
        </p:graphicFrame>
        <p:graphicFrame>
          <p:nvGraphicFramePr>
            <p:cNvPr id="148534" name="Object 54"/>
            <p:cNvGraphicFramePr>
              <a:graphicFrameLocks noChangeAspect="1"/>
            </p:cNvGraphicFramePr>
            <p:nvPr/>
          </p:nvGraphicFramePr>
          <p:xfrm>
            <a:off x="4102" y="1547"/>
            <a:ext cx="430" cy="321"/>
          </p:xfrm>
          <a:graphic>
            <a:graphicData uri="http://schemas.openxmlformats.org/presentationml/2006/ole">
              <p:oleObj spid="_x0000_s148534" name="Equation" r:id="rId10" imgW="507960" imgH="393480" progId="">
                <p:embed/>
              </p:oleObj>
            </a:graphicData>
          </a:graphic>
        </p:graphicFrame>
        <p:graphicFrame>
          <p:nvGraphicFramePr>
            <p:cNvPr id="148535" name="Object 55"/>
            <p:cNvGraphicFramePr>
              <a:graphicFrameLocks noChangeAspect="1"/>
            </p:cNvGraphicFramePr>
            <p:nvPr/>
          </p:nvGraphicFramePr>
          <p:xfrm>
            <a:off x="4628" y="1863"/>
            <a:ext cx="420" cy="320"/>
          </p:xfrm>
          <a:graphic>
            <a:graphicData uri="http://schemas.openxmlformats.org/presentationml/2006/ole">
              <p:oleObj spid="_x0000_s148535" name="Equation" r:id="rId11" imgW="495000" imgH="393480" progId="">
                <p:embed/>
              </p:oleObj>
            </a:graphicData>
          </a:graphic>
        </p:graphicFrame>
        <p:graphicFrame>
          <p:nvGraphicFramePr>
            <p:cNvPr id="148536" name="Object 56"/>
            <p:cNvGraphicFramePr>
              <a:graphicFrameLocks noChangeAspect="1"/>
            </p:cNvGraphicFramePr>
            <p:nvPr/>
          </p:nvGraphicFramePr>
          <p:xfrm>
            <a:off x="4154" y="1855"/>
            <a:ext cx="429" cy="321"/>
          </p:xfrm>
          <a:graphic>
            <a:graphicData uri="http://schemas.openxmlformats.org/presentationml/2006/ole">
              <p:oleObj spid="_x0000_s148536" name="Equation" r:id="rId12" imgW="507960" imgH="393480" progId="">
                <p:embed/>
              </p:oleObj>
            </a:graphicData>
          </a:graphic>
        </p:graphicFrame>
        <p:sp>
          <p:nvSpPr>
            <p:cNvPr id="148537" name="Text Box 57"/>
            <p:cNvSpPr txBox="1">
              <a:spLocks noChangeArrowheads="1"/>
            </p:cNvSpPr>
            <p:nvPr/>
          </p:nvSpPr>
          <p:spPr bwMode="auto">
            <a:xfrm>
              <a:off x="5206" y="90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48538" name="Text Box 58"/>
            <p:cNvSpPr txBox="1">
              <a:spLocks noChangeArrowheads="1"/>
            </p:cNvSpPr>
            <p:nvPr/>
          </p:nvSpPr>
          <p:spPr bwMode="auto">
            <a:xfrm>
              <a:off x="5654" y="897"/>
              <a:ext cx="50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148539" name="Text Box 59"/>
            <p:cNvSpPr txBox="1">
              <a:spLocks noChangeArrowheads="1"/>
            </p:cNvSpPr>
            <p:nvPr/>
          </p:nvSpPr>
          <p:spPr bwMode="auto">
            <a:xfrm>
              <a:off x="5199" y="1239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48540" name="Text Box 60"/>
            <p:cNvSpPr txBox="1">
              <a:spLocks noChangeArrowheads="1"/>
            </p:cNvSpPr>
            <p:nvPr/>
          </p:nvSpPr>
          <p:spPr bwMode="auto">
            <a:xfrm>
              <a:off x="5607" y="1292"/>
              <a:ext cx="503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148541" name="Text Box 61"/>
            <p:cNvSpPr txBox="1">
              <a:spLocks noChangeArrowheads="1"/>
            </p:cNvSpPr>
            <p:nvPr/>
          </p:nvSpPr>
          <p:spPr bwMode="auto">
            <a:xfrm>
              <a:off x="5114" y="1573"/>
              <a:ext cx="503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148542" name="Text Box 62"/>
            <p:cNvSpPr txBox="1">
              <a:spLocks noChangeArrowheads="1"/>
            </p:cNvSpPr>
            <p:nvPr/>
          </p:nvSpPr>
          <p:spPr bwMode="auto">
            <a:xfrm>
              <a:off x="5609" y="1573"/>
              <a:ext cx="50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148543" name="Text Box 63"/>
            <p:cNvSpPr txBox="1">
              <a:spLocks noChangeArrowheads="1"/>
            </p:cNvSpPr>
            <p:nvPr/>
          </p:nvSpPr>
          <p:spPr bwMode="auto">
            <a:xfrm>
              <a:off x="5206" y="1892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8544" name="Text Box 64"/>
            <p:cNvSpPr txBox="1">
              <a:spLocks noChangeArrowheads="1"/>
            </p:cNvSpPr>
            <p:nvPr/>
          </p:nvSpPr>
          <p:spPr bwMode="auto">
            <a:xfrm>
              <a:off x="5631" y="1882"/>
              <a:ext cx="503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截止</a:t>
              </a:r>
            </a:p>
          </p:txBody>
        </p:sp>
        <p:sp>
          <p:nvSpPr>
            <p:cNvPr id="148545" name="Text Box 65"/>
            <p:cNvSpPr txBox="1">
              <a:spLocks noChangeArrowheads="1"/>
            </p:cNvSpPr>
            <p:nvPr/>
          </p:nvSpPr>
          <p:spPr bwMode="auto">
            <a:xfrm>
              <a:off x="5213" y="223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8546" name="Text Box 66"/>
            <p:cNvSpPr txBox="1">
              <a:spLocks noChangeArrowheads="1"/>
            </p:cNvSpPr>
            <p:nvPr/>
          </p:nvSpPr>
          <p:spPr bwMode="auto">
            <a:xfrm>
              <a:off x="5609" y="2191"/>
              <a:ext cx="50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截止</a:t>
              </a:r>
            </a:p>
          </p:txBody>
        </p:sp>
      </p:grpSp>
      <p:grpSp>
        <p:nvGrpSpPr>
          <p:cNvPr id="148547" name="Group 67"/>
          <p:cNvGrpSpPr>
            <a:grpSpLocks/>
          </p:cNvGrpSpPr>
          <p:nvPr/>
        </p:nvGrpSpPr>
        <p:grpSpPr bwMode="auto">
          <a:xfrm>
            <a:off x="303213" y="4205288"/>
            <a:ext cx="4141787" cy="1485900"/>
            <a:chOff x="207" y="2649"/>
            <a:chExt cx="2783" cy="851"/>
          </a:xfrm>
        </p:grpSpPr>
        <p:sp>
          <p:nvSpPr>
            <p:cNvPr id="148548" name="Line 68"/>
            <p:cNvSpPr>
              <a:spLocks noChangeShapeType="1"/>
            </p:cNvSpPr>
            <p:nvPr/>
          </p:nvSpPr>
          <p:spPr bwMode="auto">
            <a:xfrm>
              <a:off x="296" y="3304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49" name="Line 69"/>
            <p:cNvSpPr>
              <a:spLocks noChangeShapeType="1"/>
            </p:cNvSpPr>
            <p:nvPr/>
          </p:nvSpPr>
          <p:spPr bwMode="auto">
            <a:xfrm flipV="1">
              <a:off x="440" y="2789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550" name="Object 70"/>
            <p:cNvGraphicFramePr>
              <a:graphicFrameLocks noChangeAspect="1"/>
            </p:cNvGraphicFramePr>
            <p:nvPr/>
          </p:nvGraphicFramePr>
          <p:xfrm>
            <a:off x="207" y="2649"/>
            <a:ext cx="220" cy="288"/>
          </p:xfrm>
          <a:graphic>
            <a:graphicData uri="http://schemas.openxmlformats.org/presentationml/2006/ole">
              <p:oleObj spid="_x0000_s148550" name="Equation" r:id="rId13" imgW="164880" imgH="215640" progId="">
                <p:embed/>
              </p:oleObj>
            </a:graphicData>
          </a:graphic>
        </p:graphicFrame>
        <p:sp>
          <p:nvSpPr>
            <p:cNvPr id="148551" name="Rectangle 71"/>
            <p:cNvSpPr>
              <a:spLocks noChangeArrowheads="1"/>
            </p:cNvSpPr>
            <p:nvPr/>
          </p:nvSpPr>
          <p:spPr bwMode="auto">
            <a:xfrm>
              <a:off x="2824" y="3116"/>
              <a:ext cx="16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48552" name="Text Box 72"/>
            <p:cNvSpPr txBox="1">
              <a:spLocks noChangeArrowheads="1"/>
            </p:cNvSpPr>
            <p:nvPr/>
          </p:nvSpPr>
          <p:spPr bwMode="auto">
            <a:xfrm>
              <a:off x="248" y="3273"/>
              <a:ext cx="237" cy="227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48553" name="Line 73"/>
            <p:cNvSpPr>
              <a:spLocks noChangeShapeType="1"/>
            </p:cNvSpPr>
            <p:nvPr/>
          </p:nvSpPr>
          <p:spPr bwMode="auto">
            <a:xfrm>
              <a:off x="446" y="2958"/>
              <a:ext cx="187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54" name="Line 74"/>
            <p:cNvSpPr>
              <a:spLocks noChangeShapeType="1"/>
            </p:cNvSpPr>
            <p:nvPr/>
          </p:nvSpPr>
          <p:spPr bwMode="auto">
            <a:xfrm flipV="1">
              <a:off x="436" y="3157"/>
              <a:ext cx="1902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55" name="Text Box 75"/>
            <p:cNvSpPr txBox="1">
              <a:spLocks noChangeArrowheads="1"/>
            </p:cNvSpPr>
            <p:nvPr/>
          </p:nvSpPr>
          <p:spPr bwMode="auto">
            <a:xfrm>
              <a:off x="2220" y="2828"/>
              <a:ext cx="665" cy="228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CC3300"/>
                  </a:solidFill>
                  <a:ea typeface="楷体_GB2312" pitchFamily="49" charset="-122"/>
                </a:rPr>
                <a:t>2/3V</a:t>
              </a:r>
              <a:r>
                <a:rPr lang="en-US" altLang="zh-CN" sz="2000" b="1" baseline="-25000">
                  <a:solidFill>
                    <a:srgbClr val="CC3300"/>
                  </a:solidFill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48556" name="Text Box 76"/>
            <p:cNvSpPr txBox="1">
              <a:spLocks noChangeArrowheads="1"/>
            </p:cNvSpPr>
            <p:nvPr/>
          </p:nvSpPr>
          <p:spPr bwMode="auto">
            <a:xfrm>
              <a:off x="2221" y="3045"/>
              <a:ext cx="665" cy="227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CC3300"/>
                  </a:solidFill>
                  <a:ea typeface="楷体_GB2312" pitchFamily="49" charset="-122"/>
                </a:rPr>
                <a:t>1/3V</a:t>
              </a:r>
              <a:r>
                <a:rPr lang="en-US" altLang="zh-CN" sz="2000" b="1" baseline="-25000">
                  <a:solidFill>
                    <a:srgbClr val="CC3300"/>
                  </a:solidFill>
                  <a:ea typeface="楷体_GB2312" pitchFamily="49" charset="-122"/>
                </a:rPr>
                <a:t>CC</a:t>
              </a:r>
            </a:p>
          </p:txBody>
        </p:sp>
      </p:grpSp>
      <p:grpSp>
        <p:nvGrpSpPr>
          <p:cNvPr id="148557" name="Group 77"/>
          <p:cNvGrpSpPr>
            <a:grpSpLocks/>
          </p:cNvGrpSpPr>
          <p:nvPr/>
        </p:nvGrpSpPr>
        <p:grpSpPr bwMode="auto">
          <a:xfrm>
            <a:off x="266700" y="5564188"/>
            <a:ext cx="3657600" cy="1084262"/>
            <a:chOff x="295" y="2746"/>
            <a:chExt cx="2496" cy="683"/>
          </a:xfrm>
        </p:grpSpPr>
        <p:sp>
          <p:nvSpPr>
            <p:cNvPr id="148558" name="Line 78"/>
            <p:cNvSpPr>
              <a:spLocks noChangeShapeType="1"/>
            </p:cNvSpPr>
            <p:nvPr/>
          </p:nvSpPr>
          <p:spPr bwMode="auto">
            <a:xfrm>
              <a:off x="427" y="3234"/>
              <a:ext cx="2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59" name="Line 79"/>
            <p:cNvSpPr>
              <a:spLocks noChangeShapeType="1"/>
            </p:cNvSpPr>
            <p:nvPr/>
          </p:nvSpPr>
          <p:spPr bwMode="auto">
            <a:xfrm flipV="1">
              <a:off x="562" y="285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560" name="Object 80"/>
            <p:cNvGraphicFramePr>
              <a:graphicFrameLocks noChangeAspect="1"/>
            </p:cNvGraphicFramePr>
            <p:nvPr/>
          </p:nvGraphicFramePr>
          <p:xfrm>
            <a:off x="295" y="2746"/>
            <a:ext cx="271" cy="305"/>
          </p:xfrm>
          <a:graphic>
            <a:graphicData uri="http://schemas.openxmlformats.org/presentationml/2006/ole">
              <p:oleObj spid="_x0000_s148560" name="Equation" r:id="rId14" imgW="203040" imgH="228600" progId="">
                <p:embed/>
              </p:oleObj>
            </a:graphicData>
          </a:graphic>
        </p:graphicFrame>
        <p:sp>
          <p:nvSpPr>
            <p:cNvPr id="148561" name="Rectangle 81"/>
            <p:cNvSpPr>
              <a:spLocks noChangeArrowheads="1"/>
            </p:cNvSpPr>
            <p:nvPr/>
          </p:nvSpPr>
          <p:spPr bwMode="auto">
            <a:xfrm>
              <a:off x="2622" y="309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48562" name="Rectangle 82"/>
            <p:cNvSpPr>
              <a:spLocks noChangeArrowheads="1"/>
            </p:cNvSpPr>
            <p:nvPr/>
          </p:nvSpPr>
          <p:spPr bwMode="auto">
            <a:xfrm>
              <a:off x="347" y="3179"/>
              <a:ext cx="240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148563" name="Freeform 83"/>
          <p:cNvSpPr>
            <a:spLocks/>
          </p:cNvSpPr>
          <p:nvPr/>
        </p:nvSpPr>
        <p:spPr bwMode="auto">
          <a:xfrm>
            <a:off x="652463" y="4572000"/>
            <a:ext cx="2595562" cy="820738"/>
          </a:xfrm>
          <a:custGeom>
            <a:avLst/>
            <a:gdLst/>
            <a:ahLst/>
            <a:cxnLst>
              <a:cxn ang="0">
                <a:pos x="0" y="497"/>
              </a:cxn>
              <a:cxn ang="0">
                <a:pos x="681" y="17"/>
              </a:cxn>
              <a:cxn ang="0">
                <a:pos x="1222" y="393"/>
              </a:cxn>
              <a:cxn ang="0">
                <a:pos x="1370" y="489"/>
              </a:cxn>
              <a:cxn ang="0">
                <a:pos x="1772" y="61"/>
              </a:cxn>
            </a:cxnLst>
            <a:rect l="0" t="0" r="r" b="b"/>
            <a:pathLst>
              <a:path w="1772" h="544">
                <a:moveTo>
                  <a:pt x="0" y="497"/>
                </a:moveTo>
                <a:cubicBezTo>
                  <a:pt x="238" y="265"/>
                  <a:pt x="477" y="34"/>
                  <a:pt x="681" y="17"/>
                </a:cubicBezTo>
                <a:cubicBezTo>
                  <a:pt x="885" y="0"/>
                  <a:pt x="1107" y="314"/>
                  <a:pt x="1222" y="393"/>
                </a:cubicBezTo>
                <a:cubicBezTo>
                  <a:pt x="1337" y="472"/>
                  <a:pt x="1278" y="544"/>
                  <a:pt x="1370" y="489"/>
                </a:cubicBezTo>
                <a:cubicBezTo>
                  <a:pt x="1462" y="434"/>
                  <a:pt x="1617" y="247"/>
                  <a:pt x="1772" y="6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8564" name="Group 84"/>
          <p:cNvGrpSpPr>
            <a:grpSpLocks/>
          </p:cNvGrpSpPr>
          <p:nvPr/>
        </p:nvGrpSpPr>
        <p:grpSpPr bwMode="auto">
          <a:xfrm>
            <a:off x="868363" y="4735513"/>
            <a:ext cx="2341562" cy="1624012"/>
            <a:chOff x="593" y="2983"/>
            <a:chExt cx="1597" cy="1023"/>
          </a:xfrm>
        </p:grpSpPr>
        <p:sp>
          <p:nvSpPr>
            <p:cNvPr id="148565" name="Line 85"/>
            <p:cNvSpPr>
              <a:spLocks noChangeShapeType="1"/>
            </p:cNvSpPr>
            <p:nvPr/>
          </p:nvSpPr>
          <p:spPr bwMode="auto">
            <a:xfrm>
              <a:off x="593" y="3229"/>
              <a:ext cx="0" cy="7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66" name="Line 86"/>
            <p:cNvSpPr>
              <a:spLocks noChangeShapeType="1"/>
            </p:cNvSpPr>
            <p:nvPr/>
          </p:nvSpPr>
          <p:spPr bwMode="auto">
            <a:xfrm>
              <a:off x="898" y="2994"/>
              <a:ext cx="0" cy="9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67" name="Line 87"/>
            <p:cNvSpPr>
              <a:spLocks noChangeShapeType="1"/>
            </p:cNvSpPr>
            <p:nvPr/>
          </p:nvSpPr>
          <p:spPr bwMode="auto">
            <a:xfrm>
              <a:off x="1344" y="2983"/>
              <a:ext cx="0" cy="9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68" name="Line 88"/>
            <p:cNvSpPr>
              <a:spLocks noChangeShapeType="1"/>
            </p:cNvSpPr>
            <p:nvPr/>
          </p:nvSpPr>
          <p:spPr bwMode="auto">
            <a:xfrm>
              <a:off x="1614" y="3264"/>
              <a:ext cx="0" cy="70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69" name="Line 89"/>
            <p:cNvSpPr>
              <a:spLocks noChangeShapeType="1"/>
            </p:cNvSpPr>
            <p:nvPr/>
          </p:nvSpPr>
          <p:spPr bwMode="auto">
            <a:xfrm>
              <a:off x="1972" y="3238"/>
              <a:ext cx="0" cy="7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70" name="Line 90"/>
            <p:cNvSpPr>
              <a:spLocks noChangeShapeType="1"/>
            </p:cNvSpPr>
            <p:nvPr/>
          </p:nvSpPr>
          <p:spPr bwMode="auto">
            <a:xfrm>
              <a:off x="2190" y="2985"/>
              <a:ext cx="0" cy="7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8571" name="Line 91"/>
          <p:cNvSpPr>
            <a:spLocks noChangeShapeType="1"/>
          </p:cNvSpPr>
          <p:nvPr/>
        </p:nvSpPr>
        <p:spPr bwMode="auto">
          <a:xfrm>
            <a:off x="665163" y="5999163"/>
            <a:ext cx="203200" cy="14287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8572" name="Group 92"/>
          <p:cNvGrpSpPr>
            <a:grpSpLocks/>
          </p:cNvGrpSpPr>
          <p:nvPr/>
        </p:nvGrpSpPr>
        <p:grpSpPr bwMode="auto">
          <a:xfrm>
            <a:off x="5627688" y="1843088"/>
            <a:ext cx="463550" cy="2011362"/>
            <a:chOff x="3351" y="1449"/>
            <a:chExt cx="345" cy="1391"/>
          </a:xfrm>
        </p:grpSpPr>
        <p:sp>
          <p:nvSpPr>
            <p:cNvPr id="148573" name="Rectangle 93"/>
            <p:cNvSpPr>
              <a:spLocks noChangeArrowheads="1"/>
            </p:cNvSpPr>
            <p:nvPr/>
          </p:nvSpPr>
          <p:spPr bwMode="auto">
            <a:xfrm>
              <a:off x="3360" y="1449"/>
              <a:ext cx="301" cy="27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5008"/>
                  </a:solidFill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148574" name="Rectangle 94"/>
            <p:cNvSpPr>
              <a:spLocks noChangeArrowheads="1"/>
            </p:cNvSpPr>
            <p:nvPr/>
          </p:nvSpPr>
          <p:spPr bwMode="auto">
            <a:xfrm>
              <a:off x="3359" y="1788"/>
              <a:ext cx="301" cy="275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5008"/>
                  </a:solidFill>
                  <a:ea typeface="楷体_GB2312" pitchFamily="49" charset="-122"/>
                </a:rPr>
                <a:t>Ⅱ</a:t>
              </a:r>
            </a:p>
          </p:txBody>
        </p:sp>
        <p:sp>
          <p:nvSpPr>
            <p:cNvPr id="148575" name="Rectangle 95"/>
            <p:cNvSpPr>
              <a:spLocks noChangeArrowheads="1"/>
            </p:cNvSpPr>
            <p:nvPr/>
          </p:nvSpPr>
          <p:spPr bwMode="auto">
            <a:xfrm>
              <a:off x="3351" y="2156"/>
              <a:ext cx="301" cy="27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5008"/>
                  </a:solidFill>
                  <a:ea typeface="楷体_GB2312" pitchFamily="49" charset="-122"/>
                </a:rPr>
                <a:t>Ⅲ</a:t>
              </a:r>
            </a:p>
          </p:txBody>
        </p:sp>
        <p:sp>
          <p:nvSpPr>
            <p:cNvPr id="148576" name="Rectangle 96"/>
            <p:cNvSpPr>
              <a:spLocks noChangeArrowheads="1"/>
            </p:cNvSpPr>
            <p:nvPr/>
          </p:nvSpPr>
          <p:spPr bwMode="auto">
            <a:xfrm>
              <a:off x="3395" y="2566"/>
              <a:ext cx="301" cy="27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5008"/>
                  </a:solidFill>
                  <a:ea typeface="楷体_GB2312" pitchFamily="49" charset="-122"/>
                </a:rPr>
                <a:t>Ⅳ</a:t>
              </a:r>
            </a:p>
          </p:txBody>
        </p:sp>
      </p:grpSp>
      <p:sp>
        <p:nvSpPr>
          <p:cNvPr id="148577" name="Rectangle 97"/>
          <p:cNvSpPr>
            <a:spLocks noChangeArrowheads="1"/>
          </p:cNvSpPr>
          <p:nvPr/>
        </p:nvSpPr>
        <p:spPr bwMode="auto">
          <a:xfrm>
            <a:off x="468313" y="6461125"/>
            <a:ext cx="4064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Ⅲ</a:t>
            </a:r>
          </a:p>
        </p:txBody>
      </p:sp>
      <p:sp>
        <p:nvSpPr>
          <p:cNvPr id="148578" name="Line 98"/>
          <p:cNvSpPr>
            <a:spLocks noChangeShapeType="1"/>
          </p:cNvSpPr>
          <p:nvPr/>
        </p:nvSpPr>
        <p:spPr bwMode="auto">
          <a:xfrm>
            <a:off x="868363" y="6013450"/>
            <a:ext cx="436562" cy="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79" name="Rectangle 99"/>
          <p:cNvSpPr>
            <a:spLocks noChangeArrowheads="1"/>
          </p:cNvSpPr>
          <p:nvPr/>
        </p:nvSpPr>
        <p:spPr bwMode="auto">
          <a:xfrm>
            <a:off x="904875" y="6461125"/>
            <a:ext cx="4064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Ⅱ</a:t>
            </a:r>
          </a:p>
        </p:txBody>
      </p:sp>
      <p:grpSp>
        <p:nvGrpSpPr>
          <p:cNvPr id="148580" name="Group 100"/>
          <p:cNvGrpSpPr>
            <a:grpSpLocks/>
          </p:cNvGrpSpPr>
          <p:nvPr/>
        </p:nvGrpSpPr>
        <p:grpSpPr bwMode="auto">
          <a:xfrm>
            <a:off x="1304925" y="6013450"/>
            <a:ext cx="665163" cy="317500"/>
            <a:chOff x="890" y="3788"/>
            <a:chExt cx="454" cy="200"/>
          </a:xfrm>
        </p:grpSpPr>
        <p:sp>
          <p:nvSpPr>
            <p:cNvPr id="148581" name="Line 101"/>
            <p:cNvSpPr>
              <a:spLocks noChangeShapeType="1"/>
            </p:cNvSpPr>
            <p:nvPr/>
          </p:nvSpPr>
          <p:spPr bwMode="auto">
            <a:xfrm>
              <a:off x="890" y="3788"/>
              <a:ext cx="0" cy="2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82" name="Line 102"/>
            <p:cNvSpPr>
              <a:spLocks noChangeShapeType="1"/>
            </p:cNvSpPr>
            <p:nvPr/>
          </p:nvSpPr>
          <p:spPr bwMode="auto">
            <a:xfrm>
              <a:off x="890" y="3980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8583" name="Rectangle 103"/>
          <p:cNvSpPr>
            <a:spLocks noChangeArrowheads="1"/>
          </p:cNvSpPr>
          <p:nvPr/>
        </p:nvSpPr>
        <p:spPr bwMode="auto">
          <a:xfrm>
            <a:off x="1401763" y="6461125"/>
            <a:ext cx="4064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Ⅰ</a:t>
            </a:r>
          </a:p>
        </p:txBody>
      </p:sp>
      <p:sp>
        <p:nvSpPr>
          <p:cNvPr id="148584" name="Line 104"/>
          <p:cNvSpPr>
            <a:spLocks noChangeShapeType="1"/>
          </p:cNvSpPr>
          <p:nvPr/>
        </p:nvSpPr>
        <p:spPr bwMode="auto">
          <a:xfrm>
            <a:off x="1968500" y="6303963"/>
            <a:ext cx="396875" cy="1270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85" name="Rectangle 105"/>
          <p:cNvSpPr>
            <a:spLocks noChangeArrowheads="1"/>
          </p:cNvSpPr>
          <p:nvPr/>
        </p:nvSpPr>
        <p:spPr bwMode="auto">
          <a:xfrm>
            <a:off x="1990725" y="6461125"/>
            <a:ext cx="4064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Ⅱ</a:t>
            </a:r>
          </a:p>
        </p:txBody>
      </p:sp>
      <p:grpSp>
        <p:nvGrpSpPr>
          <p:cNvPr id="148586" name="Group 106"/>
          <p:cNvGrpSpPr>
            <a:grpSpLocks/>
          </p:cNvGrpSpPr>
          <p:nvPr/>
        </p:nvGrpSpPr>
        <p:grpSpPr bwMode="auto">
          <a:xfrm>
            <a:off x="2366963" y="5970588"/>
            <a:ext cx="511175" cy="346075"/>
            <a:chOff x="1615" y="3761"/>
            <a:chExt cx="349" cy="218"/>
          </a:xfrm>
        </p:grpSpPr>
        <p:sp>
          <p:nvSpPr>
            <p:cNvPr id="148587" name="Line 107"/>
            <p:cNvSpPr>
              <a:spLocks noChangeShapeType="1"/>
            </p:cNvSpPr>
            <p:nvPr/>
          </p:nvSpPr>
          <p:spPr bwMode="auto">
            <a:xfrm flipH="1" flipV="1">
              <a:off x="1615" y="3761"/>
              <a:ext cx="8" cy="2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88" name="Line 108"/>
            <p:cNvSpPr>
              <a:spLocks noChangeShapeType="1"/>
            </p:cNvSpPr>
            <p:nvPr/>
          </p:nvSpPr>
          <p:spPr bwMode="auto">
            <a:xfrm>
              <a:off x="1623" y="3770"/>
              <a:ext cx="34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8589" name="Rectangle 109"/>
          <p:cNvSpPr>
            <a:spLocks noChangeArrowheads="1"/>
          </p:cNvSpPr>
          <p:nvPr/>
        </p:nvSpPr>
        <p:spPr bwMode="auto">
          <a:xfrm>
            <a:off x="2465388" y="6461125"/>
            <a:ext cx="404812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Ⅲ</a:t>
            </a:r>
          </a:p>
        </p:txBody>
      </p:sp>
      <p:sp>
        <p:nvSpPr>
          <p:cNvPr id="148590" name="Line 110"/>
          <p:cNvSpPr>
            <a:spLocks noChangeShapeType="1"/>
          </p:cNvSpPr>
          <p:nvPr/>
        </p:nvSpPr>
        <p:spPr bwMode="auto">
          <a:xfrm>
            <a:off x="2889250" y="5986463"/>
            <a:ext cx="346075" cy="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8591" name="Group 111"/>
          <p:cNvGrpSpPr>
            <a:grpSpLocks/>
          </p:cNvGrpSpPr>
          <p:nvPr/>
        </p:nvGrpSpPr>
        <p:grpSpPr bwMode="auto">
          <a:xfrm>
            <a:off x="3222625" y="5986463"/>
            <a:ext cx="127000" cy="344487"/>
            <a:chOff x="890" y="3788"/>
            <a:chExt cx="454" cy="200"/>
          </a:xfrm>
        </p:grpSpPr>
        <p:sp>
          <p:nvSpPr>
            <p:cNvPr id="148592" name="Line 112"/>
            <p:cNvSpPr>
              <a:spLocks noChangeShapeType="1"/>
            </p:cNvSpPr>
            <p:nvPr/>
          </p:nvSpPr>
          <p:spPr bwMode="auto">
            <a:xfrm>
              <a:off x="890" y="3788"/>
              <a:ext cx="0" cy="2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93" name="Line 113"/>
            <p:cNvSpPr>
              <a:spLocks noChangeShapeType="1"/>
            </p:cNvSpPr>
            <p:nvPr/>
          </p:nvSpPr>
          <p:spPr bwMode="auto">
            <a:xfrm>
              <a:off x="890" y="3980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8594" name="Oval 114"/>
          <p:cNvSpPr>
            <a:spLocks noChangeArrowheads="1"/>
          </p:cNvSpPr>
          <p:nvPr/>
        </p:nvSpPr>
        <p:spPr bwMode="auto">
          <a:xfrm>
            <a:off x="690563" y="1801813"/>
            <a:ext cx="523875" cy="871537"/>
          </a:xfrm>
          <a:prstGeom prst="ellipse">
            <a:avLst/>
          </a:prstGeom>
          <a:noFill/>
          <a:ln w="2222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95" name="Text Box 115"/>
          <p:cNvSpPr txBox="1">
            <a:spLocks noChangeArrowheads="1"/>
          </p:cNvSpPr>
          <p:nvPr/>
        </p:nvSpPr>
        <p:spPr bwMode="auto">
          <a:xfrm>
            <a:off x="1931988" y="4089400"/>
            <a:ext cx="102235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原理</a:t>
            </a:r>
          </a:p>
        </p:txBody>
      </p:sp>
      <p:sp>
        <p:nvSpPr>
          <p:cNvPr id="148596" name="Text Box 116"/>
          <p:cNvSpPr txBox="1">
            <a:spLocks noChangeArrowheads="1"/>
          </p:cNvSpPr>
          <p:nvPr/>
        </p:nvSpPr>
        <p:spPr bwMode="auto">
          <a:xfrm>
            <a:off x="4943475" y="3963988"/>
            <a:ext cx="2128838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电压传输特性</a:t>
            </a:r>
          </a:p>
        </p:txBody>
      </p:sp>
      <p:graphicFrame>
        <p:nvGraphicFramePr>
          <p:cNvPr id="148597" name="Object 117"/>
          <p:cNvGraphicFramePr>
            <a:graphicFrameLocks noChangeAspect="1"/>
          </p:cNvGraphicFramePr>
          <p:nvPr/>
        </p:nvGraphicFramePr>
        <p:xfrm>
          <a:off x="5305425" y="4471988"/>
          <a:ext cx="3044825" cy="2251075"/>
        </p:xfrm>
        <a:graphic>
          <a:graphicData uri="http://schemas.openxmlformats.org/presentationml/2006/ole">
            <p:oleObj spid="_x0000_s148597" name="Photo Editor 照片" r:id="rId15" imgW="18000000" imgH="12276190" progId="">
              <p:embed/>
            </p:oleObj>
          </a:graphicData>
        </a:graphic>
      </p:graphicFrame>
      <p:sp>
        <p:nvSpPr>
          <p:cNvPr id="148598" name="AutoShape 118"/>
          <p:cNvSpPr>
            <a:spLocks noChangeArrowheads="1"/>
          </p:cNvSpPr>
          <p:nvPr/>
        </p:nvSpPr>
        <p:spPr bwMode="auto">
          <a:xfrm>
            <a:off x="250825" y="2852738"/>
            <a:ext cx="2305050" cy="1081087"/>
          </a:xfrm>
          <a:prstGeom prst="wedgeRoundRectCallout">
            <a:avLst>
              <a:gd name="adj1" fmla="val -7162"/>
              <a:gd name="adj2" fmla="val 125773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电压上升时，触发电平</a:t>
            </a:r>
          </a:p>
        </p:txBody>
      </p:sp>
      <p:sp>
        <p:nvSpPr>
          <p:cNvPr id="148599" name="AutoShape 119"/>
          <p:cNvSpPr>
            <a:spLocks noChangeArrowheads="1"/>
          </p:cNvSpPr>
          <p:nvPr/>
        </p:nvSpPr>
        <p:spPr bwMode="auto">
          <a:xfrm>
            <a:off x="2987675" y="2852738"/>
            <a:ext cx="2305050" cy="1081087"/>
          </a:xfrm>
          <a:prstGeom prst="wedgeRoundRectCallout">
            <a:avLst>
              <a:gd name="adj1" fmla="val -75139"/>
              <a:gd name="adj2" fmla="val 151176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电压下降时，触发电平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8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8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8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8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  <p:bldP spid="148563" grpId="0" animBg="1"/>
      <p:bldP spid="148571" grpId="0" animBg="1"/>
      <p:bldP spid="148577" grpId="0" autoUpdateAnimBg="0"/>
      <p:bldP spid="148578" grpId="0" animBg="1"/>
      <p:bldP spid="148579" grpId="0" autoUpdateAnimBg="0"/>
      <p:bldP spid="148583" grpId="0" autoUpdateAnimBg="0"/>
      <p:bldP spid="148584" grpId="0" animBg="1"/>
      <p:bldP spid="148585" grpId="0" autoUpdateAnimBg="0"/>
      <p:bldP spid="148589" grpId="0" autoUpdateAnimBg="0"/>
      <p:bldP spid="148590" grpId="0" animBg="1"/>
      <p:bldP spid="148594" grpId="0" animBg="1"/>
      <p:bldP spid="148595" grpId="0" autoUpdateAnimBg="0"/>
      <p:bldP spid="148596" grpId="0" autoUpdateAnimBg="0"/>
      <p:bldP spid="148598" grpId="0" animBg="1"/>
      <p:bldP spid="14859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1996-407F-4B70-9632-3F6FDF062FA4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37475" cy="533400"/>
          </a:xfrm>
        </p:spPr>
        <p:txBody>
          <a:bodyPr/>
          <a:lstStyle/>
          <a:p>
            <a:pPr algn="l"/>
            <a:r>
              <a:rPr lang="en-US" altLang="zh-CN" sz="2800" b="1" kern="1200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10.5.3    </a:t>
            </a:r>
            <a:r>
              <a:rPr lang="zh-CN" altLang="en-US" sz="2800" b="1" kern="1200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用</a:t>
            </a:r>
            <a:r>
              <a:rPr lang="en-US" altLang="zh-CN" sz="2800" b="1" kern="1200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555</a:t>
            </a:r>
            <a:r>
              <a:rPr lang="zh-CN" altLang="en-US" sz="2800" b="1" kern="1200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  <a:cs typeface="+mn-cs"/>
              </a:rPr>
              <a:t>定时器接成的单稳态触发器</a:t>
            </a:r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0" y="414338"/>
          <a:ext cx="4279900" cy="3503612"/>
        </p:xfrm>
        <a:graphic>
          <a:graphicData uri="http://schemas.openxmlformats.org/presentationml/2006/ole">
            <p:oleObj spid="_x0000_s200707" name="Photo Editor 照片" r:id="rId3" imgW="23380952" imgH="17666667" progId="">
              <p:embed/>
            </p:oleObj>
          </a:graphicData>
        </a:graphic>
      </p:graphicFrame>
      <p:grpSp>
        <p:nvGrpSpPr>
          <p:cNvPr id="200708" name="Group 4"/>
          <p:cNvGrpSpPr>
            <a:grpSpLocks/>
          </p:cNvGrpSpPr>
          <p:nvPr/>
        </p:nvGrpSpPr>
        <p:grpSpPr bwMode="auto">
          <a:xfrm>
            <a:off x="231775" y="4000500"/>
            <a:ext cx="3317875" cy="2857500"/>
            <a:chOff x="158" y="2520"/>
            <a:chExt cx="2264" cy="1800"/>
          </a:xfrm>
        </p:grpSpPr>
        <p:sp>
          <p:nvSpPr>
            <p:cNvPr id="200709" name="Rectangle 5"/>
            <p:cNvSpPr>
              <a:spLocks noChangeArrowheads="1"/>
            </p:cNvSpPr>
            <p:nvPr/>
          </p:nvSpPr>
          <p:spPr bwMode="auto">
            <a:xfrm>
              <a:off x="1861" y="3990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1435" y="3990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1" name="Rectangle 7"/>
            <p:cNvSpPr>
              <a:spLocks noChangeArrowheads="1"/>
            </p:cNvSpPr>
            <p:nvPr/>
          </p:nvSpPr>
          <p:spPr bwMode="auto">
            <a:xfrm>
              <a:off x="990" y="3990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2" name="Rectangle 8"/>
            <p:cNvSpPr>
              <a:spLocks noChangeArrowheads="1"/>
            </p:cNvSpPr>
            <p:nvPr/>
          </p:nvSpPr>
          <p:spPr bwMode="auto">
            <a:xfrm>
              <a:off x="517" y="3990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3" name="Rectangle 9"/>
            <p:cNvSpPr>
              <a:spLocks noChangeArrowheads="1"/>
            </p:cNvSpPr>
            <p:nvPr/>
          </p:nvSpPr>
          <p:spPr bwMode="auto">
            <a:xfrm>
              <a:off x="1861" y="3697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4" name="Rectangle 10"/>
            <p:cNvSpPr>
              <a:spLocks noChangeArrowheads="1"/>
            </p:cNvSpPr>
            <p:nvPr/>
          </p:nvSpPr>
          <p:spPr bwMode="auto">
            <a:xfrm>
              <a:off x="1435" y="3697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5" name="Rectangle 11"/>
            <p:cNvSpPr>
              <a:spLocks noChangeArrowheads="1"/>
            </p:cNvSpPr>
            <p:nvPr/>
          </p:nvSpPr>
          <p:spPr bwMode="auto">
            <a:xfrm>
              <a:off x="990" y="3697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6" name="Rectangle 12"/>
            <p:cNvSpPr>
              <a:spLocks noChangeArrowheads="1"/>
            </p:cNvSpPr>
            <p:nvPr/>
          </p:nvSpPr>
          <p:spPr bwMode="auto">
            <a:xfrm>
              <a:off x="517" y="3697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7" name="Rectangle 13"/>
            <p:cNvSpPr>
              <a:spLocks noChangeArrowheads="1"/>
            </p:cNvSpPr>
            <p:nvPr/>
          </p:nvSpPr>
          <p:spPr bwMode="auto">
            <a:xfrm>
              <a:off x="1861" y="3404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8" name="Rectangle 14"/>
            <p:cNvSpPr>
              <a:spLocks noChangeArrowheads="1"/>
            </p:cNvSpPr>
            <p:nvPr/>
          </p:nvSpPr>
          <p:spPr bwMode="auto">
            <a:xfrm>
              <a:off x="1435" y="3404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19" name="Rectangle 15"/>
            <p:cNvSpPr>
              <a:spLocks noChangeArrowheads="1"/>
            </p:cNvSpPr>
            <p:nvPr/>
          </p:nvSpPr>
          <p:spPr bwMode="auto">
            <a:xfrm>
              <a:off x="990" y="3404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517" y="3404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21" name="Rectangle 17"/>
            <p:cNvSpPr>
              <a:spLocks noChangeArrowheads="1"/>
            </p:cNvSpPr>
            <p:nvPr/>
          </p:nvSpPr>
          <p:spPr bwMode="auto">
            <a:xfrm>
              <a:off x="1861" y="3110"/>
              <a:ext cx="478" cy="29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22" name="Rectangle 18"/>
            <p:cNvSpPr>
              <a:spLocks noChangeArrowheads="1"/>
            </p:cNvSpPr>
            <p:nvPr/>
          </p:nvSpPr>
          <p:spPr bwMode="auto">
            <a:xfrm>
              <a:off x="1435" y="3110"/>
              <a:ext cx="426" cy="29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23" name="Rectangle 19"/>
            <p:cNvSpPr>
              <a:spLocks noChangeArrowheads="1"/>
            </p:cNvSpPr>
            <p:nvPr/>
          </p:nvSpPr>
          <p:spPr bwMode="auto">
            <a:xfrm>
              <a:off x="990" y="3110"/>
              <a:ext cx="445" cy="29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24" name="Rectangle 20"/>
            <p:cNvSpPr>
              <a:spLocks noChangeArrowheads="1"/>
            </p:cNvSpPr>
            <p:nvPr/>
          </p:nvSpPr>
          <p:spPr bwMode="auto">
            <a:xfrm>
              <a:off x="517" y="3110"/>
              <a:ext cx="473" cy="29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25" name="Rectangle 21"/>
            <p:cNvSpPr>
              <a:spLocks noChangeArrowheads="1"/>
            </p:cNvSpPr>
            <p:nvPr/>
          </p:nvSpPr>
          <p:spPr bwMode="auto">
            <a:xfrm>
              <a:off x="173" y="3110"/>
              <a:ext cx="344" cy="117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altLang="zh-CN" sz="2800"/>
            </a:p>
            <a:p>
              <a:pPr algn="ctr">
                <a:spcBef>
                  <a:spcPct val="20000"/>
                </a:spcBef>
              </a:pPr>
              <a:endParaRPr lang="en-US" altLang="zh-CN" sz="2800"/>
            </a:p>
            <a:p>
              <a:pPr algn="ctr">
                <a:spcBef>
                  <a:spcPct val="2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200726" name="Rectangle 22"/>
            <p:cNvSpPr>
              <a:spLocks noChangeArrowheads="1"/>
            </p:cNvSpPr>
            <p:nvPr/>
          </p:nvSpPr>
          <p:spPr bwMode="auto">
            <a:xfrm>
              <a:off x="1861" y="2817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27" name="Rectangle 23"/>
            <p:cNvSpPr>
              <a:spLocks noChangeArrowheads="1"/>
            </p:cNvSpPr>
            <p:nvPr/>
          </p:nvSpPr>
          <p:spPr bwMode="auto">
            <a:xfrm>
              <a:off x="1435" y="2817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990" y="2817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800"/>
                <a:t>×</a:t>
              </a:r>
            </a:p>
          </p:txBody>
        </p:sp>
        <p:sp>
          <p:nvSpPr>
            <p:cNvPr id="200729" name="Rectangle 25"/>
            <p:cNvSpPr>
              <a:spLocks noChangeArrowheads="1"/>
            </p:cNvSpPr>
            <p:nvPr/>
          </p:nvSpPr>
          <p:spPr bwMode="auto">
            <a:xfrm>
              <a:off x="517" y="2817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800"/>
                <a:t>×</a:t>
              </a:r>
            </a:p>
          </p:txBody>
        </p:sp>
        <p:sp>
          <p:nvSpPr>
            <p:cNvPr id="200730" name="Rectangle 26"/>
            <p:cNvSpPr>
              <a:spLocks noChangeArrowheads="1"/>
            </p:cNvSpPr>
            <p:nvPr/>
          </p:nvSpPr>
          <p:spPr bwMode="auto">
            <a:xfrm>
              <a:off x="173" y="2817"/>
              <a:ext cx="344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1861" y="2524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T</a:t>
              </a:r>
              <a:r>
                <a:rPr lang="en-US" altLang="zh-CN" sz="2000" baseline="-25000"/>
                <a:t>D</a:t>
              </a:r>
              <a:endParaRPr lang="en-US" altLang="zh-CN" sz="2000"/>
            </a:p>
          </p:txBody>
        </p:sp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1435" y="2524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V</a:t>
              </a:r>
              <a:r>
                <a:rPr lang="en-US" altLang="zh-CN" sz="2000" baseline="-25000"/>
                <a:t>O</a:t>
              </a:r>
            </a:p>
          </p:txBody>
        </p:sp>
        <p:sp>
          <p:nvSpPr>
            <p:cNvPr id="200733" name="Rectangle 29"/>
            <p:cNvSpPr>
              <a:spLocks noChangeArrowheads="1"/>
            </p:cNvSpPr>
            <p:nvPr/>
          </p:nvSpPr>
          <p:spPr bwMode="auto">
            <a:xfrm>
              <a:off x="990" y="2524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V</a:t>
              </a:r>
              <a:r>
                <a:rPr lang="en-US" altLang="zh-CN" sz="2000" baseline="-25000"/>
                <a:t>I2</a:t>
              </a:r>
            </a:p>
          </p:txBody>
        </p:sp>
        <p:sp>
          <p:nvSpPr>
            <p:cNvPr id="200734" name="Rectangle 30"/>
            <p:cNvSpPr>
              <a:spLocks noChangeArrowheads="1"/>
            </p:cNvSpPr>
            <p:nvPr/>
          </p:nvSpPr>
          <p:spPr bwMode="auto">
            <a:xfrm>
              <a:off x="517" y="2524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V</a:t>
              </a:r>
              <a:r>
                <a:rPr lang="en-US" altLang="zh-CN" sz="2000" baseline="-25000"/>
                <a:t>I1</a:t>
              </a:r>
            </a:p>
          </p:txBody>
        </p:sp>
        <p:sp>
          <p:nvSpPr>
            <p:cNvPr id="200735" name="Rectangle 31"/>
            <p:cNvSpPr>
              <a:spLocks noChangeArrowheads="1"/>
            </p:cNvSpPr>
            <p:nvPr/>
          </p:nvSpPr>
          <p:spPr bwMode="auto">
            <a:xfrm>
              <a:off x="173" y="2524"/>
              <a:ext cx="344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00736" name="Line 32"/>
            <p:cNvSpPr>
              <a:spLocks noChangeShapeType="1"/>
            </p:cNvSpPr>
            <p:nvPr/>
          </p:nvSpPr>
          <p:spPr bwMode="auto">
            <a:xfrm>
              <a:off x="173" y="2524"/>
              <a:ext cx="2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7" name="Line 33"/>
            <p:cNvSpPr>
              <a:spLocks noChangeShapeType="1"/>
            </p:cNvSpPr>
            <p:nvPr/>
          </p:nvSpPr>
          <p:spPr bwMode="auto">
            <a:xfrm>
              <a:off x="173" y="2817"/>
              <a:ext cx="2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8" name="Line 34"/>
            <p:cNvSpPr>
              <a:spLocks noChangeShapeType="1"/>
            </p:cNvSpPr>
            <p:nvPr/>
          </p:nvSpPr>
          <p:spPr bwMode="auto">
            <a:xfrm>
              <a:off x="173" y="3110"/>
              <a:ext cx="2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9" name="Line 35"/>
            <p:cNvSpPr>
              <a:spLocks noChangeShapeType="1"/>
            </p:cNvSpPr>
            <p:nvPr/>
          </p:nvSpPr>
          <p:spPr bwMode="auto">
            <a:xfrm>
              <a:off x="173" y="4283"/>
              <a:ext cx="216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40" name="Line 36"/>
            <p:cNvSpPr>
              <a:spLocks noChangeShapeType="1"/>
            </p:cNvSpPr>
            <p:nvPr/>
          </p:nvSpPr>
          <p:spPr bwMode="auto">
            <a:xfrm>
              <a:off x="158" y="2520"/>
              <a:ext cx="15" cy="17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41" name="Line 37"/>
            <p:cNvSpPr>
              <a:spLocks noChangeShapeType="1"/>
            </p:cNvSpPr>
            <p:nvPr/>
          </p:nvSpPr>
          <p:spPr bwMode="auto">
            <a:xfrm>
              <a:off x="1427" y="2520"/>
              <a:ext cx="8" cy="1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42" name="Line 38"/>
            <p:cNvSpPr>
              <a:spLocks noChangeShapeType="1"/>
            </p:cNvSpPr>
            <p:nvPr/>
          </p:nvSpPr>
          <p:spPr bwMode="auto">
            <a:xfrm>
              <a:off x="2331" y="2544"/>
              <a:ext cx="8" cy="17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43" name="Line 39"/>
            <p:cNvSpPr>
              <a:spLocks noChangeShapeType="1"/>
            </p:cNvSpPr>
            <p:nvPr/>
          </p:nvSpPr>
          <p:spPr bwMode="auto">
            <a:xfrm>
              <a:off x="517" y="2524"/>
              <a:ext cx="0" cy="1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44" name="Line 40"/>
            <p:cNvSpPr>
              <a:spLocks noChangeShapeType="1"/>
            </p:cNvSpPr>
            <p:nvPr/>
          </p:nvSpPr>
          <p:spPr bwMode="auto">
            <a:xfrm>
              <a:off x="990" y="2524"/>
              <a:ext cx="0" cy="1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45" name="Line 41"/>
            <p:cNvSpPr>
              <a:spLocks noChangeShapeType="1"/>
            </p:cNvSpPr>
            <p:nvPr/>
          </p:nvSpPr>
          <p:spPr bwMode="auto">
            <a:xfrm>
              <a:off x="517" y="3404"/>
              <a:ext cx="1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46" name="Line 42"/>
            <p:cNvSpPr>
              <a:spLocks noChangeShapeType="1"/>
            </p:cNvSpPr>
            <p:nvPr/>
          </p:nvSpPr>
          <p:spPr bwMode="auto">
            <a:xfrm>
              <a:off x="517" y="3697"/>
              <a:ext cx="1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47" name="Line 43"/>
            <p:cNvSpPr>
              <a:spLocks noChangeShapeType="1"/>
            </p:cNvSpPr>
            <p:nvPr/>
          </p:nvSpPr>
          <p:spPr bwMode="auto">
            <a:xfrm>
              <a:off x="517" y="3990"/>
              <a:ext cx="1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48" name="Line 44"/>
            <p:cNvSpPr>
              <a:spLocks noChangeShapeType="1"/>
            </p:cNvSpPr>
            <p:nvPr/>
          </p:nvSpPr>
          <p:spPr bwMode="auto">
            <a:xfrm>
              <a:off x="1861" y="2524"/>
              <a:ext cx="0" cy="1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0749" name="Object 45"/>
            <p:cNvGraphicFramePr>
              <a:graphicFrameLocks noChangeAspect="1"/>
            </p:cNvGraphicFramePr>
            <p:nvPr/>
          </p:nvGraphicFramePr>
          <p:xfrm>
            <a:off x="241" y="2580"/>
            <a:ext cx="240" cy="217"/>
          </p:xfrm>
          <a:graphic>
            <a:graphicData uri="http://schemas.openxmlformats.org/presentationml/2006/ole">
              <p:oleObj spid="_x0000_s200749" name="Equation" r:id="rId4" imgW="228600" imgH="215640" progId="">
                <p:embed/>
              </p:oleObj>
            </a:graphicData>
          </a:graphic>
        </p:graphicFrame>
        <p:graphicFrame>
          <p:nvGraphicFramePr>
            <p:cNvPr id="200750" name="Object 46"/>
            <p:cNvGraphicFramePr>
              <a:graphicFrameLocks noChangeAspect="1"/>
            </p:cNvGraphicFramePr>
            <p:nvPr/>
          </p:nvGraphicFramePr>
          <p:xfrm>
            <a:off x="546" y="3114"/>
            <a:ext cx="390" cy="288"/>
          </p:xfrm>
          <a:graphic>
            <a:graphicData uri="http://schemas.openxmlformats.org/presentationml/2006/ole">
              <p:oleObj spid="_x0000_s200750" name="Equation" r:id="rId5" imgW="507960" imgH="393480" progId="">
                <p:embed/>
              </p:oleObj>
            </a:graphicData>
          </a:graphic>
        </p:graphicFrame>
        <p:graphicFrame>
          <p:nvGraphicFramePr>
            <p:cNvPr id="200751" name="Object 47"/>
            <p:cNvGraphicFramePr>
              <a:graphicFrameLocks noChangeAspect="1"/>
            </p:cNvGraphicFramePr>
            <p:nvPr/>
          </p:nvGraphicFramePr>
          <p:xfrm>
            <a:off x="1003" y="3107"/>
            <a:ext cx="380" cy="289"/>
          </p:xfrm>
          <a:graphic>
            <a:graphicData uri="http://schemas.openxmlformats.org/presentationml/2006/ole">
              <p:oleObj spid="_x0000_s200751" name="Equation" r:id="rId6" imgW="495000" imgH="393480" progId="">
                <p:embed/>
              </p:oleObj>
            </a:graphicData>
          </a:graphic>
        </p:graphicFrame>
        <p:graphicFrame>
          <p:nvGraphicFramePr>
            <p:cNvPr id="200752" name="Object 48"/>
            <p:cNvGraphicFramePr>
              <a:graphicFrameLocks noChangeAspect="1"/>
            </p:cNvGraphicFramePr>
            <p:nvPr/>
          </p:nvGraphicFramePr>
          <p:xfrm>
            <a:off x="553" y="3993"/>
            <a:ext cx="388" cy="287"/>
          </p:xfrm>
          <a:graphic>
            <a:graphicData uri="http://schemas.openxmlformats.org/presentationml/2006/ole">
              <p:oleObj spid="_x0000_s200752" name="Equation" r:id="rId7" imgW="507960" imgH="393480" progId="">
                <p:embed/>
              </p:oleObj>
            </a:graphicData>
          </a:graphic>
        </p:graphicFrame>
        <p:graphicFrame>
          <p:nvGraphicFramePr>
            <p:cNvPr id="200753" name="Object 49"/>
            <p:cNvGraphicFramePr>
              <a:graphicFrameLocks noChangeAspect="1"/>
            </p:cNvGraphicFramePr>
            <p:nvPr/>
          </p:nvGraphicFramePr>
          <p:xfrm>
            <a:off x="975" y="3994"/>
            <a:ext cx="380" cy="287"/>
          </p:xfrm>
          <a:graphic>
            <a:graphicData uri="http://schemas.openxmlformats.org/presentationml/2006/ole">
              <p:oleObj spid="_x0000_s200753" name="Equation" r:id="rId8" imgW="495000" imgH="393480" progId="">
                <p:embed/>
              </p:oleObj>
            </a:graphicData>
          </a:graphic>
        </p:graphicFrame>
        <p:graphicFrame>
          <p:nvGraphicFramePr>
            <p:cNvPr id="200754" name="Object 50"/>
            <p:cNvGraphicFramePr>
              <a:graphicFrameLocks noChangeAspect="1"/>
            </p:cNvGraphicFramePr>
            <p:nvPr/>
          </p:nvGraphicFramePr>
          <p:xfrm>
            <a:off x="983" y="3412"/>
            <a:ext cx="381" cy="288"/>
          </p:xfrm>
          <a:graphic>
            <a:graphicData uri="http://schemas.openxmlformats.org/presentationml/2006/ole">
              <p:oleObj spid="_x0000_s200754" name="Equation" r:id="rId9" imgW="495000" imgH="393480" progId="">
                <p:embed/>
              </p:oleObj>
            </a:graphicData>
          </a:graphic>
        </p:graphicFrame>
        <p:graphicFrame>
          <p:nvGraphicFramePr>
            <p:cNvPr id="200755" name="Object 51"/>
            <p:cNvGraphicFramePr>
              <a:graphicFrameLocks noChangeAspect="1"/>
            </p:cNvGraphicFramePr>
            <p:nvPr/>
          </p:nvGraphicFramePr>
          <p:xfrm>
            <a:off x="540" y="3412"/>
            <a:ext cx="390" cy="288"/>
          </p:xfrm>
          <a:graphic>
            <a:graphicData uri="http://schemas.openxmlformats.org/presentationml/2006/ole">
              <p:oleObj spid="_x0000_s200755" name="Equation" r:id="rId10" imgW="507960" imgH="393480" progId="">
                <p:embed/>
              </p:oleObj>
            </a:graphicData>
          </a:graphic>
        </p:graphicFrame>
        <p:graphicFrame>
          <p:nvGraphicFramePr>
            <p:cNvPr id="200756" name="Object 52"/>
            <p:cNvGraphicFramePr>
              <a:graphicFrameLocks noChangeAspect="1"/>
            </p:cNvGraphicFramePr>
            <p:nvPr/>
          </p:nvGraphicFramePr>
          <p:xfrm>
            <a:off x="1017" y="3696"/>
            <a:ext cx="380" cy="287"/>
          </p:xfrm>
          <a:graphic>
            <a:graphicData uri="http://schemas.openxmlformats.org/presentationml/2006/ole">
              <p:oleObj spid="_x0000_s200756" name="Equation" r:id="rId11" imgW="495000" imgH="393480" progId="">
                <p:embed/>
              </p:oleObj>
            </a:graphicData>
          </a:graphic>
        </p:graphicFrame>
        <p:graphicFrame>
          <p:nvGraphicFramePr>
            <p:cNvPr id="200757" name="Object 53"/>
            <p:cNvGraphicFramePr>
              <a:graphicFrameLocks noChangeAspect="1"/>
            </p:cNvGraphicFramePr>
            <p:nvPr/>
          </p:nvGraphicFramePr>
          <p:xfrm>
            <a:off x="587" y="3689"/>
            <a:ext cx="390" cy="288"/>
          </p:xfrm>
          <a:graphic>
            <a:graphicData uri="http://schemas.openxmlformats.org/presentationml/2006/ole">
              <p:oleObj spid="_x0000_s200757" name="Equation" r:id="rId12" imgW="507960" imgH="393480" progId="">
                <p:embed/>
              </p:oleObj>
            </a:graphicData>
          </a:graphic>
        </p:graphicFrame>
        <p:sp>
          <p:nvSpPr>
            <p:cNvPr id="200758" name="Text Box 54"/>
            <p:cNvSpPr txBox="1">
              <a:spLocks noChangeArrowheads="1"/>
            </p:cNvSpPr>
            <p:nvPr/>
          </p:nvSpPr>
          <p:spPr bwMode="auto">
            <a:xfrm>
              <a:off x="1540" y="283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0759" name="Text Box 55"/>
            <p:cNvSpPr txBox="1">
              <a:spLocks noChangeArrowheads="1"/>
            </p:cNvSpPr>
            <p:nvPr/>
          </p:nvSpPr>
          <p:spPr bwMode="auto">
            <a:xfrm>
              <a:off x="1948" y="2861"/>
              <a:ext cx="474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200760" name="Text Box 56"/>
            <p:cNvSpPr txBox="1">
              <a:spLocks noChangeArrowheads="1"/>
            </p:cNvSpPr>
            <p:nvPr/>
          </p:nvSpPr>
          <p:spPr bwMode="auto">
            <a:xfrm>
              <a:off x="1534" y="3135"/>
              <a:ext cx="213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0761" name="Text Box 57"/>
            <p:cNvSpPr txBox="1">
              <a:spLocks noChangeArrowheads="1"/>
            </p:cNvSpPr>
            <p:nvPr/>
          </p:nvSpPr>
          <p:spPr bwMode="auto">
            <a:xfrm>
              <a:off x="1903" y="3216"/>
              <a:ext cx="474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200762" name="Text Box 58"/>
            <p:cNvSpPr txBox="1">
              <a:spLocks noChangeArrowheads="1"/>
            </p:cNvSpPr>
            <p:nvPr/>
          </p:nvSpPr>
          <p:spPr bwMode="auto">
            <a:xfrm>
              <a:off x="1457" y="3468"/>
              <a:ext cx="474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200763" name="Text Box 59"/>
            <p:cNvSpPr txBox="1">
              <a:spLocks noChangeArrowheads="1"/>
            </p:cNvSpPr>
            <p:nvPr/>
          </p:nvSpPr>
          <p:spPr bwMode="auto">
            <a:xfrm>
              <a:off x="1905" y="3468"/>
              <a:ext cx="474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200764" name="Text Box 60"/>
            <p:cNvSpPr txBox="1">
              <a:spLocks noChangeArrowheads="1"/>
            </p:cNvSpPr>
            <p:nvPr/>
          </p:nvSpPr>
          <p:spPr bwMode="auto">
            <a:xfrm>
              <a:off x="1540" y="3722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0765" name="Text Box 61"/>
            <p:cNvSpPr txBox="1">
              <a:spLocks noChangeArrowheads="1"/>
            </p:cNvSpPr>
            <p:nvPr/>
          </p:nvSpPr>
          <p:spPr bwMode="auto">
            <a:xfrm>
              <a:off x="1924" y="3746"/>
              <a:ext cx="475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截止</a:t>
              </a:r>
            </a:p>
          </p:txBody>
        </p:sp>
        <p:sp>
          <p:nvSpPr>
            <p:cNvPr id="200766" name="Text Box 62"/>
            <p:cNvSpPr txBox="1">
              <a:spLocks noChangeArrowheads="1"/>
            </p:cNvSpPr>
            <p:nvPr/>
          </p:nvSpPr>
          <p:spPr bwMode="auto">
            <a:xfrm>
              <a:off x="1546" y="4033"/>
              <a:ext cx="212" cy="28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0767" name="Text Box 63"/>
            <p:cNvSpPr txBox="1">
              <a:spLocks noChangeArrowheads="1"/>
            </p:cNvSpPr>
            <p:nvPr/>
          </p:nvSpPr>
          <p:spPr bwMode="auto">
            <a:xfrm>
              <a:off x="1905" y="4023"/>
              <a:ext cx="475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截止</a:t>
              </a:r>
            </a:p>
          </p:txBody>
        </p:sp>
      </p:grpSp>
      <p:sp>
        <p:nvSpPr>
          <p:cNvPr id="200786" name="Text Box 82"/>
          <p:cNvSpPr txBox="1">
            <a:spLocks noChangeArrowheads="1"/>
          </p:cNvSpPr>
          <p:nvPr/>
        </p:nvSpPr>
        <p:spPr bwMode="auto">
          <a:xfrm>
            <a:off x="4284663" y="4005263"/>
            <a:ext cx="161290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3300"/>
                </a:solidFill>
                <a:ea typeface="楷体_GB2312" pitchFamily="49" charset="-122"/>
              </a:rPr>
              <a:t>求稳态？</a:t>
            </a:r>
          </a:p>
        </p:txBody>
      </p:sp>
      <p:sp>
        <p:nvSpPr>
          <p:cNvPr id="200788" name="Rectangle 84"/>
          <p:cNvSpPr>
            <a:spLocks noChangeArrowheads="1"/>
          </p:cNvSpPr>
          <p:nvPr/>
        </p:nvSpPr>
        <p:spPr bwMode="auto">
          <a:xfrm>
            <a:off x="3779838" y="4905375"/>
            <a:ext cx="1966912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假设   </a:t>
            </a: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O</a:t>
            </a:r>
            <a:r>
              <a:rPr lang="en-US" altLang="zh-CN" b="1">
                <a:ea typeface="楷体_GB2312" pitchFamily="49" charset="-122"/>
              </a:rPr>
              <a:t>=1</a:t>
            </a:r>
            <a:r>
              <a:rPr lang="zh-CN" altLang="en-US" sz="2000" b="1">
                <a:ea typeface="楷体_GB2312" pitchFamily="49" charset="-122"/>
              </a:rPr>
              <a:t>：</a:t>
            </a:r>
          </a:p>
        </p:txBody>
      </p:sp>
      <p:sp>
        <p:nvSpPr>
          <p:cNvPr id="200789" name="Line 85"/>
          <p:cNvSpPr>
            <a:spLocks noChangeShapeType="1"/>
          </p:cNvSpPr>
          <p:nvPr/>
        </p:nvSpPr>
        <p:spPr bwMode="auto">
          <a:xfrm>
            <a:off x="5602288" y="5126038"/>
            <a:ext cx="676275" cy="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90" name="Rectangle 86"/>
          <p:cNvSpPr>
            <a:spLocks noChangeArrowheads="1"/>
          </p:cNvSpPr>
          <p:nvPr/>
        </p:nvSpPr>
        <p:spPr bwMode="auto">
          <a:xfrm>
            <a:off x="5599113" y="4710113"/>
            <a:ext cx="735012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</a:rPr>
              <a:t>截止</a:t>
            </a:r>
          </a:p>
        </p:txBody>
      </p:sp>
      <p:sp>
        <p:nvSpPr>
          <p:cNvPr id="200791" name="Rectangle 87"/>
          <p:cNvSpPr>
            <a:spLocks noChangeArrowheads="1"/>
          </p:cNvSpPr>
          <p:nvPr/>
        </p:nvSpPr>
        <p:spPr bwMode="auto">
          <a:xfrm>
            <a:off x="6227763" y="4821238"/>
            <a:ext cx="13335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C</a:t>
            </a:r>
            <a:r>
              <a:rPr lang="en-US" altLang="zh-CN" b="1">
                <a:ea typeface="楷体_GB2312" pitchFamily="49" charset="-122"/>
              </a:rPr>
              <a:t>=V</a:t>
            </a:r>
            <a:r>
              <a:rPr lang="en-US" altLang="zh-CN" b="1" baseline="-25000">
                <a:ea typeface="楷体_GB2312" pitchFamily="49" charset="-122"/>
              </a:rPr>
              <a:t>CC</a:t>
            </a:r>
          </a:p>
        </p:txBody>
      </p:sp>
      <p:sp>
        <p:nvSpPr>
          <p:cNvPr id="200792" name="Line 88"/>
          <p:cNvSpPr>
            <a:spLocks noChangeShapeType="1"/>
          </p:cNvSpPr>
          <p:nvPr/>
        </p:nvSpPr>
        <p:spPr bwMode="auto">
          <a:xfrm>
            <a:off x="7481888" y="5097463"/>
            <a:ext cx="677862" cy="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93" name="Rectangle 89"/>
          <p:cNvSpPr>
            <a:spLocks noChangeArrowheads="1"/>
          </p:cNvSpPr>
          <p:nvPr/>
        </p:nvSpPr>
        <p:spPr bwMode="auto">
          <a:xfrm>
            <a:off x="8102600" y="4821238"/>
            <a:ext cx="10414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O</a:t>
            </a:r>
            <a:r>
              <a:rPr lang="en-US" altLang="zh-CN" b="1">
                <a:ea typeface="楷体_GB2312" pitchFamily="49" charset="-122"/>
              </a:rPr>
              <a:t>=0</a:t>
            </a:r>
          </a:p>
        </p:txBody>
      </p:sp>
      <p:sp>
        <p:nvSpPr>
          <p:cNvPr id="200794" name="Freeform 90"/>
          <p:cNvSpPr>
            <a:spLocks/>
          </p:cNvSpPr>
          <p:nvPr/>
        </p:nvSpPr>
        <p:spPr bwMode="auto">
          <a:xfrm>
            <a:off x="5180013" y="4470400"/>
            <a:ext cx="3260725" cy="517525"/>
          </a:xfrm>
          <a:custGeom>
            <a:avLst/>
            <a:gdLst/>
            <a:ahLst/>
            <a:cxnLst>
              <a:cxn ang="0">
                <a:pos x="2225" y="326"/>
              </a:cxn>
              <a:cxn ang="0">
                <a:pos x="1003" y="3"/>
              </a:cxn>
              <a:cxn ang="0">
                <a:pos x="0" y="308"/>
              </a:cxn>
            </a:cxnLst>
            <a:rect l="0" t="0" r="r" b="b"/>
            <a:pathLst>
              <a:path w="2225" h="326">
                <a:moveTo>
                  <a:pt x="2225" y="326"/>
                </a:moveTo>
                <a:cubicBezTo>
                  <a:pt x="1799" y="166"/>
                  <a:pt x="1374" y="6"/>
                  <a:pt x="1003" y="3"/>
                </a:cubicBezTo>
                <a:cubicBezTo>
                  <a:pt x="632" y="0"/>
                  <a:pt x="167" y="257"/>
                  <a:pt x="0" y="308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95" name="Text Box 91"/>
          <p:cNvSpPr txBox="1">
            <a:spLocks noChangeArrowheads="1"/>
          </p:cNvSpPr>
          <p:nvPr/>
        </p:nvSpPr>
        <p:spPr bwMode="auto">
          <a:xfrm>
            <a:off x="6667500" y="4251325"/>
            <a:ext cx="64135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矛盾</a:t>
            </a:r>
          </a:p>
        </p:txBody>
      </p:sp>
      <p:sp>
        <p:nvSpPr>
          <p:cNvPr id="200796" name="Rectangle 92"/>
          <p:cNvSpPr>
            <a:spLocks noChangeArrowheads="1"/>
          </p:cNvSpPr>
          <p:nvPr/>
        </p:nvSpPr>
        <p:spPr bwMode="auto">
          <a:xfrm>
            <a:off x="3810000" y="6054725"/>
            <a:ext cx="18351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假设：</a:t>
            </a:r>
            <a:r>
              <a:rPr lang="zh-CN" altLang="en-US" b="1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O</a:t>
            </a:r>
            <a:r>
              <a:rPr lang="en-US" altLang="zh-CN" b="1">
                <a:ea typeface="楷体_GB2312" pitchFamily="49" charset="-122"/>
              </a:rPr>
              <a:t>=0</a:t>
            </a:r>
          </a:p>
        </p:txBody>
      </p:sp>
      <p:sp>
        <p:nvSpPr>
          <p:cNvPr id="200797" name="Line 93"/>
          <p:cNvSpPr>
            <a:spLocks noChangeShapeType="1"/>
          </p:cNvSpPr>
          <p:nvPr/>
        </p:nvSpPr>
        <p:spPr bwMode="auto">
          <a:xfrm>
            <a:off x="5499100" y="6275388"/>
            <a:ext cx="677863" cy="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98" name="Rectangle 94"/>
          <p:cNvSpPr>
            <a:spLocks noChangeArrowheads="1"/>
          </p:cNvSpPr>
          <p:nvPr/>
        </p:nvSpPr>
        <p:spPr bwMode="auto">
          <a:xfrm>
            <a:off x="5495925" y="5859463"/>
            <a:ext cx="8763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</a:rPr>
              <a:t>导通</a:t>
            </a:r>
          </a:p>
        </p:txBody>
      </p:sp>
      <p:sp>
        <p:nvSpPr>
          <p:cNvPr id="200799" name="Rectangle 95"/>
          <p:cNvSpPr>
            <a:spLocks noChangeArrowheads="1"/>
          </p:cNvSpPr>
          <p:nvPr/>
        </p:nvSpPr>
        <p:spPr bwMode="auto">
          <a:xfrm>
            <a:off x="6227763" y="5970588"/>
            <a:ext cx="1230312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C</a:t>
            </a:r>
            <a:r>
              <a:rPr lang="en-US" altLang="zh-CN" b="1">
                <a:ea typeface="楷体_GB2312" pitchFamily="49" charset="-122"/>
              </a:rPr>
              <a:t>=0</a:t>
            </a:r>
            <a:endParaRPr lang="en-US" altLang="zh-CN" b="1" baseline="-25000">
              <a:ea typeface="楷体_GB2312" pitchFamily="49" charset="-122"/>
            </a:endParaRPr>
          </a:p>
        </p:txBody>
      </p:sp>
      <p:sp>
        <p:nvSpPr>
          <p:cNvPr id="200800" name="Line 96"/>
          <p:cNvSpPr>
            <a:spLocks noChangeShapeType="1"/>
          </p:cNvSpPr>
          <p:nvPr/>
        </p:nvSpPr>
        <p:spPr bwMode="auto">
          <a:xfrm>
            <a:off x="7380288" y="6246813"/>
            <a:ext cx="676275" cy="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0801" name="Rectangle 97"/>
          <p:cNvSpPr>
            <a:spLocks noChangeArrowheads="1"/>
          </p:cNvSpPr>
          <p:nvPr/>
        </p:nvSpPr>
        <p:spPr bwMode="auto">
          <a:xfrm>
            <a:off x="7999413" y="5970588"/>
            <a:ext cx="13239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O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不变</a:t>
            </a:r>
          </a:p>
        </p:txBody>
      </p:sp>
      <p:sp>
        <p:nvSpPr>
          <p:cNvPr id="200802" name="Line 98"/>
          <p:cNvSpPr>
            <a:spLocks noChangeShapeType="1"/>
          </p:cNvSpPr>
          <p:nvPr/>
        </p:nvSpPr>
        <p:spPr bwMode="auto">
          <a:xfrm>
            <a:off x="5448300" y="2339975"/>
            <a:ext cx="344488" cy="14288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0811" name="Line 107"/>
          <p:cNvSpPr>
            <a:spLocks noChangeShapeType="1"/>
          </p:cNvSpPr>
          <p:nvPr/>
        </p:nvSpPr>
        <p:spPr bwMode="auto">
          <a:xfrm>
            <a:off x="5448300" y="3600450"/>
            <a:ext cx="344488" cy="14288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0815" name="Group 111"/>
          <p:cNvGrpSpPr>
            <a:grpSpLocks/>
          </p:cNvGrpSpPr>
          <p:nvPr/>
        </p:nvGrpSpPr>
        <p:grpSpPr bwMode="auto">
          <a:xfrm>
            <a:off x="5792788" y="1884363"/>
            <a:ext cx="1047750" cy="484187"/>
            <a:chOff x="3953" y="1187"/>
            <a:chExt cx="611" cy="305"/>
          </a:xfrm>
        </p:grpSpPr>
        <p:sp>
          <p:nvSpPr>
            <p:cNvPr id="200816" name="Line 112"/>
            <p:cNvSpPr>
              <a:spLocks noChangeShapeType="1"/>
            </p:cNvSpPr>
            <p:nvPr/>
          </p:nvSpPr>
          <p:spPr bwMode="auto">
            <a:xfrm flipV="1">
              <a:off x="3962" y="1204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817" name="Line 113"/>
            <p:cNvSpPr>
              <a:spLocks noChangeShapeType="1"/>
            </p:cNvSpPr>
            <p:nvPr/>
          </p:nvSpPr>
          <p:spPr bwMode="auto">
            <a:xfrm>
              <a:off x="3953" y="1187"/>
              <a:ext cx="61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818" name="Freeform 114"/>
          <p:cNvSpPr>
            <a:spLocks/>
          </p:cNvSpPr>
          <p:nvPr/>
        </p:nvSpPr>
        <p:spPr bwMode="auto">
          <a:xfrm>
            <a:off x="5819775" y="3132138"/>
            <a:ext cx="971550" cy="484187"/>
          </a:xfrm>
          <a:custGeom>
            <a:avLst/>
            <a:gdLst/>
            <a:ahLst/>
            <a:cxnLst>
              <a:cxn ang="0">
                <a:pos x="0" y="314"/>
              </a:cxn>
              <a:cxn ang="0">
                <a:pos x="218" y="113"/>
              </a:cxn>
              <a:cxn ang="0">
                <a:pos x="602" y="0"/>
              </a:cxn>
            </a:cxnLst>
            <a:rect l="0" t="0" r="r" b="b"/>
            <a:pathLst>
              <a:path w="602" h="314">
                <a:moveTo>
                  <a:pt x="0" y="314"/>
                </a:moveTo>
                <a:cubicBezTo>
                  <a:pt x="59" y="239"/>
                  <a:pt x="118" y="165"/>
                  <a:pt x="218" y="113"/>
                </a:cubicBezTo>
                <a:cubicBezTo>
                  <a:pt x="318" y="61"/>
                  <a:pt x="538" y="19"/>
                  <a:pt x="602" y="0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0819" name="Group 115"/>
          <p:cNvGrpSpPr>
            <a:grpSpLocks/>
          </p:cNvGrpSpPr>
          <p:nvPr/>
        </p:nvGrpSpPr>
        <p:grpSpPr bwMode="auto">
          <a:xfrm>
            <a:off x="6815138" y="2619375"/>
            <a:ext cx="1027112" cy="525463"/>
            <a:chOff x="4573" y="1633"/>
            <a:chExt cx="701" cy="331"/>
          </a:xfrm>
        </p:grpSpPr>
        <p:sp>
          <p:nvSpPr>
            <p:cNvPr id="200820" name="Line 116"/>
            <p:cNvSpPr>
              <a:spLocks noChangeShapeType="1"/>
            </p:cNvSpPr>
            <p:nvPr/>
          </p:nvSpPr>
          <p:spPr bwMode="auto">
            <a:xfrm flipV="1">
              <a:off x="4573" y="1832"/>
              <a:ext cx="427" cy="13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821" name="Rectangle 117"/>
            <p:cNvSpPr>
              <a:spLocks noChangeArrowheads="1"/>
            </p:cNvSpPr>
            <p:nvPr/>
          </p:nvSpPr>
          <p:spPr bwMode="auto">
            <a:xfrm>
              <a:off x="4892" y="1633"/>
              <a:ext cx="382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</a:rPr>
                <a:t>CC</a:t>
              </a:r>
            </a:p>
          </p:txBody>
        </p:sp>
      </p:grpSp>
      <p:grpSp>
        <p:nvGrpSpPr>
          <p:cNvPr id="200823" name="Group 119"/>
          <p:cNvGrpSpPr>
            <a:grpSpLocks/>
          </p:cNvGrpSpPr>
          <p:nvPr/>
        </p:nvGrpSpPr>
        <p:grpSpPr bwMode="auto">
          <a:xfrm>
            <a:off x="6829425" y="1870075"/>
            <a:ext cx="1100138" cy="484188"/>
            <a:chOff x="4660" y="1178"/>
            <a:chExt cx="751" cy="305"/>
          </a:xfrm>
        </p:grpSpPr>
        <p:sp>
          <p:nvSpPr>
            <p:cNvPr id="200824" name="Line 120"/>
            <p:cNvSpPr>
              <a:spLocks noChangeShapeType="1"/>
            </p:cNvSpPr>
            <p:nvPr/>
          </p:nvSpPr>
          <p:spPr bwMode="auto">
            <a:xfrm>
              <a:off x="4660" y="1178"/>
              <a:ext cx="0" cy="29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825" name="Line 121"/>
            <p:cNvSpPr>
              <a:spLocks noChangeShapeType="1"/>
            </p:cNvSpPr>
            <p:nvPr/>
          </p:nvSpPr>
          <p:spPr bwMode="auto">
            <a:xfrm>
              <a:off x="4669" y="1483"/>
              <a:ext cx="7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826" name="Freeform 122"/>
          <p:cNvSpPr>
            <a:spLocks/>
          </p:cNvSpPr>
          <p:nvPr/>
        </p:nvSpPr>
        <p:spPr bwMode="auto">
          <a:xfrm>
            <a:off x="6829425" y="3117850"/>
            <a:ext cx="320675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" y="261"/>
              </a:cxn>
              <a:cxn ang="0">
                <a:pos x="219" y="296"/>
              </a:cxn>
            </a:cxnLst>
            <a:rect l="0" t="0" r="r" b="b"/>
            <a:pathLst>
              <a:path w="219" h="310">
                <a:moveTo>
                  <a:pt x="0" y="0"/>
                </a:moveTo>
                <a:cubicBezTo>
                  <a:pt x="17" y="106"/>
                  <a:pt x="34" y="212"/>
                  <a:pt x="70" y="261"/>
                </a:cubicBezTo>
                <a:cubicBezTo>
                  <a:pt x="106" y="310"/>
                  <a:pt x="194" y="290"/>
                  <a:pt x="219" y="296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0851" name="Group 147"/>
          <p:cNvGrpSpPr>
            <a:grpSpLocks/>
          </p:cNvGrpSpPr>
          <p:nvPr/>
        </p:nvGrpSpPr>
        <p:grpSpPr bwMode="auto">
          <a:xfrm>
            <a:off x="4500563" y="566738"/>
            <a:ext cx="4370387" cy="3351212"/>
            <a:chOff x="2835" y="357"/>
            <a:chExt cx="2753" cy="2111"/>
          </a:xfrm>
        </p:grpSpPr>
        <p:sp>
          <p:nvSpPr>
            <p:cNvPr id="200852" name="Line 148"/>
            <p:cNvSpPr>
              <a:spLocks noChangeShapeType="1"/>
            </p:cNvSpPr>
            <p:nvPr/>
          </p:nvSpPr>
          <p:spPr bwMode="auto">
            <a:xfrm>
              <a:off x="3311" y="227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53" name="Line 149"/>
            <p:cNvSpPr>
              <a:spLocks noChangeShapeType="1"/>
            </p:cNvSpPr>
            <p:nvPr/>
          </p:nvSpPr>
          <p:spPr bwMode="auto">
            <a:xfrm flipV="1">
              <a:off x="3436" y="1741"/>
              <a:ext cx="0" cy="6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0854" name="Object 150"/>
            <p:cNvGraphicFramePr>
              <a:graphicFrameLocks noChangeAspect="1"/>
            </p:cNvGraphicFramePr>
            <p:nvPr/>
          </p:nvGraphicFramePr>
          <p:xfrm>
            <a:off x="3197" y="1663"/>
            <a:ext cx="234" cy="305"/>
          </p:xfrm>
          <a:graphic>
            <a:graphicData uri="http://schemas.openxmlformats.org/presentationml/2006/ole">
              <p:oleObj spid="_x0000_s200854" name="Equation" r:id="rId13" imgW="190440" imgH="228600" progId="">
                <p:embed/>
              </p:oleObj>
            </a:graphicData>
          </a:graphic>
        </p:graphicFrame>
        <p:sp>
          <p:nvSpPr>
            <p:cNvPr id="200855" name="Rectangle 151"/>
            <p:cNvSpPr>
              <a:spLocks noChangeArrowheads="1"/>
            </p:cNvSpPr>
            <p:nvPr/>
          </p:nvSpPr>
          <p:spPr bwMode="auto">
            <a:xfrm>
              <a:off x="5337" y="2129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200856" name="Rectangle 152"/>
            <p:cNvSpPr>
              <a:spLocks noChangeArrowheads="1"/>
            </p:cNvSpPr>
            <p:nvPr/>
          </p:nvSpPr>
          <p:spPr bwMode="auto">
            <a:xfrm>
              <a:off x="3238" y="2218"/>
              <a:ext cx="240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0857" name="Line 153"/>
            <p:cNvSpPr>
              <a:spLocks noChangeShapeType="1"/>
            </p:cNvSpPr>
            <p:nvPr/>
          </p:nvSpPr>
          <p:spPr bwMode="auto">
            <a:xfrm>
              <a:off x="3416" y="1972"/>
              <a:ext cx="169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858" name="Rectangle 154"/>
            <p:cNvSpPr>
              <a:spLocks noChangeArrowheads="1"/>
            </p:cNvSpPr>
            <p:nvPr/>
          </p:nvSpPr>
          <p:spPr bwMode="auto">
            <a:xfrm>
              <a:off x="5002" y="1808"/>
              <a:ext cx="586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5008"/>
                  </a:solidFill>
                  <a:ea typeface="楷体_GB2312" pitchFamily="49" charset="-122"/>
                </a:rPr>
                <a:t>2/3V</a:t>
              </a:r>
              <a:r>
                <a:rPr lang="en-US" altLang="zh-CN" sz="2000" b="1" baseline="-25000">
                  <a:solidFill>
                    <a:srgbClr val="FF5008"/>
                  </a:solidFill>
                  <a:ea typeface="楷体_GB2312" pitchFamily="49" charset="-122"/>
                </a:rPr>
                <a:t>CC</a:t>
              </a:r>
            </a:p>
          </p:txBody>
        </p:sp>
        <p:grpSp>
          <p:nvGrpSpPr>
            <p:cNvPr id="200859" name="Group 155"/>
            <p:cNvGrpSpPr>
              <a:grpSpLocks/>
            </p:cNvGrpSpPr>
            <p:nvPr/>
          </p:nvGrpSpPr>
          <p:grpSpPr bwMode="auto">
            <a:xfrm>
              <a:off x="3171" y="357"/>
              <a:ext cx="2115" cy="643"/>
              <a:chOff x="3435" y="357"/>
              <a:chExt cx="2292" cy="643"/>
            </a:xfrm>
          </p:grpSpPr>
          <p:sp>
            <p:nvSpPr>
              <p:cNvPr id="200860" name="Line 156"/>
              <p:cNvSpPr>
                <a:spLocks noChangeShapeType="1"/>
              </p:cNvSpPr>
              <p:nvPr/>
            </p:nvSpPr>
            <p:spPr bwMode="auto">
              <a:xfrm>
                <a:off x="3587" y="810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0861" name="Line 157"/>
              <p:cNvSpPr>
                <a:spLocks noChangeShapeType="1"/>
              </p:cNvSpPr>
              <p:nvPr/>
            </p:nvSpPr>
            <p:spPr bwMode="auto">
              <a:xfrm flipV="1">
                <a:off x="3692" y="462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0862" name="Text Box 158"/>
              <p:cNvSpPr txBox="1">
                <a:spLocks noChangeArrowheads="1"/>
              </p:cNvSpPr>
              <p:nvPr/>
            </p:nvSpPr>
            <p:spPr bwMode="auto">
              <a:xfrm>
                <a:off x="3521" y="750"/>
                <a:ext cx="26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200863" name="Line 159"/>
              <p:cNvSpPr>
                <a:spLocks noChangeShapeType="1"/>
              </p:cNvSpPr>
              <p:nvPr/>
            </p:nvSpPr>
            <p:spPr bwMode="auto">
              <a:xfrm>
                <a:off x="3701" y="558"/>
                <a:ext cx="2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0864" name="Line 160"/>
              <p:cNvSpPr>
                <a:spLocks noChangeShapeType="1"/>
              </p:cNvSpPr>
              <p:nvPr/>
            </p:nvSpPr>
            <p:spPr bwMode="auto">
              <a:xfrm flipV="1">
                <a:off x="3954" y="558"/>
                <a:ext cx="0" cy="2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0865" name="Line 161"/>
              <p:cNvSpPr>
                <a:spLocks noChangeShapeType="1"/>
              </p:cNvSpPr>
              <p:nvPr/>
            </p:nvSpPr>
            <p:spPr bwMode="auto">
              <a:xfrm>
                <a:off x="3946" y="776"/>
                <a:ext cx="166" cy="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0866" name="Line 162"/>
              <p:cNvSpPr>
                <a:spLocks noChangeShapeType="1"/>
              </p:cNvSpPr>
              <p:nvPr/>
            </p:nvSpPr>
            <p:spPr bwMode="auto">
              <a:xfrm flipV="1">
                <a:off x="4111" y="559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0867" name="Line 163"/>
              <p:cNvSpPr>
                <a:spLocks noChangeShapeType="1"/>
              </p:cNvSpPr>
              <p:nvPr/>
            </p:nvSpPr>
            <p:spPr bwMode="auto">
              <a:xfrm>
                <a:off x="4121" y="550"/>
                <a:ext cx="1406" cy="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00868" name="Object 164"/>
              <p:cNvGraphicFramePr>
                <a:graphicFrameLocks noChangeAspect="1"/>
              </p:cNvGraphicFramePr>
              <p:nvPr/>
            </p:nvGraphicFramePr>
            <p:xfrm>
              <a:off x="3435" y="357"/>
              <a:ext cx="244" cy="319"/>
            </p:xfrm>
            <a:graphic>
              <a:graphicData uri="http://schemas.openxmlformats.org/presentationml/2006/ole">
                <p:oleObj spid="_x0000_s200868" name="Equation" r:id="rId14" imgW="164880" imgH="215640" progId="">
                  <p:embed/>
                </p:oleObj>
              </a:graphicData>
            </a:graphic>
          </p:graphicFrame>
          <p:sp>
            <p:nvSpPr>
              <p:cNvPr id="200869" name="Line 165"/>
              <p:cNvSpPr>
                <a:spLocks noChangeShapeType="1"/>
              </p:cNvSpPr>
              <p:nvPr/>
            </p:nvSpPr>
            <p:spPr bwMode="auto">
              <a:xfrm>
                <a:off x="3796" y="699"/>
                <a:ext cx="63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0870" name="Rectangle 166"/>
              <p:cNvSpPr>
                <a:spLocks noChangeArrowheads="1"/>
              </p:cNvSpPr>
              <p:nvPr/>
            </p:nvSpPr>
            <p:spPr bwMode="auto">
              <a:xfrm>
                <a:off x="4415" y="551"/>
                <a:ext cx="635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5008"/>
                    </a:solidFill>
                    <a:ea typeface="楷体_GB2312" pitchFamily="49" charset="-122"/>
                  </a:rPr>
                  <a:t>1/3V</a:t>
                </a:r>
                <a:r>
                  <a:rPr lang="en-US" altLang="zh-CN" sz="2000" b="1" baseline="-25000">
                    <a:solidFill>
                      <a:srgbClr val="FF5008"/>
                    </a:solidFill>
                    <a:ea typeface="楷体_GB2312" pitchFamily="49" charset="-122"/>
                  </a:rPr>
                  <a:t>CC</a:t>
                </a:r>
              </a:p>
            </p:txBody>
          </p:sp>
        </p:grpSp>
        <p:grpSp>
          <p:nvGrpSpPr>
            <p:cNvPr id="200871" name="Group 167"/>
            <p:cNvGrpSpPr>
              <a:grpSpLocks/>
            </p:cNvGrpSpPr>
            <p:nvPr/>
          </p:nvGrpSpPr>
          <p:grpSpPr bwMode="auto">
            <a:xfrm>
              <a:off x="3182" y="1009"/>
              <a:ext cx="2317" cy="683"/>
              <a:chOff x="295" y="2746"/>
              <a:chExt cx="2510" cy="683"/>
            </a:xfrm>
          </p:grpSpPr>
          <p:sp>
            <p:nvSpPr>
              <p:cNvPr id="200872" name="Line 168"/>
              <p:cNvSpPr>
                <a:spLocks noChangeShapeType="1"/>
              </p:cNvSpPr>
              <p:nvPr/>
            </p:nvSpPr>
            <p:spPr bwMode="auto">
              <a:xfrm>
                <a:off x="427" y="3234"/>
                <a:ext cx="2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873" name="Line 169"/>
              <p:cNvSpPr>
                <a:spLocks noChangeShapeType="1"/>
              </p:cNvSpPr>
              <p:nvPr/>
            </p:nvSpPr>
            <p:spPr bwMode="auto">
              <a:xfrm flipV="1">
                <a:off x="562" y="285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0874" name="Object 170"/>
              <p:cNvGraphicFramePr>
                <a:graphicFrameLocks noChangeAspect="1"/>
              </p:cNvGraphicFramePr>
              <p:nvPr/>
            </p:nvGraphicFramePr>
            <p:xfrm>
              <a:off x="295" y="2746"/>
              <a:ext cx="271" cy="305"/>
            </p:xfrm>
            <a:graphic>
              <a:graphicData uri="http://schemas.openxmlformats.org/presentationml/2006/ole">
                <p:oleObj spid="_x0000_s200874" name="Equation" r:id="rId15" imgW="203040" imgH="228600" progId="">
                  <p:embed/>
                </p:oleObj>
              </a:graphicData>
            </a:graphic>
          </p:graphicFrame>
          <p:sp>
            <p:nvSpPr>
              <p:cNvPr id="200875" name="Rectangle 171"/>
              <p:cNvSpPr>
                <a:spLocks noChangeArrowheads="1"/>
              </p:cNvSpPr>
              <p:nvPr/>
            </p:nvSpPr>
            <p:spPr bwMode="auto">
              <a:xfrm>
                <a:off x="2622" y="3090"/>
                <a:ext cx="1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  <p:sp>
            <p:nvSpPr>
              <p:cNvPr id="200876" name="Rectangle 172"/>
              <p:cNvSpPr>
                <a:spLocks noChangeArrowheads="1"/>
              </p:cNvSpPr>
              <p:nvPr/>
            </p:nvSpPr>
            <p:spPr bwMode="auto">
              <a:xfrm>
                <a:off x="347" y="3179"/>
                <a:ext cx="260" cy="250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</p:grpSp>
        <p:sp>
          <p:nvSpPr>
            <p:cNvPr id="200877" name="Line 173"/>
            <p:cNvSpPr>
              <a:spLocks noChangeShapeType="1"/>
            </p:cNvSpPr>
            <p:nvPr/>
          </p:nvSpPr>
          <p:spPr bwMode="auto">
            <a:xfrm>
              <a:off x="3649" y="768"/>
              <a:ext cx="0" cy="15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878" name="Rectangle 174"/>
            <p:cNvSpPr>
              <a:spLocks noChangeArrowheads="1"/>
            </p:cNvSpPr>
            <p:nvPr/>
          </p:nvSpPr>
          <p:spPr bwMode="auto">
            <a:xfrm>
              <a:off x="2880" y="482"/>
              <a:ext cx="437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5008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rgbClr val="FF5008"/>
                  </a:solidFill>
                  <a:ea typeface="楷体_GB2312" pitchFamily="49" charset="-122"/>
                </a:rPr>
                <a:t>I2</a:t>
              </a:r>
            </a:p>
          </p:txBody>
        </p:sp>
        <p:sp>
          <p:nvSpPr>
            <p:cNvPr id="200879" name="Rectangle 175"/>
            <p:cNvSpPr>
              <a:spLocks noChangeArrowheads="1"/>
            </p:cNvSpPr>
            <p:nvPr/>
          </p:nvSpPr>
          <p:spPr bwMode="auto">
            <a:xfrm>
              <a:off x="2835" y="1842"/>
              <a:ext cx="506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5008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rgbClr val="FF5008"/>
                  </a:solidFill>
                  <a:ea typeface="楷体_GB2312" pitchFamily="49" charset="-122"/>
                </a:rPr>
                <a:t>I1</a:t>
              </a:r>
            </a:p>
          </p:txBody>
        </p:sp>
        <p:sp>
          <p:nvSpPr>
            <p:cNvPr id="200880" name="Line 176"/>
            <p:cNvSpPr>
              <a:spLocks noChangeShapeType="1"/>
            </p:cNvSpPr>
            <p:nvPr/>
          </p:nvSpPr>
          <p:spPr bwMode="auto">
            <a:xfrm>
              <a:off x="4302" y="811"/>
              <a:ext cx="0" cy="15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883" name="Line 179"/>
          <p:cNvSpPr>
            <a:spLocks noChangeShapeType="1"/>
          </p:cNvSpPr>
          <p:nvPr/>
        </p:nvSpPr>
        <p:spPr bwMode="auto">
          <a:xfrm flipH="1">
            <a:off x="3419475" y="1268413"/>
            <a:ext cx="2520950" cy="47529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arrow" w="med" len="med"/>
            <a:tailEnd type="arrow" w="med" len="lg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00884" name="AutoShape 180"/>
          <p:cNvSpPr>
            <a:spLocks noChangeArrowheads="1"/>
          </p:cNvSpPr>
          <p:nvPr/>
        </p:nvSpPr>
        <p:spPr bwMode="auto">
          <a:xfrm>
            <a:off x="1258888" y="3068638"/>
            <a:ext cx="2952750" cy="865187"/>
          </a:xfrm>
          <a:prstGeom prst="wedgeRoundRectCallout">
            <a:avLst>
              <a:gd name="adj1" fmla="val 75375"/>
              <a:gd name="adj2" fmla="val 176787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/>
              <a:t>假设不成立，稳态为：</a:t>
            </a: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O</a:t>
            </a:r>
            <a:r>
              <a:rPr lang="en-US" altLang="zh-CN" b="1">
                <a:ea typeface="楷体_GB2312" pitchFamily="49" charset="-122"/>
              </a:rPr>
              <a:t>=0</a:t>
            </a:r>
          </a:p>
        </p:txBody>
      </p:sp>
      <p:sp>
        <p:nvSpPr>
          <p:cNvPr id="200886" name="AutoShape 182"/>
          <p:cNvSpPr>
            <a:spLocks noChangeArrowheads="1"/>
          </p:cNvSpPr>
          <p:nvPr/>
        </p:nvSpPr>
        <p:spPr bwMode="auto">
          <a:xfrm>
            <a:off x="4356100" y="5373688"/>
            <a:ext cx="3384550" cy="576262"/>
          </a:xfrm>
          <a:prstGeom prst="wedgeRoundRectCallout">
            <a:avLst>
              <a:gd name="adj1" fmla="val 8347"/>
              <a:gd name="adj2" fmla="val 38704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/>
              <a:t>方法二、假设</a:t>
            </a: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O</a:t>
            </a:r>
            <a:r>
              <a:rPr lang="en-US" altLang="zh-CN" b="1">
                <a:ea typeface="楷体_GB2312" pitchFamily="49" charset="-122"/>
              </a:rPr>
              <a:t>=0</a:t>
            </a:r>
          </a:p>
        </p:txBody>
      </p:sp>
      <p:sp>
        <p:nvSpPr>
          <p:cNvPr id="200887" name="AutoShape 183"/>
          <p:cNvSpPr>
            <a:spLocks noChangeArrowheads="1"/>
          </p:cNvSpPr>
          <p:nvPr/>
        </p:nvSpPr>
        <p:spPr bwMode="auto">
          <a:xfrm>
            <a:off x="900113" y="4149725"/>
            <a:ext cx="2952750" cy="865188"/>
          </a:xfrm>
          <a:prstGeom prst="wedgeRoundRectCallout">
            <a:avLst>
              <a:gd name="adj1" fmla="val 75375"/>
              <a:gd name="adj2" fmla="val 176787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/>
              <a:t>假设成立，稳态为：</a:t>
            </a: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O</a:t>
            </a:r>
            <a:r>
              <a:rPr lang="en-US" altLang="zh-CN" b="1">
                <a:ea typeface="楷体_GB2312" pitchFamily="49" charset="-122"/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0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0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0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0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0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0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0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0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0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0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0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0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0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0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0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0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00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utoUpdateAnimBg="0"/>
      <p:bldP spid="200786" grpId="0" autoUpdateAnimBg="0"/>
      <p:bldP spid="200788" grpId="0" autoUpdateAnimBg="0"/>
      <p:bldP spid="200789" grpId="0" animBg="1"/>
      <p:bldP spid="200790" grpId="0" autoUpdateAnimBg="0"/>
      <p:bldP spid="200791" grpId="0" autoUpdateAnimBg="0"/>
      <p:bldP spid="200792" grpId="0" animBg="1"/>
      <p:bldP spid="200793" grpId="0" autoUpdateAnimBg="0"/>
      <p:bldP spid="200794" grpId="0" animBg="1"/>
      <p:bldP spid="200795" grpId="0" autoUpdateAnimBg="0"/>
      <p:bldP spid="200796" grpId="0" autoUpdateAnimBg="0"/>
      <p:bldP spid="200797" grpId="0" animBg="1"/>
      <p:bldP spid="200798" grpId="0" autoUpdateAnimBg="0"/>
      <p:bldP spid="200799" grpId="0" autoUpdateAnimBg="0"/>
      <p:bldP spid="200800" grpId="0" animBg="1"/>
      <p:bldP spid="200801" grpId="0" autoUpdateAnimBg="0"/>
      <p:bldP spid="200802" grpId="0" animBg="1"/>
      <p:bldP spid="200811" grpId="0" animBg="1"/>
      <p:bldP spid="200818" grpId="0" animBg="1"/>
      <p:bldP spid="200826" grpId="0" animBg="1"/>
      <p:bldP spid="200883" grpId="0" animBg="1"/>
      <p:bldP spid="200884" grpId="0" animBg="1"/>
      <p:bldP spid="200886" grpId="0" animBg="1"/>
      <p:bldP spid="2008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EF7F-6A02-49CD-BF48-4B099FEFA232}" type="datetime10">
              <a:rPr lang="zh-CN" altLang="en-US"/>
              <a:pPr/>
              <a:t>14:31</a:t>
            </a:fld>
            <a:endParaRPr lang="en-US" altLang="zh-CN"/>
          </a:p>
        </p:txBody>
      </p:sp>
      <p:grpSp>
        <p:nvGrpSpPr>
          <p:cNvPr id="150530" name="Group 2"/>
          <p:cNvGrpSpPr>
            <a:grpSpLocks/>
          </p:cNvGrpSpPr>
          <p:nvPr/>
        </p:nvGrpSpPr>
        <p:grpSpPr bwMode="auto">
          <a:xfrm>
            <a:off x="4902200" y="261938"/>
            <a:ext cx="4216400" cy="3351212"/>
            <a:chOff x="3127" y="357"/>
            <a:chExt cx="2878" cy="2111"/>
          </a:xfrm>
        </p:grpSpPr>
        <p:grpSp>
          <p:nvGrpSpPr>
            <p:cNvPr id="150531" name="Group 3"/>
            <p:cNvGrpSpPr>
              <a:grpSpLocks/>
            </p:cNvGrpSpPr>
            <p:nvPr/>
          </p:nvGrpSpPr>
          <p:grpSpPr bwMode="auto">
            <a:xfrm>
              <a:off x="3435" y="357"/>
              <a:ext cx="2292" cy="643"/>
              <a:chOff x="3435" y="357"/>
              <a:chExt cx="2292" cy="643"/>
            </a:xfrm>
          </p:grpSpPr>
          <p:sp>
            <p:nvSpPr>
              <p:cNvPr id="150532" name="Line 4"/>
              <p:cNvSpPr>
                <a:spLocks noChangeShapeType="1"/>
              </p:cNvSpPr>
              <p:nvPr/>
            </p:nvSpPr>
            <p:spPr bwMode="auto">
              <a:xfrm>
                <a:off x="3587" y="810"/>
                <a:ext cx="2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33" name="Line 5"/>
              <p:cNvSpPr>
                <a:spLocks noChangeShapeType="1"/>
              </p:cNvSpPr>
              <p:nvPr/>
            </p:nvSpPr>
            <p:spPr bwMode="auto">
              <a:xfrm flipV="1">
                <a:off x="3692" y="462"/>
                <a:ext cx="0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34" name="Text Box 6"/>
              <p:cNvSpPr txBox="1">
                <a:spLocks noChangeArrowheads="1"/>
              </p:cNvSpPr>
              <p:nvPr/>
            </p:nvSpPr>
            <p:spPr bwMode="auto">
              <a:xfrm>
                <a:off x="3521" y="750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50535" name="Line 7"/>
              <p:cNvSpPr>
                <a:spLocks noChangeShapeType="1"/>
              </p:cNvSpPr>
              <p:nvPr/>
            </p:nvSpPr>
            <p:spPr bwMode="auto">
              <a:xfrm>
                <a:off x="3701" y="558"/>
                <a:ext cx="2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36" name="Line 8"/>
              <p:cNvSpPr>
                <a:spLocks noChangeShapeType="1"/>
              </p:cNvSpPr>
              <p:nvPr/>
            </p:nvSpPr>
            <p:spPr bwMode="auto">
              <a:xfrm flipV="1">
                <a:off x="3954" y="558"/>
                <a:ext cx="0" cy="2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37" name="Line 9"/>
              <p:cNvSpPr>
                <a:spLocks noChangeShapeType="1"/>
              </p:cNvSpPr>
              <p:nvPr/>
            </p:nvSpPr>
            <p:spPr bwMode="auto">
              <a:xfrm>
                <a:off x="3946" y="776"/>
                <a:ext cx="166" cy="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38" name="Line 10"/>
              <p:cNvSpPr>
                <a:spLocks noChangeShapeType="1"/>
              </p:cNvSpPr>
              <p:nvPr/>
            </p:nvSpPr>
            <p:spPr bwMode="auto">
              <a:xfrm flipV="1">
                <a:off x="4111" y="559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39" name="Line 11"/>
              <p:cNvSpPr>
                <a:spLocks noChangeShapeType="1"/>
              </p:cNvSpPr>
              <p:nvPr/>
            </p:nvSpPr>
            <p:spPr bwMode="auto">
              <a:xfrm>
                <a:off x="4121" y="550"/>
                <a:ext cx="1406" cy="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50540" name="Object 12"/>
              <p:cNvGraphicFramePr>
                <a:graphicFrameLocks noChangeAspect="1"/>
              </p:cNvGraphicFramePr>
              <p:nvPr/>
            </p:nvGraphicFramePr>
            <p:xfrm>
              <a:off x="3435" y="357"/>
              <a:ext cx="244" cy="319"/>
            </p:xfrm>
            <a:graphic>
              <a:graphicData uri="http://schemas.openxmlformats.org/presentationml/2006/ole">
                <p:oleObj spid="_x0000_s150540" name="Equation" r:id="rId3" imgW="164880" imgH="215640" progId="">
                  <p:embed/>
                </p:oleObj>
              </a:graphicData>
            </a:graphic>
          </p:graphicFrame>
          <p:sp>
            <p:nvSpPr>
              <p:cNvPr id="150541" name="Line 13"/>
              <p:cNvSpPr>
                <a:spLocks noChangeShapeType="1"/>
              </p:cNvSpPr>
              <p:nvPr/>
            </p:nvSpPr>
            <p:spPr bwMode="auto">
              <a:xfrm>
                <a:off x="3796" y="699"/>
                <a:ext cx="63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4415" y="551"/>
                <a:ext cx="586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5008"/>
                    </a:solidFill>
                    <a:ea typeface="楷体_GB2312" pitchFamily="49" charset="-122"/>
                  </a:rPr>
                  <a:t>1/3V</a:t>
                </a:r>
                <a:r>
                  <a:rPr lang="en-US" altLang="zh-CN" sz="2000" b="1" baseline="-25000">
                    <a:solidFill>
                      <a:srgbClr val="FF5008"/>
                    </a:solidFill>
                    <a:ea typeface="楷体_GB2312" pitchFamily="49" charset="-122"/>
                  </a:rPr>
                  <a:t>CC</a:t>
                </a:r>
              </a:p>
            </p:txBody>
          </p:sp>
        </p:grpSp>
        <p:grpSp>
          <p:nvGrpSpPr>
            <p:cNvPr id="150543" name="Group 15"/>
            <p:cNvGrpSpPr>
              <a:grpSpLocks/>
            </p:cNvGrpSpPr>
            <p:nvPr/>
          </p:nvGrpSpPr>
          <p:grpSpPr bwMode="auto">
            <a:xfrm>
              <a:off x="3447" y="1009"/>
              <a:ext cx="2496" cy="683"/>
              <a:chOff x="295" y="2746"/>
              <a:chExt cx="2496" cy="683"/>
            </a:xfrm>
          </p:grpSpPr>
          <p:sp>
            <p:nvSpPr>
              <p:cNvPr id="150544" name="Line 16"/>
              <p:cNvSpPr>
                <a:spLocks noChangeShapeType="1"/>
              </p:cNvSpPr>
              <p:nvPr/>
            </p:nvSpPr>
            <p:spPr bwMode="auto">
              <a:xfrm>
                <a:off x="427" y="3234"/>
                <a:ext cx="2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45" name="Line 17"/>
              <p:cNvSpPr>
                <a:spLocks noChangeShapeType="1"/>
              </p:cNvSpPr>
              <p:nvPr/>
            </p:nvSpPr>
            <p:spPr bwMode="auto">
              <a:xfrm flipV="1">
                <a:off x="562" y="285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0546" name="Object 18"/>
              <p:cNvGraphicFramePr>
                <a:graphicFrameLocks noChangeAspect="1"/>
              </p:cNvGraphicFramePr>
              <p:nvPr/>
            </p:nvGraphicFramePr>
            <p:xfrm>
              <a:off x="295" y="2746"/>
              <a:ext cx="271" cy="305"/>
            </p:xfrm>
            <a:graphic>
              <a:graphicData uri="http://schemas.openxmlformats.org/presentationml/2006/ole">
                <p:oleObj spid="_x0000_s150546" name="Equation" r:id="rId4" imgW="203040" imgH="228600" progId="">
                  <p:embed/>
                </p:oleObj>
              </a:graphicData>
            </a:graphic>
          </p:graphicFrame>
          <p:sp>
            <p:nvSpPr>
              <p:cNvPr id="150547" name="Rectangle 19"/>
              <p:cNvSpPr>
                <a:spLocks noChangeArrowheads="1"/>
              </p:cNvSpPr>
              <p:nvPr/>
            </p:nvSpPr>
            <p:spPr bwMode="auto">
              <a:xfrm>
                <a:off x="2622" y="3090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  <p:sp>
            <p:nvSpPr>
              <p:cNvPr id="150548" name="Rectangle 20"/>
              <p:cNvSpPr>
                <a:spLocks noChangeArrowheads="1"/>
              </p:cNvSpPr>
              <p:nvPr/>
            </p:nvSpPr>
            <p:spPr bwMode="auto">
              <a:xfrm>
                <a:off x="347" y="3179"/>
                <a:ext cx="240" cy="250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</p:grpSp>
        <p:sp>
          <p:nvSpPr>
            <p:cNvPr id="150549" name="Line 21"/>
            <p:cNvSpPr>
              <a:spLocks noChangeShapeType="1"/>
            </p:cNvSpPr>
            <p:nvPr/>
          </p:nvSpPr>
          <p:spPr bwMode="auto">
            <a:xfrm>
              <a:off x="3953" y="768"/>
              <a:ext cx="0" cy="15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550" name="Line 22"/>
            <p:cNvSpPr>
              <a:spLocks noChangeShapeType="1"/>
            </p:cNvSpPr>
            <p:nvPr/>
          </p:nvSpPr>
          <p:spPr bwMode="auto">
            <a:xfrm>
              <a:off x="3718" y="1474"/>
              <a:ext cx="235" cy="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0551" name="Group 23"/>
            <p:cNvGrpSpPr>
              <a:grpSpLocks/>
            </p:cNvGrpSpPr>
            <p:nvPr/>
          </p:nvGrpSpPr>
          <p:grpSpPr bwMode="auto">
            <a:xfrm>
              <a:off x="3463" y="1663"/>
              <a:ext cx="2542" cy="805"/>
              <a:chOff x="3463" y="1663"/>
              <a:chExt cx="2542" cy="805"/>
            </a:xfrm>
          </p:grpSpPr>
          <p:sp>
            <p:nvSpPr>
              <p:cNvPr id="150552" name="Line 24"/>
              <p:cNvSpPr>
                <a:spLocks noChangeShapeType="1"/>
              </p:cNvSpPr>
              <p:nvPr/>
            </p:nvSpPr>
            <p:spPr bwMode="auto">
              <a:xfrm>
                <a:off x="3587" y="2273"/>
                <a:ext cx="2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53" name="Line 25"/>
              <p:cNvSpPr>
                <a:spLocks noChangeShapeType="1"/>
              </p:cNvSpPr>
              <p:nvPr/>
            </p:nvSpPr>
            <p:spPr bwMode="auto">
              <a:xfrm flipV="1">
                <a:off x="3722" y="1741"/>
                <a:ext cx="0" cy="6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0554" name="Object 26"/>
              <p:cNvGraphicFramePr>
                <a:graphicFrameLocks noChangeAspect="1"/>
              </p:cNvGraphicFramePr>
              <p:nvPr/>
            </p:nvGraphicFramePr>
            <p:xfrm>
              <a:off x="3463" y="1663"/>
              <a:ext cx="254" cy="305"/>
            </p:xfrm>
            <a:graphic>
              <a:graphicData uri="http://schemas.openxmlformats.org/presentationml/2006/ole">
                <p:oleObj spid="_x0000_s150554" name="Equation" r:id="rId5" imgW="190440" imgH="228600" progId="">
                  <p:embed/>
                </p:oleObj>
              </a:graphicData>
            </a:graphic>
          </p:graphicFrame>
          <p:sp>
            <p:nvSpPr>
              <p:cNvPr id="150555" name="Rectangle 27"/>
              <p:cNvSpPr>
                <a:spLocks noChangeArrowheads="1"/>
              </p:cNvSpPr>
              <p:nvPr/>
            </p:nvSpPr>
            <p:spPr bwMode="auto">
              <a:xfrm>
                <a:off x="5782" y="2129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  <p:sp>
            <p:nvSpPr>
              <p:cNvPr id="150556" name="Rectangle 28"/>
              <p:cNvSpPr>
                <a:spLocks noChangeArrowheads="1"/>
              </p:cNvSpPr>
              <p:nvPr/>
            </p:nvSpPr>
            <p:spPr bwMode="auto">
              <a:xfrm>
                <a:off x="3507" y="2218"/>
                <a:ext cx="240" cy="250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50557" name="Line 29"/>
              <p:cNvSpPr>
                <a:spLocks noChangeShapeType="1"/>
              </p:cNvSpPr>
              <p:nvPr/>
            </p:nvSpPr>
            <p:spPr bwMode="auto">
              <a:xfrm>
                <a:off x="3700" y="1972"/>
                <a:ext cx="183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58" name="Rectangle 30"/>
              <p:cNvSpPr>
                <a:spLocks noChangeArrowheads="1"/>
              </p:cNvSpPr>
              <p:nvPr/>
            </p:nvSpPr>
            <p:spPr bwMode="auto">
              <a:xfrm>
                <a:off x="5419" y="1808"/>
                <a:ext cx="586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5008"/>
                    </a:solidFill>
                    <a:ea typeface="楷体_GB2312" pitchFamily="49" charset="-122"/>
                  </a:rPr>
                  <a:t>2/3V</a:t>
                </a:r>
                <a:r>
                  <a:rPr lang="en-US" altLang="zh-CN" sz="2000" b="1" baseline="-25000">
                    <a:solidFill>
                      <a:srgbClr val="FF5008"/>
                    </a:solidFill>
                    <a:ea typeface="楷体_GB2312" pitchFamily="49" charset="-122"/>
                  </a:rPr>
                  <a:t>CC</a:t>
                </a:r>
              </a:p>
            </p:txBody>
          </p:sp>
        </p:grpSp>
        <p:sp>
          <p:nvSpPr>
            <p:cNvPr id="150559" name="Line 31"/>
            <p:cNvSpPr>
              <a:spLocks noChangeShapeType="1"/>
            </p:cNvSpPr>
            <p:nvPr/>
          </p:nvSpPr>
          <p:spPr bwMode="auto">
            <a:xfrm>
              <a:off x="3718" y="2268"/>
              <a:ext cx="235" cy="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0560" name="Group 32"/>
            <p:cNvGrpSpPr>
              <a:grpSpLocks/>
            </p:cNvGrpSpPr>
            <p:nvPr/>
          </p:nvGrpSpPr>
          <p:grpSpPr bwMode="auto">
            <a:xfrm>
              <a:off x="3127" y="462"/>
              <a:ext cx="345" cy="1533"/>
              <a:chOff x="3127" y="462"/>
              <a:chExt cx="345" cy="1533"/>
            </a:xfrm>
          </p:grpSpPr>
          <p:sp>
            <p:nvSpPr>
              <p:cNvPr id="150561" name="Rectangle 33"/>
              <p:cNvSpPr>
                <a:spLocks noChangeArrowheads="1"/>
              </p:cNvSpPr>
              <p:nvPr/>
            </p:nvSpPr>
            <p:spPr bwMode="auto">
              <a:xfrm>
                <a:off x="3127" y="462"/>
                <a:ext cx="319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solidFill>
                      <a:srgbClr val="FF5008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sz="2000" baseline="-25000">
                    <a:solidFill>
                      <a:srgbClr val="FF5008"/>
                    </a:solidFill>
                    <a:ea typeface="楷体_GB2312" pitchFamily="49" charset="-122"/>
                  </a:rPr>
                  <a:t>I2</a:t>
                </a:r>
              </a:p>
            </p:txBody>
          </p:sp>
          <p:sp>
            <p:nvSpPr>
              <p:cNvPr id="150562" name="Rectangle 34"/>
              <p:cNvSpPr>
                <a:spLocks noChangeArrowheads="1"/>
              </p:cNvSpPr>
              <p:nvPr/>
            </p:nvSpPr>
            <p:spPr bwMode="auto">
              <a:xfrm>
                <a:off x="3153" y="1745"/>
                <a:ext cx="319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solidFill>
                      <a:srgbClr val="FF5008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sz="2000" baseline="-25000">
                    <a:solidFill>
                      <a:srgbClr val="FF5008"/>
                    </a:solidFill>
                    <a:ea typeface="楷体_GB2312" pitchFamily="49" charset="-122"/>
                  </a:rPr>
                  <a:t>I1</a:t>
                </a:r>
              </a:p>
            </p:txBody>
          </p:sp>
        </p:grpSp>
        <p:grpSp>
          <p:nvGrpSpPr>
            <p:cNvPr id="150563" name="Group 35"/>
            <p:cNvGrpSpPr>
              <a:grpSpLocks/>
            </p:cNvGrpSpPr>
            <p:nvPr/>
          </p:nvGrpSpPr>
          <p:grpSpPr bwMode="auto">
            <a:xfrm>
              <a:off x="3953" y="1187"/>
              <a:ext cx="715" cy="305"/>
              <a:chOff x="3953" y="1187"/>
              <a:chExt cx="611" cy="305"/>
            </a:xfrm>
          </p:grpSpPr>
          <p:sp>
            <p:nvSpPr>
              <p:cNvPr id="150564" name="Line 36"/>
              <p:cNvSpPr>
                <a:spLocks noChangeShapeType="1"/>
              </p:cNvSpPr>
              <p:nvPr/>
            </p:nvSpPr>
            <p:spPr bwMode="auto">
              <a:xfrm flipV="1">
                <a:off x="3962" y="1204"/>
                <a:ext cx="0" cy="2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65" name="Line 37"/>
              <p:cNvSpPr>
                <a:spLocks noChangeShapeType="1"/>
              </p:cNvSpPr>
              <p:nvPr/>
            </p:nvSpPr>
            <p:spPr bwMode="auto">
              <a:xfrm>
                <a:off x="3953" y="1187"/>
                <a:ext cx="61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0566" name="Freeform 38"/>
            <p:cNvSpPr>
              <a:spLocks/>
            </p:cNvSpPr>
            <p:nvPr/>
          </p:nvSpPr>
          <p:spPr bwMode="auto">
            <a:xfrm>
              <a:off x="3971" y="1973"/>
              <a:ext cx="663" cy="30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218" y="113"/>
                </a:cxn>
                <a:cxn ang="0">
                  <a:pos x="602" y="0"/>
                </a:cxn>
              </a:cxnLst>
              <a:rect l="0" t="0" r="r" b="b"/>
              <a:pathLst>
                <a:path w="602" h="314">
                  <a:moveTo>
                    <a:pt x="0" y="314"/>
                  </a:moveTo>
                  <a:cubicBezTo>
                    <a:pt x="59" y="239"/>
                    <a:pt x="118" y="165"/>
                    <a:pt x="218" y="113"/>
                  </a:cubicBezTo>
                  <a:cubicBezTo>
                    <a:pt x="318" y="61"/>
                    <a:pt x="538" y="19"/>
                    <a:pt x="602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0567" name="Group 39"/>
            <p:cNvGrpSpPr>
              <a:grpSpLocks/>
            </p:cNvGrpSpPr>
            <p:nvPr/>
          </p:nvGrpSpPr>
          <p:grpSpPr bwMode="auto">
            <a:xfrm>
              <a:off x="4651" y="1650"/>
              <a:ext cx="701" cy="331"/>
              <a:chOff x="4573" y="1633"/>
              <a:chExt cx="701" cy="331"/>
            </a:xfrm>
          </p:grpSpPr>
          <p:sp>
            <p:nvSpPr>
              <p:cNvPr id="150568" name="Line 40"/>
              <p:cNvSpPr>
                <a:spLocks noChangeShapeType="1"/>
              </p:cNvSpPr>
              <p:nvPr/>
            </p:nvSpPr>
            <p:spPr bwMode="auto">
              <a:xfrm flipV="1">
                <a:off x="4573" y="1832"/>
                <a:ext cx="427" cy="13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prstDash val="dash"/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69" name="Rectangle 41"/>
              <p:cNvSpPr>
                <a:spLocks noChangeArrowheads="1"/>
              </p:cNvSpPr>
              <p:nvPr/>
            </p:nvSpPr>
            <p:spPr bwMode="auto">
              <a:xfrm>
                <a:off x="4892" y="1633"/>
                <a:ext cx="38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solidFill>
                      <a:schemeClr val="accent2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sz="2000" b="1" baseline="-25000">
                    <a:solidFill>
                      <a:schemeClr val="accent2"/>
                    </a:solidFill>
                    <a:ea typeface="楷体_GB2312" pitchFamily="49" charset="-122"/>
                  </a:rPr>
                  <a:t>CC</a:t>
                </a:r>
              </a:p>
            </p:txBody>
          </p:sp>
        </p:grpSp>
        <p:sp>
          <p:nvSpPr>
            <p:cNvPr id="150570" name="Line 42"/>
            <p:cNvSpPr>
              <a:spLocks noChangeShapeType="1"/>
            </p:cNvSpPr>
            <p:nvPr/>
          </p:nvSpPr>
          <p:spPr bwMode="auto">
            <a:xfrm>
              <a:off x="4660" y="811"/>
              <a:ext cx="0" cy="15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0571" name="Group 43"/>
            <p:cNvGrpSpPr>
              <a:grpSpLocks/>
            </p:cNvGrpSpPr>
            <p:nvPr/>
          </p:nvGrpSpPr>
          <p:grpSpPr bwMode="auto">
            <a:xfrm>
              <a:off x="4660" y="1178"/>
              <a:ext cx="751" cy="305"/>
              <a:chOff x="4660" y="1178"/>
              <a:chExt cx="751" cy="305"/>
            </a:xfrm>
          </p:grpSpPr>
          <p:sp>
            <p:nvSpPr>
              <p:cNvPr id="150572" name="Line 44"/>
              <p:cNvSpPr>
                <a:spLocks noChangeShapeType="1"/>
              </p:cNvSpPr>
              <p:nvPr/>
            </p:nvSpPr>
            <p:spPr bwMode="auto">
              <a:xfrm>
                <a:off x="4660" y="1178"/>
                <a:ext cx="0" cy="29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573" name="Line 45"/>
              <p:cNvSpPr>
                <a:spLocks noChangeShapeType="1"/>
              </p:cNvSpPr>
              <p:nvPr/>
            </p:nvSpPr>
            <p:spPr bwMode="auto">
              <a:xfrm>
                <a:off x="4669" y="1483"/>
                <a:ext cx="74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0574" name="Freeform 46"/>
            <p:cNvSpPr>
              <a:spLocks/>
            </p:cNvSpPr>
            <p:nvPr/>
          </p:nvSpPr>
          <p:spPr bwMode="auto">
            <a:xfrm>
              <a:off x="4660" y="1964"/>
              <a:ext cx="219" cy="3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261"/>
                </a:cxn>
                <a:cxn ang="0">
                  <a:pos x="219" y="296"/>
                </a:cxn>
              </a:cxnLst>
              <a:rect l="0" t="0" r="r" b="b"/>
              <a:pathLst>
                <a:path w="219" h="310">
                  <a:moveTo>
                    <a:pt x="0" y="0"/>
                  </a:moveTo>
                  <a:cubicBezTo>
                    <a:pt x="17" y="106"/>
                    <a:pt x="34" y="212"/>
                    <a:pt x="70" y="261"/>
                  </a:cubicBezTo>
                  <a:cubicBezTo>
                    <a:pt x="106" y="310"/>
                    <a:pt x="194" y="290"/>
                    <a:pt x="219" y="296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0575" name="Text Box 47"/>
          <p:cNvSpPr txBox="1">
            <a:spLocks noChangeArrowheads="1"/>
          </p:cNvSpPr>
          <p:nvPr/>
        </p:nvSpPr>
        <p:spPr bwMode="auto">
          <a:xfrm>
            <a:off x="182563" y="163513"/>
            <a:ext cx="201295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solidFill>
                  <a:srgbClr val="CC3300"/>
                </a:solidFill>
                <a:ea typeface="楷体_GB2312" pitchFamily="49" charset="-122"/>
              </a:rPr>
              <a:t>计算</a:t>
            </a:r>
            <a:r>
              <a:rPr lang="en-US" altLang="zh-CN" sz="2800" b="1">
                <a:solidFill>
                  <a:srgbClr val="CC3300"/>
                </a:solidFill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rgbClr val="CC3300"/>
                </a:solidFill>
                <a:ea typeface="楷体_GB2312" pitchFamily="49" charset="-122"/>
              </a:rPr>
              <a:t>w</a:t>
            </a:r>
          </a:p>
        </p:txBody>
      </p:sp>
      <p:cxnSp>
        <p:nvCxnSpPr>
          <p:cNvPr id="150576" name="AutoShape 48"/>
          <p:cNvCxnSpPr>
            <a:cxnSpLocks noChangeShapeType="1"/>
          </p:cNvCxnSpPr>
          <p:nvPr/>
        </p:nvCxnSpPr>
        <p:spPr bwMode="auto">
          <a:xfrm flipV="1">
            <a:off x="6102350" y="1844675"/>
            <a:ext cx="1062038" cy="4763"/>
          </a:xfrm>
          <a:prstGeom prst="straightConnector1">
            <a:avLst/>
          </a:prstGeom>
          <a:noFill/>
          <a:ln w="222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50577" name="Rectangle 49"/>
          <p:cNvSpPr>
            <a:spLocks noChangeArrowheads="1"/>
          </p:cNvSpPr>
          <p:nvPr/>
        </p:nvSpPr>
        <p:spPr bwMode="auto">
          <a:xfrm>
            <a:off x="6443663" y="1773238"/>
            <a:ext cx="47625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FF5008"/>
                </a:solidFill>
                <a:ea typeface="楷体_GB2312" pitchFamily="49" charset="-122"/>
              </a:rPr>
              <a:t>w</a:t>
            </a:r>
          </a:p>
        </p:txBody>
      </p:sp>
      <p:graphicFrame>
        <p:nvGraphicFramePr>
          <p:cNvPr id="150578" name="Object 50"/>
          <p:cNvGraphicFramePr>
            <a:graphicFrameLocks noChangeAspect="1"/>
          </p:cNvGraphicFramePr>
          <p:nvPr/>
        </p:nvGraphicFramePr>
        <p:xfrm>
          <a:off x="466725" y="842963"/>
          <a:ext cx="1798638" cy="1614487"/>
        </p:xfrm>
        <a:graphic>
          <a:graphicData uri="http://schemas.openxmlformats.org/presentationml/2006/ole">
            <p:oleObj spid="_x0000_s150578" name="Equation" r:id="rId6" imgW="888840" imgH="736560" progId="">
              <p:embed/>
            </p:oleObj>
          </a:graphicData>
        </a:graphic>
      </p:graphicFrame>
      <p:graphicFrame>
        <p:nvGraphicFramePr>
          <p:cNvPr id="150579" name="Object 51"/>
          <p:cNvGraphicFramePr>
            <a:graphicFrameLocks noChangeAspect="1"/>
          </p:cNvGraphicFramePr>
          <p:nvPr/>
        </p:nvGraphicFramePr>
        <p:xfrm>
          <a:off x="341313" y="2601913"/>
          <a:ext cx="3125787" cy="763587"/>
        </p:xfrm>
        <a:graphic>
          <a:graphicData uri="http://schemas.openxmlformats.org/presentationml/2006/ole">
            <p:oleObj spid="_x0000_s150579" name="Equation" r:id="rId7" imgW="1295280" imgH="291960" progId="">
              <p:embed/>
            </p:oleObj>
          </a:graphicData>
        </a:graphic>
      </p:graphicFrame>
      <p:graphicFrame>
        <p:nvGraphicFramePr>
          <p:cNvPr id="150580" name="Object 52"/>
          <p:cNvGraphicFramePr>
            <a:graphicFrameLocks noChangeAspect="1"/>
          </p:cNvGraphicFramePr>
          <p:nvPr/>
        </p:nvGraphicFramePr>
        <p:xfrm>
          <a:off x="433388" y="3659188"/>
          <a:ext cx="4781550" cy="1030287"/>
        </p:xfrm>
        <a:graphic>
          <a:graphicData uri="http://schemas.openxmlformats.org/presentationml/2006/ole">
            <p:oleObj spid="_x0000_s150580" name="Equation" r:id="rId8" imgW="1981080" imgH="393480" progId="">
              <p:embed/>
            </p:oleObj>
          </a:graphicData>
        </a:graphic>
      </p:graphicFrame>
      <p:graphicFrame>
        <p:nvGraphicFramePr>
          <p:cNvPr id="150581" name="Object 53"/>
          <p:cNvGraphicFramePr>
            <a:graphicFrameLocks noChangeAspect="1"/>
          </p:cNvGraphicFramePr>
          <p:nvPr/>
        </p:nvGraphicFramePr>
        <p:xfrm>
          <a:off x="1300163" y="5164138"/>
          <a:ext cx="3125787" cy="598487"/>
        </p:xfrm>
        <a:graphic>
          <a:graphicData uri="http://schemas.openxmlformats.org/presentationml/2006/ole">
            <p:oleObj spid="_x0000_s150581" name="Equation" r:id="rId9" imgW="12952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75" grpId="0" autoUpdateAnimBg="0"/>
      <p:bldP spid="15057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62D3-D5FC-47FB-9EBB-1752EA06DD0E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207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10.5.4    </a:t>
            </a:r>
            <a:r>
              <a:rPr lang="zh-CN" altLang="en-US" sz="2800" b="1">
                <a:ea typeface="楷体_GB2312" pitchFamily="49" charset="-122"/>
              </a:rPr>
              <a:t>用</a:t>
            </a:r>
            <a:r>
              <a:rPr lang="en-US" altLang="zh-CN" sz="2800" b="1">
                <a:ea typeface="楷体_GB2312" pitchFamily="49" charset="-122"/>
              </a:rPr>
              <a:t>555</a:t>
            </a:r>
            <a:r>
              <a:rPr lang="zh-CN" altLang="en-US" sz="2800" b="1">
                <a:ea typeface="楷体_GB2312" pitchFamily="49" charset="-122"/>
              </a:rPr>
              <a:t>定时器接成的多谐振荡器</a:t>
            </a: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0" y="523875"/>
          <a:ext cx="4324350" cy="3413125"/>
        </p:xfrm>
        <a:graphic>
          <a:graphicData uri="http://schemas.openxmlformats.org/presentationml/2006/ole">
            <p:oleObj spid="_x0000_s151555" name="Photo Editor 照片" r:id="rId3" imgW="24120667" imgH="17576078" progId="">
              <p:embed/>
            </p:oleObj>
          </a:graphicData>
        </a:graphic>
      </p:graphicFrame>
      <p:grpSp>
        <p:nvGrpSpPr>
          <p:cNvPr id="151556" name="Group 4"/>
          <p:cNvGrpSpPr>
            <a:grpSpLocks/>
          </p:cNvGrpSpPr>
          <p:nvPr/>
        </p:nvGrpSpPr>
        <p:grpSpPr bwMode="auto">
          <a:xfrm>
            <a:off x="231775" y="4000500"/>
            <a:ext cx="3355975" cy="2857500"/>
            <a:chOff x="158" y="2520"/>
            <a:chExt cx="2290" cy="180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1861" y="3990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1435" y="3990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990" y="3990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517" y="3990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861" y="3697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1435" y="3697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990" y="3697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517" y="3697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1861" y="3404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1435" y="3404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990" y="3404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8" name="Rectangle 16"/>
            <p:cNvSpPr>
              <a:spLocks noChangeArrowheads="1"/>
            </p:cNvSpPr>
            <p:nvPr/>
          </p:nvSpPr>
          <p:spPr bwMode="auto">
            <a:xfrm>
              <a:off x="517" y="3404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69" name="Rectangle 17"/>
            <p:cNvSpPr>
              <a:spLocks noChangeArrowheads="1"/>
            </p:cNvSpPr>
            <p:nvPr/>
          </p:nvSpPr>
          <p:spPr bwMode="auto">
            <a:xfrm>
              <a:off x="1861" y="3110"/>
              <a:ext cx="478" cy="29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70" name="Rectangle 18"/>
            <p:cNvSpPr>
              <a:spLocks noChangeArrowheads="1"/>
            </p:cNvSpPr>
            <p:nvPr/>
          </p:nvSpPr>
          <p:spPr bwMode="auto">
            <a:xfrm>
              <a:off x="1435" y="3110"/>
              <a:ext cx="426" cy="29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71" name="Rectangle 19"/>
            <p:cNvSpPr>
              <a:spLocks noChangeArrowheads="1"/>
            </p:cNvSpPr>
            <p:nvPr/>
          </p:nvSpPr>
          <p:spPr bwMode="auto">
            <a:xfrm>
              <a:off x="990" y="3110"/>
              <a:ext cx="445" cy="29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72" name="Rectangle 20"/>
            <p:cNvSpPr>
              <a:spLocks noChangeArrowheads="1"/>
            </p:cNvSpPr>
            <p:nvPr/>
          </p:nvSpPr>
          <p:spPr bwMode="auto">
            <a:xfrm>
              <a:off x="517" y="3110"/>
              <a:ext cx="473" cy="29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73" name="Rectangle 21"/>
            <p:cNvSpPr>
              <a:spLocks noChangeArrowheads="1"/>
            </p:cNvSpPr>
            <p:nvPr/>
          </p:nvSpPr>
          <p:spPr bwMode="auto">
            <a:xfrm>
              <a:off x="173" y="3110"/>
              <a:ext cx="344" cy="117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altLang="zh-CN" sz="2800"/>
            </a:p>
            <a:p>
              <a:pPr algn="ctr">
                <a:spcBef>
                  <a:spcPct val="20000"/>
                </a:spcBef>
              </a:pPr>
              <a:endParaRPr lang="en-US" altLang="zh-CN" sz="2800"/>
            </a:p>
            <a:p>
              <a:pPr algn="ctr">
                <a:spcBef>
                  <a:spcPct val="2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151574" name="Rectangle 22"/>
            <p:cNvSpPr>
              <a:spLocks noChangeArrowheads="1"/>
            </p:cNvSpPr>
            <p:nvPr/>
          </p:nvSpPr>
          <p:spPr bwMode="auto">
            <a:xfrm>
              <a:off x="1861" y="2817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75" name="Rectangle 23"/>
            <p:cNvSpPr>
              <a:spLocks noChangeArrowheads="1"/>
            </p:cNvSpPr>
            <p:nvPr/>
          </p:nvSpPr>
          <p:spPr bwMode="auto">
            <a:xfrm>
              <a:off x="1435" y="2817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76" name="Rectangle 24"/>
            <p:cNvSpPr>
              <a:spLocks noChangeArrowheads="1"/>
            </p:cNvSpPr>
            <p:nvPr/>
          </p:nvSpPr>
          <p:spPr bwMode="auto">
            <a:xfrm>
              <a:off x="990" y="2817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800"/>
                <a:t>×</a:t>
              </a:r>
            </a:p>
          </p:txBody>
        </p:sp>
        <p:sp>
          <p:nvSpPr>
            <p:cNvPr id="151577" name="Rectangle 25"/>
            <p:cNvSpPr>
              <a:spLocks noChangeArrowheads="1"/>
            </p:cNvSpPr>
            <p:nvPr/>
          </p:nvSpPr>
          <p:spPr bwMode="auto">
            <a:xfrm>
              <a:off x="517" y="2817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800"/>
                <a:t>×</a:t>
              </a:r>
            </a:p>
          </p:txBody>
        </p:sp>
        <p:sp>
          <p:nvSpPr>
            <p:cNvPr id="151578" name="Rectangle 26"/>
            <p:cNvSpPr>
              <a:spLocks noChangeArrowheads="1"/>
            </p:cNvSpPr>
            <p:nvPr/>
          </p:nvSpPr>
          <p:spPr bwMode="auto">
            <a:xfrm>
              <a:off x="173" y="2817"/>
              <a:ext cx="344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151579" name="Rectangle 27"/>
            <p:cNvSpPr>
              <a:spLocks noChangeArrowheads="1"/>
            </p:cNvSpPr>
            <p:nvPr/>
          </p:nvSpPr>
          <p:spPr bwMode="auto">
            <a:xfrm>
              <a:off x="1861" y="2524"/>
              <a:ext cx="478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T</a:t>
              </a:r>
              <a:r>
                <a:rPr lang="en-US" altLang="zh-CN" sz="2000" baseline="-25000"/>
                <a:t>D</a:t>
              </a:r>
              <a:endParaRPr lang="en-US" altLang="zh-CN" sz="2000"/>
            </a:p>
          </p:txBody>
        </p:sp>
        <p:sp>
          <p:nvSpPr>
            <p:cNvPr id="151580" name="Rectangle 28"/>
            <p:cNvSpPr>
              <a:spLocks noChangeArrowheads="1"/>
            </p:cNvSpPr>
            <p:nvPr/>
          </p:nvSpPr>
          <p:spPr bwMode="auto">
            <a:xfrm>
              <a:off x="1435" y="2524"/>
              <a:ext cx="426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V</a:t>
              </a:r>
              <a:r>
                <a:rPr lang="en-US" altLang="zh-CN" sz="2000" baseline="-25000"/>
                <a:t>O</a:t>
              </a:r>
            </a:p>
          </p:txBody>
        </p:sp>
        <p:sp>
          <p:nvSpPr>
            <p:cNvPr id="151581" name="Rectangle 29"/>
            <p:cNvSpPr>
              <a:spLocks noChangeArrowheads="1"/>
            </p:cNvSpPr>
            <p:nvPr/>
          </p:nvSpPr>
          <p:spPr bwMode="auto">
            <a:xfrm>
              <a:off x="990" y="2524"/>
              <a:ext cx="445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V</a:t>
              </a:r>
              <a:r>
                <a:rPr lang="en-US" altLang="zh-CN" sz="2000" baseline="-25000"/>
                <a:t>I2</a:t>
              </a:r>
            </a:p>
          </p:txBody>
        </p:sp>
        <p:sp>
          <p:nvSpPr>
            <p:cNvPr id="151582" name="Rectangle 30"/>
            <p:cNvSpPr>
              <a:spLocks noChangeArrowheads="1"/>
            </p:cNvSpPr>
            <p:nvPr/>
          </p:nvSpPr>
          <p:spPr bwMode="auto">
            <a:xfrm>
              <a:off x="517" y="2524"/>
              <a:ext cx="473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V</a:t>
              </a:r>
              <a:r>
                <a:rPr lang="en-US" altLang="zh-CN" sz="2000" baseline="-25000"/>
                <a:t>I1</a:t>
              </a:r>
            </a:p>
          </p:txBody>
        </p:sp>
        <p:sp>
          <p:nvSpPr>
            <p:cNvPr id="151583" name="Rectangle 31"/>
            <p:cNvSpPr>
              <a:spLocks noChangeArrowheads="1"/>
            </p:cNvSpPr>
            <p:nvPr/>
          </p:nvSpPr>
          <p:spPr bwMode="auto">
            <a:xfrm>
              <a:off x="173" y="2524"/>
              <a:ext cx="344" cy="29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151584" name="Line 32"/>
            <p:cNvSpPr>
              <a:spLocks noChangeShapeType="1"/>
            </p:cNvSpPr>
            <p:nvPr/>
          </p:nvSpPr>
          <p:spPr bwMode="auto">
            <a:xfrm>
              <a:off x="173" y="2524"/>
              <a:ext cx="2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>
              <a:off x="173" y="2817"/>
              <a:ext cx="2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>
              <a:off x="173" y="3110"/>
              <a:ext cx="2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>
              <a:off x="173" y="4283"/>
              <a:ext cx="216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8" name="Line 36"/>
            <p:cNvSpPr>
              <a:spLocks noChangeShapeType="1"/>
            </p:cNvSpPr>
            <p:nvPr/>
          </p:nvSpPr>
          <p:spPr bwMode="auto">
            <a:xfrm>
              <a:off x="158" y="2520"/>
              <a:ext cx="15" cy="17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9" name="Line 37"/>
            <p:cNvSpPr>
              <a:spLocks noChangeShapeType="1"/>
            </p:cNvSpPr>
            <p:nvPr/>
          </p:nvSpPr>
          <p:spPr bwMode="auto">
            <a:xfrm>
              <a:off x="1427" y="2520"/>
              <a:ext cx="8" cy="1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0" name="Line 38"/>
            <p:cNvSpPr>
              <a:spLocks noChangeShapeType="1"/>
            </p:cNvSpPr>
            <p:nvPr/>
          </p:nvSpPr>
          <p:spPr bwMode="auto">
            <a:xfrm>
              <a:off x="2331" y="2544"/>
              <a:ext cx="8" cy="17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1" name="Line 39"/>
            <p:cNvSpPr>
              <a:spLocks noChangeShapeType="1"/>
            </p:cNvSpPr>
            <p:nvPr/>
          </p:nvSpPr>
          <p:spPr bwMode="auto">
            <a:xfrm>
              <a:off x="517" y="2524"/>
              <a:ext cx="0" cy="1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2" name="Line 40"/>
            <p:cNvSpPr>
              <a:spLocks noChangeShapeType="1"/>
            </p:cNvSpPr>
            <p:nvPr/>
          </p:nvSpPr>
          <p:spPr bwMode="auto">
            <a:xfrm>
              <a:off x="990" y="2524"/>
              <a:ext cx="0" cy="1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3" name="Line 41"/>
            <p:cNvSpPr>
              <a:spLocks noChangeShapeType="1"/>
            </p:cNvSpPr>
            <p:nvPr/>
          </p:nvSpPr>
          <p:spPr bwMode="auto">
            <a:xfrm>
              <a:off x="517" y="3404"/>
              <a:ext cx="1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4" name="Line 42"/>
            <p:cNvSpPr>
              <a:spLocks noChangeShapeType="1"/>
            </p:cNvSpPr>
            <p:nvPr/>
          </p:nvSpPr>
          <p:spPr bwMode="auto">
            <a:xfrm>
              <a:off x="517" y="3697"/>
              <a:ext cx="1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5" name="Line 43"/>
            <p:cNvSpPr>
              <a:spLocks noChangeShapeType="1"/>
            </p:cNvSpPr>
            <p:nvPr/>
          </p:nvSpPr>
          <p:spPr bwMode="auto">
            <a:xfrm>
              <a:off x="517" y="3990"/>
              <a:ext cx="1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6" name="Line 44"/>
            <p:cNvSpPr>
              <a:spLocks noChangeShapeType="1"/>
            </p:cNvSpPr>
            <p:nvPr/>
          </p:nvSpPr>
          <p:spPr bwMode="auto">
            <a:xfrm>
              <a:off x="1861" y="2524"/>
              <a:ext cx="0" cy="1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1597" name="Object 45"/>
            <p:cNvGraphicFramePr>
              <a:graphicFrameLocks noChangeAspect="1"/>
            </p:cNvGraphicFramePr>
            <p:nvPr/>
          </p:nvGraphicFramePr>
          <p:xfrm>
            <a:off x="241" y="2580"/>
            <a:ext cx="240" cy="217"/>
          </p:xfrm>
          <a:graphic>
            <a:graphicData uri="http://schemas.openxmlformats.org/presentationml/2006/ole">
              <p:oleObj spid="_x0000_s151597" name="Equation" r:id="rId4" imgW="228600" imgH="215640" progId="">
                <p:embed/>
              </p:oleObj>
            </a:graphicData>
          </a:graphic>
        </p:graphicFrame>
        <p:graphicFrame>
          <p:nvGraphicFramePr>
            <p:cNvPr id="151598" name="Object 46"/>
            <p:cNvGraphicFramePr>
              <a:graphicFrameLocks noChangeAspect="1"/>
            </p:cNvGraphicFramePr>
            <p:nvPr/>
          </p:nvGraphicFramePr>
          <p:xfrm>
            <a:off x="546" y="3114"/>
            <a:ext cx="390" cy="288"/>
          </p:xfrm>
          <a:graphic>
            <a:graphicData uri="http://schemas.openxmlformats.org/presentationml/2006/ole">
              <p:oleObj spid="_x0000_s151598" name="Equation" r:id="rId5" imgW="507960" imgH="393480" progId="">
                <p:embed/>
              </p:oleObj>
            </a:graphicData>
          </a:graphic>
        </p:graphicFrame>
        <p:graphicFrame>
          <p:nvGraphicFramePr>
            <p:cNvPr id="151599" name="Object 47"/>
            <p:cNvGraphicFramePr>
              <a:graphicFrameLocks noChangeAspect="1"/>
            </p:cNvGraphicFramePr>
            <p:nvPr/>
          </p:nvGraphicFramePr>
          <p:xfrm>
            <a:off x="1003" y="3107"/>
            <a:ext cx="380" cy="289"/>
          </p:xfrm>
          <a:graphic>
            <a:graphicData uri="http://schemas.openxmlformats.org/presentationml/2006/ole">
              <p:oleObj spid="_x0000_s151599" name="Equation" r:id="rId6" imgW="495000" imgH="393480" progId="">
                <p:embed/>
              </p:oleObj>
            </a:graphicData>
          </a:graphic>
        </p:graphicFrame>
        <p:graphicFrame>
          <p:nvGraphicFramePr>
            <p:cNvPr id="151600" name="Object 48"/>
            <p:cNvGraphicFramePr>
              <a:graphicFrameLocks noChangeAspect="1"/>
            </p:cNvGraphicFramePr>
            <p:nvPr/>
          </p:nvGraphicFramePr>
          <p:xfrm>
            <a:off x="553" y="3993"/>
            <a:ext cx="388" cy="287"/>
          </p:xfrm>
          <a:graphic>
            <a:graphicData uri="http://schemas.openxmlformats.org/presentationml/2006/ole">
              <p:oleObj spid="_x0000_s151600" name="Equation" r:id="rId7" imgW="507960" imgH="393480" progId="">
                <p:embed/>
              </p:oleObj>
            </a:graphicData>
          </a:graphic>
        </p:graphicFrame>
        <p:graphicFrame>
          <p:nvGraphicFramePr>
            <p:cNvPr id="151601" name="Object 49"/>
            <p:cNvGraphicFramePr>
              <a:graphicFrameLocks noChangeAspect="1"/>
            </p:cNvGraphicFramePr>
            <p:nvPr/>
          </p:nvGraphicFramePr>
          <p:xfrm>
            <a:off x="975" y="3994"/>
            <a:ext cx="380" cy="287"/>
          </p:xfrm>
          <a:graphic>
            <a:graphicData uri="http://schemas.openxmlformats.org/presentationml/2006/ole">
              <p:oleObj spid="_x0000_s151601" name="Equation" r:id="rId8" imgW="495000" imgH="393480" progId="">
                <p:embed/>
              </p:oleObj>
            </a:graphicData>
          </a:graphic>
        </p:graphicFrame>
        <p:graphicFrame>
          <p:nvGraphicFramePr>
            <p:cNvPr id="151602" name="Object 50"/>
            <p:cNvGraphicFramePr>
              <a:graphicFrameLocks noChangeAspect="1"/>
            </p:cNvGraphicFramePr>
            <p:nvPr/>
          </p:nvGraphicFramePr>
          <p:xfrm>
            <a:off x="983" y="3412"/>
            <a:ext cx="381" cy="288"/>
          </p:xfrm>
          <a:graphic>
            <a:graphicData uri="http://schemas.openxmlformats.org/presentationml/2006/ole">
              <p:oleObj spid="_x0000_s151602" name="Equation" r:id="rId9" imgW="495000" imgH="393480" progId="">
                <p:embed/>
              </p:oleObj>
            </a:graphicData>
          </a:graphic>
        </p:graphicFrame>
        <p:graphicFrame>
          <p:nvGraphicFramePr>
            <p:cNvPr id="151603" name="Object 51"/>
            <p:cNvGraphicFramePr>
              <a:graphicFrameLocks noChangeAspect="1"/>
            </p:cNvGraphicFramePr>
            <p:nvPr/>
          </p:nvGraphicFramePr>
          <p:xfrm>
            <a:off x="540" y="3412"/>
            <a:ext cx="390" cy="288"/>
          </p:xfrm>
          <a:graphic>
            <a:graphicData uri="http://schemas.openxmlformats.org/presentationml/2006/ole">
              <p:oleObj spid="_x0000_s151603" name="Equation" r:id="rId10" imgW="507960" imgH="393480" progId="">
                <p:embed/>
              </p:oleObj>
            </a:graphicData>
          </a:graphic>
        </p:graphicFrame>
        <p:graphicFrame>
          <p:nvGraphicFramePr>
            <p:cNvPr id="151604" name="Object 52"/>
            <p:cNvGraphicFramePr>
              <a:graphicFrameLocks noChangeAspect="1"/>
            </p:cNvGraphicFramePr>
            <p:nvPr/>
          </p:nvGraphicFramePr>
          <p:xfrm>
            <a:off x="1017" y="3696"/>
            <a:ext cx="380" cy="287"/>
          </p:xfrm>
          <a:graphic>
            <a:graphicData uri="http://schemas.openxmlformats.org/presentationml/2006/ole">
              <p:oleObj spid="_x0000_s151604" name="Equation" r:id="rId11" imgW="495000" imgH="393480" progId="">
                <p:embed/>
              </p:oleObj>
            </a:graphicData>
          </a:graphic>
        </p:graphicFrame>
        <p:graphicFrame>
          <p:nvGraphicFramePr>
            <p:cNvPr id="151605" name="Object 53"/>
            <p:cNvGraphicFramePr>
              <a:graphicFrameLocks noChangeAspect="1"/>
            </p:cNvGraphicFramePr>
            <p:nvPr/>
          </p:nvGraphicFramePr>
          <p:xfrm>
            <a:off x="587" y="3689"/>
            <a:ext cx="390" cy="288"/>
          </p:xfrm>
          <a:graphic>
            <a:graphicData uri="http://schemas.openxmlformats.org/presentationml/2006/ole">
              <p:oleObj spid="_x0000_s151605" name="Equation" r:id="rId12" imgW="507960" imgH="393480" progId="">
                <p:embed/>
              </p:oleObj>
            </a:graphicData>
          </a:graphic>
        </p:graphicFrame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1540" y="283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51607" name="Text Box 55"/>
            <p:cNvSpPr txBox="1">
              <a:spLocks noChangeArrowheads="1"/>
            </p:cNvSpPr>
            <p:nvPr/>
          </p:nvSpPr>
          <p:spPr bwMode="auto">
            <a:xfrm>
              <a:off x="1947" y="2828"/>
              <a:ext cx="501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1534" y="3135"/>
              <a:ext cx="213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51609" name="Text Box 57"/>
            <p:cNvSpPr txBox="1">
              <a:spLocks noChangeArrowheads="1"/>
            </p:cNvSpPr>
            <p:nvPr/>
          </p:nvSpPr>
          <p:spPr bwMode="auto">
            <a:xfrm>
              <a:off x="1903" y="3183"/>
              <a:ext cx="50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151610" name="Text Box 58"/>
            <p:cNvSpPr txBox="1">
              <a:spLocks noChangeArrowheads="1"/>
            </p:cNvSpPr>
            <p:nvPr/>
          </p:nvSpPr>
          <p:spPr bwMode="auto">
            <a:xfrm>
              <a:off x="1457" y="3435"/>
              <a:ext cx="50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151611" name="Text Box 59"/>
            <p:cNvSpPr txBox="1">
              <a:spLocks noChangeArrowheads="1"/>
            </p:cNvSpPr>
            <p:nvPr/>
          </p:nvSpPr>
          <p:spPr bwMode="auto">
            <a:xfrm>
              <a:off x="1905" y="3435"/>
              <a:ext cx="50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151612" name="Text Box 60"/>
            <p:cNvSpPr txBox="1">
              <a:spLocks noChangeArrowheads="1"/>
            </p:cNvSpPr>
            <p:nvPr/>
          </p:nvSpPr>
          <p:spPr bwMode="auto">
            <a:xfrm>
              <a:off x="1540" y="3722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1613" name="Text Box 61"/>
            <p:cNvSpPr txBox="1">
              <a:spLocks noChangeArrowheads="1"/>
            </p:cNvSpPr>
            <p:nvPr/>
          </p:nvSpPr>
          <p:spPr bwMode="auto">
            <a:xfrm>
              <a:off x="1925" y="3713"/>
              <a:ext cx="50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截止</a:t>
              </a:r>
            </a:p>
          </p:txBody>
        </p:sp>
        <p:sp>
          <p:nvSpPr>
            <p:cNvPr id="151614" name="Text Box 62"/>
            <p:cNvSpPr txBox="1">
              <a:spLocks noChangeArrowheads="1"/>
            </p:cNvSpPr>
            <p:nvPr/>
          </p:nvSpPr>
          <p:spPr bwMode="auto">
            <a:xfrm>
              <a:off x="1546" y="4033"/>
              <a:ext cx="212" cy="28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1615" name="Text Box 63"/>
            <p:cNvSpPr txBox="1">
              <a:spLocks noChangeArrowheads="1"/>
            </p:cNvSpPr>
            <p:nvPr/>
          </p:nvSpPr>
          <p:spPr bwMode="auto">
            <a:xfrm>
              <a:off x="1905" y="3990"/>
              <a:ext cx="502" cy="28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截止</a:t>
              </a:r>
            </a:p>
          </p:txBody>
        </p:sp>
      </p:grpSp>
      <p:grpSp>
        <p:nvGrpSpPr>
          <p:cNvPr id="151616" name="Group 64"/>
          <p:cNvGrpSpPr>
            <a:grpSpLocks/>
          </p:cNvGrpSpPr>
          <p:nvPr/>
        </p:nvGrpSpPr>
        <p:grpSpPr bwMode="auto">
          <a:xfrm>
            <a:off x="4818063" y="1822450"/>
            <a:ext cx="3657600" cy="1084263"/>
            <a:chOff x="295" y="2746"/>
            <a:chExt cx="2496" cy="683"/>
          </a:xfrm>
        </p:grpSpPr>
        <p:sp>
          <p:nvSpPr>
            <p:cNvPr id="151617" name="Line 65"/>
            <p:cNvSpPr>
              <a:spLocks noChangeShapeType="1"/>
            </p:cNvSpPr>
            <p:nvPr/>
          </p:nvSpPr>
          <p:spPr bwMode="auto">
            <a:xfrm>
              <a:off x="427" y="3234"/>
              <a:ext cx="2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18" name="Line 66"/>
            <p:cNvSpPr>
              <a:spLocks noChangeShapeType="1"/>
            </p:cNvSpPr>
            <p:nvPr/>
          </p:nvSpPr>
          <p:spPr bwMode="auto">
            <a:xfrm flipV="1">
              <a:off x="562" y="285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1619" name="Object 67"/>
            <p:cNvGraphicFramePr>
              <a:graphicFrameLocks noChangeAspect="1"/>
            </p:cNvGraphicFramePr>
            <p:nvPr/>
          </p:nvGraphicFramePr>
          <p:xfrm>
            <a:off x="295" y="2746"/>
            <a:ext cx="271" cy="305"/>
          </p:xfrm>
          <a:graphic>
            <a:graphicData uri="http://schemas.openxmlformats.org/presentationml/2006/ole">
              <p:oleObj spid="_x0000_s151619" name="Equation" r:id="rId13" imgW="203040" imgH="228600" progId="">
                <p:embed/>
              </p:oleObj>
            </a:graphicData>
          </a:graphic>
        </p:graphicFrame>
        <p:sp>
          <p:nvSpPr>
            <p:cNvPr id="151620" name="Rectangle 68"/>
            <p:cNvSpPr>
              <a:spLocks noChangeArrowheads="1"/>
            </p:cNvSpPr>
            <p:nvPr/>
          </p:nvSpPr>
          <p:spPr bwMode="auto">
            <a:xfrm>
              <a:off x="2622" y="309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51621" name="Rectangle 69"/>
            <p:cNvSpPr>
              <a:spLocks noChangeArrowheads="1"/>
            </p:cNvSpPr>
            <p:nvPr/>
          </p:nvSpPr>
          <p:spPr bwMode="auto">
            <a:xfrm>
              <a:off x="347" y="3179"/>
              <a:ext cx="240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</p:grpSp>
      <p:grpSp>
        <p:nvGrpSpPr>
          <p:cNvPr id="151622" name="Group 70"/>
          <p:cNvGrpSpPr>
            <a:grpSpLocks/>
          </p:cNvGrpSpPr>
          <p:nvPr/>
        </p:nvGrpSpPr>
        <p:grpSpPr bwMode="auto">
          <a:xfrm>
            <a:off x="5176838" y="785813"/>
            <a:ext cx="1511300" cy="763587"/>
            <a:chOff x="559" y="2120"/>
            <a:chExt cx="680" cy="420"/>
          </a:xfrm>
        </p:grpSpPr>
        <p:sp>
          <p:nvSpPr>
            <p:cNvPr id="151623" name="Freeform 71"/>
            <p:cNvSpPr>
              <a:spLocks/>
            </p:cNvSpPr>
            <p:nvPr/>
          </p:nvSpPr>
          <p:spPr bwMode="auto">
            <a:xfrm>
              <a:off x="559" y="2225"/>
              <a:ext cx="357" cy="315"/>
            </a:xfrm>
            <a:custGeom>
              <a:avLst/>
              <a:gdLst/>
              <a:ahLst/>
              <a:cxnLst>
                <a:cxn ang="0">
                  <a:pos x="0" y="315"/>
                </a:cxn>
                <a:cxn ang="0">
                  <a:pos x="209" y="62"/>
                </a:cxn>
                <a:cxn ang="0">
                  <a:pos x="357" y="0"/>
                </a:cxn>
              </a:cxnLst>
              <a:rect l="0" t="0" r="r" b="b"/>
              <a:pathLst>
                <a:path w="357" h="315">
                  <a:moveTo>
                    <a:pt x="0" y="315"/>
                  </a:moveTo>
                  <a:cubicBezTo>
                    <a:pt x="75" y="214"/>
                    <a:pt x="150" y="114"/>
                    <a:pt x="209" y="62"/>
                  </a:cubicBezTo>
                  <a:cubicBezTo>
                    <a:pt x="268" y="10"/>
                    <a:pt x="332" y="10"/>
                    <a:pt x="357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24" name="Line 72"/>
            <p:cNvSpPr>
              <a:spLocks noChangeShapeType="1"/>
            </p:cNvSpPr>
            <p:nvPr/>
          </p:nvSpPr>
          <p:spPr bwMode="auto">
            <a:xfrm flipV="1">
              <a:off x="925" y="2120"/>
              <a:ext cx="314" cy="10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625" name="Rectangle 73"/>
          <p:cNvSpPr>
            <a:spLocks noChangeArrowheads="1"/>
          </p:cNvSpPr>
          <p:nvPr/>
        </p:nvSpPr>
        <p:spPr bwMode="auto">
          <a:xfrm>
            <a:off x="6648450" y="528638"/>
            <a:ext cx="628650" cy="396875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chemeClr val="accent2"/>
                </a:solidFill>
                <a:ea typeface="楷体_GB2312" pitchFamily="49" charset="-122"/>
              </a:rPr>
              <a:t>CC</a:t>
            </a:r>
          </a:p>
        </p:txBody>
      </p:sp>
      <p:sp>
        <p:nvSpPr>
          <p:cNvPr id="151626" name="Line 74"/>
          <p:cNvSpPr>
            <a:spLocks noChangeShapeType="1"/>
          </p:cNvSpPr>
          <p:nvPr/>
        </p:nvSpPr>
        <p:spPr bwMode="auto">
          <a:xfrm>
            <a:off x="6391275" y="1330325"/>
            <a:ext cx="1588" cy="1192213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1627" name="Line 75"/>
          <p:cNvSpPr>
            <a:spLocks noChangeShapeType="1"/>
          </p:cNvSpPr>
          <p:nvPr/>
        </p:nvSpPr>
        <p:spPr bwMode="auto">
          <a:xfrm flipV="1">
            <a:off x="5205413" y="2159000"/>
            <a:ext cx="752475" cy="142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628" name="Group 76"/>
          <p:cNvGrpSpPr>
            <a:grpSpLocks/>
          </p:cNvGrpSpPr>
          <p:nvPr/>
        </p:nvGrpSpPr>
        <p:grpSpPr bwMode="auto">
          <a:xfrm>
            <a:off x="5957888" y="2159000"/>
            <a:ext cx="434975" cy="387350"/>
            <a:chOff x="1073" y="2958"/>
            <a:chExt cx="428" cy="244"/>
          </a:xfrm>
        </p:grpSpPr>
        <p:sp>
          <p:nvSpPr>
            <p:cNvPr id="151629" name="Line 77"/>
            <p:cNvSpPr>
              <a:spLocks noChangeShapeType="1"/>
            </p:cNvSpPr>
            <p:nvPr/>
          </p:nvSpPr>
          <p:spPr bwMode="auto">
            <a:xfrm flipH="1">
              <a:off x="1073" y="2958"/>
              <a:ext cx="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30" name="Line 78"/>
            <p:cNvSpPr>
              <a:spLocks noChangeShapeType="1"/>
            </p:cNvSpPr>
            <p:nvPr/>
          </p:nvSpPr>
          <p:spPr bwMode="auto">
            <a:xfrm>
              <a:off x="1083" y="3202"/>
              <a:ext cx="4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1631" name="Group 79"/>
          <p:cNvGrpSpPr>
            <a:grpSpLocks/>
          </p:cNvGrpSpPr>
          <p:nvPr/>
        </p:nvGrpSpPr>
        <p:grpSpPr bwMode="auto">
          <a:xfrm>
            <a:off x="5984875" y="954088"/>
            <a:ext cx="768350" cy="665162"/>
            <a:chOff x="1091" y="2234"/>
            <a:chExt cx="751" cy="358"/>
          </a:xfrm>
        </p:grpSpPr>
        <p:sp>
          <p:nvSpPr>
            <p:cNvPr id="151632" name="Freeform 80"/>
            <p:cNvSpPr>
              <a:spLocks/>
            </p:cNvSpPr>
            <p:nvPr/>
          </p:nvSpPr>
          <p:spPr bwMode="auto">
            <a:xfrm>
              <a:off x="1091" y="2234"/>
              <a:ext cx="462" cy="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7" y="166"/>
                </a:cxn>
                <a:cxn ang="0">
                  <a:pos x="462" y="192"/>
                </a:cxn>
              </a:cxnLst>
              <a:rect l="0" t="0" r="r" b="b"/>
              <a:pathLst>
                <a:path w="462" h="198">
                  <a:moveTo>
                    <a:pt x="0" y="0"/>
                  </a:moveTo>
                  <a:cubicBezTo>
                    <a:pt x="110" y="67"/>
                    <a:pt x="220" y="134"/>
                    <a:pt x="297" y="166"/>
                  </a:cubicBezTo>
                  <a:cubicBezTo>
                    <a:pt x="374" y="198"/>
                    <a:pt x="435" y="188"/>
                    <a:pt x="462" y="19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33" name="Line 81"/>
            <p:cNvSpPr>
              <a:spLocks noChangeShapeType="1"/>
            </p:cNvSpPr>
            <p:nvPr/>
          </p:nvSpPr>
          <p:spPr bwMode="auto">
            <a:xfrm>
              <a:off x="1527" y="2435"/>
              <a:ext cx="315" cy="15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634" name="Rectangle 82"/>
          <p:cNvSpPr>
            <a:spLocks noChangeArrowheads="1"/>
          </p:cNvSpPr>
          <p:nvPr/>
        </p:nvSpPr>
        <p:spPr bwMode="auto">
          <a:xfrm>
            <a:off x="6507163" y="1416050"/>
            <a:ext cx="628650" cy="396875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0V</a:t>
            </a:r>
            <a:endParaRPr lang="en-US" altLang="zh-CN" sz="2000" b="1" baseline="-250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51635" name="Freeform 83"/>
          <p:cNvSpPr>
            <a:spLocks/>
          </p:cNvSpPr>
          <p:nvPr/>
        </p:nvSpPr>
        <p:spPr bwMode="auto">
          <a:xfrm>
            <a:off x="6430963" y="968375"/>
            <a:ext cx="728662" cy="3603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210" y="44"/>
              </a:cxn>
              <a:cxn ang="0">
                <a:pos x="393" y="0"/>
              </a:cxn>
            </a:cxnLst>
            <a:rect l="0" t="0" r="r" b="b"/>
            <a:pathLst>
              <a:path w="393" h="183">
                <a:moveTo>
                  <a:pt x="0" y="183"/>
                </a:moveTo>
                <a:cubicBezTo>
                  <a:pt x="72" y="128"/>
                  <a:pt x="144" y="74"/>
                  <a:pt x="210" y="44"/>
                </a:cubicBezTo>
                <a:cubicBezTo>
                  <a:pt x="276" y="14"/>
                  <a:pt x="363" y="7"/>
                  <a:pt x="393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1636" name="Line 84"/>
          <p:cNvSpPr>
            <a:spLocks noChangeShapeType="1"/>
          </p:cNvSpPr>
          <p:nvPr/>
        </p:nvSpPr>
        <p:spPr bwMode="auto">
          <a:xfrm>
            <a:off x="5972175" y="998538"/>
            <a:ext cx="0" cy="119221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637" name="Group 85"/>
          <p:cNvGrpSpPr>
            <a:grpSpLocks/>
          </p:cNvGrpSpPr>
          <p:nvPr/>
        </p:nvGrpSpPr>
        <p:grpSpPr bwMode="auto">
          <a:xfrm>
            <a:off x="6405563" y="2157413"/>
            <a:ext cx="715962" cy="376237"/>
            <a:chOff x="1492" y="2957"/>
            <a:chExt cx="393" cy="237"/>
          </a:xfrm>
        </p:grpSpPr>
        <p:sp>
          <p:nvSpPr>
            <p:cNvPr id="151638" name="Line 86"/>
            <p:cNvSpPr>
              <a:spLocks noChangeShapeType="1"/>
            </p:cNvSpPr>
            <p:nvPr/>
          </p:nvSpPr>
          <p:spPr bwMode="auto">
            <a:xfrm>
              <a:off x="1492" y="2959"/>
              <a:ext cx="0" cy="2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39" name="Line 87"/>
            <p:cNvSpPr>
              <a:spLocks noChangeShapeType="1"/>
            </p:cNvSpPr>
            <p:nvPr/>
          </p:nvSpPr>
          <p:spPr bwMode="auto">
            <a:xfrm flipV="1">
              <a:off x="1493" y="2957"/>
              <a:ext cx="39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640" name="Line 88"/>
          <p:cNvSpPr>
            <a:spLocks noChangeShapeType="1"/>
          </p:cNvSpPr>
          <p:nvPr/>
        </p:nvSpPr>
        <p:spPr bwMode="auto">
          <a:xfrm>
            <a:off x="7123113" y="1025525"/>
            <a:ext cx="1587" cy="1192213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1641" name="Freeform 89"/>
          <p:cNvSpPr>
            <a:spLocks/>
          </p:cNvSpPr>
          <p:nvPr/>
        </p:nvSpPr>
        <p:spPr bwMode="auto">
          <a:xfrm>
            <a:off x="7110413" y="982663"/>
            <a:ext cx="547687" cy="35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7" y="166"/>
              </a:cxn>
              <a:cxn ang="0">
                <a:pos x="462" y="192"/>
              </a:cxn>
            </a:cxnLst>
            <a:rect l="0" t="0" r="r" b="b"/>
            <a:pathLst>
              <a:path w="462" h="198">
                <a:moveTo>
                  <a:pt x="0" y="0"/>
                </a:moveTo>
                <a:cubicBezTo>
                  <a:pt x="110" y="67"/>
                  <a:pt x="220" y="134"/>
                  <a:pt x="297" y="166"/>
                </a:cubicBezTo>
                <a:cubicBezTo>
                  <a:pt x="374" y="198"/>
                  <a:pt x="435" y="188"/>
                  <a:pt x="462" y="19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642" name="Group 90"/>
          <p:cNvGrpSpPr>
            <a:grpSpLocks/>
          </p:cNvGrpSpPr>
          <p:nvPr/>
        </p:nvGrpSpPr>
        <p:grpSpPr bwMode="auto">
          <a:xfrm>
            <a:off x="7135813" y="2157413"/>
            <a:ext cx="460375" cy="387350"/>
            <a:chOff x="1073" y="2958"/>
            <a:chExt cx="428" cy="244"/>
          </a:xfrm>
        </p:grpSpPr>
        <p:sp>
          <p:nvSpPr>
            <p:cNvPr id="151643" name="Line 91"/>
            <p:cNvSpPr>
              <a:spLocks noChangeShapeType="1"/>
            </p:cNvSpPr>
            <p:nvPr/>
          </p:nvSpPr>
          <p:spPr bwMode="auto">
            <a:xfrm flipH="1">
              <a:off x="1073" y="2958"/>
              <a:ext cx="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44" name="Line 92"/>
            <p:cNvSpPr>
              <a:spLocks noChangeShapeType="1"/>
            </p:cNvSpPr>
            <p:nvPr/>
          </p:nvSpPr>
          <p:spPr bwMode="auto">
            <a:xfrm>
              <a:off x="1083" y="3202"/>
              <a:ext cx="4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1645" name="Group 93"/>
          <p:cNvGrpSpPr>
            <a:grpSpLocks/>
          </p:cNvGrpSpPr>
          <p:nvPr/>
        </p:nvGrpSpPr>
        <p:grpSpPr bwMode="auto">
          <a:xfrm>
            <a:off x="7581900" y="2171700"/>
            <a:ext cx="242888" cy="376238"/>
            <a:chOff x="1492" y="2957"/>
            <a:chExt cx="393" cy="237"/>
          </a:xfrm>
        </p:grpSpPr>
        <p:sp>
          <p:nvSpPr>
            <p:cNvPr id="151646" name="Line 94"/>
            <p:cNvSpPr>
              <a:spLocks noChangeShapeType="1"/>
            </p:cNvSpPr>
            <p:nvPr/>
          </p:nvSpPr>
          <p:spPr bwMode="auto">
            <a:xfrm>
              <a:off x="1492" y="2959"/>
              <a:ext cx="0" cy="2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47" name="Line 95"/>
            <p:cNvSpPr>
              <a:spLocks noChangeShapeType="1"/>
            </p:cNvSpPr>
            <p:nvPr/>
          </p:nvSpPr>
          <p:spPr bwMode="auto">
            <a:xfrm flipV="1">
              <a:off x="1493" y="2957"/>
              <a:ext cx="392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648" name="Line 96"/>
          <p:cNvSpPr>
            <a:spLocks noChangeShapeType="1"/>
          </p:cNvSpPr>
          <p:nvPr/>
        </p:nvSpPr>
        <p:spPr bwMode="auto">
          <a:xfrm flipH="1">
            <a:off x="7596188" y="1331913"/>
            <a:ext cx="12700" cy="81756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1649" name="Freeform 97"/>
          <p:cNvSpPr>
            <a:spLocks/>
          </p:cNvSpPr>
          <p:nvPr/>
        </p:nvSpPr>
        <p:spPr bwMode="auto">
          <a:xfrm>
            <a:off x="7608888" y="1163638"/>
            <a:ext cx="127000" cy="166687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87" y="0"/>
              </a:cxn>
            </a:cxnLst>
            <a:rect l="0" t="0" r="r" b="b"/>
            <a:pathLst>
              <a:path w="87" h="105">
                <a:moveTo>
                  <a:pt x="0" y="105"/>
                </a:moveTo>
                <a:cubicBezTo>
                  <a:pt x="36" y="61"/>
                  <a:pt x="72" y="17"/>
                  <a:pt x="87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650" name="Group 98"/>
          <p:cNvGrpSpPr>
            <a:grpSpLocks/>
          </p:cNvGrpSpPr>
          <p:nvPr/>
        </p:nvGrpSpPr>
        <p:grpSpPr bwMode="auto">
          <a:xfrm>
            <a:off x="4806950" y="409575"/>
            <a:ext cx="4165600" cy="1500188"/>
            <a:chOff x="3166" y="2091"/>
            <a:chExt cx="2843" cy="945"/>
          </a:xfrm>
        </p:grpSpPr>
        <p:sp>
          <p:nvSpPr>
            <p:cNvPr id="151651" name="Line 99"/>
            <p:cNvSpPr>
              <a:spLocks noChangeShapeType="1"/>
            </p:cNvSpPr>
            <p:nvPr/>
          </p:nvSpPr>
          <p:spPr bwMode="auto">
            <a:xfrm>
              <a:off x="3273" y="2820"/>
              <a:ext cx="25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52" name="Line 100"/>
            <p:cNvSpPr>
              <a:spLocks noChangeShapeType="1"/>
            </p:cNvSpPr>
            <p:nvPr/>
          </p:nvSpPr>
          <p:spPr bwMode="auto">
            <a:xfrm flipV="1">
              <a:off x="3420" y="2254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1653" name="Object 101"/>
            <p:cNvGraphicFramePr>
              <a:graphicFrameLocks noChangeAspect="1"/>
            </p:cNvGraphicFramePr>
            <p:nvPr/>
          </p:nvGraphicFramePr>
          <p:xfrm>
            <a:off x="3166" y="2091"/>
            <a:ext cx="257" cy="335"/>
          </p:xfrm>
          <a:graphic>
            <a:graphicData uri="http://schemas.openxmlformats.org/presentationml/2006/ole">
              <p:oleObj spid="_x0000_s151653" name="Equation" r:id="rId14" imgW="190440" imgH="228600" progId="">
                <p:embed/>
              </p:oleObj>
            </a:graphicData>
          </a:graphic>
        </p:graphicFrame>
        <p:sp>
          <p:nvSpPr>
            <p:cNvPr id="151654" name="Rectangle 102"/>
            <p:cNvSpPr>
              <a:spLocks noChangeArrowheads="1"/>
            </p:cNvSpPr>
            <p:nvPr/>
          </p:nvSpPr>
          <p:spPr bwMode="auto">
            <a:xfrm>
              <a:off x="5840" y="261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3225" y="2786"/>
              <a:ext cx="240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51656" name="Line 104"/>
            <p:cNvSpPr>
              <a:spLocks noChangeShapeType="1"/>
            </p:cNvSpPr>
            <p:nvPr/>
          </p:nvSpPr>
          <p:spPr bwMode="auto">
            <a:xfrm>
              <a:off x="3426" y="2440"/>
              <a:ext cx="190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57" name="Line 105"/>
            <p:cNvSpPr>
              <a:spLocks noChangeShapeType="1"/>
            </p:cNvSpPr>
            <p:nvPr/>
          </p:nvSpPr>
          <p:spPr bwMode="auto">
            <a:xfrm flipV="1">
              <a:off x="3416" y="2659"/>
              <a:ext cx="1931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58" name="Text Box 106"/>
            <p:cNvSpPr txBox="1">
              <a:spLocks noChangeArrowheads="1"/>
            </p:cNvSpPr>
            <p:nvPr/>
          </p:nvSpPr>
          <p:spPr bwMode="auto">
            <a:xfrm>
              <a:off x="5227" y="2297"/>
              <a:ext cx="675" cy="251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CC3300"/>
                  </a:solidFill>
                  <a:ea typeface="楷体_GB2312" pitchFamily="49" charset="-122"/>
                </a:rPr>
                <a:t>2/3V</a:t>
              </a:r>
              <a:r>
                <a:rPr lang="en-US" altLang="zh-CN" sz="2000" b="1" baseline="-25000">
                  <a:solidFill>
                    <a:srgbClr val="CC3300"/>
                  </a:solidFill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51659" name="Text Box 107"/>
            <p:cNvSpPr txBox="1">
              <a:spLocks noChangeArrowheads="1"/>
            </p:cNvSpPr>
            <p:nvPr/>
          </p:nvSpPr>
          <p:spPr bwMode="auto">
            <a:xfrm>
              <a:off x="5228" y="2536"/>
              <a:ext cx="675" cy="249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CC3300"/>
                  </a:solidFill>
                  <a:ea typeface="楷体_GB2312" pitchFamily="49" charset="-122"/>
                </a:rPr>
                <a:t>1/3V</a:t>
              </a:r>
              <a:r>
                <a:rPr lang="en-US" altLang="zh-CN" sz="2000" b="1" baseline="-25000">
                  <a:solidFill>
                    <a:srgbClr val="CC3300"/>
                  </a:solidFill>
                  <a:ea typeface="楷体_GB2312" pitchFamily="49" charset="-122"/>
                </a:rPr>
                <a:t>CC</a:t>
              </a:r>
            </a:p>
          </p:txBody>
        </p:sp>
      </p:grpSp>
      <p:sp>
        <p:nvSpPr>
          <p:cNvPr id="151660" name="Line 108"/>
          <p:cNvSpPr>
            <a:spLocks noChangeShapeType="1"/>
          </p:cNvSpPr>
          <p:nvPr/>
        </p:nvSpPr>
        <p:spPr bwMode="auto">
          <a:xfrm flipH="1">
            <a:off x="5373688" y="1304925"/>
            <a:ext cx="11112" cy="12890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51661" name="AutoShape 109"/>
          <p:cNvCxnSpPr>
            <a:cxnSpLocks noChangeShapeType="1"/>
          </p:cNvCxnSpPr>
          <p:nvPr/>
        </p:nvCxnSpPr>
        <p:spPr bwMode="auto">
          <a:xfrm flipV="1">
            <a:off x="6443663" y="2349500"/>
            <a:ext cx="649287" cy="3175"/>
          </a:xfrm>
          <a:prstGeom prst="straightConnector1">
            <a:avLst/>
          </a:prstGeom>
          <a:noFill/>
          <a:ln w="222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6524625" y="2271713"/>
            <a:ext cx="403225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FF5008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51663" name="Line 111"/>
          <p:cNvSpPr>
            <a:spLocks noChangeShapeType="1"/>
          </p:cNvSpPr>
          <p:nvPr/>
        </p:nvSpPr>
        <p:spPr bwMode="auto">
          <a:xfrm>
            <a:off x="7173913" y="2298700"/>
            <a:ext cx="396875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1664" name="Text Box 112"/>
          <p:cNvSpPr txBox="1">
            <a:spLocks noChangeArrowheads="1"/>
          </p:cNvSpPr>
          <p:nvPr/>
        </p:nvSpPr>
        <p:spPr bwMode="auto">
          <a:xfrm>
            <a:off x="7177088" y="1855788"/>
            <a:ext cx="403225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5008"/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FF5008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51665" name="Text Box 113"/>
          <p:cNvSpPr txBox="1">
            <a:spLocks noChangeArrowheads="1"/>
          </p:cNvSpPr>
          <p:nvPr/>
        </p:nvSpPr>
        <p:spPr bwMode="auto">
          <a:xfrm>
            <a:off x="4284663" y="2747963"/>
            <a:ext cx="161290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求周期？</a:t>
            </a:r>
          </a:p>
        </p:txBody>
      </p:sp>
      <p:graphicFrame>
        <p:nvGraphicFramePr>
          <p:cNvPr id="151666" name="Object 114"/>
          <p:cNvGraphicFramePr>
            <a:graphicFrameLocks noChangeAspect="1"/>
          </p:cNvGraphicFramePr>
          <p:nvPr/>
        </p:nvGraphicFramePr>
        <p:xfrm>
          <a:off x="4749800" y="3427413"/>
          <a:ext cx="1898650" cy="1355725"/>
        </p:xfrm>
        <a:graphic>
          <a:graphicData uri="http://schemas.openxmlformats.org/presentationml/2006/ole">
            <p:oleObj spid="_x0000_s151666" name="Equation" r:id="rId15" imgW="1117440" imgH="736560" progId="">
              <p:embed/>
            </p:oleObj>
          </a:graphicData>
        </a:graphic>
      </p:graphicFrame>
      <p:sp>
        <p:nvSpPr>
          <p:cNvPr id="151667" name="Text Box 115"/>
          <p:cNvSpPr txBox="1">
            <a:spLocks noChangeArrowheads="1"/>
          </p:cNvSpPr>
          <p:nvPr/>
        </p:nvSpPr>
        <p:spPr bwMode="auto">
          <a:xfrm>
            <a:off x="3994150" y="5294313"/>
            <a:ext cx="93345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求</a:t>
            </a:r>
            <a:r>
              <a:rPr lang="en-US" altLang="zh-CN" sz="2000" b="1">
                <a:ea typeface="楷体_GB2312" pitchFamily="49" charset="-122"/>
              </a:rPr>
              <a:t>T</a:t>
            </a:r>
            <a:r>
              <a:rPr lang="en-US" altLang="zh-CN" sz="2000" b="1" baseline="-25000">
                <a:ea typeface="楷体_GB2312" pitchFamily="49" charset="-122"/>
              </a:rPr>
              <a:t>2</a:t>
            </a:r>
            <a:r>
              <a:rPr lang="en-US" altLang="zh-CN" sz="2000" b="1">
                <a:ea typeface="楷体_GB2312" pitchFamily="49" charset="-122"/>
              </a:rPr>
              <a:t> </a:t>
            </a:r>
            <a:r>
              <a:rPr lang="zh-CN" altLang="en-US" sz="2000" b="1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51668" name="Object 116"/>
          <p:cNvGraphicFramePr>
            <a:graphicFrameLocks noChangeAspect="1"/>
          </p:cNvGraphicFramePr>
          <p:nvPr/>
        </p:nvGraphicFramePr>
        <p:xfrm>
          <a:off x="7016750" y="3413125"/>
          <a:ext cx="1692275" cy="536575"/>
        </p:xfrm>
        <a:graphic>
          <a:graphicData uri="http://schemas.openxmlformats.org/presentationml/2006/ole">
            <p:oleObj spid="_x0000_s151668" name="Equation" r:id="rId16" imgW="1041120" imgH="304560" progId="">
              <p:embed/>
            </p:oleObj>
          </a:graphicData>
        </a:graphic>
      </p:graphicFrame>
      <p:graphicFrame>
        <p:nvGraphicFramePr>
          <p:cNvPr id="151669" name="Object 117"/>
          <p:cNvGraphicFramePr>
            <a:graphicFrameLocks noChangeAspect="1"/>
          </p:cNvGraphicFramePr>
          <p:nvPr/>
        </p:nvGraphicFramePr>
        <p:xfrm>
          <a:off x="7042150" y="4141788"/>
          <a:ext cx="2024063" cy="379412"/>
        </p:xfrm>
        <a:graphic>
          <a:graphicData uri="http://schemas.openxmlformats.org/presentationml/2006/ole">
            <p:oleObj spid="_x0000_s151669" name="Equation" r:id="rId17" imgW="1244520" imgH="215640" progId="">
              <p:embed/>
            </p:oleObj>
          </a:graphicData>
        </a:graphic>
      </p:graphicFrame>
      <p:sp>
        <p:nvSpPr>
          <p:cNvPr id="151670" name="Freeform 118"/>
          <p:cNvSpPr>
            <a:spLocks/>
          </p:cNvSpPr>
          <p:nvPr/>
        </p:nvSpPr>
        <p:spPr bwMode="auto">
          <a:xfrm>
            <a:off x="6599238" y="3841750"/>
            <a:ext cx="2592387" cy="493713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1344" y="41"/>
              </a:cxn>
              <a:cxn ang="0">
                <a:pos x="1353" y="311"/>
              </a:cxn>
            </a:cxnLst>
            <a:rect l="0" t="0" r="r" b="b"/>
            <a:pathLst>
              <a:path w="1569" h="311">
                <a:moveTo>
                  <a:pt x="0" y="67"/>
                </a:moveTo>
                <a:cubicBezTo>
                  <a:pt x="559" y="33"/>
                  <a:pt x="1119" y="0"/>
                  <a:pt x="1344" y="41"/>
                </a:cubicBezTo>
                <a:cubicBezTo>
                  <a:pt x="1569" y="82"/>
                  <a:pt x="1352" y="266"/>
                  <a:pt x="1353" y="311"/>
                </a:cubicBezTo>
              </a:path>
            </a:pathLst>
          </a:custGeom>
          <a:noFill/>
          <a:ln w="22225" cap="flat" cmpd="sng">
            <a:solidFill>
              <a:srgbClr val="FF66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1671" name="Object 119"/>
          <p:cNvGraphicFramePr>
            <a:graphicFrameLocks noChangeAspect="1"/>
          </p:cNvGraphicFramePr>
          <p:nvPr/>
        </p:nvGraphicFramePr>
        <p:xfrm>
          <a:off x="4756150" y="4826000"/>
          <a:ext cx="1963738" cy="1355725"/>
        </p:xfrm>
        <a:graphic>
          <a:graphicData uri="http://schemas.openxmlformats.org/presentationml/2006/ole">
            <p:oleObj spid="_x0000_s151671" name="Equation" r:id="rId18" imgW="1155600" imgH="736560" progId="">
              <p:embed/>
            </p:oleObj>
          </a:graphicData>
        </a:graphic>
      </p:graphicFrame>
      <p:graphicFrame>
        <p:nvGraphicFramePr>
          <p:cNvPr id="151672" name="Object 120"/>
          <p:cNvGraphicFramePr>
            <a:graphicFrameLocks noChangeAspect="1"/>
          </p:cNvGraphicFramePr>
          <p:nvPr/>
        </p:nvGraphicFramePr>
        <p:xfrm>
          <a:off x="6992938" y="4826000"/>
          <a:ext cx="1712912" cy="536575"/>
        </p:xfrm>
        <a:graphic>
          <a:graphicData uri="http://schemas.openxmlformats.org/presentationml/2006/ole">
            <p:oleObj spid="_x0000_s151672" name="Equation" r:id="rId19" imgW="1054080" imgH="304560" progId="">
              <p:embed/>
            </p:oleObj>
          </a:graphicData>
        </a:graphic>
      </p:graphicFrame>
      <p:sp>
        <p:nvSpPr>
          <p:cNvPr id="151673" name="Freeform 121"/>
          <p:cNvSpPr>
            <a:spLocks/>
          </p:cNvSpPr>
          <p:nvPr/>
        </p:nvSpPr>
        <p:spPr bwMode="auto">
          <a:xfrm>
            <a:off x="6430963" y="5283200"/>
            <a:ext cx="2722562" cy="493713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1344" y="41"/>
              </a:cxn>
              <a:cxn ang="0">
                <a:pos x="1353" y="311"/>
              </a:cxn>
            </a:cxnLst>
            <a:rect l="0" t="0" r="r" b="b"/>
            <a:pathLst>
              <a:path w="1569" h="311">
                <a:moveTo>
                  <a:pt x="0" y="67"/>
                </a:moveTo>
                <a:cubicBezTo>
                  <a:pt x="559" y="33"/>
                  <a:pt x="1119" y="0"/>
                  <a:pt x="1344" y="41"/>
                </a:cubicBezTo>
                <a:cubicBezTo>
                  <a:pt x="1569" y="82"/>
                  <a:pt x="1352" y="266"/>
                  <a:pt x="1353" y="311"/>
                </a:cubicBezTo>
              </a:path>
            </a:pathLst>
          </a:custGeom>
          <a:noFill/>
          <a:ln w="22225" cap="flat" cmpd="sng">
            <a:solidFill>
              <a:srgbClr val="FF66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1674" name="Object 122"/>
          <p:cNvGraphicFramePr>
            <a:graphicFrameLocks noChangeAspect="1"/>
          </p:cNvGraphicFramePr>
          <p:nvPr/>
        </p:nvGraphicFramePr>
        <p:xfrm>
          <a:off x="7132638" y="5527675"/>
          <a:ext cx="1382712" cy="379413"/>
        </p:xfrm>
        <a:graphic>
          <a:graphicData uri="http://schemas.openxmlformats.org/presentationml/2006/ole">
            <p:oleObj spid="_x0000_s151674" name="Equation" r:id="rId20" imgW="850680" imgH="215640" progId="">
              <p:embed/>
            </p:oleObj>
          </a:graphicData>
        </a:graphic>
      </p:graphicFrame>
      <p:graphicFrame>
        <p:nvGraphicFramePr>
          <p:cNvPr id="151675" name="Object 123"/>
          <p:cNvGraphicFramePr>
            <a:graphicFrameLocks noChangeAspect="1"/>
          </p:cNvGraphicFramePr>
          <p:nvPr/>
        </p:nvGraphicFramePr>
        <p:xfrm>
          <a:off x="5010150" y="6311900"/>
          <a:ext cx="2908300" cy="525463"/>
        </p:xfrm>
        <a:graphic>
          <a:graphicData uri="http://schemas.openxmlformats.org/presentationml/2006/ole">
            <p:oleObj spid="_x0000_s151675" name="Equation" r:id="rId21" imgW="1295280" imgH="215640" progId="">
              <p:embed/>
            </p:oleObj>
          </a:graphicData>
        </a:graphic>
      </p:graphicFrame>
      <p:sp>
        <p:nvSpPr>
          <p:cNvPr id="151676" name="Text Box 124"/>
          <p:cNvSpPr txBox="1">
            <a:spLocks noChangeArrowheads="1"/>
          </p:cNvSpPr>
          <p:nvPr/>
        </p:nvSpPr>
        <p:spPr bwMode="auto">
          <a:xfrm>
            <a:off x="3968750" y="3989388"/>
            <a:ext cx="93345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求</a:t>
            </a:r>
            <a:r>
              <a:rPr lang="en-US" altLang="zh-CN" sz="2000" b="1">
                <a:ea typeface="楷体_GB2312" pitchFamily="49" charset="-122"/>
              </a:rPr>
              <a:t>T</a:t>
            </a:r>
            <a:r>
              <a:rPr lang="en-US" altLang="zh-CN" sz="2000" b="1" baseline="-25000">
                <a:ea typeface="楷体_GB2312" pitchFamily="49" charset="-122"/>
              </a:rPr>
              <a:t>1</a:t>
            </a:r>
            <a:r>
              <a:rPr lang="en-US" altLang="zh-CN" sz="2000" b="1">
                <a:ea typeface="楷体_GB2312" pitchFamily="49" charset="-122"/>
              </a:rPr>
              <a:t> </a:t>
            </a:r>
            <a:r>
              <a:rPr lang="zh-CN" altLang="en-US" sz="2000" b="1">
                <a:ea typeface="楷体_GB2312" pitchFamily="49" charset="-122"/>
              </a:rPr>
              <a:t>：</a:t>
            </a:r>
          </a:p>
        </p:txBody>
      </p:sp>
      <p:sp>
        <p:nvSpPr>
          <p:cNvPr id="151677" name="AutoShape 125"/>
          <p:cNvSpPr>
            <a:spLocks noChangeArrowheads="1"/>
          </p:cNvSpPr>
          <p:nvPr/>
        </p:nvSpPr>
        <p:spPr bwMode="auto">
          <a:xfrm>
            <a:off x="827088" y="0"/>
            <a:ext cx="3384550" cy="908050"/>
          </a:xfrm>
          <a:prstGeom prst="wedgeRoundRectCallout">
            <a:avLst>
              <a:gd name="adj1" fmla="val 74389"/>
              <a:gd name="adj2" fmla="val 115208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/>
              <a:t>开机瞬间</a:t>
            </a:r>
            <a:r>
              <a:rPr lang="en-US" altLang="zh-CN"/>
              <a:t>V</a:t>
            </a:r>
            <a:r>
              <a:rPr lang="en-US" altLang="zh-CN" baseline="-25000"/>
              <a:t>C</a:t>
            </a:r>
            <a:r>
              <a:rPr lang="en-US" altLang="zh-CN"/>
              <a:t>(0</a:t>
            </a:r>
            <a:r>
              <a:rPr lang="en-US" altLang="zh-CN" baseline="30000"/>
              <a:t>+</a:t>
            </a:r>
            <a:r>
              <a:rPr lang="en-US" altLang="zh-CN"/>
              <a:t>)=0: V</a:t>
            </a:r>
            <a:r>
              <a:rPr lang="en-US" altLang="zh-CN" baseline="-25000"/>
              <a:t>O</a:t>
            </a:r>
            <a:r>
              <a:rPr lang="en-US" altLang="zh-CN"/>
              <a:t>=1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en-US" altLang="zh-CN" baseline="-25000"/>
              <a:t>D</a:t>
            </a:r>
            <a:r>
              <a:rPr lang="zh-CN" altLang="en-US"/>
              <a:t>止，充电。</a:t>
            </a:r>
          </a:p>
        </p:txBody>
      </p:sp>
      <p:sp>
        <p:nvSpPr>
          <p:cNvPr id="151679" name="Line 127"/>
          <p:cNvSpPr>
            <a:spLocks noChangeShapeType="1"/>
          </p:cNvSpPr>
          <p:nvPr/>
        </p:nvSpPr>
        <p:spPr bwMode="auto">
          <a:xfrm flipH="1">
            <a:off x="3419475" y="981075"/>
            <a:ext cx="2520950" cy="424815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lg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1680" name="Line 128"/>
          <p:cNvSpPr>
            <a:spLocks noChangeShapeType="1"/>
          </p:cNvSpPr>
          <p:nvPr/>
        </p:nvSpPr>
        <p:spPr bwMode="auto">
          <a:xfrm flipH="1">
            <a:off x="3492500" y="1341438"/>
            <a:ext cx="2879725" cy="482441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lg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1682" name="AutoShape 130" descr="ad_pop_300"/>
          <p:cNvSpPr>
            <a:spLocks noChangeAspect="1" noChangeArrowheads="1"/>
          </p:cNvSpPr>
          <p:nvPr/>
        </p:nvSpPr>
        <p:spPr bwMode="auto">
          <a:xfrm>
            <a:off x="4070350" y="103188"/>
            <a:ext cx="2857500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1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1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51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51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5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5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5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5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5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5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5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5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5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5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5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5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5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5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5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5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  <p:bldP spid="151625" grpId="0" autoUpdateAnimBg="0"/>
      <p:bldP spid="151626" grpId="0" animBg="1"/>
      <p:bldP spid="151627" grpId="0" animBg="1"/>
      <p:bldP spid="151634" grpId="0" autoUpdateAnimBg="0"/>
      <p:bldP spid="151635" grpId="0" animBg="1"/>
      <p:bldP spid="151636" grpId="0" animBg="1"/>
      <p:bldP spid="151640" grpId="0" animBg="1"/>
      <p:bldP spid="151641" grpId="0" animBg="1"/>
      <p:bldP spid="151648" grpId="0" animBg="1"/>
      <p:bldP spid="151649" grpId="0" animBg="1"/>
      <p:bldP spid="151660" grpId="0" animBg="1"/>
      <p:bldP spid="151662" grpId="0" autoUpdateAnimBg="0"/>
      <p:bldP spid="151663" grpId="0" animBg="1"/>
      <p:bldP spid="151664" grpId="0" autoUpdateAnimBg="0"/>
      <p:bldP spid="151665" grpId="0" autoUpdateAnimBg="0"/>
      <p:bldP spid="151667" grpId="0" autoUpdateAnimBg="0"/>
      <p:bldP spid="151670" grpId="0" animBg="1"/>
      <p:bldP spid="151673" grpId="0" animBg="1"/>
      <p:bldP spid="151676" grpId="0" autoUpdateAnimBg="0"/>
      <p:bldP spid="151677" grpId="0" animBg="1"/>
      <p:bldP spid="151677" grpId="1" animBg="1"/>
      <p:bldP spid="151679" grpId="0" animBg="1"/>
      <p:bldP spid="1516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5168-4626-4514-9165-DA96D4A1EAC7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0" y="260648"/>
            <a:ext cx="4572000" cy="584775"/>
          </a:xfrm>
          <a:prstGeom prst="rect">
            <a:avLst/>
          </a:prstGeom>
          <a:solidFill>
            <a:srgbClr val="FFFFCC"/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二、 一价电路的分析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1476375" y="836613"/>
            <a:ext cx="2078038" cy="996950"/>
            <a:chOff x="441" y="296"/>
            <a:chExt cx="1064" cy="468"/>
          </a:xfrm>
        </p:grpSpPr>
        <p:sp>
          <p:nvSpPr>
            <p:cNvPr id="121860" name="Text Box 4"/>
            <p:cNvSpPr txBox="1">
              <a:spLocks noChangeArrowheads="1"/>
            </p:cNvSpPr>
            <p:nvPr/>
          </p:nvSpPr>
          <p:spPr bwMode="auto">
            <a:xfrm>
              <a:off x="475" y="296"/>
              <a:ext cx="1030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解微分方程法</a:t>
              </a:r>
            </a:p>
          </p:txBody>
        </p:sp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501" y="550"/>
              <a:ext cx="88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三要素法</a:t>
              </a:r>
            </a:p>
          </p:txBody>
        </p:sp>
        <p:sp>
          <p:nvSpPr>
            <p:cNvPr id="121862" name="AutoShape 6"/>
            <p:cNvSpPr>
              <a:spLocks/>
            </p:cNvSpPr>
            <p:nvPr/>
          </p:nvSpPr>
          <p:spPr bwMode="auto">
            <a:xfrm>
              <a:off x="441" y="358"/>
              <a:ext cx="56" cy="366"/>
            </a:xfrm>
            <a:prstGeom prst="leftBrace">
              <a:avLst>
                <a:gd name="adj1" fmla="val 54464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3419475" y="1412875"/>
            <a:ext cx="165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有前提的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5219700" y="1412875"/>
            <a:ext cx="14668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阶跃信号</a:t>
            </a:r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395288" y="1916113"/>
            <a:ext cx="2300287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C3300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CC33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CC3300"/>
                </a:solidFill>
                <a:ea typeface="楷体_GB2312" pitchFamily="49" charset="-122"/>
              </a:rPr>
              <a:t>）</a:t>
            </a:r>
            <a:r>
              <a:rPr lang="zh-CN" altLang="en-US" sz="2800">
                <a:solidFill>
                  <a:srgbClr val="CC3300"/>
                </a:solidFill>
                <a:ea typeface="楷体_GB2312" pitchFamily="49" charset="-122"/>
              </a:rPr>
              <a:t>三要素</a:t>
            </a:r>
          </a:p>
        </p:txBody>
      </p:sp>
      <p:grpSp>
        <p:nvGrpSpPr>
          <p:cNvPr id="121866" name="Group 10"/>
          <p:cNvGrpSpPr>
            <a:grpSpLocks/>
          </p:cNvGrpSpPr>
          <p:nvPr/>
        </p:nvGrpSpPr>
        <p:grpSpPr bwMode="auto">
          <a:xfrm>
            <a:off x="323850" y="2513013"/>
            <a:ext cx="3454400" cy="1779587"/>
            <a:chOff x="445" y="1258"/>
            <a:chExt cx="2147" cy="1075"/>
          </a:xfrm>
        </p:grpSpPr>
        <p:sp>
          <p:nvSpPr>
            <p:cNvPr id="121867" name="AutoShape 11"/>
            <p:cNvSpPr>
              <a:spLocks/>
            </p:cNvSpPr>
            <p:nvPr/>
          </p:nvSpPr>
          <p:spPr bwMode="auto">
            <a:xfrm>
              <a:off x="445" y="1423"/>
              <a:ext cx="140" cy="793"/>
            </a:xfrm>
            <a:prstGeom prst="leftBrace">
              <a:avLst>
                <a:gd name="adj1" fmla="val 47202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597" y="1258"/>
              <a:ext cx="1251" cy="2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时间常数</a:t>
              </a:r>
              <a:r>
                <a:rPr lang="en-US" altLang="zh-CN" b="1">
                  <a:solidFill>
                    <a:srgbClr val="FF5008"/>
                  </a:solidFill>
                  <a:ea typeface="楷体_GB2312" pitchFamily="49" charset="-122"/>
                </a:rPr>
                <a:t>τ</a:t>
              </a:r>
              <a:r>
                <a:rPr lang="zh-CN" altLang="en-US" b="1"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121869" name="Text Box 13"/>
            <p:cNvSpPr txBox="1">
              <a:spLocks noChangeArrowheads="1"/>
            </p:cNvSpPr>
            <p:nvPr/>
          </p:nvSpPr>
          <p:spPr bwMode="auto">
            <a:xfrm>
              <a:off x="579" y="1673"/>
              <a:ext cx="1260" cy="2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初始值</a:t>
              </a:r>
              <a:r>
                <a:rPr lang="en-US" altLang="zh-CN" b="1">
                  <a:solidFill>
                    <a:srgbClr val="FF5008"/>
                  </a:solidFill>
                  <a:ea typeface="楷体_GB2312" pitchFamily="49" charset="-122"/>
                </a:rPr>
                <a:t>x(0</a:t>
              </a:r>
              <a:r>
                <a:rPr lang="en-US" altLang="zh-CN" b="1" baseline="30000">
                  <a:solidFill>
                    <a:srgbClr val="FF5008"/>
                  </a:solidFill>
                  <a:ea typeface="楷体_GB2312" pitchFamily="49" charset="-122"/>
                </a:rPr>
                <a:t>+</a:t>
              </a:r>
              <a:r>
                <a:rPr lang="en-US" altLang="zh-CN" b="1">
                  <a:solidFill>
                    <a:srgbClr val="FF5008"/>
                  </a:solidFill>
                  <a:ea typeface="楷体_GB2312" pitchFamily="49" charset="-122"/>
                </a:rPr>
                <a:t>)</a:t>
              </a:r>
              <a:r>
                <a:rPr lang="zh-CN" altLang="en-US" b="1"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552" y="2057"/>
              <a:ext cx="2040" cy="2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趋向（稳态）值</a:t>
              </a:r>
              <a:r>
                <a:rPr lang="en-US" altLang="zh-CN" b="1">
                  <a:solidFill>
                    <a:srgbClr val="FF5008"/>
                  </a:solidFill>
                  <a:ea typeface="楷体_GB2312" pitchFamily="49" charset="-122"/>
                </a:rPr>
                <a:t>x(∞)</a:t>
              </a:r>
              <a:r>
                <a:rPr lang="zh-CN" altLang="en-US" b="1">
                  <a:ea typeface="楷体_GB2312" pitchFamily="49" charset="-122"/>
                </a:rPr>
                <a:t>：</a:t>
              </a:r>
            </a:p>
          </p:txBody>
        </p:sp>
      </p:grpSp>
      <p:graphicFrame>
        <p:nvGraphicFramePr>
          <p:cNvPr id="121871" name="Object 15"/>
          <p:cNvGraphicFramePr>
            <a:graphicFrameLocks noChangeAspect="1"/>
          </p:cNvGraphicFramePr>
          <p:nvPr/>
        </p:nvGraphicFramePr>
        <p:xfrm>
          <a:off x="3276600" y="2492375"/>
          <a:ext cx="1730375" cy="584200"/>
        </p:xfrm>
        <a:graphic>
          <a:graphicData uri="http://schemas.openxmlformats.org/presentationml/2006/ole">
            <p:oleObj spid="_x0000_s121871" name="Equation" r:id="rId3" imgW="977760" imgH="304560" progId="">
              <p:embed/>
            </p:oleObj>
          </a:graphicData>
        </a:graphic>
      </p:graphicFrame>
      <p:graphicFrame>
        <p:nvGraphicFramePr>
          <p:cNvPr id="121872" name="Object 16"/>
          <p:cNvGraphicFramePr>
            <a:graphicFrameLocks noChangeAspect="1"/>
          </p:cNvGraphicFramePr>
          <p:nvPr/>
        </p:nvGraphicFramePr>
        <p:xfrm>
          <a:off x="2740025" y="3228975"/>
          <a:ext cx="3992563" cy="463550"/>
        </p:xfrm>
        <a:graphic>
          <a:graphicData uri="http://schemas.openxmlformats.org/presentationml/2006/ole">
            <p:oleObj spid="_x0000_s121872" name="公式" r:id="rId4" imgW="2247840" imgH="241200" progId="">
              <p:embed/>
            </p:oleObj>
          </a:graphicData>
        </a:graphic>
      </p:graphicFrame>
      <p:sp>
        <p:nvSpPr>
          <p:cNvPr id="121873" name="AutoShape 17"/>
          <p:cNvSpPr>
            <a:spLocks noChangeArrowheads="1"/>
          </p:cNvSpPr>
          <p:nvPr/>
        </p:nvSpPr>
        <p:spPr bwMode="auto">
          <a:xfrm>
            <a:off x="3508375" y="3875088"/>
            <a:ext cx="5616575" cy="167005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电容不再充放电，</a:t>
            </a:r>
            <a:r>
              <a:rPr lang="en-US" altLang="zh-CN" b="1">
                <a:ea typeface="楷体_GB2312" pitchFamily="49" charset="-122"/>
              </a:rPr>
              <a:t>i</a:t>
            </a:r>
            <a:r>
              <a:rPr lang="en-US" altLang="zh-CN" b="1" baseline="-25000">
                <a:ea typeface="楷体_GB2312" pitchFamily="49" charset="-122"/>
              </a:rPr>
              <a:t>c</a:t>
            </a:r>
            <a:r>
              <a:rPr lang="en-US" altLang="zh-CN" b="1">
                <a:ea typeface="楷体_GB2312" pitchFamily="49" charset="-122"/>
              </a:rPr>
              <a:t>=0.</a:t>
            </a:r>
            <a:r>
              <a:rPr lang="zh-CN" altLang="en-US" b="1">
                <a:ea typeface="楷体_GB2312" pitchFamily="49" charset="-122"/>
              </a:rPr>
              <a:t>此时，</a:t>
            </a: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电容可视为开路。</a:t>
            </a:r>
          </a:p>
          <a:p>
            <a:pPr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电感电流不再变化，</a:t>
            </a: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L</a:t>
            </a:r>
            <a:r>
              <a:rPr lang="en-US" altLang="zh-CN" b="1">
                <a:ea typeface="楷体_GB2312" pitchFamily="49" charset="-122"/>
              </a:rPr>
              <a:t>=0.</a:t>
            </a:r>
            <a:r>
              <a:rPr lang="zh-CN" altLang="en-US" b="1">
                <a:ea typeface="楷体_GB2312" pitchFamily="49" charset="-122"/>
              </a:rPr>
              <a:t>此时，</a:t>
            </a: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电感可视为短路。</a:t>
            </a:r>
          </a:p>
        </p:txBody>
      </p:sp>
      <p:graphicFrame>
        <p:nvGraphicFramePr>
          <p:cNvPr id="121874" name="Object 18"/>
          <p:cNvGraphicFramePr>
            <a:graphicFrameLocks noChangeAspect="1"/>
          </p:cNvGraphicFramePr>
          <p:nvPr/>
        </p:nvGraphicFramePr>
        <p:xfrm>
          <a:off x="2070100" y="5734050"/>
          <a:ext cx="5864225" cy="901700"/>
        </p:xfrm>
        <a:graphic>
          <a:graphicData uri="http://schemas.openxmlformats.org/presentationml/2006/ole">
            <p:oleObj spid="_x0000_s121874" name="公式" r:id="rId5" imgW="1968480" imgH="279360" progId="">
              <p:embed/>
            </p:oleObj>
          </a:graphicData>
        </a:graphic>
      </p:graphicFrame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23850" y="1052513"/>
            <a:ext cx="7937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方法</a:t>
            </a:r>
            <a:endParaRPr lang="zh-CN" altLang="en-US" sz="2000" b="1">
              <a:ea typeface="楷体_GB2312" pitchFamily="49" charset="-122"/>
            </a:endParaRPr>
          </a:p>
        </p:txBody>
      </p:sp>
      <p:sp>
        <p:nvSpPr>
          <p:cNvPr id="121877" name="AutoShape 21"/>
          <p:cNvSpPr>
            <a:spLocks noChangeArrowheads="1"/>
          </p:cNvSpPr>
          <p:nvPr/>
        </p:nvSpPr>
        <p:spPr bwMode="auto">
          <a:xfrm>
            <a:off x="4716463" y="1484313"/>
            <a:ext cx="3816350" cy="1152525"/>
          </a:xfrm>
          <a:prstGeom prst="wedgeRoundRectCallout">
            <a:avLst>
              <a:gd name="adj1" fmla="val -50958"/>
              <a:gd name="adj2" fmla="val 11611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电容上的电压不能突变</a:t>
            </a:r>
          </a:p>
          <a:p>
            <a:pPr algn="ctr"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电感中的电流不能突变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nimBg="1" autoUpdateAnimBg="0"/>
      <p:bldP spid="121863" grpId="0" autoUpdateAnimBg="0"/>
      <p:bldP spid="121864" grpId="0" autoUpdateAnimBg="0"/>
      <p:bldP spid="121865" grpId="0" autoUpdateAnimBg="0"/>
      <p:bldP spid="121873" grpId="0" autoUpdateAnimBg="0"/>
      <p:bldP spid="121876" grpId="0" autoUpdateAnimBg="0"/>
      <p:bldP spid="1218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3C38-DA87-4BFF-BD16-E29AF1E30244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546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6769100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0066"/>
                </a:solidFill>
              </a:rPr>
              <a:t>补充二：  </a:t>
            </a:r>
            <a:r>
              <a:rPr lang="en-US" altLang="zh-CN" sz="3600" b="1" i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RC</a:t>
            </a: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积分与微分电路 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3454152" cy="5847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一</a:t>
            </a:r>
            <a:r>
              <a:rPr lang="zh-CN" altLang="en-US" sz="3200" dirty="0">
                <a:solidFill>
                  <a:srgbClr val="FF0066"/>
                </a:solidFill>
                <a:latin typeface="+mn-lt"/>
                <a:ea typeface="华文行楷" pitchFamily="2" charset="-122"/>
              </a:rPr>
              <a:t>、</a:t>
            </a:r>
            <a:r>
              <a:rPr lang="en-US" altLang="zh-CN" sz="3200" dirty="0">
                <a:solidFill>
                  <a:srgbClr val="FF0066"/>
                </a:solidFill>
                <a:latin typeface="+mn-lt"/>
                <a:ea typeface="华文行楷" pitchFamily="2" charset="-122"/>
              </a:rPr>
              <a:t>RC</a:t>
            </a:r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积分电路 </a:t>
            </a:r>
          </a:p>
        </p:txBody>
      </p:sp>
      <p:grpSp>
        <p:nvGrpSpPr>
          <p:cNvPr id="154629" name="Group 5"/>
          <p:cNvGrpSpPr>
            <a:grpSpLocks/>
          </p:cNvGrpSpPr>
          <p:nvPr/>
        </p:nvGrpSpPr>
        <p:grpSpPr bwMode="auto">
          <a:xfrm>
            <a:off x="914400" y="2286000"/>
            <a:ext cx="6248400" cy="2249488"/>
            <a:chOff x="1296" y="2640"/>
            <a:chExt cx="3936" cy="1417"/>
          </a:xfrm>
        </p:grpSpPr>
        <p:pic>
          <p:nvPicPr>
            <p:cNvPr id="1546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6" y="2640"/>
              <a:ext cx="3936" cy="1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631" name="Text Box 7"/>
            <p:cNvSpPr txBox="1">
              <a:spLocks noChangeArrowheads="1"/>
            </p:cNvSpPr>
            <p:nvPr/>
          </p:nvSpPr>
          <p:spPr bwMode="auto">
            <a:xfrm>
              <a:off x="1344" y="3600"/>
              <a:ext cx="3888" cy="4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3600"/>
            </a:p>
          </p:txBody>
        </p:sp>
      </p:grp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914400" y="4648200"/>
            <a:ext cx="457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/>
              <a:t>电路条件：</a:t>
            </a:r>
            <a:endParaRPr lang="zh-CN" altLang="en-US"/>
          </a:p>
          <a:p>
            <a:pPr algn="just">
              <a:spcBef>
                <a:spcPct val="50000"/>
              </a:spcBef>
            </a:pPr>
            <a:r>
              <a:rPr lang="zh-CN" altLang="en-US" b="1"/>
              <a:t>       </a:t>
            </a:r>
            <a:r>
              <a:rPr lang="en-US" altLang="zh-CN" b="1" i="1"/>
              <a:t>τ= RC &gt;</a:t>
            </a:r>
            <a:r>
              <a:rPr lang="en-US" altLang="zh-CN" b="1"/>
              <a:t>&gt;</a:t>
            </a:r>
            <a:r>
              <a:rPr lang="en-US" altLang="zh-CN" b="1" i="1"/>
              <a:t>t</a:t>
            </a:r>
            <a:r>
              <a:rPr lang="en-US" altLang="zh-CN" b="1" baseline="-30000"/>
              <a:t>W</a:t>
            </a:r>
            <a:endParaRPr lang="en-US" altLang="zh-CN"/>
          </a:p>
          <a:p>
            <a:pPr algn="just">
              <a:spcBef>
                <a:spcPct val="50000"/>
              </a:spcBef>
            </a:pPr>
            <a:r>
              <a:rPr lang="en-US" altLang="zh-CN" b="1" i="1"/>
              <a:t>        t</a:t>
            </a:r>
            <a:r>
              <a:rPr lang="en-US" altLang="zh-CN" b="1" baseline="-30000"/>
              <a:t>W</a:t>
            </a:r>
            <a:r>
              <a:rPr lang="en-US" altLang="zh-CN" b="1"/>
              <a:t>——</a:t>
            </a:r>
            <a:r>
              <a:rPr lang="zh-CN" altLang="en-US" b="1"/>
              <a:t>输入脉冲宽度</a:t>
            </a:r>
            <a:endParaRPr lang="zh-CN" altLang="en-US"/>
          </a:p>
        </p:txBody>
      </p:sp>
      <p:grpSp>
        <p:nvGrpSpPr>
          <p:cNvPr id="154633" name="Group 9"/>
          <p:cNvGrpSpPr>
            <a:grpSpLocks/>
          </p:cNvGrpSpPr>
          <p:nvPr/>
        </p:nvGrpSpPr>
        <p:grpSpPr bwMode="auto">
          <a:xfrm>
            <a:off x="5105400" y="2667000"/>
            <a:ext cx="1066800" cy="228600"/>
            <a:chOff x="5205" y="1740"/>
            <a:chExt cx="900" cy="330"/>
          </a:xfrm>
        </p:grpSpPr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>
              <a:off x="5565" y="1740"/>
              <a:ext cx="210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800" i="1">
                  <a:solidFill>
                    <a:srgbClr val="FF0000"/>
                  </a:solidFill>
                </a:rPr>
                <a:t>t</a:t>
              </a:r>
              <a:r>
                <a:rPr kumimoji="0" lang="en-US" altLang="zh-CN" sz="1800" baseline="-25000">
                  <a:solidFill>
                    <a:srgbClr val="FF0000"/>
                  </a:solidFill>
                </a:rPr>
                <a:t>W</a:t>
              </a:r>
              <a:endParaRPr kumimoji="0"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 flipV="1">
              <a:off x="5820" y="1890"/>
              <a:ext cx="2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 flipH="1" flipV="1">
              <a:off x="5205" y="1905"/>
              <a:ext cx="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 autoUpdateAnimBg="0"/>
      <p:bldP spid="154628" grpId="0" animBg="1" autoUpdateAnimBg="0"/>
      <p:bldP spid="15463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15F8-BAC3-4EE0-BF9D-1FDE11A3D622}" type="datetime10">
              <a:rPr lang="zh-CN" altLang="en-US"/>
              <a:pPr/>
              <a:t>14:31</a:t>
            </a:fld>
            <a:endParaRPr lang="en-US" altLang="zh-CN"/>
          </a:p>
        </p:txBody>
      </p:sp>
      <p:grpSp>
        <p:nvGrpSpPr>
          <p:cNvPr id="155650" name="Group 2"/>
          <p:cNvGrpSpPr>
            <a:grpSpLocks/>
          </p:cNvGrpSpPr>
          <p:nvPr/>
        </p:nvGrpSpPr>
        <p:grpSpPr bwMode="auto">
          <a:xfrm>
            <a:off x="827088" y="1484313"/>
            <a:ext cx="6324600" cy="2100262"/>
            <a:chOff x="528" y="1591"/>
            <a:chExt cx="3888" cy="1241"/>
          </a:xfrm>
        </p:grpSpPr>
        <p:grpSp>
          <p:nvGrpSpPr>
            <p:cNvPr id="155651" name="Group 3"/>
            <p:cNvGrpSpPr>
              <a:grpSpLocks/>
            </p:cNvGrpSpPr>
            <p:nvPr/>
          </p:nvGrpSpPr>
          <p:grpSpPr bwMode="auto">
            <a:xfrm>
              <a:off x="528" y="1591"/>
              <a:ext cx="3888" cy="1241"/>
              <a:chOff x="1135" y="5026"/>
              <a:chExt cx="5126" cy="2010"/>
            </a:xfrm>
          </p:grpSpPr>
          <p:pic>
            <p:nvPicPr>
              <p:cNvPr id="155652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35" y="5026"/>
                <a:ext cx="5126" cy="2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5653" name="Rectangle 5"/>
              <p:cNvSpPr>
                <a:spLocks noChangeArrowheads="1"/>
              </p:cNvSpPr>
              <p:nvPr/>
            </p:nvSpPr>
            <p:spPr bwMode="auto">
              <a:xfrm>
                <a:off x="4791" y="6526"/>
                <a:ext cx="2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0" lang="en-US" altLang="zh-CN" sz="900">
                    <a:solidFill>
                      <a:srgbClr val="000000"/>
                    </a:solidFill>
                  </a:rPr>
                  <a:t> </a:t>
                </a:r>
                <a:endParaRPr kumimoji="0" lang="en-US" altLang="zh-CN" sz="1000"/>
              </a:p>
            </p:txBody>
          </p:sp>
        </p:grpSp>
        <p:sp>
          <p:nvSpPr>
            <p:cNvPr id="155654" name="Text Box 6"/>
            <p:cNvSpPr txBox="1">
              <a:spLocks noChangeArrowheads="1"/>
            </p:cNvSpPr>
            <p:nvPr/>
          </p:nvSpPr>
          <p:spPr bwMode="auto">
            <a:xfrm>
              <a:off x="528" y="2448"/>
              <a:ext cx="3120" cy="3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3200"/>
            </a:p>
          </p:txBody>
        </p:sp>
      </p:grp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323850" y="476250"/>
            <a:ext cx="3816102" cy="5847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二、</a:t>
            </a:r>
            <a:r>
              <a:rPr lang="en-US" altLang="zh-CN" sz="3200" dirty="0">
                <a:solidFill>
                  <a:srgbClr val="FF0066"/>
                </a:solidFill>
                <a:latin typeface="+mn-lt"/>
                <a:ea typeface="华文行楷" pitchFamily="2" charset="-122"/>
              </a:rPr>
              <a:t>RC</a:t>
            </a:r>
            <a:r>
              <a:rPr lang="zh-CN" altLang="en-US" sz="32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微分电路 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903288" y="3813175"/>
            <a:ext cx="457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/>
              <a:t>电路条件：</a:t>
            </a:r>
            <a:endParaRPr lang="zh-CN" altLang="en-US"/>
          </a:p>
          <a:p>
            <a:pPr algn="just">
              <a:spcBef>
                <a:spcPct val="50000"/>
              </a:spcBef>
            </a:pPr>
            <a:r>
              <a:rPr lang="zh-CN" altLang="en-US" b="1"/>
              <a:t>       </a:t>
            </a:r>
            <a:r>
              <a:rPr lang="en-US" altLang="zh-CN" b="1" i="1"/>
              <a:t>τ= RC &lt;&lt;t</a:t>
            </a:r>
            <a:r>
              <a:rPr lang="en-US" altLang="zh-CN" b="1" baseline="-30000"/>
              <a:t>W</a:t>
            </a:r>
            <a:endParaRPr lang="en-US" altLang="zh-CN"/>
          </a:p>
          <a:p>
            <a:pPr algn="just">
              <a:spcBef>
                <a:spcPct val="50000"/>
              </a:spcBef>
            </a:pPr>
            <a:r>
              <a:rPr lang="en-US" altLang="zh-CN" b="1" i="1"/>
              <a:t>        t</a:t>
            </a:r>
            <a:r>
              <a:rPr lang="en-US" altLang="zh-CN" b="1" baseline="-30000"/>
              <a:t>W</a:t>
            </a:r>
            <a:r>
              <a:rPr lang="en-US" altLang="zh-CN" b="1"/>
              <a:t>——</a:t>
            </a:r>
            <a:r>
              <a:rPr lang="zh-CN" altLang="en-US" b="1"/>
              <a:t>输入脉冲宽度</a:t>
            </a:r>
            <a:endParaRPr lang="zh-CN" altLang="en-US"/>
          </a:p>
        </p:txBody>
      </p:sp>
      <p:grpSp>
        <p:nvGrpSpPr>
          <p:cNvPr id="155659" name="Group 11"/>
          <p:cNvGrpSpPr>
            <a:grpSpLocks/>
          </p:cNvGrpSpPr>
          <p:nvPr/>
        </p:nvGrpSpPr>
        <p:grpSpPr bwMode="auto">
          <a:xfrm>
            <a:off x="5018088" y="1831975"/>
            <a:ext cx="1143000" cy="381000"/>
            <a:chOff x="5205" y="1740"/>
            <a:chExt cx="900" cy="330"/>
          </a:xfrm>
        </p:grpSpPr>
        <p:sp>
          <p:nvSpPr>
            <p:cNvPr id="155660" name="Text Box 12"/>
            <p:cNvSpPr txBox="1">
              <a:spLocks noChangeArrowheads="1"/>
            </p:cNvSpPr>
            <p:nvPr/>
          </p:nvSpPr>
          <p:spPr bwMode="auto">
            <a:xfrm>
              <a:off x="5565" y="1740"/>
              <a:ext cx="210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800" i="1">
                  <a:solidFill>
                    <a:srgbClr val="FF0000"/>
                  </a:solidFill>
                </a:rPr>
                <a:t>t</a:t>
              </a:r>
              <a:r>
                <a:rPr kumimoji="0" lang="en-US" altLang="zh-CN" sz="1800" baseline="-25000">
                  <a:solidFill>
                    <a:srgbClr val="FF0000"/>
                  </a:solidFill>
                </a:rPr>
                <a:t>W</a:t>
              </a:r>
              <a:endParaRPr kumimoji="0"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55661" name="Line 13"/>
            <p:cNvSpPr>
              <a:spLocks noChangeShapeType="1"/>
            </p:cNvSpPr>
            <p:nvPr/>
          </p:nvSpPr>
          <p:spPr bwMode="auto">
            <a:xfrm flipV="1">
              <a:off x="5820" y="1890"/>
              <a:ext cx="2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2" name="Line 14"/>
            <p:cNvSpPr>
              <a:spLocks noChangeShapeType="1"/>
            </p:cNvSpPr>
            <p:nvPr/>
          </p:nvSpPr>
          <p:spPr bwMode="auto">
            <a:xfrm flipH="1" flipV="1">
              <a:off x="5205" y="1905"/>
              <a:ext cx="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7" grpId="0" animBg="1" autoUpdateAnimBg="0"/>
      <p:bldP spid="1556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E88-09BA-4AF6-B33B-BDB3C4C83D25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467544" y="836712"/>
            <a:ext cx="6295313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7.2.1 </a:t>
            </a:r>
            <a:r>
              <a:rPr lang="zh-CN" altLang="en-US" sz="2800" b="1" dirty="0" smtClean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施密特触发器电路结构与工作原理</a:t>
            </a:r>
            <a:endParaRPr lang="zh-CN" altLang="en-US" sz="2800" b="1" dirty="0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171030" name="Group 22"/>
          <p:cNvGrpSpPr>
            <a:grpSpLocks/>
          </p:cNvGrpSpPr>
          <p:nvPr/>
        </p:nvGrpSpPr>
        <p:grpSpPr bwMode="auto">
          <a:xfrm>
            <a:off x="1042988" y="2087785"/>
            <a:ext cx="4335462" cy="3573463"/>
            <a:chOff x="793" y="1162"/>
            <a:chExt cx="2731" cy="2251"/>
          </a:xfrm>
        </p:grpSpPr>
        <p:grpSp>
          <p:nvGrpSpPr>
            <p:cNvPr id="171010" name="Group 2"/>
            <p:cNvGrpSpPr>
              <a:grpSpLocks/>
            </p:cNvGrpSpPr>
            <p:nvPr/>
          </p:nvGrpSpPr>
          <p:grpSpPr bwMode="auto">
            <a:xfrm>
              <a:off x="884" y="1253"/>
              <a:ext cx="2640" cy="2160"/>
              <a:chOff x="1248" y="1440"/>
              <a:chExt cx="2304" cy="2112"/>
            </a:xfrm>
          </p:grpSpPr>
          <p:sp>
            <p:nvSpPr>
              <p:cNvPr id="171011" name="Text Box 3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2304" cy="2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pic>
            <p:nvPicPr>
              <p:cNvPr id="17101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0" y="1626"/>
                <a:ext cx="2034" cy="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71017" name="Rectangle 9"/>
            <p:cNvSpPr>
              <a:spLocks noChangeArrowheads="1"/>
            </p:cNvSpPr>
            <p:nvPr/>
          </p:nvSpPr>
          <p:spPr bwMode="auto">
            <a:xfrm>
              <a:off x="1066" y="1706"/>
              <a:ext cx="260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v</a:t>
              </a:r>
              <a:r>
                <a:rPr lang="en-US" altLang="zh-CN" b="1" baseline="-25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171018" name="Rectangle 10"/>
            <p:cNvSpPr>
              <a:spLocks noChangeArrowheads="1"/>
            </p:cNvSpPr>
            <p:nvPr/>
          </p:nvSpPr>
          <p:spPr bwMode="auto">
            <a:xfrm>
              <a:off x="3152" y="1797"/>
              <a:ext cx="310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v</a:t>
              </a:r>
              <a:r>
                <a:rPr lang="en-US" altLang="zh-CN" b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1338" y="2024"/>
              <a:ext cx="326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V</a:t>
              </a:r>
              <a:r>
                <a:rPr lang="en-US" altLang="zh-CN" b="1" baseline="-25000">
                  <a:ea typeface="楷体_GB2312" pitchFamily="49" charset="-122"/>
                </a:rPr>
                <a:t>+</a:t>
              </a:r>
            </a:p>
          </p:txBody>
        </p:sp>
        <p:grpSp>
          <p:nvGrpSpPr>
            <p:cNvPr id="171022" name="Group 14"/>
            <p:cNvGrpSpPr>
              <a:grpSpLocks/>
            </p:cNvGrpSpPr>
            <p:nvPr/>
          </p:nvGrpSpPr>
          <p:grpSpPr bwMode="auto">
            <a:xfrm>
              <a:off x="793" y="1162"/>
              <a:ext cx="2640" cy="2160"/>
              <a:chOff x="1248" y="1440"/>
              <a:chExt cx="2304" cy="2112"/>
            </a:xfrm>
          </p:grpSpPr>
          <p:sp>
            <p:nvSpPr>
              <p:cNvPr id="171023" name="Text Box 15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2304" cy="2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pic>
            <p:nvPicPr>
              <p:cNvPr id="171024" name="Picture 1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0" y="1626"/>
                <a:ext cx="2034" cy="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975" y="1525"/>
              <a:ext cx="260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3061" y="1706"/>
              <a:ext cx="310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171027" name="Rectangle 19"/>
            <p:cNvSpPr>
              <a:spLocks noChangeArrowheads="1"/>
            </p:cNvSpPr>
            <p:nvPr/>
          </p:nvSpPr>
          <p:spPr bwMode="auto">
            <a:xfrm>
              <a:off x="1247" y="1933"/>
              <a:ext cx="326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V</a:t>
              </a:r>
              <a:r>
                <a:rPr lang="en-US" altLang="zh-CN" b="1" baseline="-25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2018" y="2387"/>
              <a:ext cx="317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1029" name="Rectangle 21"/>
            <p:cNvSpPr>
              <a:spLocks noChangeArrowheads="1"/>
            </p:cNvSpPr>
            <p:nvPr/>
          </p:nvSpPr>
          <p:spPr bwMode="auto">
            <a:xfrm>
              <a:off x="1677" y="2523"/>
              <a:ext cx="317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71015" name="AutoShape 7"/>
          <p:cNvSpPr>
            <a:spLocks noChangeArrowheads="1"/>
          </p:cNvSpPr>
          <p:nvPr/>
        </p:nvSpPr>
        <p:spPr bwMode="auto">
          <a:xfrm>
            <a:off x="5508104" y="1844824"/>
            <a:ext cx="3384550" cy="1943100"/>
          </a:xfrm>
          <a:prstGeom prst="wedgeRoundRectCallout">
            <a:avLst>
              <a:gd name="adj1" fmla="val -104008"/>
              <a:gd name="adj2" fmla="val -281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电压比较器</a:t>
            </a:r>
          </a:p>
          <a:p>
            <a:pPr algn="ctr">
              <a:buFontTx/>
              <a:buChar char="•"/>
            </a:pP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&gt;v</a:t>
            </a:r>
            <a:r>
              <a:rPr lang="en-US" altLang="zh-CN" b="1" baseline="-25000">
                <a:ea typeface="楷体_GB2312" pitchFamily="49" charset="-122"/>
              </a:rPr>
              <a:t>+</a:t>
            </a:r>
            <a:r>
              <a:rPr lang="zh-CN" altLang="en-US" b="1">
                <a:ea typeface="楷体_GB2312" pitchFamily="49" charset="-122"/>
              </a:rPr>
              <a:t>：</a:t>
            </a: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O</a:t>
            </a:r>
            <a:r>
              <a:rPr lang="en-US" altLang="zh-CN" b="1">
                <a:ea typeface="楷体_GB2312" pitchFamily="49" charset="-122"/>
              </a:rPr>
              <a:t>=-V</a:t>
            </a:r>
            <a:r>
              <a:rPr lang="en-US" altLang="zh-CN" b="1" baseline="-25000">
                <a:ea typeface="楷体_GB2312" pitchFamily="49" charset="-122"/>
              </a:rPr>
              <a:t>CC</a:t>
            </a:r>
          </a:p>
          <a:p>
            <a:pPr algn="ctr">
              <a:buFontTx/>
              <a:buChar char="•"/>
            </a:pP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&lt;v</a:t>
            </a:r>
            <a:r>
              <a:rPr lang="en-US" altLang="zh-CN" b="1" baseline="-25000">
                <a:ea typeface="楷体_GB2312" pitchFamily="49" charset="-122"/>
              </a:rPr>
              <a:t>+</a:t>
            </a:r>
            <a:r>
              <a:rPr lang="zh-CN" altLang="en-US" b="1">
                <a:ea typeface="楷体_GB2312" pitchFamily="49" charset="-122"/>
              </a:rPr>
              <a:t>：</a:t>
            </a:r>
            <a:r>
              <a:rPr lang="en-US" altLang="zh-CN" b="1">
                <a:ea typeface="楷体_GB2312" pitchFamily="49" charset="-122"/>
              </a:rPr>
              <a:t>v</a:t>
            </a:r>
            <a:r>
              <a:rPr lang="en-US" altLang="zh-CN" b="1" baseline="-25000">
                <a:ea typeface="楷体_GB2312" pitchFamily="49" charset="-122"/>
              </a:rPr>
              <a:t>O</a:t>
            </a:r>
            <a:r>
              <a:rPr lang="en-US" altLang="zh-CN" b="1">
                <a:ea typeface="楷体_GB2312" pitchFamily="49" charset="-122"/>
              </a:rPr>
              <a:t>=V</a:t>
            </a:r>
            <a:r>
              <a:rPr lang="en-US" altLang="zh-CN" b="1" baseline="-25000">
                <a:ea typeface="楷体_GB2312" pitchFamily="49" charset="-122"/>
              </a:rPr>
              <a:t>CC</a:t>
            </a:r>
          </a:p>
        </p:txBody>
      </p:sp>
      <p:grpSp>
        <p:nvGrpSpPr>
          <p:cNvPr id="171031" name="Group 23"/>
          <p:cNvGrpSpPr>
            <a:grpSpLocks/>
          </p:cNvGrpSpPr>
          <p:nvPr/>
        </p:nvGrpSpPr>
        <p:grpSpPr bwMode="auto">
          <a:xfrm>
            <a:off x="3419475" y="4437063"/>
            <a:ext cx="5508625" cy="2420937"/>
            <a:chOff x="2290" y="2795"/>
            <a:chExt cx="3470" cy="1525"/>
          </a:xfrm>
        </p:grpSpPr>
        <p:sp>
          <p:nvSpPr>
            <p:cNvPr id="171016" name="AutoShape 8"/>
            <p:cNvSpPr>
              <a:spLocks noChangeArrowheads="1"/>
            </p:cNvSpPr>
            <p:nvPr/>
          </p:nvSpPr>
          <p:spPr bwMode="auto">
            <a:xfrm>
              <a:off x="2290" y="2795"/>
              <a:ext cx="3470" cy="1525"/>
            </a:xfrm>
            <a:prstGeom prst="wedgeRoundRectCallout">
              <a:avLst>
                <a:gd name="adj1" fmla="val -69162"/>
                <a:gd name="adj2" fmla="val -78657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r>
                <a:rPr lang="zh-CN" altLang="en-US" b="1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正反馈存在</a:t>
              </a:r>
              <a:r>
                <a:rPr lang="zh-CN" altLang="en-US" b="1" dirty="0">
                  <a:solidFill>
                    <a:srgbClr val="FF0000"/>
                  </a:solidFill>
                  <a:ea typeface="楷体_GB2312" pitchFamily="49" charset="-122"/>
                </a:rPr>
                <a:t>，比较器基准与输出有关</a:t>
              </a:r>
            </a:p>
            <a:p>
              <a:pPr algn="ctr">
                <a:buFontTx/>
                <a:buChar char="•"/>
              </a:pPr>
              <a:endParaRPr lang="en-US" altLang="zh-CN" b="1" baseline="-25000" dirty="0">
                <a:ea typeface="楷体_GB2312" pitchFamily="49" charset="-122"/>
              </a:endParaRPr>
            </a:p>
          </p:txBody>
        </p:sp>
        <p:graphicFrame>
          <p:nvGraphicFramePr>
            <p:cNvPr id="171021" name="Object 13"/>
            <p:cNvGraphicFramePr>
              <a:graphicFrameLocks noChangeAspect="1"/>
            </p:cNvGraphicFramePr>
            <p:nvPr/>
          </p:nvGraphicFramePr>
          <p:xfrm>
            <a:off x="2699" y="3229"/>
            <a:ext cx="2789" cy="1091"/>
          </p:xfrm>
          <a:graphic>
            <a:graphicData uri="http://schemas.openxmlformats.org/presentationml/2006/ole">
              <p:oleObj spid="_x0000_s171021" name="公式" r:id="rId4" imgW="2273040" imgH="888840" progId="">
                <p:embed/>
              </p:oleObj>
            </a:graphicData>
          </a:graphic>
        </p:graphicFrame>
      </p:grpSp>
      <p:sp>
        <p:nvSpPr>
          <p:cNvPr id="171032" name="Rectangle 24"/>
          <p:cNvSpPr>
            <a:spLocks noChangeArrowheads="1"/>
          </p:cNvSpPr>
          <p:nvPr/>
        </p:nvSpPr>
        <p:spPr bwMode="auto">
          <a:xfrm>
            <a:off x="539750" y="1943323"/>
            <a:ext cx="2054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/>
              <a:t>1 . </a:t>
            </a:r>
            <a:r>
              <a:rPr lang="zh-CN" altLang="en-US" sz="2800" b="1"/>
              <a:t>电路组成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95536" y="1340768"/>
            <a:ext cx="5616624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一、运放构成的</a:t>
            </a:r>
            <a:r>
              <a:rPr lang="zh-CN" altLang="en-US" sz="28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施密特触发器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251520" y="188640"/>
            <a:ext cx="4392488" cy="504354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r>
              <a:rPr lang="en-US" altLang="zh-CN" sz="3600" dirty="0" smtClean="0"/>
              <a:t>7.2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施密特触发器</a:t>
            </a:r>
            <a:endParaRPr lang="zh-CN" altLang="en-US" sz="36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 animBg="1" autoUpdateAnimBg="0"/>
      <p:bldP spid="171015" grpId="0" animBg="1"/>
      <p:bldP spid="171032" grpId="0"/>
      <p:bldP spid="2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ED2-EFA0-4800-B0D4-5B607A71842E}" type="datetime10">
              <a:rPr lang="zh-CN" altLang="en-US"/>
              <a:pPr/>
              <a:t>14:31</a:t>
            </a:fld>
            <a:endParaRPr lang="en-US" altLang="zh-CN"/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395288" y="260350"/>
            <a:ext cx="140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2 .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/>
              <a:t>原理</a:t>
            </a:r>
          </a:p>
        </p:txBody>
      </p:sp>
      <p:grpSp>
        <p:nvGrpSpPr>
          <p:cNvPr id="175178" name="Group 74"/>
          <p:cNvGrpSpPr>
            <a:grpSpLocks/>
          </p:cNvGrpSpPr>
          <p:nvPr/>
        </p:nvGrpSpPr>
        <p:grpSpPr bwMode="auto">
          <a:xfrm>
            <a:off x="3419475" y="0"/>
            <a:ext cx="3435350" cy="2852738"/>
            <a:chOff x="2154" y="0"/>
            <a:chExt cx="2164" cy="1797"/>
          </a:xfrm>
        </p:grpSpPr>
        <p:grpSp>
          <p:nvGrpSpPr>
            <p:cNvPr id="175126" name="Group 22"/>
            <p:cNvGrpSpPr>
              <a:grpSpLocks/>
            </p:cNvGrpSpPr>
            <p:nvPr/>
          </p:nvGrpSpPr>
          <p:grpSpPr bwMode="auto">
            <a:xfrm>
              <a:off x="2226" y="73"/>
              <a:ext cx="2092" cy="1724"/>
              <a:chOff x="1248" y="1440"/>
              <a:chExt cx="2304" cy="2112"/>
            </a:xfrm>
          </p:grpSpPr>
          <p:sp>
            <p:nvSpPr>
              <p:cNvPr id="175127" name="Text Box 23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2304" cy="2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pic>
            <p:nvPicPr>
              <p:cNvPr id="175128" name="Picture 2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0" y="1626"/>
                <a:ext cx="2034" cy="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2371" y="434"/>
              <a:ext cx="260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v</a:t>
              </a:r>
              <a:r>
                <a:rPr lang="en-US" altLang="zh-CN" b="1" baseline="-25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175131" name="Rectangle 27"/>
            <p:cNvSpPr>
              <a:spLocks noChangeArrowheads="1"/>
            </p:cNvSpPr>
            <p:nvPr/>
          </p:nvSpPr>
          <p:spPr bwMode="auto">
            <a:xfrm>
              <a:off x="2586" y="688"/>
              <a:ext cx="326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V</a:t>
              </a:r>
              <a:r>
                <a:rPr lang="en-US" altLang="zh-CN" b="1" baseline="-25000">
                  <a:ea typeface="楷体_GB2312" pitchFamily="49" charset="-122"/>
                </a:rPr>
                <a:t>+</a:t>
              </a:r>
            </a:p>
          </p:txBody>
        </p:sp>
        <p:grpSp>
          <p:nvGrpSpPr>
            <p:cNvPr id="175132" name="Group 28"/>
            <p:cNvGrpSpPr>
              <a:grpSpLocks/>
            </p:cNvGrpSpPr>
            <p:nvPr/>
          </p:nvGrpSpPr>
          <p:grpSpPr bwMode="auto">
            <a:xfrm>
              <a:off x="2154" y="0"/>
              <a:ext cx="2092" cy="1724"/>
              <a:chOff x="1248" y="1440"/>
              <a:chExt cx="2304" cy="2112"/>
            </a:xfrm>
          </p:grpSpPr>
          <p:sp>
            <p:nvSpPr>
              <p:cNvPr id="175133" name="Text Box 29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2304" cy="2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pic>
            <p:nvPicPr>
              <p:cNvPr id="175134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0" y="1626"/>
                <a:ext cx="2034" cy="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75135" name="Rectangle 31"/>
            <p:cNvSpPr>
              <a:spLocks noChangeArrowheads="1"/>
            </p:cNvSpPr>
            <p:nvPr/>
          </p:nvSpPr>
          <p:spPr bwMode="auto">
            <a:xfrm>
              <a:off x="2298" y="290"/>
              <a:ext cx="260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175136" name="Rectangle 32"/>
            <p:cNvSpPr>
              <a:spLocks noChangeArrowheads="1"/>
            </p:cNvSpPr>
            <p:nvPr/>
          </p:nvSpPr>
          <p:spPr bwMode="auto">
            <a:xfrm>
              <a:off x="3951" y="434"/>
              <a:ext cx="310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2426" y="618"/>
              <a:ext cx="326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V</a:t>
              </a:r>
              <a:r>
                <a:rPr lang="en-US" altLang="zh-CN" b="1" baseline="-25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3125" y="978"/>
              <a:ext cx="435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2855" y="1087"/>
              <a:ext cx="342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75153" name="Rectangle 49"/>
          <p:cNvSpPr>
            <a:spLocks noChangeArrowheads="1"/>
          </p:cNvSpPr>
          <p:nvPr/>
        </p:nvSpPr>
        <p:spPr bwMode="auto">
          <a:xfrm>
            <a:off x="3706813" y="5661025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ea typeface="楷体_GB2312" pitchFamily="49" charset="-122"/>
              </a:rPr>
              <a:t>O</a:t>
            </a:r>
          </a:p>
        </p:txBody>
      </p:sp>
      <p:grpSp>
        <p:nvGrpSpPr>
          <p:cNvPr id="175177" name="Group 73"/>
          <p:cNvGrpSpPr>
            <a:grpSpLocks/>
          </p:cNvGrpSpPr>
          <p:nvPr/>
        </p:nvGrpSpPr>
        <p:grpSpPr bwMode="auto">
          <a:xfrm>
            <a:off x="3203575" y="2133600"/>
            <a:ext cx="3816350" cy="2305050"/>
            <a:chOff x="2018" y="1344"/>
            <a:chExt cx="2404" cy="1452"/>
          </a:xfrm>
        </p:grpSpPr>
        <p:grpSp>
          <p:nvGrpSpPr>
            <p:cNvPr id="175141" name="Group 37"/>
            <p:cNvGrpSpPr>
              <a:grpSpLocks/>
            </p:cNvGrpSpPr>
            <p:nvPr/>
          </p:nvGrpSpPr>
          <p:grpSpPr bwMode="auto">
            <a:xfrm>
              <a:off x="2018" y="1344"/>
              <a:ext cx="2404" cy="1452"/>
              <a:chOff x="2653" y="2296"/>
              <a:chExt cx="2404" cy="1452"/>
            </a:xfrm>
          </p:grpSpPr>
          <p:sp>
            <p:nvSpPr>
              <p:cNvPr id="175140" name="AutoShape 36"/>
              <p:cNvSpPr>
                <a:spLocks noChangeArrowheads="1"/>
              </p:cNvSpPr>
              <p:nvPr/>
            </p:nvSpPr>
            <p:spPr bwMode="auto">
              <a:xfrm>
                <a:off x="2653" y="2387"/>
                <a:ext cx="2404" cy="1361"/>
              </a:xfrm>
              <a:prstGeom prst="wedgeRoundRectCallout">
                <a:avLst>
                  <a:gd name="adj1" fmla="val -24333"/>
                  <a:gd name="adj2" fmla="val 44194"/>
                  <a:gd name="adj3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110" name="Line 6"/>
              <p:cNvSpPr>
                <a:spLocks noChangeShapeType="1"/>
              </p:cNvSpPr>
              <p:nvPr/>
            </p:nvSpPr>
            <p:spPr bwMode="auto">
              <a:xfrm>
                <a:off x="3016" y="3157"/>
                <a:ext cx="19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11" name="Line 7"/>
              <p:cNvSpPr>
                <a:spLocks noChangeShapeType="1"/>
              </p:cNvSpPr>
              <p:nvPr/>
            </p:nvSpPr>
            <p:spPr bwMode="auto">
              <a:xfrm flipH="1" flipV="1">
                <a:off x="3145" y="2451"/>
                <a:ext cx="1" cy="1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12" name="Line 8"/>
              <p:cNvSpPr>
                <a:spLocks noChangeShapeType="1"/>
              </p:cNvSpPr>
              <p:nvPr/>
            </p:nvSpPr>
            <p:spPr bwMode="auto">
              <a:xfrm flipV="1">
                <a:off x="3146" y="2768"/>
                <a:ext cx="817" cy="8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13" name="Line 9"/>
              <p:cNvSpPr>
                <a:spLocks noChangeShapeType="1"/>
              </p:cNvSpPr>
              <p:nvPr/>
            </p:nvSpPr>
            <p:spPr bwMode="auto">
              <a:xfrm>
                <a:off x="3956" y="2769"/>
                <a:ext cx="682" cy="8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14" name="Line 10"/>
              <p:cNvSpPr>
                <a:spLocks noChangeShapeType="1"/>
              </p:cNvSpPr>
              <p:nvPr/>
            </p:nvSpPr>
            <p:spPr bwMode="auto">
              <a:xfrm flipH="1">
                <a:off x="3131" y="2769"/>
                <a:ext cx="82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5115" name="Object 11"/>
              <p:cNvGraphicFramePr>
                <a:graphicFrameLocks noChangeAspect="1"/>
              </p:cNvGraphicFramePr>
              <p:nvPr/>
            </p:nvGraphicFramePr>
            <p:xfrm>
              <a:off x="2794" y="2688"/>
              <a:ext cx="231" cy="214"/>
            </p:xfrm>
            <a:graphic>
              <a:graphicData uri="http://schemas.openxmlformats.org/presentationml/2006/ole">
                <p:oleObj spid="_x0000_s175115" name="公式" r:id="rId4" imgW="266400" imgH="228600" progId="">
                  <p:embed/>
                </p:oleObj>
              </a:graphicData>
            </a:graphic>
          </p:graphicFrame>
          <p:graphicFrame>
            <p:nvGraphicFramePr>
              <p:cNvPr id="175117" name="Object 13"/>
              <p:cNvGraphicFramePr>
                <a:graphicFrameLocks noChangeAspect="1"/>
              </p:cNvGraphicFramePr>
              <p:nvPr/>
            </p:nvGraphicFramePr>
            <p:xfrm>
              <a:off x="2744" y="3430"/>
              <a:ext cx="330" cy="214"/>
            </p:xfrm>
            <a:graphic>
              <a:graphicData uri="http://schemas.openxmlformats.org/presentationml/2006/ole">
                <p:oleObj spid="_x0000_s175117" name="公式" r:id="rId5" imgW="380880" imgH="228600" progId="">
                  <p:embed/>
                </p:oleObj>
              </a:graphicData>
            </a:graphic>
          </p:graphicFrame>
          <p:sp>
            <p:nvSpPr>
              <p:cNvPr id="175118" name="Line 14"/>
              <p:cNvSpPr>
                <a:spLocks noChangeShapeType="1"/>
              </p:cNvSpPr>
              <p:nvPr/>
            </p:nvSpPr>
            <p:spPr bwMode="auto">
              <a:xfrm flipH="1" flipV="1">
                <a:off x="3138" y="2976"/>
                <a:ext cx="1334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19" name="Line 15"/>
              <p:cNvSpPr>
                <a:spLocks noChangeShapeType="1"/>
              </p:cNvSpPr>
              <p:nvPr/>
            </p:nvSpPr>
            <p:spPr bwMode="auto">
              <a:xfrm flipH="1" flipV="1">
                <a:off x="3131" y="3329"/>
                <a:ext cx="1334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5120" name="Object 16"/>
              <p:cNvGraphicFramePr>
                <a:graphicFrameLocks noChangeAspect="1"/>
              </p:cNvGraphicFramePr>
              <p:nvPr/>
            </p:nvGraphicFramePr>
            <p:xfrm>
              <a:off x="4505" y="2796"/>
              <a:ext cx="312" cy="274"/>
            </p:xfrm>
            <a:graphic>
              <a:graphicData uri="http://schemas.openxmlformats.org/presentationml/2006/ole">
                <p:oleObj spid="_x0000_s175120" name="Equation" r:id="rId6" imgW="266400" imgH="215640" progId="">
                  <p:embed/>
                </p:oleObj>
              </a:graphicData>
            </a:graphic>
          </p:graphicFrame>
          <p:graphicFrame>
            <p:nvGraphicFramePr>
              <p:cNvPr id="175121" name="Object 17"/>
              <p:cNvGraphicFramePr>
                <a:graphicFrameLocks noChangeAspect="1"/>
              </p:cNvGraphicFramePr>
              <p:nvPr/>
            </p:nvGraphicFramePr>
            <p:xfrm>
              <a:off x="4529" y="3208"/>
              <a:ext cx="312" cy="274"/>
            </p:xfrm>
            <a:graphic>
              <a:graphicData uri="http://schemas.openxmlformats.org/presentationml/2006/ole">
                <p:oleObj spid="_x0000_s175121" name="Equation" r:id="rId7" imgW="266400" imgH="215640" progId="">
                  <p:embed/>
                </p:oleObj>
              </a:graphicData>
            </a:graphic>
          </p:graphicFrame>
          <p:graphicFrame>
            <p:nvGraphicFramePr>
              <p:cNvPr id="175122" name="Object 18"/>
              <p:cNvGraphicFramePr>
                <a:graphicFrameLocks noChangeAspect="1"/>
              </p:cNvGraphicFramePr>
              <p:nvPr/>
            </p:nvGraphicFramePr>
            <p:xfrm>
              <a:off x="2891" y="2296"/>
              <a:ext cx="239" cy="338"/>
            </p:xfrm>
            <a:graphic>
              <a:graphicData uri="http://schemas.openxmlformats.org/presentationml/2006/ole">
                <p:oleObj spid="_x0000_s175122" name="公式" r:id="rId8" imgW="164880" imgH="215640" progId="">
                  <p:embed/>
                </p:oleObj>
              </a:graphicData>
            </a:graphic>
          </p:graphicFrame>
          <p:sp>
            <p:nvSpPr>
              <p:cNvPr id="175123" name="Text Box 19"/>
              <p:cNvSpPr txBox="1">
                <a:spLocks noChangeArrowheads="1"/>
              </p:cNvSpPr>
              <p:nvPr/>
            </p:nvSpPr>
            <p:spPr bwMode="auto">
              <a:xfrm>
                <a:off x="2925" y="3112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ea typeface="楷体_GB2312" pitchFamily="49" charset="-122"/>
                  </a:rPr>
                  <a:t>O</a:t>
                </a:r>
              </a:p>
            </p:txBody>
          </p:sp>
        </p:grpSp>
        <p:sp>
          <p:nvSpPr>
            <p:cNvPr id="175155" name="AutoShape 51"/>
            <p:cNvSpPr>
              <a:spLocks noChangeArrowheads="1"/>
            </p:cNvSpPr>
            <p:nvPr/>
          </p:nvSpPr>
          <p:spPr bwMode="auto">
            <a:xfrm>
              <a:off x="2018" y="1435"/>
              <a:ext cx="2404" cy="1361"/>
            </a:xfrm>
            <a:prstGeom prst="wedgeRoundRectCallout">
              <a:avLst>
                <a:gd name="adj1" fmla="val -24333"/>
                <a:gd name="adj2" fmla="val 44194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75156" name="Line 52"/>
            <p:cNvSpPr>
              <a:spLocks noChangeShapeType="1"/>
            </p:cNvSpPr>
            <p:nvPr/>
          </p:nvSpPr>
          <p:spPr bwMode="auto">
            <a:xfrm>
              <a:off x="2381" y="2205"/>
              <a:ext cx="19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57" name="Line 53"/>
            <p:cNvSpPr>
              <a:spLocks noChangeShapeType="1"/>
            </p:cNvSpPr>
            <p:nvPr/>
          </p:nvSpPr>
          <p:spPr bwMode="auto">
            <a:xfrm flipH="1" flipV="1">
              <a:off x="2510" y="1499"/>
              <a:ext cx="1" cy="12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58" name="Line 54"/>
            <p:cNvSpPr>
              <a:spLocks noChangeShapeType="1"/>
            </p:cNvSpPr>
            <p:nvPr/>
          </p:nvSpPr>
          <p:spPr bwMode="auto">
            <a:xfrm flipV="1">
              <a:off x="2511" y="1816"/>
              <a:ext cx="817" cy="8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59" name="Line 55"/>
            <p:cNvSpPr>
              <a:spLocks noChangeShapeType="1"/>
            </p:cNvSpPr>
            <p:nvPr/>
          </p:nvSpPr>
          <p:spPr bwMode="auto">
            <a:xfrm>
              <a:off x="3321" y="1817"/>
              <a:ext cx="682" cy="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 flipH="1">
              <a:off x="2496" y="1817"/>
              <a:ext cx="8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5161" name="Object 57"/>
            <p:cNvGraphicFramePr>
              <a:graphicFrameLocks noChangeAspect="1"/>
            </p:cNvGraphicFramePr>
            <p:nvPr/>
          </p:nvGraphicFramePr>
          <p:xfrm>
            <a:off x="2159" y="1736"/>
            <a:ext cx="231" cy="214"/>
          </p:xfrm>
          <a:graphic>
            <a:graphicData uri="http://schemas.openxmlformats.org/presentationml/2006/ole">
              <p:oleObj spid="_x0000_s175161" name="公式" r:id="rId9" imgW="266400" imgH="228600" progId="">
                <p:embed/>
              </p:oleObj>
            </a:graphicData>
          </a:graphic>
        </p:graphicFrame>
        <p:graphicFrame>
          <p:nvGraphicFramePr>
            <p:cNvPr id="175162" name="Object 58"/>
            <p:cNvGraphicFramePr>
              <a:graphicFrameLocks noChangeAspect="1"/>
            </p:cNvGraphicFramePr>
            <p:nvPr/>
          </p:nvGraphicFramePr>
          <p:xfrm>
            <a:off x="2109" y="2478"/>
            <a:ext cx="330" cy="214"/>
          </p:xfrm>
          <a:graphic>
            <a:graphicData uri="http://schemas.openxmlformats.org/presentationml/2006/ole">
              <p:oleObj spid="_x0000_s175162" name="公式" r:id="rId10" imgW="380880" imgH="228600" progId="">
                <p:embed/>
              </p:oleObj>
            </a:graphicData>
          </a:graphic>
        </p:graphicFrame>
        <p:sp>
          <p:nvSpPr>
            <p:cNvPr id="175163" name="Line 59"/>
            <p:cNvSpPr>
              <a:spLocks noChangeShapeType="1"/>
            </p:cNvSpPr>
            <p:nvPr/>
          </p:nvSpPr>
          <p:spPr bwMode="auto">
            <a:xfrm flipH="1" flipV="1">
              <a:off x="2503" y="2024"/>
              <a:ext cx="1334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64" name="Line 60"/>
            <p:cNvSpPr>
              <a:spLocks noChangeShapeType="1"/>
            </p:cNvSpPr>
            <p:nvPr/>
          </p:nvSpPr>
          <p:spPr bwMode="auto">
            <a:xfrm flipH="1" flipV="1">
              <a:off x="2496" y="2377"/>
              <a:ext cx="1334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5165" name="Object 61"/>
            <p:cNvGraphicFramePr>
              <a:graphicFrameLocks noChangeAspect="1"/>
            </p:cNvGraphicFramePr>
            <p:nvPr/>
          </p:nvGraphicFramePr>
          <p:xfrm>
            <a:off x="3870" y="1844"/>
            <a:ext cx="312" cy="274"/>
          </p:xfrm>
          <a:graphic>
            <a:graphicData uri="http://schemas.openxmlformats.org/presentationml/2006/ole">
              <p:oleObj spid="_x0000_s175165" name="Equation" r:id="rId11" imgW="266400" imgH="215640" progId="">
                <p:embed/>
              </p:oleObj>
            </a:graphicData>
          </a:graphic>
        </p:graphicFrame>
        <p:graphicFrame>
          <p:nvGraphicFramePr>
            <p:cNvPr id="175166" name="Object 62"/>
            <p:cNvGraphicFramePr>
              <a:graphicFrameLocks noChangeAspect="1"/>
            </p:cNvGraphicFramePr>
            <p:nvPr/>
          </p:nvGraphicFramePr>
          <p:xfrm>
            <a:off x="3894" y="2256"/>
            <a:ext cx="312" cy="274"/>
          </p:xfrm>
          <a:graphic>
            <a:graphicData uri="http://schemas.openxmlformats.org/presentationml/2006/ole">
              <p:oleObj spid="_x0000_s175166" name="Equation" r:id="rId12" imgW="266400" imgH="215640" progId="">
                <p:embed/>
              </p:oleObj>
            </a:graphicData>
          </a:graphic>
        </p:graphicFrame>
        <p:graphicFrame>
          <p:nvGraphicFramePr>
            <p:cNvPr id="175167" name="Object 63"/>
            <p:cNvGraphicFramePr>
              <a:graphicFrameLocks noChangeAspect="1"/>
            </p:cNvGraphicFramePr>
            <p:nvPr/>
          </p:nvGraphicFramePr>
          <p:xfrm>
            <a:off x="2256" y="1344"/>
            <a:ext cx="239" cy="338"/>
          </p:xfrm>
          <a:graphic>
            <a:graphicData uri="http://schemas.openxmlformats.org/presentationml/2006/ole">
              <p:oleObj spid="_x0000_s175167" name="公式" r:id="rId13" imgW="164880" imgH="215640" progId="">
                <p:embed/>
              </p:oleObj>
            </a:graphicData>
          </a:graphic>
        </p:graphicFrame>
        <p:sp>
          <p:nvSpPr>
            <p:cNvPr id="175168" name="Text Box 64"/>
            <p:cNvSpPr txBox="1">
              <a:spLocks noChangeArrowheads="1"/>
            </p:cNvSpPr>
            <p:nvPr/>
          </p:nvSpPr>
          <p:spPr bwMode="auto">
            <a:xfrm>
              <a:off x="2290" y="2160"/>
              <a:ext cx="22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75176" name="Rectangle 72"/>
            <p:cNvSpPr>
              <a:spLocks noChangeArrowheads="1"/>
            </p:cNvSpPr>
            <p:nvPr/>
          </p:nvSpPr>
          <p:spPr bwMode="auto">
            <a:xfrm>
              <a:off x="2517" y="1389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</p:grpSp>
      <p:grpSp>
        <p:nvGrpSpPr>
          <p:cNvPr id="175170" name="Group 66"/>
          <p:cNvGrpSpPr>
            <a:grpSpLocks/>
          </p:cNvGrpSpPr>
          <p:nvPr/>
        </p:nvGrpSpPr>
        <p:grpSpPr bwMode="auto">
          <a:xfrm>
            <a:off x="3543300" y="3213100"/>
            <a:ext cx="3125788" cy="3465513"/>
            <a:chOff x="3470" y="1979"/>
            <a:chExt cx="1969" cy="2183"/>
          </a:xfrm>
        </p:grpSpPr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3606" y="3566"/>
              <a:ext cx="18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47" name="Line 43"/>
            <p:cNvSpPr>
              <a:spLocks noChangeShapeType="1"/>
            </p:cNvSpPr>
            <p:nvPr/>
          </p:nvSpPr>
          <p:spPr bwMode="auto">
            <a:xfrm flipV="1">
              <a:off x="3740" y="3044"/>
              <a:ext cx="0" cy="1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48" name="Line 44"/>
            <p:cNvSpPr>
              <a:spLocks noChangeShapeType="1"/>
            </p:cNvSpPr>
            <p:nvPr/>
          </p:nvSpPr>
          <p:spPr bwMode="auto">
            <a:xfrm>
              <a:off x="3986" y="2348"/>
              <a:ext cx="0" cy="165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49" name="Line 45"/>
            <p:cNvSpPr>
              <a:spLocks noChangeShapeType="1"/>
            </p:cNvSpPr>
            <p:nvPr/>
          </p:nvSpPr>
          <p:spPr bwMode="auto">
            <a:xfrm>
              <a:off x="4341" y="1979"/>
              <a:ext cx="1" cy="20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50" name="Line 46"/>
            <p:cNvSpPr>
              <a:spLocks noChangeShapeType="1"/>
            </p:cNvSpPr>
            <p:nvPr/>
          </p:nvSpPr>
          <p:spPr bwMode="auto">
            <a:xfrm>
              <a:off x="5033" y="2366"/>
              <a:ext cx="8" cy="164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51" name="Line 47"/>
            <p:cNvSpPr>
              <a:spLocks noChangeShapeType="1"/>
            </p:cNvSpPr>
            <p:nvPr/>
          </p:nvSpPr>
          <p:spPr bwMode="auto">
            <a:xfrm>
              <a:off x="4722" y="1996"/>
              <a:ext cx="1" cy="20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5152" name="Object 48"/>
            <p:cNvGraphicFramePr>
              <a:graphicFrameLocks noChangeAspect="1"/>
            </p:cNvGraphicFramePr>
            <p:nvPr/>
          </p:nvGraphicFramePr>
          <p:xfrm>
            <a:off x="3470" y="2957"/>
            <a:ext cx="214" cy="278"/>
          </p:xfrm>
          <a:graphic>
            <a:graphicData uri="http://schemas.openxmlformats.org/presentationml/2006/ole">
              <p:oleObj spid="_x0000_s175152" name="Equation" r:id="rId14" imgW="190440" imgH="228600" progId="">
                <p:embed/>
              </p:oleObj>
            </a:graphicData>
          </a:graphic>
        </p:graphicFrame>
      </p:grpSp>
      <p:grpSp>
        <p:nvGrpSpPr>
          <p:cNvPr id="175174" name="Group 70"/>
          <p:cNvGrpSpPr>
            <a:grpSpLocks/>
          </p:cNvGrpSpPr>
          <p:nvPr/>
        </p:nvGrpSpPr>
        <p:grpSpPr bwMode="auto">
          <a:xfrm>
            <a:off x="7164388" y="2420938"/>
            <a:ext cx="1655762" cy="936625"/>
            <a:chOff x="4513" y="1525"/>
            <a:chExt cx="1043" cy="590"/>
          </a:xfrm>
        </p:grpSpPr>
        <p:sp>
          <p:nvSpPr>
            <p:cNvPr id="175172" name="AutoShape 68"/>
            <p:cNvSpPr>
              <a:spLocks noChangeArrowheads="1"/>
            </p:cNvSpPr>
            <p:nvPr/>
          </p:nvSpPr>
          <p:spPr bwMode="auto">
            <a:xfrm>
              <a:off x="4513" y="1525"/>
              <a:ext cx="1043" cy="590"/>
            </a:xfrm>
            <a:prstGeom prst="wedgeRoundRectCallout">
              <a:avLst>
                <a:gd name="adj1" fmla="val -81255"/>
                <a:gd name="adj2" fmla="val 97796"/>
                <a:gd name="adj3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175171" name="AutoShape 67"/>
            <p:cNvSpPr>
              <a:spLocks noChangeArrowheads="1"/>
            </p:cNvSpPr>
            <p:nvPr/>
          </p:nvSpPr>
          <p:spPr bwMode="auto">
            <a:xfrm>
              <a:off x="4513" y="1525"/>
              <a:ext cx="1043" cy="590"/>
            </a:xfrm>
            <a:prstGeom prst="wedgeRoundRectCallout">
              <a:avLst>
                <a:gd name="adj1" fmla="val -85185"/>
                <a:gd name="adj2" fmla="val 32880"/>
                <a:gd name="adj3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+</a:t>
              </a:r>
              <a:r>
                <a:rPr lang="zh-CN" altLang="en-US"/>
                <a:t>的两个可能值</a:t>
              </a:r>
            </a:p>
          </p:txBody>
        </p:sp>
      </p:grpSp>
      <p:sp>
        <p:nvSpPr>
          <p:cNvPr id="175173" name="AutoShape 69"/>
          <p:cNvSpPr>
            <a:spLocks noChangeArrowheads="1"/>
          </p:cNvSpPr>
          <p:nvPr/>
        </p:nvSpPr>
        <p:spPr bwMode="auto">
          <a:xfrm>
            <a:off x="0" y="2852738"/>
            <a:ext cx="3132138" cy="1366837"/>
          </a:xfrm>
          <a:prstGeom prst="wedgeRoundRectCallout">
            <a:avLst>
              <a:gd name="adj1" fmla="val 80662"/>
              <a:gd name="adj2" fmla="val 3211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&lt;V</a:t>
            </a:r>
            <a:r>
              <a:rPr lang="en-US" altLang="zh-CN" baseline="-25000"/>
              <a:t>+ 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T-</a:t>
            </a:r>
            <a:r>
              <a:rPr lang="en-US" altLang="zh-CN"/>
              <a:t> )</a:t>
            </a:r>
            <a:r>
              <a:rPr lang="zh-CN" altLang="en-US"/>
              <a:t>，有：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O</a:t>
            </a:r>
            <a:r>
              <a:rPr lang="en-US" altLang="zh-CN">
                <a:solidFill>
                  <a:srgbClr val="FF0000"/>
                </a:solidFill>
              </a:rPr>
              <a:t>=+V</a:t>
            </a:r>
            <a:r>
              <a:rPr lang="en-US" altLang="zh-CN" baseline="-25000">
                <a:solidFill>
                  <a:srgbClr val="FF0000"/>
                </a:solidFill>
              </a:rPr>
              <a:t>CC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+</a:t>
            </a:r>
            <a:r>
              <a:rPr lang="en-US" altLang="zh-CN">
                <a:solidFill>
                  <a:srgbClr val="FF0000"/>
                </a:solidFill>
              </a:rPr>
              <a:t>=V</a:t>
            </a:r>
            <a:r>
              <a:rPr lang="en-US" altLang="zh-CN" baseline="-25000">
                <a:solidFill>
                  <a:srgbClr val="FF0000"/>
                </a:solidFill>
              </a:rPr>
              <a:t>T+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5179" name="Line 75"/>
          <p:cNvSpPr>
            <a:spLocks noChangeShapeType="1"/>
          </p:cNvSpPr>
          <p:nvPr/>
        </p:nvSpPr>
        <p:spPr bwMode="auto">
          <a:xfrm>
            <a:off x="3957638" y="5084763"/>
            <a:ext cx="4000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5180" name="Line 76"/>
          <p:cNvSpPr>
            <a:spLocks noChangeShapeType="1"/>
          </p:cNvSpPr>
          <p:nvPr/>
        </p:nvSpPr>
        <p:spPr bwMode="auto">
          <a:xfrm>
            <a:off x="3995738" y="3213100"/>
            <a:ext cx="93662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5181" name="AutoShape 77"/>
          <p:cNvSpPr>
            <a:spLocks noChangeArrowheads="1"/>
          </p:cNvSpPr>
          <p:nvPr/>
        </p:nvSpPr>
        <p:spPr bwMode="auto">
          <a:xfrm>
            <a:off x="250825" y="1196975"/>
            <a:ext cx="3384550" cy="1077913"/>
          </a:xfrm>
          <a:prstGeom prst="wedgeRoundRectCallout">
            <a:avLst>
              <a:gd name="adj1" fmla="val 75329"/>
              <a:gd name="adj2" fmla="val 16752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&lt;V</a:t>
            </a:r>
            <a:r>
              <a:rPr lang="en-US" altLang="zh-CN" baseline="-25000"/>
              <a:t>+ </a:t>
            </a:r>
            <a:r>
              <a:rPr lang="zh-CN" altLang="en-US"/>
              <a:t>（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T+</a:t>
            </a:r>
            <a:r>
              <a:rPr lang="en-US" altLang="zh-CN" baseline="-25000"/>
              <a:t> </a:t>
            </a:r>
            <a:r>
              <a:rPr lang="zh-CN" altLang="en-US"/>
              <a:t>），有：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O</a:t>
            </a:r>
            <a:r>
              <a:rPr lang="en-US" altLang="zh-CN">
                <a:solidFill>
                  <a:srgbClr val="FF0000"/>
                </a:solidFill>
              </a:rPr>
              <a:t>=+V</a:t>
            </a:r>
            <a:r>
              <a:rPr lang="en-US" altLang="zh-CN" baseline="-25000">
                <a:solidFill>
                  <a:srgbClr val="FF0000"/>
                </a:solidFill>
              </a:rPr>
              <a:t>CC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</a:p>
        </p:txBody>
      </p:sp>
      <p:sp>
        <p:nvSpPr>
          <p:cNvPr id="175182" name="Line 78"/>
          <p:cNvSpPr>
            <a:spLocks noChangeShapeType="1"/>
          </p:cNvSpPr>
          <p:nvPr/>
        </p:nvSpPr>
        <p:spPr bwMode="auto">
          <a:xfrm>
            <a:off x="4354513" y="5084763"/>
            <a:ext cx="576262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5184" name="AutoShape 80"/>
          <p:cNvSpPr>
            <a:spLocks noChangeArrowheads="1"/>
          </p:cNvSpPr>
          <p:nvPr/>
        </p:nvSpPr>
        <p:spPr bwMode="auto">
          <a:xfrm>
            <a:off x="6767513" y="333375"/>
            <a:ext cx="2197100" cy="1366838"/>
          </a:xfrm>
          <a:prstGeom prst="wedgeRoundRectCallout">
            <a:avLst>
              <a:gd name="adj1" fmla="val -118713"/>
              <a:gd name="adj2" fmla="val 1502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&gt;V</a:t>
            </a:r>
            <a:r>
              <a:rPr lang="en-US" altLang="zh-CN" baseline="-25000"/>
              <a:t>+</a:t>
            </a:r>
            <a:r>
              <a:rPr lang="zh-CN" altLang="en-US"/>
              <a:t>，有：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O</a:t>
            </a:r>
            <a:r>
              <a:rPr lang="en-US" altLang="zh-CN">
                <a:solidFill>
                  <a:srgbClr val="FF0000"/>
                </a:solidFill>
              </a:rPr>
              <a:t>=-V</a:t>
            </a:r>
            <a:r>
              <a:rPr lang="en-US" altLang="zh-CN" baseline="-25000">
                <a:solidFill>
                  <a:srgbClr val="FF0000"/>
                </a:solidFill>
              </a:rPr>
              <a:t>CC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+</a:t>
            </a:r>
            <a:r>
              <a:rPr lang="en-US" altLang="zh-CN">
                <a:solidFill>
                  <a:srgbClr val="FF0000"/>
                </a:solidFill>
              </a:rPr>
              <a:t>=V</a:t>
            </a:r>
            <a:r>
              <a:rPr lang="en-US" altLang="zh-CN" baseline="-25000">
                <a:solidFill>
                  <a:srgbClr val="FF0000"/>
                </a:solidFill>
              </a:rPr>
              <a:t>T-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175187" name="Group 83"/>
          <p:cNvGrpSpPr>
            <a:grpSpLocks/>
          </p:cNvGrpSpPr>
          <p:nvPr/>
        </p:nvGrpSpPr>
        <p:grpSpPr bwMode="auto">
          <a:xfrm>
            <a:off x="4932363" y="5084763"/>
            <a:ext cx="611187" cy="1296987"/>
            <a:chOff x="3107" y="3203"/>
            <a:chExt cx="385" cy="817"/>
          </a:xfrm>
        </p:grpSpPr>
        <p:sp>
          <p:nvSpPr>
            <p:cNvPr id="175185" name="Line 81"/>
            <p:cNvSpPr>
              <a:spLocks noChangeShapeType="1"/>
            </p:cNvSpPr>
            <p:nvPr/>
          </p:nvSpPr>
          <p:spPr bwMode="auto">
            <a:xfrm>
              <a:off x="3108" y="3203"/>
              <a:ext cx="0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5186" name="Line 82"/>
            <p:cNvSpPr>
              <a:spLocks noChangeShapeType="1"/>
            </p:cNvSpPr>
            <p:nvPr/>
          </p:nvSpPr>
          <p:spPr bwMode="auto">
            <a:xfrm>
              <a:off x="3107" y="4020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175192" name="Group 88"/>
          <p:cNvGrpSpPr>
            <a:grpSpLocks/>
          </p:cNvGrpSpPr>
          <p:nvPr/>
        </p:nvGrpSpPr>
        <p:grpSpPr bwMode="auto">
          <a:xfrm>
            <a:off x="4914900" y="3213100"/>
            <a:ext cx="1096963" cy="576263"/>
            <a:chOff x="3096" y="2024"/>
            <a:chExt cx="691" cy="363"/>
          </a:xfrm>
        </p:grpSpPr>
        <p:sp>
          <p:nvSpPr>
            <p:cNvPr id="175188" name="Line 84"/>
            <p:cNvSpPr>
              <a:spLocks noChangeShapeType="1"/>
            </p:cNvSpPr>
            <p:nvPr/>
          </p:nvSpPr>
          <p:spPr bwMode="auto">
            <a:xfrm>
              <a:off x="3096" y="2024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5189" name="Line 85"/>
            <p:cNvSpPr>
              <a:spLocks noChangeShapeType="1"/>
            </p:cNvSpPr>
            <p:nvPr/>
          </p:nvSpPr>
          <p:spPr bwMode="auto">
            <a:xfrm>
              <a:off x="3107" y="2387"/>
              <a:ext cx="6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175191" name="AutoShape 87"/>
          <p:cNvSpPr>
            <a:spLocks noChangeArrowheads="1"/>
          </p:cNvSpPr>
          <p:nvPr/>
        </p:nvSpPr>
        <p:spPr bwMode="auto">
          <a:xfrm>
            <a:off x="0" y="4797425"/>
            <a:ext cx="3384550" cy="1077913"/>
          </a:xfrm>
          <a:prstGeom prst="wedgeRoundRectCallout">
            <a:avLst>
              <a:gd name="adj1" fmla="val 118995"/>
              <a:gd name="adj2" fmla="val -16796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&gt;V</a:t>
            </a:r>
            <a:r>
              <a:rPr lang="en-US" altLang="zh-CN" baseline="-25000"/>
              <a:t>+ </a:t>
            </a:r>
            <a:r>
              <a:rPr lang="zh-CN" altLang="en-US"/>
              <a:t>（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T-</a:t>
            </a:r>
            <a:r>
              <a:rPr lang="en-US" altLang="zh-CN" baseline="-25000"/>
              <a:t> </a:t>
            </a:r>
            <a:r>
              <a:rPr lang="zh-CN" altLang="en-US"/>
              <a:t>），有：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O</a:t>
            </a:r>
            <a:r>
              <a:rPr lang="en-US" altLang="zh-CN">
                <a:solidFill>
                  <a:srgbClr val="FF0000"/>
                </a:solidFill>
              </a:rPr>
              <a:t>=-V</a:t>
            </a:r>
            <a:r>
              <a:rPr lang="en-US" altLang="zh-CN" baseline="-25000">
                <a:solidFill>
                  <a:srgbClr val="FF0000"/>
                </a:solidFill>
              </a:rPr>
              <a:t>CC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</a:p>
        </p:txBody>
      </p:sp>
      <p:sp>
        <p:nvSpPr>
          <p:cNvPr id="175193" name="Line 89"/>
          <p:cNvSpPr>
            <a:spLocks noChangeShapeType="1"/>
          </p:cNvSpPr>
          <p:nvPr/>
        </p:nvSpPr>
        <p:spPr bwMode="auto">
          <a:xfrm>
            <a:off x="5508625" y="6381750"/>
            <a:ext cx="53975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5194" name="AutoShape 90"/>
          <p:cNvSpPr>
            <a:spLocks noChangeArrowheads="1"/>
          </p:cNvSpPr>
          <p:nvPr/>
        </p:nvSpPr>
        <p:spPr bwMode="auto">
          <a:xfrm>
            <a:off x="6948488" y="4581525"/>
            <a:ext cx="2195512" cy="1439863"/>
          </a:xfrm>
          <a:prstGeom prst="wedgeRoundRectCallout">
            <a:avLst>
              <a:gd name="adj1" fmla="val -80588"/>
              <a:gd name="adj2" fmla="val -8439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&lt;V</a:t>
            </a:r>
            <a:r>
              <a:rPr lang="en-US" altLang="zh-CN" baseline="-25000"/>
              <a:t>+</a:t>
            </a:r>
            <a:r>
              <a:rPr lang="zh-CN" altLang="en-US"/>
              <a:t>，有：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O</a:t>
            </a:r>
            <a:r>
              <a:rPr lang="en-US" altLang="zh-CN">
                <a:solidFill>
                  <a:srgbClr val="FF0000"/>
                </a:solidFill>
              </a:rPr>
              <a:t>=+V</a:t>
            </a:r>
            <a:r>
              <a:rPr lang="en-US" altLang="zh-CN" baseline="-25000">
                <a:solidFill>
                  <a:srgbClr val="FF0000"/>
                </a:solidFill>
              </a:rPr>
              <a:t>CC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+</a:t>
            </a:r>
            <a:r>
              <a:rPr lang="en-US" altLang="zh-CN">
                <a:solidFill>
                  <a:srgbClr val="FF0000"/>
                </a:solidFill>
              </a:rPr>
              <a:t>=V</a:t>
            </a:r>
            <a:r>
              <a:rPr lang="en-US" altLang="zh-CN" baseline="-25000">
                <a:solidFill>
                  <a:srgbClr val="FF0000"/>
                </a:solidFill>
              </a:rPr>
              <a:t>T+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175198" name="Group 94"/>
          <p:cNvGrpSpPr>
            <a:grpSpLocks/>
          </p:cNvGrpSpPr>
          <p:nvPr/>
        </p:nvGrpSpPr>
        <p:grpSpPr bwMode="auto">
          <a:xfrm>
            <a:off x="6011863" y="5084763"/>
            <a:ext cx="611187" cy="1296987"/>
            <a:chOff x="1746" y="3385"/>
            <a:chExt cx="385" cy="817"/>
          </a:xfrm>
        </p:grpSpPr>
        <p:sp>
          <p:nvSpPr>
            <p:cNvPr id="175196" name="Line 92"/>
            <p:cNvSpPr>
              <a:spLocks noChangeShapeType="1"/>
            </p:cNvSpPr>
            <p:nvPr/>
          </p:nvSpPr>
          <p:spPr bwMode="auto">
            <a:xfrm rot="10800000">
              <a:off x="1746" y="3385"/>
              <a:ext cx="0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5197" name="Line 93"/>
            <p:cNvSpPr>
              <a:spLocks noChangeShapeType="1"/>
            </p:cNvSpPr>
            <p:nvPr/>
          </p:nvSpPr>
          <p:spPr bwMode="auto">
            <a:xfrm rot="10800000">
              <a:off x="1746" y="3386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175202" name="Group 98"/>
          <p:cNvGrpSpPr>
            <a:grpSpLocks/>
          </p:cNvGrpSpPr>
          <p:nvPr/>
        </p:nvGrpSpPr>
        <p:grpSpPr bwMode="auto">
          <a:xfrm>
            <a:off x="6045200" y="3213100"/>
            <a:ext cx="238125" cy="576263"/>
            <a:chOff x="3808" y="2024"/>
            <a:chExt cx="150" cy="363"/>
          </a:xfrm>
        </p:grpSpPr>
        <p:sp>
          <p:nvSpPr>
            <p:cNvPr id="175200" name="Line 96"/>
            <p:cNvSpPr>
              <a:spLocks noChangeShapeType="1"/>
            </p:cNvSpPr>
            <p:nvPr/>
          </p:nvSpPr>
          <p:spPr bwMode="auto">
            <a:xfrm flipV="1">
              <a:off x="3808" y="2024"/>
              <a:ext cx="0" cy="363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5201" name="Line 97"/>
            <p:cNvSpPr>
              <a:spLocks noChangeShapeType="1"/>
            </p:cNvSpPr>
            <p:nvPr/>
          </p:nvSpPr>
          <p:spPr bwMode="auto">
            <a:xfrm>
              <a:off x="3822" y="2024"/>
              <a:ext cx="13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5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5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5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5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5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5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5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5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5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utoUpdateAnimBg="0"/>
      <p:bldP spid="175153" grpId="0"/>
      <p:bldP spid="175173" grpId="0" animBg="1"/>
      <p:bldP spid="175179" grpId="0" animBg="1"/>
      <p:bldP spid="175180" grpId="0" animBg="1"/>
      <p:bldP spid="175181" grpId="0" animBg="1"/>
      <p:bldP spid="175182" grpId="0" animBg="1"/>
      <p:bldP spid="175184" grpId="0" animBg="1"/>
      <p:bldP spid="175191" grpId="0" animBg="1"/>
      <p:bldP spid="175193" grpId="0" animBg="1"/>
      <p:bldP spid="17519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2178</Words>
  <Application>Microsoft Office PowerPoint</Application>
  <PresentationFormat>全屏显示(4:3)</PresentationFormat>
  <Paragraphs>717</Paragraphs>
  <Slides>46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默认设计模板</vt:lpstr>
      <vt:lpstr>Equation</vt:lpstr>
      <vt:lpstr>公式</vt:lpstr>
      <vt:lpstr>位图图像</vt:lpstr>
      <vt:lpstr>Photo Editor 照片</vt:lpstr>
      <vt:lpstr>第七章 脉冲波形的产生与整形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7.4.5 石英晶体多谐振荡器</vt:lpstr>
      <vt:lpstr>幻灯片 39</vt:lpstr>
      <vt:lpstr>幻灯片 40</vt:lpstr>
      <vt:lpstr>幻灯片 41</vt:lpstr>
      <vt:lpstr>幻灯片 42</vt:lpstr>
      <vt:lpstr>7.5.2  用555定时器接成的施密特触发器</vt:lpstr>
      <vt:lpstr>10.5.3    用555定时器接成的单稳态触发器</vt:lpstr>
      <vt:lpstr>幻灯片 45</vt:lpstr>
      <vt:lpstr>10.5.4    用555定时器接成的多谐振荡器</vt:lpstr>
    </vt:vector>
  </TitlesOfParts>
  <Company>北方交大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张晓冬</dc:creator>
  <cp:lastModifiedBy>qumj</cp:lastModifiedBy>
  <cp:revision>293</cp:revision>
  <dcterms:created xsi:type="dcterms:W3CDTF">2001-11-06T14:48:03Z</dcterms:created>
  <dcterms:modified xsi:type="dcterms:W3CDTF">2018-01-12T06:35:34Z</dcterms:modified>
</cp:coreProperties>
</file>