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69" r:id="rId2"/>
    <p:sldId id="529" r:id="rId3"/>
    <p:sldId id="527" r:id="rId4"/>
    <p:sldId id="470" r:id="rId5"/>
    <p:sldId id="471" r:id="rId6"/>
    <p:sldId id="494" r:id="rId7"/>
    <p:sldId id="472" r:id="rId8"/>
    <p:sldId id="497" r:id="rId9"/>
    <p:sldId id="496" r:id="rId10"/>
    <p:sldId id="517" r:id="rId11"/>
    <p:sldId id="498" r:id="rId12"/>
    <p:sldId id="530" r:id="rId13"/>
    <p:sldId id="518" r:id="rId14"/>
    <p:sldId id="531" r:id="rId15"/>
    <p:sldId id="532" r:id="rId16"/>
    <p:sldId id="500" r:id="rId17"/>
    <p:sldId id="477" r:id="rId18"/>
    <p:sldId id="503" r:id="rId19"/>
    <p:sldId id="504" r:id="rId20"/>
    <p:sldId id="502" r:id="rId21"/>
    <p:sldId id="479" r:id="rId22"/>
    <p:sldId id="505" r:id="rId23"/>
    <p:sldId id="509" r:id="rId24"/>
    <p:sldId id="514" r:id="rId25"/>
    <p:sldId id="512" r:id="rId26"/>
    <p:sldId id="515" r:id="rId27"/>
    <p:sldId id="513" r:id="rId28"/>
    <p:sldId id="516" r:id="rId29"/>
    <p:sldId id="511" r:id="rId30"/>
    <p:sldId id="525" r:id="rId31"/>
    <p:sldId id="485" r:id="rId32"/>
    <p:sldId id="486" r:id="rId33"/>
    <p:sldId id="487" r:id="rId34"/>
    <p:sldId id="520" r:id="rId35"/>
    <p:sldId id="488" r:id="rId36"/>
    <p:sldId id="489" r:id="rId37"/>
    <p:sldId id="521" r:id="rId38"/>
    <p:sldId id="490" r:id="rId39"/>
    <p:sldId id="491" r:id="rId40"/>
    <p:sldId id="492" r:id="rId41"/>
    <p:sldId id="522" r:id="rId42"/>
    <p:sldId id="523" r:id="rId43"/>
    <p:sldId id="493" r:id="rId44"/>
    <p:sldId id="436" r:id="rId45"/>
    <p:sldId id="445" r:id="rId46"/>
    <p:sldId id="446" r:id="rId47"/>
    <p:sldId id="447" r:id="rId48"/>
    <p:sldId id="466" r:id="rId49"/>
    <p:sldId id="468" r:id="rId50"/>
    <p:sldId id="467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0000"/>
    <a:srgbClr val="0000FF"/>
    <a:srgbClr val="FF0000"/>
    <a:srgbClr val="FF3300"/>
    <a:srgbClr val="66CCFF"/>
    <a:srgbClr val="CCFFFF"/>
    <a:srgbClr val="FF33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20" autoAdjust="0"/>
  </p:normalViewPr>
  <p:slideViewPr>
    <p:cSldViewPr>
      <p:cViewPr>
        <p:scale>
          <a:sx n="68" d="100"/>
          <a:sy n="68" d="100"/>
        </p:scale>
        <p:origin x="-1434" y="-11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49.wmf"/><Relationship Id="rId4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png"/><Relationship Id="rId4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png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png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1699-AC8F-4587-8868-F886BEB85043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DE03-EB6E-41AB-BCD7-A9BC8EDB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FC993-449F-4C0F-B8E2-8568B9C68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F9D6D-4CB7-4405-A1AF-89B5E2010E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87D8-851D-485A-BD26-8C78ACC62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0CE22-C4A4-43AB-A857-A8C01B323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08CF-48B7-4A3F-91BF-10D405A69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CB88-A8C6-4C29-A00E-B2BEC61E87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17237-ED61-41DB-9229-3A5E88B1C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39433-E5BB-425F-A90A-A9D3FC2B1F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49CAC-BAD9-4CC0-9371-7C1BB0DB2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C8692-5DB4-4E0E-AA6C-EA35AAD670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CEC2D-2053-4F9D-A560-C1317C164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6C7740B-0AB1-4A37-B252-535CD8748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../../&#25968;&#23383;&#36923;&#36753;&#19982;&#31995;&#32479;-&#20399;&#24314;&#20891;/&#23553;&#39029;1.pp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slide" Target="slide11.x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png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slide" Target="slide7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6.png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2.png"/><Relationship Id="rId4" Type="http://schemas.openxmlformats.org/officeDocument/2006/relationships/oleObject" Target="../embeddings/oleObject7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slide" Target="slide11.x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447800" y="15240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400" noProof="1" smtClean="0">
                <a:solidFill>
                  <a:schemeClr val="tx1"/>
                </a:solidFill>
                <a:ea typeface="仿宋_GB2312" pitchFamily="49" charset="-122"/>
              </a:rPr>
              <a:t>8</a:t>
            </a:r>
            <a:r>
              <a:rPr lang="zh-CN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.</a:t>
            </a:r>
            <a:r>
              <a:rPr lang="zh-CN" altLang="en-US" sz="2400" noProof="1">
                <a:solidFill>
                  <a:schemeClr val="tx1"/>
                </a:solidFill>
                <a:ea typeface="仿宋_GB2312" pitchFamily="49" charset="-122"/>
              </a:rPr>
              <a:t>1  概述</a:t>
            </a:r>
            <a:r>
              <a:rPr lang="en-US" sz="2400" dirty="0">
                <a:solidFill>
                  <a:schemeClr val="tx1"/>
                </a:solidFill>
                <a:ea typeface="仿宋_GB2312" pitchFamily="49" charset="-122"/>
              </a:rPr>
              <a:t>	 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8.2  </a:t>
            </a:r>
            <a:r>
              <a:rPr lang="en-US" altLang="zh-CN" sz="2400" noProof="1">
                <a:solidFill>
                  <a:schemeClr val="tx1"/>
                </a:solidFill>
                <a:ea typeface="仿宋_GB2312" pitchFamily="49" charset="-122"/>
              </a:rPr>
              <a:t>D/A</a:t>
            </a:r>
            <a:r>
              <a:rPr lang="zh-CN" altLang="zh-CN" sz="2400" dirty="0">
                <a:solidFill>
                  <a:schemeClr val="tx1"/>
                </a:solidFill>
                <a:ea typeface="仿宋_GB2312" pitchFamily="49" charset="-122"/>
              </a:rPr>
              <a:t>转换器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DAC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）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权电阻网络</a:t>
            </a:r>
            <a:r>
              <a:rPr lang="en-US" altLang="zh-CN" sz="2400" b="1" dirty="0">
                <a:solidFill>
                  <a:schemeClr val="tx1"/>
                </a:solidFill>
                <a:ea typeface="仿宋_GB2312" pitchFamily="49" charset="-122"/>
              </a:rPr>
              <a:t>D/A</a:t>
            </a:r>
            <a:r>
              <a:rPr lang="zh-CN" altLang="zh-CN" sz="2400" b="1" dirty="0">
                <a:solidFill>
                  <a:schemeClr val="tx1"/>
                </a:solidFill>
                <a:ea typeface="仿宋_GB2312" pitchFamily="49" charset="-122"/>
              </a:rPr>
              <a:t>转换器</a:t>
            </a:r>
            <a:endParaRPr lang="zh-CN" altLang="en-US" sz="2400" b="1" dirty="0">
              <a:solidFill>
                <a:schemeClr val="tx1"/>
              </a:solidFill>
              <a:ea typeface="仿宋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倒</a:t>
            </a:r>
            <a:r>
              <a:rPr lang="en-US" altLang="zh-CN" sz="2400" b="1" dirty="0">
                <a:solidFill>
                  <a:schemeClr val="tx1"/>
                </a:solidFill>
                <a:ea typeface="仿宋_GB2312" pitchFamily="49" charset="-122"/>
              </a:rPr>
              <a:t>T</a:t>
            </a:r>
            <a:r>
              <a:rPr lang="zh-CN" altLang="zh-CN" sz="2400" b="1" dirty="0">
                <a:solidFill>
                  <a:schemeClr val="tx1"/>
                </a:solidFill>
                <a:ea typeface="仿宋_GB2312" pitchFamily="49" charset="-122"/>
              </a:rPr>
              <a:t>型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电阻网络</a:t>
            </a:r>
            <a:r>
              <a:rPr lang="en-US" altLang="zh-CN" sz="2400" b="1" dirty="0">
                <a:solidFill>
                  <a:schemeClr val="tx1"/>
                </a:solidFill>
                <a:ea typeface="仿宋_GB2312" pitchFamily="49" charset="-122"/>
              </a:rPr>
              <a:t>D/A</a:t>
            </a:r>
            <a:r>
              <a:rPr lang="zh-CN" altLang="zh-CN" sz="2400" b="1" dirty="0">
                <a:solidFill>
                  <a:schemeClr val="tx1"/>
                </a:solidFill>
                <a:ea typeface="仿宋_GB2312" pitchFamily="49" charset="-122"/>
              </a:rPr>
              <a:t>转换器</a:t>
            </a:r>
            <a:endParaRPr lang="zh-CN" altLang="en-US" sz="2400" b="1" dirty="0">
              <a:solidFill>
                <a:schemeClr val="tx1"/>
              </a:solidFill>
              <a:ea typeface="仿宋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双极性输出电压的</a:t>
            </a:r>
            <a:r>
              <a:rPr lang="en-US" altLang="zh-CN" sz="2400" b="1" dirty="0">
                <a:solidFill>
                  <a:schemeClr val="tx1"/>
                </a:solidFill>
                <a:ea typeface="仿宋_GB2312" pitchFamily="49" charset="-122"/>
              </a:rPr>
              <a:t>D/A</a:t>
            </a:r>
            <a:r>
              <a:rPr lang="zh-CN" altLang="zh-CN" sz="2400" b="1" dirty="0">
                <a:solidFill>
                  <a:schemeClr val="tx1"/>
                </a:solidFill>
                <a:ea typeface="仿宋_GB2312" pitchFamily="49" charset="-122"/>
              </a:rPr>
              <a:t>转换器</a:t>
            </a:r>
            <a:r>
              <a:rPr lang="en-US" sz="2400" dirty="0">
                <a:solidFill>
                  <a:schemeClr val="tx1"/>
                </a:solidFill>
                <a:ea typeface="仿宋_GB2312" pitchFamily="49" charset="-122"/>
              </a:rPr>
              <a:t>	 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8.3  D/A转换器的转换精度与转换速度</a:t>
            </a:r>
            <a:endParaRPr lang="zh-CN" altLang="en-US" sz="2400" noProof="1" smtClean="0">
              <a:solidFill>
                <a:schemeClr val="tx1"/>
              </a:solidFill>
              <a:ea typeface="仿宋_GB2312" pitchFamily="49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8.4  </a:t>
            </a:r>
            <a:r>
              <a:rPr lang="en-US" altLang="zh-CN" sz="2400" noProof="1">
                <a:solidFill>
                  <a:schemeClr val="tx1"/>
                </a:solidFill>
                <a:ea typeface="仿宋_GB2312" pitchFamily="49" charset="-122"/>
              </a:rPr>
              <a:t>A/D</a:t>
            </a:r>
            <a:r>
              <a:rPr lang="zh-CN" altLang="zh-CN" sz="2400" dirty="0">
                <a:solidFill>
                  <a:schemeClr val="tx1"/>
                </a:solidFill>
                <a:ea typeface="仿宋_GB2312" pitchFamily="49" charset="-122"/>
              </a:rPr>
              <a:t>转换器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ADC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）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并行比较型</a:t>
            </a:r>
            <a:r>
              <a:rPr lang="en-US" altLang="zh-CN" sz="2400" b="1" noProof="1">
                <a:solidFill>
                  <a:schemeClr val="tx1"/>
                </a:solidFill>
                <a:ea typeface="仿宋_GB2312" pitchFamily="49" charset="-122"/>
              </a:rPr>
              <a:t>A/D</a:t>
            </a:r>
            <a:r>
              <a:rPr lang="zh-CN" altLang="zh-CN" sz="2400" b="1" dirty="0">
                <a:solidFill>
                  <a:schemeClr val="tx1"/>
                </a:solidFill>
                <a:ea typeface="仿宋_GB2312" pitchFamily="49" charset="-122"/>
              </a:rPr>
              <a:t>转换器</a:t>
            </a:r>
            <a:endParaRPr lang="zh-CN" altLang="en-US" sz="2400" b="1" dirty="0">
              <a:solidFill>
                <a:schemeClr val="tx1"/>
              </a:solidFill>
              <a:ea typeface="仿宋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ea typeface="仿宋_GB2312" pitchFamily="49" charset="-122"/>
              </a:rPr>
              <a:t>反馈比较型</a:t>
            </a:r>
            <a:r>
              <a:rPr lang="en-US" altLang="zh-CN" sz="2400" b="1" noProof="1">
                <a:ea typeface="仿宋_GB2312" pitchFamily="49" charset="-122"/>
              </a:rPr>
              <a:t>A/D</a:t>
            </a:r>
            <a:r>
              <a:rPr lang="zh-CN" altLang="zh-CN" sz="2400" b="1" dirty="0">
                <a:ea typeface="仿宋_GB2312" pitchFamily="49" charset="-122"/>
              </a:rPr>
              <a:t>转换器</a:t>
            </a:r>
            <a:endParaRPr lang="zh-CN" altLang="en-US" sz="2400" b="1" dirty="0">
              <a:ea typeface="仿宋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双积分</a:t>
            </a:r>
            <a:r>
              <a:rPr lang="en-US" altLang="zh-CN" sz="2400" b="1" dirty="0" smtClean="0">
                <a:solidFill>
                  <a:schemeClr val="tx1"/>
                </a:solidFill>
                <a:ea typeface="仿宋_GB2312" pitchFamily="49" charset="-122"/>
              </a:rPr>
              <a:t>ADC</a:t>
            </a:r>
            <a:r>
              <a:rPr lang="en-US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8.3  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8</a:t>
            </a:r>
            <a:r>
              <a:rPr lang="en-US" altLang="zh-CN" sz="2400" noProof="1" smtClean="0">
                <a:solidFill>
                  <a:schemeClr val="tx1"/>
                </a:solidFill>
                <a:ea typeface="仿宋_GB2312" pitchFamily="49" charset="-122"/>
              </a:rPr>
              <a:t>.7 A</a:t>
            </a:r>
            <a:r>
              <a:rPr lang="en-US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/</a:t>
            </a:r>
            <a:r>
              <a:rPr lang="en-US" altLang="zh-CN" sz="2400" noProof="1" smtClean="0">
                <a:solidFill>
                  <a:schemeClr val="tx1"/>
                </a:solidFill>
                <a:ea typeface="仿宋_GB2312" pitchFamily="49" charset="-122"/>
              </a:rPr>
              <a:t>D</a:t>
            </a:r>
            <a:r>
              <a:rPr lang="en-US" altLang="en-US" sz="2400" noProof="1" smtClean="0">
                <a:solidFill>
                  <a:schemeClr val="tx1"/>
                </a:solidFill>
                <a:ea typeface="仿宋_GB2312" pitchFamily="49" charset="-122"/>
              </a:rPr>
              <a:t>转换器的转换精度与转换速度</a:t>
            </a:r>
            <a:endParaRPr lang="zh-CN" altLang="en-US" sz="2400" noProof="1" smtClean="0">
              <a:solidFill>
                <a:schemeClr val="tx1"/>
              </a:solidFill>
              <a:ea typeface="仿宋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en-US" altLang="zh-CN" sz="2400" b="1" dirty="0" smtClean="0">
              <a:solidFill>
                <a:schemeClr val="tx1"/>
              </a:solidFill>
              <a:ea typeface="仿宋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en-US" altLang="en-US" sz="2400" b="1" noProof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395288" y="333375"/>
            <a:ext cx="7775575" cy="1079500"/>
          </a:xfrm>
          <a:prstGeom prst="rect">
            <a:avLst/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zh-CN" altLang="en-US" sz="4800" b="1" dirty="0" smtClean="0">
                <a:solidFill>
                  <a:srgbClr val="990000"/>
                </a:solidFill>
                <a:latin typeface="宋体" charset="-122"/>
                <a:ea typeface="隶书" pitchFamily="49" charset="-122"/>
              </a:rPr>
              <a:t>第</a:t>
            </a:r>
            <a:r>
              <a:rPr lang="en-US" altLang="zh-CN" sz="4800" b="1" dirty="0" smtClean="0">
                <a:solidFill>
                  <a:srgbClr val="990000"/>
                </a:solidFill>
                <a:latin typeface="宋体" charset="-122"/>
                <a:ea typeface="隶书" pitchFamily="49" charset="-122"/>
              </a:rPr>
              <a:t>8</a:t>
            </a:r>
            <a:r>
              <a:rPr lang="zh-CN" altLang="en-US" sz="4800" b="1" dirty="0" smtClean="0">
                <a:solidFill>
                  <a:srgbClr val="990000"/>
                </a:solidFill>
                <a:latin typeface="宋体" charset="-122"/>
                <a:ea typeface="隶书" pitchFamily="49" charset="-122"/>
              </a:rPr>
              <a:t>章</a:t>
            </a:r>
            <a:r>
              <a:rPr lang="zh-CN" altLang="en-US" sz="5400" b="1" dirty="0" smtClean="0">
                <a:solidFill>
                  <a:srgbClr val="990000"/>
                </a:solidFill>
                <a:ea typeface="隶书" pitchFamily="49" charset="-122"/>
              </a:rPr>
              <a:t> </a:t>
            </a:r>
            <a:r>
              <a:rPr lang="zh-CN" altLang="en-US" sz="5400" b="1" dirty="0">
                <a:solidFill>
                  <a:srgbClr val="990000"/>
                </a:solidFill>
                <a:ea typeface="隶书" pitchFamily="49" charset="-122"/>
              </a:rPr>
              <a:t>模数与数模转换器</a:t>
            </a:r>
          </a:p>
        </p:txBody>
      </p:sp>
      <p:pic>
        <p:nvPicPr>
          <p:cNvPr id="31756" name="Picture 14" descr="MEETIN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365104"/>
            <a:ext cx="19812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7544" y="6216650"/>
            <a:ext cx="68580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0033CC"/>
                </a:solidFill>
                <a:latin typeface="华文行楷" pitchFamily="2" charset="-122"/>
                <a:ea typeface="华文行楷" pitchFamily="2" charset="-122"/>
              </a:rPr>
              <a:t>屈民军 制作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85720" y="357166"/>
            <a:ext cx="7850188" cy="64135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 smtClean="0">
                <a:ea typeface="宋体" pitchFamily="2" charset="-122"/>
              </a:rPr>
              <a:t>（</a:t>
            </a:r>
            <a:r>
              <a:rPr lang="en-US" altLang="zh-CN" sz="3600" b="1" dirty="0" smtClean="0">
                <a:ea typeface="宋体" pitchFamily="2" charset="-122"/>
              </a:rPr>
              <a:t>2</a:t>
            </a:r>
            <a:r>
              <a:rPr lang="zh-CN" altLang="en-US" sz="3600" b="1" dirty="0" smtClean="0">
                <a:ea typeface="宋体" pitchFamily="2" charset="-122"/>
              </a:rPr>
              <a:t>）集成</a:t>
            </a:r>
            <a:r>
              <a:rPr lang="zh-CN" altLang="en-US" sz="3600" b="1" dirty="0">
                <a:ea typeface="宋体" pitchFamily="2" charset="-122"/>
              </a:rPr>
              <a:t>倒</a:t>
            </a:r>
            <a:r>
              <a:rPr lang="en-US" altLang="zh-CN" sz="3600" b="1" dirty="0">
                <a:ea typeface="宋体" pitchFamily="2" charset="-122"/>
              </a:rPr>
              <a:t>T</a:t>
            </a:r>
            <a:r>
              <a:rPr lang="zh-CN" altLang="en-US" sz="3600" b="1" dirty="0">
                <a:ea typeface="宋体" pitchFamily="2" charset="-122"/>
              </a:rPr>
              <a:t>型电阻网络</a:t>
            </a:r>
            <a:r>
              <a:rPr lang="en-US" altLang="zh-CN" sz="3600" b="1" dirty="0">
                <a:ea typeface="宋体" pitchFamily="2" charset="-122"/>
              </a:rPr>
              <a:t>D/A</a:t>
            </a:r>
            <a:r>
              <a:rPr lang="zh-CN" altLang="en-US" sz="3600" b="1" dirty="0">
                <a:ea typeface="宋体" pitchFamily="2" charset="-122"/>
              </a:rPr>
              <a:t>转换器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1785918" y="1071546"/>
            <a:ext cx="5857916" cy="52322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以</a:t>
            </a:r>
            <a:r>
              <a:rPr lang="en-US" altLang="zh-CN" b="1" dirty="0" smtClean="0">
                <a:solidFill>
                  <a:srgbClr val="C00000"/>
                </a:solidFill>
              </a:rPr>
              <a:t>“AD7520—</a:t>
            </a:r>
            <a:r>
              <a:rPr lang="zh-CN" altLang="en-US" b="1" dirty="0" smtClean="0">
                <a:solidFill>
                  <a:srgbClr val="C00000"/>
                </a:solidFill>
              </a:rPr>
              <a:t>典型</a:t>
            </a:r>
            <a:r>
              <a:rPr lang="en-US" altLang="zh-CN" b="1" dirty="0">
                <a:solidFill>
                  <a:srgbClr val="C00000"/>
                </a:solidFill>
              </a:rPr>
              <a:t>10bit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DAC”为例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4500562" y="3071810"/>
            <a:ext cx="3960812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·</a:t>
            </a:r>
            <a:r>
              <a:rPr lang="zh-CN" altLang="en-US" b="1" dirty="0">
                <a:solidFill>
                  <a:schemeClr val="tx1"/>
                </a:solidFill>
              </a:rPr>
              <a:t>采用</a:t>
            </a:r>
            <a:r>
              <a:rPr lang="en-US" altLang="zh-CN" b="1" dirty="0">
                <a:solidFill>
                  <a:schemeClr val="tx1"/>
                </a:solidFill>
              </a:rPr>
              <a:t>CMOS</a:t>
            </a:r>
            <a:r>
              <a:rPr lang="zh-CN" altLang="en-US" b="1" dirty="0">
                <a:solidFill>
                  <a:schemeClr val="tx1"/>
                </a:solidFill>
              </a:rPr>
              <a:t>电子开关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·</a:t>
            </a:r>
            <a:r>
              <a:rPr lang="zh-CN" altLang="en-US" b="1" dirty="0">
                <a:solidFill>
                  <a:schemeClr val="tx1"/>
                </a:solidFill>
              </a:rPr>
              <a:t>与</a:t>
            </a:r>
            <a:r>
              <a:rPr lang="en-US" altLang="zh-CN" b="1" dirty="0">
                <a:solidFill>
                  <a:schemeClr val="tx1"/>
                </a:solidFill>
              </a:rPr>
              <a:t>TTL</a:t>
            </a:r>
            <a:r>
              <a:rPr lang="zh-CN" altLang="en-US" b="1" dirty="0">
                <a:solidFill>
                  <a:schemeClr val="tx1"/>
                </a:solidFill>
              </a:rPr>
              <a:t>电平兼容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·</a:t>
            </a:r>
            <a:r>
              <a:rPr lang="zh-CN" altLang="en-US" b="1" dirty="0">
                <a:solidFill>
                  <a:schemeClr val="tx1"/>
                </a:solidFill>
              </a:rPr>
              <a:t>电源电压范围：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～</a:t>
            </a:r>
            <a:r>
              <a:rPr lang="en-US" altLang="zh-CN" b="1" dirty="0">
                <a:solidFill>
                  <a:schemeClr val="tx1"/>
                </a:solidFill>
              </a:rPr>
              <a:t>15V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</a:rPr>
              <a:t>·</a:t>
            </a:r>
            <a:r>
              <a:rPr lang="zh-CN" altLang="en-US" b="1" dirty="0">
                <a:solidFill>
                  <a:schemeClr val="tx1"/>
                </a:solidFill>
              </a:rPr>
              <a:t>采用</a:t>
            </a:r>
            <a:r>
              <a:rPr lang="zh-CN" altLang="en-US" b="1" dirty="0">
                <a:solidFill>
                  <a:srgbClr val="FF0066"/>
                </a:solidFill>
              </a:rPr>
              <a:t>倒</a:t>
            </a:r>
            <a:r>
              <a:rPr lang="en-US" altLang="zh-CN" b="1" dirty="0">
                <a:solidFill>
                  <a:srgbClr val="FF0066"/>
                </a:solidFill>
              </a:rPr>
              <a:t>T</a:t>
            </a:r>
            <a:r>
              <a:rPr lang="zh-CN" altLang="en-US" b="1" dirty="0">
                <a:solidFill>
                  <a:srgbClr val="FF0066"/>
                </a:solidFill>
              </a:rPr>
              <a:t>型</a:t>
            </a:r>
            <a:r>
              <a:rPr lang="zh-CN" altLang="en-US" b="1" dirty="0">
                <a:solidFill>
                  <a:schemeClr val="tx1"/>
                </a:solidFill>
              </a:rPr>
              <a:t>电阻网络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28596" y="192880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①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引脚图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752" y="192880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②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特点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500306"/>
            <a:ext cx="3676650" cy="3933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8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8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8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8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nimBg="1" autoUpdateAnimBg="0"/>
      <p:bldP spid="388103" grpId="0" animBg="1" autoUpdateAnimBg="0"/>
      <p:bldP spid="388104" grpId="0" build="p" autoUpdateAnimBg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0" y="1844675"/>
          <a:ext cx="9144000" cy="4513263"/>
        </p:xfrm>
        <a:graphic>
          <a:graphicData uri="http://schemas.openxmlformats.org/presentationml/2006/ole">
            <p:oleObj spid="_x0000_s8194" name="Photo Editor 照片" r:id="rId3" imgW="37542857" imgH="17095238" progId="">
              <p:embed/>
            </p:oleObj>
          </a:graphicData>
        </a:graphic>
      </p:graphicFrame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14282" y="571480"/>
            <a:ext cx="7235825" cy="5794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</a:rPr>
              <a:t>③ AD7520</a:t>
            </a:r>
            <a:r>
              <a:rPr lang="zh-CN" altLang="en-US" sz="3200" b="1" dirty="0">
                <a:solidFill>
                  <a:schemeClr val="accent2"/>
                </a:solidFill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</a:rPr>
              <a:t>10</a:t>
            </a:r>
            <a:r>
              <a:rPr lang="zh-CN" altLang="en-US" sz="3200" b="1" dirty="0">
                <a:solidFill>
                  <a:schemeClr val="accent2"/>
                </a:solidFill>
              </a:rPr>
              <a:t>位</a:t>
            </a:r>
            <a:r>
              <a:rPr lang="en-US" altLang="zh-CN" sz="3200" b="1" dirty="0">
                <a:solidFill>
                  <a:schemeClr val="accent2"/>
                </a:solidFill>
              </a:rPr>
              <a:t>D/A </a:t>
            </a:r>
            <a:r>
              <a:rPr lang="zh-CN" altLang="en-US" sz="3200" b="1" dirty="0">
                <a:solidFill>
                  <a:schemeClr val="accent2"/>
                </a:solidFill>
              </a:rPr>
              <a:t>）</a:t>
            </a:r>
            <a:r>
              <a:rPr lang="zh-CN" altLang="zh-CN" sz="3200" b="1" dirty="0">
                <a:solidFill>
                  <a:schemeClr val="accent2"/>
                </a:solidFill>
              </a:rPr>
              <a:t>的电路原理图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365577" name="AutoShape 9"/>
          <p:cNvSpPr>
            <a:spLocks noChangeArrowheads="1"/>
          </p:cNvSpPr>
          <p:nvPr/>
        </p:nvSpPr>
        <p:spPr bwMode="auto">
          <a:xfrm>
            <a:off x="6804025" y="1412875"/>
            <a:ext cx="2339975" cy="1439863"/>
          </a:xfrm>
          <a:prstGeom prst="wedgeEllipseCallout">
            <a:avLst>
              <a:gd name="adj1" fmla="val 611"/>
              <a:gd name="adj2" fmla="val 871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外接运算放大器</a:t>
            </a:r>
          </a:p>
        </p:txBody>
      </p:sp>
      <p:sp>
        <p:nvSpPr>
          <p:cNvPr id="365578" name="AutoShape 10"/>
          <p:cNvSpPr>
            <a:spLocks noChangeArrowheads="1"/>
          </p:cNvSpPr>
          <p:nvPr/>
        </p:nvSpPr>
        <p:spPr bwMode="auto">
          <a:xfrm>
            <a:off x="7308850" y="4508500"/>
            <a:ext cx="1835150" cy="849326"/>
          </a:xfrm>
          <a:prstGeom prst="cloudCallout">
            <a:avLst>
              <a:gd name="adj1" fmla="val -122491"/>
              <a:gd name="adj2" fmla="val -7836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</a:rPr>
              <a:t>电子开关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6" grpId="0"/>
      <p:bldP spid="365577" grpId="0" animBg="1"/>
      <p:bldP spid="3655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0" y="858838"/>
          <a:ext cx="9144000" cy="4484687"/>
        </p:xfrm>
        <a:graphic>
          <a:graphicData uri="http://schemas.openxmlformats.org/presentationml/2006/ole">
            <p:oleObj spid="_x0000_s70658" name="Photo Editor 照片" r:id="rId3" imgW="26180952" imgH="12857143" progId="">
              <p:embed/>
            </p:oleObj>
          </a:graphicData>
        </a:graphic>
      </p:graphicFrame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428596" y="142852"/>
            <a:ext cx="5798190" cy="584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</a:rPr>
              <a:t>④ AD7520中的</a:t>
            </a:r>
            <a:r>
              <a:rPr lang="zh-CN" altLang="en-US" sz="3200" b="1" dirty="0" smtClean="0">
                <a:solidFill>
                  <a:srgbClr val="FF0000"/>
                </a:solidFill>
                <a:ea typeface="仿宋_GB2312" pitchFamily="49" charset="-122"/>
              </a:rPr>
              <a:t>电子开关</a:t>
            </a:r>
            <a:r>
              <a:rPr lang="zh-CN" altLang="en-US" sz="3200" b="1" dirty="0" smtClean="0">
                <a:solidFill>
                  <a:schemeClr val="accent2"/>
                </a:solidFill>
                <a:ea typeface="仿宋_GB2312" pitchFamily="49" charset="-122"/>
              </a:rPr>
              <a:t>原理图</a:t>
            </a:r>
            <a:endParaRPr lang="zh-CN" altLang="en-US" sz="32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graphicFrame>
        <p:nvGraphicFramePr>
          <p:cNvPr id="339979" name="Object 11"/>
          <p:cNvGraphicFramePr>
            <a:graphicFrameLocks noChangeAspect="1"/>
          </p:cNvGraphicFramePr>
          <p:nvPr/>
        </p:nvGraphicFramePr>
        <p:xfrm>
          <a:off x="2339975" y="3357563"/>
          <a:ext cx="525463" cy="712787"/>
        </p:xfrm>
        <a:graphic>
          <a:graphicData uri="http://schemas.openxmlformats.org/presentationml/2006/ole">
            <p:oleObj spid="_x0000_s70659" name="公式" r:id="rId4" imgW="177480" imgH="241200" progId="">
              <p:embed/>
            </p:oleObj>
          </a:graphicData>
        </a:graphic>
      </p:graphicFrame>
      <p:graphicFrame>
        <p:nvGraphicFramePr>
          <p:cNvPr id="339981" name="Object 13"/>
          <p:cNvGraphicFramePr>
            <a:graphicFrameLocks noChangeAspect="1"/>
          </p:cNvGraphicFramePr>
          <p:nvPr/>
        </p:nvGraphicFramePr>
        <p:xfrm>
          <a:off x="5940425" y="3573463"/>
          <a:ext cx="525463" cy="712787"/>
        </p:xfrm>
        <a:graphic>
          <a:graphicData uri="http://schemas.openxmlformats.org/presentationml/2006/ole">
            <p:oleObj spid="_x0000_s70660" name="公式" r:id="rId5" imgW="177480" imgH="241200" progId="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779838" y="5516563"/>
            <a:ext cx="1441450" cy="863600"/>
            <a:chOff x="2381" y="3475"/>
            <a:chExt cx="908" cy="544"/>
          </a:xfrm>
        </p:grpSpPr>
        <p:sp>
          <p:nvSpPr>
            <p:cNvPr id="339982" name="AutoShape 14"/>
            <p:cNvSpPr>
              <a:spLocks noChangeArrowheads="1"/>
            </p:cNvSpPr>
            <p:nvPr/>
          </p:nvSpPr>
          <p:spPr bwMode="auto">
            <a:xfrm>
              <a:off x="2381" y="3475"/>
              <a:ext cx="908" cy="544"/>
            </a:xfrm>
            <a:prstGeom prst="wedgeEllipseCallout">
              <a:avLst>
                <a:gd name="adj1" fmla="val 11782"/>
                <a:gd name="adj2" fmla="val -3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endParaRPr lang="zh-CN" altLang="zh-CN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339978" name="Object 10"/>
            <p:cNvGraphicFramePr>
              <a:graphicFrameLocks noChangeAspect="1"/>
            </p:cNvGraphicFramePr>
            <p:nvPr/>
          </p:nvGraphicFramePr>
          <p:xfrm>
            <a:off x="2699" y="3521"/>
            <a:ext cx="320" cy="453"/>
          </p:xfrm>
          <a:graphic>
            <a:graphicData uri="http://schemas.openxmlformats.org/presentationml/2006/ole">
              <p:oleObj spid="_x0000_s70661" name="公式" r:id="rId6" imgW="152280" imgH="21564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404813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accent2"/>
                </a:solidFill>
              </a:rPr>
              <a:t>⑤</a:t>
            </a:r>
            <a:r>
              <a:rPr lang="zh-CN" altLang="en-US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集成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D/A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转换器及其应用</a:t>
            </a:r>
            <a:r>
              <a:rPr lang="zh-CN" altLang="en-US" sz="3600" dirty="0">
                <a:solidFill>
                  <a:schemeClr val="accent2"/>
                </a:solidFill>
                <a:ea typeface="宋体" pitchFamily="2" charset="-122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1341438"/>
            <a:ext cx="7416800" cy="5229225"/>
            <a:chOff x="1494" y="8899"/>
            <a:chExt cx="6719" cy="3779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4" y="8899"/>
              <a:ext cx="6719" cy="3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2640" y="11945"/>
              <a:ext cx="5183" cy="3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just" eaLnBrk="0" hangingPunct="0"/>
              <a:endParaRPr kumimoji="0" lang="zh-CN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3705" y="12263"/>
              <a:ext cx="2468" cy="4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just" eaLnBrk="0" hangingPunct="0"/>
              <a:endParaRPr kumimoji="0" lang="zh-CN" altLang="zh-CN" sz="9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539750" y="628650"/>
          <a:ext cx="6624638" cy="4683125"/>
        </p:xfrm>
        <a:graphic>
          <a:graphicData uri="http://schemas.openxmlformats.org/presentationml/2006/ole">
            <p:oleObj spid="_x0000_s107522" name="Photo Editor 照片" r:id="rId3" imgW="22933333" imgH="14961905" progId="">
              <p:embed/>
            </p:oleObj>
          </a:graphicData>
        </a:graphic>
      </p:graphicFrame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7380288" y="3789363"/>
            <a:ext cx="18415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2000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6156325" y="3213100"/>
            <a:ext cx="2690813" cy="1554163"/>
          </a:xfrm>
          <a:prstGeom prst="rect">
            <a:avLst/>
          </a:prstGeom>
          <a:solidFill>
            <a:srgbClr val="FFFF99"/>
          </a:solidFill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ea typeface="仿宋_GB2312" pitchFamily="49" charset="-122"/>
              </a:rPr>
              <a:t>注意：</a:t>
            </a:r>
          </a:p>
          <a:p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数据输入形式：</a:t>
            </a:r>
            <a:r>
              <a:rPr lang="zh-CN" altLang="en-US" sz="3200" b="1">
                <a:solidFill>
                  <a:srgbClr val="CC0000"/>
                </a:solidFill>
                <a:ea typeface="仿宋_GB2312" pitchFamily="49" charset="-122"/>
              </a:rPr>
              <a:t>补码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276600" y="5881688"/>
            <a:ext cx="4175125" cy="976312"/>
            <a:chOff x="2064" y="3705"/>
            <a:chExt cx="2630" cy="615"/>
          </a:xfrm>
        </p:grpSpPr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064" y="3870"/>
              <a:ext cx="2005" cy="288"/>
            </a:xfrm>
            <a:prstGeom prst="rect">
              <a:avLst/>
            </a:prstGeom>
            <a:solidFill>
              <a:srgbClr val="FFFF99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正数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sz="2400" b="1" baseline="-25000">
                  <a:solidFill>
                    <a:schemeClr val="tx1"/>
                  </a:solidFill>
                  <a:ea typeface="仿宋_GB2312" pitchFamily="49" charset="-122"/>
                </a:rPr>
                <a:t>n-1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=0 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：</a:t>
              </a:r>
              <a:r>
                <a:rPr lang="zh-CN" altLang="en-US" sz="2400" b="1">
                  <a:solidFill>
                    <a:schemeClr val="tx1"/>
                  </a:solidFill>
                </a:rPr>
                <a:t>绝对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值为</a:t>
              </a:r>
            </a:p>
          </p:txBody>
        </p:sp>
        <p:graphicFrame>
          <p:nvGraphicFramePr>
            <p:cNvPr id="341001" name="Object 9"/>
            <p:cNvGraphicFramePr>
              <a:graphicFrameLocks noChangeAspect="1"/>
            </p:cNvGraphicFramePr>
            <p:nvPr/>
          </p:nvGraphicFramePr>
          <p:xfrm>
            <a:off x="4059" y="3705"/>
            <a:ext cx="635" cy="615"/>
          </p:xfrm>
          <a:graphic>
            <a:graphicData uri="http://schemas.openxmlformats.org/presentationml/2006/ole">
              <p:oleObj spid="_x0000_s107526" name="Equation" r:id="rId4" imgW="482400" imgH="431640" progId="">
                <p:embed/>
              </p:oleObj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276600" y="5084763"/>
            <a:ext cx="5343525" cy="1039812"/>
            <a:chOff x="2064" y="3203"/>
            <a:chExt cx="3366" cy="655"/>
          </a:xfrm>
        </p:grpSpPr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2064" y="3417"/>
              <a:ext cx="1998" cy="288"/>
            </a:xfrm>
            <a:prstGeom prst="rect">
              <a:avLst/>
            </a:prstGeom>
            <a:solidFill>
              <a:srgbClr val="FF99CC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负数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sz="2400" b="1" baseline="-25000">
                  <a:solidFill>
                    <a:schemeClr val="tx1"/>
                  </a:solidFill>
                  <a:ea typeface="仿宋_GB2312" pitchFamily="49" charset="-122"/>
                </a:rPr>
                <a:t>n-1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=1 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：绝对值为</a:t>
              </a:r>
            </a:p>
          </p:txBody>
        </p:sp>
        <p:graphicFrame>
          <p:nvGraphicFramePr>
            <p:cNvPr id="341003" name="Object 11"/>
            <p:cNvGraphicFramePr>
              <a:graphicFrameLocks noChangeAspect="1"/>
            </p:cNvGraphicFramePr>
            <p:nvPr/>
          </p:nvGraphicFramePr>
          <p:xfrm>
            <a:off x="4094" y="3203"/>
            <a:ext cx="1336" cy="655"/>
          </p:xfrm>
          <a:graphic>
            <a:graphicData uri="http://schemas.openxmlformats.org/presentationml/2006/ole">
              <p:oleObj spid="_x0000_s107525" name="公式" r:id="rId5" imgW="952200" imgH="431640" progId="">
                <p:embed/>
              </p:oleObj>
            </a:graphicData>
          </a:graphic>
        </p:graphicFrame>
      </p:grpSp>
      <p:sp>
        <p:nvSpPr>
          <p:cNvPr id="341012" name="Text Box 2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0" y="0"/>
            <a:ext cx="8316913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8.2.6   </a:t>
            </a:r>
            <a:r>
              <a:rPr lang="en-US" altLang="en-US" sz="3600" b="1" i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具有双极性输出电压的D</a:t>
            </a:r>
            <a:r>
              <a:rPr lang="en-US" altLang="en-US" sz="36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en-US" altLang="en-US" sz="3600" b="1" i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A转换器</a:t>
            </a:r>
            <a:endParaRPr lang="zh-CN" altLang="en-US" sz="3600" b="1" i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1014" name="AutoShape 22"/>
          <p:cNvSpPr>
            <a:spLocks noChangeArrowheads="1"/>
          </p:cNvSpPr>
          <p:nvPr/>
        </p:nvSpPr>
        <p:spPr bwMode="auto">
          <a:xfrm>
            <a:off x="2700338" y="692150"/>
            <a:ext cx="792162" cy="576263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zh-CN"/>
          </a:p>
        </p:txBody>
      </p:sp>
      <p:sp>
        <p:nvSpPr>
          <p:cNvPr id="341015" name="AutoShape 23"/>
          <p:cNvSpPr>
            <a:spLocks noChangeArrowheads="1"/>
          </p:cNvSpPr>
          <p:nvPr/>
        </p:nvSpPr>
        <p:spPr bwMode="auto">
          <a:xfrm>
            <a:off x="2771775" y="908050"/>
            <a:ext cx="863600" cy="433388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zh-CN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64388" y="1196975"/>
            <a:ext cx="1979612" cy="1871663"/>
            <a:chOff x="4513" y="754"/>
            <a:chExt cx="1247" cy="1179"/>
          </a:xfrm>
        </p:grpSpPr>
        <p:sp>
          <p:nvSpPr>
            <p:cNvPr id="341017" name="AutoShape 25"/>
            <p:cNvSpPr>
              <a:spLocks noChangeArrowheads="1"/>
            </p:cNvSpPr>
            <p:nvPr/>
          </p:nvSpPr>
          <p:spPr bwMode="auto">
            <a:xfrm>
              <a:off x="4513" y="754"/>
              <a:ext cx="1247" cy="1179"/>
            </a:xfrm>
            <a:prstGeom prst="wedgeEllipseCallout">
              <a:avLst>
                <a:gd name="adj1" fmla="val -175500"/>
                <a:gd name="adj2" fmla="val -3990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4649" y="845"/>
              <a:ext cx="1111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a typeface="仿宋_GB2312" pitchFamily="49" charset="-122"/>
                </a:rPr>
                <a:t>B</a:t>
              </a:r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取值：</a:t>
              </a:r>
              <a:r>
                <a:rPr lang="zh-CN" altLang="en-US" sz="2000" b="1">
                  <a:solidFill>
                    <a:schemeClr val="tx1"/>
                  </a:solidFill>
                  <a:ea typeface="仿宋_GB2312" pitchFamily="49" charset="-122"/>
                </a:rPr>
                <a:t> </a:t>
              </a:r>
            </a:p>
          </p:txBody>
        </p:sp>
        <p:graphicFrame>
          <p:nvGraphicFramePr>
            <p:cNvPr id="341005" name="Object 13"/>
            <p:cNvGraphicFramePr>
              <a:graphicFrameLocks noChangeAspect="1"/>
            </p:cNvGraphicFramePr>
            <p:nvPr/>
          </p:nvGraphicFramePr>
          <p:xfrm>
            <a:off x="4740" y="1207"/>
            <a:ext cx="884" cy="560"/>
          </p:xfrm>
          <a:graphic>
            <a:graphicData uri="http://schemas.openxmlformats.org/presentationml/2006/ole">
              <p:oleObj spid="_x0000_s107524" name="Equation" r:id="rId7" imgW="520560" imgH="304560" progId="">
                <p:embed/>
              </p:oleObj>
            </a:graphicData>
          </a:graphic>
        </p:graphicFrame>
      </p:grpSp>
      <p:sp>
        <p:nvSpPr>
          <p:cNvPr id="341016" name="AutoShape 24"/>
          <p:cNvSpPr>
            <a:spLocks noChangeArrowheads="1"/>
          </p:cNvSpPr>
          <p:nvPr/>
        </p:nvSpPr>
        <p:spPr bwMode="auto">
          <a:xfrm>
            <a:off x="1835150" y="404813"/>
            <a:ext cx="1727200" cy="935037"/>
          </a:xfrm>
          <a:prstGeom prst="wedgeEllipseCallout">
            <a:avLst>
              <a:gd name="adj1" fmla="val 43014"/>
              <a:gd name="adj2" fmla="val 79032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符号位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23850" y="5445125"/>
            <a:ext cx="2392363" cy="1136650"/>
            <a:chOff x="204" y="3430"/>
            <a:chExt cx="1507" cy="716"/>
          </a:xfrm>
        </p:grpSpPr>
        <p:graphicFrame>
          <p:nvGraphicFramePr>
            <p:cNvPr id="340998" name="Object 6"/>
            <p:cNvGraphicFramePr>
              <a:graphicFrameLocks noChangeAspect="1"/>
            </p:cNvGraphicFramePr>
            <p:nvPr/>
          </p:nvGraphicFramePr>
          <p:xfrm>
            <a:off x="204" y="3702"/>
            <a:ext cx="1507" cy="444"/>
          </p:xfrm>
          <a:graphic>
            <a:graphicData uri="http://schemas.openxmlformats.org/presentationml/2006/ole">
              <p:oleObj spid="_x0000_s107523" name="Equation" r:id="rId8" imgW="838080" imgH="228600" progId="">
                <p:embed/>
              </p:oleObj>
            </a:graphicData>
          </a:graphic>
        </p:graphicFrame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340" y="3430"/>
              <a:ext cx="88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solidFill>
                    <a:srgbClr val="CC0000"/>
                  </a:solidFill>
                  <a:ea typeface="仿宋_GB2312" pitchFamily="49" charset="-122"/>
                </a:rPr>
                <a:t>补码：</a:t>
              </a:r>
            </a:p>
          </p:txBody>
        </p:sp>
      </p:grpSp>
      <p:sp>
        <p:nvSpPr>
          <p:cNvPr id="341024" name="AutoShape 32"/>
          <p:cNvSpPr>
            <a:spLocks noChangeArrowheads="1"/>
          </p:cNvSpPr>
          <p:nvPr/>
        </p:nvSpPr>
        <p:spPr bwMode="auto">
          <a:xfrm>
            <a:off x="0" y="3357563"/>
            <a:ext cx="863600" cy="2374900"/>
          </a:xfrm>
          <a:prstGeom prst="wedgeEllipseCallout">
            <a:avLst>
              <a:gd name="adj1" fmla="val 20588"/>
              <a:gd name="adj2" fmla="val 6303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符号位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 autoUpdateAnimBg="0"/>
      <p:bldP spid="341016" grpId="0" animBg="1"/>
      <p:bldP spid="3410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23850" y="4797425"/>
            <a:ext cx="5543550" cy="1069975"/>
            <a:chOff x="295" y="3067"/>
            <a:chExt cx="3045" cy="538"/>
          </a:xfrm>
        </p:grpSpPr>
        <p:sp>
          <p:nvSpPr>
            <p:cNvPr id="366608" name="Rectangle 16"/>
            <p:cNvSpPr>
              <a:spLocks noChangeArrowheads="1"/>
            </p:cNvSpPr>
            <p:nvPr/>
          </p:nvSpPr>
          <p:spPr bwMode="auto">
            <a:xfrm>
              <a:off x="295" y="3113"/>
              <a:ext cx="1142" cy="261"/>
            </a:xfrm>
            <a:prstGeom prst="rect">
              <a:avLst/>
            </a:prstGeom>
            <a:solidFill>
              <a:srgbClr val="FF99CC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正数</a:t>
              </a: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b="1" baseline="-25000">
                  <a:solidFill>
                    <a:schemeClr val="tx1"/>
                  </a:solidFill>
                  <a:ea typeface="仿宋_GB2312" pitchFamily="49" charset="-122"/>
                </a:rPr>
                <a:t>2</a:t>
              </a: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=0</a:t>
              </a:r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时</a:t>
              </a:r>
            </a:p>
          </p:txBody>
        </p:sp>
        <p:graphicFrame>
          <p:nvGraphicFramePr>
            <p:cNvPr id="366609" name="Object 17"/>
            <p:cNvGraphicFramePr>
              <a:graphicFrameLocks noChangeAspect="1"/>
            </p:cNvGraphicFramePr>
            <p:nvPr/>
          </p:nvGraphicFramePr>
          <p:xfrm>
            <a:off x="1927" y="3067"/>
            <a:ext cx="1413" cy="538"/>
          </p:xfrm>
          <a:graphic>
            <a:graphicData uri="http://schemas.openxmlformats.org/presentationml/2006/ole">
              <p:oleObj spid="_x0000_s108551" name="Equation" r:id="rId3" imgW="1231560" imgH="431640" progId="">
                <p:embed/>
              </p:oleObj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39750" y="5876925"/>
            <a:ext cx="5761038" cy="981075"/>
            <a:chOff x="340" y="3748"/>
            <a:chExt cx="3483" cy="572"/>
          </a:xfrm>
        </p:grpSpPr>
        <p:sp>
          <p:nvSpPr>
            <p:cNvPr id="366610" name="Rectangle 18"/>
            <p:cNvSpPr>
              <a:spLocks noChangeArrowheads="1"/>
            </p:cNvSpPr>
            <p:nvPr/>
          </p:nvSpPr>
          <p:spPr bwMode="auto">
            <a:xfrm>
              <a:off x="340" y="3748"/>
              <a:ext cx="1542" cy="303"/>
            </a:xfrm>
            <a:prstGeom prst="rect">
              <a:avLst/>
            </a:prstGeom>
            <a:solidFill>
              <a:srgbClr val="FFFF99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负数</a:t>
              </a: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b="1" baseline="-25000">
                  <a:solidFill>
                    <a:schemeClr val="tx1"/>
                  </a:solidFill>
                  <a:ea typeface="仿宋_GB2312" pitchFamily="49" charset="-122"/>
                </a:rPr>
                <a:t>2</a:t>
              </a: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=1</a:t>
              </a:r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时</a:t>
              </a:r>
            </a:p>
          </p:txBody>
        </p:sp>
        <p:graphicFrame>
          <p:nvGraphicFramePr>
            <p:cNvPr id="366611" name="Object 19"/>
            <p:cNvGraphicFramePr>
              <a:graphicFrameLocks noChangeAspect="1"/>
            </p:cNvGraphicFramePr>
            <p:nvPr/>
          </p:nvGraphicFramePr>
          <p:xfrm>
            <a:off x="1973" y="3782"/>
            <a:ext cx="1850" cy="538"/>
          </p:xfrm>
          <a:graphic>
            <a:graphicData uri="http://schemas.openxmlformats.org/presentationml/2006/ole">
              <p:oleObj spid="_x0000_s108550" name="Equation" r:id="rId4" imgW="1612800" imgH="431640" progId="">
                <p:embed/>
              </p:oleObj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0" y="0"/>
            <a:ext cx="5795963" cy="4097338"/>
            <a:chOff x="0" y="0"/>
            <a:chExt cx="3651" cy="2581"/>
          </a:xfrm>
        </p:grpSpPr>
        <p:graphicFrame>
          <p:nvGraphicFramePr>
            <p:cNvPr id="366595" name="Object 3"/>
            <p:cNvGraphicFramePr>
              <a:graphicFrameLocks noChangeAspect="1"/>
            </p:cNvGraphicFramePr>
            <p:nvPr/>
          </p:nvGraphicFramePr>
          <p:xfrm>
            <a:off x="0" y="0"/>
            <a:ext cx="3651" cy="2581"/>
          </p:xfrm>
          <a:graphic>
            <a:graphicData uri="http://schemas.openxmlformats.org/presentationml/2006/ole">
              <p:oleObj spid="_x0000_s108548" name="Photo Editor 照片" r:id="rId5" imgW="22933333" imgH="14961905" progId="">
                <p:embed/>
              </p:oleObj>
            </a:graphicData>
          </a:graphic>
        </p:graphicFrame>
        <p:graphicFrame>
          <p:nvGraphicFramePr>
            <p:cNvPr id="366605" name="Object 13"/>
            <p:cNvGraphicFramePr>
              <a:graphicFrameLocks noChangeAspect="1"/>
            </p:cNvGraphicFramePr>
            <p:nvPr/>
          </p:nvGraphicFramePr>
          <p:xfrm>
            <a:off x="2290" y="164"/>
            <a:ext cx="639" cy="405"/>
          </p:xfrm>
          <a:graphic>
            <a:graphicData uri="http://schemas.openxmlformats.org/presentationml/2006/ole">
              <p:oleObj spid="_x0000_s108549" name="公式" r:id="rId6" imgW="520560" imgH="304560" progId="">
                <p:embed/>
              </p:oleObj>
            </a:graphicData>
          </a:graphic>
        </p:graphicFrame>
      </p:grpSp>
      <p:sp>
        <p:nvSpPr>
          <p:cNvPr id="366613" name="AutoShape 21"/>
          <p:cNvSpPr>
            <a:spLocks noChangeArrowheads="1"/>
          </p:cNvSpPr>
          <p:nvPr/>
        </p:nvSpPr>
        <p:spPr bwMode="auto">
          <a:xfrm>
            <a:off x="6227763" y="1412875"/>
            <a:ext cx="720725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66606" name="Object 14"/>
          <p:cNvGraphicFramePr>
            <a:graphicFrameLocks noChangeAspect="1"/>
          </p:cNvGraphicFramePr>
          <p:nvPr/>
        </p:nvGraphicFramePr>
        <p:xfrm>
          <a:off x="5292725" y="0"/>
          <a:ext cx="3851275" cy="1485900"/>
        </p:xfrm>
        <a:graphic>
          <a:graphicData uri="http://schemas.openxmlformats.org/presentationml/2006/ole">
            <p:oleObj spid="_x0000_s108546" name="公式" r:id="rId7" imgW="1777680" imgH="634680" progId="">
              <p:embed/>
            </p:oleObj>
          </a:graphicData>
        </a:graphic>
      </p:graphicFrame>
      <p:graphicFrame>
        <p:nvGraphicFramePr>
          <p:cNvPr id="366607" name="Object 15"/>
          <p:cNvGraphicFramePr>
            <a:graphicFrameLocks noChangeAspect="1"/>
          </p:cNvGraphicFramePr>
          <p:nvPr/>
        </p:nvGraphicFramePr>
        <p:xfrm>
          <a:off x="5148263" y="1989138"/>
          <a:ext cx="3995737" cy="2878137"/>
        </p:xfrm>
        <a:graphic>
          <a:graphicData uri="http://schemas.openxmlformats.org/presentationml/2006/ole">
            <p:oleObj spid="_x0000_s108547" name="Equation" r:id="rId8" imgW="1930320" imgH="1282680" progId="">
              <p:embed/>
            </p:oleObj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588125" y="5445125"/>
            <a:ext cx="1800225" cy="935038"/>
            <a:chOff x="4195" y="3385"/>
            <a:chExt cx="1134" cy="589"/>
          </a:xfrm>
        </p:grpSpPr>
        <p:sp>
          <p:nvSpPr>
            <p:cNvPr id="366618" name="AutoShape 26"/>
            <p:cNvSpPr>
              <a:spLocks noChangeArrowheads="1"/>
            </p:cNvSpPr>
            <p:nvPr/>
          </p:nvSpPr>
          <p:spPr bwMode="auto">
            <a:xfrm>
              <a:off x="4195" y="3385"/>
              <a:ext cx="1134" cy="589"/>
            </a:xfrm>
            <a:prstGeom prst="wedgeRoundRectCallout">
              <a:avLst>
                <a:gd name="adj1" fmla="val -119398"/>
                <a:gd name="adj2" fmla="val -44227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endParaRPr lang="zh-CN" altLang="zh-CN" b="1">
                <a:solidFill>
                  <a:srgbClr val="FF3300"/>
                </a:solidFill>
              </a:endParaRPr>
            </a:p>
          </p:txBody>
        </p:sp>
        <p:sp>
          <p:nvSpPr>
            <p:cNvPr id="366617" name="AutoShape 25"/>
            <p:cNvSpPr>
              <a:spLocks noChangeArrowheads="1"/>
            </p:cNvSpPr>
            <p:nvPr/>
          </p:nvSpPr>
          <p:spPr bwMode="auto">
            <a:xfrm>
              <a:off x="4195" y="3385"/>
              <a:ext cx="1134" cy="589"/>
            </a:xfrm>
            <a:prstGeom prst="wedgeRoundRectCallout">
              <a:avLst>
                <a:gd name="adj1" fmla="val -74426"/>
                <a:gd name="adj2" fmla="val 37435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 b="1">
                  <a:solidFill>
                    <a:srgbClr val="FF3300"/>
                  </a:solidFill>
                </a:rPr>
                <a:t>绝对值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258050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8.3.3 </a:t>
            </a:r>
            <a:r>
              <a:rPr lang="en-US" altLang="en-US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D/</a:t>
            </a:r>
            <a:r>
              <a:rPr lang="en-US" altLang="en-US" sz="3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转换器的转换精度</a:t>
            </a:r>
            <a:endParaRPr lang="zh-CN" alt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864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362950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8.3  </a:t>
            </a:r>
            <a:r>
              <a:rPr lang="en-US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D/</a:t>
            </a:r>
            <a:r>
              <a:rPr lang="en-US" altLang="en-US" sz="36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A转换器的转换精度与转换速度</a:t>
            </a:r>
            <a:endParaRPr lang="zh-CN" altLang="en-US" sz="36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900113" y="1700213"/>
            <a:ext cx="7705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、分辨率</a:t>
            </a:r>
            <a:r>
              <a:rPr lang="en-US" altLang="zh-CN" b="1">
                <a:solidFill>
                  <a:schemeClr val="tx1"/>
                </a:solidFill>
              </a:rPr>
              <a:t>——D/A</a:t>
            </a:r>
            <a:r>
              <a:rPr lang="zh-CN" altLang="en-US" b="1">
                <a:solidFill>
                  <a:schemeClr val="tx1"/>
                </a:solidFill>
              </a:rPr>
              <a:t>转换器分辨模拟量最小值的能力，也就是最低位</a:t>
            </a:r>
            <a:r>
              <a:rPr lang="en-US" altLang="zh-CN" b="1">
                <a:solidFill>
                  <a:schemeClr val="tx1"/>
                </a:solidFill>
              </a:rPr>
              <a:t>LSB</a:t>
            </a:r>
            <a:r>
              <a:rPr lang="zh-CN" altLang="en-US" b="1">
                <a:solidFill>
                  <a:schemeClr val="tx1"/>
                </a:solidFill>
              </a:rPr>
              <a:t>所代表的模拟量。</a:t>
            </a:r>
            <a:r>
              <a:rPr lang="zh-CN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1042988" y="2781300"/>
            <a:ext cx="7705725" cy="9461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        </a:t>
            </a:r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一般用分辨出来的最小电压（</a:t>
            </a:r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Δ</a:t>
            </a:r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）占最大输出电压的比例表示。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857224" y="3714752"/>
            <a:ext cx="4002087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例：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位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A/D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分辨率为：</a:t>
            </a:r>
          </a:p>
        </p:txBody>
      </p:sp>
      <p:graphicFrame>
        <p:nvGraphicFramePr>
          <p:cNvPr id="368653" name="Object 13"/>
          <p:cNvGraphicFramePr>
            <a:graphicFrameLocks noChangeAspect="1"/>
          </p:cNvGraphicFramePr>
          <p:nvPr/>
        </p:nvGraphicFramePr>
        <p:xfrm>
          <a:off x="1357290" y="4286256"/>
          <a:ext cx="3889375" cy="1030288"/>
        </p:xfrm>
        <a:graphic>
          <a:graphicData uri="http://schemas.openxmlformats.org/presentationml/2006/ole">
            <p:oleObj spid="_x0000_s9218" name="公式" r:id="rId4" imgW="1714320" imgH="419040" progId="">
              <p:embed/>
            </p:oleObj>
          </a:graphicData>
        </a:graphic>
      </p:graphicFrame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285720" y="5286388"/>
            <a:ext cx="8713788" cy="95410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       因为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分辨率与二进制的位数有关，通常用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“位数”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nimBg="1" autoUpdateAnimBg="0"/>
      <p:bldP spid="368644" grpId="0" animBg="1" autoUpdateAnimBg="0"/>
      <p:bldP spid="368645" grpId="0" autoUpdateAnimBg="0"/>
      <p:bldP spid="368651" grpId="0" autoUpdateAnimBg="0"/>
      <p:bldP spid="368652" grpId="0" autoUpdateAnimBg="0"/>
      <p:bldP spid="36865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5" name="Rectangle 2057"/>
          <p:cNvSpPr>
            <a:spLocks noChangeArrowheads="1"/>
          </p:cNvSpPr>
          <p:nvPr/>
        </p:nvSpPr>
        <p:spPr bwMode="auto">
          <a:xfrm>
            <a:off x="611188" y="333375"/>
            <a:ext cx="27368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sz="2400" b="1">
                <a:solidFill>
                  <a:schemeClr val="tx1"/>
                </a:solidFill>
              </a:rPr>
              <a:t>转换</a:t>
            </a:r>
            <a:r>
              <a:rPr lang="zh-CN" altLang="en-US" sz="2400" b="1">
                <a:solidFill>
                  <a:schemeClr val="tx1"/>
                </a:solidFill>
              </a:rPr>
              <a:t>误差：</a:t>
            </a:r>
          </a:p>
        </p:txBody>
      </p:sp>
      <p:sp>
        <p:nvSpPr>
          <p:cNvPr id="342026" name="Text Box 2058"/>
          <p:cNvSpPr txBox="1">
            <a:spLocks noChangeArrowheads="1"/>
          </p:cNvSpPr>
          <p:nvPr/>
        </p:nvSpPr>
        <p:spPr bwMode="auto">
          <a:xfrm>
            <a:off x="3059113" y="333375"/>
            <a:ext cx="55181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实际输出与理想输出的相差程度。</a:t>
            </a:r>
          </a:p>
        </p:txBody>
      </p:sp>
      <p:graphicFrame>
        <p:nvGraphicFramePr>
          <p:cNvPr id="342027" name="Object 2059"/>
          <p:cNvGraphicFramePr>
            <a:graphicFrameLocks noChangeAspect="1"/>
          </p:cNvGraphicFramePr>
          <p:nvPr/>
        </p:nvGraphicFramePr>
        <p:xfrm>
          <a:off x="2466975" y="836613"/>
          <a:ext cx="5238750" cy="6021387"/>
        </p:xfrm>
        <a:graphic>
          <a:graphicData uri="http://schemas.openxmlformats.org/presentationml/2006/ole">
            <p:oleObj spid="_x0000_s10242" name="Photo Editor 照片" r:id="rId3" imgW="15838095" imgH="16809524" progId="">
              <p:embed/>
            </p:oleObj>
          </a:graphicData>
        </a:graphic>
      </p:graphicFrame>
      <p:sp>
        <p:nvSpPr>
          <p:cNvPr id="342036" name="AutoShape 2068"/>
          <p:cNvSpPr>
            <a:spLocks noChangeArrowheads="1"/>
          </p:cNvSpPr>
          <p:nvPr/>
        </p:nvSpPr>
        <p:spPr bwMode="auto">
          <a:xfrm>
            <a:off x="900113" y="2565400"/>
            <a:ext cx="1943100" cy="935038"/>
          </a:xfrm>
          <a:prstGeom prst="wedgeRoundRectCallout">
            <a:avLst>
              <a:gd name="adj1" fmla="val 139380"/>
              <a:gd name="adj2" fmla="val 169866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实际输出</a:t>
            </a:r>
          </a:p>
        </p:txBody>
      </p:sp>
      <p:sp>
        <p:nvSpPr>
          <p:cNvPr id="342037" name="AutoShape 2069"/>
          <p:cNvSpPr>
            <a:spLocks noChangeArrowheads="1"/>
          </p:cNvSpPr>
          <p:nvPr/>
        </p:nvSpPr>
        <p:spPr bwMode="auto">
          <a:xfrm>
            <a:off x="6011863" y="5300663"/>
            <a:ext cx="2449512" cy="936625"/>
          </a:xfrm>
          <a:prstGeom prst="wedgeEllipseCallout">
            <a:avLst>
              <a:gd name="adj1" fmla="val -96597"/>
              <a:gd name="adj2" fmla="val -13728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accent2"/>
                </a:solidFill>
              </a:rPr>
              <a:t>理想输出</a:t>
            </a:r>
          </a:p>
        </p:txBody>
      </p:sp>
      <p:sp>
        <p:nvSpPr>
          <p:cNvPr id="342038" name="AutoShape 2070"/>
          <p:cNvSpPr>
            <a:spLocks noChangeArrowheads="1"/>
          </p:cNvSpPr>
          <p:nvPr/>
        </p:nvSpPr>
        <p:spPr bwMode="auto">
          <a:xfrm>
            <a:off x="6588125" y="3716338"/>
            <a:ext cx="2160588" cy="720725"/>
          </a:xfrm>
          <a:prstGeom prst="wedgeRoundRectCallout">
            <a:avLst>
              <a:gd name="adj1" fmla="val -76306"/>
              <a:gd name="adj2" fmla="val -6606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zh-CN" b="1">
                <a:solidFill>
                  <a:schemeClr val="tx1"/>
                </a:solidFill>
              </a:rPr>
              <a:t>转换</a:t>
            </a:r>
            <a:r>
              <a:rPr lang="zh-CN" altLang="en-US" b="1">
                <a:solidFill>
                  <a:schemeClr val="tx1"/>
                </a:solidFill>
              </a:rPr>
              <a:t>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5" grpId="0" autoUpdateAnimBg="0"/>
      <p:bldP spid="342026" grpId="0" autoUpdateAnimBg="0"/>
      <p:bldP spid="342036" grpId="0" animBg="1"/>
      <p:bldP spid="342037" grpId="0" animBg="1"/>
      <p:bldP spid="3420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395288" y="0"/>
            <a:ext cx="3960812" cy="57943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产生误差的因素：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900113" y="692150"/>
            <a:ext cx="78486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REF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引起的误差：   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比例系数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误差</a:t>
            </a:r>
          </a:p>
        </p:txBody>
      </p:sp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539750" y="1341438"/>
          <a:ext cx="4864100" cy="5516562"/>
        </p:xfrm>
        <a:graphic>
          <a:graphicData uri="http://schemas.openxmlformats.org/presentationml/2006/ole">
            <p:oleObj spid="_x0000_s11266" name="Photo Editor 照片" r:id="rId3" imgW="17552381" imgH="18371429" progId="">
              <p:embed/>
            </p:oleObj>
          </a:graphicData>
        </a:graphic>
      </p:graphicFrame>
      <p:sp>
        <p:nvSpPr>
          <p:cNvPr id="373766" name="AutoShape 6"/>
          <p:cNvSpPr>
            <a:spLocks noChangeArrowheads="1"/>
          </p:cNvSpPr>
          <p:nvPr/>
        </p:nvSpPr>
        <p:spPr bwMode="auto">
          <a:xfrm>
            <a:off x="6300788" y="1557338"/>
            <a:ext cx="2159000" cy="792162"/>
          </a:xfrm>
          <a:prstGeom prst="wedgeRoundRectCallout">
            <a:avLst>
              <a:gd name="adj1" fmla="val -174264"/>
              <a:gd name="adj2" fmla="val -102306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Δ</a:t>
            </a:r>
            <a:r>
              <a:rPr lang="zh-CN" altLang="en-US" sz="3200" b="1">
                <a:solidFill>
                  <a:srgbClr val="FF0000"/>
                </a:solidFill>
              </a:rPr>
              <a:t>误差</a:t>
            </a:r>
          </a:p>
        </p:txBody>
      </p:sp>
      <p:sp>
        <p:nvSpPr>
          <p:cNvPr id="373768" name="AutoShape 8"/>
          <p:cNvSpPr>
            <a:spLocks noChangeArrowheads="1"/>
          </p:cNvSpPr>
          <p:nvPr/>
        </p:nvSpPr>
        <p:spPr bwMode="auto">
          <a:xfrm>
            <a:off x="5724525" y="3644900"/>
            <a:ext cx="2951163" cy="1439863"/>
          </a:xfrm>
          <a:prstGeom prst="wedgeRoundRectCallout">
            <a:avLst>
              <a:gd name="adj1" fmla="val -140907"/>
              <a:gd name="adj2" fmla="val -33792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zh-CN" altLang="en-US" sz="3200" b="1">
                <a:solidFill>
                  <a:srgbClr val="FF0000"/>
                </a:solidFill>
              </a:rPr>
              <a:t>误差大小与输入 数字量成正比例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utoUpdateAnimBg="0"/>
      <p:bldP spid="373763" grpId="0" autoUpdateAnimBg="0"/>
      <p:bldP spid="373766" grpId="0" animBg="1"/>
      <p:bldP spid="3737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27233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）运放零点引起的误差：     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漂移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误差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544513" y="1125538"/>
          <a:ext cx="5056187" cy="5732462"/>
        </p:xfrm>
        <a:graphic>
          <a:graphicData uri="http://schemas.openxmlformats.org/presentationml/2006/ole">
            <p:oleObj spid="_x0000_s12290" name="Photo Editor 照片" r:id="rId3" imgW="17780952" imgH="18614448" progId="">
              <p:embed/>
            </p:oleObj>
          </a:graphicData>
        </a:graphic>
      </p:graphicFrame>
      <p:sp>
        <p:nvSpPr>
          <p:cNvPr id="374789" name="AutoShape 5"/>
          <p:cNvSpPr>
            <a:spLocks noChangeArrowheads="1"/>
          </p:cNvSpPr>
          <p:nvPr/>
        </p:nvSpPr>
        <p:spPr bwMode="auto">
          <a:xfrm>
            <a:off x="5867400" y="4005263"/>
            <a:ext cx="3276600" cy="1584325"/>
          </a:xfrm>
          <a:prstGeom prst="wedgeRoundRectCallout">
            <a:avLst>
              <a:gd name="adj1" fmla="val -124130"/>
              <a:gd name="adj2" fmla="val -48898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zh-CN" altLang="en-US" sz="3200" b="1">
                <a:solidFill>
                  <a:srgbClr val="FF0000"/>
                </a:solidFill>
              </a:rPr>
              <a:t>误差大小固定的，与输入 数字量无关。</a:t>
            </a:r>
          </a:p>
        </p:txBody>
      </p:sp>
      <p:sp>
        <p:nvSpPr>
          <p:cNvPr id="374790" name="AutoShape 6"/>
          <p:cNvSpPr>
            <a:spLocks noChangeArrowheads="1"/>
          </p:cNvSpPr>
          <p:nvPr/>
        </p:nvSpPr>
        <p:spPr bwMode="auto">
          <a:xfrm>
            <a:off x="5435600" y="1052513"/>
            <a:ext cx="2952750" cy="1584325"/>
          </a:xfrm>
          <a:prstGeom prst="wedgeRoundRectCallout">
            <a:avLst>
              <a:gd name="adj1" fmla="val -140644"/>
              <a:gd name="adj2" fmla="val -56111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olidFill>
                  <a:schemeClr val="accent2"/>
                </a:solidFill>
              </a:rPr>
              <a:t>运放的</a:t>
            </a:r>
            <a:r>
              <a:rPr lang="en-US" altLang="zh-CN" b="1">
                <a:solidFill>
                  <a:schemeClr val="accent2"/>
                </a:solidFill>
              </a:rPr>
              <a:t>v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  <a:r>
              <a:rPr lang="en-US" altLang="zh-CN" b="1">
                <a:solidFill>
                  <a:schemeClr val="accent2"/>
                </a:solidFill>
              </a:rPr>
              <a:t>=0</a:t>
            </a:r>
            <a:r>
              <a:rPr lang="zh-CN" altLang="en-US" b="1">
                <a:solidFill>
                  <a:schemeClr val="accent2"/>
                </a:solidFill>
              </a:rPr>
              <a:t>时，</a:t>
            </a:r>
            <a:r>
              <a:rPr lang="en-US" altLang="zh-CN" b="1">
                <a:solidFill>
                  <a:schemeClr val="accent2"/>
                </a:solidFill>
              </a:rPr>
              <a:t>v</a:t>
            </a:r>
            <a:r>
              <a:rPr lang="en-US" altLang="zh-CN" b="1" baseline="-25000">
                <a:solidFill>
                  <a:schemeClr val="accent2"/>
                </a:solidFill>
              </a:rPr>
              <a:t>o</a:t>
            </a:r>
            <a:r>
              <a:rPr lang="en-US" altLang="zh-CN" b="1">
                <a:solidFill>
                  <a:schemeClr val="accent2"/>
                </a:solidFill>
              </a:rPr>
              <a:t>≠0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9" grpId="0" animBg="1"/>
      <p:bldP spid="3747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 smtClean="0"/>
              <a:t>学时分配：共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学时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 smtClean="0"/>
              <a:t>教学目标：通过本章的学习，熟悉数模、模数转换的原理和应用。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4" name="Text Box 1032"/>
          <p:cNvSpPr txBox="1">
            <a:spLocks noChangeArrowheads="1"/>
          </p:cNvSpPr>
          <p:nvPr/>
        </p:nvSpPr>
        <p:spPr bwMode="auto">
          <a:xfrm>
            <a:off x="611188" y="260350"/>
            <a:ext cx="7920037" cy="9461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ON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、电阻网络的电阻偏差引起 的误差：</a:t>
            </a:r>
          </a:p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                                               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非线性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误差</a:t>
            </a:r>
          </a:p>
        </p:txBody>
      </p:sp>
      <p:graphicFrame>
        <p:nvGraphicFramePr>
          <p:cNvPr id="372746" name="Object 1034"/>
          <p:cNvGraphicFramePr>
            <a:graphicFrameLocks noChangeAspect="1"/>
          </p:cNvGraphicFramePr>
          <p:nvPr/>
        </p:nvGraphicFramePr>
        <p:xfrm>
          <a:off x="323850" y="1341438"/>
          <a:ext cx="5175250" cy="5516562"/>
        </p:xfrm>
        <a:graphic>
          <a:graphicData uri="http://schemas.openxmlformats.org/presentationml/2006/ole">
            <p:oleObj spid="_x0000_s13314" name="Photo Editor 照片" r:id="rId3" imgW="18580952" imgH="18285714" progId="">
              <p:embed/>
            </p:oleObj>
          </a:graphicData>
        </a:graphic>
      </p:graphicFrame>
      <p:sp>
        <p:nvSpPr>
          <p:cNvPr id="372747" name="AutoShape 1035"/>
          <p:cNvSpPr>
            <a:spLocks noChangeArrowheads="1"/>
          </p:cNvSpPr>
          <p:nvPr/>
        </p:nvSpPr>
        <p:spPr bwMode="auto">
          <a:xfrm>
            <a:off x="5867400" y="4005263"/>
            <a:ext cx="3276600" cy="1584325"/>
          </a:xfrm>
          <a:prstGeom prst="wedgeRoundRectCallout">
            <a:avLst>
              <a:gd name="adj1" fmla="val -117731"/>
              <a:gd name="adj2" fmla="val -78958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en-US" altLang="zh-CN" b="1">
                <a:solidFill>
                  <a:srgbClr val="FF0000"/>
                </a:solidFill>
              </a:rPr>
              <a:t>       </a:t>
            </a:r>
            <a:r>
              <a:rPr lang="zh-CN" altLang="en-US" b="1">
                <a:solidFill>
                  <a:srgbClr val="FF0000"/>
                </a:solidFill>
              </a:rPr>
              <a:t>误差大小与输入数字量成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非线性关系。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 autoUpdateAnimBg="0"/>
      <p:bldP spid="3727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96850" y="96838"/>
            <a:ext cx="4662488" cy="57943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误差表示方法：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684213" y="836613"/>
            <a:ext cx="518318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）满量程的百分比</a:t>
            </a: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971550" y="4121150"/>
            <a:ext cx="7561263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(2)LSB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：将模拟量的误差转为相对应数字量。</a:t>
            </a:r>
          </a:p>
        </p:txBody>
      </p:sp>
      <p:graphicFrame>
        <p:nvGraphicFramePr>
          <p:cNvPr id="344079" name="Object 15"/>
          <p:cNvGraphicFramePr>
            <a:graphicFrameLocks noChangeAspect="1"/>
          </p:cNvGraphicFramePr>
          <p:nvPr/>
        </p:nvGraphicFramePr>
        <p:xfrm>
          <a:off x="1962150" y="1628775"/>
          <a:ext cx="2319338" cy="1160463"/>
        </p:xfrm>
        <a:graphic>
          <a:graphicData uri="http://schemas.openxmlformats.org/presentationml/2006/ole">
            <p:oleObj spid="_x0000_s14338" name="Equation" r:id="rId3" imgW="838080" imgH="419040" progId="">
              <p:embed/>
            </p:oleObj>
          </a:graphicData>
        </a:graphic>
      </p:graphicFrame>
      <p:sp>
        <p:nvSpPr>
          <p:cNvPr id="344080" name="AutoShape 16"/>
          <p:cNvSpPr>
            <a:spLocks noChangeArrowheads="1"/>
          </p:cNvSpPr>
          <p:nvPr/>
        </p:nvSpPr>
        <p:spPr bwMode="auto">
          <a:xfrm>
            <a:off x="5003800" y="1125538"/>
            <a:ext cx="2447925" cy="1008062"/>
          </a:xfrm>
          <a:prstGeom prst="wedgeEllipseCallout">
            <a:avLst>
              <a:gd name="adj1" fmla="val -85926"/>
              <a:gd name="adj2" fmla="val 27954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最大绝对误差</a:t>
            </a:r>
          </a:p>
        </p:txBody>
      </p:sp>
      <p:sp>
        <p:nvSpPr>
          <p:cNvPr id="344081" name="AutoShape 17"/>
          <p:cNvSpPr>
            <a:spLocks noChangeArrowheads="1"/>
          </p:cNvSpPr>
          <p:nvPr/>
        </p:nvSpPr>
        <p:spPr bwMode="auto">
          <a:xfrm>
            <a:off x="4859338" y="2924175"/>
            <a:ext cx="3167062" cy="1008063"/>
          </a:xfrm>
          <a:prstGeom prst="wedgeEllipseCallout">
            <a:avLst>
              <a:gd name="adj1" fmla="val -84384"/>
              <a:gd name="adj2" fmla="val -6653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满量程</a:t>
            </a:r>
          </a:p>
        </p:txBody>
      </p:sp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1331913" y="5013325"/>
            <a:ext cx="75612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b="1"/>
              <a:t>  </a:t>
            </a:r>
            <a:r>
              <a:rPr lang="zh-CN" altLang="en-US" b="1">
                <a:solidFill>
                  <a:srgbClr val="FF3300"/>
                </a:solidFill>
              </a:rPr>
              <a:t>例：</a:t>
            </a:r>
            <a:r>
              <a:rPr lang="en-US" altLang="zh-CN" b="1">
                <a:solidFill>
                  <a:srgbClr val="FF3300"/>
                </a:solidFill>
              </a:rPr>
              <a:t>ΔV</a:t>
            </a:r>
            <a:r>
              <a:rPr lang="en-US" altLang="zh-CN" b="1" baseline="-25000">
                <a:solidFill>
                  <a:srgbClr val="FF3300"/>
                </a:solidFill>
              </a:rPr>
              <a:t>max</a:t>
            </a:r>
            <a:r>
              <a:rPr lang="en-US" altLang="zh-CN" b="1">
                <a:solidFill>
                  <a:srgbClr val="FF3300"/>
                </a:solidFill>
              </a:rPr>
              <a:t>=3.2mV</a:t>
            </a:r>
            <a:r>
              <a:rPr lang="zh-CN" altLang="en-US" b="1">
                <a:solidFill>
                  <a:srgbClr val="FF3300"/>
                </a:solidFill>
              </a:rPr>
              <a:t>，而量化单位</a:t>
            </a:r>
            <a:r>
              <a:rPr lang="en-US" altLang="zh-CN" b="1">
                <a:solidFill>
                  <a:srgbClr val="FF3300"/>
                </a:solidFill>
              </a:rPr>
              <a:t>Δ=1mV</a:t>
            </a:r>
            <a:r>
              <a:rPr lang="zh-CN" altLang="en-US" b="1">
                <a:solidFill>
                  <a:srgbClr val="FF3300"/>
                </a:solidFill>
              </a:rPr>
              <a:t>，</a:t>
            </a:r>
          </a:p>
          <a:p>
            <a:r>
              <a:rPr lang="zh-CN" altLang="en-US" b="1">
                <a:solidFill>
                  <a:srgbClr val="FF3300"/>
                </a:solidFill>
              </a:rPr>
              <a:t>则误差为</a:t>
            </a:r>
            <a:r>
              <a:rPr lang="en-US" altLang="zh-CN" b="1">
                <a:solidFill>
                  <a:srgbClr val="FF3300"/>
                </a:solidFill>
              </a:rPr>
              <a:t>4LSB</a:t>
            </a:r>
            <a:r>
              <a:rPr lang="zh-CN" altLang="en-US" b="1">
                <a:solidFill>
                  <a:srgbClr val="FF33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autoUpdateAnimBg="0"/>
      <p:bldP spid="344068" grpId="0" autoUpdateAnimBg="0"/>
      <p:bldP spid="344069" grpId="0" autoUpdateAnimBg="0"/>
      <p:bldP spid="344080" grpId="0" animBg="1" autoUpdateAnimBg="0"/>
      <p:bldP spid="344081" grpId="0" animBg="1" autoUpdateAnimBg="0"/>
      <p:bldP spid="3440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395288" y="255588"/>
            <a:ext cx="6767512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8.3.3 </a:t>
            </a:r>
            <a:r>
              <a:rPr lang="zh-CN" altLang="en-US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D/A</a:t>
            </a:r>
            <a:r>
              <a:rPr lang="zh-CN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转换器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的</a:t>
            </a:r>
            <a:r>
              <a:rPr lang="zh-CN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速度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179388" y="981075"/>
            <a:ext cx="8964612" cy="57943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通常用</a:t>
            </a:r>
            <a:r>
              <a:rPr lang="zh-CN" altLang="en-US" sz="3200" b="1">
                <a:solidFill>
                  <a:srgbClr val="FF0000"/>
                </a:solidFill>
                <a:ea typeface="仿宋_GB2312" pitchFamily="49" charset="-122"/>
              </a:rPr>
              <a:t>建立时间</a:t>
            </a:r>
            <a:r>
              <a:rPr lang="en-US" altLang="zh-CN" sz="3200" b="1">
                <a:solidFill>
                  <a:srgbClr val="FF0000"/>
                </a:solidFill>
                <a:ea typeface="仿宋_GB2312" pitchFamily="49" charset="-122"/>
              </a:rPr>
              <a:t>t</a:t>
            </a:r>
            <a:r>
              <a:rPr lang="en-US" altLang="zh-CN" sz="3200" b="1" baseline="-25000">
                <a:solidFill>
                  <a:srgbClr val="FF0000"/>
                </a:solidFill>
                <a:ea typeface="仿宋_GB2312" pitchFamily="49" charset="-122"/>
              </a:rPr>
              <a:t>set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来描述</a:t>
            </a:r>
            <a:r>
              <a:rPr lang="en-US" altLang="zh-CN" sz="3200" b="1">
                <a:ea typeface="仿宋_GB2312" pitchFamily="49" charset="-122"/>
              </a:rPr>
              <a:t>D/A</a:t>
            </a:r>
            <a:r>
              <a:rPr lang="zh-CN" altLang="zh-CN" sz="3200" b="1">
                <a:ea typeface="仿宋_GB2312" pitchFamily="49" charset="-122"/>
              </a:rPr>
              <a:t>转换器</a:t>
            </a:r>
            <a:r>
              <a:rPr lang="zh-CN" altLang="en-US" sz="3200" b="1">
                <a:ea typeface="仿宋_GB2312" pitchFamily="49" charset="-122"/>
              </a:rPr>
              <a:t>的</a:t>
            </a:r>
            <a:r>
              <a:rPr lang="zh-CN" altLang="zh-CN" sz="3200" b="1">
                <a:ea typeface="仿宋_GB2312" pitchFamily="49" charset="-122"/>
              </a:rPr>
              <a:t>转换</a:t>
            </a:r>
            <a:r>
              <a:rPr lang="zh-CN" altLang="en-US" sz="3200" b="1">
                <a:ea typeface="仿宋_GB2312" pitchFamily="49" charset="-122"/>
              </a:rPr>
              <a:t>速度</a:t>
            </a:r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539750" y="1844675"/>
            <a:ext cx="2871788" cy="57943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建立时间</a:t>
            </a:r>
            <a:r>
              <a:rPr lang="en-US" altLang="zh-CN" sz="3200" b="1">
                <a:solidFill>
                  <a:srgbClr val="FF3300"/>
                </a:solidFill>
                <a:ea typeface="仿宋_GB2312" pitchFamily="49" charset="-122"/>
              </a:rPr>
              <a:t>t</a:t>
            </a:r>
            <a:r>
              <a:rPr lang="en-US" altLang="zh-CN" sz="3200" b="1" baseline="-25000">
                <a:solidFill>
                  <a:srgbClr val="FF3300"/>
                </a:solidFill>
                <a:ea typeface="仿宋_GB2312" pitchFamily="49" charset="-122"/>
              </a:rPr>
              <a:t>set </a:t>
            </a:r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：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0" y="2924175"/>
            <a:ext cx="4284663" cy="24415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     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数字量发生突变（从</a:t>
            </a:r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全</a:t>
            </a:r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0</a:t>
            </a:r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变为全</a:t>
            </a:r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或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全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变为全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0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）开始，直到输出电压进入与稳态值相差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±0.5LSB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范围以内的时间。</a:t>
            </a:r>
          </a:p>
        </p:txBody>
      </p:sp>
      <p:graphicFrame>
        <p:nvGraphicFramePr>
          <p:cNvPr id="375819" name="Object 11"/>
          <p:cNvGraphicFramePr>
            <a:graphicFrameLocks noChangeAspect="1"/>
          </p:cNvGraphicFramePr>
          <p:nvPr/>
        </p:nvGraphicFramePr>
        <p:xfrm>
          <a:off x="4067175" y="1916113"/>
          <a:ext cx="5076825" cy="4205287"/>
        </p:xfrm>
        <a:graphic>
          <a:graphicData uri="http://schemas.openxmlformats.org/presentationml/2006/ole">
            <p:oleObj spid="_x0000_s15362" name="Photo Editor 照片" r:id="rId3" imgW="18466667" imgH="14114286" progId="">
              <p:embed/>
            </p:oleObj>
          </a:graphicData>
        </a:graphic>
      </p:graphicFrame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304800" y="5772150"/>
            <a:ext cx="60483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3300"/>
                </a:solidFill>
                <a:ea typeface="宋体" pitchFamily="2" charset="-122"/>
              </a:rPr>
              <a:t>注意：</a:t>
            </a:r>
            <a:r>
              <a:rPr lang="zh-CN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速度与外接的运放有关。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 autoUpdateAnimBg="0"/>
      <p:bldP spid="375816" grpId="0" autoUpdateAnimBg="0"/>
      <p:bldP spid="375817" grpId="0" autoUpdateAnimBg="0"/>
      <p:bldP spid="375818" grpId="0" autoUpdateAnimBg="0"/>
      <p:bldP spid="3758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57158" y="285728"/>
            <a:ext cx="655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8.4   A/D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转换基本原理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67544" y="1340768"/>
            <a:ext cx="424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accent2"/>
                </a:solidFill>
              </a:rPr>
              <a:t>  </a:t>
            </a:r>
            <a:r>
              <a:rPr lang="en-US" altLang="zh-CN" b="1" noProof="1">
                <a:solidFill>
                  <a:schemeClr val="accent2"/>
                </a:solidFill>
              </a:rPr>
              <a:t>A/D</a:t>
            </a:r>
            <a:r>
              <a:rPr lang="zh-CN" altLang="zh-CN" b="1" dirty="0">
                <a:solidFill>
                  <a:schemeClr val="accent2"/>
                </a:solidFill>
              </a:rPr>
              <a:t>转换</a:t>
            </a:r>
            <a:r>
              <a:rPr lang="zh-CN" altLang="en-US" b="1" dirty="0">
                <a:solidFill>
                  <a:schemeClr val="accent2"/>
                </a:solidFill>
              </a:rPr>
              <a:t>原理框图</a:t>
            </a:r>
          </a:p>
        </p:txBody>
      </p:sp>
      <p:grpSp>
        <p:nvGrpSpPr>
          <p:cNvPr id="16390" name="Group 36"/>
          <p:cNvGrpSpPr>
            <a:grpSpLocks/>
          </p:cNvGrpSpPr>
          <p:nvPr/>
        </p:nvGrpSpPr>
        <p:grpSpPr bwMode="auto">
          <a:xfrm>
            <a:off x="357158" y="2500305"/>
            <a:ext cx="8536017" cy="2341569"/>
            <a:chOff x="0" y="1253"/>
            <a:chExt cx="5602" cy="1587"/>
          </a:xfrm>
        </p:grpSpPr>
        <p:sp>
          <p:nvSpPr>
            <p:cNvPr id="16393" name="Rectangle 12"/>
            <p:cNvSpPr>
              <a:spLocks noChangeArrowheads="1"/>
            </p:cNvSpPr>
            <p:nvPr/>
          </p:nvSpPr>
          <p:spPr bwMode="auto">
            <a:xfrm>
              <a:off x="1051" y="1429"/>
              <a:ext cx="608" cy="94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1383" y="2370"/>
              <a:ext cx="0" cy="23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Text Box 14"/>
            <p:cNvSpPr txBox="1">
              <a:spLocks noChangeArrowheads="1"/>
            </p:cNvSpPr>
            <p:nvPr/>
          </p:nvSpPr>
          <p:spPr bwMode="auto">
            <a:xfrm>
              <a:off x="996" y="2517"/>
              <a:ext cx="1068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脉冲取样</a:t>
              </a:r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>
              <a:off x="498" y="1958"/>
              <a:ext cx="5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>
              <a:off x="1659" y="1958"/>
              <a:ext cx="38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6" name="Object 17"/>
            <p:cNvGraphicFramePr>
              <a:graphicFrameLocks noChangeAspect="1"/>
            </p:cNvGraphicFramePr>
            <p:nvPr/>
          </p:nvGraphicFramePr>
          <p:xfrm>
            <a:off x="166" y="1371"/>
            <a:ext cx="355" cy="493"/>
          </p:xfrm>
          <a:graphic>
            <a:graphicData uri="http://schemas.openxmlformats.org/presentationml/2006/ole">
              <p:oleObj spid="_x0000_s16386" name="Equation" r:id="rId4" imgW="164880" imgH="215640" progId="">
                <p:embed/>
              </p:oleObj>
            </a:graphicData>
          </a:graphic>
        </p:graphicFrame>
        <p:graphicFrame>
          <p:nvGraphicFramePr>
            <p:cNvPr id="16387" name="Object 18"/>
            <p:cNvGraphicFramePr>
              <a:graphicFrameLocks noChangeAspect="1"/>
            </p:cNvGraphicFramePr>
            <p:nvPr/>
          </p:nvGraphicFramePr>
          <p:xfrm>
            <a:off x="1714" y="1371"/>
            <a:ext cx="355" cy="521"/>
          </p:xfrm>
          <a:graphic>
            <a:graphicData uri="http://schemas.openxmlformats.org/presentationml/2006/ole">
              <p:oleObj spid="_x0000_s16387" name="Equation" r:id="rId5" imgW="164880" imgH="228600" progId="">
                <p:embed/>
              </p:oleObj>
            </a:graphicData>
          </a:graphic>
        </p:graphicFrame>
        <p:sp>
          <p:nvSpPr>
            <p:cNvPr id="16398" name="Rectangle 19"/>
            <p:cNvSpPr>
              <a:spLocks noChangeArrowheads="1"/>
            </p:cNvSpPr>
            <p:nvPr/>
          </p:nvSpPr>
          <p:spPr bwMode="auto">
            <a:xfrm>
              <a:off x="1106" y="1543"/>
              <a:ext cx="640" cy="59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取样</a:t>
              </a:r>
            </a:p>
            <a:p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保持</a:t>
              </a:r>
            </a:p>
          </p:txBody>
        </p:sp>
        <p:sp>
          <p:nvSpPr>
            <p:cNvPr id="16399" name="Rectangle 20"/>
            <p:cNvSpPr>
              <a:spLocks noChangeArrowheads="1"/>
            </p:cNvSpPr>
            <p:nvPr/>
          </p:nvSpPr>
          <p:spPr bwMode="auto">
            <a:xfrm>
              <a:off x="2378" y="1723"/>
              <a:ext cx="719" cy="529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21"/>
            <p:cNvSpPr>
              <a:spLocks noChangeShapeType="1"/>
            </p:cNvSpPr>
            <p:nvPr/>
          </p:nvSpPr>
          <p:spPr bwMode="auto">
            <a:xfrm>
              <a:off x="1991" y="1958"/>
              <a:ext cx="38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Text Box 22"/>
            <p:cNvSpPr txBox="1">
              <a:spLocks noChangeArrowheads="1"/>
            </p:cNvSpPr>
            <p:nvPr/>
          </p:nvSpPr>
          <p:spPr bwMode="auto">
            <a:xfrm>
              <a:off x="2489" y="1753"/>
              <a:ext cx="618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量化</a:t>
              </a:r>
            </a:p>
          </p:txBody>
        </p:sp>
        <p:sp>
          <p:nvSpPr>
            <p:cNvPr id="16402" name="Line 23"/>
            <p:cNvSpPr>
              <a:spLocks noChangeShapeType="1"/>
            </p:cNvSpPr>
            <p:nvPr/>
          </p:nvSpPr>
          <p:spPr bwMode="auto">
            <a:xfrm>
              <a:off x="3097" y="1958"/>
              <a:ext cx="49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Rectangle 24"/>
            <p:cNvSpPr>
              <a:spLocks noChangeArrowheads="1"/>
            </p:cNvSpPr>
            <p:nvPr/>
          </p:nvSpPr>
          <p:spPr bwMode="auto">
            <a:xfrm>
              <a:off x="3650" y="1723"/>
              <a:ext cx="664" cy="47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25"/>
            <p:cNvSpPr txBox="1">
              <a:spLocks noChangeArrowheads="1"/>
            </p:cNvSpPr>
            <p:nvPr/>
          </p:nvSpPr>
          <p:spPr bwMode="auto">
            <a:xfrm>
              <a:off x="3761" y="1720"/>
              <a:ext cx="661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编码</a:t>
              </a:r>
              <a:endParaRPr lang="zh-CN" altLang="en-US" sz="2400" b="1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16405" name="Line 26"/>
            <p:cNvSpPr>
              <a:spLocks noChangeShapeType="1"/>
            </p:cNvSpPr>
            <p:nvPr/>
          </p:nvSpPr>
          <p:spPr bwMode="auto">
            <a:xfrm>
              <a:off x="4314" y="1958"/>
              <a:ext cx="49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7"/>
            <p:cNvSpPr>
              <a:spLocks noChangeShapeType="1"/>
            </p:cNvSpPr>
            <p:nvPr/>
          </p:nvSpPr>
          <p:spPr bwMode="auto">
            <a:xfrm>
              <a:off x="4480" y="1841"/>
              <a:ext cx="166" cy="23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Rectangle 28"/>
            <p:cNvSpPr>
              <a:spLocks noChangeArrowheads="1"/>
            </p:cNvSpPr>
            <p:nvPr/>
          </p:nvSpPr>
          <p:spPr bwMode="auto">
            <a:xfrm>
              <a:off x="664" y="1253"/>
              <a:ext cx="1548" cy="1587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Rectangle 29"/>
            <p:cNvSpPr>
              <a:spLocks noChangeArrowheads="1"/>
            </p:cNvSpPr>
            <p:nvPr/>
          </p:nvSpPr>
          <p:spPr bwMode="auto">
            <a:xfrm>
              <a:off x="2323" y="1253"/>
              <a:ext cx="2101" cy="1293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468" y="1525"/>
              <a:ext cx="258" cy="365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accent2"/>
                  </a:solidFill>
                  <a:ea typeface="仿宋_GB2312" pitchFamily="49" charset="-122"/>
                </a:rPr>
                <a:t>n</a:t>
              </a:r>
            </a:p>
          </p:txBody>
        </p:sp>
        <p:sp>
          <p:nvSpPr>
            <p:cNvPr id="16410" name="Text Box 31"/>
            <p:cNvSpPr txBox="1">
              <a:spLocks noChangeArrowheads="1"/>
            </p:cNvSpPr>
            <p:nvPr/>
          </p:nvSpPr>
          <p:spPr bwMode="auto">
            <a:xfrm>
              <a:off x="4785" y="1616"/>
              <a:ext cx="817" cy="3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仿宋_GB2312" pitchFamily="49" charset="-122"/>
                </a:rPr>
                <a:t>数字量</a:t>
              </a:r>
            </a:p>
          </p:txBody>
        </p:sp>
        <p:sp>
          <p:nvSpPr>
            <p:cNvPr id="16411" name="Text Box 32"/>
            <p:cNvSpPr txBox="1">
              <a:spLocks noChangeArrowheads="1"/>
            </p:cNvSpPr>
            <p:nvPr/>
          </p:nvSpPr>
          <p:spPr bwMode="auto">
            <a:xfrm>
              <a:off x="0" y="1955"/>
              <a:ext cx="884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仿宋_GB2312" pitchFamily="49" charset="-122"/>
                </a:rPr>
                <a:t>模拟量</a:t>
              </a:r>
            </a:p>
          </p:txBody>
        </p:sp>
      </p:grpSp>
      <p:sp>
        <p:nvSpPr>
          <p:cNvPr id="379938" name="AutoShape 34"/>
          <p:cNvSpPr>
            <a:spLocks noChangeArrowheads="1"/>
          </p:cNvSpPr>
          <p:nvPr/>
        </p:nvSpPr>
        <p:spPr bwMode="auto">
          <a:xfrm>
            <a:off x="1042988" y="5491163"/>
            <a:ext cx="2671756" cy="1079500"/>
          </a:xfrm>
          <a:prstGeom prst="wedgeEllipseCallout">
            <a:avLst>
              <a:gd name="adj1" fmla="val 13129"/>
              <a:gd name="adj2" fmla="val -118470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时间上离散化处理</a:t>
            </a:r>
          </a:p>
        </p:txBody>
      </p:sp>
      <p:sp>
        <p:nvSpPr>
          <p:cNvPr id="379939" name="AutoShape 35"/>
          <p:cNvSpPr>
            <a:spLocks noChangeArrowheads="1"/>
          </p:cNvSpPr>
          <p:nvPr/>
        </p:nvSpPr>
        <p:spPr bwMode="auto">
          <a:xfrm>
            <a:off x="4000496" y="5000636"/>
            <a:ext cx="3817938" cy="1582737"/>
          </a:xfrm>
          <a:prstGeom prst="wedgeEllipseCallout">
            <a:avLst>
              <a:gd name="adj1" fmla="val -32587"/>
              <a:gd name="adj2" fmla="val -111494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幅值取整过程</a:t>
            </a:r>
          </a:p>
          <a:p>
            <a:pPr algn="ctr"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幅度上离散化处理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4" grpId="0" build="p" autoUpdateAnimBg="0"/>
      <p:bldP spid="379938" grpId="0" animBg="1"/>
      <p:bldP spid="3799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357158" y="285728"/>
            <a:ext cx="2771775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一、 取样定理</a:t>
            </a:r>
            <a:endParaRPr lang="zh-CN" altLang="en-US" b="1" dirty="0">
              <a:solidFill>
                <a:srgbClr val="FF3300"/>
              </a:solidFill>
              <a:ea typeface="仿宋_GB2312" pitchFamily="49" charset="-122"/>
            </a:endParaRP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611560" y="1124744"/>
            <a:ext cx="26955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>
                <a:solidFill>
                  <a:schemeClr val="accent2"/>
                </a:solidFill>
                <a:ea typeface="仿宋_GB2312" pitchFamily="49" charset="-122"/>
              </a:rPr>
              <a:t>取样频率要求</a:t>
            </a:r>
            <a:r>
              <a:rPr lang="zh-CN" altLang="en-US" sz="2000" b="1" dirty="0">
                <a:solidFill>
                  <a:schemeClr val="accent2"/>
                </a:solidFill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385031" name="Object 7"/>
          <p:cNvGraphicFramePr>
            <a:graphicFrameLocks noChangeAspect="1"/>
          </p:cNvGraphicFramePr>
          <p:nvPr/>
        </p:nvGraphicFramePr>
        <p:xfrm>
          <a:off x="971550" y="2276475"/>
          <a:ext cx="2232025" cy="833438"/>
        </p:xfrm>
        <a:graphic>
          <a:graphicData uri="http://schemas.openxmlformats.org/presentationml/2006/ole">
            <p:oleObj spid="_x0000_s17410" name="Equation" r:id="rId3" imgW="698400" imgH="241200" progId="">
              <p:embed/>
            </p:oleObj>
          </a:graphicData>
        </a:graphic>
      </p:graphicFrame>
      <p:grpSp>
        <p:nvGrpSpPr>
          <p:cNvPr id="17418" name="Group 22"/>
          <p:cNvGrpSpPr>
            <a:grpSpLocks/>
          </p:cNvGrpSpPr>
          <p:nvPr/>
        </p:nvGrpSpPr>
        <p:grpSpPr bwMode="auto">
          <a:xfrm>
            <a:off x="4500563" y="357167"/>
            <a:ext cx="3071833" cy="2156825"/>
            <a:chOff x="2835" y="482"/>
            <a:chExt cx="2222" cy="1875"/>
          </a:xfrm>
        </p:grpSpPr>
        <p:sp>
          <p:nvSpPr>
            <p:cNvPr id="17422" name="Rectangle 9"/>
            <p:cNvSpPr>
              <a:spLocks noChangeArrowheads="1"/>
            </p:cNvSpPr>
            <p:nvPr/>
          </p:nvSpPr>
          <p:spPr bwMode="auto">
            <a:xfrm>
              <a:off x="3612" y="482"/>
              <a:ext cx="610" cy="112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10"/>
            <p:cNvSpPr>
              <a:spLocks noChangeShapeType="1"/>
            </p:cNvSpPr>
            <p:nvPr/>
          </p:nvSpPr>
          <p:spPr bwMode="auto">
            <a:xfrm flipV="1">
              <a:off x="3945" y="1603"/>
              <a:ext cx="0" cy="56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3556" y="1956"/>
              <a:ext cx="1138" cy="40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ea typeface="仿宋_GB2312" pitchFamily="49" charset="-122"/>
                </a:rPr>
                <a:t>脉冲取样</a:t>
              </a:r>
            </a:p>
          </p:txBody>
        </p:sp>
        <p:sp>
          <p:nvSpPr>
            <p:cNvPr id="17425" name="Line 12"/>
            <p:cNvSpPr>
              <a:spLocks noChangeShapeType="1"/>
            </p:cNvSpPr>
            <p:nvPr/>
          </p:nvSpPr>
          <p:spPr bwMode="auto">
            <a:xfrm>
              <a:off x="3223" y="1112"/>
              <a:ext cx="38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3"/>
            <p:cNvSpPr>
              <a:spLocks noChangeShapeType="1"/>
            </p:cNvSpPr>
            <p:nvPr/>
          </p:nvSpPr>
          <p:spPr bwMode="auto">
            <a:xfrm>
              <a:off x="4222" y="1112"/>
              <a:ext cx="38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3" name="Object 14"/>
            <p:cNvGraphicFramePr>
              <a:graphicFrameLocks noChangeAspect="1"/>
            </p:cNvGraphicFramePr>
            <p:nvPr/>
          </p:nvGraphicFramePr>
          <p:xfrm>
            <a:off x="2835" y="832"/>
            <a:ext cx="356" cy="588"/>
          </p:xfrm>
          <a:graphic>
            <a:graphicData uri="http://schemas.openxmlformats.org/presentationml/2006/ole">
              <p:oleObj spid="_x0000_s17413" name="Equation" r:id="rId4" imgW="164880" imgH="215640" progId="">
                <p:embed/>
              </p:oleObj>
            </a:graphicData>
          </a:graphic>
        </p:graphicFrame>
        <p:graphicFrame>
          <p:nvGraphicFramePr>
            <p:cNvPr id="17414" name="Object 15"/>
            <p:cNvGraphicFramePr>
              <a:graphicFrameLocks noChangeAspect="1"/>
            </p:cNvGraphicFramePr>
            <p:nvPr/>
          </p:nvGraphicFramePr>
          <p:xfrm>
            <a:off x="4611" y="746"/>
            <a:ext cx="446" cy="622"/>
          </p:xfrm>
          <a:graphic>
            <a:graphicData uri="http://schemas.openxmlformats.org/presentationml/2006/ole">
              <p:oleObj spid="_x0000_s17414" name="Equation" r:id="rId5" imgW="164880" imgH="228600" progId="">
                <p:embed/>
              </p:oleObj>
            </a:graphicData>
          </a:graphic>
        </p:graphicFrame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3667" y="659"/>
              <a:ext cx="619" cy="51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取样</a:t>
              </a:r>
            </a:p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保持</a:t>
              </a:r>
            </a:p>
          </p:txBody>
        </p:sp>
      </p:grpSp>
      <p:graphicFrame>
        <p:nvGraphicFramePr>
          <p:cNvPr id="385041" name="Object 17"/>
          <p:cNvGraphicFramePr>
            <a:graphicFrameLocks noChangeAspect="1"/>
          </p:cNvGraphicFramePr>
          <p:nvPr/>
        </p:nvGraphicFramePr>
        <p:xfrm>
          <a:off x="0" y="3375025"/>
          <a:ext cx="3727450" cy="3482975"/>
        </p:xfrm>
        <a:graphic>
          <a:graphicData uri="http://schemas.openxmlformats.org/presentationml/2006/ole">
            <p:oleObj spid="_x0000_s17411" name="Photo Editor 照片" r:id="rId6" imgW="15209524" imgH="13114286" progId="">
              <p:embed/>
            </p:oleObj>
          </a:graphicData>
        </a:graphic>
      </p:graphicFrame>
      <p:graphicFrame>
        <p:nvGraphicFramePr>
          <p:cNvPr id="385042" name="Object 18"/>
          <p:cNvGraphicFramePr>
            <a:graphicFrameLocks noChangeAspect="1"/>
          </p:cNvGraphicFramePr>
          <p:nvPr/>
        </p:nvGraphicFramePr>
        <p:xfrm>
          <a:off x="3779838" y="3841750"/>
          <a:ext cx="5364162" cy="3016250"/>
        </p:xfrm>
        <a:graphic>
          <a:graphicData uri="http://schemas.openxmlformats.org/presentationml/2006/ole">
            <p:oleObj spid="_x0000_s17412" name="Photo Editor 照片" r:id="rId7" imgW="17495238" imgH="9078592" progId="">
              <p:embed/>
            </p:oleObj>
          </a:graphicData>
        </a:graphic>
      </p:graphicFrame>
      <p:sp>
        <p:nvSpPr>
          <p:cNvPr id="385043" name="AutoShape 19"/>
          <p:cNvSpPr>
            <a:spLocks noChangeArrowheads="1"/>
          </p:cNvSpPr>
          <p:nvPr/>
        </p:nvSpPr>
        <p:spPr bwMode="auto">
          <a:xfrm>
            <a:off x="3276600" y="2708275"/>
            <a:ext cx="1800225" cy="719138"/>
          </a:xfrm>
          <a:prstGeom prst="wedgeRoundRectCallout">
            <a:avLst>
              <a:gd name="adj1" fmla="val -69931"/>
              <a:gd name="adj2" fmla="val 110046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输入信号</a:t>
            </a:r>
          </a:p>
        </p:txBody>
      </p:sp>
      <p:sp>
        <p:nvSpPr>
          <p:cNvPr id="385044" name="AutoShape 20"/>
          <p:cNvSpPr>
            <a:spLocks noChangeArrowheads="1"/>
          </p:cNvSpPr>
          <p:nvPr/>
        </p:nvSpPr>
        <p:spPr bwMode="auto">
          <a:xfrm>
            <a:off x="2843213" y="5157788"/>
            <a:ext cx="1800225" cy="719137"/>
          </a:xfrm>
          <a:prstGeom prst="wedgeRoundRectCallout">
            <a:avLst>
              <a:gd name="adj1" fmla="val -74162"/>
              <a:gd name="adj2" fmla="val 42273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输出信号</a:t>
            </a:r>
          </a:p>
        </p:txBody>
      </p:sp>
      <p:sp>
        <p:nvSpPr>
          <p:cNvPr id="385045" name="AutoShape 21"/>
          <p:cNvSpPr>
            <a:spLocks noChangeArrowheads="1"/>
          </p:cNvSpPr>
          <p:nvPr/>
        </p:nvSpPr>
        <p:spPr bwMode="auto">
          <a:xfrm>
            <a:off x="7451725" y="2636838"/>
            <a:ext cx="1692275" cy="2087562"/>
          </a:xfrm>
          <a:prstGeom prst="wedgeRoundRectCallout">
            <a:avLst>
              <a:gd name="adj1" fmla="val -109005"/>
              <a:gd name="adj2" fmla="val 51903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accent2"/>
                </a:solidFill>
              </a:rPr>
              <a:t>还原取样信号所需的滤波器</a:t>
            </a:r>
          </a:p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utoUpdateAnimBg="0"/>
      <p:bldP spid="385030" grpId="0" autoUpdateAnimBg="0"/>
      <p:bldP spid="385043" grpId="0" animBg="1"/>
      <p:bldP spid="385044" grpId="0" animBg="1"/>
      <p:bldP spid="3850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1026"/>
          <p:cNvSpPr txBox="1">
            <a:spLocks noChangeArrowheads="1"/>
          </p:cNvSpPr>
          <p:nvPr/>
        </p:nvSpPr>
        <p:spPr bwMode="auto">
          <a:xfrm>
            <a:off x="250825" y="260350"/>
            <a:ext cx="3178175" cy="519113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二、</a:t>
            </a:r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量化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与编码</a:t>
            </a:r>
          </a:p>
        </p:txBody>
      </p:sp>
      <p:sp>
        <p:nvSpPr>
          <p:cNvPr id="382979" name="Rectangle 1027"/>
          <p:cNvSpPr>
            <a:spLocks noChangeArrowheads="1"/>
          </p:cNvSpPr>
          <p:nvPr/>
        </p:nvSpPr>
        <p:spPr bwMode="auto">
          <a:xfrm>
            <a:off x="323850" y="836613"/>
            <a:ext cx="2216150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ea typeface="仿宋_GB2312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ea typeface="仿宋_GB2312" pitchFamily="49" charset="-122"/>
              </a:rPr>
              <a:t>量化</a:t>
            </a:r>
            <a:r>
              <a:rPr lang="zh-CN" altLang="en-US" b="1" dirty="0">
                <a:solidFill>
                  <a:schemeClr val="accent2"/>
                </a:solidFill>
                <a:ea typeface="仿宋_GB2312" pitchFamily="49" charset="-122"/>
              </a:rPr>
              <a:t>：</a:t>
            </a:r>
          </a:p>
        </p:txBody>
      </p:sp>
      <p:sp>
        <p:nvSpPr>
          <p:cNvPr id="382980" name="Rectangle 1028"/>
          <p:cNvSpPr>
            <a:spLocks noChangeArrowheads="1"/>
          </p:cNvSpPr>
          <p:nvPr/>
        </p:nvSpPr>
        <p:spPr bwMode="auto">
          <a:xfrm>
            <a:off x="539750" y="1484313"/>
            <a:ext cx="456565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概念：幅值取整过程</a:t>
            </a:r>
          </a:p>
        </p:txBody>
      </p:sp>
      <p:sp>
        <p:nvSpPr>
          <p:cNvPr id="382981" name="Rectangle 1029"/>
          <p:cNvSpPr>
            <a:spLocks noChangeArrowheads="1"/>
          </p:cNvSpPr>
          <p:nvPr/>
        </p:nvSpPr>
        <p:spPr bwMode="auto">
          <a:xfrm>
            <a:off x="539750" y="2276475"/>
            <a:ext cx="53276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量化单位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Δ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（量化步距）：</a:t>
            </a:r>
          </a:p>
        </p:txBody>
      </p:sp>
      <p:sp>
        <p:nvSpPr>
          <p:cNvPr id="382982" name="Text Box 1030"/>
          <p:cNvSpPr txBox="1">
            <a:spLocks noChangeArrowheads="1"/>
          </p:cNvSpPr>
          <p:nvPr/>
        </p:nvSpPr>
        <p:spPr bwMode="auto">
          <a:xfrm>
            <a:off x="1116013" y="2852738"/>
            <a:ext cx="4081462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模拟量的“</a:t>
            </a:r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Δ”=LSB</a:t>
            </a:r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的“</a:t>
            </a:r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1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”</a:t>
            </a:r>
          </a:p>
        </p:txBody>
      </p:sp>
      <p:sp>
        <p:nvSpPr>
          <p:cNvPr id="382983" name="Rectangle 1031"/>
          <p:cNvSpPr>
            <a:spLocks noChangeArrowheads="1"/>
          </p:cNvSpPr>
          <p:nvPr/>
        </p:nvSpPr>
        <p:spPr bwMode="auto">
          <a:xfrm>
            <a:off x="900113" y="4724400"/>
            <a:ext cx="2528887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量化方法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3132138" y="4868863"/>
            <a:ext cx="2144712" cy="1019175"/>
            <a:chOff x="1728" y="1267"/>
            <a:chExt cx="856" cy="574"/>
          </a:xfrm>
        </p:grpSpPr>
        <p:sp>
          <p:nvSpPr>
            <p:cNvPr id="36874" name="AutoShape 1033"/>
            <p:cNvSpPr>
              <a:spLocks/>
            </p:cNvSpPr>
            <p:nvPr/>
          </p:nvSpPr>
          <p:spPr bwMode="auto">
            <a:xfrm>
              <a:off x="1728" y="1344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Text Box 1034"/>
            <p:cNvSpPr txBox="1">
              <a:spLocks noChangeArrowheads="1"/>
            </p:cNvSpPr>
            <p:nvPr/>
          </p:nvSpPr>
          <p:spPr bwMode="auto">
            <a:xfrm>
              <a:off x="1824" y="1267"/>
              <a:ext cx="563" cy="25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  <a:ea typeface="仿宋_GB2312" pitchFamily="49" charset="-122"/>
                </a:rPr>
                <a:t>有舍有入</a:t>
              </a:r>
            </a:p>
          </p:txBody>
        </p:sp>
        <p:sp>
          <p:nvSpPr>
            <p:cNvPr id="36876" name="Text Box 1035"/>
            <p:cNvSpPr txBox="1">
              <a:spLocks noChangeArrowheads="1"/>
            </p:cNvSpPr>
            <p:nvPr/>
          </p:nvSpPr>
          <p:spPr bwMode="auto">
            <a:xfrm>
              <a:off x="1824" y="1583"/>
              <a:ext cx="760" cy="25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  <a:ea typeface="仿宋_GB2312" pitchFamily="49" charset="-122"/>
                </a:rPr>
                <a:t>只舍不入</a:t>
              </a:r>
            </a:p>
          </p:txBody>
        </p:sp>
      </p:grpSp>
      <p:sp>
        <p:nvSpPr>
          <p:cNvPr id="383003" name="Rectangle 1051"/>
          <p:cNvSpPr>
            <a:spLocks noChangeArrowheads="1"/>
          </p:cNvSpPr>
          <p:nvPr/>
        </p:nvSpPr>
        <p:spPr bwMode="auto">
          <a:xfrm>
            <a:off x="468313" y="3644900"/>
            <a:ext cx="8135937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量化误差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因</a:t>
            </a:r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Δ</a:t>
            </a:r>
            <a:r>
              <a:rPr lang="en-US" altLang="zh-CN" b="1" baseline="-25000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不能是无穷小而带来的误差。量化误差是不可消除的。因为模拟量是连续的。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nimBg="1" autoUpdateAnimBg="0"/>
      <p:bldP spid="382979" grpId="0" autoUpdateAnimBg="0"/>
      <p:bldP spid="382980" grpId="0" autoUpdateAnimBg="0"/>
      <p:bldP spid="382981" grpId="0" autoUpdateAnimBg="0"/>
      <p:bldP spid="382982" grpId="0" autoUpdateAnimBg="0"/>
      <p:bldP spid="382983" grpId="0" autoUpdateAnimBg="0"/>
      <p:bldP spid="3830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323850" y="333375"/>
            <a:ext cx="5033968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）“只舍不入”</a:t>
            </a:r>
            <a:r>
              <a:rPr lang="zh-CN" altLang="en-US" b="1" dirty="0">
                <a:solidFill>
                  <a:schemeClr val="tx1"/>
                </a:solidFill>
              </a:rPr>
              <a:t>量化方法</a:t>
            </a:r>
          </a:p>
        </p:txBody>
      </p:sp>
      <p:sp>
        <p:nvSpPr>
          <p:cNvPr id="386061" name="AutoShape 13"/>
          <p:cNvSpPr>
            <a:spLocks noChangeArrowheads="1"/>
          </p:cNvSpPr>
          <p:nvPr/>
        </p:nvSpPr>
        <p:spPr bwMode="auto">
          <a:xfrm rot="5400000">
            <a:off x="2194719" y="2637631"/>
            <a:ext cx="530225" cy="8175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6062" name="Object 14"/>
          <p:cNvGraphicFramePr>
            <a:graphicFrameLocks noChangeAspect="1"/>
          </p:cNvGraphicFramePr>
          <p:nvPr/>
        </p:nvGraphicFramePr>
        <p:xfrm>
          <a:off x="1476375" y="3357563"/>
          <a:ext cx="1655763" cy="784225"/>
        </p:xfrm>
        <a:graphic>
          <a:graphicData uri="http://schemas.openxmlformats.org/presentationml/2006/ole">
            <p:oleObj spid="_x0000_s19458" name="Equation" r:id="rId3" imgW="495000" imgH="215640" progId="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55650" y="981075"/>
            <a:ext cx="2665413" cy="1008063"/>
            <a:chOff x="336" y="2208"/>
            <a:chExt cx="1344" cy="484"/>
          </a:xfrm>
        </p:grpSpPr>
        <p:graphicFrame>
          <p:nvGraphicFramePr>
            <p:cNvPr id="19461" name="Object 16"/>
            <p:cNvGraphicFramePr>
              <a:graphicFrameLocks noChangeAspect="1"/>
            </p:cNvGraphicFramePr>
            <p:nvPr/>
          </p:nvGraphicFramePr>
          <p:xfrm>
            <a:off x="816" y="2208"/>
            <a:ext cx="864" cy="484"/>
          </p:xfrm>
          <a:graphic>
            <a:graphicData uri="http://schemas.openxmlformats.org/presentationml/2006/ole">
              <p:oleObj spid="_x0000_s19461" name="Equation" r:id="rId4" imgW="634680" imgH="355320" progId="">
                <p:embed/>
              </p:oleObj>
            </a:graphicData>
          </a:graphic>
        </p:graphicFrame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336" y="2294"/>
              <a:ext cx="273" cy="24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仿宋_GB2312" pitchFamily="49" charset="-122"/>
                </a:rPr>
                <a:t>取</a:t>
              </a:r>
            </a:p>
          </p:txBody>
        </p:sp>
      </p:grpSp>
      <p:sp>
        <p:nvSpPr>
          <p:cNvPr id="386069" name="Rectangle 21"/>
          <p:cNvSpPr>
            <a:spLocks noChangeArrowheads="1"/>
          </p:cNvSpPr>
          <p:nvPr/>
        </p:nvSpPr>
        <p:spPr bwMode="auto">
          <a:xfrm>
            <a:off x="395288" y="4149725"/>
            <a:ext cx="26733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理论量化误差：</a:t>
            </a:r>
          </a:p>
        </p:txBody>
      </p:sp>
      <p:graphicFrame>
        <p:nvGraphicFramePr>
          <p:cNvPr id="386070" name="Object 22"/>
          <p:cNvGraphicFramePr>
            <a:graphicFrameLocks noChangeAspect="1"/>
          </p:cNvGraphicFramePr>
          <p:nvPr/>
        </p:nvGraphicFramePr>
        <p:xfrm>
          <a:off x="1258888" y="4724400"/>
          <a:ext cx="1944687" cy="882650"/>
        </p:xfrm>
        <a:graphic>
          <a:graphicData uri="http://schemas.openxmlformats.org/presentationml/2006/ole">
            <p:oleObj spid="_x0000_s19459" name="Equation" r:id="rId5" imgW="545760" imgH="228600" progId="">
              <p:embed/>
            </p:oleObj>
          </a:graphicData>
        </a:graphic>
      </p:graphicFrame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684213" y="5661025"/>
            <a:ext cx="3884612" cy="946150"/>
          </a:xfrm>
          <a:prstGeom prst="rect">
            <a:avLst/>
          </a:prstGeom>
          <a:solidFill>
            <a:srgbClr val="FFFF99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例：将</a:t>
            </a:r>
            <a:r>
              <a:rPr lang="en-US" altLang="zh-CN" b="1">
                <a:solidFill>
                  <a:srgbClr val="FF0000"/>
                </a:solidFill>
                <a:ea typeface="仿宋_GB2312" pitchFamily="49" charset="-122"/>
              </a:rPr>
              <a:t>0~1V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的模拟电压转换为</a:t>
            </a:r>
            <a:r>
              <a:rPr lang="en-US" altLang="zh-CN" b="1">
                <a:solidFill>
                  <a:srgbClr val="FF0000"/>
                </a:solidFill>
                <a:ea typeface="仿宋_GB2312" pitchFamily="49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位二进制。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851275" y="4221163"/>
            <a:ext cx="2447925" cy="946150"/>
          </a:xfrm>
          <a:prstGeom prst="rect">
            <a:avLst/>
          </a:prstGeom>
          <a:solidFill>
            <a:srgbClr val="FF99CC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取：</a:t>
            </a:r>
          </a:p>
          <a:p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Δ=1/8V  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则</a:t>
            </a:r>
          </a:p>
        </p:txBody>
      </p:sp>
      <p:pic>
        <p:nvPicPr>
          <p:cNvPr id="386074" name="Picture 26" descr="62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8525" y="692150"/>
            <a:ext cx="3155950" cy="61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95288" y="2205038"/>
            <a:ext cx="4176712" cy="625475"/>
            <a:chOff x="249" y="1389"/>
            <a:chExt cx="2631" cy="394"/>
          </a:xfrm>
        </p:grpSpPr>
        <p:sp>
          <p:nvSpPr>
            <p:cNvPr id="19472" name="Text Box 20"/>
            <p:cNvSpPr txBox="1">
              <a:spLocks noChangeArrowheads="1"/>
            </p:cNvSpPr>
            <p:nvPr/>
          </p:nvSpPr>
          <p:spPr bwMode="auto">
            <a:xfrm>
              <a:off x="249" y="1401"/>
              <a:ext cx="341" cy="327"/>
            </a:xfrm>
            <a:prstGeom prst="rect">
              <a:avLst/>
            </a:prstGeom>
            <a:solidFill>
              <a:srgbClr val="FFFF99"/>
            </a:solidFill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若</a:t>
              </a:r>
            </a:p>
          </p:txBody>
        </p:sp>
        <p:graphicFrame>
          <p:nvGraphicFramePr>
            <p:cNvPr id="19460" name="Object 41"/>
            <p:cNvGraphicFramePr>
              <a:graphicFrameLocks noChangeAspect="1"/>
            </p:cNvGraphicFramePr>
            <p:nvPr/>
          </p:nvGraphicFramePr>
          <p:xfrm>
            <a:off x="612" y="1389"/>
            <a:ext cx="2268" cy="394"/>
          </p:xfrm>
          <a:graphic>
            <a:graphicData uri="http://schemas.openxmlformats.org/presentationml/2006/ole">
              <p:oleObj spid="_x0000_s19460" name="公式" r:id="rId7" imgW="1244520" imgH="215640" progId="">
                <p:embed/>
              </p:oleObj>
            </a:graphicData>
          </a:graphic>
        </p:graphicFrame>
      </p:grpSp>
      <p:sp>
        <p:nvSpPr>
          <p:cNvPr id="386091" name="AutoShape 43"/>
          <p:cNvSpPr>
            <a:spLocks noChangeArrowheads="1"/>
          </p:cNvSpPr>
          <p:nvPr/>
        </p:nvSpPr>
        <p:spPr bwMode="auto">
          <a:xfrm>
            <a:off x="4500563" y="5229225"/>
            <a:ext cx="1008062" cy="1079500"/>
          </a:xfrm>
          <a:custGeom>
            <a:avLst/>
            <a:gdLst>
              <a:gd name="T0" fmla="*/ 720064 w 21600"/>
              <a:gd name="T1" fmla="*/ 0 h 21600"/>
              <a:gd name="T2" fmla="*/ 432020 w 21600"/>
              <a:gd name="T3" fmla="*/ 359833 h 21600"/>
              <a:gd name="T4" fmla="*/ 0 w 21600"/>
              <a:gd name="T5" fmla="*/ 899633 h 21600"/>
              <a:gd name="T6" fmla="*/ 432020 w 21600"/>
              <a:gd name="T7" fmla="*/ 1079500 h 21600"/>
              <a:gd name="T8" fmla="*/ 864040 w 21600"/>
              <a:gd name="T9" fmla="*/ 749653 h 21600"/>
              <a:gd name="T10" fmla="*/ 1008062 w 21600"/>
              <a:gd name="T11" fmla="*/ 35983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6092" name="AutoShape 44"/>
          <p:cNvSpPr>
            <a:spLocks noChangeArrowheads="1"/>
          </p:cNvSpPr>
          <p:nvPr/>
        </p:nvSpPr>
        <p:spPr bwMode="auto">
          <a:xfrm>
            <a:off x="5148263" y="3141663"/>
            <a:ext cx="863600" cy="1150937"/>
          </a:xfrm>
          <a:custGeom>
            <a:avLst/>
            <a:gdLst>
              <a:gd name="T0" fmla="*/ 604760 w 21600"/>
              <a:gd name="T1" fmla="*/ 0 h 21600"/>
              <a:gd name="T2" fmla="*/ 604760 w 21600"/>
              <a:gd name="T3" fmla="*/ 647828 h 21600"/>
              <a:gd name="T4" fmla="*/ 129420 w 21600"/>
              <a:gd name="T5" fmla="*/ 1150937 h 21600"/>
              <a:gd name="T6" fmla="*/ 863600 w 21600"/>
              <a:gd name="T7" fmla="*/ 32391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0" grpId="0" autoUpdateAnimBg="0"/>
      <p:bldP spid="386061" grpId="0" animBg="1"/>
      <p:bldP spid="386069" grpId="0" autoUpdateAnimBg="0"/>
      <p:bldP spid="386071" grpId="0" animBg="1" autoUpdateAnimBg="0"/>
      <p:bldP spid="386073" grpId="0" animBg="1" autoUpdateAnimBg="0"/>
      <p:bldP spid="386091" grpId="0" animBg="1"/>
      <p:bldP spid="3860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211138" y="152400"/>
            <a:ext cx="5289556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ea typeface="仿宋_GB2312" pitchFamily="49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） </a:t>
            </a:r>
            <a:r>
              <a:rPr lang="zh-CN" altLang="en-US" b="1" dirty="0">
                <a:solidFill>
                  <a:srgbClr val="FF3300"/>
                </a:solidFill>
              </a:rPr>
              <a:t>“有舍有入”</a:t>
            </a:r>
            <a:r>
              <a:rPr lang="zh-CN" altLang="en-US" b="1" dirty="0">
                <a:solidFill>
                  <a:schemeClr val="tx1"/>
                </a:solidFill>
              </a:rPr>
              <a:t>量化方法</a:t>
            </a:r>
          </a:p>
        </p:txBody>
      </p:sp>
      <p:sp>
        <p:nvSpPr>
          <p:cNvPr id="384003" name="AutoShape 3"/>
          <p:cNvSpPr>
            <a:spLocks noChangeArrowheads="1"/>
          </p:cNvSpPr>
          <p:nvPr/>
        </p:nvSpPr>
        <p:spPr bwMode="auto">
          <a:xfrm rot="5400000">
            <a:off x="2231232" y="2672556"/>
            <a:ext cx="433388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1835150" y="3141663"/>
          <a:ext cx="1368425" cy="647700"/>
        </p:xfrm>
        <a:graphic>
          <a:graphicData uri="http://schemas.openxmlformats.org/presentationml/2006/ole">
            <p:oleObj spid="_x0000_s20482" name="Equation" r:id="rId3" imgW="495000" imgH="215640" progId="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692150"/>
            <a:ext cx="2736850" cy="1081088"/>
            <a:chOff x="528" y="402"/>
            <a:chExt cx="1720" cy="626"/>
          </a:xfrm>
        </p:grpSpPr>
        <p:graphicFrame>
          <p:nvGraphicFramePr>
            <p:cNvPr id="20485" name="Object 6"/>
            <p:cNvGraphicFramePr>
              <a:graphicFrameLocks noChangeAspect="1"/>
            </p:cNvGraphicFramePr>
            <p:nvPr/>
          </p:nvGraphicFramePr>
          <p:xfrm>
            <a:off x="777" y="402"/>
            <a:ext cx="1471" cy="626"/>
          </p:xfrm>
          <a:graphic>
            <a:graphicData uri="http://schemas.openxmlformats.org/presentationml/2006/ole">
              <p:oleObj spid="_x0000_s20485" name="公式" r:id="rId4" imgW="927000" imgH="393480" progId="">
                <p:embed/>
              </p:oleObj>
            </a:graphicData>
          </a:graphic>
        </p:graphicFrame>
        <p:sp>
          <p:nvSpPr>
            <p:cNvPr id="20497" name="Text Box 7"/>
            <p:cNvSpPr txBox="1">
              <a:spLocks noChangeArrowheads="1"/>
            </p:cNvSpPr>
            <p:nvPr/>
          </p:nvSpPr>
          <p:spPr bwMode="auto">
            <a:xfrm>
              <a:off x="528" y="512"/>
              <a:ext cx="340" cy="30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取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0825" y="1844675"/>
            <a:ext cx="3816350" cy="936625"/>
            <a:chOff x="192" y="1008"/>
            <a:chExt cx="2366" cy="525"/>
          </a:xfrm>
        </p:grpSpPr>
        <p:graphicFrame>
          <p:nvGraphicFramePr>
            <p:cNvPr id="20484" name="Object 9"/>
            <p:cNvGraphicFramePr>
              <a:graphicFrameLocks noChangeAspect="1"/>
            </p:cNvGraphicFramePr>
            <p:nvPr/>
          </p:nvGraphicFramePr>
          <p:xfrm>
            <a:off x="528" y="1008"/>
            <a:ext cx="2030" cy="525"/>
          </p:xfrm>
          <a:graphic>
            <a:graphicData uri="http://schemas.openxmlformats.org/presentationml/2006/ole">
              <p:oleObj spid="_x0000_s20484" name="Equation" r:id="rId5" imgW="1523880" imgH="393480" progId="">
                <p:embed/>
              </p:oleObj>
            </a:graphicData>
          </a:graphic>
        </p:graphicFrame>
        <p:sp>
          <p:nvSpPr>
            <p:cNvPr id="20496" name="Text Box 10"/>
            <p:cNvSpPr txBox="1">
              <a:spLocks noChangeArrowheads="1"/>
            </p:cNvSpPr>
            <p:nvPr/>
          </p:nvSpPr>
          <p:spPr bwMode="auto">
            <a:xfrm>
              <a:off x="192" y="1152"/>
              <a:ext cx="309" cy="25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49" charset="-122"/>
                </a:rPr>
                <a:t>若</a:t>
              </a:r>
            </a:p>
          </p:txBody>
        </p:sp>
      </p:grpSp>
      <p:sp>
        <p:nvSpPr>
          <p:cNvPr id="384011" name="Rectangle 11"/>
          <p:cNvSpPr>
            <a:spLocks noChangeArrowheads="1"/>
          </p:cNvSpPr>
          <p:nvPr/>
        </p:nvSpPr>
        <p:spPr bwMode="auto">
          <a:xfrm>
            <a:off x="395288" y="3860800"/>
            <a:ext cx="26733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理论量化误差：</a:t>
            </a:r>
          </a:p>
        </p:txBody>
      </p:sp>
      <p:graphicFrame>
        <p:nvGraphicFramePr>
          <p:cNvPr id="384012" name="Object 12"/>
          <p:cNvGraphicFramePr>
            <a:graphicFrameLocks noChangeAspect="1"/>
          </p:cNvGraphicFramePr>
          <p:nvPr/>
        </p:nvGraphicFramePr>
        <p:xfrm>
          <a:off x="971550" y="4292600"/>
          <a:ext cx="2089150" cy="1350963"/>
        </p:xfrm>
        <a:graphic>
          <a:graphicData uri="http://schemas.openxmlformats.org/presentationml/2006/ole">
            <p:oleObj spid="_x0000_s20483" name="公式" r:id="rId6" imgW="660240" imgH="393480" progId="">
              <p:embed/>
            </p:oleObj>
          </a:graphicData>
        </a:graphic>
      </p:graphicFrame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250825" y="5661025"/>
            <a:ext cx="4752975" cy="9461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例：将</a:t>
            </a:r>
            <a:r>
              <a:rPr lang="en-US" altLang="zh-CN" b="1">
                <a:solidFill>
                  <a:srgbClr val="FF0000"/>
                </a:solidFill>
                <a:ea typeface="仿宋_GB2312" pitchFamily="49" charset="-122"/>
              </a:rPr>
              <a:t>0~1V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的模拟电压转换为</a:t>
            </a:r>
            <a:r>
              <a:rPr lang="en-US" altLang="zh-CN" b="1">
                <a:solidFill>
                  <a:srgbClr val="FF0000"/>
                </a:solidFill>
                <a:ea typeface="仿宋_GB2312" pitchFamily="49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位二进制。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3708400" y="4076700"/>
            <a:ext cx="2160588" cy="946150"/>
          </a:xfrm>
          <a:prstGeom prst="rect">
            <a:avLst/>
          </a:prstGeom>
          <a:solidFill>
            <a:srgbClr val="FF99CC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取</a:t>
            </a:r>
          </a:p>
          <a:p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Δ=1/7V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则</a:t>
            </a:r>
          </a:p>
        </p:txBody>
      </p:sp>
      <p:pic>
        <p:nvPicPr>
          <p:cNvPr id="384015" name="Picture 15" descr="622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4550" y="620713"/>
            <a:ext cx="3219450" cy="593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18" name="AutoShape 18"/>
          <p:cNvSpPr>
            <a:spLocks noChangeArrowheads="1"/>
          </p:cNvSpPr>
          <p:nvPr/>
        </p:nvSpPr>
        <p:spPr bwMode="auto">
          <a:xfrm>
            <a:off x="4859338" y="5157788"/>
            <a:ext cx="1008062" cy="1079500"/>
          </a:xfrm>
          <a:custGeom>
            <a:avLst/>
            <a:gdLst>
              <a:gd name="T0" fmla="*/ 720064 w 21600"/>
              <a:gd name="T1" fmla="*/ 0 h 21600"/>
              <a:gd name="T2" fmla="*/ 432020 w 21600"/>
              <a:gd name="T3" fmla="*/ 359833 h 21600"/>
              <a:gd name="T4" fmla="*/ 0 w 21600"/>
              <a:gd name="T5" fmla="*/ 899633 h 21600"/>
              <a:gd name="T6" fmla="*/ 432020 w 21600"/>
              <a:gd name="T7" fmla="*/ 1079500 h 21600"/>
              <a:gd name="T8" fmla="*/ 864040 w 21600"/>
              <a:gd name="T9" fmla="*/ 749653 h 21600"/>
              <a:gd name="T10" fmla="*/ 1008062 w 21600"/>
              <a:gd name="T11" fmla="*/ 35983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4019" name="AutoShape 19"/>
          <p:cNvSpPr>
            <a:spLocks noChangeArrowheads="1"/>
          </p:cNvSpPr>
          <p:nvPr/>
        </p:nvSpPr>
        <p:spPr bwMode="auto">
          <a:xfrm>
            <a:off x="5148263" y="3141663"/>
            <a:ext cx="863600" cy="1150937"/>
          </a:xfrm>
          <a:custGeom>
            <a:avLst/>
            <a:gdLst>
              <a:gd name="T0" fmla="*/ 604760 w 21600"/>
              <a:gd name="T1" fmla="*/ 0 h 21600"/>
              <a:gd name="T2" fmla="*/ 604760 w 21600"/>
              <a:gd name="T3" fmla="*/ 647828 h 21600"/>
              <a:gd name="T4" fmla="*/ 129420 w 21600"/>
              <a:gd name="T5" fmla="*/ 1150937 h 21600"/>
              <a:gd name="T6" fmla="*/ 863600 w 21600"/>
              <a:gd name="T7" fmla="*/ 32391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utoUpdateAnimBg="0"/>
      <p:bldP spid="384003" grpId="0" animBg="1"/>
      <p:bldP spid="384011" grpId="0" autoUpdateAnimBg="0"/>
      <p:bldP spid="384013" grpId="0" autoUpdateAnimBg="0"/>
      <p:bldP spid="384014" grpId="0" animBg="1" autoUpdateAnimBg="0"/>
      <p:bldP spid="384018" grpId="0" animBg="1"/>
      <p:bldP spid="3840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323850" y="377825"/>
            <a:ext cx="1418978" cy="584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ea typeface="仿宋_GB2312" pitchFamily="49" charset="-122"/>
              </a:rPr>
              <a:t>2. </a:t>
            </a:r>
            <a:r>
              <a:rPr lang="zh-CN" altLang="en-US" sz="3200" b="1" dirty="0" smtClean="0">
                <a:solidFill>
                  <a:schemeClr val="accent2"/>
                </a:solidFill>
                <a:ea typeface="仿宋_GB2312" pitchFamily="49" charset="-122"/>
              </a:rPr>
              <a:t>编码</a:t>
            </a:r>
            <a:endParaRPr lang="zh-CN" altLang="en-US" sz="32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971550" y="1052513"/>
            <a:ext cx="5329238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将量化结果用二进制</a:t>
            </a:r>
            <a:r>
              <a:rPr lang="zh-CN" altLang="en-US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  <a:endParaRPr lang="zh-CN" altLang="en-US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37892" name="Group 31"/>
          <p:cNvGrpSpPr>
            <a:grpSpLocks/>
          </p:cNvGrpSpPr>
          <p:nvPr/>
        </p:nvGrpSpPr>
        <p:grpSpPr bwMode="auto">
          <a:xfrm>
            <a:off x="0" y="3789363"/>
            <a:ext cx="3059113" cy="1958975"/>
            <a:chOff x="0" y="2387"/>
            <a:chExt cx="1927" cy="1234"/>
          </a:xfrm>
        </p:grpSpPr>
        <p:sp>
          <p:nvSpPr>
            <p:cNvPr id="37904" name="Text Box 7"/>
            <p:cNvSpPr txBox="1">
              <a:spLocks noChangeArrowheads="1"/>
            </p:cNvSpPr>
            <p:nvPr/>
          </p:nvSpPr>
          <p:spPr bwMode="auto">
            <a:xfrm>
              <a:off x="0" y="2773"/>
              <a:ext cx="602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ea typeface="仿宋_GB2312" pitchFamily="49" charset="-122"/>
                </a:rPr>
                <a:t>ADC</a:t>
              </a:r>
            </a:p>
          </p:txBody>
        </p:sp>
        <p:sp>
          <p:nvSpPr>
            <p:cNvPr id="37905" name="AutoShape 9"/>
            <p:cNvSpPr>
              <a:spLocks/>
            </p:cNvSpPr>
            <p:nvPr/>
          </p:nvSpPr>
          <p:spPr bwMode="auto">
            <a:xfrm>
              <a:off x="590" y="2501"/>
              <a:ext cx="158" cy="1065"/>
            </a:xfrm>
            <a:prstGeom prst="leftBrace">
              <a:avLst>
                <a:gd name="adj1" fmla="val 56171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Text Box 10"/>
            <p:cNvSpPr txBox="1">
              <a:spLocks noChangeArrowheads="1"/>
            </p:cNvSpPr>
            <p:nvPr/>
          </p:nvSpPr>
          <p:spPr bwMode="auto">
            <a:xfrm>
              <a:off x="723" y="2387"/>
              <a:ext cx="1204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a typeface="仿宋_GB2312" pitchFamily="49" charset="-122"/>
                </a:rPr>
                <a:t>直接</a:t>
              </a:r>
              <a:r>
                <a:rPr lang="en-US" altLang="zh-CN" b="1" dirty="0">
                  <a:solidFill>
                    <a:srgbClr val="0000FF"/>
                  </a:solidFill>
                  <a:ea typeface="仿宋_GB2312" pitchFamily="49" charset="-122"/>
                </a:rPr>
                <a:t>ADC</a:t>
              </a:r>
            </a:p>
          </p:txBody>
        </p:sp>
        <p:sp>
          <p:nvSpPr>
            <p:cNvPr id="37907" name="Text Box 11"/>
            <p:cNvSpPr txBox="1">
              <a:spLocks noChangeArrowheads="1"/>
            </p:cNvSpPr>
            <p:nvPr/>
          </p:nvSpPr>
          <p:spPr bwMode="auto">
            <a:xfrm>
              <a:off x="748" y="3294"/>
              <a:ext cx="1179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a typeface="仿宋_GB2312" pitchFamily="49" charset="-122"/>
                </a:rPr>
                <a:t>间接</a:t>
              </a:r>
              <a:r>
                <a:rPr lang="en-US" altLang="zh-CN" b="1" dirty="0">
                  <a:solidFill>
                    <a:srgbClr val="0000FF"/>
                  </a:solidFill>
                  <a:ea typeface="仿宋_GB2312" pitchFamily="49" charset="-122"/>
                </a:rPr>
                <a:t>ADC</a:t>
              </a:r>
            </a:p>
          </p:txBody>
        </p:sp>
      </p:grpSp>
      <p:grpSp>
        <p:nvGrpSpPr>
          <p:cNvPr id="37893" name="Group 32"/>
          <p:cNvGrpSpPr>
            <a:grpSpLocks/>
          </p:cNvGrpSpPr>
          <p:nvPr/>
        </p:nvGrpSpPr>
        <p:grpSpPr bwMode="auto">
          <a:xfrm>
            <a:off x="2771775" y="3357563"/>
            <a:ext cx="3671888" cy="1311275"/>
            <a:chOff x="1746" y="2115"/>
            <a:chExt cx="2313" cy="826"/>
          </a:xfrm>
        </p:grpSpPr>
        <p:sp>
          <p:nvSpPr>
            <p:cNvPr id="37901" name="AutoShape 13"/>
            <p:cNvSpPr>
              <a:spLocks/>
            </p:cNvSpPr>
            <p:nvPr/>
          </p:nvSpPr>
          <p:spPr bwMode="auto">
            <a:xfrm>
              <a:off x="1746" y="2296"/>
              <a:ext cx="408" cy="544"/>
            </a:xfrm>
            <a:prstGeom prst="leftBrace">
              <a:avLst>
                <a:gd name="adj1" fmla="val 11111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2064" y="2614"/>
              <a:ext cx="1950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ea typeface="仿宋_GB2312" pitchFamily="49" charset="-122"/>
                </a:rPr>
                <a:t>反馈比较型</a:t>
              </a:r>
              <a:r>
                <a:rPr lang="en-US" altLang="zh-CN" b="1" dirty="0">
                  <a:ea typeface="仿宋_GB2312" pitchFamily="49" charset="-122"/>
                </a:rPr>
                <a:t>ADC</a:t>
              </a: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2064" y="2115"/>
              <a:ext cx="1995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ea typeface="仿宋_GB2312" pitchFamily="49" charset="-122"/>
                </a:rPr>
                <a:t>并联比较型</a:t>
              </a:r>
              <a:r>
                <a:rPr lang="en-US" altLang="zh-CN" b="1" dirty="0">
                  <a:solidFill>
                    <a:srgbClr val="FF0000"/>
                  </a:solidFill>
                  <a:ea typeface="仿宋_GB2312" pitchFamily="49" charset="-122"/>
                </a:rPr>
                <a:t>ADC</a:t>
              </a:r>
            </a:p>
          </p:txBody>
        </p:sp>
      </p:grpSp>
      <p:sp>
        <p:nvSpPr>
          <p:cNvPr id="37894" name="Rectangle 18"/>
          <p:cNvSpPr>
            <a:spLocks noChangeArrowheads="1"/>
          </p:cNvSpPr>
          <p:nvPr/>
        </p:nvSpPr>
        <p:spPr bwMode="auto">
          <a:xfrm>
            <a:off x="6227763" y="4437063"/>
            <a:ext cx="2741612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逐次渐近型</a:t>
            </a:r>
            <a:r>
              <a:rPr lang="en-US" altLang="zh-CN" b="1" dirty="0">
                <a:solidFill>
                  <a:srgbClr val="FF0000"/>
                </a:solidFill>
                <a:ea typeface="仿宋_GB2312" pitchFamily="49" charset="-122"/>
              </a:rPr>
              <a:t>ADC</a:t>
            </a:r>
          </a:p>
        </p:txBody>
      </p:sp>
      <p:sp>
        <p:nvSpPr>
          <p:cNvPr id="37895" name="AutoShape 17"/>
          <p:cNvSpPr>
            <a:spLocks/>
          </p:cNvSpPr>
          <p:nvPr/>
        </p:nvSpPr>
        <p:spPr bwMode="auto">
          <a:xfrm>
            <a:off x="5940425" y="4076700"/>
            <a:ext cx="347663" cy="720725"/>
          </a:xfrm>
          <a:prstGeom prst="leftBrace">
            <a:avLst>
              <a:gd name="adj1" fmla="val 17275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Text Box 19"/>
          <p:cNvSpPr txBox="1">
            <a:spLocks noChangeArrowheads="1"/>
          </p:cNvSpPr>
          <p:nvPr/>
        </p:nvSpPr>
        <p:spPr bwMode="auto">
          <a:xfrm>
            <a:off x="6300788" y="3860800"/>
            <a:ext cx="2027237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计数器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ADC</a:t>
            </a:r>
          </a:p>
        </p:txBody>
      </p:sp>
      <p:sp>
        <p:nvSpPr>
          <p:cNvPr id="37897" name="AutoShape 21"/>
          <p:cNvSpPr>
            <a:spLocks/>
          </p:cNvSpPr>
          <p:nvPr/>
        </p:nvSpPr>
        <p:spPr bwMode="auto">
          <a:xfrm>
            <a:off x="2992438" y="5121275"/>
            <a:ext cx="414337" cy="927100"/>
          </a:xfrm>
          <a:prstGeom prst="leftBrace">
            <a:avLst>
              <a:gd name="adj1" fmla="val 1864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Text Box 22"/>
          <p:cNvSpPr txBox="1">
            <a:spLocks noChangeArrowheads="1"/>
          </p:cNvSpPr>
          <p:nvPr/>
        </p:nvSpPr>
        <p:spPr bwMode="auto">
          <a:xfrm>
            <a:off x="3203575" y="4868863"/>
            <a:ext cx="3359189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双积分</a:t>
            </a:r>
            <a:r>
              <a:rPr lang="en-US" altLang="zh-CN" b="1" dirty="0">
                <a:solidFill>
                  <a:srgbClr val="FF0000"/>
                </a:solidFill>
                <a:ea typeface="仿宋_GB2312" pitchFamily="49" charset="-122"/>
              </a:rPr>
              <a:t>ADC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a typeface="仿宋_GB2312" pitchFamily="49" charset="-122"/>
              </a:rPr>
              <a:t>V-T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）</a:t>
            </a:r>
          </a:p>
        </p:txBody>
      </p:sp>
      <p:sp>
        <p:nvSpPr>
          <p:cNvPr id="37899" name="Rectangle 23"/>
          <p:cNvSpPr>
            <a:spLocks noChangeArrowheads="1"/>
          </p:cNvSpPr>
          <p:nvPr/>
        </p:nvSpPr>
        <p:spPr bwMode="auto">
          <a:xfrm>
            <a:off x="3352800" y="5688013"/>
            <a:ext cx="3090863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V-F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变换型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ADC</a:t>
            </a:r>
          </a:p>
        </p:txBody>
      </p:sp>
      <p:sp>
        <p:nvSpPr>
          <p:cNvPr id="387096" name="Text Box 2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00034" y="2214554"/>
            <a:ext cx="4572032" cy="64135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3.</a:t>
            </a:r>
            <a:r>
              <a:rPr lang="en-US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A/</a:t>
            </a:r>
            <a:r>
              <a:rPr lang="en-US" altLang="en-US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</a:t>
            </a:r>
            <a:r>
              <a:rPr lang="en-US" altLang="en-US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分类</a:t>
            </a:r>
            <a:r>
              <a:rPr lang="en-US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itchFamily="2" charset="-122"/>
              </a:rPr>
              <a:t>（主要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A/D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5715008" y="2714620"/>
            <a:ext cx="785818" cy="714380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5" name="组合 24"/>
          <p:cNvGrpSpPr/>
          <p:nvPr/>
        </p:nvGrpSpPr>
        <p:grpSpPr>
          <a:xfrm>
            <a:off x="5715008" y="1928802"/>
            <a:ext cx="3071834" cy="1500198"/>
            <a:chOff x="5715008" y="1928802"/>
            <a:chExt cx="3071834" cy="1500198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V="1">
              <a:off x="5715008" y="2714620"/>
              <a:ext cx="785818" cy="714380"/>
            </a:xfrm>
            <a:prstGeom prst="straightConnector1">
              <a:avLst/>
            </a:prstGeom>
            <a:solidFill>
              <a:srgbClr val="FFCC99"/>
            </a:solidFill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5786446" y="1928802"/>
              <a:ext cx="3000396" cy="719138"/>
            </a:xfrm>
            <a:prstGeom prst="wedgeRoundRectCallout">
              <a:avLst>
                <a:gd name="adj1" fmla="val -66180"/>
                <a:gd name="adj2" fmla="val 366308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下面介绍这三种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>
              <a:off x="5715008" y="2000240"/>
              <a:ext cx="3000396" cy="719138"/>
            </a:xfrm>
            <a:prstGeom prst="wedgeRoundRectCallout">
              <a:avLst>
                <a:gd name="adj1" fmla="val -70869"/>
                <a:gd name="adj2" fmla="val 162864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下面介绍这三种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AutoShape 19"/>
            <p:cNvSpPr>
              <a:spLocks noChangeArrowheads="1"/>
            </p:cNvSpPr>
            <p:nvPr/>
          </p:nvSpPr>
          <p:spPr bwMode="auto">
            <a:xfrm>
              <a:off x="5715008" y="1928802"/>
              <a:ext cx="3000396" cy="719138"/>
            </a:xfrm>
            <a:prstGeom prst="wedgeRoundRectCallout">
              <a:avLst>
                <a:gd name="adj1" fmla="val 867"/>
                <a:gd name="adj2" fmla="val 321315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下面介绍这三种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utoUpdateAnimBg="0"/>
      <p:bldP spid="387077" grpId="0" autoUpdateAnimBg="0"/>
      <p:bldP spid="37894" grpId="0"/>
      <p:bldP spid="37895" grpId="0" animBg="1"/>
      <p:bldP spid="37896" grpId="0"/>
      <p:bldP spid="37897" grpId="0" animBg="1"/>
      <p:bldP spid="37898" grpId="0"/>
      <p:bldP spid="37899" grpId="0"/>
      <p:bldP spid="3870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280988" y="52388"/>
            <a:ext cx="5815012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8.5 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取样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-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保持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电路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3059113" y="523875"/>
          <a:ext cx="5400675" cy="3209925"/>
        </p:xfrm>
        <a:graphic>
          <a:graphicData uri="http://schemas.openxmlformats.org/presentationml/2006/ole">
            <p:oleObj spid="_x0000_s18434" name="Photo Editor 照片" r:id="rId3" imgW="20219048" imgH="11095238" progId="">
              <p:embed/>
            </p:oleObj>
          </a:graphicData>
        </a:graphic>
      </p:graphicFrame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539750" y="3213100"/>
            <a:ext cx="136842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endParaRPr lang="zh-CN" altLang="en-US" b="1" dirty="0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611188" y="738188"/>
            <a:ext cx="1979612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电路图</a:t>
            </a:r>
            <a:endParaRPr lang="zh-CN" altLang="en-US" b="1" dirty="0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0" y="3716338"/>
            <a:ext cx="4641850" cy="1501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=1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T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导通， 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经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T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给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C</a:t>
            </a:r>
            <a:r>
              <a:rPr lang="en-US" altLang="zh-CN" b="1" baseline="-25000" dirty="0">
                <a:solidFill>
                  <a:schemeClr val="tx1"/>
                </a:solidFill>
                <a:ea typeface="仿宋_GB2312" pitchFamily="49" charset="-122"/>
              </a:rPr>
              <a:t>H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充电， 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C</a:t>
            </a:r>
            <a:r>
              <a:rPr lang="en-US" altLang="zh-CN" b="1" baseline="-25000" dirty="0">
                <a:solidFill>
                  <a:schemeClr val="tx1"/>
                </a:solidFill>
                <a:ea typeface="仿宋_GB2312" pitchFamily="49" charset="-122"/>
              </a:rPr>
              <a:t>H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上电压很快达到稳定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并</a:t>
            </a:r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跟随</a:t>
            </a:r>
            <a:r>
              <a:rPr lang="en-US" altLang="zh-CN" b="1" dirty="0">
                <a:solidFill>
                  <a:srgbClr val="FF3300"/>
                </a:solidFill>
                <a:ea typeface="仿宋_GB2312" pitchFamily="49" charset="-122"/>
              </a:rPr>
              <a:t>v</a:t>
            </a:r>
            <a:r>
              <a:rPr lang="en-US" altLang="zh-CN" b="1" baseline="-25000" dirty="0">
                <a:solidFill>
                  <a:srgbClr val="FF3300"/>
                </a:solidFill>
                <a:ea typeface="仿宋_GB2312" pitchFamily="49" charset="-122"/>
              </a:rPr>
              <a:t>i</a:t>
            </a:r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变化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。</a:t>
            </a:r>
          </a:p>
        </p:txBody>
      </p:sp>
      <p:grpSp>
        <p:nvGrpSpPr>
          <p:cNvPr id="18441" name="Group 18"/>
          <p:cNvGrpSpPr>
            <a:grpSpLocks/>
          </p:cNvGrpSpPr>
          <p:nvPr/>
        </p:nvGrpSpPr>
        <p:grpSpPr bwMode="auto">
          <a:xfrm>
            <a:off x="250825" y="1628775"/>
            <a:ext cx="2305050" cy="1023938"/>
            <a:chOff x="158" y="1026"/>
            <a:chExt cx="1452" cy="645"/>
          </a:xfrm>
        </p:grpSpPr>
        <p:graphicFrame>
          <p:nvGraphicFramePr>
            <p:cNvPr id="18436" name="Object 8"/>
            <p:cNvGraphicFramePr>
              <a:graphicFrameLocks noChangeAspect="1"/>
            </p:cNvGraphicFramePr>
            <p:nvPr/>
          </p:nvGraphicFramePr>
          <p:xfrm>
            <a:off x="793" y="1026"/>
            <a:ext cx="817" cy="367"/>
          </p:xfrm>
          <a:graphic>
            <a:graphicData uri="http://schemas.openxmlformats.org/presentationml/2006/ole">
              <p:oleObj spid="_x0000_s18436" name="Equation" r:id="rId4" imgW="520560" imgH="215640" progId="">
                <p:embed/>
              </p:oleObj>
            </a:graphicData>
          </a:graphic>
        </p:graphicFrame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158" y="1026"/>
              <a:ext cx="680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ea typeface="仿宋_GB2312" pitchFamily="49" charset="-122"/>
                </a:rPr>
                <a:t>要求</a:t>
              </a:r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748" y="1344"/>
              <a:ext cx="771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较小</a:t>
              </a:r>
              <a:endParaRPr lang="zh-CN" altLang="en-US" sz="2400" b="1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</p:grpSp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685800" y="5373688"/>
          <a:ext cx="2084388" cy="1277937"/>
        </p:xfrm>
        <a:graphic>
          <a:graphicData uri="http://schemas.openxmlformats.org/presentationml/2006/ole">
            <p:oleObj spid="_x0000_s18435" name="Equation" r:id="rId5" imgW="761760" imgH="431640" progId="">
              <p:embed/>
            </p:oleObj>
          </a:graphicData>
        </a:graphic>
      </p:graphicFrame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5076825" y="3933825"/>
            <a:ext cx="3887788" cy="181588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=0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T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截止， 由于运放的输入阻抗很高， 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C</a:t>
            </a:r>
            <a:r>
              <a:rPr lang="en-US" altLang="zh-CN" b="1" baseline="-25000" dirty="0">
                <a:solidFill>
                  <a:schemeClr val="tx1"/>
                </a:solidFill>
                <a:ea typeface="仿宋_GB2312" pitchFamily="49" charset="-122"/>
              </a:rPr>
              <a:t>H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上的电压保持不变；即</a:t>
            </a:r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输出电压</a:t>
            </a:r>
            <a:r>
              <a:rPr lang="en-US" altLang="zh-CN" b="1" dirty="0" err="1">
                <a:solidFill>
                  <a:srgbClr val="FF3300"/>
                </a:solidFill>
                <a:ea typeface="仿宋_GB2312" pitchFamily="49" charset="-122"/>
              </a:rPr>
              <a:t>v</a:t>
            </a:r>
            <a:r>
              <a:rPr lang="en-US" altLang="zh-CN" b="1" baseline="-25000" dirty="0" err="1">
                <a:solidFill>
                  <a:srgbClr val="FF3300"/>
                </a:solidFill>
                <a:ea typeface="仿宋_GB2312" pitchFamily="49" charset="-122"/>
              </a:rPr>
              <a:t>O</a:t>
            </a:r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保持不变。</a:t>
            </a:r>
          </a:p>
        </p:txBody>
      </p:sp>
      <p:sp>
        <p:nvSpPr>
          <p:cNvPr id="381968" name="AutoShape 16"/>
          <p:cNvSpPr>
            <a:spLocks noChangeArrowheads="1"/>
          </p:cNvSpPr>
          <p:nvPr/>
        </p:nvSpPr>
        <p:spPr bwMode="auto">
          <a:xfrm>
            <a:off x="3635375" y="549275"/>
            <a:ext cx="1296988" cy="792163"/>
          </a:xfrm>
          <a:prstGeom prst="wedgeEllipseCallout">
            <a:avLst>
              <a:gd name="adj1" fmla="val 125764"/>
              <a:gd name="adj2" fmla="val 131361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chemeClr val="accent2"/>
                </a:solidFill>
              </a:rPr>
              <a:t>虚地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utoUpdateAnimBg="0"/>
      <p:bldP spid="381956" grpId="0" autoUpdateAnimBg="0"/>
      <p:bldP spid="381957" grpId="0" autoUpdateAnimBg="0"/>
      <p:bldP spid="381958" grpId="0" autoUpdateAnimBg="0"/>
      <p:bldP spid="381964" grpId="0" autoUpdateAnimBg="0"/>
      <p:bldP spid="3819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404813"/>
            <a:ext cx="4038600" cy="6096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66"/>
                </a:solidFill>
                <a:latin typeface="宋体" charset="-122"/>
              </a:rPr>
              <a:t>8.1</a:t>
            </a:r>
            <a:r>
              <a:rPr lang="en-US" altLang="zh-CN" sz="4000" b="1" dirty="0" smtClean="0">
                <a:solidFill>
                  <a:srgbClr val="CC0066"/>
                </a:solidFill>
                <a:latin typeface="宋体" charset="-122"/>
              </a:rPr>
              <a:t>   </a:t>
            </a:r>
            <a:r>
              <a:rPr lang="zh-CN" altLang="en-US" sz="4000" b="1" dirty="0" smtClean="0">
                <a:solidFill>
                  <a:srgbClr val="CC0066"/>
                </a:solidFill>
                <a:latin typeface="宋体" charset="-122"/>
              </a:rPr>
              <a:t>概述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467600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模拟信号到数字信号的转换称为模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—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数转换，或称为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楷体_GB2312" pitchFamily="49" charset="-122"/>
              </a:rPr>
              <a:t>A/D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Analog to Digital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381000" y="2132013"/>
            <a:ext cx="8223250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   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把实现</a:t>
            </a: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A/D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转换的电路称为</a:t>
            </a: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A/D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转换器（</a:t>
            </a: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Analog Digital Converter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</a:rPr>
              <a:t>ADC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）。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468313" y="3284538"/>
            <a:ext cx="7775575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从数字信号到模拟信号的转换称为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D/A</a:t>
            </a:r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Digital to Analog</a:t>
            </a:r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）转换；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381000" y="4343400"/>
            <a:ext cx="8367713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   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把实现</a:t>
            </a: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D/A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转换的电路称为</a:t>
            </a: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D/A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转换器（ </a:t>
            </a:r>
            <a:r>
              <a:rPr lang="en-US" altLang="zh-CN" sz="2400" b="1">
                <a:solidFill>
                  <a:srgbClr val="0000FF"/>
                </a:solidFill>
                <a:latin typeface="宋体" charset="-122"/>
              </a:rPr>
              <a:t>Digital Analog Converter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</a:rPr>
              <a:t>DAC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）。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utoUpdateAnimBg="0"/>
      <p:bldP spid="398340" grpId="0" autoUpdateAnimBg="0"/>
      <p:bldP spid="398344" grpId="0" autoUpdateAnimBg="0"/>
      <p:bldP spid="39834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548680"/>
            <a:ext cx="5175257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8.</a:t>
            </a:r>
            <a:r>
              <a:rPr lang="en-US" alt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6.</a:t>
            </a:r>
            <a:r>
              <a:rPr lang="en-US" altLang="zh-CN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并联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比较型</a:t>
            </a:r>
            <a:r>
              <a:rPr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A/D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转换器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251520" y="1124744"/>
            <a:ext cx="4214842" cy="576263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solidFill>
                  <a:schemeClr val="tx1"/>
                </a:solidFill>
              </a:rPr>
              <a:t>1.</a:t>
            </a:r>
            <a:r>
              <a:rPr lang="zh-CN" altLang="en-US" b="1" dirty="0" smtClean="0">
                <a:solidFill>
                  <a:schemeClr val="tx1"/>
                </a:solidFill>
              </a:rPr>
              <a:t>电路组成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（与书中区别）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96292" name="Picture 4" descr="6222"/>
          <p:cNvPicPr>
            <a:picLocks noChangeAspect="1" noChangeArrowheads="1"/>
          </p:cNvPicPr>
          <p:nvPr/>
        </p:nvPicPr>
        <p:blipFill>
          <a:blip r:embed="rId4" cstate="print">
            <a:lum bright="6000"/>
          </a:blip>
          <a:srcRect/>
          <a:stretch>
            <a:fillRect/>
          </a:stretch>
        </p:blipFill>
        <p:spPr bwMode="auto">
          <a:xfrm>
            <a:off x="5486400" y="404813"/>
            <a:ext cx="3657600" cy="62277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16263" y="5445125"/>
            <a:ext cx="2303462" cy="936625"/>
            <a:chOff x="1963" y="3430"/>
            <a:chExt cx="1451" cy="590"/>
          </a:xfrm>
        </p:grpSpPr>
        <p:sp>
          <p:nvSpPr>
            <p:cNvPr id="21521" name="AutoShape 6"/>
            <p:cNvSpPr>
              <a:spLocks noChangeArrowheads="1"/>
            </p:cNvSpPr>
            <p:nvPr/>
          </p:nvSpPr>
          <p:spPr bwMode="auto">
            <a:xfrm>
              <a:off x="1963" y="3430"/>
              <a:ext cx="1451" cy="590"/>
            </a:xfrm>
            <a:prstGeom prst="wedgeRoundRectCallout">
              <a:avLst>
                <a:gd name="adj1" fmla="val 100380"/>
                <a:gd name="adj2" fmla="val -59662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1509" name="Object 7"/>
            <p:cNvGraphicFramePr>
              <a:graphicFrameLocks noChangeAspect="1"/>
            </p:cNvGraphicFramePr>
            <p:nvPr/>
          </p:nvGraphicFramePr>
          <p:xfrm>
            <a:off x="2109" y="3475"/>
            <a:ext cx="1215" cy="453"/>
          </p:xfrm>
          <a:graphic>
            <a:graphicData uri="http://schemas.openxmlformats.org/presentationml/2006/ole">
              <p:oleObj spid="_x0000_s21509" name="公式" r:id="rId5" imgW="787320" imgH="393480" progId="">
                <p:embed/>
              </p:oleObj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3575" y="4221163"/>
            <a:ext cx="1944688" cy="792162"/>
            <a:chOff x="2018" y="2659"/>
            <a:chExt cx="1225" cy="499"/>
          </a:xfrm>
        </p:grpSpPr>
        <p:sp>
          <p:nvSpPr>
            <p:cNvPr id="21520" name="AutoShape 9"/>
            <p:cNvSpPr>
              <a:spLocks noChangeArrowheads="1"/>
            </p:cNvSpPr>
            <p:nvPr/>
          </p:nvSpPr>
          <p:spPr bwMode="auto">
            <a:xfrm>
              <a:off x="2018" y="2659"/>
              <a:ext cx="1225" cy="499"/>
            </a:xfrm>
            <a:prstGeom prst="wedgeRoundRectCallout">
              <a:avLst>
                <a:gd name="adj1" fmla="val 125019"/>
                <a:gd name="adj2" fmla="val -301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1508" name="Object 10"/>
            <p:cNvGraphicFramePr>
              <a:graphicFrameLocks noChangeAspect="1"/>
            </p:cNvGraphicFramePr>
            <p:nvPr/>
          </p:nvGraphicFramePr>
          <p:xfrm>
            <a:off x="2109" y="2704"/>
            <a:ext cx="1008" cy="422"/>
          </p:xfrm>
          <a:graphic>
            <a:graphicData uri="http://schemas.openxmlformats.org/presentationml/2006/ole">
              <p:oleObj spid="_x0000_s21508" name="公式" r:id="rId6" imgW="876240" imgH="393480" progId="">
                <p:embed/>
              </p:oleObj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48038" y="2060575"/>
            <a:ext cx="1944687" cy="936625"/>
            <a:chOff x="2109" y="1298"/>
            <a:chExt cx="1225" cy="590"/>
          </a:xfrm>
        </p:grpSpPr>
        <p:sp>
          <p:nvSpPr>
            <p:cNvPr id="21519" name="AutoShape 12"/>
            <p:cNvSpPr>
              <a:spLocks noChangeArrowheads="1"/>
            </p:cNvSpPr>
            <p:nvPr/>
          </p:nvSpPr>
          <p:spPr bwMode="auto">
            <a:xfrm>
              <a:off x="2109" y="1298"/>
              <a:ext cx="1225" cy="590"/>
            </a:xfrm>
            <a:prstGeom prst="wedgeRoundRectCallout">
              <a:avLst>
                <a:gd name="adj1" fmla="val 114898"/>
                <a:gd name="adj2" fmla="val -151694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1507" name="Object 13"/>
            <p:cNvGraphicFramePr>
              <a:graphicFrameLocks noChangeAspect="1"/>
            </p:cNvGraphicFramePr>
            <p:nvPr/>
          </p:nvGraphicFramePr>
          <p:xfrm>
            <a:off x="2109" y="1344"/>
            <a:ext cx="1225" cy="537"/>
          </p:xfrm>
          <a:graphic>
            <a:graphicData uri="http://schemas.openxmlformats.org/presentationml/2006/ole">
              <p:oleObj spid="_x0000_s21507" name="公式" r:id="rId7" imgW="939600" imgH="393480" progId="">
                <p:embed/>
              </p:oleObj>
            </a:graphicData>
          </a:graphic>
        </p:graphicFrame>
      </p:grp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251520" y="1556792"/>
            <a:ext cx="2592388" cy="525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lang="en-US" altLang="zh-CN" b="1" baseline="-25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REF</a:t>
            </a:r>
            <a:r>
              <a:rPr lang="zh-CN" altLang="en-US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基准电压</a:t>
            </a:r>
          </a:p>
        </p:txBody>
      </p:sp>
      <p:graphicFrame>
        <p:nvGraphicFramePr>
          <p:cNvPr id="396303" name="Object 15"/>
          <p:cNvGraphicFramePr>
            <a:graphicFrameLocks noChangeAspect="1"/>
          </p:cNvGraphicFramePr>
          <p:nvPr/>
        </p:nvGraphicFramePr>
        <p:xfrm>
          <a:off x="971600" y="2689075"/>
          <a:ext cx="1242946" cy="713830"/>
        </p:xfrm>
        <a:graphic>
          <a:graphicData uri="http://schemas.openxmlformats.org/presentationml/2006/ole">
            <p:oleObj spid="_x0000_s21506" name="公式" r:id="rId8" imgW="685800" imgH="393480" progId="">
              <p:embed/>
            </p:oleObj>
          </a:graphicData>
        </a:graphic>
      </p:graphicFrame>
      <p:sp>
        <p:nvSpPr>
          <p:cNvPr id="396304" name="AutoShape 16"/>
          <p:cNvSpPr>
            <a:spLocks noChangeArrowheads="1"/>
          </p:cNvSpPr>
          <p:nvPr/>
        </p:nvSpPr>
        <p:spPr bwMode="auto">
          <a:xfrm>
            <a:off x="7308850" y="0"/>
            <a:ext cx="1835150" cy="692150"/>
          </a:xfrm>
          <a:prstGeom prst="wedgeRoundRectCallout">
            <a:avLst>
              <a:gd name="adj1" fmla="val -68167"/>
              <a:gd name="adj2" fmla="val 89222"/>
              <a:gd name="adj3" fmla="val 16667"/>
            </a:avLst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zh-CN" altLang="en-US" b="1">
                <a:solidFill>
                  <a:schemeClr val="tx1"/>
                </a:solidFill>
              </a:rPr>
              <a:t>比较器列</a:t>
            </a:r>
            <a:endParaRPr lang="zh-CN" alt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357158" y="3643314"/>
            <a:ext cx="2843213" cy="287972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比较器：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负端基准电压从下到上的分别为：</a:t>
            </a:r>
            <a:r>
              <a:rPr lang="en-US" altLang="zh-CN" sz="2400" b="1" dirty="0">
                <a:solidFill>
                  <a:schemeClr val="tx1"/>
                </a:solidFill>
              </a:rPr>
              <a:t>0.5△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1.5 △ 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2.5 △… 6.5 △;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正端均接</a:t>
            </a:r>
            <a:r>
              <a:rPr lang="en-US" altLang="zh-CN" sz="2400" b="1" dirty="0">
                <a:solidFill>
                  <a:schemeClr val="tx1"/>
                </a:solidFill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308850" y="6165850"/>
            <a:ext cx="1477992" cy="692150"/>
          </a:xfrm>
          <a:prstGeom prst="wedgeRoundRectCallout">
            <a:avLst>
              <a:gd name="adj1" fmla="val -29839"/>
              <a:gd name="adj2" fmla="val -107927"/>
              <a:gd name="adj3" fmla="val 16667"/>
            </a:avLst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寄存器</a:t>
            </a:r>
            <a:r>
              <a:rPr lang="zh-CN" altLang="en-US" sz="2400" b="1" dirty="0">
                <a:solidFill>
                  <a:schemeClr val="tx1"/>
                </a:solidFill>
              </a:rPr>
              <a:t>列</a:t>
            </a:r>
            <a:endParaRPr lang="zh-CN" altLang="en-US" sz="2400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8215338" y="2357430"/>
            <a:ext cx="357190" cy="207170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51520" y="2204864"/>
            <a:ext cx="2592388" cy="525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有舍有入量化</a:t>
            </a:r>
            <a:endParaRPr lang="zh-CN" altLang="en-US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0"/>
            <a:ext cx="655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8.6   A/D</a:t>
            </a:r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转换器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 autoUpdateAnimBg="0"/>
      <p:bldP spid="396302" grpId="0" autoUpdateAnimBg="0"/>
      <p:bldP spid="396304" grpId="0" animBg="1" autoUpdateAnimBg="0"/>
      <p:bldP spid="396305" grpId="0" animBg="1" autoUpdateAnimBg="0"/>
      <p:bldP spid="18" grpId="0" animBg="1" autoUpdateAnimBg="0"/>
      <p:bldP spid="19" grpId="0" animBg="1"/>
      <p:bldP spid="2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63938" y="908050"/>
            <a:ext cx="5329237" cy="5616575"/>
            <a:chOff x="2836" y="336"/>
            <a:chExt cx="3164" cy="3376"/>
          </a:xfrm>
        </p:grpSpPr>
        <p:sp>
          <p:nvSpPr>
            <p:cNvPr id="22563" name="Rectangle 5"/>
            <p:cNvSpPr>
              <a:spLocks noChangeArrowheads="1"/>
            </p:cNvSpPr>
            <p:nvPr/>
          </p:nvSpPr>
          <p:spPr bwMode="auto">
            <a:xfrm>
              <a:off x="5328" y="3333"/>
              <a:ext cx="672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64" name="Rectangle 6"/>
            <p:cNvSpPr>
              <a:spLocks noChangeArrowheads="1"/>
            </p:cNvSpPr>
            <p:nvPr/>
          </p:nvSpPr>
          <p:spPr bwMode="auto">
            <a:xfrm>
              <a:off x="3920" y="3333"/>
              <a:ext cx="1408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65" name="Rectangle 7"/>
            <p:cNvSpPr>
              <a:spLocks noChangeArrowheads="1"/>
            </p:cNvSpPr>
            <p:nvPr/>
          </p:nvSpPr>
          <p:spPr bwMode="auto">
            <a:xfrm>
              <a:off x="2880" y="3333"/>
              <a:ext cx="1040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66" name="Rectangle 8"/>
            <p:cNvSpPr>
              <a:spLocks noChangeArrowheads="1"/>
            </p:cNvSpPr>
            <p:nvPr/>
          </p:nvSpPr>
          <p:spPr bwMode="auto">
            <a:xfrm>
              <a:off x="5328" y="2955"/>
              <a:ext cx="672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67" name="Rectangle 9"/>
            <p:cNvSpPr>
              <a:spLocks noChangeArrowheads="1"/>
            </p:cNvSpPr>
            <p:nvPr/>
          </p:nvSpPr>
          <p:spPr bwMode="auto">
            <a:xfrm>
              <a:off x="3920" y="2955"/>
              <a:ext cx="1408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68" name="Rectangle 10"/>
            <p:cNvSpPr>
              <a:spLocks noChangeArrowheads="1"/>
            </p:cNvSpPr>
            <p:nvPr/>
          </p:nvSpPr>
          <p:spPr bwMode="auto">
            <a:xfrm>
              <a:off x="2880" y="2955"/>
              <a:ext cx="1040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69" name="Rectangle 11"/>
            <p:cNvSpPr>
              <a:spLocks noChangeArrowheads="1"/>
            </p:cNvSpPr>
            <p:nvPr/>
          </p:nvSpPr>
          <p:spPr bwMode="auto">
            <a:xfrm>
              <a:off x="5328" y="2576"/>
              <a:ext cx="672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0" name="Rectangle 12"/>
            <p:cNvSpPr>
              <a:spLocks noChangeArrowheads="1"/>
            </p:cNvSpPr>
            <p:nvPr/>
          </p:nvSpPr>
          <p:spPr bwMode="auto">
            <a:xfrm>
              <a:off x="3920" y="2576"/>
              <a:ext cx="1408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1" name="Rectangle 13"/>
            <p:cNvSpPr>
              <a:spLocks noChangeArrowheads="1"/>
            </p:cNvSpPr>
            <p:nvPr/>
          </p:nvSpPr>
          <p:spPr bwMode="auto">
            <a:xfrm>
              <a:off x="2880" y="2576"/>
              <a:ext cx="1040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2" name="Rectangle 14"/>
            <p:cNvSpPr>
              <a:spLocks noChangeArrowheads="1"/>
            </p:cNvSpPr>
            <p:nvPr/>
          </p:nvSpPr>
          <p:spPr bwMode="auto">
            <a:xfrm>
              <a:off x="5328" y="2197"/>
              <a:ext cx="672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3" name="Rectangle 15"/>
            <p:cNvSpPr>
              <a:spLocks noChangeArrowheads="1"/>
            </p:cNvSpPr>
            <p:nvPr/>
          </p:nvSpPr>
          <p:spPr bwMode="auto">
            <a:xfrm>
              <a:off x="3920" y="2197"/>
              <a:ext cx="1408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4" name="Rectangle 16"/>
            <p:cNvSpPr>
              <a:spLocks noChangeArrowheads="1"/>
            </p:cNvSpPr>
            <p:nvPr/>
          </p:nvSpPr>
          <p:spPr bwMode="auto">
            <a:xfrm>
              <a:off x="2880" y="2197"/>
              <a:ext cx="1040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5" name="Rectangle 17"/>
            <p:cNvSpPr>
              <a:spLocks noChangeArrowheads="1"/>
            </p:cNvSpPr>
            <p:nvPr/>
          </p:nvSpPr>
          <p:spPr bwMode="auto">
            <a:xfrm>
              <a:off x="5328" y="1819"/>
              <a:ext cx="672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6" name="Rectangle 18"/>
            <p:cNvSpPr>
              <a:spLocks noChangeArrowheads="1"/>
            </p:cNvSpPr>
            <p:nvPr/>
          </p:nvSpPr>
          <p:spPr bwMode="auto">
            <a:xfrm>
              <a:off x="3920" y="1819"/>
              <a:ext cx="1408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7" name="Rectangle 19"/>
            <p:cNvSpPr>
              <a:spLocks noChangeArrowheads="1"/>
            </p:cNvSpPr>
            <p:nvPr/>
          </p:nvSpPr>
          <p:spPr bwMode="auto">
            <a:xfrm>
              <a:off x="2880" y="1819"/>
              <a:ext cx="1040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8" name="Rectangle 20"/>
            <p:cNvSpPr>
              <a:spLocks noChangeArrowheads="1"/>
            </p:cNvSpPr>
            <p:nvPr/>
          </p:nvSpPr>
          <p:spPr bwMode="auto">
            <a:xfrm>
              <a:off x="5328" y="1440"/>
              <a:ext cx="672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79" name="Rectangle 21"/>
            <p:cNvSpPr>
              <a:spLocks noChangeArrowheads="1"/>
            </p:cNvSpPr>
            <p:nvPr/>
          </p:nvSpPr>
          <p:spPr bwMode="auto">
            <a:xfrm>
              <a:off x="3920" y="1440"/>
              <a:ext cx="1408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0" name="Rectangle 22"/>
            <p:cNvSpPr>
              <a:spLocks noChangeArrowheads="1"/>
            </p:cNvSpPr>
            <p:nvPr/>
          </p:nvSpPr>
          <p:spPr bwMode="auto">
            <a:xfrm>
              <a:off x="2880" y="1440"/>
              <a:ext cx="1040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1" name="Rectangle 23"/>
            <p:cNvSpPr>
              <a:spLocks noChangeArrowheads="1"/>
            </p:cNvSpPr>
            <p:nvPr/>
          </p:nvSpPr>
          <p:spPr bwMode="auto">
            <a:xfrm>
              <a:off x="5328" y="1093"/>
              <a:ext cx="672" cy="34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2" name="Rectangle 24"/>
            <p:cNvSpPr>
              <a:spLocks noChangeArrowheads="1"/>
            </p:cNvSpPr>
            <p:nvPr/>
          </p:nvSpPr>
          <p:spPr bwMode="auto">
            <a:xfrm>
              <a:off x="3920" y="1093"/>
              <a:ext cx="1408" cy="34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3" name="Rectangle 25"/>
            <p:cNvSpPr>
              <a:spLocks noChangeArrowheads="1"/>
            </p:cNvSpPr>
            <p:nvPr/>
          </p:nvSpPr>
          <p:spPr bwMode="auto">
            <a:xfrm>
              <a:off x="2880" y="1093"/>
              <a:ext cx="1040" cy="34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4" name="Rectangle 26"/>
            <p:cNvSpPr>
              <a:spLocks noChangeArrowheads="1"/>
            </p:cNvSpPr>
            <p:nvPr/>
          </p:nvSpPr>
          <p:spPr bwMode="auto">
            <a:xfrm>
              <a:off x="5328" y="715"/>
              <a:ext cx="672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2585" name="Rectangle 27"/>
            <p:cNvSpPr>
              <a:spLocks noChangeArrowheads="1"/>
            </p:cNvSpPr>
            <p:nvPr/>
          </p:nvSpPr>
          <p:spPr bwMode="auto">
            <a:xfrm>
              <a:off x="3920" y="715"/>
              <a:ext cx="1408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6" name="Rectangle 28"/>
            <p:cNvSpPr>
              <a:spLocks noChangeArrowheads="1"/>
            </p:cNvSpPr>
            <p:nvPr/>
          </p:nvSpPr>
          <p:spPr bwMode="auto">
            <a:xfrm>
              <a:off x="2880" y="715"/>
              <a:ext cx="1040" cy="37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7" name="Rectangle 29"/>
            <p:cNvSpPr>
              <a:spLocks noChangeArrowheads="1"/>
            </p:cNvSpPr>
            <p:nvPr/>
          </p:nvSpPr>
          <p:spPr bwMode="auto">
            <a:xfrm>
              <a:off x="5328" y="336"/>
              <a:ext cx="672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8" name="Rectangle 30"/>
            <p:cNvSpPr>
              <a:spLocks noChangeArrowheads="1"/>
            </p:cNvSpPr>
            <p:nvPr/>
          </p:nvSpPr>
          <p:spPr bwMode="auto">
            <a:xfrm>
              <a:off x="3920" y="336"/>
              <a:ext cx="1408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2589" name="Rectangle 31"/>
            <p:cNvSpPr>
              <a:spLocks noChangeArrowheads="1"/>
            </p:cNvSpPr>
            <p:nvPr/>
          </p:nvSpPr>
          <p:spPr bwMode="auto">
            <a:xfrm>
              <a:off x="2880" y="336"/>
              <a:ext cx="1040" cy="37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 v</a:t>
              </a:r>
              <a:r>
                <a:rPr lang="en-US" altLang="zh-CN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2590" name="Line 32"/>
            <p:cNvSpPr>
              <a:spLocks noChangeShapeType="1"/>
            </p:cNvSpPr>
            <p:nvPr/>
          </p:nvSpPr>
          <p:spPr bwMode="auto">
            <a:xfrm>
              <a:off x="2880" y="336"/>
              <a:ext cx="31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33"/>
            <p:cNvSpPr>
              <a:spLocks noChangeShapeType="1"/>
            </p:cNvSpPr>
            <p:nvPr/>
          </p:nvSpPr>
          <p:spPr bwMode="auto">
            <a:xfrm>
              <a:off x="2880" y="715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34"/>
            <p:cNvSpPr>
              <a:spLocks noChangeShapeType="1"/>
            </p:cNvSpPr>
            <p:nvPr/>
          </p:nvSpPr>
          <p:spPr bwMode="auto">
            <a:xfrm>
              <a:off x="2880" y="1093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Line 35"/>
            <p:cNvSpPr>
              <a:spLocks noChangeShapeType="1"/>
            </p:cNvSpPr>
            <p:nvPr/>
          </p:nvSpPr>
          <p:spPr bwMode="auto">
            <a:xfrm>
              <a:off x="2880" y="1440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36"/>
            <p:cNvSpPr>
              <a:spLocks noChangeShapeType="1"/>
            </p:cNvSpPr>
            <p:nvPr/>
          </p:nvSpPr>
          <p:spPr bwMode="auto">
            <a:xfrm>
              <a:off x="2880" y="1819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37"/>
            <p:cNvSpPr>
              <a:spLocks noChangeShapeType="1"/>
            </p:cNvSpPr>
            <p:nvPr/>
          </p:nvSpPr>
          <p:spPr bwMode="auto">
            <a:xfrm>
              <a:off x="2880" y="2197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38"/>
            <p:cNvSpPr>
              <a:spLocks noChangeShapeType="1"/>
            </p:cNvSpPr>
            <p:nvPr/>
          </p:nvSpPr>
          <p:spPr bwMode="auto">
            <a:xfrm>
              <a:off x="2880" y="2576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39"/>
            <p:cNvSpPr>
              <a:spLocks noChangeShapeType="1"/>
            </p:cNvSpPr>
            <p:nvPr/>
          </p:nvSpPr>
          <p:spPr bwMode="auto">
            <a:xfrm>
              <a:off x="2880" y="2955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40"/>
            <p:cNvSpPr>
              <a:spLocks noChangeShapeType="1"/>
            </p:cNvSpPr>
            <p:nvPr/>
          </p:nvSpPr>
          <p:spPr bwMode="auto">
            <a:xfrm>
              <a:off x="2880" y="3333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Line 41"/>
            <p:cNvSpPr>
              <a:spLocks noChangeShapeType="1"/>
            </p:cNvSpPr>
            <p:nvPr/>
          </p:nvSpPr>
          <p:spPr bwMode="auto">
            <a:xfrm>
              <a:off x="2880" y="336"/>
              <a:ext cx="0" cy="33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Line 42"/>
            <p:cNvSpPr>
              <a:spLocks noChangeShapeType="1"/>
            </p:cNvSpPr>
            <p:nvPr/>
          </p:nvSpPr>
          <p:spPr bwMode="auto">
            <a:xfrm>
              <a:off x="3920" y="336"/>
              <a:ext cx="0" cy="3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Line 43"/>
            <p:cNvSpPr>
              <a:spLocks noChangeShapeType="1"/>
            </p:cNvSpPr>
            <p:nvPr/>
          </p:nvSpPr>
          <p:spPr bwMode="auto">
            <a:xfrm>
              <a:off x="5328" y="336"/>
              <a:ext cx="0" cy="3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2" name="Line 44"/>
            <p:cNvSpPr>
              <a:spLocks noChangeShapeType="1"/>
            </p:cNvSpPr>
            <p:nvPr/>
          </p:nvSpPr>
          <p:spPr bwMode="auto">
            <a:xfrm>
              <a:off x="6000" y="336"/>
              <a:ext cx="0" cy="33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Line 45"/>
            <p:cNvSpPr>
              <a:spLocks noChangeShapeType="1"/>
            </p:cNvSpPr>
            <p:nvPr/>
          </p:nvSpPr>
          <p:spPr bwMode="auto">
            <a:xfrm>
              <a:off x="5328" y="371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Line 46"/>
            <p:cNvSpPr>
              <a:spLocks noChangeShapeType="1"/>
            </p:cNvSpPr>
            <p:nvPr/>
          </p:nvSpPr>
          <p:spPr bwMode="auto">
            <a:xfrm>
              <a:off x="2880" y="3712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0" name="Object 47"/>
            <p:cNvGraphicFramePr>
              <a:graphicFrameLocks noChangeAspect="1"/>
            </p:cNvGraphicFramePr>
            <p:nvPr/>
          </p:nvGraphicFramePr>
          <p:xfrm>
            <a:off x="2928" y="720"/>
            <a:ext cx="952" cy="326"/>
          </p:xfrm>
          <a:graphic>
            <a:graphicData uri="http://schemas.openxmlformats.org/presentationml/2006/ole">
              <p:oleObj spid="_x0000_s22530" name="Equation" r:id="rId3" imgW="888840" imgH="304560" progId="">
                <p:embed/>
              </p:oleObj>
            </a:graphicData>
          </a:graphic>
        </p:graphicFrame>
        <p:graphicFrame>
          <p:nvGraphicFramePr>
            <p:cNvPr id="22531" name="Object 48"/>
            <p:cNvGraphicFramePr>
              <a:graphicFrameLocks noChangeAspect="1"/>
            </p:cNvGraphicFramePr>
            <p:nvPr/>
          </p:nvGraphicFramePr>
          <p:xfrm>
            <a:off x="3936" y="432"/>
            <a:ext cx="1332" cy="258"/>
          </p:xfrm>
          <a:graphic>
            <a:graphicData uri="http://schemas.openxmlformats.org/presentationml/2006/ole">
              <p:oleObj spid="_x0000_s22531" name="Equation" r:id="rId4" imgW="1180800" imgH="228600" progId="">
                <p:embed/>
              </p:oleObj>
            </a:graphicData>
          </a:graphic>
        </p:graphicFrame>
        <p:graphicFrame>
          <p:nvGraphicFramePr>
            <p:cNvPr id="22532" name="Object 49"/>
            <p:cNvGraphicFramePr>
              <a:graphicFrameLocks noChangeAspect="1"/>
            </p:cNvGraphicFramePr>
            <p:nvPr/>
          </p:nvGraphicFramePr>
          <p:xfrm>
            <a:off x="5424" y="432"/>
            <a:ext cx="486" cy="258"/>
          </p:xfrm>
          <a:graphic>
            <a:graphicData uri="http://schemas.openxmlformats.org/presentationml/2006/ole">
              <p:oleObj spid="_x0000_s22532" name="Equation" r:id="rId5" imgW="431640" imgH="228600" progId="">
                <p:embed/>
              </p:oleObj>
            </a:graphicData>
          </a:graphic>
        </p:graphicFrame>
        <p:graphicFrame>
          <p:nvGraphicFramePr>
            <p:cNvPr id="22533" name="Object 50"/>
            <p:cNvGraphicFramePr>
              <a:graphicFrameLocks noChangeAspect="1"/>
            </p:cNvGraphicFramePr>
            <p:nvPr/>
          </p:nvGraphicFramePr>
          <p:xfrm>
            <a:off x="2880" y="1104"/>
            <a:ext cx="1048" cy="303"/>
          </p:xfrm>
          <a:graphic>
            <a:graphicData uri="http://schemas.openxmlformats.org/presentationml/2006/ole">
              <p:oleObj spid="_x0000_s22533" name="Equation" r:id="rId6" imgW="1054080" imgH="304560" progId="">
                <p:embed/>
              </p:oleObj>
            </a:graphicData>
          </a:graphic>
        </p:graphicFrame>
        <p:graphicFrame>
          <p:nvGraphicFramePr>
            <p:cNvPr id="22534" name="Object 51"/>
            <p:cNvGraphicFramePr>
              <a:graphicFrameLocks noChangeAspect="1"/>
            </p:cNvGraphicFramePr>
            <p:nvPr/>
          </p:nvGraphicFramePr>
          <p:xfrm>
            <a:off x="2880" y="1488"/>
            <a:ext cx="1048" cy="303"/>
          </p:xfrm>
          <a:graphic>
            <a:graphicData uri="http://schemas.openxmlformats.org/presentationml/2006/ole">
              <p:oleObj spid="_x0000_s22534" name="Equation" r:id="rId7" imgW="1054080" imgH="304560" progId="">
                <p:embed/>
              </p:oleObj>
            </a:graphicData>
          </a:graphic>
        </p:graphicFrame>
        <p:graphicFrame>
          <p:nvGraphicFramePr>
            <p:cNvPr id="22535" name="Object 52"/>
            <p:cNvGraphicFramePr>
              <a:graphicFrameLocks noChangeAspect="1"/>
            </p:cNvGraphicFramePr>
            <p:nvPr/>
          </p:nvGraphicFramePr>
          <p:xfrm>
            <a:off x="2880" y="1872"/>
            <a:ext cx="1048" cy="303"/>
          </p:xfrm>
          <a:graphic>
            <a:graphicData uri="http://schemas.openxmlformats.org/presentationml/2006/ole">
              <p:oleObj spid="_x0000_s22535" name="Equation" r:id="rId8" imgW="1054080" imgH="304560" progId="">
                <p:embed/>
              </p:oleObj>
            </a:graphicData>
          </a:graphic>
        </p:graphicFrame>
        <p:graphicFrame>
          <p:nvGraphicFramePr>
            <p:cNvPr id="22536" name="Object 53"/>
            <p:cNvGraphicFramePr>
              <a:graphicFrameLocks noChangeAspect="1"/>
            </p:cNvGraphicFramePr>
            <p:nvPr/>
          </p:nvGraphicFramePr>
          <p:xfrm>
            <a:off x="2880" y="2256"/>
            <a:ext cx="1048" cy="303"/>
          </p:xfrm>
          <a:graphic>
            <a:graphicData uri="http://schemas.openxmlformats.org/presentationml/2006/ole">
              <p:oleObj spid="_x0000_s22536" name="Equation" r:id="rId9" imgW="1054080" imgH="304560" progId="">
                <p:embed/>
              </p:oleObj>
            </a:graphicData>
          </a:graphic>
        </p:graphicFrame>
        <p:graphicFrame>
          <p:nvGraphicFramePr>
            <p:cNvPr id="22537" name="Object 54"/>
            <p:cNvGraphicFramePr>
              <a:graphicFrameLocks noChangeAspect="1"/>
            </p:cNvGraphicFramePr>
            <p:nvPr/>
          </p:nvGraphicFramePr>
          <p:xfrm>
            <a:off x="2861" y="2640"/>
            <a:ext cx="1086" cy="303"/>
          </p:xfrm>
          <a:graphic>
            <a:graphicData uri="http://schemas.openxmlformats.org/presentationml/2006/ole">
              <p:oleObj spid="_x0000_s22537" name="Equation" r:id="rId10" imgW="1091880" imgH="304560" progId="">
                <p:embed/>
              </p:oleObj>
            </a:graphicData>
          </a:graphic>
        </p:graphicFrame>
        <p:graphicFrame>
          <p:nvGraphicFramePr>
            <p:cNvPr id="22538" name="Object 55"/>
            <p:cNvGraphicFramePr>
              <a:graphicFrameLocks noChangeAspect="1"/>
            </p:cNvGraphicFramePr>
            <p:nvPr/>
          </p:nvGraphicFramePr>
          <p:xfrm>
            <a:off x="2836" y="2976"/>
            <a:ext cx="1136" cy="303"/>
          </p:xfrm>
          <a:graphic>
            <a:graphicData uri="http://schemas.openxmlformats.org/presentationml/2006/ole">
              <p:oleObj spid="_x0000_s22538" name="Equation" r:id="rId11" imgW="1143000" imgH="304560" progId="">
                <p:embed/>
              </p:oleObj>
            </a:graphicData>
          </a:graphic>
        </p:graphicFrame>
        <p:graphicFrame>
          <p:nvGraphicFramePr>
            <p:cNvPr id="22539" name="Object 56"/>
            <p:cNvGraphicFramePr>
              <a:graphicFrameLocks noChangeAspect="1"/>
            </p:cNvGraphicFramePr>
            <p:nvPr/>
          </p:nvGraphicFramePr>
          <p:xfrm>
            <a:off x="2949" y="3360"/>
            <a:ext cx="909" cy="303"/>
          </p:xfrm>
          <a:graphic>
            <a:graphicData uri="http://schemas.openxmlformats.org/presentationml/2006/ole">
              <p:oleObj spid="_x0000_s22539" name="Equation" r:id="rId12" imgW="914400" imgH="304560" progId="">
                <p:embed/>
              </p:oleObj>
            </a:graphicData>
          </a:graphic>
        </p:graphicFrame>
      </p:grpSp>
      <p:sp>
        <p:nvSpPr>
          <p:cNvPr id="350265" name="Text Box 57"/>
          <p:cNvSpPr txBox="1">
            <a:spLocks noChangeArrowheads="1"/>
          </p:cNvSpPr>
          <p:nvPr/>
        </p:nvSpPr>
        <p:spPr bwMode="auto">
          <a:xfrm>
            <a:off x="5508625" y="1628775"/>
            <a:ext cx="21653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0  0  0  0  0  0  0</a:t>
            </a:r>
          </a:p>
        </p:txBody>
      </p:sp>
      <p:sp>
        <p:nvSpPr>
          <p:cNvPr id="350266" name="Text Box 58"/>
          <p:cNvSpPr txBox="1">
            <a:spLocks noChangeArrowheads="1"/>
          </p:cNvSpPr>
          <p:nvPr/>
        </p:nvSpPr>
        <p:spPr bwMode="auto">
          <a:xfrm>
            <a:off x="8027988" y="1628775"/>
            <a:ext cx="6413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000</a:t>
            </a:r>
          </a:p>
        </p:txBody>
      </p:sp>
      <p:sp>
        <p:nvSpPr>
          <p:cNvPr id="350267" name="Text Box 59"/>
          <p:cNvSpPr txBox="1">
            <a:spLocks noChangeArrowheads="1"/>
          </p:cNvSpPr>
          <p:nvPr/>
        </p:nvSpPr>
        <p:spPr bwMode="auto">
          <a:xfrm>
            <a:off x="5508625" y="2133600"/>
            <a:ext cx="21653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0  0  0  0  0  0  </a:t>
            </a:r>
            <a:r>
              <a:rPr lang="en-US" altLang="zh-CN" sz="2400" b="1">
                <a:solidFill>
                  <a:srgbClr val="FF0000"/>
                </a:solidFill>
                <a:ea typeface="仿宋_GB2312" pitchFamily="49" charset="-122"/>
              </a:rPr>
              <a:t>1</a:t>
            </a:r>
          </a:p>
        </p:txBody>
      </p:sp>
      <p:sp>
        <p:nvSpPr>
          <p:cNvPr id="350268" name="Text Box 60"/>
          <p:cNvSpPr txBox="1">
            <a:spLocks noChangeArrowheads="1"/>
          </p:cNvSpPr>
          <p:nvPr/>
        </p:nvSpPr>
        <p:spPr bwMode="auto">
          <a:xfrm>
            <a:off x="8027988" y="2276475"/>
            <a:ext cx="6413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001</a:t>
            </a:r>
          </a:p>
        </p:txBody>
      </p:sp>
      <p:sp>
        <p:nvSpPr>
          <p:cNvPr id="350269" name="Text Box 61"/>
          <p:cNvSpPr txBox="1">
            <a:spLocks noChangeArrowheads="1"/>
          </p:cNvSpPr>
          <p:nvPr/>
        </p:nvSpPr>
        <p:spPr bwMode="auto">
          <a:xfrm>
            <a:off x="5508625" y="2781300"/>
            <a:ext cx="21653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0  0  0  0  0  </a:t>
            </a:r>
            <a:r>
              <a:rPr lang="en-US" altLang="zh-CN" sz="2400" b="1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  1</a:t>
            </a:r>
          </a:p>
        </p:txBody>
      </p:sp>
      <p:sp>
        <p:nvSpPr>
          <p:cNvPr id="350270" name="Text Box 62"/>
          <p:cNvSpPr txBox="1">
            <a:spLocks noChangeArrowheads="1"/>
          </p:cNvSpPr>
          <p:nvPr/>
        </p:nvSpPr>
        <p:spPr bwMode="auto">
          <a:xfrm>
            <a:off x="8027988" y="2781300"/>
            <a:ext cx="655637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010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508625" y="3429000"/>
            <a:ext cx="3160713" cy="2978150"/>
            <a:chOff x="3470" y="2160"/>
            <a:chExt cx="1991" cy="1876"/>
          </a:xfrm>
        </p:grpSpPr>
        <p:sp>
          <p:nvSpPr>
            <p:cNvPr id="22553" name="Text Box 63"/>
            <p:cNvSpPr txBox="1">
              <a:spLocks noChangeArrowheads="1"/>
            </p:cNvSpPr>
            <p:nvPr/>
          </p:nvSpPr>
          <p:spPr bwMode="auto">
            <a:xfrm>
              <a:off x="3470" y="2160"/>
              <a:ext cx="136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0  0  0  0  </a:t>
              </a:r>
              <a:r>
                <a:rPr lang="en-US" altLang="zh-CN" sz="2400" b="1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  1  1</a:t>
              </a:r>
            </a:p>
          </p:txBody>
        </p:sp>
        <p:sp>
          <p:nvSpPr>
            <p:cNvPr id="22554" name="Text Box 64"/>
            <p:cNvSpPr txBox="1">
              <a:spLocks noChangeArrowheads="1"/>
            </p:cNvSpPr>
            <p:nvPr/>
          </p:nvSpPr>
          <p:spPr bwMode="auto">
            <a:xfrm>
              <a:off x="5057" y="2160"/>
              <a:ext cx="40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a typeface="仿宋_GB2312" pitchFamily="49" charset="-122"/>
                </a:rPr>
                <a:t>011</a:t>
              </a:r>
            </a:p>
          </p:txBody>
        </p:sp>
        <p:sp>
          <p:nvSpPr>
            <p:cNvPr id="22555" name="Text Box 65"/>
            <p:cNvSpPr txBox="1">
              <a:spLocks noChangeArrowheads="1"/>
            </p:cNvSpPr>
            <p:nvPr/>
          </p:nvSpPr>
          <p:spPr bwMode="auto">
            <a:xfrm>
              <a:off x="3470" y="2614"/>
              <a:ext cx="136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0  0  0  </a:t>
              </a:r>
              <a:r>
                <a:rPr lang="en-US" altLang="zh-CN" sz="2400" b="1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  1  1  1</a:t>
              </a:r>
            </a:p>
          </p:txBody>
        </p:sp>
        <p:sp>
          <p:nvSpPr>
            <p:cNvPr id="22556" name="Text Box 66"/>
            <p:cNvSpPr txBox="1">
              <a:spLocks noChangeArrowheads="1"/>
            </p:cNvSpPr>
            <p:nvPr/>
          </p:nvSpPr>
          <p:spPr bwMode="auto">
            <a:xfrm>
              <a:off x="5057" y="2568"/>
              <a:ext cx="40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a typeface="仿宋_GB2312" pitchFamily="49" charset="-122"/>
                </a:rPr>
                <a:t>100</a:t>
              </a:r>
            </a:p>
          </p:txBody>
        </p:sp>
        <p:sp>
          <p:nvSpPr>
            <p:cNvPr id="22557" name="Text Box 67"/>
            <p:cNvSpPr txBox="1">
              <a:spLocks noChangeArrowheads="1"/>
            </p:cNvSpPr>
            <p:nvPr/>
          </p:nvSpPr>
          <p:spPr bwMode="auto">
            <a:xfrm>
              <a:off x="3470" y="3022"/>
              <a:ext cx="136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0  0  </a:t>
              </a:r>
              <a:r>
                <a:rPr lang="en-US" altLang="zh-CN" sz="2400" b="1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  1  1  1  1</a:t>
              </a:r>
            </a:p>
          </p:txBody>
        </p:sp>
        <p:sp>
          <p:nvSpPr>
            <p:cNvPr id="22558" name="Text Box 68"/>
            <p:cNvSpPr txBox="1">
              <a:spLocks noChangeArrowheads="1"/>
            </p:cNvSpPr>
            <p:nvPr/>
          </p:nvSpPr>
          <p:spPr bwMode="auto">
            <a:xfrm>
              <a:off x="5057" y="3022"/>
              <a:ext cx="40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a typeface="仿宋_GB2312" pitchFamily="49" charset="-122"/>
                </a:rPr>
                <a:t>101</a:t>
              </a:r>
            </a:p>
          </p:txBody>
        </p:sp>
        <p:sp>
          <p:nvSpPr>
            <p:cNvPr id="22559" name="Text Box 69"/>
            <p:cNvSpPr txBox="1">
              <a:spLocks noChangeArrowheads="1"/>
            </p:cNvSpPr>
            <p:nvPr/>
          </p:nvSpPr>
          <p:spPr bwMode="auto">
            <a:xfrm>
              <a:off x="3470" y="3385"/>
              <a:ext cx="136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0  </a:t>
              </a:r>
              <a:r>
                <a:rPr lang="en-US" altLang="zh-CN" sz="2400" b="1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  1  1  1  1  1</a:t>
              </a:r>
            </a:p>
          </p:txBody>
        </p:sp>
        <p:sp>
          <p:nvSpPr>
            <p:cNvPr id="22560" name="Text Box 70"/>
            <p:cNvSpPr txBox="1">
              <a:spLocks noChangeArrowheads="1"/>
            </p:cNvSpPr>
            <p:nvPr/>
          </p:nvSpPr>
          <p:spPr bwMode="auto">
            <a:xfrm>
              <a:off x="5057" y="3385"/>
              <a:ext cx="40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a typeface="仿宋_GB2312" pitchFamily="49" charset="-122"/>
                </a:rPr>
                <a:t>110</a:t>
              </a:r>
            </a:p>
          </p:txBody>
        </p:sp>
        <p:sp>
          <p:nvSpPr>
            <p:cNvPr id="22561" name="Text Box 71"/>
            <p:cNvSpPr txBox="1">
              <a:spLocks noChangeArrowheads="1"/>
            </p:cNvSpPr>
            <p:nvPr/>
          </p:nvSpPr>
          <p:spPr bwMode="auto">
            <a:xfrm>
              <a:off x="3470" y="3748"/>
              <a:ext cx="136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  1  1  1  1  1  1</a:t>
              </a:r>
            </a:p>
          </p:txBody>
        </p:sp>
        <p:sp>
          <p:nvSpPr>
            <p:cNvPr id="22562" name="Text Box 72"/>
            <p:cNvSpPr txBox="1">
              <a:spLocks noChangeArrowheads="1"/>
            </p:cNvSpPr>
            <p:nvPr/>
          </p:nvSpPr>
          <p:spPr bwMode="auto">
            <a:xfrm>
              <a:off x="5057" y="3748"/>
              <a:ext cx="404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a typeface="仿宋_GB2312" pitchFamily="49" charset="-122"/>
                </a:rPr>
                <a:t>111</a:t>
              </a:r>
            </a:p>
          </p:txBody>
        </p:sp>
      </p:grpSp>
      <p:sp>
        <p:nvSpPr>
          <p:cNvPr id="350285" name="Rectangle 77"/>
          <p:cNvSpPr>
            <a:spLocks noChangeArrowheads="1"/>
          </p:cNvSpPr>
          <p:nvPr/>
        </p:nvSpPr>
        <p:spPr bwMode="auto">
          <a:xfrm>
            <a:off x="395288" y="0"/>
            <a:ext cx="2390762" cy="50482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/>
                </a:solidFill>
                <a:ea typeface="仿宋_GB2312" pitchFamily="49" charset="-122"/>
              </a:rPr>
              <a:t>2.工作</a:t>
            </a:r>
            <a:r>
              <a:rPr lang="zh-CN" altLang="en-US" sz="3200" b="1" dirty="0" smtClean="0">
                <a:solidFill>
                  <a:schemeClr val="tx1"/>
                </a:solidFill>
                <a:ea typeface="仿宋_GB2312" pitchFamily="49" charset="-122"/>
              </a:rPr>
              <a:t>原理</a:t>
            </a:r>
            <a:endParaRPr lang="zh-CN" altLang="en-US" sz="32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pic>
        <p:nvPicPr>
          <p:cNvPr id="350286" name="Picture 78" descr="6222"/>
          <p:cNvPicPr>
            <a:picLocks noChangeAspect="1" noChangeArrowheads="1"/>
          </p:cNvPicPr>
          <p:nvPr/>
        </p:nvPicPr>
        <p:blipFill>
          <a:blip r:embed="rId13" cstate="print">
            <a:lum bright="6000"/>
          </a:blip>
          <a:srcRect/>
          <a:stretch>
            <a:fillRect/>
          </a:stretch>
        </p:blipFill>
        <p:spPr bwMode="auto">
          <a:xfrm>
            <a:off x="0" y="692150"/>
            <a:ext cx="3446463" cy="5867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6300788" y="0"/>
            <a:ext cx="2303462" cy="908050"/>
            <a:chOff x="3969" y="0"/>
            <a:chExt cx="1451" cy="572"/>
          </a:xfrm>
        </p:grpSpPr>
        <p:sp>
          <p:nvSpPr>
            <p:cNvPr id="22551" name="AutoShape 88"/>
            <p:cNvSpPr>
              <a:spLocks noChangeArrowheads="1"/>
            </p:cNvSpPr>
            <p:nvPr/>
          </p:nvSpPr>
          <p:spPr bwMode="auto">
            <a:xfrm>
              <a:off x="3969" y="0"/>
              <a:ext cx="1315" cy="572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2552" name="AutoShape 89"/>
            <p:cNvSpPr>
              <a:spLocks noChangeArrowheads="1"/>
            </p:cNvSpPr>
            <p:nvPr/>
          </p:nvSpPr>
          <p:spPr bwMode="auto">
            <a:xfrm>
              <a:off x="3969" y="0"/>
              <a:ext cx="1451" cy="572"/>
            </a:xfrm>
            <a:prstGeom prst="wedgeRoundRectCallout">
              <a:avLst>
                <a:gd name="adj1" fmla="val 46625"/>
                <a:gd name="adj2" fmla="val 65736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>
                  <a:solidFill>
                    <a:schemeClr val="accent2"/>
                  </a:solidFill>
                </a:rPr>
                <a:t>优先编码器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65" grpId="0" autoUpdateAnimBg="0"/>
      <p:bldP spid="350266" grpId="0" autoUpdateAnimBg="0"/>
      <p:bldP spid="350267" grpId="0" autoUpdateAnimBg="0"/>
      <p:bldP spid="350268" grpId="0" autoUpdateAnimBg="0"/>
      <p:bldP spid="350269" grpId="0" autoUpdateAnimBg="0"/>
      <p:bldP spid="350270" grpId="0" autoUpdateAnimBg="0"/>
      <p:bldP spid="35028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2647950" cy="64135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 smtClean="0">
                <a:solidFill>
                  <a:schemeClr val="tx1"/>
                </a:solidFill>
                <a:ea typeface="仿宋_GB2312" pitchFamily="49" charset="-122"/>
              </a:rPr>
              <a:t>3.  </a:t>
            </a:r>
            <a:r>
              <a:rPr lang="zh-CN" altLang="en-US" sz="3600" b="1" dirty="0">
                <a:solidFill>
                  <a:schemeClr val="tx1"/>
                </a:solidFill>
                <a:ea typeface="仿宋_GB2312" pitchFamily="49" charset="-122"/>
              </a:rPr>
              <a:t>特点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2419350" cy="57943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（</a:t>
            </a:r>
            <a:r>
              <a:rPr lang="en-US" altLang="zh-CN" sz="3200" b="1">
                <a:solidFill>
                  <a:srgbClr val="FF3300"/>
                </a:solidFill>
                <a:ea typeface="仿宋_GB2312" pitchFamily="49" charset="-122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）优点：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755650" y="1773238"/>
            <a:ext cx="198755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速度快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755650" y="2349500"/>
            <a:ext cx="35083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精度高（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有舍有入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395288" y="3716338"/>
            <a:ext cx="2881312" cy="57943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（</a:t>
            </a:r>
            <a:r>
              <a:rPr lang="en-US" altLang="zh-CN" sz="3200" b="1">
                <a:solidFill>
                  <a:srgbClr val="FF3300"/>
                </a:solidFill>
                <a:ea typeface="仿宋_GB2312" pitchFamily="49" charset="-122"/>
              </a:rPr>
              <a:t>2</a:t>
            </a:r>
            <a:r>
              <a:rPr lang="zh-CN" altLang="en-US" sz="3200" b="1">
                <a:solidFill>
                  <a:srgbClr val="FF3300"/>
                </a:solidFill>
                <a:ea typeface="仿宋_GB2312" pitchFamily="49" charset="-122"/>
              </a:rPr>
              <a:t>）缺点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684213" y="2897188"/>
            <a:ext cx="685958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比较器与寄存器兼有“取样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-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保持”功能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323850" y="4437063"/>
            <a:ext cx="85217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电路复杂，需大量比较器（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b="1" baseline="42000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-1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）、寄存器（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b="1" baseline="42000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-1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;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1331913" y="5084763"/>
            <a:ext cx="7354887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10</a:t>
            </a:r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位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A/D</a:t>
            </a:r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转换器需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1023</a:t>
            </a:r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个比较器和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1023</a:t>
            </a:r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个寄存器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611188" y="5734050"/>
            <a:ext cx="3960812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生产困难，价格贵。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 autoUpdateAnimBg="0"/>
      <p:bldP spid="351235" grpId="0" autoUpdateAnimBg="0"/>
      <p:bldP spid="351236" grpId="0" autoUpdateAnimBg="0"/>
      <p:bldP spid="351237" grpId="0" autoUpdateAnimBg="0"/>
      <p:bldP spid="351238" grpId="0" autoUpdateAnimBg="0"/>
      <p:bldP spid="351239" grpId="0" autoUpdateAnimBg="0"/>
      <p:bldP spid="351240" grpId="0" autoUpdateAnimBg="0"/>
      <p:bldP spid="351241" grpId="0" autoUpdateAnimBg="0"/>
      <p:bldP spid="3512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4787900" cy="685800"/>
          </a:xfrm>
          <a:solidFill>
            <a:srgbClr val="FF99CC"/>
          </a:solidFill>
        </p:spPr>
        <p:txBody>
          <a:bodyPr/>
          <a:lstStyle/>
          <a:p>
            <a:pPr algn="l" eaLnBrk="1" hangingPunct="1"/>
            <a:r>
              <a:rPr lang="en-US" altLang="zh-CN" sz="2600" b="1" dirty="0" smtClean="0"/>
              <a:t>8.6.3   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逐次渐近型</a:t>
            </a:r>
            <a:r>
              <a:rPr lang="en-US" altLang="zh-CN" sz="2600" b="1" dirty="0" smtClean="0">
                <a:solidFill>
                  <a:srgbClr val="FF0000"/>
                </a:solidFill>
                <a:ea typeface="黑体" pitchFamily="2" charset="-122"/>
              </a:rPr>
              <a:t>A/D</a:t>
            </a:r>
            <a:r>
              <a:rPr lang="zh-CN" altLang="zh-CN" sz="2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转换器</a:t>
            </a:r>
            <a:endParaRPr lang="zh-CN" altLang="en-US" sz="2600" b="1" dirty="0" smtClean="0"/>
          </a:p>
        </p:txBody>
      </p:sp>
      <p:pic>
        <p:nvPicPr>
          <p:cNvPr id="352261" name="Picture 5" descr="62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75" y="979488"/>
            <a:ext cx="2859088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2262" name="Line 6"/>
          <p:cNvSpPr>
            <a:spLocks noChangeShapeType="1"/>
          </p:cNvSpPr>
          <p:nvPr/>
        </p:nvSpPr>
        <p:spPr bwMode="auto">
          <a:xfrm>
            <a:off x="3651250" y="3932238"/>
            <a:ext cx="2039938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4316413" y="2073275"/>
            <a:ext cx="611187" cy="1716088"/>
          </a:xfrm>
          <a:prstGeom prst="rect">
            <a:avLst/>
          </a:prstGeom>
          <a:solidFill>
            <a:srgbClr val="FFCC99"/>
          </a:solidFill>
          <a:ln w="222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高位为</a:t>
            </a:r>
            <a:r>
              <a:rPr lang="en-US" altLang="zh-CN" b="1">
                <a:solidFill>
                  <a:srgbClr val="FF0000"/>
                </a:solidFill>
                <a:ea typeface="仿宋_GB2312" pitchFamily="49" charset="-122"/>
              </a:rPr>
              <a:t>1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4392613" y="4359275"/>
            <a:ext cx="611187" cy="1806575"/>
          </a:xfrm>
          <a:prstGeom prst="rect">
            <a:avLst/>
          </a:prstGeom>
          <a:solidFill>
            <a:srgbClr val="FFCC99"/>
          </a:solidFill>
          <a:ln w="222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高位为</a:t>
            </a:r>
            <a:r>
              <a:rPr lang="en-US" altLang="zh-CN" b="1">
                <a:solidFill>
                  <a:srgbClr val="FF0000"/>
                </a:solidFill>
                <a:ea typeface="仿宋_GB2312" pitchFamily="49" charset="-122"/>
              </a:rPr>
              <a:t>0</a:t>
            </a:r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3635375" y="2708275"/>
            <a:ext cx="2251075" cy="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3600450" y="5197475"/>
            <a:ext cx="2109788" cy="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 flipV="1">
            <a:off x="5076825" y="1997075"/>
            <a:ext cx="1022350" cy="2667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 flipV="1">
            <a:off x="5146675" y="2073275"/>
            <a:ext cx="682625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5357813" y="1412875"/>
            <a:ext cx="2093912" cy="519113"/>
          </a:xfrm>
          <a:prstGeom prst="rect">
            <a:avLst/>
          </a:prstGeom>
          <a:solidFill>
            <a:srgbClr val="FFFF99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ea typeface="仿宋_GB2312" pitchFamily="49" charset="-122"/>
              </a:rPr>
              <a:t>次高位为</a:t>
            </a:r>
            <a:r>
              <a:rPr lang="en-US" altLang="zh-CN" b="1" dirty="0">
                <a:solidFill>
                  <a:schemeClr val="accent2"/>
                </a:solidFill>
                <a:ea typeface="仿宋_GB2312" pitchFamily="49" charset="-122"/>
              </a:rPr>
              <a:t>1</a:t>
            </a:r>
          </a:p>
        </p:txBody>
      </p:sp>
      <p:sp>
        <p:nvSpPr>
          <p:cNvPr id="352272" name="Line 16"/>
          <p:cNvSpPr>
            <a:spLocks noChangeShapeType="1"/>
          </p:cNvSpPr>
          <p:nvPr/>
        </p:nvSpPr>
        <p:spPr bwMode="auto">
          <a:xfrm>
            <a:off x="5292725" y="3500438"/>
            <a:ext cx="911225" cy="2230437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>
            <a:off x="5148263" y="5502275"/>
            <a:ext cx="984250" cy="2286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5724525" y="5805488"/>
            <a:ext cx="2174875" cy="519112"/>
          </a:xfrm>
          <a:prstGeom prst="rect">
            <a:avLst/>
          </a:prstGeom>
          <a:solidFill>
            <a:srgbClr val="FFFF99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次高位为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0</a:t>
            </a:r>
          </a:p>
        </p:txBody>
      </p:sp>
      <p:sp>
        <p:nvSpPr>
          <p:cNvPr id="352275" name="Text Box 19"/>
          <p:cNvSpPr txBox="1">
            <a:spLocks noChangeArrowheads="1"/>
          </p:cNvSpPr>
          <p:nvPr/>
        </p:nvSpPr>
        <p:spPr bwMode="auto">
          <a:xfrm>
            <a:off x="5964238" y="3040063"/>
            <a:ext cx="2871787" cy="137318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每次比较确定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位二进制数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以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位二进制为例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6530975" y="2276475"/>
            <a:ext cx="2160588" cy="57943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仿宋_GB2312" pitchFamily="49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ea typeface="仿宋_GB2312" pitchFamily="49" charset="-122"/>
              </a:rPr>
              <a:t>思想：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072066" y="214290"/>
            <a:ext cx="2857520" cy="52322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ea typeface="仿宋_GB2312" pitchFamily="49" charset="-122"/>
              </a:rPr>
              <a:t>只舍不入量化</a:t>
            </a:r>
            <a:endParaRPr lang="en-US" altLang="zh-CN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 rot="16200000">
            <a:off x="809816" y="3476408"/>
            <a:ext cx="1332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ea typeface="仿宋_GB2312" pitchFamily="49" charset="-122"/>
              </a:rPr>
              <a:t>Δ=1/8V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nimBg="1" autoUpdateAnimBg="0"/>
      <p:bldP spid="352262" grpId="0" animBg="1"/>
      <p:bldP spid="352263" grpId="0" animBg="1" autoUpdateAnimBg="0"/>
      <p:bldP spid="352264" grpId="0" animBg="1" autoUpdateAnimBg="0"/>
      <p:bldP spid="352265" grpId="0" animBg="1"/>
      <p:bldP spid="352266" grpId="0" animBg="1"/>
      <p:bldP spid="352268" grpId="0" animBg="1"/>
      <p:bldP spid="352269" grpId="0" animBg="1"/>
      <p:bldP spid="352270" grpId="0" animBg="1"/>
      <p:bldP spid="352272" grpId="0" animBg="1"/>
      <p:bldP spid="352273" grpId="0" animBg="1"/>
      <p:bldP spid="352274" grpId="0" animBg="1"/>
      <p:bldP spid="352275" grpId="0" autoUpdateAnimBg="0"/>
      <p:bldP spid="352260" grpId="0" autoUpdateAnimBg="0"/>
      <p:bldP spid="18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250825" y="161925"/>
            <a:ext cx="3600450" cy="58477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.</a:t>
            </a:r>
            <a:r>
              <a:rPr lang="zh-CN" altLang="en-US" sz="3200" b="1" dirty="0" smtClean="0">
                <a:solidFill>
                  <a:schemeClr val="tx1"/>
                </a:solidFill>
                <a:ea typeface="仿宋_GB2312" pitchFamily="49" charset="-122"/>
              </a:rPr>
              <a:t>基本工作原理</a:t>
            </a:r>
            <a:endParaRPr lang="zh-CN" altLang="en-US" sz="32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0" y="1341438"/>
          <a:ext cx="6300788" cy="5027612"/>
        </p:xfrm>
        <a:graphic>
          <a:graphicData uri="http://schemas.openxmlformats.org/presentationml/2006/ole">
            <p:oleObj spid="_x0000_s23554" name="Photo Editor 照片" r:id="rId3" imgW="24019048" imgH="17699921" progId="">
              <p:embed/>
            </p:oleObj>
          </a:graphicData>
        </a:graphic>
      </p:graphicFrame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140200" y="260350"/>
            <a:ext cx="1968809" cy="584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工作过程</a:t>
            </a:r>
            <a:r>
              <a:rPr lang="en-US" altLang="zh-CN" sz="3200" b="1" dirty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: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6156325" y="404813"/>
            <a:ext cx="29876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49" charset="-122"/>
              </a:rPr>
              <a:t>）寄存器清</a:t>
            </a:r>
            <a:r>
              <a:rPr lang="en-US" altLang="zh-CN" sz="2400" b="1" dirty="0">
                <a:solidFill>
                  <a:schemeClr val="tx1"/>
                </a:solidFill>
                <a:ea typeface="仿宋_GB2312" pitchFamily="49" charset="-122"/>
              </a:rPr>
              <a:t>0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6227763" y="908050"/>
            <a:ext cx="2736850" cy="140652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）寄存器</a:t>
            </a:r>
            <a:r>
              <a:rPr lang="zh-CN" altLang="en-US" sz="2400" b="1">
                <a:solidFill>
                  <a:srgbClr val="FF0000"/>
                </a:solidFill>
                <a:ea typeface="仿宋_GB2312" pitchFamily="49" charset="-122"/>
              </a:rPr>
              <a:t>最高位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置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400" b="1" baseline="-25000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(=0.5v</a:t>
            </a:r>
            <a:r>
              <a:rPr lang="en-US" altLang="zh-CN" sz="2400" b="1" baseline="-25000">
                <a:solidFill>
                  <a:schemeClr val="tx1"/>
                </a:solidFill>
                <a:ea typeface="仿宋_GB2312" pitchFamily="49" charset="-122"/>
              </a:rPr>
              <a:t>m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与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400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比较</a:t>
            </a:r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6516688" y="2420938"/>
            <a:ext cx="2447925" cy="968375"/>
          </a:xfrm>
          <a:prstGeom prst="rect">
            <a:avLst/>
          </a:prstGeom>
          <a:solidFill>
            <a:srgbClr val="FFFF99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若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400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(t)≥ v</a:t>
            </a:r>
            <a:r>
              <a:rPr lang="en-US" altLang="zh-CN" sz="2400" b="1" baseline="-25000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，比较器输出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0</a:t>
            </a:r>
          </a:p>
        </p:txBody>
      </p:sp>
      <p:sp>
        <p:nvSpPr>
          <p:cNvPr id="391178" name="AutoShape 10"/>
          <p:cNvSpPr>
            <a:spLocks noChangeArrowheads="1"/>
          </p:cNvSpPr>
          <p:nvPr/>
        </p:nvSpPr>
        <p:spPr bwMode="auto">
          <a:xfrm rot="5400000">
            <a:off x="7750175" y="3419476"/>
            <a:ext cx="314325" cy="6223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6877050" y="3933825"/>
            <a:ext cx="20066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高位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保留</a:t>
            </a:r>
          </a:p>
        </p:txBody>
      </p:sp>
      <p:sp>
        <p:nvSpPr>
          <p:cNvPr id="391180" name="Text Box 12"/>
          <p:cNvSpPr txBox="1">
            <a:spLocks noChangeArrowheads="1"/>
          </p:cNvSpPr>
          <p:nvPr/>
        </p:nvSpPr>
        <p:spPr bwMode="auto">
          <a:xfrm>
            <a:off x="6443663" y="4508500"/>
            <a:ext cx="2520950" cy="844550"/>
          </a:xfrm>
          <a:prstGeom prst="rect">
            <a:avLst/>
          </a:prstGeom>
          <a:solidFill>
            <a:srgbClr val="FFFF99"/>
          </a:solidFill>
          <a:ln w="222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若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400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(t)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＜ 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400" b="1" baseline="-25000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，比较器输出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1</a:t>
            </a:r>
          </a:p>
        </p:txBody>
      </p:sp>
      <p:sp>
        <p:nvSpPr>
          <p:cNvPr id="391181" name="AutoShape 13"/>
          <p:cNvSpPr>
            <a:spLocks noChangeArrowheads="1"/>
          </p:cNvSpPr>
          <p:nvPr/>
        </p:nvSpPr>
        <p:spPr bwMode="auto">
          <a:xfrm rot="5400000">
            <a:off x="7821612" y="5291138"/>
            <a:ext cx="314325" cy="6223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2" name="Text Box 14"/>
          <p:cNvSpPr txBox="1">
            <a:spLocks noChangeArrowheads="1"/>
          </p:cNvSpPr>
          <p:nvPr/>
        </p:nvSpPr>
        <p:spPr bwMode="auto">
          <a:xfrm>
            <a:off x="6623050" y="5876925"/>
            <a:ext cx="25209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高位复位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清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0)</a:t>
            </a:r>
          </a:p>
        </p:txBody>
      </p:sp>
      <p:sp>
        <p:nvSpPr>
          <p:cNvPr id="391183" name="AutoShape 15"/>
          <p:cNvSpPr>
            <a:spLocks noChangeArrowheads="1"/>
          </p:cNvSpPr>
          <p:nvPr/>
        </p:nvSpPr>
        <p:spPr bwMode="auto">
          <a:xfrm>
            <a:off x="3203575" y="6021388"/>
            <a:ext cx="2881313" cy="431800"/>
          </a:xfrm>
          <a:prstGeom prst="wedgeRoundRectCallout">
            <a:avLst>
              <a:gd name="adj1" fmla="val 34352"/>
              <a:gd name="adj2" fmla="val -57722"/>
              <a:gd name="adj3" fmla="val 16667"/>
            </a:avLst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确定了最高位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 autoUpdateAnimBg="0"/>
      <p:bldP spid="391174" grpId="0" autoUpdateAnimBg="0"/>
      <p:bldP spid="391175" grpId="0" autoUpdateAnimBg="0"/>
      <p:bldP spid="391176" grpId="0" autoUpdateAnimBg="0"/>
      <p:bldP spid="391177" grpId="0" animBg="1" autoUpdateAnimBg="0"/>
      <p:bldP spid="391178" grpId="0" animBg="1"/>
      <p:bldP spid="391179" grpId="0" autoUpdateAnimBg="0"/>
      <p:bldP spid="391180" grpId="0" animBg="1" autoUpdateAnimBg="0"/>
      <p:bldP spid="391181" grpId="0" animBg="1"/>
      <p:bldP spid="391182" grpId="0" autoUpdateAnimBg="0"/>
      <p:bldP spid="3911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4716463" y="160338"/>
            <a:ext cx="4427537" cy="9461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）寄存器</a:t>
            </a:r>
            <a:r>
              <a:rPr lang="zh-CN" altLang="en-US" b="1">
                <a:solidFill>
                  <a:srgbClr val="FF0000"/>
                </a:solidFill>
                <a:ea typeface="仿宋_GB2312" pitchFamily="49" charset="-122"/>
              </a:rPr>
              <a:t>次高位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置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与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比较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5435600" y="1268413"/>
            <a:ext cx="3708400" cy="946150"/>
          </a:xfrm>
          <a:prstGeom prst="rect">
            <a:avLst/>
          </a:prstGeom>
          <a:solidFill>
            <a:srgbClr val="FFFF99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若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t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）≥ 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，比较器输出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0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588125" y="2492375"/>
            <a:ext cx="2376488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次高位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保留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5508625" y="3068638"/>
            <a:ext cx="3306763" cy="946150"/>
          </a:xfrm>
          <a:prstGeom prst="rect">
            <a:avLst/>
          </a:prstGeom>
          <a:solidFill>
            <a:srgbClr val="FFFF99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若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t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）＜ 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，比较器输出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1</a:t>
            </a:r>
          </a:p>
        </p:txBody>
      </p:sp>
      <p:sp>
        <p:nvSpPr>
          <p:cNvPr id="353297" name="AutoShape 17"/>
          <p:cNvSpPr>
            <a:spLocks noChangeArrowheads="1"/>
          </p:cNvSpPr>
          <p:nvPr/>
        </p:nvSpPr>
        <p:spPr bwMode="auto">
          <a:xfrm rot="5400000">
            <a:off x="8237537" y="1878013"/>
            <a:ext cx="328613" cy="6937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6443663" y="4292600"/>
            <a:ext cx="2449512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次高位复位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6372225" y="4814888"/>
            <a:ext cx="1098550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tx1"/>
                </a:solidFill>
                <a:ea typeface="仿宋_GB2312" pitchFamily="49" charset="-122"/>
              </a:rPr>
              <a:t>……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3348038" y="5648325"/>
            <a:ext cx="4464050" cy="58477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FF3300"/>
                </a:solidFill>
                <a:ea typeface="仿宋_GB2312" pitchFamily="49" charset="-122"/>
              </a:rPr>
              <a:t>依</a:t>
            </a:r>
            <a:r>
              <a:rPr lang="zh-CN" altLang="en-US" sz="3200" b="1" dirty="0">
                <a:solidFill>
                  <a:srgbClr val="FF3300"/>
                </a:solidFill>
                <a:ea typeface="仿宋_GB2312" pitchFamily="49" charset="-122"/>
              </a:rPr>
              <a:t>此方法，逐位确定</a:t>
            </a:r>
          </a:p>
        </p:txBody>
      </p:sp>
      <p:sp>
        <p:nvSpPr>
          <p:cNvPr id="353302" name="AutoShape 22"/>
          <p:cNvSpPr>
            <a:spLocks noChangeArrowheads="1"/>
          </p:cNvSpPr>
          <p:nvPr/>
        </p:nvSpPr>
        <p:spPr bwMode="auto">
          <a:xfrm>
            <a:off x="0" y="0"/>
            <a:ext cx="3455988" cy="908050"/>
          </a:xfrm>
          <a:prstGeom prst="wedgeRoundRectCallout">
            <a:avLst>
              <a:gd name="adj1" fmla="val 25380"/>
              <a:gd name="adj2" fmla="val 74477"/>
              <a:gd name="adj3" fmla="val 16667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接着确定次高位</a:t>
            </a:r>
          </a:p>
        </p:txBody>
      </p:sp>
      <p:graphicFrame>
        <p:nvGraphicFramePr>
          <p:cNvPr id="353303" name="Object 23"/>
          <p:cNvGraphicFramePr>
            <a:graphicFrameLocks noChangeAspect="1"/>
          </p:cNvGraphicFramePr>
          <p:nvPr/>
        </p:nvGraphicFramePr>
        <p:xfrm>
          <a:off x="0" y="1341438"/>
          <a:ext cx="5292725" cy="4222750"/>
        </p:xfrm>
        <a:graphic>
          <a:graphicData uri="http://schemas.openxmlformats.org/presentationml/2006/ole">
            <p:oleObj spid="_x0000_s24578" name="Photo Editor 照片" r:id="rId3" imgW="24019048" imgH="17699921" progId="">
              <p:embed/>
            </p:oleObj>
          </a:graphicData>
        </a:graphic>
      </p:graphicFrame>
      <p:sp>
        <p:nvSpPr>
          <p:cNvPr id="353304" name="AutoShape 24"/>
          <p:cNvSpPr>
            <a:spLocks noChangeArrowheads="1"/>
          </p:cNvSpPr>
          <p:nvPr/>
        </p:nvSpPr>
        <p:spPr bwMode="auto">
          <a:xfrm rot="5400000">
            <a:off x="8067675" y="3678238"/>
            <a:ext cx="328613" cy="6937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 autoUpdateAnimBg="0"/>
      <p:bldP spid="353294" grpId="0" animBg="1" autoUpdateAnimBg="0"/>
      <p:bldP spid="353295" grpId="0" autoUpdateAnimBg="0"/>
      <p:bldP spid="353296" grpId="0" animBg="1" autoUpdateAnimBg="0"/>
      <p:bldP spid="353297" grpId="0" animBg="1"/>
      <p:bldP spid="353299" grpId="0" autoUpdateAnimBg="0"/>
      <p:bldP spid="353300" grpId="0" autoUpdateAnimBg="0"/>
      <p:bldP spid="353301" grpId="0" animBg="1" autoUpdateAnimBg="0"/>
      <p:bldP spid="353302" grpId="0" animBg="1"/>
      <p:bldP spid="35330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10550" cy="57943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例：</a:t>
            </a:r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4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位逐次渐近型</a:t>
            </a:r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A/D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， </a:t>
            </a:r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3200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 =10.8V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； </a:t>
            </a:r>
            <a:r>
              <a:rPr lang="en-US" altLang="zh-CN" sz="3200" b="1">
                <a:solidFill>
                  <a:srgbClr val="FF0000"/>
                </a:solidFill>
                <a:ea typeface="仿宋_GB2312" pitchFamily="49" charset="-122"/>
              </a:rPr>
              <a:t>Δ=1V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113" y="1412875"/>
            <a:ext cx="6916737" cy="3327400"/>
            <a:chOff x="0" y="410"/>
            <a:chExt cx="3194" cy="1462"/>
          </a:xfrm>
        </p:grpSpPr>
        <p:sp>
          <p:nvSpPr>
            <p:cNvPr id="41008" name="Line 4"/>
            <p:cNvSpPr>
              <a:spLocks noChangeShapeType="1"/>
            </p:cNvSpPr>
            <p:nvPr/>
          </p:nvSpPr>
          <p:spPr bwMode="auto">
            <a:xfrm flipV="1">
              <a:off x="336" y="432"/>
              <a:ext cx="0" cy="14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9" name="Line 5"/>
            <p:cNvSpPr>
              <a:spLocks noChangeShapeType="1"/>
            </p:cNvSpPr>
            <p:nvPr/>
          </p:nvSpPr>
          <p:spPr bwMode="auto">
            <a:xfrm>
              <a:off x="0" y="1680"/>
              <a:ext cx="30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Text Box 6"/>
            <p:cNvSpPr txBox="1">
              <a:spLocks noChangeArrowheads="1"/>
            </p:cNvSpPr>
            <p:nvPr/>
          </p:nvSpPr>
          <p:spPr bwMode="auto">
            <a:xfrm>
              <a:off x="134" y="1641"/>
              <a:ext cx="176" cy="175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ea typeface="仿宋_GB2312" pitchFamily="49" charset="-122"/>
                </a:rPr>
                <a:t>O</a:t>
              </a:r>
            </a:p>
          </p:txBody>
        </p:sp>
        <p:sp>
          <p:nvSpPr>
            <p:cNvPr id="41011" name="Rectangle 7"/>
            <p:cNvSpPr>
              <a:spLocks noChangeArrowheads="1"/>
            </p:cNvSpPr>
            <p:nvPr/>
          </p:nvSpPr>
          <p:spPr bwMode="auto">
            <a:xfrm>
              <a:off x="0" y="410"/>
              <a:ext cx="229" cy="20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v</a:t>
              </a:r>
              <a:r>
                <a:rPr lang="en-US" altLang="zh-CN" sz="2400" b="1" baseline="-25000">
                  <a:solidFill>
                    <a:schemeClr val="tx1"/>
                  </a:solidFill>
                  <a:ea typeface="仿宋_GB2312" pitchFamily="49" charset="-122"/>
                </a:rPr>
                <a:t>O</a:t>
              </a:r>
            </a:p>
          </p:txBody>
        </p:sp>
        <p:sp>
          <p:nvSpPr>
            <p:cNvPr id="41012" name="Text Box 8"/>
            <p:cNvSpPr txBox="1">
              <a:spLocks noChangeArrowheads="1"/>
            </p:cNvSpPr>
            <p:nvPr/>
          </p:nvSpPr>
          <p:spPr bwMode="auto">
            <a:xfrm>
              <a:off x="3062" y="1571"/>
              <a:ext cx="132" cy="20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a typeface="仿宋_GB2312" pitchFamily="49" charset="-122"/>
                </a:rPr>
                <a:t>t</a:t>
              </a:r>
            </a:p>
          </p:txBody>
        </p:sp>
      </p:grp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2306638" y="3089275"/>
            <a:ext cx="0" cy="11430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14" name="Line 10"/>
          <p:cNvSpPr>
            <a:spLocks noChangeShapeType="1"/>
          </p:cNvSpPr>
          <p:nvPr/>
        </p:nvSpPr>
        <p:spPr bwMode="auto">
          <a:xfrm>
            <a:off x="1673225" y="2708275"/>
            <a:ext cx="53467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6950075" y="2479675"/>
            <a:ext cx="8128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10.8V</a:t>
            </a:r>
          </a:p>
        </p:txBody>
      </p:sp>
      <p:sp>
        <p:nvSpPr>
          <p:cNvPr id="354316" name="Rectangle 12"/>
          <p:cNvSpPr>
            <a:spLocks noChangeArrowheads="1"/>
          </p:cNvSpPr>
          <p:nvPr/>
        </p:nvSpPr>
        <p:spPr bwMode="auto">
          <a:xfrm>
            <a:off x="1322388" y="2403475"/>
            <a:ext cx="37465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I</a:t>
            </a: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1658938" y="4322763"/>
            <a:ext cx="722312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3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=1</a:t>
            </a:r>
          </a:p>
        </p:txBody>
      </p:sp>
      <p:sp>
        <p:nvSpPr>
          <p:cNvPr id="354318" name="Line 14"/>
          <p:cNvSpPr>
            <a:spLocks noChangeShapeType="1"/>
          </p:cNvSpPr>
          <p:nvPr/>
        </p:nvSpPr>
        <p:spPr bwMode="auto">
          <a:xfrm>
            <a:off x="1673225" y="3089275"/>
            <a:ext cx="6334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1744663" y="2708275"/>
            <a:ext cx="4953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8V</a:t>
            </a:r>
          </a:p>
        </p:txBody>
      </p:sp>
      <p:sp>
        <p:nvSpPr>
          <p:cNvPr id="354320" name="Line 16"/>
          <p:cNvSpPr>
            <a:spLocks noChangeShapeType="1"/>
          </p:cNvSpPr>
          <p:nvPr/>
        </p:nvSpPr>
        <p:spPr bwMode="auto">
          <a:xfrm>
            <a:off x="2940050" y="3089275"/>
            <a:ext cx="0" cy="11430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2306638" y="4308475"/>
            <a:ext cx="722312" cy="7016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  <a:ea typeface="仿宋_GB2312" pitchFamily="49" charset="-122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=1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仿宋_GB2312" pitchFamily="49" charset="-122"/>
              </a:rPr>
              <a:t>保留</a:t>
            </a:r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>
            <a:off x="2306638" y="3089275"/>
            <a:ext cx="6334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23" name="Line 19"/>
          <p:cNvSpPr>
            <a:spLocks noChangeShapeType="1"/>
          </p:cNvSpPr>
          <p:nvPr/>
        </p:nvSpPr>
        <p:spPr bwMode="auto">
          <a:xfrm>
            <a:off x="3573463" y="3089275"/>
            <a:ext cx="0" cy="11430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2925763" y="4322763"/>
            <a:ext cx="722312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ea typeface="仿宋_GB2312" pitchFamily="49" charset="-122"/>
              </a:rPr>
              <a:t>=1</a:t>
            </a:r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2941638" y="1989138"/>
            <a:ext cx="6223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12V</a:t>
            </a:r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>
            <a:off x="4206875" y="3089275"/>
            <a:ext cx="0" cy="11430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27" name="Text Box 23"/>
          <p:cNvSpPr txBox="1">
            <a:spLocks noChangeArrowheads="1"/>
          </p:cNvSpPr>
          <p:nvPr/>
        </p:nvSpPr>
        <p:spPr bwMode="auto">
          <a:xfrm>
            <a:off x="3573463" y="4308475"/>
            <a:ext cx="722312" cy="7016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  <a:ea typeface="仿宋_GB2312" pitchFamily="49" charset="-122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=0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仿宋_GB2312" pitchFamily="49" charset="-122"/>
              </a:rPr>
              <a:t>复位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40050" y="2403475"/>
            <a:ext cx="633413" cy="685800"/>
            <a:chOff x="1248" y="912"/>
            <a:chExt cx="432" cy="432"/>
          </a:xfrm>
        </p:grpSpPr>
        <p:sp>
          <p:nvSpPr>
            <p:cNvPr id="41006" name="Line 25"/>
            <p:cNvSpPr>
              <a:spLocks noChangeShapeType="1"/>
            </p:cNvSpPr>
            <p:nvPr/>
          </p:nvSpPr>
          <p:spPr bwMode="auto">
            <a:xfrm>
              <a:off x="1248" y="912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26"/>
            <p:cNvSpPr>
              <a:spLocks noChangeShapeType="1"/>
            </p:cNvSpPr>
            <p:nvPr/>
          </p:nvSpPr>
          <p:spPr bwMode="auto">
            <a:xfrm flipV="1">
              <a:off x="1248" y="912"/>
              <a:ext cx="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573463" y="2403475"/>
            <a:ext cx="633412" cy="685800"/>
            <a:chOff x="1680" y="912"/>
            <a:chExt cx="432" cy="432"/>
          </a:xfrm>
        </p:grpSpPr>
        <p:sp>
          <p:nvSpPr>
            <p:cNvPr id="41004" name="Line 28"/>
            <p:cNvSpPr>
              <a:spLocks noChangeShapeType="1"/>
            </p:cNvSpPr>
            <p:nvPr/>
          </p:nvSpPr>
          <p:spPr bwMode="auto">
            <a:xfrm>
              <a:off x="1680" y="1344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5" name="Line 29"/>
            <p:cNvSpPr>
              <a:spLocks noChangeShapeType="1"/>
            </p:cNvSpPr>
            <p:nvPr/>
          </p:nvSpPr>
          <p:spPr bwMode="auto">
            <a:xfrm>
              <a:off x="1680" y="912"/>
              <a:ext cx="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4334" name="Text Box 30"/>
          <p:cNvSpPr txBox="1">
            <a:spLocks noChangeArrowheads="1"/>
          </p:cNvSpPr>
          <p:nvPr/>
        </p:nvSpPr>
        <p:spPr bwMode="auto">
          <a:xfrm>
            <a:off x="4206875" y="4232275"/>
            <a:ext cx="722313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=1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4276725" y="2327275"/>
            <a:ext cx="6223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10V</a:t>
            </a:r>
          </a:p>
        </p:txBody>
      </p:sp>
      <p:sp>
        <p:nvSpPr>
          <p:cNvPr id="354336" name="Line 32"/>
          <p:cNvSpPr>
            <a:spLocks noChangeShapeType="1"/>
          </p:cNvSpPr>
          <p:nvPr/>
        </p:nvSpPr>
        <p:spPr bwMode="auto">
          <a:xfrm>
            <a:off x="4838700" y="2784475"/>
            <a:ext cx="0" cy="14478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4768850" y="4232275"/>
            <a:ext cx="722313" cy="7016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=1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仿宋_GB2312" pitchFamily="49" charset="-122"/>
              </a:rPr>
              <a:t>保留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206875" y="2784475"/>
            <a:ext cx="631825" cy="304800"/>
            <a:chOff x="1248" y="912"/>
            <a:chExt cx="432" cy="432"/>
          </a:xfrm>
        </p:grpSpPr>
        <p:sp>
          <p:nvSpPr>
            <p:cNvPr id="41002" name="Line 35"/>
            <p:cNvSpPr>
              <a:spLocks noChangeShapeType="1"/>
            </p:cNvSpPr>
            <p:nvPr/>
          </p:nvSpPr>
          <p:spPr bwMode="auto">
            <a:xfrm>
              <a:off x="1248" y="912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3" name="Line 36"/>
            <p:cNvSpPr>
              <a:spLocks noChangeShapeType="1"/>
            </p:cNvSpPr>
            <p:nvPr/>
          </p:nvSpPr>
          <p:spPr bwMode="auto">
            <a:xfrm flipV="1">
              <a:off x="1248" y="912"/>
              <a:ext cx="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4341" name="Line 37"/>
          <p:cNvSpPr>
            <a:spLocks noChangeShapeType="1"/>
          </p:cNvSpPr>
          <p:nvPr/>
        </p:nvSpPr>
        <p:spPr bwMode="auto">
          <a:xfrm>
            <a:off x="5402263" y="2784475"/>
            <a:ext cx="0" cy="14478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>
            <a:off x="4838700" y="2784475"/>
            <a:ext cx="5635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43" name="Line 39"/>
          <p:cNvSpPr>
            <a:spLocks noChangeShapeType="1"/>
          </p:cNvSpPr>
          <p:nvPr/>
        </p:nvSpPr>
        <p:spPr bwMode="auto">
          <a:xfrm>
            <a:off x="6035675" y="2860675"/>
            <a:ext cx="0" cy="12954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87975" y="4246563"/>
            <a:ext cx="722313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chemeClr val="accent2"/>
                </a:solidFill>
                <a:ea typeface="仿宋_GB2312" pitchFamily="49" charset="-122"/>
              </a:rPr>
              <a:t>0</a:t>
            </a:r>
            <a:r>
              <a:rPr lang="en-US" altLang="zh-CN" sz="2000" b="1">
                <a:solidFill>
                  <a:schemeClr val="accent2"/>
                </a:solidFill>
                <a:ea typeface="仿宋_GB2312" pitchFamily="49" charset="-122"/>
              </a:rPr>
              <a:t>=1</a:t>
            </a:r>
          </a:p>
        </p:txBody>
      </p:sp>
      <p:sp>
        <p:nvSpPr>
          <p:cNvPr id="354345" name="Line 41"/>
          <p:cNvSpPr>
            <a:spLocks noChangeShapeType="1"/>
          </p:cNvSpPr>
          <p:nvPr/>
        </p:nvSpPr>
        <p:spPr bwMode="auto">
          <a:xfrm>
            <a:off x="6667500" y="2860675"/>
            <a:ext cx="0" cy="12954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6035675" y="4232275"/>
            <a:ext cx="722313" cy="7016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D</a:t>
            </a:r>
            <a:r>
              <a:rPr lang="en-US" altLang="zh-CN" sz="2000" b="1" baseline="-25000">
                <a:solidFill>
                  <a:srgbClr val="FF0000"/>
                </a:solidFill>
                <a:ea typeface="仿宋_GB2312" pitchFamily="49" charset="-122"/>
              </a:rPr>
              <a:t>0</a:t>
            </a:r>
            <a:r>
              <a:rPr lang="en-US" altLang="zh-CN" sz="2000" b="1">
                <a:solidFill>
                  <a:srgbClr val="FF0000"/>
                </a:solidFill>
                <a:ea typeface="仿宋_GB2312" pitchFamily="49" charset="-122"/>
              </a:rPr>
              <a:t>=0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仿宋_GB2312" pitchFamily="49" charset="-122"/>
              </a:rPr>
              <a:t>复位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02263" y="2632075"/>
            <a:ext cx="633412" cy="152400"/>
            <a:chOff x="1248" y="912"/>
            <a:chExt cx="432" cy="432"/>
          </a:xfrm>
        </p:grpSpPr>
        <p:sp>
          <p:nvSpPr>
            <p:cNvPr id="41000" name="Line 44"/>
            <p:cNvSpPr>
              <a:spLocks noChangeShapeType="1"/>
            </p:cNvSpPr>
            <p:nvPr/>
          </p:nvSpPr>
          <p:spPr bwMode="auto">
            <a:xfrm>
              <a:off x="1248" y="912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Line 45"/>
            <p:cNvSpPr>
              <a:spLocks noChangeShapeType="1"/>
            </p:cNvSpPr>
            <p:nvPr/>
          </p:nvSpPr>
          <p:spPr bwMode="auto">
            <a:xfrm flipV="1">
              <a:off x="1248" y="912"/>
              <a:ext cx="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011863" y="2636838"/>
            <a:ext cx="631825" cy="144462"/>
            <a:chOff x="1680" y="912"/>
            <a:chExt cx="432" cy="432"/>
          </a:xfrm>
        </p:grpSpPr>
        <p:sp>
          <p:nvSpPr>
            <p:cNvPr id="40998" name="Line 47"/>
            <p:cNvSpPr>
              <a:spLocks noChangeShapeType="1"/>
            </p:cNvSpPr>
            <p:nvPr/>
          </p:nvSpPr>
          <p:spPr bwMode="auto">
            <a:xfrm>
              <a:off x="1680" y="1344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Line 48"/>
            <p:cNvSpPr>
              <a:spLocks noChangeShapeType="1"/>
            </p:cNvSpPr>
            <p:nvPr/>
          </p:nvSpPr>
          <p:spPr bwMode="auto">
            <a:xfrm>
              <a:off x="1680" y="912"/>
              <a:ext cx="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3643313" y="2708275"/>
            <a:ext cx="4953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8V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5402263" y="2238375"/>
            <a:ext cx="6223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11V</a:t>
            </a:r>
          </a:p>
        </p:txBody>
      </p: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6084888" y="2370138"/>
            <a:ext cx="6223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10V</a:t>
            </a:r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1979613" y="5084763"/>
            <a:ext cx="3970337" cy="10668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仿宋_GB2312" pitchFamily="49" charset="-122"/>
              </a:rPr>
              <a:t>转换结果：</a:t>
            </a:r>
          </a:p>
          <a:p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D=1010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zh-CN" altLang="en-US" sz="3200" b="1">
                <a:solidFill>
                  <a:schemeClr val="accent2"/>
                </a:solidFill>
                <a:ea typeface="仿宋_GB2312" pitchFamily="49" charset="-122"/>
              </a:rPr>
              <a:t>只舍不入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13" grpId="0" animBg="1"/>
      <p:bldP spid="354314" grpId="0" animBg="1"/>
      <p:bldP spid="354315" grpId="0" autoUpdateAnimBg="0"/>
      <p:bldP spid="354316" grpId="0" autoUpdateAnimBg="0"/>
      <p:bldP spid="354317" grpId="0" autoUpdateAnimBg="0"/>
      <p:bldP spid="354318" grpId="0" animBg="1"/>
      <p:bldP spid="354319" grpId="0" autoUpdateAnimBg="0"/>
      <p:bldP spid="354320" grpId="0" animBg="1"/>
      <p:bldP spid="354321" grpId="0" autoUpdateAnimBg="0"/>
      <p:bldP spid="354322" grpId="0" animBg="1"/>
      <p:bldP spid="354323" grpId="0" animBg="1"/>
      <p:bldP spid="354324" grpId="0" autoUpdateAnimBg="0"/>
      <p:bldP spid="354325" grpId="0" autoUpdateAnimBg="0"/>
      <p:bldP spid="354326" grpId="0" animBg="1"/>
      <p:bldP spid="354327" grpId="0" autoUpdateAnimBg="0"/>
      <p:bldP spid="354334" grpId="0" autoUpdateAnimBg="0"/>
      <p:bldP spid="354335" grpId="0" autoUpdateAnimBg="0"/>
      <p:bldP spid="354336" grpId="0" animBg="1"/>
      <p:bldP spid="354337" grpId="0" autoUpdateAnimBg="0"/>
      <p:bldP spid="354341" grpId="0" animBg="1"/>
      <p:bldP spid="354342" grpId="0" animBg="1"/>
      <p:bldP spid="354343" grpId="0" animBg="1"/>
      <p:bldP spid="354344" grpId="0" autoUpdateAnimBg="0"/>
      <p:bldP spid="354345" grpId="0" animBg="1"/>
      <p:bldP spid="354346" grpId="0" autoUpdateAnimBg="0"/>
      <p:bldP spid="354353" grpId="0" autoUpdateAnimBg="0"/>
      <p:bldP spid="354354" grpId="0" autoUpdateAnimBg="0"/>
      <p:bldP spid="354355" grpId="0" autoUpdateAnimBg="0"/>
      <p:bldP spid="3543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395288" y="327025"/>
            <a:ext cx="3033712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ea typeface="仿宋_GB2312" pitchFamily="49" charset="-122"/>
              </a:rPr>
              <a:t>3.  </a:t>
            </a:r>
            <a:r>
              <a:rPr lang="zh-CN" altLang="en-US" sz="3600" b="1">
                <a:solidFill>
                  <a:srgbClr val="FF3300"/>
                </a:solidFill>
                <a:ea typeface="仿宋_GB2312" pitchFamily="49" charset="-122"/>
              </a:rPr>
              <a:t>特点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827088" y="3068638"/>
            <a:ext cx="7416800" cy="137318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速度比并联比较型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ADC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慢，因为需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次比较才能得到结果。</a:t>
            </a:r>
          </a:p>
          <a:p>
            <a:pPr>
              <a:buFontTx/>
              <a:buChar char="•"/>
            </a:pPr>
            <a:endParaRPr lang="en-US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755650" y="2205038"/>
            <a:ext cx="67691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只舍不入，精度比并联比较型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ADC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低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827088" y="1341438"/>
            <a:ext cx="5338762" cy="57943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电路简单，只需一个比较器</a:t>
            </a:r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 autoUpdateAnimBg="0"/>
      <p:bldP spid="392197" grpId="0" autoUpdateAnimBg="0"/>
      <p:bldP spid="392198" grpId="0" autoUpdateAnimBg="0"/>
      <p:bldP spid="3921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516313" cy="5334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</a:rPr>
              <a:t>8.6.4 </a:t>
            </a:r>
            <a:r>
              <a:rPr lang="zh-CN" altLang="en-US" sz="2800" b="1" dirty="0" smtClean="0"/>
              <a:t>双积分型</a:t>
            </a:r>
            <a:endParaRPr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1138" y="381000"/>
            <a:ext cx="4073525" cy="4572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电压（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V）-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时间（T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）-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测量时间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352425" y="762000"/>
            <a:ext cx="22415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电路结构框图</a:t>
            </a:r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0" y="1130300"/>
          <a:ext cx="4291013" cy="3368675"/>
        </p:xfrm>
        <a:graphic>
          <a:graphicData uri="http://schemas.openxmlformats.org/presentationml/2006/ole">
            <p:oleObj spid="_x0000_s25602" name="Photo Editor 照片" r:id="rId3" imgW="27619048" imgH="20019048" progId="">
              <p:embed/>
            </p:oleObj>
          </a:graphicData>
        </a:graphic>
      </p:graphicFrame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79388" y="4437063"/>
            <a:ext cx="1687512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工作过程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0" y="4797425"/>
            <a:ext cx="4429124" cy="40011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）计数器清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/>
                </a:solidFill>
                <a:ea typeface="仿宋_GB2312" pitchFamily="49" charset="-122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合上使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完全放电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;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0" y="5286388"/>
            <a:ext cx="4291013" cy="7016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接至</a:t>
            </a:r>
            <a:r>
              <a:rPr lang="en-US" altLang="zh-CN" sz="2000" b="1" dirty="0" err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000" b="1" baseline="-25000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（ 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S</a:t>
            </a:r>
            <a:r>
              <a:rPr lang="en-US" altLang="zh-CN" sz="2000" b="1" baseline="-25000" dirty="0">
                <a:solidFill>
                  <a:schemeClr val="tx1"/>
                </a:solidFill>
                <a:ea typeface="仿宋_GB2312" pitchFamily="49" charset="-122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a typeface="仿宋_GB2312" pitchFamily="49" charset="-122"/>
              </a:rPr>
              <a:t>断开），积分器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2000" b="1" dirty="0" err="1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v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进行固定时间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=NT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的积分</a:t>
            </a:r>
            <a:r>
              <a:rPr lang="en-US" altLang="zh-CN" sz="2000" b="1" dirty="0">
                <a:solidFill>
                  <a:schemeClr val="tx1"/>
                </a:solidFill>
                <a:ea typeface="仿宋_GB2312" pitchFamily="49" charset="-122"/>
              </a:rPr>
              <a:t>;     </a:t>
            </a:r>
          </a:p>
        </p:txBody>
      </p:sp>
      <p:graphicFrame>
        <p:nvGraphicFramePr>
          <p:cNvPr id="355337" name="Object 9"/>
          <p:cNvGraphicFramePr>
            <a:graphicFrameLocks noChangeAspect="1"/>
          </p:cNvGraphicFramePr>
          <p:nvPr/>
        </p:nvGraphicFramePr>
        <p:xfrm>
          <a:off x="214282" y="6072206"/>
          <a:ext cx="3751263" cy="571480"/>
        </p:xfrm>
        <a:graphic>
          <a:graphicData uri="http://schemas.openxmlformats.org/presentationml/2006/ole">
            <p:oleObj spid="_x0000_s25603" name="Equation" r:id="rId4" imgW="2070000" imgH="393480" progId="">
              <p:embed/>
            </p:oleObj>
          </a:graphicData>
        </a:graphic>
      </p:graphicFrame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4291013" y="3810000"/>
            <a:ext cx="4852987" cy="13112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3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）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S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接至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-V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REF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，积分器对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-V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REF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进行反向积分 ，直至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v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回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0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zh-CN" altLang="en-US" sz="2000" b="1">
                <a:solidFill>
                  <a:srgbClr val="FF0000"/>
                </a:solidFill>
                <a:ea typeface="仿宋_GB2312" pitchFamily="49" charset="-122"/>
              </a:rPr>
              <a:t>比较器输出低电平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），用计数器测出反向积分时间 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T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ea typeface="仿宋_GB2312" pitchFamily="49" charset="-122"/>
              </a:rPr>
              <a:t>=DT</a:t>
            </a:r>
            <a:r>
              <a:rPr lang="en-US" altLang="zh-CN" sz="2000" b="1" baseline="-25000">
                <a:solidFill>
                  <a:schemeClr val="tx1"/>
                </a:solidFill>
                <a:ea typeface="仿宋_GB2312" pitchFamily="49" charset="-122"/>
              </a:rPr>
              <a:t>C</a:t>
            </a:r>
            <a:r>
              <a:rPr lang="zh-CN" altLang="en-US" sz="2000" b="1">
                <a:solidFill>
                  <a:schemeClr val="tx1"/>
                </a:solidFill>
                <a:ea typeface="仿宋_GB2312" pitchFamily="49" charset="-122"/>
              </a:rPr>
              <a:t>）</a:t>
            </a:r>
          </a:p>
        </p:txBody>
      </p:sp>
      <p:pic>
        <p:nvPicPr>
          <p:cNvPr id="355339" name="Picture 11" descr="62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3138" y="0"/>
            <a:ext cx="3938587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5340" name="Object 12"/>
          <p:cNvGraphicFramePr>
            <a:graphicFrameLocks noChangeAspect="1"/>
          </p:cNvGraphicFramePr>
          <p:nvPr/>
        </p:nvGraphicFramePr>
        <p:xfrm>
          <a:off x="4572000" y="4876800"/>
          <a:ext cx="3913188" cy="773113"/>
        </p:xfrm>
        <a:graphic>
          <a:graphicData uri="http://schemas.openxmlformats.org/presentationml/2006/ole">
            <p:oleObj spid="_x0000_s25604" name="Equation" r:id="rId6" imgW="2158920" imgH="393480" progId="">
              <p:embed/>
            </p:oleObj>
          </a:graphicData>
        </a:graphic>
      </p:graphicFrame>
      <p:graphicFrame>
        <p:nvGraphicFramePr>
          <p:cNvPr id="355341" name="Object 13"/>
          <p:cNvGraphicFramePr>
            <a:graphicFrameLocks noChangeAspect="1"/>
          </p:cNvGraphicFramePr>
          <p:nvPr/>
        </p:nvGraphicFramePr>
        <p:xfrm>
          <a:off x="4572000" y="5715000"/>
          <a:ext cx="1406525" cy="863600"/>
        </p:xfrm>
        <a:graphic>
          <a:graphicData uri="http://schemas.openxmlformats.org/presentationml/2006/ole">
            <p:oleObj spid="_x0000_s25605" name="Equation" r:id="rId7" imgW="761760" imgH="431640" progId="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076825" y="5589588"/>
            <a:ext cx="1709738" cy="1046162"/>
            <a:chOff x="3456" y="3517"/>
            <a:chExt cx="1167" cy="659"/>
          </a:xfrm>
        </p:grpSpPr>
        <p:sp>
          <p:nvSpPr>
            <p:cNvPr id="25619" name="Oval 15"/>
            <p:cNvSpPr>
              <a:spLocks noChangeArrowheads="1"/>
            </p:cNvSpPr>
            <p:nvPr/>
          </p:nvSpPr>
          <p:spPr bwMode="auto">
            <a:xfrm>
              <a:off x="3456" y="3600"/>
              <a:ext cx="432" cy="576"/>
            </a:xfrm>
            <a:prstGeom prst="ellipse">
              <a:avLst/>
            </a:prstGeom>
            <a:noFill/>
            <a:ln w="222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Text Box 16"/>
            <p:cNvSpPr txBox="1">
              <a:spLocks noChangeArrowheads="1"/>
            </p:cNvSpPr>
            <p:nvPr/>
          </p:nvSpPr>
          <p:spPr bwMode="auto">
            <a:xfrm>
              <a:off x="4128" y="3517"/>
              <a:ext cx="495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仿宋_GB2312" pitchFamily="49" charset="-122"/>
                </a:rPr>
                <a:t>1/Δ</a:t>
              </a:r>
            </a:p>
          </p:txBody>
        </p:sp>
        <p:sp>
          <p:nvSpPr>
            <p:cNvPr id="25621" name="Line 17"/>
            <p:cNvSpPr>
              <a:spLocks noChangeShapeType="1"/>
            </p:cNvSpPr>
            <p:nvPr/>
          </p:nvSpPr>
          <p:spPr bwMode="auto">
            <a:xfrm flipV="1">
              <a:off x="3840" y="3648"/>
              <a:ext cx="336" cy="4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987675" y="0"/>
            <a:ext cx="4752975" cy="1066800"/>
            <a:chOff x="2208" y="0"/>
            <a:chExt cx="3120" cy="672"/>
          </a:xfrm>
        </p:grpSpPr>
        <p:sp>
          <p:nvSpPr>
            <p:cNvPr id="25616" name="Oval 19"/>
            <p:cNvSpPr>
              <a:spLocks noChangeArrowheads="1"/>
            </p:cNvSpPr>
            <p:nvPr/>
          </p:nvSpPr>
          <p:spPr bwMode="auto">
            <a:xfrm>
              <a:off x="4799" y="145"/>
              <a:ext cx="529" cy="527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Text Box 20"/>
            <p:cNvSpPr txBox="1">
              <a:spLocks noChangeArrowheads="1"/>
            </p:cNvSpPr>
            <p:nvPr/>
          </p:nvSpPr>
          <p:spPr bwMode="auto">
            <a:xfrm>
              <a:off x="2208" y="0"/>
              <a:ext cx="1089" cy="252"/>
            </a:xfrm>
            <a:prstGeom prst="rect">
              <a:avLst/>
            </a:prstGeom>
            <a:noFill/>
            <a:ln w="222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a typeface="仿宋_GB2312" pitchFamily="49" charset="-122"/>
                </a:rPr>
                <a:t>将</a:t>
              </a:r>
              <a:r>
                <a:rPr lang="en-US" altLang="zh-CN" sz="2000" b="1" dirty="0">
                  <a:solidFill>
                    <a:srgbClr val="FF0000"/>
                  </a:solidFill>
                  <a:ea typeface="仿宋_GB2312" pitchFamily="49" charset="-122"/>
                </a:rPr>
                <a:t>V</a:t>
              </a:r>
              <a:r>
                <a:rPr lang="zh-CN" altLang="en-US" sz="2000" b="1" dirty="0">
                  <a:solidFill>
                    <a:srgbClr val="FF0000"/>
                  </a:solidFill>
                  <a:ea typeface="仿宋_GB2312" pitchFamily="49" charset="-122"/>
                </a:rPr>
                <a:t>转化为</a:t>
              </a:r>
              <a:r>
                <a:rPr lang="en-US" altLang="zh-CN" sz="2000" b="1" dirty="0">
                  <a:solidFill>
                    <a:srgbClr val="FF0000"/>
                  </a:solidFill>
                  <a:ea typeface="仿宋_GB2312" pitchFamily="49" charset="-122"/>
                </a:rPr>
                <a:t>T</a:t>
              </a:r>
              <a:r>
                <a:rPr lang="en-US" altLang="zh-CN" sz="2000" b="1" baseline="-25000" dirty="0">
                  <a:solidFill>
                    <a:srgbClr val="FF0000"/>
                  </a:solidFill>
                  <a:ea typeface="仿宋_GB2312" pitchFamily="49" charset="-122"/>
                </a:rPr>
                <a:t>2</a:t>
              </a:r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H="1" flipV="1">
              <a:off x="3312" y="96"/>
              <a:ext cx="1536" cy="14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rot="5400000" flipH="1" flipV="1">
            <a:off x="3393273" y="4179099"/>
            <a:ext cx="214314" cy="1588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rot="5400000" flipH="1" flipV="1">
            <a:off x="2393141" y="4750603"/>
            <a:ext cx="1285884" cy="50006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7429520" y="6072206"/>
            <a:ext cx="914400" cy="914400"/>
          </a:xfrm>
          <a:prstGeom prst="straightConnector1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643174" y="40719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时钟周期</a:t>
            </a:r>
            <a:endParaRPr lang="zh-CN" altLang="en-US" sz="24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animBg="1" autoUpdateAnimBg="0"/>
      <p:bldP spid="355331" grpId="0" build="p" autoUpdateAnimBg="0"/>
      <p:bldP spid="355332" grpId="0" autoUpdateAnimBg="0"/>
      <p:bldP spid="355334" grpId="0" autoUpdateAnimBg="0"/>
      <p:bldP spid="355335" grpId="0" autoUpdateAnimBg="0"/>
      <p:bldP spid="355336" grpId="0" autoUpdateAnimBg="0"/>
      <p:bldP spid="355338" grpId="0" autoUpdateAnimBg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2579687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ea typeface="仿宋_GB2312" pitchFamily="49" charset="-122"/>
              </a:rPr>
              <a:t>3.  </a:t>
            </a:r>
            <a:r>
              <a:rPr lang="zh-CN" altLang="en-US" sz="3600" b="1">
                <a:solidFill>
                  <a:srgbClr val="FF3300"/>
                </a:solidFill>
                <a:ea typeface="仿宋_GB2312" pitchFamily="49" charset="-122"/>
              </a:rPr>
              <a:t>特点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2427288" cy="579437"/>
          </a:xfrm>
          <a:prstGeom prst="rect">
            <a:avLst/>
          </a:prstGeom>
          <a:solidFill>
            <a:srgbClr val="FFCC99"/>
          </a:solidFill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）优点：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7451725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抗干扰能力强。（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积分可抑制交流干扰信号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468313" y="2492375"/>
            <a:ext cx="8137525" cy="9461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精度高（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R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、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C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参数，时钟频率对结果影响很小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）、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  对元件要求低</a:t>
            </a: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684213" y="4365625"/>
            <a:ext cx="2374900" cy="579438"/>
          </a:xfrm>
          <a:prstGeom prst="rect">
            <a:avLst/>
          </a:prstGeom>
          <a:solidFill>
            <a:srgbClr val="FFCC99"/>
          </a:solidFill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ea typeface="仿宋_GB2312" pitchFamily="49" charset="-122"/>
              </a:rPr>
              <a:t>）缺点</a:t>
            </a:r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468313" y="3573463"/>
            <a:ext cx="3959225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电路简单，性能稳定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1171575" y="5070475"/>
            <a:ext cx="256222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速度极慢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67400" y="3284538"/>
            <a:ext cx="2089150" cy="1296987"/>
            <a:chOff x="3696" y="2069"/>
            <a:chExt cx="1316" cy="817"/>
          </a:xfrm>
        </p:grpSpPr>
        <p:sp>
          <p:nvSpPr>
            <p:cNvPr id="26635" name="AutoShape 10"/>
            <p:cNvSpPr>
              <a:spLocks noChangeArrowheads="1"/>
            </p:cNvSpPr>
            <p:nvPr/>
          </p:nvSpPr>
          <p:spPr bwMode="auto">
            <a:xfrm>
              <a:off x="3696" y="2069"/>
              <a:ext cx="1316" cy="817"/>
            </a:xfrm>
            <a:prstGeom prst="wedgeRoundRectCallout">
              <a:avLst>
                <a:gd name="adj1" fmla="val -115806"/>
                <a:gd name="adj2" fmla="val -72523"/>
                <a:gd name="adj3" fmla="val 16667"/>
              </a:avLst>
            </a:prstGeom>
            <a:solidFill>
              <a:srgbClr val="FFCC99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6626" name="Object 9"/>
            <p:cNvGraphicFramePr>
              <a:graphicFrameLocks noChangeAspect="1"/>
            </p:cNvGraphicFramePr>
            <p:nvPr/>
          </p:nvGraphicFramePr>
          <p:xfrm>
            <a:off x="3787" y="2160"/>
            <a:ext cx="1044" cy="641"/>
          </p:xfrm>
          <a:graphic>
            <a:graphicData uri="http://schemas.openxmlformats.org/presentationml/2006/ole">
              <p:oleObj spid="_x0000_s26626" name="Equation" r:id="rId3" imgW="761760" imgH="43164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utoUpdateAnimBg="0"/>
      <p:bldP spid="356355" grpId="0" animBg="1" autoUpdateAnimBg="0"/>
      <p:bldP spid="356356" grpId="0" autoUpdateAnimBg="0"/>
      <p:bldP spid="356357" grpId="0" autoUpdateAnimBg="0"/>
      <p:bldP spid="356358" grpId="0" animBg="1" autoUpdateAnimBg="0"/>
      <p:bldP spid="356359" grpId="0" autoUpdateAnimBg="0"/>
      <p:bldP spid="3563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214282" y="1785926"/>
            <a:ext cx="1860550" cy="523220"/>
          </a:xfrm>
          <a:prstGeom prst="rect">
            <a:avLst/>
          </a:prstGeom>
          <a:solidFill>
            <a:srgbClr val="FFCC99">
              <a:alpha val="89803"/>
            </a:srgbClr>
          </a:solidFill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方框图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02" y="1857364"/>
            <a:ext cx="3786214" cy="1785950"/>
            <a:chOff x="2400" y="480"/>
            <a:chExt cx="2262" cy="960"/>
          </a:xfrm>
        </p:grpSpPr>
        <p:sp>
          <p:nvSpPr>
            <p:cNvPr id="1037" name="Text Box 4"/>
            <p:cNvSpPr txBox="1">
              <a:spLocks noChangeArrowheads="1"/>
            </p:cNvSpPr>
            <p:nvPr/>
          </p:nvSpPr>
          <p:spPr bwMode="auto">
            <a:xfrm>
              <a:off x="2400" y="1056"/>
              <a:ext cx="341" cy="1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pitchFamily="49" charset="-122"/>
                </a:rPr>
                <a:t>n-1</a:t>
              </a:r>
            </a:p>
          </p:txBody>
        </p:sp>
        <p:sp>
          <p:nvSpPr>
            <p:cNvPr id="1038" name="Rectangle 5"/>
            <p:cNvSpPr>
              <a:spLocks noChangeArrowheads="1"/>
            </p:cNvSpPr>
            <p:nvPr/>
          </p:nvSpPr>
          <p:spPr bwMode="auto">
            <a:xfrm>
              <a:off x="3360" y="528"/>
              <a:ext cx="528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Rectangle 6"/>
            <p:cNvSpPr>
              <a:spLocks noChangeArrowheads="1"/>
            </p:cNvSpPr>
            <p:nvPr/>
          </p:nvSpPr>
          <p:spPr bwMode="auto">
            <a:xfrm>
              <a:off x="3360" y="768"/>
              <a:ext cx="502" cy="206"/>
            </a:xfrm>
            <a:prstGeom prst="rect">
              <a:avLst/>
            </a:prstGeom>
            <a:noFill/>
            <a:ln w="1587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noProof="1">
                  <a:solidFill>
                    <a:schemeClr val="tx1"/>
                  </a:solidFill>
                  <a:ea typeface="仿宋_GB2312" pitchFamily="49" charset="-122"/>
                </a:rPr>
                <a:t>D/A</a:t>
              </a:r>
              <a:endParaRPr lang="en-US" altLang="zh-CN" b="1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1040" name="Line 7"/>
            <p:cNvSpPr>
              <a:spLocks noChangeShapeType="1"/>
            </p:cNvSpPr>
            <p:nvPr/>
          </p:nvSpPr>
          <p:spPr bwMode="auto">
            <a:xfrm>
              <a:off x="2831" y="671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8"/>
            <p:cNvSpPr>
              <a:spLocks noChangeShapeType="1"/>
            </p:cNvSpPr>
            <p:nvPr/>
          </p:nvSpPr>
          <p:spPr bwMode="auto">
            <a:xfrm>
              <a:off x="2832" y="864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Line 9"/>
            <p:cNvSpPr>
              <a:spLocks noChangeShapeType="1"/>
            </p:cNvSpPr>
            <p:nvPr/>
          </p:nvSpPr>
          <p:spPr bwMode="auto">
            <a:xfrm>
              <a:off x="2832" y="1248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Line 10"/>
            <p:cNvSpPr>
              <a:spLocks noChangeShapeType="1"/>
            </p:cNvSpPr>
            <p:nvPr/>
          </p:nvSpPr>
          <p:spPr bwMode="auto">
            <a:xfrm>
              <a:off x="3120" y="912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11"/>
            <p:cNvSpPr>
              <a:spLocks noChangeShapeType="1"/>
            </p:cNvSpPr>
            <p:nvPr/>
          </p:nvSpPr>
          <p:spPr bwMode="auto">
            <a:xfrm>
              <a:off x="3888" y="960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Text Box 12"/>
            <p:cNvSpPr txBox="1">
              <a:spLocks noChangeArrowheads="1"/>
            </p:cNvSpPr>
            <p:nvPr/>
          </p:nvSpPr>
          <p:spPr bwMode="auto">
            <a:xfrm>
              <a:off x="2400" y="672"/>
              <a:ext cx="246" cy="1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pitchFamily="49" charset="-122"/>
                </a:rPr>
                <a:t>1</a:t>
              </a:r>
            </a:p>
          </p:txBody>
        </p:sp>
        <p:sp>
          <p:nvSpPr>
            <p:cNvPr id="1046" name="Text Box 13"/>
            <p:cNvSpPr txBox="1">
              <a:spLocks noChangeArrowheads="1"/>
            </p:cNvSpPr>
            <p:nvPr/>
          </p:nvSpPr>
          <p:spPr bwMode="auto">
            <a:xfrm>
              <a:off x="2400" y="480"/>
              <a:ext cx="246" cy="1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pitchFamily="49" charset="-122"/>
                </a:rPr>
                <a:t>0</a:t>
              </a:r>
            </a:p>
          </p:txBody>
        </p:sp>
        <p:sp>
          <p:nvSpPr>
            <p:cNvPr id="1047" name="Text Box 14"/>
            <p:cNvSpPr txBox="1">
              <a:spLocks noChangeArrowheads="1"/>
            </p:cNvSpPr>
            <p:nvPr/>
          </p:nvSpPr>
          <p:spPr bwMode="auto">
            <a:xfrm>
              <a:off x="4416" y="816"/>
              <a:ext cx="246" cy="1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仿宋_GB2312" pitchFamily="49" charset="-122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pitchFamily="49" charset="-122"/>
                </a:rPr>
                <a:t>0</a:t>
              </a:r>
            </a:p>
          </p:txBody>
        </p:sp>
      </p:grp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285720" y="3857628"/>
            <a:ext cx="3722688" cy="523220"/>
          </a:xfrm>
          <a:prstGeom prst="rect">
            <a:avLst/>
          </a:prstGeom>
          <a:solidFill>
            <a:srgbClr val="FFCC99"/>
          </a:solidFill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输出、输入关系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334864" name="Object 16"/>
          <p:cNvGraphicFramePr>
            <a:graphicFrameLocks noChangeAspect="1"/>
          </p:cNvGraphicFramePr>
          <p:nvPr/>
        </p:nvGraphicFramePr>
        <p:xfrm>
          <a:off x="500034" y="4572008"/>
          <a:ext cx="2171700" cy="770686"/>
        </p:xfrm>
        <a:graphic>
          <a:graphicData uri="http://schemas.openxmlformats.org/presentationml/2006/ole">
            <p:oleObj spid="_x0000_s1026" name="公式" r:id="rId3" imgW="672840" imgH="228600" progId="">
              <p:embed/>
            </p:oleObj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8596" y="5786454"/>
            <a:ext cx="6748479" cy="882634"/>
            <a:chOff x="172" y="3504"/>
            <a:chExt cx="5035" cy="816"/>
          </a:xfrm>
        </p:grpSpPr>
        <p:sp>
          <p:nvSpPr>
            <p:cNvPr id="1036" name="AutoShape 18"/>
            <p:cNvSpPr>
              <a:spLocks noChangeArrowheads="1"/>
            </p:cNvSpPr>
            <p:nvPr/>
          </p:nvSpPr>
          <p:spPr bwMode="auto">
            <a:xfrm>
              <a:off x="172" y="3504"/>
              <a:ext cx="5035" cy="816"/>
            </a:xfrm>
            <a:prstGeom prst="wedgeRoundRectCallout">
              <a:avLst>
                <a:gd name="adj1" fmla="val -31631"/>
                <a:gd name="adj2" fmla="val -137291"/>
                <a:gd name="adj3" fmla="val 16667"/>
              </a:avLst>
            </a:prstGeom>
            <a:solidFill>
              <a:srgbClr val="99CCFF"/>
            </a:solidFill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sz="3200" b="1">
                <a:solidFill>
                  <a:schemeClr val="tx1"/>
                </a:solidFill>
                <a:ea typeface="仿宋_GB2312" pitchFamily="49" charset="-122"/>
              </a:endParaRPr>
            </a:p>
            <a:p>
              <a:pPr algn="ctr"/>
              <a:endParaRPr lang="en-US" altLang="zh-CN" sz="3200" b="1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37" y="3657"/>
            <a:ext cx="4724" cy="474"/>
          </p:xfrm>
          <a:graphic>
            <a:graphicData uri="http://schemas.openxmlformats.org/presentationml/2006/ole">
              <p:oleObj spid="_x0000_s1027" name="公式" r:id="rId4" imgW="2412720" imgH="241200" progId="">
                <p:embed/>
              </p:oleObj>
            </a:graphicData>
          </a:graphic>
        </p:graphicFrame>
      </p:grpSp>
      <p:sp>
        <p:nvSpPr>
          <p:cNvPr id="334868" name="AutoShape 20"/>
          <p:cNvSpPr>
            <a:spLocks noChangeArrowheads="1"/>
          </p:cNvSpPr>
          <p:nvPr/>
        </p:nvSpPr>
        <p:spPr bwMode="auto">
          <a:xfrm>
            <a:off x="5857884" y="1285860"/>
            <a:ext cx="2327275" cy="1009648"/>
          </a:xfrm>
          <a:prstGeom prst="wedgeRoundRectCallout">
            <a:avLst>
              <a:gd name="adj1" fmla="val -17741"/>
              <a:gd name="adj2" fmla="val 76682"/>
              <a:gd name="adj3" fmla="val 16667"/>
            </a:avLst>
          </a:prstGeom>
          <a:solidFill>
            <a:srgbClr val="99CCFF"/>
          </a:solidFill>
          <a:ln w="222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输出：</a:t>
            </a:r>
          </a:p>
          <a:p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模拟信号</a:t>
            </a:r>
          </a:p>
          <a:p>
            <a:pPr algn="ctr"/>
            <a:endParaRPr lang="en-US" altLang="zh-CN" sz="32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34869" name="Rectangle 21"/>
          <p:cNvSpPr>
            <a:spLocks noChangeArrowheads="1"/>
          </p:cNvSpPr>
          <p:nvPr/>
        </p:nvSpPr>
        <p:spPr bwMode="auto">
          <a:xfrm>
            <a:off x="317501" y="0"/>
            <a:ext cx="5397508" cy="57148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/>
          <a:p>
            <a:pPr algn="ctr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§8.2  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en-US" altLang="zh-CN" sz="3200" b="1" noProof="1">
                <a:ea typeface="宋体" pitchFamily="2" charset="-122"/>
              </a:rPr>
              <a:t>D/A</a:t>
            </a:r>
            <a:r>
              <a:rPr lang="zh-CN" altLang="zh-CN" sz="3200" b="1" dirty="0">
                <a:ea typeface="宋体" pitchFamily="2" charset="-122"/>
              </a:rPr>
              <a:t>转换器</a:t>
            </a:r>
            <a:r>
              <a:rPr lang="zh-CN" altLang="en-US" sz="3200" b="1" dirty="0">
                <a:ea typeface="宋体" pitchFamily="2" charset="-122"/>
              </a:rPr>
              <a:t>（</a:t>
            </a:r>
            <a:r>
              <a:rPr lang="en-US" altLang="zh-CN" sz="3200" b="1" dirty="0">
                <a:ea typeface="宋体" pitchFamily="2" charset="-122"/>
              </a:rPr>
              <a:t>DAC</a:t>
            </a:r>
            <a:r>
              <a:rPr lang="zh-CN" altLang="en-US" sz="3200" b="1" dirty="0">
                <a:ea typeface="宋体" pitchFamily="2" charset="-122"/>
              </a:rPr>
              <a:t>）</a:t>
            </a:r>
          </a:p>
        </p:txBody>
      </p:sp>
      <p:sp>
        <p:nvSpPr>
          <p:cNvPr id="334870" name="AutoShape 22"/>
          <p:cNvSpPr>
            <a:spLocks noChangeArrowheads="1"/>
          </p:cNvSpPr>
          <p:nvPr/>
        </p:nvSpPr>
        <p:spPr bwMode="auto">
          <a:xfrm>
            <a:off x="428596" y="2500306"/>
            <a:ext cx="2143140" cy="1106488"/>
          </a:xfrm>
          <a:prstGeom prst="wedgeRoundRectCallout">
            <a:avLst>
              <a:gd name="adj1" fmla="val 57600"/>
              <a:gd name="adj2" fmla="val -29473"/>
              <a:gd name="adj3" fmla="val 16667"/>
            </a:avLst>
          </a:prstGeom>
          <a:solidFill>
            <a:srgbClr val="99CCFF"/>
          </a:solidFill>
          <a:ln w="222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输入：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位</a:t>
            </a:r>
          </a:p>
          <a:p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数字信号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D</a:t>
            </a:r>
          </a:p>
          <a:p>
            <a:pPr algn="ctr"/>
            <a:endParaRPr lang="en-US" altLang="zh-CN" sz="32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34871" name="AutoShape 23"/>
          <p:cNvSpPr>
            <a:spLocks noChangeArrowheads="1"/>
          </p:cNvSpPr>
          <p:nvPr/>
        </p:nvSpPr>
        <p:spPr bwMode="auto">
          <a:xfrm>
            <a:off x="4238625" y="4214818"/>
            <a:ext cx="4476779" cy="1513857"/>
          </a:xfrm>
          <a:prstGeom prst="wedgeRoundRectCallout">
            <a:avLst>
              <a:gd name="adj1" fmla="val -79320"/>
              <a:gd name="adj2" fmla="val -4256"/>
              <a:gd name="adj3" fmla="val 16667"/>
            </a:avLst>
          </a:prstGeom>
          <a:solidFill>
            <a:srgbClr val="99CCFF"/>
          </a:solidFill>
          <a:ln w="222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ea typeface="仿宋_GB2312" pitchFamily="49" charset="-122"/>
              </a:rPr>
              <a:t>量化单位</a:t>
            </a:r>
            <a:r>
              <a:rPr lang="en-US" altLang="zh-CN" b="1" dirty="0" smtClean="0">
                <a:solidFill>
                  <a:schemeClr val="accent2"/>
                </a:solidFill>
                <a:ea typeface="仿宋_GB2312" pitchFamily="49" charset="-122"/>
              </a:rPr>
              <a:t>Δ</a:t>
            </a:r>
            <a:r>
              <a:rPr lang="zh-CN" altLang="en-US" sz="3200" b="1" dirty="0" smtClean="0">
                <a:solidFill>
                  <a:schemeClr val="accent2"/>
                </a:solidFill>
                <a:ea typeface="仿宋_GB2312" pitchFamily="49" charset="-122"/>
              </a:rPr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模拟参考</a:t>
            </a:r>
            <a:r>
              <a:rPr lang="zh-CN" altLang="en-US" b="1" dirty="0" smtClean="0">
                <a:solidFill>
                  <a:srgbClr val="FF3300"/>
                </a:solidFill>
              </a:rPr>
              <a:t>量，</a:t>
            </a:r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LSB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的“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1”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代表模拟量“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Δ</a:t>
            </a:r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”。</a:t>
            </a:r>
            <a:endParaRPr lang="en-US" altLang="zh-CN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4" name="Text Box 2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85720" y="714356"/>
            <a:ext cx="5867400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8.2.1  D/A</a:t>
            </a:r>
            <a:r>
              <a:rPr lang="zh-CN" alt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转换的工作原理</a:t>
            </a:r>
            <a:r>
              <a:rPr lang="zh-CN" altLang="en-US" b="1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b="1" i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85720" y="1214422"/>
            <a:ext cx="2143140" cy="52322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1.基本概念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6" name="左大括号 25"/>
          <p:cNvSpPr/>
          <p:nvPr/>
        </p:nvSpPr>
        <p:spPr bwMode="auto">
          <a:xfrm>
            <a:off x="2786050" y="2143116"/>
            <a:ext cx="357190" cy="1143008"/>
          </a:xfrm>
          <a:prstGeom prst="leftBrace">
            <a:avLst/>
          </a:prstGeom>
          <a:ln w="5715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nimBg="1" autoUpdateAnimBg="0"/>
      <p:bldP spid="334863" grpId="0" animBg="1" autoUpdateAnimBg="0"/>
      <p:bldP spid="334868" grpId="0" animBg="1"/>
      <p:bldP spid="334869" grpId="0" animBg="1" autoUpdateAnimBg="0"/>
      <p:bldP spid="334870" grpId="0" animBg="1"/>
      <p:bldP spid="334871" grpId="0" animBg="1"/>
      <p:bldP spid="24" grpId="0" animBg="1"/>
      <p:bldP spid="25" grpId="0" animBg="1" autoUpdateAnimBg="0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23850" y="1293813"/>
            <a:ext cx="6119813" cy="57943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ea typeface="仿宋_GB2312" pitchFamily="49" charset="-122"/>
              </a:rPr>
              <a:t>8.7.1  </a:t>
            </a:r>
            <a:r>
              <a:rPr lang="zh-CN" altLang="en-US" sz="3200" b="1" dirty="0" smtClean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en-US" altLang="zh-CN" sz="3200" b="1" dirty="0">
                <a:ea typeface="仿宋_GB2312" pitchFamily="49" charset="-122"/>
              </a:rPr>
              <a:t>A/D</a:t>
            </a:r>
            <a:r>
              <a:rPr lang="zh-CN" altLang="zh-CN" sz="3200" b="1" dirty="0">
                <a:ea typeface="仿宋_GB2312" pitchFamily="49" charset="-122"/>
              </a:rPr>
              <a:t>转换器</a:t>
            </a:r>
            <a:r>
              <a:rPr lang="zh-CN" altLang="en-US" sz="3200" b="1" dirty="0">
                <a:ea typeface="仿宋_GB2312" pitchFamily="49" charset="-122"/>
              </a:rPr>
              <a:t>的</a:t>
            </a:r>
            <a:r>
              <a:rPr lang="zh-CN" altLang="zh-CN" sz="3200" b="1" dirty="0">
                <a:ea typeface="仿宋_GB2312" pitchFamily="49" charset="-122"/>
              </a:rPr>
              <a:t>转换</a:t>
            </a:r>
            <a:r>
              <a:rPr lang="zh-CN" altLang="en-US" sz="3200" b="1" dirty="0">
                <a:ea typeface="仿宋_GB2312" pitchFamily="49" charset="-122"/>
              </a:rPr>
              <a:t>精度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468313" y="2205038"/>
            <a:ext cx="2220912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）分辨率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827088" y="3213100"/>
            <a:ext cx="42195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对输入信号的分辨能力。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755650" y="4168775"/>
            <a:ext cx="64071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通常用</a:t>
            </a:r>
            <a:r>
              <a:rPr lang="zh-CN" altLang="en-US" b="1">
                <a:solidFill>
                  <a:srgbClr val="FF3300"/>
                </a:solidFill>
                <a:ea typeface="仿宋_GB2312" pitchFamily="49" charset="-122"/>
              </a:rPr>
              <a:t>二进制位数或十进制位数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表示</a:t>
            </a:r>
          </a:p>
        </p:txBody>
      </p:sp>
      <p:sp>
        <p:nvSpPr>
          <p:cNvPr id="357391" name="Text Box 1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8362950" cy="64135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</a:t>
            </a: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7</a:t>
            </a:r>
            <a:r>
              <a:rPr lang="en-US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</a:t>
            </a:r>
            <a:r>
              <a:rPr lang="en-US" altLang="en-US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A/</a:t>
            </a:r>
            <a:r>
              <a:rPr lang="en-US" altLang="en-US" sz="36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D转换器的转换精度与转换速度</a:t>
            </a:r>
            <a:endParaRPr lang="zh-CN" altLang="en-US" sz="36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/>
      <p:bldP spid="357380" grpId="0" autoUpdateAnimBg="0"/>
      <p:bldP spid="357381" grpId="0" autoUpdateAnimBg="0"/>
      <p:bldP spid="35738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403350" y="2565400"/>
            <a:ext cx="56880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  <a:r>
              <a:rPr lang="en-US" altLang="zh-CN" b="1">
                <a:solidFill>
                  <a:schemeClr val="tx1"/>
                </a:solidFill>
              </a:rPr>
              <a:t>γ——</a:t>
            </a:r>
            <a:r>
              <a:rPr lang="zh-CN" altLang="en-US" b="1">
                <a:solidFill>
                  <a:schemeClr val="tx1"/>
                </a:solidFill>
              </a:rPr>
              <a:t>满量程相对误差</a:t>
            </a:r>
          </a:p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        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LSB——</a:t>
            </a:r>
            <a:r>
              <a:rPr lang="zh-CN" altLang="en-US" b="1">
                <a:solidFill>
                  <a:schemeClr val="tx1"/>
                </a:solidFill>
              </a:rPr>
              <a:t>量化带来的误差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1042988" y="3716338"/>
            <a:ext cx="7127875" cy="1971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         </a:t>
            </a:r>
            <a:r>
              <a:rPr lang="en-US" altLang="zh-CN" b="1">
                <a:solidFill>
                  <a:schemeClr val="tx1"/>
                </a:solidFill>
              </a:rPr>
              <a:t>A/D</a:t>
            </a:r>
            <a:r>
              <a:rPr lang="zh-CN" altLang="en-US" b="1">
                <a:solidFill>
                  <a:schemeClr val="tx1"/>
                </a:solidFill>
              </a:rPr>
              <a:t>转换器的精度不仅仅取决于量化误差，而是由多种因素决定的。如某</a:t>
            </a:r>
            <a:r>
              <a:rPr lang="en-US" altLang="zh-CN" b="1">
                <a:solidFill>
                  <a:schemeClr val="tx1"/>
                </a:solidFill>
              </a:rPr>
              <a:t>A/D</a:t>
            </a:r>
            <a:r>
              <a:rPr lang="zh-CN" altLang="en-US" b="1">
                <a:solidFill>
                  <a:schemeClr val="tx1"/>
                </a:solidFill>
              </a:rPr>
              <a:t>转换器的精度为</a:t>
            </a:r>
            <a:r>
              <a:rPr lang="en-US" altLang="zh-CN" b="1">
                <a:solidFill>
                  <a:schemeClr val="tx1"/>
                </a:solidFill>
              </a:rPr>
              <a:t>±0.5%±1LSB</a:t>
            </a:r>
            <a:r>
              <a:rPr lang="zh-CN" altLang="en-US" b="1">
                <a:solidFill>
                  <a:schemeClr val="tx1"/>
                </a:solidFill>
              </a:rPr>
              <a:t>。</a:t>
            </a:r>
            <a:r>
              <a:rPr lang="en-US" altLang="zh-CN" b="1">
                <a:solidFill>
                  <a:schemeClr val="tx1"/>
                </a:solidFill>
              </a:rPr>
              <a:t>±1LSB</a:t>
            </a:r>
            <a:r>
              <a:rPr lang="zh-CN" altLang="en-US" b="1">
                <a:solidFill>
                  <a:schemeClr val="tx1"/>
                </a:solidFill>
              </a:rPr>
              <a:t>称为一个字误差，通常即为量化误差。</a:t>
            </a: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395288" y="260350"/>
            <a:ext cx="3186112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（2）</a:t>
            </a:r>
            <a:r>
              <a:rPr lang="zh-CN" altLang="zh-CN" b="1" dirty="0" smtClean="0">
                <a:solidFill>
                  <a:schemeClr val="tx1"/>
                </a:solidFill>
                <a:ea typeface="仿宋_GB2312" pitchFamily="49" charset="-122"/>
              </a:rPr>
              <a:t>转换</a:t>
            </a:r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误差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827088" y="836613"/>
            <a:ext cx="5641975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实际输出与理想输出的相差程度。</a:t>
            </a:r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900113" y="1431925"/>
            <a:ext cx="27971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误差表示方法：</a:t>
            </a:r>
          </a:p>
        </p:txBody>
      </p: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1331913" y="191611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        γV</a:t>
            </a:r>
            <a:r>
              <a:rPr lang="en-US" altLang="zh-CN" b="1" baseline="-25000">
                <a:solidFill>
                  <a:schemeClr val="tx1"/>
                </a:solidFill>
              </a:rPr>
              <a:t>m</a:t>
            </a:r>
            <a:r>
              <a:rPr lang="en-US" altLang="zh-CN" b="1">
                <a:solidFill>
                  <a:schemeClr val="tx1"/>
                </a:solidFill>
              </a:rPr>
              <a:t>±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LSB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utoUpdateAnimBg="0"/>
      <p:bldP spid="393221" grpId="0" animBg="1" autoUpdateAnimBg="0"/>
      <p:bldP spid="393222" grpId="0" autoUpdateAnimBg="0"/>
      <p:bldP spid="393223" grpId="0" autoUpdateAnimBg="0"/>
      <p:bldP spid="393224" grpId="0" autoUpdateAnimBg="0"/>
      <p:bldP spid="39323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682625" y="692150"/>
            <a:ext cx="5689600" cy="584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</a:rPr>
              <a:t>8.7.2</a:t>
            </a:r>
            <a:r>
              <a:rPr lang="zh-CN" altLang="en-US" sz="3200" b="1" dirty="0" smtClean="0">
                <a:ea typeface="仿宋_GB2312" pitchFamily="49" charset="-122"/>
              </a:rPr>
              <a:t> </a:t>
            </a:r>
            <a:r>
              <a:rPr lang="en-US" altLang="zh-CN" sz="3200" b="1" dirty="0">
                <a:ea typeface="仿宋_GB2312" pitchFamily="49" charset="-122"/>
              </a:rPr>
              <a:t>A / D </a:t>
            </a:r>
            <a:r>
              <a:rPr lang="zh-CN" altLang="zh-CN" sz="3200" b="1" dirty="0">
                <a:ea typeface="仿宋_GB2312" pitchFamily="49" charset="-122"/>
              </a:rPr>
              <a:t>转换器</a:t>
            </a:r>
            <a:r>
              <a:rPr lang="zh-CN" altLang="en-US" sz="3200" b="1" dirty="0">
                <a:ea typeface="仿宋_GB2312" pitchFamily="49" charset="-122"/>
              </a:rPr>
              <a:t>的</a:t>
            </a:r>
            <a:r>
              <a:rPr lang="zh-CN" altLang="zh-CN" sz="3200" b="1" dirty="0">
                <a:ea typeface="仿宋_GB2312" pitchFamily="49" charset="-122"/>
              </a:rPr>
              <a:t>转换</a:t>
            </a:r>
            <a:r>
              <a:rPr lang="zh-CN" altLang="en-US" sz="3200" b="1" dirty="0">
                <a:ea typeface="仿宋_GB2312" pitchFamily="49" charset="-122"/>
              </a:rPr>
              <a:t>速度</a:t>
            </a:r>
          </a:p>
        </p:txBody>
      </p:sp>
      <p:sp>
        <p:nvSpPr>
          <p:cNvPr id="394246" name="Rectangle 6"/>
          <p:cNvSpPr>
            <a:spLocks noChangeArrowheads="1"/>
          </p:cNvSpPr>
          <p:nvPr/>
        </p:nvSpPr>
        <p:spPr bwMode="auto">
          <a:xfrm>
            <a:off x="1357290" y="1500174"/>
            <a:ext cx="67691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●</a:t>
            </a:r>
            <a:r>
              <a:rPr lang="zh-CN" altLang="en-US" b="1">
                <a:solidFill>
                  <a:srgbClr val="FF3300"/>
                </a:solidFill>
              </a:rPr>
              <a:t>转换时间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完成一次转换所用的时间</a:t>
            </a: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1357290" y="2149461"/>
            <a:ext cx="5543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●</a:t>
            </a:r>
            <a:r>
              <a:rPr lang="zh-CN" altLang="en-US" b="1">
                <a:solidFill>
                  <a:srgbClr val="FF3300"/>
                </a:solidFill>
              </a:rPr>
              <a:t>转换速率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每秒转换的次数</a:t>
            </a:r>
          </a:p>
        </p:txBody>
      </p:sp>
      <p:pic>
        <p:nvPicPr>
          <p:cNvPr id="39425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928934"/>
            <a:ext cx="4451361" cy="296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0" y="3357562"/>
            <a:ext cx="1835150" cy="692150"/>
          </a:xfrm>
          <a:prstGeom prst="wedgeRoundRectCallout">
            <a:avLst>
              <a:gd name="adj1" fmla="val -8375"/>
              <a:gd name="adj2" fmla="val -219712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两者不一定是倒数关系</a:t>
            </a:r>
            <a:endParaRPr lang="zh-CN" altLang="en-US" sz="2400" dirty="0"/>
          </a:p>
        </p:txBody>
      </p:sp>
      <p:sp>
        <p:nvSpPr>
          <p:cNvPr id="7" name="左大括号 6"/>
          <p:cNvSpPr/>
          <p:nvPr/>
        </p:nvSpPr>
        <p:spPr bwMode="auto">
          <a:xfrm>
            <a:off x="1027063" y="1730349"/>
            <a:ext cx="428628" cy="714380"/>
          </a:xfrm>
          <a:prstGeom prst="lef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92880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关系？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utoUpdateAnimBg="0"/>
      <p:bldP spid="394246" grpId="0"/>
      <p:bldP spid="394247" grpId="0"/>
      <p:bldP spid="6" grpId="0" animBg="1" autoUpdateAnimBg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0" y="260350"/>
            <a:ext cx="687705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三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种常用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A/D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转换器的性能比较：</a:t>
            </a:r>
          </a:p>
        </p:txBody>
      </p:sp>
      <p:graphicFrame>
        <p:nvGraphicFramePr>
          <p:cNvPr id="358450" name="Group 50"/>
          <p:cNvGraphicFramePr>
            <a:graphicFrameLocks noGrp="1"/>
          </p:cNvGraphicFramePr>
          <p:nvPr/>
        </p:nvGraphicFramePr>
        <p:xfrm>
          <a:off x="492125" y="1143000"/>
          <a:ext cx="8440738" cy="4510723"/>
        </p:xfrm>
        <a:graphic>
          <a:graphicData uri="http://schemas.openxmlformats.org/drawingml/2006/table">
            <a:tbl>
              <a:tblPr/>
              <a:tblGrid>
                <a:gridCol w="1416050"/>
                <a:gridCol w="2519363"/>
                <a:gridCol w="2520950"/>
                <a:gridCol w="1984375"/>
              </a:tblGrid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并联比较型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逐次渐近型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双积分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速度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抗干扰能力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电路结构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35" name="Text Box 35"/>
          <p:cNvSpPr txBox="1">
            <a:spLocks noChangeArrowheads="1"/>
          </p:cNvSpPr>
          <p:nvPr/>
        </p:nvSpPr>
        <p:spPr bwMode="auto">
          <a:xfrm>
            <a:off x="7456488" y="2209800"/>
            <a:ext cx="12192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最慢</a:t>
            </a:r>
          </a:p>
        </p:txBody>
      </p:sp>
      <p:sp>
        <p:nvSpPr>
          <p:cNvPr id="358436" name="Text Box 36"/>
          <p:cNvSpPr txBox="1">
            <a:spLocks noChangeArrowheads="1"/>
          </p:cNvSpPr>
          <p:nvPr/>
        </p:nvSpPr>
        <p:spPr bwMode="auto">
          <a:xfrm>
            <a:off x="2743200" y="2133600"/>
            <a:ext cx="13239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仿宋_GB2312" pitchFamily="49" charset="-122"/>
              </a:rPr>
              <a:t>最快</a:t>
            </a:r>
          </a:p>
        </p:txBody>
      </p:sp>
      <p:sp>
        <p:nvSpPr>
          <p:cNvPr id="358437" name="Text Box 37"/>
          <p:cNvSpPr txBox="1">
            <a:spLocks noChangeArrowheads="1"/>
          </p:cNvSpPr>
          <p:nvPr/>
        </p:nvSpPr>
        <p:spPr bwMode="auto">
          <a:xfrm>
            <a:off x="4924425" y="2157413"/>
            <a:ext cx="130333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居中</a:t>
            </a:r>
          </a:p>
        </p:txBody>
      </p:sp>
      <p:sp>
        <p:nvSpPr>
          <p:cNvPr id="358438" name="Text Box 38"/>
          <p:cNvSpPr txBox="1">
            <a:spLocks noChangeArrowheads="1"/>
          </p:cNvSpPr>
          <p:nvPr/>
        </p:nvSpPr>
        <p:spPr bwMode="auto">
          <a:xfrm>
            <a:off x="7456488" y="3048000"/>
            <a:ext cx="12192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仿宋_GB2312" pitchFamily="49" charset="-122"/>
              </a:rPr>
              <a:t>最高</a:t>
            </a:r>
          </a:p>
        </p:txBody>
      </p:sp>
      <p:sp>
        <p:nvSpPr>
          <p:cNvPr id="358439" name="Text Box 39"/>
          <p:cNvSpPr txBox="1">
            <a:spLocks noChangeArrowheads="1"/>
          </p:cNvSpPr>
          <p:nvPr/>
        </p:nvSpPr>
        <p:spPr bwMode="auto">
          <a:xfrm>
            <a:off x="2813050" y="3071813"/>
            <a:ext cx="118268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居中</a:t>
            </a:r>
          </a:p>
        </p:txBody>
      </p:sp>
      <p:sp>
        <p:nvSpPr>
          <p:cNvPr id="358440" name="Text Box 40"/>
          <p:cNvSpPr txBox="1">
            <a:spLocks noChangeArrowheads="1"/>
          </p:cNvSpPr>
          <p:nvPr/>
        </p:nvSpPr>
        <p:spPr bwMode="auto">
          <a:xfrm>
            <a:off x="4994275" y="3048000"/>
            <a:ext cx="1306513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最差</a:t>
            </a:r>
          </a:p>
        </p:txBody>
      </p:sp>
      <p:sp>
        <p:nvSpPr>
          <p:cNvPr id="358441" name="Text Box 41"/>
          <p:cNvSpPr txBox="1">
            <a:spLocks noChangeArrowheads="1"/>
          </p:cNvSpPr>
          <p:nvPr/>
        </p:nvSpPr>
        <p:spPr bwMode="auto">
          <a:xfrm>
            <a:off x="7596188" y="3733800"/>
            <a:ext cx="1008062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仿宋_GB2312" pitchFamily="49" charset="-122"/>
              </a:rPr>
              <a:t>强</a:t>
            </a:r>
          </a:p>
        </p:txBody>
      </p:sp>
      <p:sp>
        <p:nvSpPr>
          <p:cNvPr id="358442" name="Text Box 42"/>
          <p:cNvSpPr txBox="1">
            <a:spLocks noChangeArrowheads="1"/>
          </p:cNvSpPr>
          <p:nvPr/>
        </p:nvSpPr>
        <p:spPr bwMode="auto">
          <a:xfrm>
            <a:off x="2813050" y="3733800"/>
            <a:ext cx="96678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无</a:t>
            </a:r>
          </a:p>
        </p:txBody>
      </p:sp>
      <p:sp>
        <p:nvSpPr>
          <p:cNvPr id="358443" name="Text Box 43"/>
          <p:cNvSpPr txBox="1">
            <a:spLocks noChangeArrowheads="1"/>
          </p:cNvSpPr>
          <p:nvPr/>
        </p:nvSpPr>
        <p:spPr bwMode="auto">
          <a:xfrm>
            <a:off x="5205413" y="3733800"/>
            <a:ext cx="950912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仿宋_GB2312" pitchFamily="49" charset="-122"/>
              </a:rPr>
              <a:t>无</a:t>
            </a:r>
          </a:p>
        </p:txBody>
      </p:sp>
      <p:sp>
        <p:nvSpPr>
          <p:cNvPr id="358444" name="Text Box 44"/>
          <p:cNvSpPr txBox="1">
            <a:spLocks noChangeArrowheads="1"/>
          </p:cNvSpPr>
          <p:nvPr/>
        </p:nvSpPr>
        <p:spPr bwMode="auto">
          <a:xfrm>
            <a:off x="5064125" y="4672013"/>
            <a:ext cx="10922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简单</a:t>
            </a:r>
          </a:p>
        </p:txBody>
      </p:sp>
      <p:sp>
        <p:nvSpPr>
          <p:cNvPr id="358445" name="Text Box 45"/>
          <p:cNvSpPr txBox="1">
            <a:spLocks noChangeArrowheads="1"/>
          </p:cNvSpPr>
          <p:nvPr/>
        </p:nvSpPr>
        <p:spPr bwMode="auto">
          <a:xfrm>
            <a:off x="2124075" y="4508500"/>
            <a:ext cx="2232025" cy="11874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复杂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(2</a:t>
            </a:r>
            <a:r>
              <a:rPr lang="en-US" altLang="zh-CN" sz="2400" b="1" baseline="42000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-1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个比较器，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400" b="1" baseline="42000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-1</a:t>
            </a:r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个寄存器</a:t>
            </a: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358446" name="Text Box 46"/>
          <p:cNvSpPr txBox="1">
            <a:spLocks noChangeArrowheads="1"/>
          </p:cNvSpPr>
          <p:nvPr/>
        </p:nvSpPr>
        <p:spPr bwMode="auto">
          <a:xfrm>
            <a:off x="7526338" y="4748213"/>
            <a:ext cx="12223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ea typeface="仿宋_GB2312" pitchFamily="49" charset="-122"/>
              </a:rPr>
              <a:t>简单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autoUpdateAnimBg="0"/>
      <p:bldP spid="358435" grpId="0" autoUpdateAnimBg="0"/>
      <p:bldP spid="358436" grpId="0" autoUpdateAnimBg="0"/>
      <p:bldP spid="358437" grpId="0" autoUpdateAnimBg="0"/>
      <p:bldP spid="358438" grpId="0" autoUpdateAnimBg="0"/>
      <p:bldP spid="358439" grpId="0" autoUpdateAnimBg="0"/>
      <p:bldP spid="358440" grpId="0" autoUpdateAnimBg="0"/>
      <p:bldP spid="358441" grpId="0" autoUpdateAnimBg="0"/>
      <p:bldP spid="358442" grpId="0" autoUpdateAnimBg="0"/>
      <p:bldP spid="358443" grpId="0" autoUpdateAnimBg="0"/>
      <p:bldP spid="358444" grpId="0" autoUpdateAnimBg="0"/>
      <p:bldP spid="358445" grpId="0" autoUpdateAnimBg="0"/>
      <p:bldP spid="35844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6767530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</a:rPr>
              <a:t>1.</a:t>
            </a:r>
            <a:r>
              <a:rPr kumimoji="0" lang="en-US" altLang="zh-CN" b="1" dirty="0" smtClean="0">
                <a:solidFill>
                  <a:schemeClr val="tx1"/>
                </a:solidFill>
              </a:rPr>
              <a:t> 8位</a:t>
            </a:r>
            <a:r>
              <a:rPr lang="zh-CN" altLang="en-US" b="1" dirty="0" smtClean="0">
                <a:solidFill>
                  <a:srgbClr val="FF3300"/>
                </a:solidFill>
                <a:ea typeface="宋体" pitchFamily="2" charset="-122"/>
              </a:rPr>
              <a:t>逐次渐近型</a:t>
            </a:r>
            <a:r>
              <a:rPr kumimoji="0" lang="en-US" altLang="zh-CN" b="1" dirty="0" smtClean="0">
                <a:solidFill>
                  <a:schemeClr val="tx1"/>
                </a:solidFill>
              </a:rPr>
              <a:t>AD转换器</a:t>
            </a:r>
            <a:r>
              <a:rPr kumimoji="0" lang="en-US" altLang="zh-CN" b="1" dirty="0" smtClean="0">
                <a:solidFill>
                  <a:srgbClr val="0000FF"/>
                </a:solidFill>
              </a:rPr>
              <a:t>（ADC0809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714348" y="2357430"/>
            <a:ext cx="6767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）特点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 Box 10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4282" y="642918"/>
            <a:ext cx="4876800" cy="5847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zh-CN" sz="3200" b="1" dirty="0" err="1" smtClean="0">
                <a:solidFill>
                  <a:srgbClr val="FF0066"/>
                </a:solidFill>
                <a:ea typeface="宋体" pitchFamily="2" charset="-122"/>
              </a:rPr>
              <a:t>集成ADC</a:t>
            </a:r>
            <a:endParaRPr lang="zh-CN" altLang="en-US" sz="3200" b="1" dirty="0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57224" y="3214686"/>
            <a:ext cx="67675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</a:rPr>
              <a:t>· </a:t>
            </a:r>
            <a:r>
              <a:rPr lang="zh-CN" altLang="en-US" b="1" dirty="0">
                <a:solidFill>
                  <a:schemeClr val="tx1"/>
                </a:solidFill>
              </a:rPr>
              <a:t>属</a:t>
            </a:r>
            <a:r>
              <a:rPr lang="en-US" altLang="zh-CN" b="1" dirty="0">
                <a:solidFill>
                  <a:schemeClr val="tx1"/>
                </a:solidFill>
              </a:rPr>
              <a:t>CMOS</a:t>
            </a:r>
            <a:r>
              <a:rPr lang="zh-CN" altLang="en-US" b="1" dirty="0">
                <a:solidFill>
                  <a:schemeClr val="tx1"/>
                </a:solidFill>
              </a:rPr>
              <a:t>电路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· 8</a:t>
            </a:r>
            <a:r>
              <a:rPr lang="zh-CN" altLang="en-US" b="1" dirty="0">
                <a:solidFill>
                  <a:schemeClr val="tx1"/>
                </a:solidFill>
              </a:rPr>
              <a:t>路模拟输入，</a:t>
            </a:r>
            <a:r>
              <a:rPr lang="en-US" altLang="zh-CN" b="1" dirty="0">
                <a:solidFill>
                  <a:schemeClr val="tx1"/>
                </a:solidFill>
              </a:rPr>
              <a:t>8 bit </a:t>
            </a:r>
            <a:r>
              <a:rPr lang="zh-CN" altLang="en-US" b="1" dirty="0">
                <a:solidFill>
                  <a:schemeClr val="tx1"/>
                </a:solidFill>
              </a:rPr>
              <a:t>输出</a:t>
            </a:r>
            <a:r>
              <a:rPr lang="en-US" altLang="zh-CN" b="1" dirty="0">
                <a:solidFill>
                  <a:schemeClr val="tx1"/>
                </a:solidFill>
              </a:rPr>
              <a:t>(3</a:t>
            </a:r>
            <a:r>
              <a:rPr lang="zh-CN" altLang="en-US" b="1" dirty="0">
                <a:solidFill>
                  <a:schemeClr val="tx1"/>
                </a:solidFill>
              </a:rPr>
              <a:t>态门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· </a:t>
            </a:r>
            <a:r>
              <a:rPr lang="zh-CN" altLang="en-US" b="1" dirty="0">
                <a:solidFill>
                  <a:schemeClr val="tx1"/>
                </a:solidFill>
              </a:rPr>
              <a:t>采用</a:t>
            </a:r>
            <a:r>
              <a:rPr lang="zh-CN" altLang="en-US" b="1" dirty="0">
                <a:solidFill>
                  <a:srgbClr val="FF0000"/>
                </a:solidFill>
              </a:rPr>
              <a:t>逐次比较法</a:t>
            </a:r>
            <a:r>
              <a:rPr lang="zh-CN" altLang="en-US" b="1" dirty="0">
                <a:solidFill>
                  <a:schemeClr val="tx1"/>
                </a:solidFill>
              </a:rPr>
              <a:t>，转换时间约</a:t>
            </a:r>
            <a:r>
              <a:rPr lang="en-US" altLang="zh-CN" b="1" dirty="0">
                <a:solidFill>
                  <a:schemeClr val="tx1"/>
                </a:solidFill>
              </a:rPr>
              <a:t>100μs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 autoUpdateAnimBg="0"/>
      <p:bldP spid="292874" grpId="0" build="p" autoUpdateAnimBg="0"/>
      <p:bldP spid="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1473" y="214290"/>
            <a:ext cx="4643470" cy="52322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）原理框图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8317636" cy="501137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Text Box 1029"/>
          <p:cNvSpPr txBox="1">
            <a:spLocks noChangeArrowheads="1"/>
          </p:cNvSpPr>
          <p:nvPr/>
        </p:nvSpPr>
        <p:spPr bwMode="auto">
          <a:xfrm>
            <a:off x="571472" y="642918"/>
            <a:ext cx="5910274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ea typeface="宋体" pitchFamily="2" charset="-122"/>
              </a:rPr>
              <a:t>双</a:t>
            </a:r>
            <a:r>
              <a:rPr lang="zh-CN" altLang="en-US" b="1" dirty="0" smtClean="0">
                <a:solidFill>
                  <a:schemeClr val="tx1"/>
                </a:solidFill>
                <a:ea typeface="宋体" pitchFamily="2" charset="-122"/>
              </a:rPr>
              <a:t>积分</a:t>
            </a:r>
            <a:r>
              <a:rPr lang="en-US" altLang="zh-CN" b="1" dirty="0" smtClean="0">
                <a:solidFill>
                  <a:srgbClr val="FF0066"/>
                </a:solidFill>
                <a:ea typeface="宋体" pitchFamily="2" charset="-122"/>
              </a:rPr>
              <a:t>A/D</a:t>
            </a:r>
            <a:r>
              <a:rPr lang="zh-CN" altLang="en-US" b="1" dirty="0" smtClean="0">
                <a:solidFill>
                  <a:srgbClr val="FF0066"/>
                </a:solidFill>
                <a:ea typeface="宋体" pitchFamily="2" charset="-122"/>
              </a:rPr>
              <a:t>转换器（</a:t>
            </a:r>
            <a:r>
              <a:rPr lang="en-US" altLang="zh-CN" b="1" dirty="0" smtClean="0">
                <a:solidFill>
                  <a:schemeClr val="tx1"/>
                </a:solidFill>
              </a:rPr>
              <a:t>ICL7106/7107） 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03110" name="Text Box 1030"/>
          <p:cNvSpPr txBox="1">
            <a:spLocks noChangeArrowheads="1"/>
          </p:cNvSpPr>
          <p:nvPr/>
        </p:nvSpPr>
        <p:spPr bwMode="auto">
          <a:xfrm>
            <a:off x="1000100" y="1500174"/>
            <a:ext cx="6072188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）特点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tx1"/>
                </a:solidFill>
              </a:rPr>
              <a:t>直接</a:t>
            </a:r>
            <a:r>
              <a:rPr lang="zh-CN" altLang="en-US" b="1" dirty="0">
                <a:solidFill>
                  <a:schemeClr val="tx1"/>
                </a:solidFill>
              </a:rPr>
              <a:t>输出</a:t>
            </a: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段译码信号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chemeClr val="tx1"/>
                </a:solidFill>
              </a:rPr>
              <a:t>7106</a:t>
            </a:r>
            <a:r>
              <a:rPr lang="zh-CN" altLang="en-US" b="1" dirty="0">
                <a:solidFill>
                  <a:schemeClr val="tx1"/>
                </a:solidFill>
              </a:rPr>
              <a:t>驱动</a:t>
            </a:r>
            <a:r>
              <a:rPr lang="en-US" altLang="zh-CN" b="1" dirty="0">
                <a:solidFill>
                  <a:schemeClr val="tx1"/>
                </a:solidFill>
              </a:rPr>
              <a:t>LCD</a:t>
            </a:r>
            <a:r>
              <a:rPr lang="zh-CN" altLang="en-US" b="1" dirty="0">
                <a:solidFill>
                  <a:schemeClr val="tx1"/>
                </a:solidFill>
              </a:rPr>
              <a:t>；</a:t>
            </a:r>
            <a:r>
              <a:rPr lang="en-US" altLang="zh-CN" b="1" dirty="0">
                <a:solidFill>
                  <a:schemeClr val="tx1"/>
                </a:solidFill>
              </a:rPr>
              <a:t>7107</a:t>
            </a:r>
            <a:r>
              <a:rPr lang="zh-CN" altLang="en-US" b="1" dirty="0">
                <a:solidFill>
                  <a:schemeClr val="tx1"/>
                </a:solidFill>
              </a:rPr>
              <a:t>驱动</a:t>
            </a:r>
            <a:r>
              <a:rPr lang="en-US" altLang="zh-CN" b="1" dirty="0">
                <a:solidFill>
                  <a:schemeClr val="tx1"/>
                </a:solidFill>
              </a:rPr>
              <a:t>LED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chemeClr val="tx1"/>
                </a:solidFill>
              </a:rPr>
              <a:t>十进制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位半</a:t>
            </a:r>
            <a:r>
              <a:rPr lang="en-US" altLang="zh-CN" b="1" dirty="0">
                <a:solidFill>
                  <a:schemeClr val="tx1"/>
                </a:solidFill>
              </a:rPr>
              <a:t>A/D</a:t>
            </a:r>
            <a:r>
              <a:rPr lang="zh-CN" altLang="en-US" b="1" dirty="0">
                <a:solidFill>
                  <a:schemeClr val="tx1"/>
                </a:solidFill>
              </a:rPr>
              <a:t>转换器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FF0000"/>
                </a:solidFill>
              </a:rPr>
              <a:t>双</a:t>
            </a:r>
            <a:r>
              <a:rPr lang="zh-CN" altLang="en-US" b="1" dirty="0">
                <a:solidFill>
                  <a:srgbClr val="FF0000"/>
                </a:solidFill>
              </a:rPr>
              <a:t>积分型电路</a:t>
            </a:r>
            <a:r>
              <a:rPr lang="zh-CN" altLang="en-US" b="1" dirty="0">
                <a:solidFill>
                  <a:schemeClr val="tx1"/>
                </a:solidFill>
              </a:rPr>
              <a:t>，内含基准源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3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nimBg="1" autoUpdateAnimBg="0"/>
      <p:bldP spid="303110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10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500042"/>
            <a:ext cx="6981844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66"/>
                </a:solidFill>
                <a:ea typeface="宋体" pitchFamily="2" charset="-122"/>
              </a:rPr>
              <a:t>（2）应用：  </a:t>
            </a:r>
            <a:r>
              <a:rPr kumimoji="0" lang="en-US" altLang="zh-CN" b="1" dirty="0">
                <a:solidFill>
                  <a:schemeClr val="tx1"/>
                </a:solidFill>
              </a:rPr>
              <a:t>ICL7107</a:t>
            </a:r>
            <a:r>
              <a:rPr kumimoji="0" lang="zh-CN" altLang="en-US" b="1" dirty="0">
                <a:solidFill>
                  <a:schemeClr val="tx1"/>
                </a:solidFill>
              </a:rPr>
              <a:t>构成直流电压</a:t>
            </a:r>
            <a:r>
              <a:rPr kumimoji="0" lang="zh-CN" altLang="en-US" b="1" dirty="0" smtClean="0">
                <a:solidFill>
                  <a:schemeClr val="tx1"/>
                </a:solidFill>
              </a:rPr>
              <a:t>表</a:t>
            </a:r>
            <a:endParaRPr lang="zh-CN" altLang="en-US" sz="3200" b="1" dirty="0">
              <a:solidFill>
                <a:srgbClr val="FF0066"/>
              </a:solidFill>
              <a:ea typeface="宋体" pitchFamily="2" charset="-122"/>
            </a:endParaRPr>
          </a:p>
        </p:txBody>
      </p:sp>
      <p:grpSp>
        <p:nvGrpSpPr>
          <p:cNvPr id="2" name="Group 1044"/>
          <p:cNvGrpSpPr>
            <a:grpSpLocks/>
          </p:cNvGrpSpPr>
          <p:nvPr/>
        </p:nvGrpSpPr>
        <p:grpSpPr bwMode="auto">
          <a:xfrm>
            <a:off x="1371600" y="1371600"/>
            <a:ext cx="6477000" cy="5029200"/>
            <a:chOff x="1152" y="1008"/>
            <a:chExt cx="2784" cy="2352"/>
          </a:xfrm>
        </p:grpSpPr>
        <p:sp>
          <p:nvSpPr>
            <p:cNvPr id="50180" name="Text Box 1043"/>
            <p:cNvSpPr txBox="1">
              <a:spLocks noChangeArrowheads="1"/>
            </p:cNvSpPr>
            <p:nvPr/>
          </p:nvSpPr>
          <p:spPr bwMode="auto">
            <a:xfrm>
              <a:off x="1152" y="1008"/>
              <a:ext cx="2784" cy="23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</a:endParaRPr>
            </a:p>
          </p:txBody>
        </p:sp>
        <p:grpSp>
          <p:nvGrpSpPr>
            <p:cNvPr id="50181" name="Group 1039"/>
            <p:cNvGrpSpPr>
              <a:grpSpLocks/>
            </p:cNvGrpSpPr>
            <p:nvPr/>
          </p:nvGrpSpPr>
          <p:grpSpPr bwMode="auto">
            <a:xfrm>
              <a:off x="1200" y="1104"/>
              <a:ext cx="2688" cy="2228"/>
              <a:chOff x="1134" y="1134"/>
              <a:chExt cx="6721" cy="5812"/>
            </a:xfrm>
          </p:grpSpPr>
          <p:pic>
            <p:nvPicPr>
              <p:cNvPr id="50182" name="Picture 10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34" y="1134"/>
                <a:ext cx="6721" cy="56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83" name="Text Box 1041"/>
              <p:cNvSpPr txBox="1">
                <a:spLocks noChangeArrowheads="1"/>
              </p:cNvSpPr>
              <p:nvPr/>
            </p:nvSpPr>
            <p:spPr bwMode="auto">
              <a:xfrm>
                <a:off x="3620" y="2994"/>
                <a:ext cx="820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kumimoji="0" lang="en-US" altLang="zh-CN" sz="1000">
                    <a:solidFill>
                      <a:schemeClr val="tx1"/>
                    </a:solidFill>
                  </a:rPr>
                  <a:t>ICL7107</a:t>
                </a:r>
              </a:p>
            </p:txBody>
          </p:sp>
          <p:sp>
            <p:nvSpPr>
              <p:cNvPr id="50184" name="Text Box 1042"/>
              <p:cNvSpPr txBox="1">
                <a:spLocks noChangeArrowheads="1"/>
              </p:cNvSpPr>
              <p:nvPr/>
            </p:nvSpPr>
            <p:spPr bwMode="auto">
              <a:xfrm>
                <a:off x="2640" y="6409"/>
                <a:ext cx="3068" cy="5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just" eaLnBrk="0" hangingPunct="0"/>
                <a:endParaRPr kumimoji="0"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609600"/>
            <a:ext cx="3048000" cy="803275"/>
          </a:xfrm>
          <a:solidFill>
            <a:schemeClr val="hlink"/>
          </a:solidFill>
          <a:ln>
            <a:solidFill>
              <a:srgbClr val="FF6699"/>
            </a:solidFill>
          </a:ln>
          <a:effectLst>
            <a:outerShdw sy="50000" kx="-2453608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本章小结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15340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</a:t>
            </a:r>
            <a:r>
              <a:rPr lang="en-US" altLang="zh-CN" sz="2400" b="1">
                <a:solidFill>
                  <a:schemeClr val="accent2"/>
                </a:solidFill>
              </a:rPr>
              <a:t>1. </a:t>
            </a:r>
            <a:r>
              <a:rPr lang="en-US" altLang="zh-CN" b="1">
                <a:solidFill>
                  <a:schemeClr val="accent2"/>
                </a:solidFill>
              </a:rPr>
              <a:t>A/D</a:t>
            </a:r>
            <a:r>
              <a:rPr lang="zh-CN" altLang="en-US" b="1">
                <a:solidFill>
                  <a:schemeClr val="accent2"/>
                </a:solidFill>
              </a:rPr>
              <a:t>转换器和</a:t>
            </a:r>
            <a:r>
              <a:rPr lang="en-US" altLang="zh-CN" b="1">
                <a:solidFill>
                  <a:schemeClr val="accent2"/>
                </a:solidFill>
              </a:rPr>
              <a:t>D/A</a:t>
            </a:r>
            <a:r>
              <a:rPr lang="zh-CN" altLang="en-US" b="1">
                <a:solidFill>
                  <a:schemeClr val="accent2"/>
                </a:solidFill>
              </a:rPr>
              <a:t>转换器是数字系统和各种工程技术相联系的桥梁，在二者之间起着“翻译”的作用。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      </a:t>
            </a:r>
            <a:r>
              <a:rPr lang="en-US" altLang="zh-CN" b="1">
                <a:solidFill>
                  <a:schemeClr val="accent2"/>
                </a:solidFill>
              </a:rPr>
              <a:t>2. </a:t>
            </a:r>
            <a:r>
              <a:rPr lang="zh-CN" altLang="en-US" b="1">
                <a:solidFill>
                  <a:schemeClr val="accent2"/>
                </a:solidFill>
              </a:rPr>
              <a:t>实现</a:t>
            </a:r>
            <a:r>
              <a:rPr lang="en-US" altLang="zh-CN" b="1">
                <a:solidFill>
                  <a:schemeClr val="accent2"/>
                </a:solidFill>
              </a:rPr>
              <a:t>D/A</a:t>
            </a:r>
            <a:r>
              <a:rPr lang="zh-CN" altLang="en-US" b="1">
                <a:solidFill>
                  <a:schemeClr val="accent2"/>
                </a:solidFill>
              </a:rPr>
              <a:t>转换和</a:t>
            </a:r>
            <a:r>
              <a:rPr lang="en-US" altLang="zh-CN" b="1">
                <a:solidFill>
                  <a:schemeClr val="accent2"/>
                </a:solidFill>
              </a:rPr>
              <a:t>A/D</a:t>
            </a:r>
            <a:r>
              <a:rPr lang="zh-CN" altLang="en-US" b="1">
                <a:solidFill>
                  <a:schemeClr val="accent2"/>
                </a:solidFill>
              </a:rPr>
              <a:t>转换，都需要一个模拟参考量</a:t>
            </a:r>
            <a:r>
              <a:rPr lang="zh-CN" altLang="en-US" b="1" i="1">
                <a:solidFill>
                  <a:schemeClr val="accent2"/>
                </a:solidFill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，使得</a:t>
            </a:r>
          </a:p>
          <a:p>
            <a:pPr algn="just">
              <a:spcBef>
                <a:spcPct val="50000"/>
              </a:spcBef>
            </a:pPr>
            <a:r>
              <a:rPr lang="zh-CN" altLang="en-US" b="1" i="1">
                <a:solidFill>
                  <a:schemeClr val="accent2"/>
                </a:solidFill>
              </a:rPr>
              <a:t>        </a:t>
            </a:r>
            <a:r>
              <a:rPr lang="en-US" altLang="zh-CN" i="1">
                <a:solidFill>
                  <a:schemeClr val="tx1"/>
                </a:solidFill>
              </a:rPr>
              <a:t>A=DΔ</a:t>
            </a:r>
            <a:r>
              <a:rPr lang="en-US" altLang="zh-CN" b="1">
                <a:solidFill>
                  <a:schemeClr val="accent2"/>
                </a:solidFill>
              </a:rPr>
              <a:t>     </a:t>
            </a:r>
            <a:r>
              <a:rPr lang="zh-CN" altLang="en-US" b="1">
                <a:solidFill>
                  <a:schemeClr val="accent2"/>
                </a:solidFill>
              </a:rPr>
              <a:t>和     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>
                <a:solidFill>
                  <a:schemeClr val="tx1"/>
                </a:solidFill>
              </a:rPr>
              <a:t>≈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</a:p>
          <a:p>
            <a:pPr algn="just">
              <a:spcBef>
                <a:spcPct val="50000"/>
              </a:spcBef>
            </a:pPr>
            <a:endParaRPr lang="en-US" altLang="zh-CN" sz="2400" b="1">
              <a:solidFill>
                <a:schemeClr val="accent2"/>
              </a:solidFill>
            </a:endParaRPr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4557713" y="4386263"/>
          <a:ext cx="431800" cy="890587"/>
        </p:xfrm>
        <a:graphic>
          <a:graphicData uri="http://schemas.openxmlformats.org/presentationml/2006/ole">
            <p:oleObj spid="_x0000_s28674" name="公式" r:id="rId3" imgW="19044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animBg="1" autoUpdateAnimBg="0"/>
      <p:bldP spid="33075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815340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>
                <a:solidFill>
                  <a:srgbClr val="0000FF"/>
                </a:solidFill>
              </a:rPr>
              <a:t>       </a:t>
            </a:r>
            <a:r>
              <a:rPr lang="en-US" altLang="zh-CN" sz="2600" b="1">
                <a:solidFill>
                  <a:srgbClr val="0000FF"/>
                </a:solidFill>
              </a:rPr>
              <a:t>3. </a:t>
            </a:r>
            <a:r>
              <a:rPr lang="zh-CN" altLang="en-US" sz="2600" b="1">
                <a:solidFill>
                  <a:srgbClr val="0000FF"/>
                </a:solidFill>
              </a:rPr>
              <a:t>常用的</a:t>
            </a:r>
            <a:r>
              <a:rPr lang="en-US" altLang="zh-CN" sz="2600" b="1">
                <a:solidFill>
                  <a:srgbClr val="0000FF"/>
                </a:solidFill>
              </a:rPr>
              <a:t>D/A</a:t>
            </a:r>
            <a:r>
              <a:rPr lang="zh-CN" altLang="en-US" sz="2600" b="1">
                <a:solidFill>
                  <a:srgbClr val="0000FF"/>
                </a:solidFill>
              </a:rPr>
              <a:t>转换器主要有</a:t>
            </a:r>
            <a:r>
              <a:rPr lang="zh-CN" altLang="en-US" sz="2600" b="1">
                <a:solidFill>
                  <a:srgbClr val="FF0000"/>
                </a:solidFill>
              </a:rPr>
              <a:t>权电阻型</a:t>
            </a:r>
            <a:r>
              <a:rPr lang="zh-CN" altLang="en-US" sz="2600" b="1">
                <a:solidFill>
                  <a:srgbClr val="0000FF"/>
                </a:solidFill>
              </a:rPr>
              <a:t>和</a:t>
            </a:r>
            <a:r>
              <a:rPr lang="en-US" altLang="zh-CN" sz="2600" b="1" i="1">
                <a:solidFill>
                  <a:srgbClr val="FF0000"/>
                </a:solidFill>
              </a:rPr>
              <a:t>R-2R</a:t>
            </a:r>
            <a:r>
              <a:rPr lang="zh-CN" altLang="en-US" sz="2600" b="1">
                <a:solidFill>
                  <a:srgbClr val="FF0000"/>
                </a:solidFill>
              </a:rPr>
              <a:t>网络型</a:t>
            </a:r>
            <a:r>
              <a:rPr lang="zh-CN" altLang="en-US" sz="2600" b="1">
                <a:solidFill>
                  <a:srgbClr val="0000FF"/>
                </a:solidFill>
              </a:rPr>
              <a:t>两种电路。由于</a:t>
            </a:r>
            <a:r>
              <a:rPr lang="zh-CN" altLang="en-US" sz="2600" b="1" i="1">
                <a:solidFill>
                  <a:srgbClr val="0000FF"/>
                </a:solidFill>
              </a:rPr>
              <a:t>倒</a:t>
            </a:r>
            <a:r>
              <a:rPr lang="en-US" altLang="zh-CN" sz="2600" b="1" i="1">
                <a:solidFill>
                  <a:srgbClr val="0000FF"/>
                </a:solidFill>
              </a:rPr>
              <a:t>T</a:t>
            </a:r>
            <a:r>
              <a:rPr lang="zh-CN" altLang="en-US" sz="2600" b="1">
                <a:solidFill>
                  <a:srgbClr val="0000FF"/>
                </a:solidFill>
              </a:rPr>
              <a:t>网络型的电阻种类少，易于集成和提高精度，因此多为集成</a:t>
            </a:r>
            <a:r>
              <a:rPr lang="en-US" altLang="zh-CN" sz="2600" b="1">
                <a:solidFill>
                  <a:srgbClr val="0000FF"/>
                </a:solidFill>
              </a:rPr>
              <a:t>D/A</a:t>
            </a:r>
            <a:r>
              <a:rPr lang="zh-CN" altLang="en-US" sz="2600" b="1">
                <a:solidFill>
                  <a:srgbClr val="0000FF"/>
                </a:solidFill>
              </a:rPr>
              <a:t>转换器所采用。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0000FF"/>
                </a:solidFill>
              </a:rPr>
              <a:t>      </a:t>
            </a:r>
            <a:r>
              <a:rPr lang="en-US" altLang="zh-CN" sz="2600" b="1">
                <a:solidFill>
                  <a:srgbClr val="0000FF"/>
                </a:solidFill>
              </a:rPr>
              <a:t>4. </a:t>
            </a:r>
            <a:r>
              <a:rPr lang="zh-CN" altLang="en-US" sz="2600" b="1">
                <a:solidFill>
                  <a:srgbClr val="0000FF"/>
                </a:solidFill>
              </a:rPr>
              <a:t>常用的</a:t>
            </a:r>
            <a:r>
              <a:rPr lang="en-US" altLang="zh-CN" sz="2600" b="1">
                <a:solidFill>
                  <a:srgbClr val="0000FF"/>
                </a:solidFill>
              </a:rPr>
              <a:t>A/D</a:t>
            </a:r>
            <a:r>
              <a:rPr lang="zh-CN" altLang="en-US" sz="2600" b="1">
                <a:solidFill>
                  <a:srgbClr val="0000FF"/>
                </a:solidFill>
              </a:rPr>
              <a:t>转换器主要有</a:t>
            </a:r>
            <a:r>
              <a:rPr lang="zh-CN" altLang="en-US" sz="2600" b="1">
                <a:solidFill>
                  <a:srgbClr val="FF0000"/>
                </a:solidFill>
              </a:rPr>
              <a:t>双积分型</a:t>
            </a:r>
            <a:r>
              <a:rPr lang="zh-CN" altLang="en-US" sz="2600" b="1">
                <a:solidFill>
                  <a:srgbClr val="0000FF"/>
                </a:solidFill>
              </a:rPr>
              <a:t>、</a:t>
            </a:r>
            <a:r>
              <a:rPr lang="zh-CN" altLang="en-US" sz="2600" b="1">
                <a:solidFill>
                  <a:srgbClr val="FF0000"/>
                </a:solidFill>
              </a:rPr>
              <a:t>逐次比较型</a:t>
            </a:r>
            <a:r>
              <a:rPr lang="zh-CN" altLang="en-US" sz="2600" b="1">
                <a:solidFill>
                  <a:srgbClr val="0000FF"/>
                </a:solidFill>
              </a:rPr>
              <a:t>和</a:t>
            </a:r>
            <a:r>
              <a:rPr lang="zh-CN" altLang="en-US" sz="2600" b="1">
                <a:solidFill>
                  <a:srgbClr val="FF0000"/>
                </a:solidFill>
              </a:rPr>
              <a:t>并联比较型</a:t>
            </a:r>
            <a:r>
              <a:rPr lang="zh-CN" altLang="en-US" sz="2600" b="1">
                <a:solidFill>
                  <a:srgbClr val="0000FF"/>
                </a:solidFill>
              </a:rPr>
              <a:t>三种。三种电路在精度、转换速率及其他参数等方面各具特色，因而应用都比较广泛。 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067050" y="762000"/>
            <a:ext cx="3009900" cy="722313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99"/>
            </a:solidFill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400" b="1">
                <a:ea typeface="宋体" pitchFamily="2" charset="-122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1150938" y="1268413"/>
          <a:ext cx="7272337" cy="5014912"/>
        </p:xfrm>
        <a:graphic>
          <a:graphicData uri="http://schemas.openxmlformats.org/presentationml/2006/ole">
            <p:oleObj spid="_x0000_s2050" name="Photo Editor 照片" r:id="rId3" imgW="24295238" imgH="15476190" progId="">
              <p:embed/>
            </p:oleObj>
          </a:graphicData>
        </a:graphic>
      </p:graphicFrame>
      <p:sp>
        <p:nvSpPr>
          <p:cNvPr id="335896" name="Text Box 24"/>
          <p:cNvSpPr txBox="1">
            <a:spLocks noChangeArrowheads="1"/>
          </p:cNvSpPr>
          <p:nvPr/>
        </p:nvSpPr>
        <p:spPr bwMode="auto">
          <a:xfrm>
            <a:off x="468313" y="1052513"/>
            <a:ext cx="5113337" cy="519112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（</a:t>
            </a:r>
            <a:r>
              <a:rPr lang="en-US" altLang="zh-CN" b="1" dirty="0" smtClean="0">
                <a:solidFill>
                  <a:schemeClr val="accent2"/>
                </a:solidFill>
              </a:rPr>
              <a:t>1</a:t>
            </a:r>
            <a:r>
              <a:rPr lang="zh-CN" altLang="en-US" b="1" dirty="0" smtClean="0">
                <a:solidFill>
                  <a:schemeClr val="accent2"/>
                </a:solidFill>
              </a:rPr>
              <a:t>）原理图（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以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位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D/</a:t>
            </a:r>
            <a:r>
              <a:rPr lang="en-US" altLang="zh-CN" b="1" dirty="0" err="1" smtClean="0">
                <a:latin typeface="隶书" pitchFamily="49" charset="-122"/>
                <a:ea typeface="隶书" pitchFamily="49" charset="-122"/>
              </a:rPr>
              <a:t>A为例</a:t>
            </a:r>
            <a:r>
              <a:rPr lang="zh-CN" altLang="en-US" b="1" dirty="0" smtClean="0">
                <a:solidFill>
                  <a:schemeClr val="accent2"/>
                </a:solidFill>
              </a:rPr>
              <a:t>）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555875" y="4221163"/>
            <a:ext cx="2965450" cy="396875"/>
            <a:chOff x="1474" y="2931"/>
            <a:chExt cx="1868" cy="250"/>
          </a:xfrm>
        </p:grpSpPr>
        <p:grpSp>
          <p:nvGrpSpPr>
            <p:cNvPr id="2056" name="Group 9"/>
            <p:cNvGrpSpPr>
              <a:grpSpLocks/>
            </p:cNvGrpSpPr>
            <p:nvPr/>
          </p:nvGrpSpPr>
          <p:grpSpPr bwMode="auto">
            <a:xfrm>
              <a:off x="1474" y="2931"/>
              <a:ext cx="462" cy="250"/>
              <a:chOff x="624" y="1872"/>
              <a:chExt cx="500" cy="250"/>
            </a:xfrm>
          </p:grpSpPr>
          <p:sp>
            <p:nvSpPr>
              <p:cNvPr id="2066" name="Text Box 10"/>
              <p:cNvSpPr txBox="1">
                <a:spLocks noChangeArrowheads="1"/>
              </p:cNvSpPr>
              <p:nvPr/>
            </p:nvSpPr>
            <p:spPr bwMode="auto">
              <a:xfrm>
                <a:off x="624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2067" name="Text Box 11"/>
              <p:cNvSpPr txBox="1">
                <a:spLocks noChangeArrowheads="1"/>
              </p:cNvSpPr>
              <p:nvPr/>
            </p:nvSpPr>
            <p:spPr bwMode="auto">
              <a:xfrm>
                <a:off x="912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ea typeface="仿宋_GB2312" pitchFamily="49" charset="-122"/>
                  </a:rPr>
                  <a:t>0</a:t>
                </a:r>
              </a:p>
            </p:txBody>
          </p:sp>
        </p:grpSp>
        <p:grpSp>
          <p:nvGrpSpPr>
            <p:cNvPr id="2057" name="Group 26"/>
            <p:cNvGrpSpPr>
              <a:grpSpLocks/>
            </p:cNvGrpSpPr>
            <p:nvPr/>
          </p:nvGrpSpPr>
          <p:grpSpPr bwMode="auto">
            <a:xfrm>
              <a:off x="2472" y="2931"/>
              <a:ext cx="462" cy="250"/>
              <a:chOff x="624" y="1872"/>
              <a:chExt cx="500" cy="250"/>
            </a:xfrm>
          </p:grpSpPr>
          <p:sp>
            <p:nvSpPr>
              <p:cNvPr id="2064" name="Text Box 27"/>
              <p:cNvSpPr txBox="1">
                <a:spLocks noChangeArrowheads="1"/>
              </p:cNvSpPr>
              <p:nvPr/>
            </p:nvSpPr>
            <p:spPr bwMode="auto">
              <a:xfrm>
                <a:off x="624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2065" name="Text Box 28"/>
              <p:cNvSpPr txBox="1">
                <a:spLocks noChangeArrowheads="1"/>
              </p:cNvSpPr>
              <p:nvPr/>
            </p:nvSpPr>
            <p:spPr bwMode="auto">
              <a:xfrm>
                <a:off x="912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ea typeface="仿宋_GB2312" pitchFamily="49" charset="-122"/>
                  </a:rPr>
                  <a:t>0</a:t>
                </a:r>
              </a:p>
            </p:txBody>
          </p:sp>
        </p:grpSp>
        <p:grpSp>
          <p:nvGrpSpPr>
            <p:cNvPr id="2058" name="Group 29"/>
            <p:cNvGrpSpPr>
              <a:grpSpLocks/>
            </p:cNvGrpSpPr>
            <p:nvPr/>
          </p:nvGrpSpPr>
          <p:grpSpPr bwMode="auto">
            <a:xfrm>
              <a:off x="2018" y="2931"/>
              <a:ext cx="462" cy="250"/>
              <a:chOff x="624" y="1872"/>
              <a:chExt cx="500" cy="250"/>
            </a:xfrm>
          </p:grpSpPr>
          <p:sp>
            <p:nvSpPr>
              <p:cNvPr id="2062" name="Text Box 30"/>
              <p:cNvSpPr txBox="1">
                <a:spLocks noChangeArrowheads="1"/>
              </p:cNvSpPr>
              <p:nvPr/>
            </p:nvSpPr>
            <p:spPr bwMode="auto">
              <a:xfrm>
                <a:off x="624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2063" name="Text Box 31"/>
              <p:cNvSpPr txBox="1">
                <a:spLocks noChangeArrowheads="1"/>
              </p:cNvSpPr>
              <p:nvPr/>
            </p:nvSpPr>
            <p:spPr bwMode="auto">
              <a:xfrm>
                <a:off x="912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ea typeface="仿宋_GB2312" pitchFamily="49" charset="-122"/>
                  </a:rPr>
                  <a:t>0</a:t>
                </a:r>
              </a:p>
            </p:txBody>
          </p:sp>
        </p:grpSp>
        <p:grpSp>
          <p:nvGrpSpPr>
            <p:cNvPr id="2059" name="Group 34"/>
            <p:cNvGrpSpPr>
              <a:grpSpLocks/>
            </p:cNvGrpSpPr>
            <p:nvPr/>
          </p:nvGrpSpPr>
          <p:grpSpPr bwMode="auto">
            <a:xfrm>
              <a:off x="2880" y="2931"/>
              <a:ext cx="462" cy="250"/>
              <a:chOff x="624" y="1872"/>
              <a:chExt cx="500" cy="250"/>
            </a:xfrm>
          </p:grpSpPr>
          <p:sp>
            <p:nvSpPr>
              <p:cNvPr id="2060" name="Text Box 35"/>
              <p:cNvSpPr txBox="1">
                <a:spLocks noChangeArrowheads="1"/>
              </p:cNvSpPr>
              <p:nvPr/>
            </p:nvSpPr>
            <p:spPr bwMode="auto">
              <a:xfrm>
                <a:off x="624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2061" name="Text Box 36"/>
              <p:cNvSpPr txBox="1">
                <a:spLocks noChangeArrowheads="1"/>
              </p:cNvSpPr>
              <p:nvPr/>
            </p:nvSpPr>
            <p:spPr bwMode="auto">
              <a:xfrm>
                <a:off x="912" y="1872"/>
                <a:ext cx="212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ea typeface="仿宋_GB2312" pitchFamily="49" charset="-122"/>
                  </a:rPr>
                  <a:t>0</a:t>
                </a:r>
              </a:p>
            </p:txBody>
          </p:sp>
        </p:grpSp>
      </p:grpSp>
      <p:sp>
        <p:nvSpPr>
          <p:cNvPr id="335910" name="AutoShape 38"/>
          <p:cNvSpPr>
            <a:spLocks noChangeArrowheads="1"/>
          </p:cNvSpPr>
          <p:nvPr/>
        </p:nvSpPr>
        <p:spPr bwMode="auto">
          <a:xfrm>
            <a:off x="0" y="1989138"/>
            <a:ext cx="2428860" cy="1655762"/>
          </a:xfrm>
          <a:prstGeom prst="wedgeRoundRectCallout">
            <a:avLst>
              <a:gd name="adj1" fmla="val 54051"/>
              <a:gd name="adj2" fmla="val 764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电子开关：</a:t>
            </a:r>
          </a:p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位：</a:t>
            </a:r>
            <a:r>
              <a:rPr lang="zh-CN" altLang="en-US" sz="2200" b="1" dirty="0" smtClean="0"/>
              <a:t>接基准电压</a:t>
            </a:r>
            <a:r>
              <a:rPr lang="en-US" altLang="zh-CN" sz="2200" b="1" dirty="0" smtClean="0"/>
              <a:t>V</a:t>
            </a:r>
            <a:r>
              <a:rPr lang="en-US" altLang="zh-CN" sz="2200" b="1" baseline="-25000" dirty="0" smtClean="0"/>
              <a:t>REF</a:t>
            </a:r>
            <a:endParaRPr lang="en-US" altLang="zh-CN" sz="2200" b="1" baseline="-25000" dirty="0"/>
          </a:p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</a:rPr>
              <a:t>位：</a:t>
            </a:r>
            <a:r>
              <a:rPr lang="zh-CN" altLang="en-US" sz="2200" b="1" dirty="0"/>
              <a:t>接</a:t>
            </a:r>
            <a:r>
              <a:rPr lang="en-US" altLang="zh-CN" sz="2200" b="1" dirty="0"/>
              <a:t>GND</a:t>
            </a:r>
          </a:p>
        </p:txBody>
      </p:sp>
      <p:sp>
        <p:nvSpPr>
          <p:cNvPr id="335911" name="AutoShape 39"/>
          <p:cNvSpPr>
            <a:spLocks noChangeArrowheads="1"/>
          </p:cNvSpPr>
          <p:nvPr/>
        </p:nvSpPr>
        <p:spPr bwMode="auto">
          <a:xfrm>
            <a:off x="5614988" y="4724400"/>
            <a:ext cx="3529012" cy="1728788"/>
          </a:xfrm>
          <a:prstGeom prst="wedgeRoundRectCallout">
            <a:avLst>
              <a:gd name="adj1" fmla="val -60798"/>
              <a:gd name="adj2" fmla="val -7965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电子开关</a:t>
            </a:r>
            <a:r>
              <a:rPr lang="zh-CN" altLang="en-US" sz="2400" b="1" dirty="0">
                <a:solidFill>
                  <a:schemeClr val="tx1"/>
                </a:solidFill>
              </a:rPr>
              <a:t>受输入的数字信号</a:t>
            </a:r>
            <a:r>
              <a:rPr lang="en-US" altLang="zh-CN" sz="2400" b="1" dirty="0" err="1">
                <a:solidFill>
                  <a:schemeClr val="tx1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tx1"/>
                </a:solidFill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</a:rPr>
              <a:t>控制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err="1">
                <a:solidFill>
                  <a:schemeClr val="accent2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 =1</a:t>
            </a:r>
            <a:r>
              <a:rPr lang="zh-CN" altLang="en-US" sz="2400" b="1" dirty="0">
                <a:solidFill>
                  <a:schemeClr val="accent2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拨向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位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altLang="zh-CN" sz="2400" b="1" dirty="0" err="1">
                <a:solidFill>
                  <a:schemeClr val="accent2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 =0</a:t>
            </a:r>
            <a:r>
              <a:rPr lang="zh-CN" altLang="en-US" sz="2400" b="1" dirty="0">
                <a:solidFill>
                  <a:schemeClr val="accent2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拨向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位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5143536" cy="58477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ea typeface="仿宋_GB2312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tx1"/>
                </a:solidFill>
                <a:ea typeface="仿宋_GB2312" pitchFamily="49" charset="-122"/>
              </a:rPr>
              <a:t>权电阻型</a:t>
            </a:r>
            <a:r>
              <a:rPr lang="en-US" altLang="zh-CN" sz="3200" b="1" dirty="0" smtClean="0">
                <a:solidFill>
                  <a:schemeClr val="tx1"/>
                </a:solidFill>
                <a:ea typeface="仿宋_GB2312" pitchFamily="49" charset="-122"/>
              </a:rPr>
              <a:t>D/A</a:t>
            </a:r>
            <a:r>
              <a:rPr lang="zh-CN" altLang="en-US" sz="3200" b="1" dirty="0" smtClean="0">
                <a:solidFill>
                  <a:schemeClr val="tx1"/>
                </a:solidFill>
                <a:ea typeface="仿宋_GB2312" pitchFamily="49" charset="-122"/>
              </a:rPr>
              <a:t>转换器 </a:t>
            </a:r>
            <a:endParaRPr lang="zh-CN" altLang="en-US" sz="32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96" grpId="0" animBg="1" autoUpdateAnimBg="0"/>
      <p:bldP spid="335910" grpId="0" animBg="1"/>
      <p:bldP spid="3359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533400" y="1412875"/>
            <a:ext cx="8153400" cy="377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600" b="1" dirty="0">
                <a:solidFill>
                  <a:srgbClr val="0000FF"/>
                </a:solidFill>
              </a:rPr>
              <a:t>       5. </a:t>
            </a:r>
            <a:r>
              <a:rPr lang="zh-CN" altLang="en-US" sz="2600" b="1" dirty="0">
                <a:solidFill>
                  <a:srgbClr val="0000FF"/>
                </a:solidFill>
              </a:rPr>
              <a:t>作为产品的实例，本章介绍了几种中、大规模集成电路：</a:t>
            </a:r>
            <a:r>
              <a:rPr lang="en-US" altLang="zh-CN" sz="2600" b="1" dirty="0">
                <a:solidFill>
                  <a:srgbClr val="0000FF"/>
                </a:solidFill>
              </a:rPr>
              <a:t>AD7520</a:t>
            </a:r>
            <a:r>
              <a:rPr lang="zh-CN" altLang="en-US" sz="2600" b="1" dirty="0">
                <a:solidFill>
                  <a:srgbClr val="0000FF"/>
                </a:solidFill>
              </a:rPr>
              <a:t>；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ADC0809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ICL7106/7107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。</a:t>
            </a:r>
            <a:r>
              <a:rPr lang="zh-CN" altLang="en-US" sz="2600" b="1" dirty="0">
                <a:solidFill>
                  <a:srgbClr val="0000FF"/>
                </a:solidFill>
              </a:rPr>
              <a:t>它们中既有应用广泛的传统电路，也有刚刚推向市场的新产品。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</a:rPr>
              <a:t>      </a:t>
            </a:r>
            <a:r>
              <a:rPr lang="en-US" altLang="zh-CN" sz="2600" b="1" dirty="0">
                <a:solidFill>
                  <a:srgbClr val="0000FF"/>
                </a:solidFill>
              </a:rPr>
              <a:t>6. </a:t>
            </a:r>
            <a:r>
              <a:rPr lang="zh-CN" altLang="en-US" sz="2600" b="1" dirty="0">
                <a:solidFill>
                  <a:srgbClr val="0000FF"/>
                </a:solidFill>
              </a:rPr>
              <a:t>由于</a:t>
            </a:r>
            <a:r>
              <a:rPr lang="en-US" altLang="zh-CN" sz="2600" b="1" dirty="0">
                <a:solidFill>
                  <a:srgbClr val="0000FF"/>
                </a:solidFill>
              </a:rPr>
              <a:t>D/A</a:t>
            </a:r>
            <a:r>
              <a:rPr lang="zh-CN" altLang="en-US" sz="2600" b="1" dirty="0">
                <a:solidFill>
                  <a:srgbClr val="0000FF"/>
                </a:solidFill>
              </a:rPr>
              <a:t>转换器和</a:t>
            </a:r>
            <a:r>
              <a:rPr lang="en-US" altLang="zh-CN" sz="2600" b="1" dirty="0">
                <a:solidFill>
                  <a:srgbClr val="0000FF"/>
                </a:solidFill>
              </a:rPr>
              <a:t>A/D</a:t>
            </a:r>
            <a:r>
              <a:rPr lang="zh-CN" altLang="en-US" sz="2600" b="1" dirty="0">
                <a:solidFill>
                  <a:srgbClr val="0000FF"/>
                </a:solidFill>
              </a:rPr>
              <a:t>转换器在电子系统、特别是数字系统中的应用越来越广泛，加之技术与工艺的进步，其新产品也不断涌现。因此，要根据实际需要来选择各项指标以及价格、厂商等，切不可片面地追求某一项指标。 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059113" y="476250"/>
            <a:ext cx="3009900" cy="792163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99"/>
            </a:solidFill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400" b="1">
                <a:ea typeface="宋体" pitchFamily="2" charset="-122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0"/>
            <a:ext cx="7272338" cy="5014913"/>
            <a:chOff x="521" y="0"/>
            <a:chExt cx="4581" cy="3159"/>
          </a:xfrm>
        </p:grpSpPr>
        <p:graphicFrame>
          <p:nvGraphicFramePr>
            <p:cNvPr id="3082" name="Object 4"/>
            <p:cNvGraphicFramePr>
              <a:graphicFrameLocks noChangeAspect="1"/>
            </p:cNvGraphicFramePr>
            <p:nvPr/>
          </p:nvGraphicFramePr>
          <p:xfrm>
            <a:off x="521" y="0"/>
            <a:ext cx="4581" cy="3159"/>
          </p:xfrm>
          <a:graphic>
            <a:graphicData uri="http://schemas.openxmlformats.org/presentationml/2006/ole">
              <p:oleObj spid="_x0000_s3082" name="Photo Editor 照片" r:id="rId3" imgW="24295238" imgH="15476190" progId="">
                <p:embed/>
              </p:oleObj>
            </a:graphicData>
          </a:graphic>
        </p:graphicFrame>
        <p:grpSp>
          <p:nvGrpSpPr>
            <p:cNvPr id="3095" name="Group 5"/>
            <p:cNvGrpSpPr>
              <a:grpSpLocks/>
            </p:cNvGrpSpPr>
            <p:nvPr/>
          </p:nvGrpSpPr>
          <p:grpSpPr bwMode="auto">
            <a:xfrm>
              <a:off x="1428" y="1860"/>
              <a:ext cx="1868" cy="250"/>
              <a:chOff x="1474" y="2931"/>
              <a:chExt cx="1868" cy="250"/>
            </a:xfrm>
          </p:grpSpPr>
          <p:grpSp>
            <p:nvGrpSpPr>
              <p:cNvPr id="3096" name="Group 6"/>
              <p:cNvGrpSpPr>
                <a:grpSpLocks/>
              </p:cNvGrpSpPr>
              <p:nvPr/>
            </p:nvGrpSpPr>
            <p:grpSpPr bwMode="auto">
              <a:xfrm>
                <a:off x="1474" y="2931"/>
                <a:ext cx="462" cy="250"/>
                <a:chOff x="624" y="1872"/>
                <a:chExt cx="500" cy="250"/>
              </a:xfrm>
            </p:grpSpPr>
            <p:sp>
              <p:nvSpPr>
                <p:cNvPr id="31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4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1</a:t>
                  </a:r>
                </a:p>
              </p:txBody>
            </p:sp>
            <p:sp>
              <p:nvSpPr>
                <p:cNvPr id="31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12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</p:grpSp>
          <p:grpSp>
            <p:nvGrpSpPr>
              <p:cNvPr id="3097" name="Group 9"/>
              <p:cNvGrpSpPr>
                <a:grpSpLocks/>
              </p:cNvGrpSpPr>
              <p:nvPr/>
            </p:nvGrpSpPr>
            <p:grpSpPr bwMode="auto">
              <a:xfrm>
                <a:off x="2472" y="2931"/>
                <a:ext cx="462" cy="250"/>
                <a:chOff x="624" y="1872"/>
                <a:chExt cx="500" cy="250"/>
              </a:xfrm>
            </p:grpSpPr>
            <p:sp>
              <p:nvSpPr>
                <p:cNvPr id="310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1</a:t>
                  </a:r>
                </a:p>
              </p:txBody>
            </p:sp>
            <p:sp>
              <p:nvSpPr>
                <p:cNvPr id="310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2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</p:grpSp>
          <p:grpSp>
            <p:nvGrpSpPr>
              <p:cNvPr id="3098" name="Group 12"/>
              <p:cNvGrpSpPr>
                <a:grpSpLocks/>
              </p:cNvGrpSpPr>
              <p:nvPr/>
            </p:nvGrpSpPr>
            <p:grpSpPr bwMode="auto">
              <a:xfrm>
                <a:off x="2018" y="2931"/>
                <a:ext cx="462" cy="250"/>
                <a:chOff x="624" y="1872"/>
                <a:chExt cx="500" cy="250"/>
              </a:xfrm>
            </p:grpSpPr>
            <p:sp>
              <p:nvSpPr>
                <p:cNvPr id="310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4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1</a:t>
                  </a:r>
                </a:p>
              </p:txBody>
            </p:sp>
            <p:sp>
              <p:nvSpPr>
                <p:cNvPr id="310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912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</p:grpSp>
          <p:grpSp>
            <p:nvGrpSpPr>
              <p:cNvPr id="3099" name="Group 15"/>
              <p:cNvGrpSpPr>
                <a:grpSpLocks/>
              </p:cNvGrpSpPr>
              <p:nvPr/>
            </p:nvGrpSpPr>
            <p:grpSpPr bwMode="auto">
              <a:xfrm>
                <a:off x="2880" y="2931"/>
                <a:ext cx="462" cy="250"/>
                <a:chOff x="624" y="1872"/>
                <a:chExt cx="500" cy="250"/>
              </a:xfrm>
            </p:grpSpPr>
            <p:sp>
              <p:nvSpPr>
                <p:cNvPr id="310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24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1</a:t>
                  </a:r>
                </a:p>
              </p:txBody>
            </p:sp>
            <p:sp>
              <p:nvSpPr>
                <p:cNvPr id="310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12" y="1872"/>
                  <a:ext cx="212" cy="25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</p:grpSp>
        </p:grpSp>
      </p:grpSp>
      <p:sp>
        <p:nvSpPr>
          <p:cNvPr id="361491" name="AutoShape 19"/>
          <p:cNvSpPr>
            <a:spLocks noChangeArrowheads="1"/>
          </p:cNvSpPr>
          <p:nvPr/>
        </p:nvSpPr>
        <p:spPr bwMode="auto">
          <a:xfrm>
            <a:off x="3059113" y="0"/>
            <a:ext cx="1439862" cy="836613"/>
          </a:xfrm>
          <a:prstGeom prst="wedgeEllipseCallout">
            <a:avLst>
              <a:gd name="adj1" fmla="val 75356"/>
              <a:gd name="adj2" fmla="val 8358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chemeClr val="accent2"/>
                </a:solidFill>
              </a:rPr>
              <a:t>虚地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716463" y="1989138"/>
            <a:ext cx="2663825" cy="1970087"/>
            <a:chOff x="2971" y="1253"/>
            <a:chExt cx="1678" cy="1241"/>
          </a:xfrm>
        </p:grpSpPr>
        <p:sp>
          <p:nvSpPr>
            <p:cNvPr id="3093" name="AutoShape 23"/>
            <p:cNvSpPr>
              <a:spLocks noChangeArrowheads="1"/>
            </p:cNvSpPr>
            <p:nvPr/>
          </p:nvSpPr>
          <p:spPr bwMode="auto">
            <a:xfrm>
              <a:off x="2971" y="1253"/>
              <a:ext cx="1678" cy="1241"/>
            </a:xfrm>
            <a:prstGeom prst="wedgeRoundRectCallout">
              <a:avLst>
                <a:gd name="adj1" fmla="val -76759"/>
                <a:gd name="adj2" fmla="val -37995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d</a:t>
              </a:r>
              <a:r>
                <a:rPr lang="en-US" altLang="zh-CN" b="1" baseline="-25000">
                  <a:solidFill>
                    <a:schemeClr val="tx1"/>
                  </a:solidFill>
                  <a:ea typeface="仿宋_GB2312" pitchFamily="49" charset="-122"/>
                </a:rPr>
                <a:t>3</a:t>
              </a: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=0</a:t>
              </a:r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时</a:t>
              </a: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:I</a:t>
              </a:r>
              <a:r>
                <a:rPr lang="en-US" altLang="zh-CN" b="1" baseline="-25000">
                  <a:solidFill>
                    <a:schemeClr val="tx1"/>
                  </a:solidFill>
                  <a:ea typeface="仿宋_GB2312" pitchFamily="49" charset="-122"/>
                </a:rPr>
                <a:t>3</a:t>
              </a:r>
              <a:r>
                <a:rPr lang="en-US" altLang="zh-CN" b="1">
                  <a:solidFill>
                    <a:schemeClr val="tx1"/>
                  </a:solidFill>
                  <a:ea typeface="仿宋_GB2312" pitchFamily="49" charset="-122"/>
                </a:rPr>
                <a:t>=0</a:t>
              </a:r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；</a:t>
              </a:r>
            </a:p>
          </p:txBody>
        </p:sp>
        <p:graphicFrame>
          <p:nvGraphicFramePr>
            <p:cNvPr id="3081" name="Object 21"/>
            <p:cNvGraphicFramePr>
              <a:graphicFrameLocks noChangeAspect="1"/>
            </p:cNvGraphicFramePr>
            <p:nvPr/>
          </p:nvGraphicFramePr>
          <p:xfrm>
            <a:off x="3334" y="1979"/>
            <a:ext cx="998" cy="404"/>
          </p:xfrm>
          <a:graphic>
            <a:graphicData uri="http://schemas.openxmlformats.org/presentationml/2006/ole">
              <p:oleObj spid="_x0000_s3081" name="公式" r:id="rId4" imgW="799920" imgH="228600" progId="">
                <p:embed/>
              </p:oleObj>
            </a:graphicData>
          </a:graphic>
        </p:graphicFrame>
        <p:sp>
          <p:nvSpPr>
            <p:cNvPr id="3094" name="Rectangle 24"/>
            <p:cNvSpPr>
              <a:spLocks noChangeArrowheads="1"/>
            </p:cNvSpPr>
            <p:nvPr/>
          </p:nvSpPr>
          <p:spPr bwMode="auto">
            <a:xfrm>
              <a:off x="3016" y="1661"/>
              <a:ext cx="6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</a:rPr>
                <a:t>d</a:t>
              </a:r>
              <a:r>
                <a:rPr lang="en-US" altLang="zh-CN" b="1" baseline="-25000">
                  <a:solidFill>
                    <a:schemeClr val="tx1"/>
                  </a:solidFill>
                </a:rPr>
                <a:t>3</a:t>
              </a:r>
              <a:r>
                <a:rPr lang="en-US" altLang="zh-CN" b="1">
                  <a:solidFill>
                    <a:schemeClr val="tx1"/>
                  </a:solidFill>
                </a:rPr>
                <a:t>=1:</a:t>
              </a:r>
            </a:p>
          </p:txBody>
        </p:sp>
      </p:grpSp>
      <p:graphicFrame>
        <p:nvGraphicFramePr>
          <p:cNvPr id="361500" name="Object 28"/>
          <p:cNvGraphicFramePr>
            <a:graphicFrameLocks noChangeAspect="1"/>
          </p:cNvGraphicFramePr>
          <p:nvPr/>
        </p:nvGraphicFramePr>
        <p:xfrm>
          <a:off x="5003800" y="4149725"/>
          <a:ext cx="2016125" cy="1144588"/>
        </p:xfrm>
        <a:graphic>
          <a:graphicData uri="http://schemas.openxmlformats.org/presentationml/2006/ole">
            <p:oleObj spid="_x0000_s3074" name="公式" r:id="rId5" imgW="749160" imgH="393480" progId="">
              <p:embed/>
            </p:oleObj>
          </a:graphicData>
        </a:graphic>
      </p:graphicFrame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235825" y="260350"/>
            <a:ext cx="1657350" cy="4537075"/>
            <a:chOff x="4558" y="0"/>
            <a:chExt cx="1202" cy="3067"/>
          </a:xfrm>
        </p:grpSpPr>
        <p:sp>
          <p:nvSpPr>
            <p:cNvPr id="3091" name="Rectangle 33"/>
            <p:cNvSpPr>
              <a:spLocks noChangeArrowheads="1"/>
            </p:cNvSpPr>
            <p:nvPr/>
          </p:nvSpPr>
          <p:spPr bwMode="auto">
            <a:xfrm>
              <a:off x="4558" y="0"/>
              <a:ext cx="1202" cy="306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078" name="Object 29"/>
            <p:cNvGraphicFramePr>
              <a:graphicFrameLocks noChangeAspect="1"/>
            </p:cNvGraphicFramePr>
            <p:nvPr/>
          </p:nvGraphicFramePr>
          <p:xfrm>
            <a:off x="4717" y="754"/>
            <a:ext cx="1043" cy="584"/>
          </p:xfrm>
          <a:graphic>
            <a:graphicData uri="http://schemas.openxmlformats.org/presentationml/2006/ole">
              <p:oleObj spid="_x0000_s3078" name="Equation" r:id="rId6" imgW="761760" imgH="393480" progId="">
                <p:embed/>
              </p:oleObj>
            </a:graphicData>
          </a:graphic>
        </p:graphicFrame>
        <p:graphicFrame>
          <p:nvGraphicFramePr>
            <p:cNvPr id="3079" name="Object 30"/>
            <p:cNvGraphicFramePr>
              <a:graphicFrameLocks noChangeAspect="1"/>
            </p:cNvGraphicFramePr>
            <p:nvPr/>
          </p:nvGraphicFramePr>
          <p:xfrm>
            <a:off x="4740" y="1434"/>
            <a:ext cx="1020" cy="589"/>
          </p:xfrm>
          <a:graphic>
            <a:graphicData uri="http://schemas.openxmlformats.org/presentationml/2006/ole">
              <p:oleObj spid="_x0000_s3079" name="Equation" r:id="rId7" imgW="736560" imgH="393480" progId="">
                <p:embed/>
              </p:oleObj>
            </a:graphicData>
          </a:graphic>
        </p:graphicFrame>
        <p:graphicFrame>
          <p:nvGraphicFramePr>
            <p:cNvPr id="3080" name="Object 31"/>
            <p:cNvGraphicFramePr>
              <a:graphicFrameLocks noChangeAspect="1"/>
            </p:cNvGraphicFramePr>
            <p:nvPr/>
          </p:nvGraphicFramePr>
          <p:xfrm>
            <a:off x="4672" y="2296"/>
            <a:ext cx="1088" cy="607"/>
          </p:xfrm>
          <a:graphic>
            <a:graphicData uri="http://schemas.openxmlformats.org/presentationml/2006/ole">
              <p:oleObj spid="_x0000_s3080" name="Equation" r:id="rId8" imgW="761760" imgH="393480" progId="">
                <p:embed/>
              </p:oleObj>
            </a:graphicData>
          </a:graphic>
        </p:graphicFrame>
        <p:sp>
          <p:nvSpPr>
            <p:cNvPr id="3092" name="Text Box 32"/>
            <p:cNvSpPr txBox="1">
              <a:spLocks noChangeArrowheads="1"/>
            </p:cNvSpPr>
            <p:nvPr/>
          </p:nvSpPr>
          <p:spPr bwMode="auto">
            <a:xfrm>
              <a:off x="4649" y="267"/>
              <a:ext cx="101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FF3300"/>
                  </a:solidFill>
                </a:rPr>
                <a:t>同理：</a:t>
              </a:r>
            </a:p>
          </p:txBody>
        </p:sp>
      </p:grpSp>
      <p:graphicFrame>
        <p:nvGraphicFramePr>
          <p:cNvPr id="361507" name="Object 35"/>
          <p:cNvGraphicFramePr>
            <a:graphicFrameLocks noChangeAspect="1"/>
          </p:cNvGraphicFramePr>
          <p:nvPr/>
        </p:nvGraphicFramePr>
        <p:xfrm>
          <a:off x="468313" y="4868863"/>
          <a:ext cx="4537075" cy="719137"/>
        </p:xfrm>
        <a:graphic>
          <a:graphicData uri="http://schemas.openxmlformats.org/presentationml/2006/ole">
            <p:oleObj spid="_x0000_s3075" name="Equation" r:id="rId9" imgW="1562040" imgH="228600" progId="">
              <p:embed/>
            </p:oleObj>
          </a:graphicData>
        </a:graphic>
      </p:graphicFrame>
      <p:graphicFrame>
        <p:nvGraphicFramePr>
          <p:cNvPr id="361508" name="Object 36"/>
          <p:cNvGraphicFramePr>
            <a:graphicFrameLocks noChangeAspect="1"/>
          </p:cNvGraphicFramePr>
          <p:nvPr/>
        </p:nvGraphicFramePr>
        <p:xfrm>
          <a:off x="539750" y="5661025"/>
          <a:ext cx="4824413" cy="919163"/>
        </p:xfrm>
        <a:graphic>
          <a:graphicData uri="http://schemas.openxmlformats.org/presentationml/2006/ole">
            <p:oleObj spid="_x0000_s3076" name="Equation" r:id="rId10" imgW="2234880" imgH="393480" progId="">
              <p:embed/>
            </p:oleObj>
          </a:graphicData>
        </a:graphic>
      </p:graphicFrame>
      <p:graphicFrame>
        <p:nvGraphicFramePr>
          <p:cNvPr id="361509" name="Object 37"/>
          <p:cNvGraphicFramePr>
            <a:graphicFrameLocks noChangeAspect="1"/>
          </p:cNvGraphicFramePr>
          <p:nvPr/>
        </p:nvGraphicFramePr>
        <p:xfrm>
          <a:off x="5364163" y="5589588"/>
          <a:ext cx="1727200" cy="1035050"/>
        </p:xfrm>
        <a:graphic>
          <a:graphicData uri="http://schemas.openxmlformats.org/presentationml/2006/ole">
            <p:oleObj spid="_x0000_s3077" name="Equation" r:id="rId11" imgW="711000" imgH="393480" progId="">
              <p:embed/>
            </p:oleObj>
          </a:graphicData>
        </a:graphic>
      </p:graphicFrame>
      <p:sp>
        <p:nvSpPr>
          <p:cNvPr id="361499" name="AutoShape 27"/>
          <p:cNvSpPr>
            <a:spLocks noChangeArrowheads="1"/>
          </p:cNvSpPr>
          <p:nvPr/>
        </p:nvSpPr>
        <p:spPr bwMode="auto">
          <a:xfrm>
            <a:off x="5580063" y="3716338"/>
            <a:ext cx="358775" cy="576262"/>
          </a:xfrm>
          <a:prstGeom prst="downArrow">
            <a:avLst>
              <a:gd name="adj1" fmla="val 50000"/>
              <a:gd name="adj2" fmla="val 4015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7812088" y="5084763"/>
            <a:ext cx="1331912" cy="1081087"/>
          </a:xfrm>
          <a:prstGeom prst="wedgeRoundRectCallout">
            <a:avLst>
              <a:gd name="adj1" fmla="val -137843"/>
              <a:gd name="adj2" fmla="val 1798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量化单位：</a:t>
            </a:r>
            <a:r>
              <a:rPr lang="en-US" altLang="zh-CN" sz="2400" b="1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361511" name="Oval 39"/>
          <p:cNvSpPr>
            <a:spLocks noChangeArrowheads="1"/>
          </p:cNvSpPr>
          <p:nvPr/>
        </p:nvSpPr>
        <p:spPr bwMode="auto">
          <a:xfrm>
            <a:off x="5724525" y="5661025"/>
            <a:ext cx="987425" cy="936625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90" name="Text Box 41"/>
          <p:cNvSpPr txBox="1">
            <a:spLocks noChangeArrowheads="1"/>
          </p:cNvSpPr>
          <p:nvPr/>
        </p:nvSpPr>
        <p:spPr bwMode="auto">
          <a:xfrm>
            <a:off x="0" y="260350"/>
            <a:ext cx="2771775" cy="52322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（</a:t>
            </a:r>
            <a:r>
              <a:rPr lang="en-US" altLang="zh-CN" b="1" dirty="0" smtClean="0">
                <a:solidFill>
                  <a:schemeClr val="accent2"/>
                </a:solidFill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</a:rPr>
              <a:t>）工作</a:t>
            </a:r>
            <a:r>
              <a:rPr lang="zh-CN" altLang="en-US" b="1" dirty="0">
                <a:solidFill>
                  <a:schemeClr val="accent2"/>
                </a:solidFill>
              </a:rPr>
              <a:t>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91" grpId="0" animBg="1"/>
      <p:bldP spid="361499" grpId="0" animBg="1"/>
      <p:bldP spid="361510" grpId="0" animBg="1"/>
      <p:bldP spid="3615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8"/>
          <p:cNvGraphicFramePr>
            <a:graphicFrameLocks noChangeAspect="1"/>
          </p:cNvGraphicFramePr>
          <p:nvPr/>
        </p:nvGraphicFramePr>
        <p:xfrm>
          <a:off x="4098050" y="142852"/>
          <a:ext cx="5045950" cy="3500438"/>
        </p:xfrm>
        <a:graphic>
          <a:graphicData uri="http://schemas.openxmlformats.org/presentationml/2006/ole">
            <p:oleObj spid="_x0000_s4098" name="Photo Editor 照片" r:id="rId3" imgW="24295238" imgH="15476190" progId="">
              <p:embed/>
            </p:oleObj>
          </a:graphicData>
        </a:graphic>
      </p:graphicFrame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1" y="928670"/>
            <a:ext cx="4071934" cy="95410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电阻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种类太</a:t>
            </a:r>
            <a:r>
              <a:rPr lang="zh-CN" altLang="en-US" b="1" dirty="0" smtClean="0">
                <a:solidFill>
                  <a:schemeClr val="tx1"/>
                </a:solidFill>
                <a:ea typeface="仿宋_GB2312" pitchFamily="49" charset="-122"/>
              </a:rPr>
              <a:t>多，</a:t>
            </a:r>
            <a:r>
              <a:rPr lang="en-US" altLang="zh-CN" b="1" dirty="0" smtClean="0">
                <a:solidFill>
                  <a:srgbClr val="CC0000"/>
                </a:solidFill>
                <a:ea typeface="仿宋_GB2312" pitchFamily="49" charset="-122"/>
              </a:rPr>
              <a:t>n</a:t>
            </a:r>
            <a:r>
              <a:rPr lang="zh-CN" altLang="en-US" b="1" dirty="0">
                <a:solidFill>
                  <a:srgbClr val="CC0000"/>
                </a:solidFill>
                <a:ea typeface="仿宋_GB2312" pitchFamily="49" charset="-122"/>
              </a:rPr>
              <a:t>位需</a:t>
            </a:r>
            <a:r>
              <a:rPr lang="en-US" altLang="zh-CN" b="1" dirty="0">
                <a:solidFill>
                  <a:srgbClr val="CC0000"/>
                </a:solidFill>
                <a:ea typeface="仿宋_GB2312" pitchFamily="49" charset="-122"/>
              </a:rPr>
              <a:t>n</a:t>
            </a:r>
            <a:r>
              <a:rPr lang="zh-CN" altLang="en-US" b="1" dirty="0" smtClean="0">
                <a:solidFill>
                  <a:srgbClr val="CC0000"/>
                </a:solidFill>
              </a:rPr>
              <a:t>种电阻</a:t>
            </a:r>
            <a:endParaRPr lang="zh-CN" altLang="en-US" b="1" dirty="0">
              <a:solidFill>
                <a:srgbClr val="CC0000"/>
              </a:solidFill>
              <a:ea typeface="仿宋_GB2312" pitchFamily="49" charset="-122"/>
            </a:endParaRPr>
          </a:p>
        </p:txBody>
      </p:sp>
      <p:sp>
        <p:nvSpPr>
          <p:cNvPr id="336925" name="Text Box 29"/>
          <p:cNvSpPr txBox="1">
            <a:spLocks noChangeArrowheads="1"/>
          </p:cNvSpPr>
          <p:nvPr/>
        </p:nvSpPr>
        <p:spPr bwMode="auto">
          <a:xfrm>
            <a:off x="0" y="1928802"/>
            <a:ext cx="4103688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dirty="0" err="1" smtClean="0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="1" baseline="-25000" dirty="0" err="1" smtClean="0">
                <a:solidFill>
                  <a:schemeClr val="tx1"/>
                </a:solidFill>
                <a:ea typeface="仿宋_GB2312" pitchFamily="49" charset="-122"/>
              </a:rPr>
              <a:t>max</a:t>
            </a:r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/</a:t>
            </a:r>
            <a:r>
              <a:rPr lang="en-US" altLang="zh-CN" b="1" dirty="0" err="1" smtClean="0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="1" baseline="-25000" dirty="0" err="1" smtClean="0">
                <a:solidFill>
                  <a:schemeClr val="tx1"/>
                </a:solidFill>
                <a:ea typeface="仿宋_GB2312" pitchFamily="49" charset="-122"/>
              </a:rPr>
              <a:t>min</a:t>
            </a:r>
            <a:r>
              <a:rPr lang="en-US" altLang="zh-CN" b="1" dirty="0" smtClean="0">
                <a:solidFill>
                  <a:schemeClr val="tx1"/>
                </a:solidFill>
                <a:ea typeface="仿宋_GB2312" pitchFamily="49" charset="-122"/>
              </a:rPr>
              <a:t>=2</a:t>
            </a:r>
            <a:r>
              <a:rPr lang="en-US" altLang="zh-CN" b="1" baseline="42000" dirty="0" smtClean="0">
                <a:solidFill>
                  <a:schemeClr val="tx1"/>
                </a:solidFill>
                <a:ea typeface="仿宋_GB2312" pitchFamily="49" charset="-122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，太大</a:t>
            </a:r>
          </a:p>
        </p:txBody>
      </p: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285720" y="3071810"/>
            <a:ext cx="3714776" cy="1384995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很难保证电阻精度，从而无法保证</a:t>
            </a:r>
            <a:r>
              <a:rPr lang="en-US" altLang="zh-CN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D/A</a:t>
            </a: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精度</a:t>
            </a:r>
            <a:r>
              <a:rPr lang="zh-CN" altLang="en-US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。（</a:t>
            </a:r>
            <a:r>
              <a:rPr lang="zh-CN" altLang="en-US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很少使用</a:t>
            </a:r>
            <a:r>
              <a:rPr lang="zh-CN" altLang="en-US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6932" name="Text Box 36"/>
          <p:cNvSpPr txBox="1">
            <a:spLocks noChangeArrowheads="1"/>
          </p:cNvSpPr>
          <p:nvPr/>
        </p:nvSpPr>
        <p:spPr bwMode="auto">
          <a:xfrm>
            <a:off x="0" y="260350"/>
            <a:ext cx="2700338" cy="52322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C0000"/>
                </a:solidFill>
              </a:rPr>
              <a:t>（</a:t>
            </a:r>
            <a:r>
              <a:rPr lang="en-US" altLang="zh-CN" b="1" dirty="0" smtClean="0">
                <a:solidFill>
                  <a:srgbClr val="CC0000"/>
                </a:solidFill>
              </a:rPr>
              <a:t>3</a:t>
            </a:r>
            <a:r>
              <a:rPr lang="zh-CN" altLang="en-US" b="1" dirty="0" smtClean="0">
                <a:solidFill>
                  <a:srgbClr val="CC0000"/>
                </a:solidFill>
              </a:rPr>
              <a:t>）特点</a:t>
            </a:r>
            <a:endParaRPr lang="zh-CN" altLang="en-US" b="1" dirty="0">
              <a:solidFill>
                <a:srgbClr val="CC0000"/>
              </a:solidFill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1571604" y="2500306"/>
            <a:ext cx="928694" cy="571504"/>
          </a:xfrm>
          <a:prstGeom prst="downArrow">
            <a:avLst/>
          </a:prstGeom>
          <a:solidFill>
            <a:srgbClr val="7030A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1214414" y="4500570"/>
            <a:ext cx="714380" cy="571504"/>
          </a:xfrm>
          <a:prstGeom prst="downArrow">
            <a:avLst/>
          </a:prstGeom>
          <a:solidFill>
            <a:srgbClr val="7030A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072074"/>
            <a:ext cx="33425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解决方法：</a:t>
            </a:r>
            <a:endParaRPr lang="en-US" altLang="zh-CN" sz="3200" b="1" dirty="0" smtClean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 smtClean="0"/>
              <a:t>T型网络</a:t>
            </a:r>
            <a:r>
              <a:rPr lang="en-US" altLang="zh-CN" sz="2400" b="1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D/A</a:t>
            </a:r>
            <a:r>
              <a:rPr lang="zh-CN" altLang="en-US" sz="2400" b="1" dirty="0">
                <a:solidFill>
                  <a:srgbClr val="000000"/>
                </a:solidFill>
                <a:ea typeface="仿宋_GB2312" pitchFamily="49" charset="-122"/>
              </a:rPr>
              <a:t>转换器 </a:t>
            </a:r>
            <a:endParaRPr lang="en-US" altLang="zh-CN" sz="2400" b="1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倒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T</a:t>
            </a:r>
            <a:r>
              <a:rPr lang="en-US" altLang="zh-CN" sz="2400" dirty="0" err="1" smtClean="0"/>
              <a:t>型网络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 D/A</a:t>
            </a:r>
            <a:r>
              <a:rPr lang="zh-CN" altLang="en-US" sz="2400" b="1" dirty="0">
                <a:solidFill>
                  <a:srgbClr val="000000"/>
                </a:solidFill>
                <a:ea typeface="仿宋_GB2312" pitchFamily="49" charset="-122"/>
              </a:rPr>
              <a:t>转换器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4" grpId="0" autoUpdateAnimBg="0"/>
      <p:bldP spid="336925" grpId="0" autoUpdateAnimBg="0"/>
      <p:bldP spid="336929" grpId="0" animBg="1" autoUpdateAnimBg="0"/>
      <p:bldP spid="336932" grpId="0" animBg="1" autoUpdateAnimBg="0"/>
      <p:bldP spid="8" grpId="0" animBg="1"/>
      <p:bldP spid="10" grpId="0" animBg="1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4282" y="214290"/>
            <a:ext cx="7454062" cy="6463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8.2.2    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倒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T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型电阻网络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D/A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转换器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5113337" cy="519112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）基本原理</a:t>
            </a: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位</a:t>
            </a:r>
            <a:r>
              <a:rPr lang="en-US" altLang="zh-CN" b="1" dirty="0"/>
              <a:t>D/A</a:t>
            </a:r>
            <a:r>
              <a:rPr lang="zh-CN" altLang="en-US" b="1" dirty="0"/>
              <a:t>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1989138"/>
            <a:ext cx="6624638" cy="4583112"/>
            <a:chOff x="204" y="1253"/>
            <a:chExt cx="4173" cy="2887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204" y="1253"/>
            <a:ext cx="4173" cy="2887"/>
          </p:xfrm>
          <a:graphic>
            <a:graphicData uri="http://schemas.openxmlformats.org/presentationml/2006/ole">
              <p:oleObj spid="_x0000_s6146" name="Photo Editor 照片" r:id="rId4" imgW="24895238" imgH="15895238" progId="">
                <p:embed/>
              </p:oleObj>
            </a:graphicData>
          </a:graphic>
        </p:graphicFrame>
        <p:sp>
          <p:nvSpPr>
            <p:cNvPr id="6156" name="Text Box 6"/>
            <p:cNvSpPr txBox="1">
              <a:spLocks noChangeArrowheads="1"/>
            </p:cNvSpPr>
            <p:nvPr/>
          </p:nvSpPr>
          <p:spPr bwMode="auto">
            <a:xfrm>
              <a:off x="1066" y="2478"/>
              <a:ext cx="196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</a:p>
          </p:txBody>
        </p:sp>
        <p:sp>
          <p:nvSpPr>
            <p:cNvPr id="6157" name="Text Box 7"/>
            <p:cNvSpPr txBox="1">
              <a:spLocks noChangeArrowheads="1"/>
            </p:cNvSpPr>
            <p:nvPr/>
          </p:nvSpPr>
          <p:spPr bwMode="auto">
            <a:xfrm>
              <a:off x="703" y="2478"/>
              <a:ext cx="196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ea typeface="仿宋_GB2312" pitchFamily="49" charset="-122"/>
                </a:rPr>
                <a:t>0</a:t>
              </a:r>
            </a:p>
          </p:txBody>
        </p:sp>
      </p:grpSp>
      <p:sp>
        <p:nvSpPr>
          <p:cNvPr id="364552" name="AutoShape 8"/>
          <p:cNvSpPr>
            <a:spLocks noChangeArrowheads="1"/>
          </p:cNvSpPr>
          <p:nvPr/>
        </p:nvSpPr>
        <p:spPr bwMode="auto">
          <a:xfrm>
            <a:off x="3492500" y="1571611"/>
            <a:ext cx="1439863" cy="749313"/>
          </a:xfrm>
          <a:prstGeom prst="wedgeEllipseCallout">
            <a:avLst>
              <a:gd name="adj1" fmla="val 55514"/>
              <a:gd name="adj2" fmla="val 1723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</a:rPr>
              <a:t>虚地</a:t>
            </a:r>
          </a:p>
        </p:txBody>
      </p:sp>
      <p:sp>
        <p:nvSpPr>
          <p:cNvPr id="364553" name="Oval 9"/>
          <p:cNvSpPr>
            <a:spLocks noChangeArrowheads="1"/>
          </p:cNvSpPr>
          <p:nvPr/>
        </p:nvSpPr>
        <p:spPr bwMode="auto">
          <a:xfrm>
            <a:off x="1116013" y="4797425"/>
            <a:ext cx="3671887" cy="576263"/>
          </a:xfrm>
          <a:prstGeom prst="ellips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554" name="AutoShape 10"/>
          <p:cNvSpPr>
            <a:spLocks noChangeArrowheads="1"/>
          </p:cNvSpPr>
          <p:nvPr/>
        </p:nvSpPr>
        <p:spPr bwMode="auto">
          <a:xfrm>
            <a:off x="5214942" y="4071942"/>
            <a:ext cx="3929058" cy="1571636"/>
          </a:xfrm>
          <a:prstGeom prst="wedgeRoundRectCallout">
            <a:avLst>
              <a:gd name="adj1" fmla="val -68327"/>
              <a:gd name="adj2" fmla="val -15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电阻</a:t>
            </a:r>
            <a:r>
              <a:rPr lang="zh-CN" altLang="en-US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上的电流与</a:t>
            </a:r>
            <a:r>
              <a:rPr lang="en-US" altLang="zh-CN" sz="2400" b="1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无关</a:t>
            </a:r>
            <a:endParaRPr lang="en-US" altLang="zh-CN" sz="2400" b="1" dirty="0" smtClean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电子开关控制电流流向：</a:t>
            </a:r>
            <a:r>
              <a:rPr lang="en-US" altLang="zh-CN" sz="24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4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4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    “1”位流向负载R        </a:t>
            </a:r>
            <a:br>
              <a:rPr lang="en-US" altLang="zh-CN" sz="24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4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“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0”位流向实地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3850" y="1557338"/>
            <a:ext cx="4391025" cy="3095625"/>
            <a:chOff x="204" y="981"/>
            <a:chExt cx="2766" cy="1950"/>
          </a:xfrm>
        </p:grpSpPr>
        <p:sp>
          <p:nvSpPr>
            <p:cNvPr id="6154" name="Oval 12"/>
            <p:cNvSpPr>
              <a:spLocks noChangeArrowheads="1"/>
            </p:cNvSpPr>
            <p:nvPr/>
          </p:nvSpPr>
          <p:spPr bwMode="auto">
            <a:xfrm>
              <a:off x="657" y="2750"/>
              <a:ext cx="2313" cy="181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3"/>
            <p:cNvSpPr>
              <a:spLocks noChangeArrowheads="1"/>
            </p:cNvSpPr>
            <p:nvPr/>
          </p:nvSpPr>
          <p:spPr bwMode="auto">
            <a:xfrm>
              <a:off x="204" y="981"/>
              <a:ext cx="1678" cy="680"/>
            </a:xfrm>
            <a:prstGeom prst="wedgeRoundRectCallout">
              <a:avLst>
                <a:gd name="adj1" fmla="val 12338"/>
                <a:gd name="adj2" fmla="val 211028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r>
                <a:rPr lang="en-US" altLang="zh-CN" b="1" dirty="0">
                  <a:solidFill>
                    <a:schemeClr val="accent2"/>
                  </a:solidFill>
                </a:rPr>
                <a:t>      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始终为“地”电位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animBg="1" autoUpdateAnimBg="0"/>
      <p:bldP spid="364552" grpId="0" animBg="1"/>
      <p:bldP spid="364553" grpId="0" animBg="1"/>
      <p:bldP spid="3645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0" y="260350"/>
            <a:ext cx="5076825" cy="3284538"/>
            <a:chOff x="204" y="1253"/>
            <a:chExt cx="4173" cy="2887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204" y="1253"/>
            <a:ext cx="4173" cy="2887"/>
          </p:xfrm>
          <a:graphic>
            <a:graphicData uri="http://schemas.openxmlformats.org/presentationml/2006/ole">
              <p:oleObj spid="_x0000_s7175" name="Photo Editor 照片" r:id="rId3" imgW="24895238" imgH="15895238" progId="">
                <p:embed/>
              </p:oleObj>
            </a:graphicData>
          </a:graphic>
        </p:graphicFrame>
        <p:sp>
          <p:nvSpPr>
            <p:cNvPr id="7197" name="Text Box 20"/>
            <p:cNvSpPr txBox="1">
              <a:spLocks noChangeArrowheads="1"/>
            </p:cNvSpPr>
            <p:nvPr/>
          </p:nvSpPr>
          <p:spPr bwMode="auto">
            <a:xfrm>
              <a:off x="1067" y="2478"/>
              <a:ext cx="255" cy="34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ea typeface="仿宋_GB2312" pitchFamily="49" charset="-122"/>
                </a:rPr>
                <a:t>1</a:t>
              </a:r>
            </a:p>
          </p:txBody>
        </p:sp>
        <p:sp>
          <p:nvSpPr>
            <p:cNvPr id="7198" name="Text Box 21"/>
            <p:cNvSpPr txBox="1">
              <a:spLocks noChangeArrowheads="1"/>
            </p:cNvSpPr>
            <p:nvPr/>
          </p:nvSpPr>
          <p:spPr bwMode="auto">
            <a:xfrm>
              <a:off x="702" y="2478"/>
              <a:ext cx="256" cy="34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ea typeface="仿宋_GB2312" pitchFamily="49" charset="-122"/>
                </a:rPr>
                <a:t>0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50825" y="333375"/>
            <a:ext cx="3097213" cy="1943100"/>
            <a:chOff x="158" y="210"/>
            <a:chExt cx="1951" cy="1224"/>
          </a:xfrm>
        </p:grpSpPr>
        <p:sp>
          <p:nvSpPr>
            <p:cNvPr id="7195" name="Oval 28"/>
            <p:cNvSpPr>
              <a:spLocks noChangeArrowheads="1"/>
            </p:cNvSpPr>
            <p:nvPr/>
          </p:nvSpPr>
          <p:spPr bwMode="auto">
            <a:xfrm>
              <a:off x="476" y="1207"/>
              <a:ext cx="1633" cy="227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AutoShape 29"/>
            <p:cNvSpPr>
              <a:spLocks noChangeArrowheads="1"/>
            </p:cNvSpPr>
            <p:nvPr/>
          </p:nvSpPr>
          <p:spPr bwMode="auto">
            <a:xfrm>
              <a:off x="158" y="210"/>
              <a:ext cx="1815" cy="408"/>
            </a:xfrm>
            <a:prstGeom prst="wedgeRoundRectCallout">
              <a:avLst>
                <a:gd name="adj1" fmla="val -7023"/>
                <a:gd name="adj2" fmla="val 18186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/>
              <a:r>
                <a:rPr lang="zh-CN" altLang="en-US" sz="2400" b="1">
                  <a:solidFill>
                    <a:schemeClr val="accent2"/>
                  </a:solidFill>
                </a:rPr>
                <a:t>始终为“地”电位</a:t>
              </a:r>
            </a:p>
          </p:txBody>
        </p:sp>
      </p:grpSp>
      <p:sp>
        <p:nvSpPr>
          <p:cNvPr id="363552" name="AutoShape 32"/>
          <p:cNvSpPr>
            <a:spLocks noChangeArrowheads="1"/>
          </p:cNvSpPr>
          <p:nvPr/>
        </p:nvSpPr>
        <p:spPr bwMode="auto">
          <a:xfrm>
            <a:off x="4500563" y="2565400"/>
            <a:ext cx="576262" cy="719138"/>
          </a:xfrm>
          <a:prstGeom prst="downArrow">
            <a:avLst>
              <a:gd name="adj1" fmla="val 50000"/>
              <a:gd name="adj2" fmla="val 31198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63553" name="Object 33"/>
          <p:cNvGraphicFramePr>
            <a:graphicFrameLocks noChangeAspect="1"/>
          </p:cNvGraphicFramePr>
          <p:nvPr/>
        </p:nvGraphicFramePr>
        <p:xfrm>
          <a:off x="0" y="3213100"/>
          <a:ext cx="6372225" cy="3384550"/>
        </p:xfrm>
        <a:graphic>
          <a:graphicData uri="http://schemas.openxmlformats.org/presentationml/2006/ole">
            <p:oleObj spid="_x0000_s7170" name="Photo Editor 照片" r:id="rId4" imgW="24000000" imgH="11774544" progId="">
              <p:embed/>
            </p:oleObj>
          </a:graphicData>
        </a:graphic>
      </p:graphicFrame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827088" y="4868863"/>
            <a:ext cx="8066087" cy="1655762"/>
            <a:chOff x="521" y="3067"/>
            <a:chExt cx="5081" cy="1043"/>
          </a:xfrm>
        </p:grpSpPr>
        <p:sp>
          <p:nvSpPr>
            <p:cNvPr id="7189" name="Oval 35"/>
            <p:cNvSpPr>
              <a:spLocks noChangeArrowheads="1"/>
            </p:cNvSpPr>
            <p:nvPr/>
          </p:nvSpPr>
          <p:spPr bwMode="auto">
            <a:xfrm>
              <a:off x="748" y="3385"/>
              <a:ext cx="191" cy="18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Oval 36"/>
            <p:cNvSpPr>
              <a:spLocks noChangeArrowheads="1"/>
            </p:cNvSpPr>
            <p:nvPr/>
          </p:nvSpPr>
          <p:spPr bwMode="auto">
            <a:xfrm>
              <a:off x="1447" y="3385"/>
              <a:ext cx="190" cy="18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Oval 37"/>
            <p:cNvSpPr>
              <a:spLocks noChangeArrowheads="1"/>
            </p:cNvSpPr>
            <p:nvPr/>
          </p:nvSpPr>
          <p:spPr bwMode="auto">
            <a:xfrm>
              <a:off x="2064" y="3385"/>
              <a:ext cx="191" cy="18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Oval 38"/>
            <p:cNvSpPr>
              <a:spLocks noChangeArrowheads="1"/>
            </p:cNvSpPr>
            <p:nvPr/>
          </p:nvSpPr>
          <p:spPr bwMode="auto">
            <a:xfrm>
              <a:off x="2699" y="3385"/>
              <a:ext cx="191" cy="18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AutoShape 39"/>
            <p:cNvSpPr>
              <a:spLocks noChangeArrowheads="1"/>
            </p:cNvSpPr>
            <p:nvPr/>
          </p:nvSpPr>
          <p:spPr bwMode="auto">
            <a:xfrm>
              <a:off x="3606" y="3566"/>
              <a:ext cx="1996" cy="544"/>
            </a:xfrm>
            <a:prstGeom prst="wedgeRoundRectCallout">
              <a:avLst>
                <a:gd name="adj1" fmla="val -87574"/>
                <a:gd name="adj2" fmla="val -56616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每个节点向左看，  等效电阻均为</a:t>
              </a:r>
              <a:r>
                <a:rPr lang="en-US" altLang="zh-CN" sz="2400" b="1">
                  <a:solidFill>
                    <a:schemeClr val="tx1"/>
                  </a:solidFill>
                </a:rPr>
                <a:t>2R</a:t>
              </a:r>
            </a:p>
          </p:txBody>
        </p:sp>
        <p:sp>
          <p:nvSpPr>
            <p:cNvPr id="7194" name="Text Box 42"/>
            <p:cNvSpPr txBox="1">
              <a:spLocks noChangeArrowheads="1"/>
            </p:cNvSpPr>
            <p:nvPr/>
          </p:nvSpPr>
          <p:spPr bwMode="auto">
            <a:xfrm>
              <a:off x="521" y="3067"/>
              <a:ext cx="2586" cy="32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仿宋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  <a:ea typeface="仿宋_GB2312" pitchFamily="49" charset="-122"/>
                </a:rPr>
                <a:t>0               </a:t>
              </a:r>
              <a:r>
                <a:rPr lang="en-US" altLang="zh-CN" b="1">
                  <a:solidFill>
                    <a:schemeClr val="accent2"/>
                  </a:solidFill>
                  <a:ea typeface="仿宋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  <a:ea typeface="仿宋_GB2312" pitchFamily="49" charset="-122"/>
                </a:rPr>
                <a:t>1            </a:t>
              </a:r>
              <a:r>
                <a:rPr lang="en-US" altLang="zh-CN" b="1">
                  <a:solidFill>
                    <a:schemeClr val="accent2"/>
                  </a:solidFill>
                  <a:ea typeface="仿宋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  <a:ea typeface="仿宋_GB2312" pitchFamily="49" charset="-122"/>
                </a:rPr>
                <a:t>2            </a:t>
              </a:r>
              <a:r>
                <a:rPr lang="en-US" altLang="zh-CN" b="1">
                  <a:solidFill>
                    <a:schemeClr val="accent2"/>
                  </a:solidFill>
                  <a:ea typeface="仿宋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  <a:ea typeface="仿宋_GB2312" pitchFamily="49" charset="-122"/>
                </a:rPr>
                <a:t>3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5364163" y="4221163"/>
            <a:ext cx="3779837" cy="1093787"/>
            <a:chOff x="3379" y="1616"/>
            <a:chExt cx="2381" cy="689"/>
          </a:xfrm>
        </p:grpSpPr>
        <p:sp>
          <p:nvSpPr>
            <p:cNvPr id="7188" name="AutoShape 40"/>
            <p:cNvSpPr>
              <a:spLocks noChangeArrowheads="1"/>
            </p:cNvSpPr>
            <p:nvPr/>
          </p:nvSpPr>
          <p:spPr bwMode="auto">
            <a:xfrm>
              <a:off x="3379" y="1616"/>
              <a:ext cx="2381" cy="680"/>
            </a:xfrm>
            <a:prstGeom prst="wedgeRoundRectCallout">
              <a:avLst>
                <a:gd name="adj1" fmla="val -53023"/>
                <a:gd name="adj2" fmla="val 1764"/>
                <a:gd name="adj3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/>
              <a:endParaRPr lang="zh-CN" altLang="zh-CN" sz="24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7174" name="Object 44"/>
            <p:cNvGraphicFramePr>
              <a:graphicFrameLocks noChangeAspect="1"/>
            </p:cNvGraphicFramePr>
            <p:nvPr/>
          </p:nvGraphicFramePr>
          <p:xfrm>
            <a:off x="3628" y="1661"/>
            <a:ext cx="2132" cy="644"/>
          </p:xfrm>
          <a:graphic>
            <a:graphicData uri="http://schemas.openxmlformats.org/presentationml/2006/ole">
              <p:oleObj spid="_x0000_s7174" name="Equation" r:id="rId5" imgW="1409400" imgH="393480" progId="">
                <p:embed/>
              </p:oleObj>
            </a:graphicData>
          </a:graphic>
        </p:graphicFrame>
      </p:grpSp>
      <p:sp>
        <p:nvSpPr>
          <p:cNvPr id="363566" name="AutoShape 46"/>
          <p:cNvSpPr>
            <a:spLocks noChangeArrowheads="1"/>
          </p:cNvSpPr>
          <p:nvPr/>
        </p:nvSpPr>
        <p:spPr bwMode="auto">
          <a:xfrm>
            <a:off x="8316913" y="5157788"/>
            <a:ext cx="287337" cy="792162"/>
          </a:xfrm>
          <a:prstGeom prst="upArrow">
            <a:avLst>
              <a:gd name="adj1" fmla="val 50000"/>
              <a:gd name="adj2" fmla="val 68923"/>
            </a:avLst>
          </a:prstGeom>
          <a:solidFill>
            <a:srgbClr val="FF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003800" y="1773238"/>
            <a:ext cx="4140200" cy="2012950"/>
            <a:chOff x="3152" y="1117"/>
            <a:chExt cx="2608" cy="1268"/>
          </a:xfrm>
        </p:grpSpPr>
        <p:graphicFrame>
          <p:nvGraphicFramePr>
            <p:cNvPr id="7172" name="Object 47"/>
            <p:cNvGraphicFramePr>
              <a:graphicFrameLocks noChangeAspect="1"/>
            </p:cNvGraphicFramePr>
            <p:nvPr/>
          </p:nvGraphicFramePr>
          <p:xfrm>
            <a:off x="3152" y="1117"/>
            <a:ext cx="2608" cy="616"/>
          </p:xfrm>
          <a:graphic>
            <a:graphicData uri="http://schemas.openxmlformats.org/presentationml/2006/ole">
              <p:oleObj spid="_x0000_s7172" name="公式" r:id="rId6" imgW="1803240" imgH="393480" progId="">
                <p:embed/>
              </p:oleObj>
            </a:graphicData>
          </a:graphic>
        </p:graphicFrame>
        <p:sp>
          <p:nvSpPr>
            <p:cNvPr id="7187" name="Text Box 48"/>
            <p:cNvSpPr txBox="1">
              <a:spLocks noChangeArrowheads="1"/>
            </p:cNvSpPr>
            <p:nvPr/>
          </p:nvSpPr>
          <p:spPr bwMode="auto">
            <a:xfrm>
              <a:off x="3878" y="1842"/>
              <a:ext cx="604" cy="327"/>
            </a:xfrm>
            <a:prstGeom prst="rect">
              <a:avLst/>
            </a:prstGeom>
            <a:solidFill>
              <a:srgbClr val="FFFF99"/>
            </a:solidFill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a typeface="仿宋_GB2312" pitchFamily="49" charset="-122"/>
                </a:rPr>
                <a:t>其中</a:t>
              </a:r>
              <a:r>
                <a:rPr lang="zh-CN" altLang="en-US" sz="2000" b="1">
                  <a:solidFill>
                    <a:schemeClr val="tx1"/>
                  </a:solidFill>
                  <a:ea typeface="仿宋_GB2312" pitchFamily="49" charset="-122"/>
                </a:rPr>
                <a:t> </a:t>
              </a:r>
            </a:p>
          </p:txBody>
        </p:sp>
        <p:graphicFrame>
          <p:nvGraphicFramePr>
            <p:cNvPr id="7173" name="Object 49"/>
            <p:cNvGraphicFramePr>
              <a:graphicFrameLocks noChangeAspect="1"/>
            </p:cNvGraphicFramePr>
            <p:nvPr/>
          </p:nvGraphicFramePr>
          <p:xfrm>
            <a:off x="4604" y="1797"/>
            <a:ext cx="771" cy="588"/>
          </p:xfrm>
          <a:graphic>
            <a:graphicData uri="http://schemas.openxmlformats.org/presentationml/2006/ole">
              <p:oleObj spid="_x0000_s7173" name="Equation" r:id="rId7" imgW="558720" imgH="393480" progId="">
                <p:embed/>
              </p:oleObj>
            </a:graphicData>
          </a:graphic>
        </p:graphicFrame>
      </p:grpSp>
      <p:sp>
        <p:nvSpPr>
          <p:cNvPr id="363571" name="AutoShape 51"/>
          <p:cNvSpPr>
            <a:spLocks noChangeArrowheads="1"/>
          </p:cNvSpPr>
          <p:nvPr/>
        </p:nvSpPr>
        <p:spPr bwMode="auto">
          <a:xfrm>
            <a:off x="8532813" y="3357563"/>
            <a:ext cx="287337" cy="792162"/>
          </a:xfrm>
          <a:prstGeom prst="upArrow">
            <a:avLst>
              <a:gd name="adj1" fmla="val 50000"/>
              <a:gd name="adj2" fmla="val 68923"/>
            </a:avLst>
          </a:prstGeom>
          <a:solidFill>
            <a:srgbClr val="FF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63572" name="AutoShape 52"/>
          <p:cNvSpPr>
            <a:spLocks noChangeArrowheads="1"/>
          </p:cNvSpPr>
          <p:nvPr/>
        </p:nvSpPr>
        <p:spPr bwMode="auto">
          <a:xfrm>
            <a:off x="7956550" y="1125538"/>
            <a:ext cx="287338" cy="792162"/>
          </a:xfrm>
          <a:prstGeom prst="upArrow">
            <a:avLst>
              <a:gd name="adj1" fmla="val 50000"/>
              <a:gd name="adj2" fmla="val 68922"/>
            </a:avLst>
          </a:prstGeom>
          <a:solidFill>
            <a:srgbClr val="FF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63573" name="Object 53"/>
          <p:cNvGraphicFramePr>
            <a:graphicFrameLocks noChangeAspect="1"/>
          </p:cNvGraphicFramePr>
          <p:nvPr/>
        </p:nvGraphicFramePr>
        <p:xfrm>
          <a:off x="4787900" y="111125"/>
          <a:ext cx="4356100" cy="1339850"/>
        </p:xfrm>
        <a:graphic>
          <a:graphicData uri="http://schemas.openxmlformats.org/presentationml/2006/ole">
            <p:oleObj spid="_x0000_s7171" name="公式" r:id="rId8" imgW="2234880" imgH="634680" progId="">
              <p:embed/>
            </p:oleObj>
          </a:graphicData>
        </a:graphic>
      </p:graphicFrame>
      <p:sp>
        <p:nvSpPr>
          <p:cNvPr id="363574" name="AutoShape 54"/>
          <p:cNvSpPr>
            <a:spLocks noChangeArrowheads="1"/>
          </p:cNvSpPr>
          <p:nvPr/>
        </p:nvSpPr>
        <p:spPr bwMode="auto">
          <a:xfrm>
            <a:off x="6948488" y="0"/>
            <a:ext cx="1944687" cy="647700"/>
          </a:xfrm>
          <a:prstGeom prst="wedgeRoundRectCallout">
            <a:avLst>
              <a:gd name="adj1" fmla="val -102981"/>
              <a:gd name="adj2" fmla="val 6911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Δ</a:t>
            </a:r>
            <a:r>
              <a:rPr lang="zh-CN" altLang="en-US" sz="2400" b="1">
                <a:solidFill>
                  <a:srgbClr val="FF0000"/>
                </a:solidFill>
              </a:rPr>
              <a:t>量化单位</a:t>
            </a:r>
          </a:p>
        </p:txBody>
      </p:sp>
      <p:sp>
        <p:nvSpPr>
          <p:cNvPr id="363575" name="Oval 55"/>
          <p:cNvSpPr>
            <a:spLocks noChangeArrowheads="1"/>
          </p:cNvSpPr>
          <p:nvPr/>
        </p:nvSpPr>
        <p:spPr bwMode="auto">
          <a:xfrm>
            <a:off x="5003800" y="549275"/>
            <a:ext cx="987425" cy="936625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52" grpId="0" animBg="1"/>
      <p:bldP spid="363566" grpId="0" animBg="1"/>
      <p:bldP spid="363571" grpId="0" animBg="1"/>
      <p:bldP spid="363572" grpId="0" animBg="1"/>
      <p:bldP spid="363574" grpId="0" animBg="1"/>
      <p:bldP spid="36357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2201</Words>
  <Application>Microsoft Office PowerPoint</Application>
  <PresentationFormat>全屏显示(4:3)</PresentationFormat>
  <Paragraphs>386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默认设计模板</vt:lpstr>
      <vt:lpstr>公式</vt:lpstr>
      <vt:lpstr>Photo Editor 照片</vt:lpstr>
      <vt:lpstr>Equation</vt:lpstr>
      <vt:lpstr>幻灯片 1</vt:lpstr>
      <vt:lpstr>幻灯片 2</vt:lpstr>
      <vt:lpstr>8.1   概述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8.6.3   逐次渐近型A/D转换器</vt:lpstr>
      <vt:lpstr>幻灯片 34</vt:lpstr>
      <vt:lpstr>幻灯片 35</vt:lpstr>
      <vt:lpstr>幻灯片 36</vt:lpstr>
      <vt:lpstr>幻灯片 37</vt:lpstr>
      <vt:lpstr>8.6.4 双积分型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本章小结</vt:lpstr>
      <vt:lpstr>幻灯片 49</vt:lpstr>
      <vt:lpstr>幻灯片 50</vt:lpstr>
    </vt:vector>
  </TitlesOfParts>
  <Company>北方交大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数模和模数转换电路</dc:title>
  <dc:creator>黄瑞祥</dc:creator>
  <cp:lastModifiedBy>qumj</cp:lastModifiedBy>
  <cp:revision>234</cp:revision>
  <dcterms:created xsi:type="dcterms:W3CDTF">2001-11-16T01:34:19Z</dcterms:created>
  <dcterms:modified xsi:type="dcterms:W3CDTF">2018-01-17T12:07:36Z</dcterms:modified>
</cp:coreProperties>
</file>