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935A-CE9C-44E6-82E4-EB305DE0F378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ADAF-E01A-4C7F-AB2B-54E10AF02B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83889B-AD9D-4D52-8114-4D3674EE2F2F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372A-6CB9-4902-AEFE-499003C2B3B9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AAC6-8C31-4DD5-BC61-0DA8F4408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STM32</a:t>
            </a:r>
            <a:r>
              <a:rPr lang="zh-CN" altLang="en-US" dirty="0" smtClean="0"/>
              <a:t>库函数架构剖析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CMSIS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CMSIS</a:t>
            </a:r>
            <a:r>
              <a:rPr lang="zh-CN" altLang="en-US" dirty="0" smtClean="0"/>
              <a:t>标准中最主要的为</a:t>
            </a:r>
            <a:r>
              <a:rPr lang="en-US" altLang="zh-CN" dirty="0" smtClean="0"/>
              <a:t>CMSIS</a:t>
            </a:r>
            <a:r>
              <a:rPr lang="zh-CN" altLang="en-US" dirty="0" smtClean="0"/>
              <a:t>核心层，包括：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核函数层：其中包含用于访问内核寄存器的名称、地址定义，主要由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公司提供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设备外设访问层：提供了片上的核外外设的地址和中断定义，主要由芯片生产商提供。</a:t>
            </a:r>
            <a:endParaRPr lang="en-US" altLang="zh-CN" dirty="0" smtClean="0"/>
          </a:p>
          <a:p>
            <a:r>
              <a:rPr lang="en-US" altLang="zh-CN" dirty="0" smtClean="0"/>
              <a:t>CMSIS</a:t>
            </a:r>
            <a:r>
              <a:rPr lang="zh-CN" altLang="en-US" dirty="0" smtClean="0"/>
              <a:t>层位于硬件层与操作系统或用户层之间，提供了与芯片生产商无关的硬件抽象层，可以为接口外设、实时操作系统提供简单的处理器软件接口，屏蔽了硬件差异。这对软件移植好处极大。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的库，就是按照</a:t>
            </a:r>
            <a:r>
              <a:rPr lang="en-US" altLang="zh-CN" dirty="0" smtClean="0"/>
              <a:t>CMSIS</a:t>
            </a:r>
            <a:r>
              <a:rPr lang="zh-CN" altLang="en-US" dirty="0" smtClean="0"/>
              <a:t>标准建立。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库目录及文件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一般库目录：</a:t>
            </a:r>
            <a:endParaRPr lang="en-US" altLang="zh-CN" dirty="0" smtClean="0"/>
          </a:p>
          <a:p>
            <a:r>
              <a:rPr lang="en-US" altLang="zh-CN" dirty="0" smtClean="0"/>
              <a:t>Libraries</a:t>
            </a:r>
            <a:r>
              <a:rPr lang="zh-CN" altLang="en-US" dirty="0" smtClean="0"/>
              <a:t>文件夹下是驱动库的源代码及启动文件。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内核与外设的库文件存放于</a:t>
            </a:r>
            <a:r>
              <a:rPr lang="en-US" altLang="zh-CN" dirty="0" smtClean="0"/>
              <a:t>CMSIS</a:t>
            </a:r>
            <a:r>
              <a:rPr lang="zh-CN" altLang="en-US" dirty="0" smtClean="0"/>
              <a:t>文件夹中。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驱动在</a:t>
            </a:r>
            <a:r>
              <a:rPr lang="en-US" altLang="zh-CN" dirty="0" smtClean="0"/>
              <a:t>STM32F4xx_StdPeriph_Driver</a:t>
            </a:r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文件夹下是用驱动库写的例子跟一个工程模板。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Cont.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69532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ore_cm3.h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CMSIS</a:t>
            </a:r>
            <a:r>
              <a:rPr lang="zh-CN" altLang="en-US" dirty="0" smtClean="0"/>
              <a:t>标准的核内设备函数层</a:t>
            </a:r>
            <a:r>
              <a:rPr lang="en-US" altLang="zh-CN" dirty="0" smtClean="0"/>
              <a:t>M3</a:t>
            </a:r>
            <a:r>
              <a:rPr lang="zh-CN" altLang="en-US" dirty="0" smtClean="0"/>
              <a:t>核通用的源文件</a:t>
            </a:r>
            <a:r>
              <a:rPr lang="en-US" altLang="zh-CN" dirty="0" smtClean="0"/>
              <a:t>core_cm3.c</a:t>
            </a:r>
            <a:r>
              <a:rPr lang="zh-CN" altLang="en-US" dirty="0" smtClean="0"/>
              <a:t>和头文件</a:t>
            </a:r>
            <a:r>
              <a:rPr lang="en-US" altLang="zh-CN" dirty="0" smtClean="0"/>
              <a:t>core_cm3.h,</a:t>
            </a:r>
            <a:r>
              <a:rPr lang="zh-CN" altLang="en-US" dirty="0" smtClean="0"/>
              <a:t>它们的作用为那些采用</a:t>
            </a:r>
            <a:r>
              <a:rPr lang="en-US" altLang="zh-CN" dirty="0" smtClean="0"/>
              <a:t>Cortex-M3</a:t>
            </a:r>
            <a:r>
              <a:rPr lang="zh-CN" altLang="en-US" dirty="0" smtClean="0"/>
              <a:t>核设计</a:t>
            </a:r>
            <a:r>
              <a:rPr lang="en-US" altLang="zh-CN" dirty="0" smtClean="0"/>
              <a:t>SOC</a:t>
            </a:r>
            <a:r>
              <a:rPr lang="zh-CN" altLang="en-US" dirty="0" smtClean="0"/>
              <a:t>的芯片商设计的芯片外设提供一个进入</a:t>
            </a:r>
            <a:r>
              <a:rPr lang="en-US" altLang="zh-CN" dirty="0" smtClean="0"/>
              <a:t>M3</a:t>
            </a:r>
            <a:r>
              <a:rPr lang="zh-CN" altLang="en-US" dirty="0" smtClean="0"/>
              <a:t>内核的接口。这两个文件在其他公司的</a:t>
            </a:r>
            <a:r>
              <a:rPr lang="en-US" altLang="zh-CN" dirty="0" smtClean="0"/>
              <a:t>M3</a:t>
            </a:r>
            <a:r>
              <a:rPr lang="zh-CN" altLang="en-US" smtClean="0"/>
              <a:t>系列芯片也是相同的。程序具体如何实现，目前不用管。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827088" y="1700213"/>
            <a:ext cx="429577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  </a:t>
            </a:r>
            <a:r>
              <a:rPr lang="zh-CN" altLang="en-US" sz="3200">
                <a:ea typeface="宋体" charset="-122"/>
              </a:rPr>
              <a:t>位操作</a:t>
            </a:r>
            <a:endParaRPr lang="en-US" altLang="zh-CN" sz="3200">
              <a:ea typeface="宋体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  define</a:t>
            </a:r>
            <a:r>
              <a:rPr lang="zh-CN" altLang="en-US" sz="3200">
                <a:ea typeface="宋体" charset="-122"/>
              </a:rPr>
              <a:t>宏定义关键词</a:t>
            </a:r>
            <a:endParaRPr lang="en-US" altLang="zh-CN" sz="3200">
              <a:ea typeface="宋体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  ifdef</a:t>
            </a:r>
            <a:r>
              <a:rPr lang="zh-CN" altLang="en-US" sz="3200">
                <a:ea typeface="宋体" charset="-122"/>
              </a:rPr>
              <a:t>条件编译</a:t>
            </a:r>
            <a:endParaRPr lang="en-US" altLang="zh-CN" sz="3200">
              <a:ea typeface="宋体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  extern</a:t>
            </a:r>
            <a:r>
              <a:rPr lang="zh-CN" altLang="en-US" sz="3200">
                <a:ea typeface="宋体" charset="-122"/>
              </a:rPr>
              <a:t>变量申明</a:t>
            </a:r>
            <a:endParaRPr lang="en-US" altLang="zh-CN" sz="3200">
              <a:ea typeface="宋体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  typedef</a:t>
            </a:r>
            <a:r>
              <a:rPr lang="zh-CN" altLang="en-US" sz="3200">
                <a:ea typeface="宋体" charset="-122"/>
              </a:rPr>
              <a:t>类型别名</a:t>
            </a:r>
            <a:endParaRPr lang="en-US" altLang="zh-CN" sz="3200">
              <a:ea typeface="宋体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3200">
                <a:ea typeface="宋体" charset="-122"/>
              </a:rPr>
              <a:t>  结构体</a:t>
            </a:r>
            <a:endParaRPr lang="en-US" altLang="zh-CN" sz="3200">
              <a:ea typeface="宋体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  static</a:t>
            </a:r>
            <a:r>
              <a:rPr lang="zh-CN" altLang="en-US" sz="3200">
                <a:ea typeface="宋体" charset="-122"/>
              </a:rPr>
              <a:t>关键字</a:t>
            </a:r>
            <a:endParaRPr lang="en-US" altLang="zh-CN" sz="32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5461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 </a:t>
            </a:r>
            <a:r>
              <a:rPr lang="zh-CN" altLang="en-US" sz="3200" b="1">
                <a:ea typeface="宋体" charset="-122"/>
              </a:rPr>
              <a:t>位操作：</a:t>
            </a:r>
            <a:r>
              <a:rPr lang="en-US" altLang="zh-CN" sz="3200" b="1">
                <a:ea typeface="宋体" charset="-122"/>
              </a:rPr>
              <a:t>6</a:t>
            </a:r>
            <a:r>
              <a:rPr lang="zh-CN" altLang="en-US" sz="3200" b="1">
                <a:ea typeface="宋体" charset="-122"/>
              </a:rPr>
              <a:t>种位操作运算符</a:t>
            </a:r>
            <a:endParaRPr lang="en-US" altLang="zh-CN" sz="3200" b="1">
              <a:ea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76375" y="2636838"/>
          <a:ext cx="5832475" cy="1365252"/>
        </p:xfrm>
        <a:graphic>
          <a:graphicData uri="http://schemas.openxmlformats.org/drawingml/2006/table">
            <a:tbl>
              <a:tblPr/>
              <a:tblGrid>
                <a:gridCol w="1457325"/>
                <a:gridCol w="1457325"/>
                <a:gridCol w="1457325"/>
                <a:gridCol w="14605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运算符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运算符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&amp;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按位与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~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取反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|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按位或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&lt;&lt;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左移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^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按位异或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&gt;&gt;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右移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224" name="TextBox 3"/>
          <p:cNvSpPr txBox="1">
            <a:spLocks noChangeArrowheads="1"/>
          </p:cNvSpPr>
          <p:nvPr/>
        </p:nvSpPr>
        <p:spPr bwMode="auto">
          <a:xfrm>
            <a:off x="1258888" y="4292600"/>
            <a:ext cx="42168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 </a:t>
            </a:r>
          </a:p>
          <a:p>
            <a:r>
              <a:rPr lang="en-US" altLang="zh-CN" dirty="0">
                <a:ea typeface="宋体" charset="-122"/>
              </a:rPr>
              <a:t>GPIOA-&gt;</a:t>
            </a:r>
            <a:r>
              <a:rPr lang="en-US" altLang="zh-CN" dirty="0" smtClean="0">
                <a:ea typeface="宋体" charset="-122"/>
              </a:rPr>
              <a:t>ODR=(((uint32_t)0x01)&lt;&lt;</a:t>
            </a:r>
            <a:r>
              <a:rPr lang="en-US" altLang="zh-CN" dirty="0" err="1" smtClean="0">
                <a:ea typeface="宋体" charset="-122"/>
              </a:rPr>
              <a:t>pinpos</a:t>
            </a:r>
            <a:r>
              <a:rPr lang="en-US" altLang="zh-CN" dirty="0" smtClean="0">
                <a:ea typeface="宋体" charset="-122"/>
              </a:rPr>
              <a:t>;</a:t>
            </a:r>
          </a:p>
          <a:p>
            <a:r>
              <a:rPr lang="en-US" altLang="zh-CN" dirty="0" smtClean="0">
                <a:ea typeface="宋体" charset="-122"/>
              </a:rPr>
              <a:t>GPIOA-&gt;ODR=0x0030;</a:t>
            </a:r>
            <a:r>
              <a:rPr lang="zh-CN" altLang="en-US" dirty="0" smtClean="0">
                <a:ea typeface="宋体" charset="-122"/>
              </a:rPr>
              <a:t>设置第</a:t>
            </a:r>
            <a:r>
              <a:rPr lang="en-US" altLang="zh-CN" dirty="0" err="1" smtClean="0">
                <a:ea typeface="宋体" charset="-122"/>
              </a:rPr>
              <a:t>pinpos</a:t>
            </a:r>
            <a:r>
              <a:rPr lang="zh-CN" altLang="en-US" dirty="0" smtClean="0">
                <a:ea typeface="宋体" charset="-122"/>
              </a:rPr>
              <a:t>位为</a:t>
            </a:r>
            <a:r>
              <a:rPr lang="en-US" altLang="zh-CN" dirty="0" smtClean="0">
                <a:ea typeface="宋体" charset="-122"/>
              </a:rPr>
              <a:t>1.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TIMx</a:t>
            </a:r>
            <a:r>
              <a:rPr lang="en-US" altLang="zh-CN" dirty="0">
                <a:ea typeface="宋体" charset="-122"/>
              </a:rPr>
              <a:t>-&gt;SR = (uint16_t)~TIM_FLAG</a:t>
            </a:r>
            <a:r>
              <a:rPr lang="en-US" altLang="zh-CN" dirty="0" smtClean="0">
                <a:ea typeface="宋体" charset="-122"/>
              </a:rPr>
              <a:t>;</a:t>
            </a:r>
          </a:p>
          <a:p>
            <a:r>
              <a:rPr lang="en-US" altLang="zh-CN" dirty="0" err="1" smtClean="0">
                <a:ea typeface="宋体" charset="-122"/>
              </a:rPr>
              <a:t>TIMx</a:t>
            </a:r>
            <a:r>
              <a:rPr lang="en-US" altLang="zh-CN" dirty="0" smtClean="0">
                <a:ea typeface="宋体" charset="-122"/>
              </a:rPr>
              <a:t>-&gt;SR=0xfff7;</a:t>
            </a:r>
            <a:r>
              <a:rPr lang="zh-CN" altLang="en-US" dirty="0" smtClean="0">
                <a:ea typeface="宋体" charset="-122"/>
              </a:rPr>
              <a:t>设置第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；</a:t>
            </a:r>
            <a:endParaRPr lang="en-US" altLang="zh-CN" dirty="0" smtClean="0">
              <a:ea typeface="宋体" charset="-122"/>
            </a:endParaRPr>
          </a:p>
          <a:p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41830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define</a:t>
            </a:r>
            <a:r>
              <a:rPr lang="zh-CN" altLang="en-US" sz="3200">
                <a:ea typeface="宋体" charset="-122"/>
              </a:rPr>
              <a:t>宏定义关键词</a:t>
            </a:r>
            <a:endParaRPr lang="en-US" altLang="zh-CN" sz="3200" b="1">
              <a:ea typeface="宋体" charset="-122"/>
            </a:endParaRP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827088" y="2205038"/>
            <a:ext cx="792162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define</a:t>
            </a:r>
            <a:r>
              <a:rPr lang="zh-CN" altLang="zh-CN" sz="2400">
                <a:ea typeface="宋体" charset="-122"/>
              </a:rPr>
              <a:t>是</a:t>
            </a:r>
            <a:r>
              <a:rPr lang="en-US" altLang="zh-CN" sz="2400">
                <a:ea typeface="宋体" charset="-122"/>
              </a:rPr>
              <a:t>C</a:t>
            </a:r>
            <a:r>
              <a:rPr lang="zh-CN" altLang="zh-CN" sz="2400">
                <a:ea typeface="宋体" charset="-122"/>
              </a:rPr>
              <a:t>语言中的预处理命令，它用于宏定义，可以提高源代码的可读性，为编程提供方便。</a:t>
            </a:r>
            <a:endParaRPr lang="en-US" altLang="zh-CN" sz="2400">
              <a:ea typeface="宋体" charset="-122"/>
            </a:endParaRPr>
          </a:p>
          <a:p>
            <a:r>
              <a:rPr lang="zh-CN" altLang="zh-CN" sz="2400">
                <a:ea typeface="宋体" charset="-122"/>
              </a:rPr>
              <a:t>常见的格式：</a:t>
            </a:r>
          </a:p>
          <a:p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#define </a:t>
            </a:r>
            <a:r>
              <a:rPr lang="zh-CN" altLang="zh-CN" sz="2400" b="1">
                <a:solidFill>
                  <a:srgbClr val="FF0000"/>
                </a:solidFill>
                <a:ea typeface="宋体" charset="-122"/>
              </a:rPr>
              <a:t>标识符 </a:t>
            </a: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zh-CN" altLang="zh-CN" sz="2400" b="1">
                <a:solidFill>
                  <a:srgbClr val="FF0000"/>
                </a:solidFill>
                <a:ea typeface="宋体" charset="-122"/>
              </a:rPr>
              <a:t>字符串</a:t>
            </a:r>
          </a:p>
          <a:p>
            <a:r>
              <a:rPr lang="zh-CN" altLang="zh-CN" sz="2400">
                <a:ea typeface="宋体" charset="-122"/>
              </a:rPr>
              <a:t>“标识符”为所定义的宏名。“字符串”可以是常数、表达式、格式串等。</a:t>
            </a:r>
            <a:endParaRPr lang="en-US" altLang="zh-CN" sz="2400">
              <a:ea typeface="宋体" charset="-122"/>
            </a:endParaRPr>
          </a:p>
          <a:p>
            <a:r>
              <a:rPr lang="zh-CN" altLang="zh-CN" sz="2400">
                <a:ea typeface="宋体" charset="-122"/>
              </a:rPr>
              <a:t>例如：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#define SYSCLK_FREQ_72MHz  72000000</a:t>
            </a:r>
            <a:endParaRPr lang="zh-CN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zh-CN" altLang="zh-CN" sz="2400">
                <a:ea typeface="宋体" charset="-122"/>
              </a:rPr>
              <a:t>定义标识符</a:t>
            </a:r>
            <a:r>
              <a:rPr lang="en-US" altLang="zh-CN" sz="2400">
                <a:ea typeface="宋体" charset="-122"/>
              </a:rPr>
              <a:t>SYSCLK_FREQ_72MHz</a:t>
            </a:r>
            <a:r>
              <a:rPr lang="zh-CN" altLang="zh-CN" sz="2400">
                <a:ea typeface="宋体" charset="-122"/>
              </a:rPr>
              <a:t>的值为</a:t>
            </a:r>
            <a:r>
              <a:rPr lang="en-US" altLang="zh-CN" sz="2400">
                <a:ea typeface="宋体" charset="-122"/>
              </a:rPr>
              <a:t>72000000</a:t>
            </a:r>
            <a:r>
              <a:rPr lang="zh-CN" altLang="zh-CN" sz="2400">
                <a:ea typeface="宋体" charset="-122"/>
              </a:rPr>
              <a:t>。</a:t>
            </a:r>
          </a:p>
          <a:p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30210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ifdef</a:t>
            </a:r>
            <a:r>
              <a:rPr lang="zh-CN" altLang="en-US" sz="3200">
                <a:ea typeface="宋体" charset="-122"/>
              </a:rPr>
              <a:t>条件编译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10245" name="TextBox 3"/>
          <p:cNvSpPr txBox="1">
            <a:spLocks noChangeArrowheads="1"/>
          </p:cNvSpPr>
          <p:nvPr/>
        </p:nvSpPr>
        <p:spPr bwMode="auto">
          <a:xfrm>
            <a:off x="982663" y="2041525"/>
            <a:ext cx="7775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>
                <a:ea typeface="宋体" charset="-122"/>
              </a:rPr>
              <a:t>单片机程序开发过程中，经常会遇到一种情况，当满足某条件时对一组语句进行编译，而当条件不满足时则编译另一组语句。条件编译命令最常见的形式为：</a:t>
            </a:r>
            <a:r>
              <a:rPr lang="en-US" altLang="zh-CN" sz="2400">
                <a:ea typeface="宋体" charset="-122"/>
              </a:rPr>
              <a:t> </a:t>
            </a:r>
            <a:endParaRPr lang="zh-CN" altLang="zh-CN" sz="240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725" y="3241675"/>
            <a:ext cx="5905500" cy="132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ea typeface="宋体" pitchFamily="2" charset="-122"/>
              </a:rPr>
              <a:t>#ifdef </a:t>
            </a:r>
            <a:r>
              <a:rPr lang="zh-CN" altLang="zh-CN" sz="1600" smtClean="0">
                <a:ea typeface="宋体" pitchFamily="2" charset="-122"/>
              </a:rPr>
              <a:t>标识符 </a:t>
            </a:r>
          </a:p>
          <a:p>
            <a:pPr eaLnBrk="1" hangingPunct="1">
              <a:defRPr/>
            </a:pPr>
            <a:r>
              <a:rPr lang="zh-CN" altLang="zh-CN" sz="1600" smtClean="0">
                <a:ea typeface="宋体" pitchFamily="2" charset="-122"/>
              </a:rPr>
              <a:t>程序段</a:t>
            </a:r>
            <a:r>
              <a:rPr lang="en-US" altLang="zh-CN" sz="1600" smtClean="0">
                <a:ea typeface="宋体" pitchFamily="2" charset="-122"/>
              </a:rPr>
              <a:t>1 </a:t>
            </a:r>
            <a:endParaRPr lang="zh-CN" altLang="zh-CN" sz="160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600" smtClean="0">
                <a:ea typeface="宋体" pitchFamily="2" charset="-122"/>
              </a:rPr>
              <a:t>#else </a:t>
            </a:r>
            <a:endParaRPr lang="zh-CN" altLang="zh-CN" sz="160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zh-CN" altLang="zh-CN" sz="1600" smtClean="0">
                <a:ea typeface="宋体" pitchFamily="2" charset="-122"/>
              </a:rPr>
              <a:t>程序段</a:t>
            </a:r>
            <a:r>
              <a:rPr lang="en-US" altLang="zh-CN" sz="1600" smtClean="0">
                <a:ea typeface="宋体" pitchFamily="2" charset="-122"/>
              </a:rPr>
              <a:t>2 </a:t>
            </a:r>
            <a:endParaRPr lang="zh-CN" altLang="zh-CN" sz="160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600" smtClean="0">
                <a:ea typeface="宋体" pitchFamily="2" charset="-122"/>
              </a:rPr>
              <a:t>#endif </a:t>
            </a:r>
            <a:endParaRPr lang="zh-CN" altLang="zh-CN" sz="1600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725" y="5229225"/>
            <a:ext cx="5905500" cy="8620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ea typeface="宋体" pitchFamily="2" charset="-122"/>
              </a:rPr>
              <a:t>#ifdef STM32F10X_HD</a:t>
            </a:r>
            <a:endParaRPr lang="zh-CN" altLang="zh-CN" sz="160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zh-CN" altLang="zh-CN" sz="1600" smtClean="0">
                <a:ea typeface="宋体" pitchFamily="2" charset="-122"/>
              </a:rPr>
              <a:t>大容量芯片需要的一些变量定义</a:t>
            </a:r>
          </a:p>
          <a:p>
            <a:pPr eaLnBrk="1" hangingPunct="1">
              <a:defRPr/>
            </a:pPr>
            <a:r>
              <a:rPr lang="en-US" altLang="zh-CN" sz="1600" smtClean="0">
                <a:ea typeface="宋体" pitchFamily="2" charset="-122"/>
              </a:rPr>
              <a:t>#end</a:t>
            </a:r>
            <a:endParaRPr lang="zh-CN" altLang="zh-CN" sz="1600" smtClean="0">
              <a:ea typeface="宋体" pitchFamily="2" charset="-122"/>
            </a:endParaRPr>
          </a:p>
        </p:txBody>
      </p:sp>
      <p:sp>
        <p:nvSpPr>
          <p:cNvPr id="10248" name="TextBox 5"/>
          <p:cNvSpPr txBox="1">
            <a:spLocks noChangeArrowheads="1"/>
          </p:cNvSpPr>
          <p:nvPr/>
        </p:nvSpPr>
        <p:spPr bwMode="auto">
          <a:xfrm>
            <a:off x="1009650" y="4652963"/>
            <a:ext cx="1112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ea typeface="宋体" charset="-122"/>
              </a:rPr>
              <a:t>例如：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3498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 extern</a:t>
            </a:r>
            <a:r>
              <a:rPr lang="zh-CN" altLang="zh-CN" sz="3200">
                <a:ea typeface="宋体" charset="-122"/>
              </a:rPr>
              <a:t>变量申明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957263" y="2420938"/>
            <a:ext cx="77771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C</a:t>
            </a:r>
            <a:r>
              <a:rPr lang="zh-CN" altLang="zh-CN" sz="2400">
                <a:ea typeface="宋体" charset="-122"/>
              </a:rPr>
              <a:t>语言中</a:t>
            </a:r>
            <a:r>
              <a:rPr lang="en-US" altLang="zh-CN" sz="2400" i="1">
                <a:ea typeface="宋体" charset="-122"/>
              </a:rPr>
              <a:t>extern</a:t>
            </a:r>
            <a:r>
              <a:rPr lang="zh-CN" altLang="zh-CN" sz="2400">
                <a:ea typeface="宋体" charset="-122"/>
              </a:rPr>
              <a:t>可以置于变量或者函数前，以表示变量或者函数的定义在别的文件中，提示编译器遇到此变量和函数时在其他模块中寻找其定义。</a:t>
            </a:r>
            <a:endParaRPr lang="en-US" altLang="zh-CN" sz="2400">
              <a:ea typeface="宋体" charset="-122"/>
            </a:endParaRPr>
          </a:p>
          <a:p>
            <a:endParaRPr lang="en-US" altLang="zh-CN" sz="2400">
              <a:ea typeface="宋体" charset="-122"/>
            </a:endParaRPr>
          </a:p>
          <a:p>
            <a:r>
              <a:rPr lang="zh-CN" altLang="zh-CN" sz="2400">
                <a:ea typeface="宋体" charset="-122"/>
              </a:rPr>
              <a:t>这里面要注意，对于</a:t>
            </a:r>
            <a:r>
              <a:rPr lang="en-US" altLang="zh-CN" sz="2400">
                <a:ea typeface="宋体" charset="-122"/>
              </a:rPr>
              <a:t>extern</a:t>
            </a:r>
            <a:r>
              <a:rPr lang="zh-CN" altLang="zh-CN" sz="2400">
                <a:ea typeface="宋体" charset="-122"/>
              </a:rPr>
              <a:t>申明变量可以多次，但定义只有一次。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3498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 extern</a:t>
            </a:r>
            <a:r>
              <a:rPr lang="zh-CN" altLang="zh-CN" sz="3200">
                <a:ea typeface="宋体" charset="-122"/>
              </a:rPr>
              <a:t>变量申明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50" y="2643188"/>
            <a:ext cx="2493963" cy="25860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u8 id;//</a:t>
            </a:r>
            <a:r>
              <a:rPr lang="zh-CN" altLang="zh-CN" dirty="0" smtClean="0">
                <a:ea typeface="宋体" pitchFamily="2" charset="-122"/>
              </a:rPr>
              <a:t>定义只允许一次</a:t>
            </a: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main()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{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id=1;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err="1" smtClean="0">
                <a:ea typeface="宋体" pitchFamily="2" charset="-122"/>
              </a:rPr>
              <a:t>printf</a:t>
            </a:r>
            <a:r>
              <a:rPr lang="en-US" altLang="zh-CN" dirty="0" smtClean="0">
                <a:ea typeface="宋体" pitchFamily="2" charset="-122"/>
              </a:rPr>
              <a:t>("</a:t>
            </a:r>
            <a:r>
              <a:rPr lang="en-US" altLang="zh-CN" dirty="0" err="1" smtClean="0">
                <a:ea typeface="宋体" pitchFamily="2" charset="-122"/>
              </a:rPr>
              <a:t>d%",id</a:t>
            </a:r>
            <a:r>
              <a:rPr lang="en-US" altLang="zh-CN" dirty="0" smtClean="0">
                <a:ea typeface="宋体" pitchFamily="2" charset="-122"/>
              </a:rPr>
              <a:t>);//id=1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test();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err="1" smtClean="0">
                <a:ea typeface="宋体" pitchFamily="2" charset="-122"/>
              </a:rPr>
              <a:t>printf</a:t>
            </a:r>
            <a:r>
              <a:rPr lang="en-US" altLang="zh-CN" dirty="0" smtClean="0">
                <a:ea typeface="宋体" pitchFamily="2" charset="-122"/>
              </a:rPr>
              <a:t>("</a:t>
            </a:r>
            <a:r>
              <a:rPr lang="en-US" altLang="zh-CN" dirty="0" err="1" smtClean="0">
                <a:ea typeface="宋体" pitchFamily="2" charset="-122"/>
              </a:rPr>
              <a:t>d%",id</a:t>
            </a:r>
            <a:r>
              <a:rPr lang="en-US" altLang="zh-CN" dirty="0" smtClean="0">
                <a:ea typeface="宋体" pitchFamily="2" charset="-122"/>
              </a:rPr>
              <a:t>);//id=2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}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213" y="2649538"/>
            <a:ext cx="2447925" cy="25860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extern u8 id;</a:t>
            </a:r>
          </a:p>
          <a:p>
            <a:pPr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void test(void){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id=2;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}</a:t>
            </a:r>
            <a:endParaRPr lang="zh-CN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1403350" y="2022475"/>
            <a:ext cx="165576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ea typeface="宋体" charset="-122"/>
              </a:rPr>
              <a:t>main.c</a:t>
            </a:r>
            <a:r>
              <a:rPr lang="zh-CN" altLang="zh-CN" sz="2000" b="1">
                <a:ea typeface="宋体" charset="-122"/>
              </a:rPr>
              <a:t>文件</a:t>
            </a:r>
          </a:p>
          <a:p>
            <a:endParaRPr lang="zh-CN" altLang="en-US" sz="2000" b="1">
              <a:ea typeface="宋体" charset="-122"/>
            </a:endParaRPr>
          </a:p>
        </p:txBody>
      </p:sp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4908550" y="2133600"/>
            <a:ext cx="165576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ea typeface="宋体" charset="-122"/>
              </a:rPr>
              <a:t>test.c</a:t>
            </a:r>
            <a:r>
              <a:rPr lang="zh-CN" altLang="zh-CN" sz="2000" b="1">
                <a:ea typeface="宋体" charset="-122"/>
              </a:rPr>
              <a:t>文件</a:t>
            </a:r>
          </a:p>
          <a:p>
            <a:endParaRPr lang="zh-CN" altLang="en-US" sz="2000" b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宋体" charset="-122"/>
              </a:rPr>
              <a:t>目录</a:t>
            </a:r>
            <a:endParaRPr lang="en-US" altLang="zh-CN" sz="4000" smtClean="0"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94" y="2428868"/>
            <a:ext cx="4724400" cy="685800"/>
            <a:chOff x="1296" y="1824"/>
            <a:chExt cx="2976" cy="432"/>
          </a:xfrm>
        </p:grpSpPr>
        <p:sp>
          <p:nvSpPr>
            <p:cNvPr id="141316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1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32" name="Text Box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     C</a:t>
              </a:r>
              <a:r>
                <a:rPr lang="zh-CN" altLang="en-US" b="1" dirty="0">
                  <a:solidFill>
                    <a:srgbClr val="000000"/>
                  </a:solidFill>
                  <a:ea typeface="宋体" charset="-122"/>
                </a:rPr>
                <a:t>语言复习</a:t>
              </a:r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33" name="Text Box 7"/>
            <p:cNvSpPr txBox="1">
              <a:spLocks noChangeArrowheads="1"/>
            </p:cNvSpPr>
            <p:nvPr/>
          </p:nvSpPr>
          <p:spPr bwMode="gray">
            <a:xfrm>
              <a:off x="1397" y="1886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00232" y="3429000"/>
            <a:ext cx="4724400" cy="685800"/>
            <a:chOff x="1296" y="1824"/>
            <a:chExt cx="2976" cy="432"/>
          </a:xfrm>
        </p:grpSpPr>
        <p:sp>
          <p:nvSpPr>
            <p:cNvPr id="141321" name="AutoShape 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7" name="AutoShape 1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28" name="Text Box 11"/>
            <p:cNvSpPr txBox="1">
              <a:spLocks noChangeArrowheads="1"/>
            </p:cNvSpPr>
            <p:nvPr/>
          </p:nvSpPr>
          <p:spPr bwMode="gray">
            <a:xfrm>
              <a:off x="1680" y="1934"/>
              <a:ext cx="246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    MDK</a:t>
              </a:r>
              <a:r>
                <a:rPr lang="zh-CN" altLang="en-US" b="1" dirty="0">
                  <a:solidFill>
                    <a:srgbClr val="000000"/>
                  </a:solidFill>
                  <a:ea typeface="宋体" charset="-122"/>
                </a:rPr>
                <a:t>中寄存器地址名称映射分析</a:t>
              </a:r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29" name="Text Box 12"/>
            <p:cNvSpPr txBox="1">
              <a:spLocks noChangeArrowheads="1"/>
            </p:cNvSpPr>
            <p:nvPr/>
          </p:nvSpPr>
          <p:spPr bwMode="gray">
            <a:xfrm>
              <a:off x="1397" y="1886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928794" y="1357300"/>
            <a:ext cx="4724400" cy="820738"/>
            <a:chOff x="1296" y="1824"/>
            <a:chExt cx="2976" cy="517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 eaLnBrk="0" hangingPunct="0"/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     </a:t>
              </a:r>
              <a:r>
                <a:rPr lang="en-US" altLang="zh-CN" dirty="0" smtClean="0"/>
                <a:t>STM32</a:t>
              </a:r>
              <a:r>
                <a:rPr lang="zh-CN" altLang="en-US" dirty="0" smtClean="0"/>
                <a:t>库函数架构剖析</a:t>
              </a:r>
            </a:p>
            <a:p>
              <a:pPr eaLnBrk="0" hangingPunct="0"/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37036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 typedef</a:t>
            </a:r>
            <a:r>
              <a:rPr lang="zh-CN" altLang="en-US" sz="3200">
                <a:ea typeface="宋体" charset="-122"/>
              </a:rPr>
              <a:t>类型别名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900113" y="2133600"/>
            <a:ext cx="74882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ea typeface="宋体" charset="-122"/>
              </a:rPr>
              <a:t>定义一种类型的别名，而不只是简单的宏替换。可以用作同时声明指针型的多个对象。</a:t>
            </a:r>
          </a:p>
        </p:txBody>
      </p:sp>
      <p:sp>
        <p:nvSpPr>
          <p:cNvPr id="13318" name="TextBox 3"/>
          <p:cNvSpPr txBox="1">
            <a:spLocks noChangeArrowheads="1"/>
          </p:cNvSpPr>
          <p:nvPr/>
        </p:nvSpPr>
        <p:spPr bwMode="auto">
          <a:xfrm>
            <a:off x="1042988" y="3141663"/>
            <a:ext cx="51498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typedef unsigned   char      uint8_t;</a:t>
            </a:r>
          </a:p>
          <a:p>
            <a:r>
              <a:rPr lang="en-US" altLang="zh-CN" sz="2400">
                <a:ea typeface="宋体" charset="-122"/>
              </a:rPr>
              <a:t>typedef unsigned short  int uint16_t;</a:t>
            </a:r>
          </a:p>
          <a:p>
            <a:r>
              <a:rPr lang="en-US" altLang="zh-CN" sz="2400">
                <a:ea typeface="宋体" charset="-122"/>
              </a:rPr>
              <a:t>typedef unsigned   int         uint32_t;</a:t>
            </a:r>
          </a:p>
          <a:p>
            <a:r>
              <a:rPr lang="en-US" altLang="zh-CN" sz="2400">
                <a:ea typeface="宋体" charset="-122"/>
              </a:rPr>
              <a:t>typedef unsigned  __int64  uint64_t;</a:t>
            </a:r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611188" y="1436688"/>
            <a:ext cx="40020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 </a:t>
            </a:r>
            <a:r>
              <a:rPr lang="zh-CN" altLang="en-US" sz="3200">
                <a:ea typeface="宋体" charset="-122"/>
              </a:rPr>
              <a:t>结构体：构造类型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113" y="2133600"/>
            <a:ext cx="7488237" cy="16303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ea typeface="宋体" pitchFamily="2" charset="-122"/>
              </a:rPr>
              <a:t>Struct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结构体名</a:t>
            </a:r>
            <a:r>
              <a:rPr lang="en-US" altLang="zh-CN" sz="2000" dirty="0" smtClean="0">
                <a:ea typeface="宋体" pitchFamily="2" charset="-122"/>
              </a:rPr>
              <a:t>{</a:t>
            </a:r>
            <a:endParaRPr lang="zh-CN" altLang="zh-CN" sz="2000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zh-CN" altLang="zh-CN" sz="2000" dirty="0" smtClean="0">
                <a:ea typeface="宋体" pitchFamily="2" charset="-122"/>
              </a:rPr>
              <a:t>成员列表</a:t>
            </a:r>
            <a:r>
              <a:rPr lang="en-US" altLang="zh-CN" sz="2000" dirty="0" smtClean="0">
                <a:ea typeface="宋体" pitchFamily="2" charset="-122"/>
              </a:rPr>
              <a:t>1;</a:t>
            </a:r>
          </a:p>
          <a:p>
            <a:pPr eaLnBrk="1" hangingPunct="1">
              <a:defRPr/>
            </a:pPr>
            <a:r>
              <a:rPr lang="zh-CN" altLang="en-US" sz="2000" dirty="0" smtClean="0">
                <a:ea typeface="宋体" pitchFamily="2" charset="-122"/>
              </a:rPr>
              <a:t>成员变量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…</a:t>
            </a:r>
            <a:endParaRPr lang="zh-CN" altLang="zh-CN" sz="2000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r>
              <a:rPr lang="zh-CN" altLang="zh-CN" sz="2000" dirty="0" smtClean="0">
                <a:ea typeface="宋体" pitchFamily="2" charset="-122"/>
              </a:rPr>
              <a:t>变量名列表；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00113" y="4292600"/>
            <a:ext cx="78787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>
                <a:ea typeface="宋体" charset="-122"/>
              </a:rPr>
              <a:t>在结构体申明的时候可以定义变量，也可以申明之后定义，方法是：</a:t>
            </a:r>
          </a:p>
          <a:p>
            <a:r>
              <a:rPr lang="en-US" altLang="zh-CN" sz="2000" b="1">
                <a:solidFill>
                  <a:srgbClr val="FF0000"/>
                </a:solidFill>
                <a:ea typeface="宋体" charset="-122"/>
              </a:rPr>
              <a:t>Struct </a:t>
            </a:r>
            <a:r>
              <a:rPr lang="zh-CN" altLang="zh-CN" sz="2000" b="1">
                <a:solidFill>
                  <a:srgbClr val="FF0000"/>
                </a:solidFill>
                <a:ea typeface="宋体" charset="-122"/>
              </a:rPr>
              <a:t>结构体名字</a:t>
            </a:r>
            <a:r>
              <a:rPr lang="en-US" altLang="zh-CN" sz="2000" b="1">
                <a:solidFill>
                  <a:srgbClr val="FF0000"/>
                </a:solidFill>
                <a:ea typeface="宋体" charset="-122"/>
              </a:rPr>
              <a:t>   </a:t>
            </a:r>
            <a:r>
              <a:rPr lang="zh-CN" altLang="zh-CN" sz="2000" b="1">
                <a:solidFill>
                  <a:srgbClr val="FF0000"/>
                </a:solidFill>
                <a:ea typeface="宋体" charset="-122"/>
              </a:rPr>
              <a:t>结构体变量列表</a:t>
            </a:r>
            <a:r>
              <a:rPr lang="en-US" altLang="zh-CN" sz="2000" b="1">
                <a:solidFill>
                  <a:srgbClr val="FF0000"/>
                </a:solidFill>
                <a:ea typeface="宋体" charset="-122"/>
              </a:rPr>
              <a:t> ;</a:t>
            </a:r>
            <a:endParaRPr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lang="zh-CN" altLang="en-US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2940050" y="557213"/>
            <a:ext cx="4008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语言复习</a:t>
            </a:r>
            <a:endParaRPr lang="en-US" altLang="zh-CN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3975" y="1341438"/>
            <a:ext cx="86614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</a:t>
            </a:r>
            <a:r>
              <a:rPr lang="en-US" altLang="zh-CN" sz="3200">
                <a:ea typeface="宋体" charset="-122"/>
              </a:rPr>
              <a:t> </a:t>
            </a:r>
            <a:r>
              <a:rPr lang="zh-CN" altLang="en-US" sz="3200">
                <a:ea typeface="宋体" charset="-122"/>
              </a:rPr>
              <a:t>结构体作用：</a:t>
            </a:r>
            <a:endParaRPr lang="en-US" altLang="zh-CN" sz="3200">
              <a:ea typeface="宋体" charset="-122"/>
            </a:endParaRPr>
          </a:p>
          <a:p>
            <a:pPr marL="285750" indent="-285750"/>
            <a:r>
              <a:rPr lang="en-US" altLang="zh-CN" sz="3200">
                <a:ea typeface="宋体" charset="-122"/>
              </a:rPr>
              <a:t>     </a:t>
            </a:r>
            <a:r>
              <a:rPr lang="zh-CN" altLang="en-US" sz="2400">
                <a:ea typeface="宋体" charset="-122"/>
              </a:rPr>
              <a:t>同一个类型可以用数组，不同类型可以用结构体组织。</a:t>
            </a:r>
            <a:endParaRPr lang="en-US" altLang="zh-CN" sz="2400">
              <a:ea typeface="宋体" charset="-122"/>
            </a:endParaRPr>
          </a:p>
          <a:p>
            <a:pPr marL="285750" indent="-285750"/>
            <a:endParaRPr lang="en-US" altLang="zh-CN" sz="2400">
              <a:ea typeface="宋体" charset="-122"/>
            </a:endParaRPr>
          </a:p>
          <a:p>
            <a:pPr marL="285750" indent="-285750"/>
            <a:r>
              <a:rPr lang="en-US" altLang="zh-CN" sz="2400">
                <a:ea typeface="宋体" charset="-122"/>
              </a:rPr>
              <a:t>       </a:t>
            </a:r>
            <a:r>
              <a:rPr lang="zh-CN" altLang="en-US" sz="2400">
                <a:ea typeface="宋体" charset="-122"/>
              </a:rPr>
              <a:t>结构体可扩展性强。</a:t>
            </a:r>
            <a:endParaRPr lang="en-US" altLang="zh-CN" sz="2400">
              <a:ea typeface="宋体" charset="-122"/>
            </a:endParaRPr>
          </a:p>
          <a:p>
            <a:pPr marL="285750" indent="-285750"/>
            <a:endParaRPr lang="en-US" altLang="zh-CN" sz="2400">
              <a:ea typeface="宋体" charset="-122"/>
            </a:endParaRPr>
          </a:p>
          <a:p>
            <a:pPr marL="285750" indent="-285750"/>
            <a:r>
              <a:rPr lang="en-US" altLang="zh-CN" sz="2400">
                <a:ea typeface="宋体" charset="-122"/>
              </a:rPr>
              <a:t>       </a:t>
            </a:r>
            <a:r>
              <a:rPr lang="zh-CN" altLang="en-US" sz="2400">
                <a:ea typeface="宋体" charset="-122"/>
              </a:rPr>
              <a:t>举例说明：</a:t>
            </a:r>
            <a:endParaRPr lang="en-US" altLang="zh-CN" sz="2400">
              <a:ea typeface="宋体" charset="-122"/>
            </a:endParaRPr>
          </a:p>
          <a:p>
            <a:pPr marL="285750" indent="-285750"/>
            <a:r>
              <a:rPr lang="en-US" altLang="zh-CN">
                <a:ea typeface="宋体" charset="-122"/>
              </a:rPr>
              <a:t>          void GPIO_Init(GPIO_TypeDef* GPIOx, GPIO_InitTypeDef* GPIO_InitStruct)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900113" y="4292600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 </a:t>
            </a:r>
            <a:endParaRPr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lang="zh-CN" altLang="en-US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468313" y="1557338"/>
            <a:ext cx="7704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ea typeface="宋体" charset="-122"/>
              </a:rPr>
              <a:t> 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31800" y="1484313"/>
            <a:ext cx="8316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zh-CN" sz="3200" b="1">
                <a:ea typeface="宋体" charset="-122"/>
              </a:rPr>
              <a:t>  C</a:t>
            </a:r>
            <a:r>
              <a:rPr lang="zh-CN" altLang="en-US" sz="3200" b="1">
                <a:ea typeface="宋体" charset="-122"/>
              </a:rPr>
              <a:t>语言关键字 ：</a:t>
            </a:r>
            <a:r>
              <a:rPr lang="en-US" altLang="zh-CN" sz="3200" b="1">
                <a:ea typeface="宋体" charset="-122"/>
              </a:rPr>
              <a:t>static</a:t>
            </a:r>
            <a:endParaRPr lang="en-US" altLang="zh-CN" sz="4000" b="1">
              <a:ea typeface="宋体" charset="-122"/>
            </a:endParaRP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684213" y="2420938"/>
            <a:ext cx="77755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Static</a:t>
            </a:r>
            <a:r>
              <a:rPr lang="zh-CN" altLang="en-US" sz="2400">
                <a:ea typeface="宋体" charset="-122"/>
              </a:rPr>
              <a:t>申明的局部变量，存储在静态存储区。</a:t>
            </a:r>
            <a:endParaRPr lang="en-US" altLang="zh-CN" sz="2400">
              <a:ea typeface="宋体" charset="-122"/>
            </a:endParaRPr>
          </a:p>
          <a:p>
            <a:pPr marL="342900" indent="-342900"/>
            <a:endParaRPr lang="en-US" altLang="zh-CN" sz="2400">
              <a:ea typeface="宋体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sz="2400">
                <a:ea typeface="宋体" charset="-122"/>
              </a:rPr>
              <a:t>它在函数调用结束之后，不会被释放。它的值会一直保留下来。</a:t>
            </a:r>
            <a:endParaRPr lang="en-US" altLang="zh-CN" sz="2400">
              <a:ea typeface="宋体" charset="-122"/>
            </a:endParaRPr>
          </a:p>
          <a:p>
            <a:pPr marL="342900" indent="-342900"/>
            <a:endParaRPr lang="en-US" altLang="zh-CN" sz="2400">
              <a:ea typeface="宋体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sz="2400">
                <a:ea typeface="宋体" charset="-122"/>
              </a:rPr>
              <a:t>所以可以说</a:t>
            </a:r>
            <a:r>
              <a:rPr lang="en-US" altLang="zh-CN" sz="2400">
                <a:ea typeface="宋体" charset="-122"/>
              </a:rPr>
              <a:t>static</a:t>
            </a:r>
            <a:r>
              <a:rPr lang="zh-CN" altLang="en-US" sz="2400">
                <a:ea typeface="宋体" charset="-122"/>
              </a:rPr>
              <a:t>申明的局部变量，具有记忆功能。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468313" y="1557338"/>
            <a:ext cx="7704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ea typeface="宋体" charset="-122"/>
              </a:rPr>
              <a:t> 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17413" name="TextBox 2"/>
          <p:cNvSpPr txBox="1">
            <a:spLocks noChangeArrowheads="1"/>
          </p:cNvSpPr>
          <p:nvPr/>
        </p:nvSpPr>
        <p:spPr bwMode="auto">
          <a:xfrm>
            <a:off x="684213" y="1557338"/>
            <a:ext cx="7788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800" b="1">
                <a:ea typeface="宋体" charset="-122"/>
              </a:rPr>
              <a:t>每次调用</a:t>
            </a:r>
            <a:r>
              <a:rPr lang="en-US" altLang="zh-CN" sz="2800" b="1">
                <a:ea typeface="宋体" charset="-122"/>
              </a:rPr>
              <a:t>getValue</a:t>
            </a:r>
            <a:r>
              <a:rPr lang="zh-CN" altLang="en-US" sz="2800" b="1">
                <a:ea typeface="宋体" charset="-122"/>
              </a:rPr>
              <a:t>函数之后，返回值是多少？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863" y="2509838"/>
            <a:ext cx="3276600" cy="2308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int getValue(void)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  static int  flag=0;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  flag++;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  return flag;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}</a:t>
            </a: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13" y="2505075"/>
            <a:ext cx="3276600" cy="2308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int getValue(void)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  int  flag=0;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  flag++;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  return flag;</a:t>
            </a:r>
          </a:p>
          <a:p>
            <a:pPr eaLnBrk="1" hangingPunct="1">
              <a:defRPr/>
            </a:pPr>
            <a:r>
              <a:rPr lang="en-US" altLang="zh-CN" sz="2400" smtClean="0">
                <a:ea typeface="宋体" pitchFamily="2" charset="-122"/>
              </a:rPr>
              <a:t>}</a:t>
            </a:r>
            <a:endParaRPr lang="zh-CN" altLang="en-US" sz="24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311150" y="1557338"/>
            <a:ext cx="3532188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51</a:t>
            </a:r>
            <a:r>
              <a:rPr lang="zh-CN" altLang="en-US" sz="3200" b="1">
                <a:ea typeface="宋体" charset="-122"/>
              </a:rPr>
              <a:t>中映射方法：</a:t>
            </a:r>
            <a:endParaRPr lang="en-US" altLang="zh-CN" sz="3200" b="1">
              <a:ea typeface="宋体" charset="-122"/>
            </a:endParaRPr>
          </a:p>
          <a:p>
            <a:pPr marL="285750" indent="-285750"/>
            <a:r>
              <a:rPr lang="en-US" altLang="zh-CN" sz="2400">
                <a:ea typeface="宋体" charset="-122"/>
              </a:rPr>
              <a:t>     </a:t>
            </a:r>
            <a:endParaRPr lang="zh-CN" altLang="zh-CN" sz="2400">
              <a:ea typeface="宋体" charset="-122"/>
            </a:endParaRPr>
          </a:p>
          <a:p>
            <a:pPr marL="285750" indent="-285750"/>
            <a:endParaRPr lang="en-US" altLang="zh-CN">
              <a:ea typeface="宋体" charset="-122"/>
            </a:endParaRP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00113" y="4292600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 </a:t>
            </a:r>
            <a:endParaRPr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lang="zh-CN" altLang="en-US" sz="2000">
              <a:ea typeface="宋体" charset="-122"/>
            </a:endParaRPr>
          </a:p>
        </p:txBody>
      </p:sp>
      <p:sp>
        <p:nvSpPr>
          <p:cNvPr id="18438" name="TextBox 2"/>
          <p:cNvSpPr txBox="1">
            <a:spLocks noChangeArrowheads="1"/>
          </p:cNvSpPr>
          <p:nvPr/>
        </p:nvSpPr>
        <p:spPr bwMode="auto">
          <a:xfrm>
            <a:off x="827088" y="2276475"/>
            <a:ext cx="63373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>
                <a:ea typeface="宋体" charset="-122"/>
              </a:rPr>
              <a:t>sfr</a:t>
            </a:r>
            <a:r>
              <a:rPr lang="en-US" altLang="zh-CN" sz="2400" dirty="0">
                <a:ea typeface="宋体" charset="-122"/>
              </a:rPr>
              <a:t> P0 =0x80;//P0</a:t>
            </a:r>
            <a:r>
              <a:rPr lang="zh-CN" altLang="en-US" sz="2400" dirty="0">
                <a:ea typeface="宋体" charset="-122"/>
              </a:rPr>
              <a:t>映射到地址</a:t>
            </a:r>
            <a:r>
              <a:rPr lang="en-US" altLang="zh-CN" sz="2400" dirty="0">
                <a:ea typeface="宋体" charset="-122"/>
              </a:rPr>
              <a:t>0x80</a:t>
            </a:r>
          </a:p>
          <a:p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P0=0x00</a:t>
            </a:r>
            <a:r>
              <a:rPr lang="en-US" altLang="zh-CN" sz="2400" dirty="0" smtClean="0">
                <a:ea typeface="宋体" charset="-122"/>
              </a:rPr>
              <a:t>//</a:t>
            </a:r>
            <a:r>
              <a:rPr lang="zh-CN" altLang="en-US" sz="2400" dirty="0" smtClean="0">
                <a:ea typeface="宋体" charset="-122"/>
              </a:rPr>
              <a:t>寄</a:t>
            </a:r>
            <a:r>
              <a:rPr lang="zh-CN" altLang="en-US" sz="2400" dirty="0">
                <a:ea typeface="宋体" charset="-122"/>
              </a:rPr>
              <a:t>存器地址</a:t>
            </a:r>
            <a:r>
              <a:rPr lang="en-US" altLang="zh-CN" sz="2400" dirty="0">
                <a:ea typeface="宋体" charset="-122"/>
              </a:rPr>
              <a:t>0x80</a:t>
            </a:r>
            <a:r>
              <a:rPr lang="zh-CN" altLang="en-US" sz="2400" dirty="0">
                <a:ea typeface="宋体" charset="-122"/>
              </a:rPr>
              <a:t>赋值</a:t>
            </a:r>
            <a:r>
              <a:rPr lang="en-US" altLang="zh-CN" sz="2400" dirty="0">
                <a:ea typeface="宋体" charset="-122"/>
              </a:rPr>
              <a:t>0x00</a:t>
            </a:r>
          </a:p>
          <a:p>
            <a:endParaRPr lang="en-US" altLang="zh-CN" sz="2400" dirty="0">
              <a:ea typeface="宋体" charset="-122"/>
            </a:endParaRPr>
          </a:p>
          <a:p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311150" y="1557338"/>
            <a:ext cx="3573463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3200" b="1">
                <a:ea typeface="宋体" charset="-122"/>
              </a:rPr>
              <a:t> STM32</a:t>
            </a:r>
            <a:r>
              <a:rPr lang="zh-CN" altLang="en-US" sz="3200" b="1">
                <a:ea typeface="宋体" charset="-122"/>
              </a:rPr>
              <a:t>中操作：</a:t>
            </a:r>
            <a:endParaRPr lang="en-US" altLang="zh-CN" sz="3200" b="1">
              <a:ea typeface="宋体" charset="-122"/>
            </a:endParaRPr>
          </a:p>
          <a:p>
            <a:pPr marL="285750" indent="-285750"/>
            <a:r>
              <a:rPr lang="en-US" altLang="zh-CN" sz="2400">
                <a:ea typeface="宋体" charset="-122"/>
              </a:rPr>
              <a:t>     </a:t>
            </a:r>
            <a:endParaRPr lang="zh-CN" altLang="zh-CN" sz="2400">
              <a:ea typeface="宋体" charset="-122"/>
            </a:endParaRPr>
          </a:p>
          <a:p>
            <a:pPr marL="285750" indent="-285750"/>
            <a:endParaRPr lang="en-US" altLang="zh-CN">
              <a:ea typeface="宋体" charset="-122"/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900113" y="4292600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 </a:t>
            </a:r>
            <a:endParaRPr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lang="zh-CN" altLang="en-US" sz="2000">
              <a:ea typeface="宋体" charset="-122"/>
            </a:endParaRPr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827088" y="2276475"/>
            <a:ext cx="8066087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GPIOA-&gt;ODR=0x00000000; 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zh-CN" altLang="en-US" sz="2800">
                <a:ea typeface="宋体" charset="-122"/>
              </a:rPr>
              <a:t>值</a:t>
            </a:r>
            <a:r>
              <a:rPr lang="en-US" altLang="zh-CN" sz="2800">
                <a:ea typeface="宋体" charset="-122"/>
              </a:rPr>
              <a:t>0x00000000</a:t>
            </a:r>
            <a:r>
              <a:rPr lang="zh-CN" altLang="en-US" sz="2800">
                <a:ea typeface="宋体" charset="-122"/>
              </a:rPr>
              <a:t>是怎么赋值给了</a:t>
            </a:r>
            <a:r>
              <a:rPr lang="en-US" altLang="zh-CN" sz="2800">
                <a:ea typeface="宋体" charset="-122"/>
              </a:rPr>
              <a:t>GPIOA</a:t>
            </a:r>
            <a:r>
              <a:rPr lang="zh-CN" altLang="en-US" sz="2800">
                <a:ea typeface="宋体" charset="-122"/>
              </a:rPr>
              <a:t>的</a:t>
            </a:r>
            <a:r>
              <a:rPr lang="en-US" altLang="zh-CN" sz="2800">
                <a:ea typeface="宋体" charset="-122"/>
              </a:rPr>
              <a:t>ODR</a:t>
            </a:r>
            <a:r>
              <a:rPr lang="zh-CN" altLang="en-US" sz="2800">
                <a:ea typeface="宋体" charset="-122"/>
              </a:rPr>
              <a:t>寄存器地址的呢？</a:t>
            </a:r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r>
              <a:rPr lang="zh-CN" altLang="en-US" sz="2800">
                <a:ea typeface="宋体" charset="-122"/>
              </a:rPr>
              <a:t>也就是说</a:t>
            </a:r>
            <a:r>
              <a:rPr lang="en-US" altLang="zh-CN" sz="2800">
                <a:ea typeface="宋体" charset="-122"/>
              </a:rPr>
              <a:t>GPIOA-&gt;ODR</a:t>
            </a:r>
            <a:r>
              <a:rPr lang="zh-CN" altLang="en-US" sz="2800">
                <a:ea typeface="宋体" charset="-122"/>
              </a:rPr>
              <a:t>这种写法，是怎么与</a:t>
            </a:r>
            <a:r>
              <a:rPr lang="en-US" altLang="zh-CN" sz="2800">
                <a:ea typeface="宋体" charset="-122"/>
              </a:rPr>
              <a:t>GPIOA</a:t>
            </a:r>
            <a:r>
              <a:rPr lang="zh-CN" altLang="en-US" sz="2800">
                <a:ea typeface="宋体" charset="-122"/>
              </a:rPr>
              <a:t>的</a:t>
            </a:r>
            <a:r>
              <a:rPr lang="en-US" altLang="zh-CN" sz="2800">
                <a:ea typeface="宋体" charset="-122"/>
              </a:rPr>
              <a:t>ODR</a:t>
            </a:r>
            <a:r>
              <a:rPr lang="zh-CN" altLang="en-US" sz="2800">
                <a:ea typeface="宋体" charset="-122"/>
              </a:rPr>
              <a:t>寄存器地址映射起来的？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900113" y="4292600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 </a:t>
            </a:r>
            <a:endParaRPr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lang="zh-CN" altLang="en-US" sz="2000">
              <a:ea typeface="宋体" charset="-122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2332037" cy="4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987675" y="1412875"/>
            <a:ext cx="6156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ea typeface="宋体" charset="-122"/>
              </a:rPr>
              <a:t>#define PERIPH_BASE           ((uint32_t)0x40000000)</a:t>
            </a:r>
            <a:endParaRPr lang="zh-CN" altLang="en-US" sz="1600">
              <a:ea typeface="宋体" charset="-122"/>
            </a:endParaRPr>
          </a:p>
        </p:txBody>
      </p:sp>
      <p:sp>
        <p:nvSpPr>
          <p:cNvPr id="20487" name="矩形 2"/>
          <p:cNvSpPr>
            <a:spLocks noChangeArrowheads="1"/>
          </p:cNvSpPr>
          <p:nvPr/>
        </p:nvSpPr>
        <p:spPr bwMode="auto">
          <a:xfrm>
            <a:off x="2916238" y="2276475"/>
            <a:ext cx="64087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ea typeface="宋体" charset="-122"/>
              </a:rPr>
              <a:t>#define AHB1PERIPH_BASE       (PERIPH_BASE + 0x00020000)</a:t>
            </a:r>
            <a:endParaRPr lang="zh-CN" altLang="en-US" sz="1600">
              <a:ea typeface="宋体" charset="-122"/>
            </a:endParaRPr>
          </a:p>
        </p:txBody>
      </p:sp>
      <p:sp>
        <p:nvSpPr>
          <p:cNvPr id="20488" name="矩形 3"/>
          <p:cNvSpPr>
            <a:spLocks noChangeArrowheads="1"/>
          </p:cNvSpPr>
          <p:nvPr/>
        </p:nvSpPr>
        <p:spPr bwMode="auto">
          <a:xfrm>
            <a:off x="2894013" y="2951163"/>
            <a:ext cx="6343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ea typeface="宋体" charset="-122"/>
              </a:rPr>
              <a:t>#define GPIOA_BASE            (AHB1PERIPH_BASE + 0x0000)</a:t>
            </a:r>
            <a:endParaRPr lang="zh-CN" altLang="en-US" sz="1600">
              <a:ea typeface="宋体" charset="-122"/>
            </a:endParaRPr>
          </a:p>
        </p:txBody>
      </p:sp>
      <p:sp>
        <p:nvSpPr>
          <p:cNvPr id="20489" name="矩形 5"/>
          <p:cNvSpPr>
            <a:spLocks noChangeArrowheads="1"/>
          </p:cNvSpPr>
          <p:nvPr/>
        </p:nvSpPr>
        <p:spPr bwMode="auto">
          <a:xfrm>
            <a:off x="2894013" y="3290888"/>
            <a:ext cx="6618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#define GPIOA               ((GPIO_TypeDef *) GPIOA_BASE)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0" y="3619500"/>
            <a:ext cx="4287838" cy="28940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typedef struct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MODER;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OTYPER;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OSPEEDR;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PUPDR; 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IDR;   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ODR;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uint16_t BSRRL;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uint16_t BSRRH;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LCKR;   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  __IO uint32_t AFR[2];  </a:t>
            </a:r>
          </a:p>
          <a:p>
            <a:pPr eaLnBrk="1" hangingPunct="1">
              <a:defRPr/>
            </a:pPr>
            <a:r>
              <a:rPr lang="en-US" altLang="zh-CN" sz="1400" smtClean="0">
                <a:ea typeface="宋体" pitchFamily="2" charset="-122"/>
              </a:rPr>
              <a:t>} GPIO_TypeDef;</a:t>
            </a:r>
            <a:endParaRPr lang="zh-CN" altLang="en-US" sz="14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900113" y="4292600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 </a:t>
            </a:r>
            <a:endParaRPr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lang="zh-CN" altLang="en-US" sz="2000">
              <a:ea typeface="宋体" charset="-122"/>
            </a:endParaRP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476250" y="1341438"/>
            <a:ext cx="69723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800">
                <a:ea typeface="宋体" charset="-122"/>
              </a:rPr>
              <a:t>STM32F40x</a:t>
            </a:r>
            <a:r>
              <a:rPr lang="zh-CN" altLang="en-US" sz="2800">
                <a:ea typeface="宋体" charset="-122"/>
              </a:rPr>
              <a:t>系列</a:t>
            </a:r>
            <a:r>
              <a:rPr lang="en-US" altLang="zh-CN" sz="2800">
                <a:ea typeface="宋体" charset="-122"/>
              </a:rPr>
              <a:t>GPIOA</a:t>
            </a:r>
            <a:r>
              <a:rPr lang="zh-CN" altLang="en-US" sz="2800">
                <a:ea typeface="宋体" charset="-122"/>
              </a:rPr>
              <a:t>寄存器地址映射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863" y="1916113"/>
            <a:ext cx="70040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</a:t>
            </a:r>
            <a:r>
              <a:rPr lang="zh-CN" altLang="en-US" dirty="0" smtClean="0"/>
              <a:t>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STM32</a:t>
            </a:r>
            <a:r>
              <a:rPr lang="zh-CN" altLang="en-US" dirty="0" smtClean="0"/>
              <a:t>的库函数是</a:t>
            </a:r>
            <a:r>
              <a:rPr lang="en-US" altLang="zh-CN" dirty="0" smtClean="0"/>
              <a:t>ST</a:t>
            </a:r>
            <a:r>
              <a:rPr lang="zh-CN" altLang="en-US" dirty="0" smtClean="0"/>
              <a:t>公司已经封装好的一个软件封装库，也就是很多基础的代码，在开发产品的时候只需直接调用这个</a:t>
            </a:r>
            <a:r>
              <a:rPr lang="en-US" altLang="zh-CN" dirty="0" smtClean="0"/>
              <a:t>ST</a:t>
            </a:r>
            <a:r>
              <a:rPr lang="zh-CN" altLang="en-US" dirty="0" smtClean="0"/>
              <a:t>库函数的函数接口就可以完成一系列工作。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库函数的益处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51</a:t>
            </a:r>
            <a:r>
              <a:rPr lang="zh-CN" altLang="en-US" dirty="0" smtClean="0"/>
              <a:t>单片机进行开发时，使用内部资源，查阅手册，配置寄存器。</a:t>
            </a:r>
            <a:endParaRPr lang="en-US" altLang="zh-CN" dirty="0" smtClean="0"/>
          </a:p>
          <a:p>
            <a:r>
              <a:rPr lang="en-US" altLang="zh-CN" dirty="0" smtClean="0"/>
              <a:t>STM32</a:t>
            </a:r>
            <a:r>
              <a:rPr lang="zh-CN" altLang="en-US" dirty="0" smtClean="0"/>
              <a:t>库是由</a:t>
            </a:r>
            <a:r>
              <a:rPr lang="en-US" altLang="zh-CN" dirty="0" smtClean="0"/>
              <a:t>ST</a:t>
            </a:r>
            <a:r>
              <a:rPr lang="zh-CN" altLang="en-US" dirty="0" smtClean="0"/>
              <a:t>公司针对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提供的函数接口，即</a:t>
            </a:r>
            <a:r>
              <a:rPr lang="en-US" altLang="zh-CN" dirty="0" smtClean="0"/>
              <a:t>API( Application Program Interface),</a:t>
            </a:r>
            <a:r>
              <a:rPr lang="zh-CN" altLang="en-US" dirty="0" smtClean="0"/>
              <a:t>开发者可调用这些函数接口来配置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的寄存器，使得开发人员得以脱离底层的寄存器操作。开发快速，易于阅读，维护成本低。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Cont.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357430"/>
            <a:ext cx="6486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21442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库是架设在寄存器与用户驱动层之间的代码，向下处理与寄存器直接相关的配置，向上为用户提供配置寄存器的接口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千</a:t>
            </a:r>
            <a:r>
              <a:rPr lang="zh-CN" altLang="en-US" dirty="0" smtClean="0"/>
              <a:t>人大项目的开发，任务分配问题。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底层的硬件级，寄存器的读写封装等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根据底层这群人提供的接口，同步做二次开发。</a:t>
            </a:r>
            <a:endParaRPr lang="en-US" altLang="zh-CN" dirty="0" smtClean="0"/>
          </a:p>
          <a:p>
            <a:r>
              <a:rPr lang="zh-CN" altLang="en-US" dirty="0" smtClean="0"/>
              <a:t>库函数的理念完全被广泛应用于各种实际的项目和产品中，协同工作，大项目工作合理展开。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CMSIS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472518" cy="175736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公司生产的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芯片采用的是</a:t>
            </a:r>
            <a:r>
              <a:rPr lang="en-US" altLang="zh-CN" dirty="0" smtClean="0"/>
              <a:t>Cortex-M3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Cortex-M4</a:t>
            </a:r>
            <a:r>
              <a:rPr lang="zh-CN" altLang="en-US" dirty="0" smtClean="0"/>
              <a:t>内核。内核是由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公司设计的一个处理器体系架构。内核是整个微控制器的</a:t>
            </a:r>
            <a:r>
              <a:rPr lang="en-US" altLang="zh-CN" dirty="0" smtClean="0"/>
              <a:t>CPU.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786058"/>
            <a:ext cx="642645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Cortex</a:t>
            </a:r>
            <a:r>
              <a:rPr lang="zh-CN" altLang="en-US" dirty="0" smtClean="0"/>
              <a:t>的某系列芯片采用的内核都是相同的，区别主要为核外的片上外设的差异，这些差异却导致软件在同内核，不同外设的芯片上移植困难。为了解决不同的芯片厂商生产的</a:t>
            </a:r>
            <a:r>
              <a:rPr lang="en-US" altLang="zh-CN" dirty="0" smtClean="0"/>
              <a:t>Cortex</a:t>
            </a:r>
            <a:r>
              <a:rPr lang="zh-CN" altLang="en-US" dirty="0" smtClean="0"/>
              <a:t>微控制器软件的兼容性问题，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与芯片厂商建立 了</a:t>
            </a:r>
            <a:r>
              <a:rPr lang="en-US" altLang="zh-CN" dirty="0" smtClean="0"/>
              <a:t>CMSIS</a:t>
            </a:r>
            <a:r>
              <a:rPr lang="zh-CN" altLang="en-US" dirty="0" smtClean="0"/>
              <a:t>标准（</a:t>
            </a:r>
            <a:r>
              <a:rPr lang="en-US" altLang="zh-CN" dirty="0" smtClean="0"/>
              <a:t>Cortex </a:t>
            </a:r>
            <a:r>
              <a:rPr lang="en-US" altLang="zh-CN" dirty="0" err="1" smtClean="0"/>
              <a:t>MicroController</a:t>
            </a:r>
            <a:r>
              <a:rPr lang="en-US" altLang="zh-CN" dirty="0" smtClean="0"/>
              <a:t> Software Interface Standard)--------</a:t>
            </a:r>
            <a:r>
              <a:rPr lang="zh-CN" altLang="en-US" dirty="0" smtClean="0"/>
              <a:t>实际为软件抽象层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Cont.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785" y="1600200"/>
            <a:ext cx="53764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1393</Words>
  <Application>Microsoft Office PowerPoint</Application>
  <PresentationFormat>全屏显示(4:3)</PresentationFormat>
  <Paragraphs>198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STM32库函数架构剖析</vt:lpstr>
      <vt:lpstr>目录</vt:lpstr>
      <vt:lpstr>STM32库函数</vt:lpstr>
      <vt:lpstr>库函数的益处</vt:lpstr>
      <vt:lpstr>Cont.</vt:lpstr>
      <vt:lpstr>Cont.</vt:lpstr>
      <vt:lpstr>CMSIS标准</vt:lpstr>
      <vt:lpstr>Cont.</vt:lpstr>
      <vt:lpstr>Cont.</vt:lpstr>
      <vt:lpstr>CMSIS标准</vt:lpstr>
      <vt:lpstr>库目录及文件</vt:lpstr>
      <vt:lpstr>Cont.</vt:lpstr>
      <vt:lpstr>core_cm3.h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STM32库函数架构剖析</dc:title>
  <dc:creator>微软用户</dc:creator>
  <cp:lastModifiedBy>XTZJ</cp:lastModifiedBy>
  <cp:revision>17</cp:revision>
  <dcterms:created xsi:type="dcterms:W3CDTF">2016-10-20T07:46:56Z</dcterms:created>
  <dcterms:modified xsi:type="dcterms:W3CDTF">2018-09-29T05:43:16Z</dcterms:modified>
</cp:coreProperties>
</file>