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8355" r:id="rId5"/>
    <p:sldId id="8518" r:id="rId6"/>
    <p:sldId id="3685" r:id="rId7"/>
    <p:sldId id="11514" r:id="rId8"/>
    <p:sldId id="11515" r:id="rId9"/>
    <p:sldId id="11516" r:id="rId10"/>
    <p:sldId id="11517" r:id="rId11"/>
    <p:sldId id="11518" r:id="rId12"/>
    <p:sldId id="11519" r:id="rId13"/>
    <p:sldId id="11520" r:id="rId14"/>
    <p:sldId id="11521" r:id="rId15"/>
    <p:sldId id="11522" r:id="rId16"/>
    <p:sldId id="11523" r:id="rId17"/>
    <p:sldId id="11524" r:id="rId18"/>
    <p:sldId id="11525" r:id="rId19"/>
    <p:sldId id="11526"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DD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17" autoAdjust="0"/>
  </p:normalViewPr>
  <p:slideViewPr>
    <p:cSldViewPr snapToGrid="0">
      <p:cViewPr varScale="1">
        <p:scale>
          <a:sx n="84" d="100"/>
          <a:sy n="84" d="100"/>
        </p:scale>
        <p:origin x="264" y="9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26FED-0DD7-4A82-A311-86EEE75CA6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61829-E50B-4091-AE21-893680968D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9B2E6E-5889-4D30-AE35-1CE0EE728D6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E90E-5776-4F8A-ACD8-F3C897C8876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grpSp>
        <p:nvGrpSpPr>
          <p:cNvPr id="2" name="组合 1"/>
          <p:cNvGrpSpPr/>
          <p:nvPr userDrawn="1"/>
        </p:nvGrpSpPr>
        <p:grpSpPr>
          <a:xfrm rot="20932037" flipH="1">
            <a:off x="10437887" y="5321909"/>
            <a:ext cx="1804027" cy="1603342"/>
            <a:chOff x="176073" y="436443"/>
            <a:chExt cx="3814267" cy="3954252"/>
          </a:xfrm>
        </p:grpSpPr>
        <p:sp>
          <p:nvSpPr>
            <p:cNvPr id="3" name="等腰三角形 2"/>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userDrawn="1"/>
        </p:nvGrpSpPr>
        <p:grpSpPr>
          <a:xfrm rot="667963">
            <a:off x="108807" y="165330"/>
            <a:ext cx="1804027" cy="1603342"/>
            <a:chOff x="176073" y="436443"/>
            <a:chExt cx="3814267" cy="3954252"/>
          </a:xfrm>
        </p:grpSpPr>
        <p:sp>
          <p:nvSpPr>
            <p:cNvPr id="7" name="等腰三角形 6"/>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grpSp>
        <p:nvGrpSpPr>
          <p:cNvPr id="2" name="组合 1"/>
          <p:cNvGrpSpPr/>
          <p:nvPr userDrawn="1"/>
        </p:nvGrpSpPr>
        <p:grpSpPr>
          <a:xfrm rot="20932037" flipH="1">
            <a:off x="10437887" y="5321909"/>
            <a:ext cx="1804027" cy="1603342"/>
            <a:chOff x="176073" y="436443"/>
            <a:chExt cx="3814267" cy="3954252"/>
          </a:xfrm>
        </p:grpSpPr>
        <p:sp>
          <p:nvSpPr>
            <p:cNvPr id="3" name="等腰三角形 2"/>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userDrawn="1"/>
        </p:nvGrpSpPr>
        <p:grpSpPr>
          <a:xfrm rot="667963">
            <a:off x="108807" y="165330"/>
            <a:ext cx="1804027" cy="1603342"/>
            <a:chOff x="176073" y="436443"/>
            <a:chExt cx="3814267" cy="3954252"/>
          </a:xfrm>
        </p:grpSpPr>
        <p:sp>
          <p:nvSpPr>
            <p:cNvPr id="7" name="等腰三角形 6"/>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grpSp>
        <p:nvGrpSpPr>
          <p:cNvPr id="2" name="组合 1"/>
          <p:cNvGrpSpPr/>
          <p:nvPr userDrawn="1"/>
        </p:nvGrpSpPr>
        <p:grpSpPr>
          <a:xfrm rot="20932037" flipH="1">
            <a:off x="10437887" y="5321909"/>
            <a:ext cx="1804027" cy="1603342"/>
            <a:chOff x="176073" y="436443"/>
            <a:chExt cx="3814267" cy="3954252"/>
          </a:xfrm>
        </p:grpSpPr>
        <p:sp>
          <p:nvSpPr>
            <p:cNvPr id="3" name="等腰三角形 2"/>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userDrawn="1"/>
        </p:nvGrpSpPr>
        <p:grpSpPr>
          <a:xfrm rot="667963">
            <a:off x="108807" y="165330"/>
            <a:ext cx="1804027" cy="1603342"/>
            <a:chOff x="176073" y="436443"/>
            <a:chExt cx="3814267" cy="3954252"/>
          </a:xfrm>
        </p:grpSpPr>
        <p:sp>
          <p:nvSpPr>
            <p:cNvPr id="7" name="等腰三角形 6"/>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08AC1F-CD8D-497D-9859-AB6A0353CDB5}" type="slidenum">
              <a:rPr lang="zh-CN" altLang="en-US" smtClean="0"/>
            </a:fld>
            <a:endParaRPr lang="zh-CN" altLang="en-US"/>
          </a:p>
        </p:txBody>
      </p:sp>
      <p:grpSp>
        <p:nvGrpSpPr>
          <p:cNvPr id="6" name="组合 5"/>
          <p:cNvGrpSpPr/>
          <p:nvPr userDrawn="1"/>
        </p:nvGrpSpPr>
        <p:grpSpPr>
          <a:xfrm rot="20932037" flipH="1">
            <a:off x="10437887" y="5321909"/>
            <a:ext cx="1804027" cy="1603342"/>
            <a:chOff x="176073" y="436443"/>
            <a:chExt cx="3814267" cy="3954252"/>
          </a:xfrm>
        </p:grpSpPr>
        <p:sp>
          <p:nvSpPr>
            <p:cNvPr id="7" name="等腰三角形 6"/>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 name="组合 9"/>
          <p:cNvGrpSpPr/>
          <p:nvPr userDrawn="1"/>
        </p:nvGrpSpPr>
        <p:grpSpPr>
          <a:xfrm rot="667963">
            <a:off x="108807" y="165330"/>
            <a:ext cx="1804027" cy="1603342"/>
            <a:chOff x="176073" y="436443"/>
            <a:chExt cx="3814267" cy="3954252"/>
          </a:xfrm>
        </p:grpSpPr>
        <p:sp>
          <p:nvSpPr>
            <p:cNvPr id="11" name="等腰三角形 10"/>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08AC1F-CD8D-497D-9859-AB6A0353CDB5}" type="slidenum">
              <a:rPr lang="zh-CN" altLang="en-US" smtClean="0"/>
            </a:fld>
            <a:endParaRPr lang="zh-CN" altLang="en-US"/>
          </a:p>
        </p:txBody>
      </p:sp>
      <p:grpSp>
        <p:nvGrpSpPr>
          <p:cNvPr id="5" name="组合 4"/>
          <p:cNvGrpSpPr/>
          <p:nvPr userDrawn="1"/>
        </p:nvGrpSpPr>
        <p:grpSpPr>
          <a:xfrm rot="20932037" flipH="1">
            <a:off x="10437887" y="5321909"/>
            <a:ext cx="1804027" cy="1603342"/>
            <a:chOff x="176073" y="436443"/>
            <a:chExt cx="3814267" cy="3954252"/>
          </a:xfrm>
        </p:grpSpPr>
        <p:sp>
          <p:nvSpPr>
            <p:cNvPr id="6" name="等腰三角形 5"/>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9" name="组合 8"/>
          <p:cNvGrpSpPr/>
          <p:nvPr userDrawn="1"/>
        </p:nvGrpSpPr>
        <p:grpSpPr>
          <a:xfrm rot="667963">
            <a:off x="108807" y="165330"/>
            <a:ext cx="1804027" cy="1603342"/>
            <a:chOff x="176073" y="436443"/>
            <a:chExt cx="3814267" cy="3954252"/>
          </a:xfrm>
        </p:grpSpPr>
        <p:sp>
          <p:nvSpPr>
            <p:cNvPr id="10" name="等腰三角形 9"/>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276664BA-FAEB-42F3-A8BE-09D6F18B143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4C08AC1F-CD8D-497D-9859-AB6A0353CDB5}"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7.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0" Type="http://schemas.openxmlformats.org/officeDocument/2006/relationships/notesSlide" Target="../notesSlides/notesSlide16.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833880" y="1463675"/>
            <a:ext cx="4177030" cy="1228090"/>
          </a:xfrm>
          <a:prstGeom prst="rect">
            <a:avLst/>
          </a:prstGeom>
          <a:noFill/>
          <a:effectLst/>
        </p:spPr>
        <p:txBody>
          <a:bodyPr wrap="square" lIns="121670" tIns="60834" rIns="121670" bIns="60834">
            <a:spAutoFit/>
          </a:bodyPr>
          <a:lstStyle/>
          <a:p>
            <a:r>
              <a:rPr lang="zh-CN" altLang="en-US" sz="7200" b="1" dirty="0">
                <a:latin typeface="微软雅黑" panose="020B0503020204020204" pitchFamily="34" charset="-122"/>
                <a:ea typeface="微软雅黑" panose="020B0503020204020204" pitchFamily="34" charset="-122"/>
                <a:cs typeface="+mn-ea"/>
                <a:sym typeface="+mn-lt"/>
              </a:rPr>
              <a:t>用户研究</a:t>
            </a:r>
            <a:endParaRPr lang="zh-CN" altLang="en-US" sz="7200" b="1" dirty="0">
              <a:latin typeface="微软雅黑" panose="020B0503020204020204" pitchFamily="34" charset="-122"/>
              <a:ea typeface="微软雅黑" panose="020B0503020204020204" pitchFamily="34" charset="-122"/>
              <a:cs typeface="+mn-ea"/>
              <a:sym typeface="+mn-lt"/>
            </a:endParaRPr>
          </a:p>
        </p:txBody>
      </p:sp>
      <p:sp>
        <p:nvSpPr>
          <p:cNvPr id="15" name="文本框 14"/>
          <p:cNvSpPr txBox="1"/>
          <p:nvPr/>
        </p:nvSpPr>
        <p:spPr>
          <a:xfrm>
            <a:off x="1952206" y="3517006"/>
            <a:ext cx="5795172" cy="51181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latin typeface="微软雅黑" panose="020B0503020204020204" pitchFamily="34" charset="-122"/>
                <a:ea typeface="微软雅黑" panose="020B0503020204020204" pitchFamily="34" charset="-122"/>
                <a:cs typeface="+mn-ea"/>
                <a:sym typeface="+mn-lt"/>
              </a:rPr>
              <a:t>Neonatal asphyxia risk monitor breathes abnormally </a:t>
            </a:r>
            <a:endParaRPr lang="en-US" altLang="zh-CN" sz="1200" dirty="0">
              <a:latin typeface="微软雅黑" panose="020B0503020204020204" pitchFamily="34" charset="-122"/>
              <a:ea typeface="微软雅黑" panose="020B0503020204020204" pitchFamily="34" charset="-122"/>
              <a:cs typeface="+mn-ea"/>
              <a:sym typeface="+mn-lt"/>
            </a:endParaRPr>
          </a:p>
          <a:p>
            <a:pPr>
              <a:lnSpc>
                <a:spcPct val="114000"/>
              </a:lnSpc>
            </a:pPr>
            <a:r>
              <a:rPr lang="en-US" altLang="zh-CN" sz="1200" dirty="0">
                <a:latin typeface="微软雅黑" panose="020B0503020204020204" pitchFamily="34" charset="-122"/>
                <a:ea typeface="微软雅黑" panose="020B0503020204020204" pitchFamily="34" charset="-122"/>
                <a:cs typeface="+mn-ea"/>
                <a:sym typeface="+mn-lt"/>
              </a:rPr>
              <a:t>in real time to alert your baby's sleep caregiver</a:t>
            </a:r>
            <a:endParaRPr lang="en-US" altLang="zh-CN" sz="1200" dirty="0">
              <a:latin typeface="微软雅黑" panose="020B0503020204020204" pitchFamily="34" charset="-122"/>
              <a:ea typeface="微软雅黑" panose="020B0503020204020204" pitchFamily="34" charset="-122"/>
              <a:cs typeface="+mn-ea"/>
              <a:sym typeface="+mn-lt"/>
            </a:endParaRPr>
          </a:p>
        </p:txBody>
      </p:sp>
      <p:sp>
        <p:nvSpPr>
          <p:cNvPr id="2" name="标题层"/>
          <p:cNvSpPr txBox="1"/>
          <p:nvPr/>
        </p:nvSpPr>
        <p:spPr bwMode="auto">
          <a:xfrm>
            <a:off x="1892935" y="2843530"/>
            <a:ext cx="3039745" cy="551180"/>
          </a:xfrm>
          <a:prstGeom prst="rect">
            <a:avLst/>
          </a:prstGeom>
          <a:noFill/>
          <a:effectLst/>
        </p:spPr>
        <p:txBody>
          <a:bodyPr wrap="square" lIns="121670" tIns="60834" rIns="121670" bIns="60834">
            <a:spAutoFit/>
          </a:bodyPr>
          <a:p>
            <a:r>
              <a:rPr lang="zh-CN" altLang="en-US" sz="2800" dirty="0">
                <a:latin typeface="微软雅黑" panose="020B0503020204020204" pitchFamily="34" charset="-122"/>
                <a:ea typeface="微软雅黑" panose="020B0503020204020204" pitchFamily="34" charset="-122"/>
                <a:cs typeface="+mn-ea"/>
                <a:sym typeface="+mn-lt"/>
              </a:rPr>
              <a:t>Ortiz婴儿监护器</a:t>
            </a:r>
            <a:endParaRPr lang="zh-CN" altLang="en-US" sz="28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2" presetClass="entr" presetSubtype="2" decel="5250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400" fill="hold"/>
                                        <p:tgtEl>
                                          <p:spTgt spid="2"/>
                                        </p:tgtEl>
                                        <p:attrNameLst>
                                          <p:attrName>ppt_x</p:attrName>
                                        </p:attrNameLst>
                                      </p:cBhvr>
                                      <p:tavLst>
                                        <p:tav tm="0">
                                          <p:val>
                                            <p:strVal val="1+#ppt_w/2"/>
                                          </p:val>
                                        </p:tav>
                                        <p:tav tm="100000">
                                          <p:val>
                                            <p:strVal val="#ppt_x"/>
                                          </p:val>
                                        </p:tav>
                                      </p:tavLst>
                                    </p:anim>
                                    <p:anim calcmode="lin" valueType="num">
                                      <p:cBhvr additive="base">
                                        <p:cTn id="18" dur="4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p:bldP spid="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38655" y="191135"/>
            <a:ext cx="5523127" cy="1628140"/>
            <a:chOff x="2880" y="465"/>
            <a:chExt cx="9779"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895" y="1445"/>
              <a:ext cx="5764" cy="1003"/>
            </a:xfrm>
            <a:prstGeom prst="rect">
              <a:avLst/>
            </a:prstGeom>
            <a:noFill/>
          </p:spPr>
          <p:txBody>
            <a:bodyPr wrap="square" rtlCol="0">
              <a:spAutoFit/>
            </a:bodyPr>
            <a:p>
              <a:pPr algn="just"/>
              <a:r>
                <a:rPr lang="en-US" sz="2800" b="1" dirty="0">
                  <a:solidFill>
                    <a:prstClr val="white"/>
                  </a:solidFill>
                  <a:latin typeface="微软雅黑" panose="020B0503020204020204" pitchFamily="34" charset="-122"/>
                  <a:ea typeface="微软雅黑" panose="020B0503020204020204" pitchFamily="34" charset="-122"/>
                  <a:cs typeface="+mn-ea"/>
                  <a:sym typeface="+mn-lt"/>
                </a:rPr>
                <a:t>2</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、问卷调查</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pic>
        <p:nvPicPr>
          <p:cNvPr id="5" name="图片 4"/>
          <p:cNvPicPr>
            <a:picLocks noChangeAspect="1"/>
          </p:cNvPicPr>
          <p:nvPr/>
        </p:nvPicPr>
        <p:blipFill>
          <a:blip r:embed="rId1"/>
          <a:stretch>
            <a:fillRect/>
          </a:stretch>
        </p:blipFill>
        <p:spPr>
          <a:xfrm>
            <a:off x="96520" y="1971040"/>
            <a:ext cx="5278755" cy="4154170"/>
          </a:xfrm>
          <a:prstGeom prst="rect">
            <a:avLst/>
          </a:prstGeom>
        </p:spPr>
      </p:pic>
      <p:pic>
        <p:nvPicPr>
          <p:cNvPr id="7" name="图片 6"/>
          <p:cNvPicPr>
            <a:picLocks noChangeAspect="1"/>
          </p:cNvPicPr>
          <p:nvPr/>
        </p:nvPicPr>
        <p:blipFill>
          <a:blip r:embed="rId2"/>
          <a:stretch>
            <a:fillRect/>
          </a:stretch>
        </p:blipFill>
        <p:spPr>
          <a:xfrm>
            <a:off x="6206490" y="348615"/>
            <a:ext cx="5373370" cy="3933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38655" y="191135"/>
            <a:ext cx="5523127" cy="1628140"/>
            <a:chOff x="2880" y="465"/>
            <a:chExt cx="9779"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895" y="1445"/>
              <a:ext cx="5764" cy="1003"/>
            </a:xfrm>
            <a:prstGeom prst="rect">
              <a:avLst/>
            </a:prstGeom>
            <a:noFill/>
          </p:spPr>
          <p:txBody>
            <a:bodyPr wrap="square" rtlCol="0">
              <a:spAutoFit/>
            </a:bodyPr>
            <a:p>
              <a:pPr algn="just"/>
              <a:r>
                <a:rPr lang="en-US" sz="2800" b="1" dirty="0">
                  <a:solidFill>
                    <a:prstClr val="white"/>
                  </a:solidFill>
                  <a:latin typeface="微软雅黑" panose="020B0503020204020204" pitchFamily="34" charset="-122"/>
                  <a:ea typeface="微软雅黑" panose="020B0503020204020204" pitchFamily="34" charset="-122"/>
                  <a:cs typeface="+mn-ea"/>
                  <a:sym typeface="+mn-lt"/>
                </a:rPr>
                <a:t>2</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、问卷调查</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pic>
        <p:nvPicPr>
          <p:cNvPr id="4" name="图片 3"/>
          <p:cNvPicPr>
            <a:picLocks noChangeAspect="1"/>
          </p:cNvPicPr>
          <p:nvPr/>
        </p:nvPicPr>
        <p:blipFill>
          <a:blip r:embed="rId1"/>
          <a:stretch>
            <a:fillRect/>
          </a:stretch>
        </p:blipFill>
        <p:spPr>
          <a:xfrm>
            <a:off x="249555" y="2077085"/>
            <a:ext cx="4178935" cy="3563620"/>
          </a:xfrm>
          <a:prstGeom prst="rect">
            <a:avLst/>
          </a:prstGeom>
        </p:spPr>
      </p:pic>
      <p:pic>
        <p:nvPicPr>
          <p:cNvPr id="5" name="图片 4"/>
          <p:cNvPicPr>
            <a:picLocks noChangeAspect="1"/>
          </p:cNvPicPr>
          <p:nvPr/>
        </p:nvPicPr>
        <p:blipFill>
          <a:blip r:embed="rId2"/>
          <a:stretch>
            <a:fillRect/>
          </a:stretch>
        </p:blipFill>
        <p:spPr>
          <a:xfrm>
            <a:off x="5803900" y="303530"/>
            <a:ext cx="5301615" cy="4040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38655" y="191135"/>
            <a:ext cx="5523127" cy="1628140"/>
            <a:chOff x="2880" y="465"/>
            <a:chExt cx="9779"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895" y="1445"/>
              <a:ext cx="5764" cy="1003"/>
            </a:xfrm>
            <a:prstGeom prst="rect">
              <a:avLst/>
            </a:prstGeom>
            <a:noFill/>
          </p:spPr>
          <p:txBody>
            <a:bodyPr wrap="square" rtlCol="0">
              <a:spAutoFit/>
            </a:bodyPr>
            <a:p>
              <a:pPr algn="just"/>
              <a:r>
                <a:rPr lang="en-US" sz="2800" b="1" dirty="0">
                  <a:solidFill>
                    <a:prstClr val="white"/>
                  </a:solidFill>
                  <a:latin typeface="微软雅黑" panose="020B0503020204020204" pitchFamily="34" charset="-122"/>
                  <a:ea typeface="微软雅黑" panose="020B0503020204020204" pitchFamily="34" charset="-122"/>
                  <a:cs typeface="+mn-ea"/>
                  <a:sym typeface="+mn-lt"/>
                </a:rPr>
                <a:t>2</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、问卷调查</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pic>
        <p:nvPicPr>
          <p:cNvPr id="6" name="图片 5"/>
          <p:cNvPicPr>
            <a:picLocks noChangeAspect="1"/>
          </p:cNvPicPr>
          <p:nvPr/>
        </p:nvPicPr>
        <p:blipFill>
          <a:blip r:embed="rId1"/>
          <a:stretch>
            <a:fillRect/>
          </a:stretch>
        </p:blipFill>
        <p:spPr>
          <a:xfrm>
            <a:off x="231775" y="1990725"/>
            <a:ext cx="5212080" cy="3684270"/>
          </a:xfrm>
          <a:prstGeom prst="rect">
            <a:avLst/>
          </a:prstGeom>
        </p:spPr>
      </p:pic>
      <p:pic>
        <p:nvPicPr>
          <p:cNvPr id="4" name="图片 3"/>
          <p:cNvPicPr>
            <a:picLocks noChangeAspect="1"/>
          </p:cNvPicPr>
          <p:nvPr/>
        </p:nvPicPr>
        <p:blipFill>
          <a:blip r:embed="rId2"/>
          <a:stretch>
            <a:fillRect/>
          </a:stretch>
        </p:blipFill>
        <p:spPr>
          <a:xfrm>
            <a:off x="6069965" y="191135"/>
            <a:ext cx="5266055" cy="4181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38655" y="191135"/>
            <a:ext cx="5348605" cy="1628140"/>
            <a:chOff x="2880" y="465"/>
            <a:chExt cx="9470"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586" y="1113"/>
              <a:ext cx="5764" cy="1832"/>
            </a:xfrm>
            <a:prstGeom prst="rect">
              <a:avLst/>
            </a:prstGeom>
            <a:noFill/>
          </p:spPr>
          <p:txBody>
            <a:bodyPr wrap="square" rtlCol="0">
              <a:spAutoFit/>
            </a:bodyPr>
            <a:p>
              <a:pPr algn="just"/>
              <a:r>
                <a:rPr lang="en-US" sz="2800" b="1" dirty="0">
                  <a:solidFill>
                    <a:prstClr val="white"/>
                  </a:solidFill>
                  <a:latin typeface="微软雅黑" panose="020B0503020204020204" pitchFamily="34" charset="-122"/>
                  <a:ea typeface="微软雅黑" panose="020B0503020204020204" pitchFamily="34" charset="-122"/>
                  <a:cs typeface="+mn-ea"/>
                  <a:sym typeface="+mn-lt"/>
                </a:rPr>
                <a:t>3</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、服务触点</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    </a:t>
              </a:r>
              <a:r>
                <a:rPr lang="en-US" altLang="zh-CN" sz="2800" b="1" dirty="0">
                  <a:solidFill>
                    <a:prstClr val="white"/>
                  </a:solidFill>
                  <a:latin typeface="微软雅黑" panose="020B0503020204020204" pitchFamily="34" charset="-122"/>
                  <a:ea typeface="微软雅黑" panose="020B0503020204020204" pitchFamily="34" charset="-122"/>
                  <a:cs typeface="+mn-ea"/>
                  <a:sym typeface="+mn-lt"/>
                </a:rPr>
                <a:t>(TP)</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分析图</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pic>
        <p:nvPicPr>
          <p:cNvPr id="5" name="图片 4"/>
          <p:cNvPicPr>
            <a:picLocks noChangeAspect="1"/>
          </p:cNvPicPr>
          <p:nvPr/>
        </p:nvPicPr>
        <p:blipFill>
          <a:blip r:embed="rId1"/>
          <a:srcRect l="2608" t="28445" r="1187" b="13165"/>
          <a:stretch>
            <a:fillRect/>
          </a:stretch>
        </p:blipFill>
        <p:spPr>
          <a:xfrm>
            <a:off x="154305" y="2352040"/>
            <a:ext cx="11774170" cy="2795905"/>
          </a:xfrm>
          <a:prstGeom prst="rect">
            <a:avLst/>
          </a:prstGeom>
        </p:spPr>
      </p:pic>
      <p:sp>
        <p:nvSpPr>
          <p:cNvPr id="9" name="圆角矩形 8"/>
          <p:cNvSpPr/>
          <p:nvPr/>
        </p:nvSpPr>
        <p:spPr>
          <a:xfrm>
            <a:off x="5532120" y="2217420"/>
            <a:ext cx="6316980" cy="3065145"/>
          </a:xfrm>
          <a:prstGeom prst="roundRect">
            <a:avLst/>
          </a:prstGeom>
          <a:noFill/>
          <a:ln w="50800">
            <a:prstDash val="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62000" y="1267460"/>
            <a:ext cx="11429365" cy="5879465"/>
          </a:xfrm>
          <a:prstGeom prst="rect">
            <a:avLst/>
          </a:prstGeom>
        </p:spPr>
      </p:pic>
      <p:grpSp>
        <p:nvGrpSpPr>
          <p:cNvPr id="3" name="组合 2"/>
          <p:cNvGrpSpPr/>
          <p:nvPr/>
        </p:nvGrpSpPr>
        <p:grpSpPr>
          <a:xfrm>
            <a:off x="-1938655" y="191135"/>
            <a:ext cx="5348605" cy="1628140"/>
            <a:chOff x="2880" y="465"/>
            <a:chExt cx="9470"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586" y="1113"/>
              <a:ext cx="5764" cy="1832"/>
            </a:xfrm>
            <a:prstGeom prst="rect">
              <a:avLst/>
            </a:prstGeom>
            <a:noFill/>
          </p:spPr>
          <p:txBody>
            <a:bodyPr wrap="square" rtlCol="0">
              <a:spAutoFit/>
            </a:bodyPr>
            <a:p>
              <a:pPr algn="just"/>
              <a:r>
                <a:rPr lang="en-US" sz="2800" b="1" dirty="0">
                  <a:solidFill>
                    <a:prstClr val="white"/>
                  </a:solidFill>
                  <a:latin typeface="微软雅黑" panose="020B0503020204020204" pitchFamily="34" charset="-122"/>
                  <a:ea typeface="微软雅黑" panose="020B0503020204020204" pitchFamily="34" charset="-122"/>
                  <a:cs typeface="+mn-ea"/>
                  <a:sym typeface="+mn-lt"/>
                </a:rPr>
                <a:t>3</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、服务触点</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    </a:t>
              </a:r>
              <a:r>
                <a:rPr lang="en-US" altLang="zh-CN" sz="2800" b="1" dirty="0">
                  <a:solidFill>
                    <a:prstClr val="white"/>
                  </a:solidFill>
                  <a:latin typeface="微软雅黑" panose="020B0503020204020204" pitchFamily="34" charset="-122"/>
                  <a:ea typeface="微软雅黑" panose="020B0503020204020204" pitchFamily="34" charset="-122"/>
                  <a:cs typeface="+mn-ea"/>
                  <a:sym typeface="+mn-lt"/>
                </a:rPr>
                <a:t>(TP)</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分析图</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5744845" y="2662555"/>
            <a:ext cx="5980430" cy="2760980"/>
          </a:xfrm>
          <a:prstGeom prst="rect">
            <a:avLst/>
          </a:prstGeom>
        </p:spPr>
      </p:pic>
      <p:grpSp>
        <p:nvGrpSpPr>
          <p:cNvPr id="3" name="组合 2"/>
          <p:cNvGrpSpPr/>
          <p:nvPr/>
        </p:nvGrpSpPr>
        <p:grpSpPr>
          <a:xfrm>
            <a:off x="-1938655" y="191135"/>
            <a:ext cx="5348605" cy="1628140"/>
            <a:chOff x="2880" y="465"/>
            <a:chExt cx="9470"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586" y="1113"/>
              <a:ext cx="5764" cy="1832"/>
            </a:xfrm>
            <a:prstGeom prst="rect">
              <a:avLst/>
            </a:prstGeom>
            <a:noFill/>
          </p:spPr>
          <p:txBody>
            <a:bodyPr wrap="square" rtlCol="0">
              <a:spAutoFit/>
            </a:bodyPr>
            <a:p>
              <a:pPr algn="just"/>
              <a:r>
                <a:rPr lang="en-US" sz="2800" b="1" dirty="0">
                  <a:solidFill>
                    <a:prstClr val="white"/>
                  </a:solidFill>
                  <a:latin typeface="微软雅黑" panose="020B0503020204020204" pitchFamily="34" charset="-122"/>
                  <a:ea typeface="微软雅黑" panose="020B0503020204020204" pitchFamily="34" charset="-122"/>
                  <a:cs typeface="+mn-ea"/>
                  <a:sym typeface="+mn-lt"/>
                </a:rPr>
                <a:t>4</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、用户体验</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     及其反馈</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pic>
        <p:nvPicPr>
          <p:cNvPr id="11" name="图片 10"/>
          <p:cNvPicPr>
            <a:picLocks noChangeAspect="1"/>
          </p:cNvPicPr>
          <p:nvPr/>
        </p:nvPicPr>
        <p:blipFill>
          <a:blip r:embed="rId2"/>
          <a:stretch>
            <a:fillRect/>
          </a:stretch>
        </p:blipFill>
        <p:spPr>
          <a:xfrm>
            <a:off x="3798570" y="1414145"/>
            <a:ext cx="7877175" cy="1533525"/>
          </a:xfrm>
          <a:prstGeom prst="rect">
            <a:avLst/>
          </a:prstGeom>
        </p:spPr>
      </p:pic>
      <p:pic>
        <p:nvPicPr>
          <p:cNvPr id="5" name="图片 4"/>
          <p:cNvPicPr>
            <a:picLocks noChangeAspect="1"/>
          </p:cNvPicPr>
          <p:nvPr/>
        </p:nvPicPr>
        <p:blipFill>
          <a:blip r:embed="rId3"/>
          <a:srcRect b="41056"/>
          <a:stretch>
            <a:fillRect/>
          </a:stretch>
        </p:blipFill>
        <p:spPr>
          <a:xfrm>
            <a:off x="315595" y="2049780"/>
            <a:ext cx="5429250" cy="1027430"/>
          </a:xfrm>
          <a:prstGeom prst="rect">
            <a:avLst/>
          </a:prstGeom>
        </p:spPr>
      </p:pic>
      <p:pic>
        <p:nvPicPr>
          <p:cNvPr id="6" name="图片 5"/>
          <p:cNvPicPr>
            <a:picLocks noChangeAspect="1"/>
          </p:cNvPicPr>
          <p:nvPr/>
        </p:nvPicPr>
        <p:blipFill>
          <a:blip r:embed="rId4"/>
          <a:srcRect b="51495"/>
          <a:stretch>
            <a:fillRect/>
          </a:stretch>
        </p:blipFill>
        <p:spPr>
          <a:xfrm>
            <a:off x="278130" y="3077210"/>
            <a:ext cx="6677025" cy="854710"/>
          </a:xfrm>
          <a:prstGeom prst="rect">
            <a:avLst/>
          </a:prstGeom>
        </p:spPr>
      </p:pic>
      <p:pic>
        <p:nvPicPr>
          <p:cNvPr id="8" name="图片 7"/>
          <p:cNvPicPr>
            <a:picLocks noChangeAspect="1"/>
          </p:cNvPicPr>
          <p:nvPr/>
        </p:nvPicPr>
        <p:blipFill>
          <a:blip r:embed="rId5"/>
          <a:srcRect t="8857"/>
          <a:stretch>
            <a:fillRect/>
          </a:stretch>
        </p:blipFill>
        <p:spPr>
          <a:xfrm>
            <a:off x="193040" y="5495290"/>
            <a:ext cx="9496425" cy="1215390"/>
          </a:xfrm>
          <a:prstGeom prst="rect">
            <a:avLst/>
          </a:prstGeom>
        </p:spPr>
      </p:pic>
      <p:pic>
        <p:nvPicPr>
          <p:cNvPr id="9" name="图片 8"/>
          <p:cNvPicPr>
            <a:picLocks noChangeAspect="1"/>
          </p:cNvPicPr>
          <p:nvPr/>
        </p:nvPicPr>
        <p:blipFill>
          <a:blip r:embed="rId6"/>
          <a:stretch>
            <a:fillRect/>
          </a:stretch>
        </p:blipFill>
        <p:spPr>
          <a:xfrm>
            <a:off x="231140" y="3864610"/>
            <a:ext cx="6086475" cy="1600200"/>
          </a:xfrm>
          <a:prstGeom prst="rect">
            <a:avLst/>
          </a:prstGeom>
        </p:spPr>
      </p:pic>
      <p:pic>
        <p:nvPicPr>
          <p:cNvPr id="12" name="图片 11"/>
          <p:cNvPicPr>
            <a:picLocks noChangeAspect="1"/>
          </p:cNvPicPr>
          <p:nvPr/>
        </p:nvPicPr>
        <p:blipFill>
          <a:blip r:embed="rId7"/>
          <a:stretch>
            <a:fillRect/>
          </a:stretch>
        </p:blipFill>
        <p:spPr>
          <a:xfrm>
            <a:off x="3611245" y="233680"/>
            <a:ext cx="8539480" cy="1097915"/>
          </a:xfrm>
          <a:prstGeom prst="rect">
            <a:avLst/>
          </a:prstGeom>
        </p:spPr>
      </p:pic>
      <p:sp>
        <p:nvSpPr>
          <p:cNvPr id="115" name="Rectangle 29"/>
          <p:cNvSpPr/>
          <p:nvPr/>
        </p:nvSpPr>
        <p:spPr>
          <a:xfrm>
            <a:off x="7785735" y="3077210"/>
            <a:ext cx="1903730" cy="511175"/>
          </a:xfrm>
          <a:prstGeom prst="rect">
            <a:avLst/>
          </a:prstGeom>
        </p:spPr>
        <p:txBody>
          <a:bodyPr wrap="none" lIns="191941" tIns="0" rIns="191941" bIns="0">
            <a:normAutofit/>
          </a:bodyPr>
          <a:p>
            <a:r>
              <a:rPr lang="zh-CN" altLang="en-US" sz="2135"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反馈数据统计</a:t>
            </a:r>
            <a:endParaRPr lang="zh-CN" altLang="en-US" sz="2135"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657225" y="1057275"/>
            <a:ext cx="10877550" cy="4743450"/>
          </a:xfrm>
          <a:prstGeom prst="rect">
            <a:avLst/>
          </a:prstGeom>
        </p:spPr>
      </p:pic>
      <p:grpSp>
        <p:nvGrpSpPr>
          <p:cNvPr id="3" name="组合 2"/>
          <p:cNvGrpSpPr/>
          <p:nvPr/>
        </p:nvGrpSpPr>
        <p:grpSpPr>
          <a:xfrm>
            <a:off x="-1938655" y="191135"/>
            <a:ext cx="5348605" cy="1628140"/>
            <a:chOff x="2880" y="465"/>
            <a:chExt cx="9470"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586" y="1113"/>
              <a:ext cx="5764" cy="1832"/>
            </a:xfrm>
            <a:prstGeom prst="rect">
              <a:avLst/>
            </a:prstGeom>
            <a:noFill/>
          </p:spPr>
          <p:txBody>
            <a:bodyPr wrap="square" rtlCol="0">
              <a:spAutoFit/>
            </a:bodyPr>
            <a:p>
              <a:pPr algn="just"/>
              <a:r>
                <a:rPr lang="en-US" sz="2800" b="1" dirty="0">
                  <a:solidFill>
                    <a:prstClr val="white"/>
                  </a:solidFill>
                  <a:latin typeface="微软雅黑" panose="020B0503020204020204" pitchFamily="34" charset="-122"/>
                  <a:ea typeface="微软雅黑" panose="020B0503020204020204" pitchFamily="34" charset="-122"/>
                  <a:cs typeface="+mn-ea"/>
                  <a:sym typeface="+mn-lt"/>
                </a:rPr>
                <a:t>4</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、用户体验</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     及其反馈</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7" name="Rectangle 29"/>
          <p:cNvSpPr/>
          <p:nvPr/>
        </p:nvSpPr>
        <p:spPr>
          <a:xfrm>
            <a:off x="4841875" y="570230"/>
            <a:ext cx="2993390" cy="721360"/>
          </a:xfrm>
          <a:prstGeom prst="rect">
            <a:avLst/>
          </a:prstGeom>
        </p:spPr>
        <p:txBody>
          <a:bodyPr wrap="none" lIns="191941" tIns="0" rIns="191941" bIns="0">
            <a:normAutofit/>
          </a:bodyPr>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反馈数据统计</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7" name="图片 16"/>
          <p:cNvPicPr>
            <a:picLocks noChangeAspect="1"/>
          </p:cNvPicPr>
          <p:nvPr/>
        </p:nvPicPr>
        <p:blipFill>
          <a:blip r:embed="rId2"/>
          <a:stretch>
            <a:fillRect/>
          </a:stretch>
        </p:blipFill>
        <p:spPr>
          <a:xfrm>
            <a:off x="1675765" y="3971290"/>
            <a:ext cx="533400" cy="323850"/>
          </a:xfrm>
          <a:prstGeom prst="rect">
            <a:avLst/>
          </a:prstGeom>
        </p:spPr>
      </p:pic>
      <p:pic>
        <p:nvPicPr>
          <p:cNvPr id="18" name="图片 17"/>
          <p:cNvPicPr>
            <a:picLocks noChangeAspect="1"/>
          </p:cNvPicPr>
          <p:nvPr/>
        </p:nvPicPr>
        <p:blipFill>
          <a:blip r:embed="rId3"/>
          <a:stretch>
            <a:fillRect/>
          </a:stretch>
        </p:blipFill>
        <p:spPr>
          <a:xfrm>
            <a:off x="3093085" y="4539615"/>
            <a:ext cx="495300" cy="257175"/>
          </a:xfrm>
          <a:prstGeom prst="rect">
            <a:avLst/>
          </a:prstGeom>
        </p:spPr>
      </p:pic>
      <p:pic>
        <p:nvPicPr>
          <p:cNvPr id="19" name="图片 18"/>
          <p:cNvPicPr>
            <a:picLocks noChangeAspect="1"/>
          </p:cNvPicPr>
          <p:nvPr/>
        </p:nvPicPr>
        <p:blipFill>
          <a:blip r:embed="rId4"/>
          <a:stretch>
            <a:fillRect/>
          </a:stretch>
        </p:blipFill>
        <p:spPr>
          <a:xfrm>
            <a:off x="4443095" y="4491990"/>
            <a:ext cx="533400" cy="352425"/>
          </a:xfrm>
          <a:prstGeom prst="rect">
            <a:avLst/>
          </a:prstGeom>
        </p:spPr>
      </p:pic>
      <p:pic>
        <p:nvPicPr>
          <p:cNvPr id="20" name="图片 19"/>
          <p:cNvPicPr>
            <a:picLocks noChangeAspect="1"/>
          </p:cNvPicPr>
          <p:nvPr/>
        </p:nvPicPr>
        <p:blipFill>
          <a:blip r:embed="rId5"/>
          <a:stretch>
            <a:fillRect/>
          </a:stretch>
        </p:blipFill>
        <p:spPr>
          <a:xfrm>
            <a:off x="5887720" y="4549140"/>
            <a:ext cx="495300" cy="247650"/>
          </a:xfrm>
          <a:prstGeom prst="rect">
            <a:avLst/>
          </a:prstGeom>
        </p:spPr>
      </p:pic>
      <p:pic>
        <p:nvPicPr>
          <p:cNvPr id="21" name="图片 20"/>
          <p:cNvPicPr>
            <a:picLocks noChangeAspect="1"/>
          </p:cNvPicPr>
          <p:nvPr/>
        </p:nvPicPr>
        <p:blipFill>
          <a:blip r:embed="rId6"/>
          <a:stretch>
            <a:fillRect/>
          </a:stretch>
        </p:blipFill>
        <p:spPr>
          <a:xfrm>
            <a:off x="7305675" y="4004945"/>
            <a:ext cx="476250" cy="257175"/>
          </a:xfrm>
          <a:prstGeom prst="rect">
            <a:avLst/>
          </a:prstGeom>
        </p:spPr>
      </p:pic>
      <p:pic>
        <p:nvPicPr>
          <p:cNvPr id="22" name="图片 21"/>
          <p:cNvPicPr>
            <a:picLocks noChangeAspect="1"/>
          </p:cNvPicPr>
          <p:nvPr/>
        </p:nvPicPr>
        <p:blipFill>
          <a:blip r:embed="rId7"/>
          <a:stretch>
            <a:fillRect/>
          </a:stretch>
        </p:blipFill>
        <p:spPr>
          <a:xfrm>
            <a:off x="10014585" y="1588135"/>
            <a:ext cx="581025" cy="266700"/>
          </a:xfrm>
          <a:prstGeom prst="rect">
            <a:avLst/>
          </a:prstGeom>
        </p:spPr>
      </p:pic>
      <p:pic>
        <p:nvPicPr>
          <p:cNvPr id="23" name="图片 22"/>
          <p:cNvPicPr>
            <a:picLocks noChangeAspect="1"/>
          </p:cNvPicPr>
          <p:nvPr/>
        </p:nvPicPr>
        <p:blipFill>
          <a:blip r:embed="rId8"/>
          <a:stretch>
            <a:fillRect/>
          </a:stretch>
        </p:blipFill>
        <p:spPr>
          <a:xfrm>
            <a:off x="8671560" y="4057015"/>
            <a:ext cx="495300" cy="238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167680" y="3363793"/>
            <a:ext cx="359617" cy="34940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nvGrpSpPr>
          <p:cNvPr id="59" name="Group 58"/>
          <p:cNvGrpSpPr/>
          <p:nvPr/>
        </p:nvGrpSpPr>
        <p:grpSpPr>
          <a:xfrm>
            <a:off x="2167682" y="2876818"/>
            <a:ext cx="4147380" cy="629320"/>
            <a:chOff x="643467" y="1947984"/>
            <a:chExt cx="4045562" cy="629355"/>
          </a:xfrm>
        </p:grpSpPr>
        <p:sp>
          <p:nvSpPr>
            <p:cNvPr id="31" name="Right Arrow 30"/>
            <p:cNvSpPr/>
            <p:nvPr/>
          </p:nvSpPr>
          <p:spPr>
            <a:xfrm>
              <a:off x="1003098" y="1947984"/>
              <a:ext cx="3685931" cy="629355"/>
            </a:xfrm>
            <a:prstGeom prst="rightArrow">
              <a:avLst>
                <a:gd name="adj1" fmla="val 54891"/>
                <a:gd name="adj2" fmla="val 5815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sp>
          <p:nvSpPr>
            <p:cNvPr id="36" name="Flowchart: Manual Operation 35"/>
            <p:cNvSpPr/>
            <p:nvPr/>
          </p:nvSpPr>
          <p:spPr>
            <a:xfrm rot="10800000">
              <a:off x="643467" y="2089868"/>
              <a:ext cx="1123849" cy="345114"/>
            </a:xfrm>
            <a:prstGeom prst="flowChartManualOpe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sp>
        <p:nvSpPr>
          <p:cNvPr id="41" name="Rectangle 40"/>
          <p:cNvSpPr/>
          <p:nvPr/>
        </p:nvSpPr>
        <p:spPr>
          <a:xfrm>
            <a:off x="2617197" y="3993113"/>
            <a:ext cx="359615" cy="28646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nvGrpSpPr>
          <p:cNvPr id="60" name="Group 59"/>
          <p:cNvGrpSpPr/>
          <p:nvPr/>
        </p:nvGrpSpPr>
        <p:grpSpPr>
          <a:xfrm>
            <a:off x="2617198" y="3506141"/>
            <a:ext cx="3431179" cy="629321"/>
            <a:chOff x="1093007" y="2577339"/>
            <a:chExt cx="3431368" cy="629356"/>
          </a:xfrm>
        </p:grpSpPr>
        <p:sp>
          <p:nvSpPr>
            <p:cNvPr id="43" name="Right Arrow 42"/>
            <p:cNvSpPr/>
            <p:nvPr/>
          </p:nvSpPr>
          <p:spPr>
            <a:xfrm>
              <a:off x="1452637" y="2577339"/>
              <a:ext cx="3071738" cy="629356"/>
            </a:xfrm>
            <a:prstGeom prst="rightArrow">
              <a:avLst>
                <a:gd name="adj1" fmla="val 54891"/>
                <a:gd name="adj2" fmla="val 581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sp>
          <p:nvSpPr>
            <p:cNvPr id="44" name="Flowchart: Manual Operation 43"/>
            <p:cNvSpPr/>
            <p:nvPr/>
          </p:nvSpPr>
          <p:spPr>
            <a:xfrm rot="10800000">
              <a:off x="1093007" y="2719223"/>
              <a:ext cx="1123849" cy="345115"/>
            </a:xfrm>
            <a:prstGeom prst="flowChartManualOpe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sp>
        <p:nvSpPr>
          <p:cNvPr id="47" name="Rectangle 46"/>
          <p:cNvSpPr/>
          <p:nvPr/>
        </p:nvSpPr>
        <p:spPr>
          <a:xfrm>
            <a:off x="3078090" y="4611037"/>
            <a:ext cx="348236" cy="224677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nvGrpSpPr>
          <p:cNvPr id="48" name="Group 47"/>
          <p:cNvGrpSpPr/>
          <p:nvPr/>
        </p:nvGrpSpPr>
        <p:grpSpPr>
          <a:xfrm>
            <a:off x="3066711" y="4124064"/>
            <a:ext cx="2734029" cy="629321"/>
            <a:chOff x="-982317" y="1123950"/>
            <a:chExt cx="3986335" cy="1066800"/>
          </a:xfrm>
        </p:grpSpPr>
        <p:sp>
          <p:nvSpPr>
            <p:cNvPr id="49" name="Right Arrow 48"/>
            <p:cNvSpPr/>
            <p:nvPr/>
          </p:nvSpPr>
          <p:spPr>
            <a:xfrm>
              <a:off x="-372717" y="1123950"/>
              <a:ext cx="3376735" cy="1066800"/>
            </a:xfrm>
            <a:prstGeom prst="rightArrow">
              <a:avLst>
                <a:gd name="adj1" fmla="val 54891"/>
                <a:gd name="adj2" fmla="val 5815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sp>
          <p:nvSpPr>
            <p:cNvPr id="50" name="Flowchart: Manual Operation 49"/>
            <p:cNvSpPr/>
            <p:nvPr/>
          </p:nvSpPr>
          <p:spPr>
            <a:xfrm rot="10800000">
              <a:off x="-982317" y="1364453"/>
              <a:ext cx="1905000" cy="584993"/>
            </a:xfrm>
            <a:prstGeom prst="flowChartManualOperat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dirty="0">
                <a:latin typeface="微软雅黑" panose="020B0503020204020204" pitchFamily="34" charset="-122"/>
                <a:ea typeface="微软雅黑" panose="020B0503020204020204" pitchFamily="34" charset="-122"/>
                <a:cs typeface="+mn-ea"/>
                <a:sym typeface="+mn-lt"/>
              </a:endParaRPr>
            </a:p>
          </p:txBody>
        </p:sp>
      </p:grpSp>
      <p:sp>
        <p:nvSpPr>
          <p:cNvPr id="61" name="Text Placeholder 3"/>
          <p:cNvSpPr txBox="1"/>
          <p:nvPr/>
        </p:nvSpPr>
        <p:spPr>
          <a:xfrm>
            <a:off x="5739410" y="3052990"/>
            <a:ext cx="432787" cy="276983"/>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800" dirty="0">
                <a:solidFill>
                  <a:schemeClr val="bg1"/>
                </a:solidFill>
                <a:latin typeface="微软雅黑" panose="020B0503020204020204" pitchFamily="34" charset="-122"/>
                <a:ea typeface="微软雅黑" panose="020B0503020204020204" pitchFamily="34" charset="-122"/>
                <a:cs typeface="+mn-ea"/>
                <a:sym typeface="+mn-lt"/>
              </a:rPr>
              <a:t>01</a:t>
            </a:r>
            <a:endParaRPr lang="en-US" sz="1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2" name="Text Placeholder 3"/>
          <p:cNvSpPr txBox="1"/>
          <p:nvPr/>
        </p:nvSpPr>
        <p:spPr>
          <a:xfrm>
            <a:off x="5463201" y="3678344"/>
            <a:ext cx="432787" cy="276983"/>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800" dirty="0">
                <a:solidFill>
                  <a:schemeClr val="bg1"/>
                </a:solidFill>
                <a:latin typeface="微软雅黑" panose="020B0503020204020204" pitchFamily="34" charset="-122"/>
                <a:ea typeface="微软雅黑" panose="020B0503020204020204" pitchFamily="34" charset="-122"/>
                <a:cs typeface="+mn-ea"/>
                <a:sym typeface="+mn-lt"/>
              </a:rPr>
              <a:t>02</a:t>
            </a:r>
            <a:endParaRPr lang="en-US" sz="1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3" name="Text Placeholder 3"/>
          <p:cNvSpPr txBox="1"/>
          <p:nvPr/>
        </p:nvSpPr>
        <p:spPr>
          <a:xfrm>
            <a:off x="5123217" y="4299835"/>
            <a:ext cx="432787" cy="276983"/>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800" dirty="0">
                <a:solidFill>
                  <a:schemeClr val="bg1"/>
                </a:solidFill>
                <a:latin typeface="微软雅黑" panose="020B0503020204020204" pitchFamily="34" charset="-122"/>
                <a:ea typeface="微软雅黑" panose="020B0503020204020204" pitchFamily="34" charset="-122"/>
                <a:cs typeface="+mn-ea"/>
                <a:sym typeface="+mn-lt"/>
              </a:rPr>
              <a:t>03</a:t>
            </a:r>
            <a:endParaRPr lang="en-US" sz="18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85" name="Group 68"/>
          <p:cNvGrpSpPr>
            <a:grpSpLocks noChangeAspect="1"/>
          </p:cNvGrpSpPr>
          <p:nvPr/>
        </p:nvGrpSpPr>
        <p:grpSpPr>
          <a:xfrm>
            <a:off x="6716757" y="3713445"/>
            <a:ext cx="501334" cy="486977"/>
            <a:chOff x="6595471" y="2476529"/>
            <a:chExt cx="723797" cy="703077"/>
          </a:xfrm>
        </p:grpSpPr>
        <p:sp>
          <p:nvSpPr>
            <p:cNvPr id="86" name="Oval 85"/>
            <p:cNvSpPr/>
            <p:nvPr/>
          </p:nvSpPr>
          <p:spPr>
            <a:xfrm>
              <a:off x="6595471" y="2476529"/>
              <a:ext cx="723797" cy="7030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00"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8" name="Freeform 245"/>
            <p:cNvSpPr/>
            <p:nvPr/>
          </p:nvSpPr>
          <p:spPr bwMode="auto">
            <a:xfrm>
              <a:off x="6791563" y="2662261"/>
              <a:ext cx="331612" cy="33161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91435" tIns="45718" rIns="91435" bIns="45718" numCol="1" anchor="t" anchorCtr="0" compatLnSpc="1"/>
            <a:lstStyle/>
            <a:p>
              <a:pPr>
                <a:lnSpc>
                  <a:spcPct val="120000"/>
                </a:lnSpc>
              </a:pPr>
              <a:endParaRPr lang="en-US" dirty="0">
                <a:latin typeface="微软雅黑" panose="020B0503020204020204" pitchFamily="34" charset="-122"/>
                <a:ea typeface="微软雅黑" panose="020B0503020204020204" pitchFamily="34" charset="-122"/>
                <a:cs typeface="+mn-ea"/>
                <a:sym typeface="+mn-lt"/>
              </a:endParaRPr>
            </a:p>
          </p:txBody>
        </p:sp>
      </p:grpSp>
      <p:grpSp>
        <p:nvGrpSpPr>
          <p:cNvPr id="111" name="Group 67"/>
          <p:cNvGrpSpPr>
            <a:grpSpLocks noChangeAspect="1"/>
          </p:cNvGrpSpPr>
          <p:nvPr/>
        </p:nvGrpSpPr>
        <p:grpSpPr>
          <a:xfrm>
            <a:off x="6716757" y="3009014"/>
            <a:ext cx="501334" cy="486977"/>
            <a:chOff x="8049780" y="1468406"/>
            <a:chExt cx="723797" cy="703077"/>
          </a:xfrm>
        </p:grpSpPr>
        <p:sp>
          <p:nvSpPr>
            <p:cNvPr id="112" name="Oval 111"/>
            <p:cNvSpPr/>
            <p:nvPr/>
          </p:nvSpPr>
          <p:spPr>
            <a:xfrm>
              <a:off x="8049780" y="1468406"/>
              <a:ext cx="723797" cy="7030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000" b="1" dirty="0">
                <a:solidFill>
                  <a:schemeClr val="accent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3" name="Freeform 217"/>
            <p:cNvSpPr>
              <a:spLocks noEditPoints="1"/>
            </p:cNvSpPr>
            <p:nvPr/>
          </p:nvSpPr>
          <p:spPr bwMode="auto">
            <a:xfrm>
              <a:off x="8222238" y="1677864"/>
              <a:ext cx="378880" cy="28416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vert="horz" wrap="square" lIns="91435" tIns="45718" rIns="91435" bIns="45718" numCol="1" anchor="t" anchorCtr="0" compatLnSpc="1"/>
            <a:lstStyle/>
            <a:p>
              <a:pPr>
                <a:lnSpc>
                  <a:spcPct val="120000"/>
                </a:lnSpc>
              </a:pPr>
              <a:endParaRPr lang="en-US" dirty="0">
                <a:latin typeface="微软雅黑" panose="020B0503020204020204" pitchFamily="34" charset="-122"/>
                <a:ea typeface="微软雅黑" panose="020B0503020204020204" pitchFamily="34" charset="-122"/>
                <a:cs typeface="+mn-ea"/>
                <a:sym typeface="+mn-lt"/>
              </a:endParaRPr>
            </a:p>
          </p:txBody>
        </p:sp>
      </p:grpSp>
      <p:grpSp>
        <p:nvGrpSpPr>
          <p:cNvPr id="117" name="Group 75"/>
          <p:cNvGrpSpPr>
            <a:grpSpLocks noChangeAspect="1"/>
          </p:cNvGrpSpPr>
          <p:nvPr/>
        </p:nvGrpSpPr>
        <p:grpSpPr>
          <a:xfrm>
            <a:off x="6716757" y="4417877"/>
            <a:ext cx="501334" cy="486977"/>
            <a:chOff x="8049780" y="2476530"/>
            <a:chExt cx="723797" cy="703077"/>
          </a:xfrm>
        </p:grpSpPr>
        <p:sp>
          <p:nvSpPr>
            <p:cNvPr id="118" name="Oval 117"/>
            <p:cNvSpPr/>
            <p:nvPr/>
          </p:nvSpPr>
          <p:spPr>
            <a:xfrm>
              <a:off x="8049780" y="2476530"/>
              <a:ext cx="723797" cy="703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00" dirty="0">
                <a:solidFill>
                  <a:schemeClr val="accent4">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9" name="Freeform 56"/>
            <p:cNvSpPr>
              <a:spLocks noEditPoints="1"/>
            </p:cNvSpPr>
            <p:nvPr/>
          </p:nvSpPr>
          <p:spPr bwMode="auto">
            <a:xfrm>
              <a:off x="8238857" y="2655247"/>
              <a:ext cx="345642" cy="345642"/>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ln>
          </p:spPr>
          <p:txBody>
            <a:bodyPr vert="horz" wrap="square" lIns="91435" tIns="45718" rIns="91435" bIns="45718" numCol="1" anchor="t" anchorCtr="0" compatLnSpc="1"/>
            <a:lstStyle/>
            <a:p>
              <a:pPr>
                <a:lnSpc>
                  <a:spcPct val="120000"/>
                </a:lnSpc>
              </a:pPr>
              <a:endParaRPr lang="en-US" dirty="0">
                <a:latin typeface="微软雅黑" panose="020B0503020204020204" pitchFamily="34" charset="-122"/>
                <a:ea typeface="微软雅黑" panose="020B0503020204020204" pitchFamily="34" charset="-122"/>
                <a:cs typeface="+mn-ea"/>
                <a:sym typeface="+mn-lt"/>
              </a:endParaRPr>
            </a:p>
          </p:txBody>
        </p:sp>
      </p:grpSp>
      <p:sp>
        <p:nvSpPr>
          <p:cNvPr id="68" name="TextBox 27"/>
          <p:cNvSpPr txBox="1"/>
          <p:nvPr/>
        </p:nvSpPr>
        <p:spPr>
          <a:xfrm>
            <a:off x="7309485" y="2938780"/>
            <a:ext cx="3309620" cy="322580"/>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绝大部分用户对该产品表示</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基本满意</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73" name="TextBox 27"/>
          <p:cNvSpPr txBox="1"/>
          <p:nvPr/>
        </p:nvSpPr>
        <p:spPr>
          <a:xfrm>
            <a:off x="7309485" y="3618865"/>
            <a:ext cx="3439795" cy="322580"/>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少部分用户对该产品的使用表示不满意</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75" name="TextBox 27"/>
          <p:cNvSpPr txBox="1"/>
          <p:nvPr/>
        </p:nvSpPr>
        <p:spPr>
          <a:xfrm>
            <a:off x="7298690" y="4335780"/>
            <a:ext cx="3907790" cy="322580"/>
          </a:xfrm>
          <a:prstGeom prst="rect">
            <a:avLst/>
          </a:prstGeom>
          <a:noFill/>
        </p:spPr>
        <p:txBody>
          <a:bodyPr wrap="square" lIns="91412" tIns="0" rIns="91412" bIns="0" rtlCol="0" anchor="t">
            <a:spAutoFit/>
          </a:bodyPr>
          <a:lstStyle/>
          <a:p>
            <a:pPr>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用户更注重产品</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的实用性与安全性</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7" name="Rectangle 29"/>
          <p:cNvSpPr/>
          <p:nvPr/>
        </p:nvSpPr>
        <p:spPr>
          <a:xfrm>
            <a:off x="4841875" y="570230"/>
            <a:ext cx="1995170" cy="721360"/>
          </a:xfrm>
          <a:prstGeom prst="rect">
            <a:avLst/>
          </a:prstGeom>
        </p:spPr>
        <p:txBody>
          <a:bodyPr wrap="none" lIns="191941" tIns="0" rIns="191941" bIns="0">
            <a:normAutofit/>
          </a:bodyPr>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反馈结果</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3" name="组合 2"/>
          <p:cNvGrpSpPr/>
          <p:nvPr/>
        </p:nvGrpSpPr>
        <p:grpSpPr>
          <a:xfrm>
            <a:off x="-1938655" y="191135"/>
            <a:ext cx="5348605" cy="1628140"/>
            <a:chOff x="2880" y="465"/>
            <a:chExt cx="9470"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586" y="1113"/>
              <a:ext cx="5764" cy="1832"/>
            </a:xfrm>
            <a:prstGeom prst="rect">
              <a:avLst/>
            </a:prstGeom>
            <a:noFill/>
          </p:spPr>
          <p:txBody>
            <a:bodyPr wrap="square" rtlCol="0">
              <a:spAutoFit/>
            </a:bodyPr>
            <a:p>
              <a:pPr algn="just"/>
              <a:r>
                <a:rPr lang="en-US" sz="2800" b="1" dirty="0">
                  <a:solidFill>
                    <a:prstClr val="white"/>
                  </a:solidFill>
                  <a:latin typeface="微软雅黑" panose="020B0503020204020204" pitchFamily="34" charset="-122"/>
                  <a:ea typeface="微软雅黑" panose="020B0503020204020204" pitchFamily="34" charset="-122"/>
                  <a:cs typeface="+mn-ea"/>
                  <a:sym typeface="+mn-lt"/>
                </a:rPr>
                <a:t>4</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、用户体验</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     及其反馈</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ppt_w</p:attrName>
                                        </p:attrNameLst>
                                      </p:cBhvr>
                                      <p:tavLst>
                                        <p:tav tm="0">
                                          <p:val>
                                            <p:fltVal val="0"/>
                                          </p:val>
                                        </p:tav>
                                        <p:tav tm="100000">
                                          <p:val>
                                            <p:strVal val="#ppt_w"/>
                                          </p:val>
                                        </p:tav>
                                      </p:tavLst>
                                    </p:anim>
                                    <p:anim calcmode="lin" valueType="num">
                                      <p:cBhvr>
                                        <p:cTn id="16" dur="500" fill="hold"/>
                                        <p:tgtEl>
                                          <p:spTgt spid="61"/>
                                        </p:tgtEl>
                                        <p:attrNameLst>
                                          <p:attrName>ppt_h</p:attrName>
                                        </p:attrNameLst>
                                      </p:cBhvr>
                                      <p:tavLst>
                                        <p:tav tm="0">
                                          <p:val>
                                            <p:fltVal val="0"/>
                                          </p:val>
                                        </p:tav>
                                        <p:tav tm="100000">
                                          <p:val>
                                            <p:strVal val="#ppt_h"/>
                                          </p:val>
                                        </p:tav>
                                      </p:tavLst>
                                    </p:anim>
                                    <p:animEffect transition="in" filter="fade">
                                      <p:cBhvr>
                                        <p:cTn id="17" dur="500"/>
                                        <p:tgtEl>
                                          <p:spTgt spid="61"/>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11"/>
                                        </p:tgtEl>
                                        <p:attrNameLst>
                                          <p:attrName>style.visibility</p:attrName>
                                        </p:attrNameLst>
                                      </p:cBhvr>
                                      <p:to>
                                        <p:strVal val="visible"/>
                                      </p:to>
                                    </p:set>
                                    <p:anim calcmode="lin" valueType="num">
                                      <p:cBhvr>
                                        <p:cTn id="21" dur="500" fill="hold"/>
                                        <p:tgtEl>
                                          <p:spTgt spid="111"/>
                                        </p:tgtEl>
                                        <p:attrNameLst>
                                          <p:attrName>ppt_w</p:attrName>
                                        </p:attrNameLst>
                                      </p:cBhvr>
                                      <p:tavLst>
                                        <p:tav tm="0">
                                          <p:val>
                                            <p:fltVal val="0"/>
                                          </p:val>
                                        </p:tav>
                                        <p:tav tm="100000">
                                          <p:val>
                                            <p:strVal val="#ppt_w"/>
                                          </p:val>
                                        </p:tav>
                                      </p:tavLst>
                                    </p:anim>
                                    <p:anim calcmode="lin" valueType="num">
                                      <p:cBhvr>
                                        <p:cTn id="22" dur="500" fill="hold"/>
                                        <p:tgtEl>
                                          <p:spTgt spid="111"/>
                                        </p:tgtEl>
                                        <p:attrNameLst>
                                          <p:attrName>ppt_h</p:attrName>
                                        </p:attrNameLst>
                                      </p:cBhvr>
                                      <p:tavLst>
                                        <p:tav tm="0">
                                          <p:val>
                                            <p:fltVal val="0"/>
                                          </p:val>
                                        </p:tav>
                                        <p:tav tm="100000">
                                          <p:val>
                                            <p:strVal val="#ppt_h"/>
                                          </p:val>
                                        </p:tav>
                                      </p:tavLst>
                                    </p:anim>
                                    <p:animEffect transition="in" filter="fade">
                                      <p:cBhvr>
                                        <p:cTn id="23" dur="500"/>
                                        <p:tgtEl>
                                          <p:spTgt spid="111"/>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down)">
                                      <p:cBhvr>
                                        <p:cTn id="27" dur="500"/>
                                        <p:tgtEl>
                                          <p:spTgt spid="41"/>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left)">
                                      <p:cBhvr>
                                        <p:cTn id="31" dur="500"/>
                                        <p:tgtEl>
                                          <p:spTgt spid="60"/>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p:cTn id="35" dur="500" fill="hold"/>
                                        <p:tgtEl>
                                          <p:spTgt spid="62"/>
                                        </p:tgtEl>
                                        <p:attrNameLst>
                                          <p:attrName>ppt_w</p:attrName>
                                        </p:attrNameLst>
                                      </p:cBhvr>
                                      <p:tavLst>
                                        <p:tav tm="0">
                                          <p:val>
                                            <p:fltVal val="0"/>
                                          </p:val>
                                        </p:tav>
                                        <p:tav tm="100000">
                                          <p:val>
                                            <p:strVal val="#ppt_w"/>
                                          </p:val>
                                        </p:tav>
                                      </p:tavLst>
                                    </p:anim>
                                    <p:anim calcmode="lin" valueType="num">
                                      <p:cBhvr>
                                        <p:cTn id="36" dur="500" fill="hold"/>
                                        <p:tgtEl>
                                          <p:spTgt spid="62"/>
                                        </p:tgtEl>
                                        <p:attrNameLst>
                                          <p:attrName>ppt_h</p:attrName>
                                        </p:attrNameLst>
                                      </p:cBhvr>
                                      <p:tavLst>
                                        <p:tav tm="0">
                                          <p:val>
                                            <p:fltVal val="0"/>
                                          </p:val>
                                        </p:tav>
                                        <p:tav tm="100000">
                                          <p:val>
                                            <p:strVal val="#ppt_h"/>
                                          </p:val>
                                        </p:tav>
                                      </p:tavLst>
                                    </p:anim>
                                    <p:animEffect transition="in" filter="fade">
                                      <p:cBhvr>
                                        <p:cTn id="37" dur="500"/>
                                        <p:tgtEl>
                                          <p:spTgt spid="62"/>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85"/>
                                        </p:tgtEl>
                                        <p:attrNameLst>
                                          <p:attrName>style.visibility</p:attrName>
                                        </p:attrNameLst>
                                      </p:cBhvr>
                                      <p:to>
                                        <p:strVal val="visible"/>
                                      </p:to>
                                    </p:set>
                                    <p:anim calcmode="lin" valueType="num">
                                      <p:cBhvr>
                                        <p:cTn id="41" dur="500" fill="hold"/>
                                        <p:tgtEl>
                                          <p:spTgt spid="85"/>
                                        </p:tgtEl>
                                        <p:attrNameLst>
                                          <p:attrName>ppt_w</p:attrName>
                                        </p:attrNameLst>
                                      </p:cBhvr>
                                      <p:tavLst>
                                        <p:tav tm="0">
                                          <p:val>
                                            <p:fltVal val="0"/>
                                          </p:val>
                                        </p:tav>
                                        <p:tav tm="100000">
                                          <p:val>
                                            <p:strVal val="#ppt_w"/>
                                          </p:val>
                                        </p:tav>
                                      </p:tavLst>
                                    </p:anim>
                                    <p:anim calcmode="lin" valueType="num">
                                      <p:cBhvr>
                                        <p:cTn id="42" dur="500" fill="hold"/>
                                        <p:tgtEl>
                                          <p:spTgt spid="85"/>
                                        </p:tgtEl>
                                        <p:attrNameLst>
                                          <p:attrName>ppt_h</p:attrName>
                                        </p:attrNameLst>
                                      </p:cBhvr>
                                      <p:tavLst>
                                        <p:tav tm="0">
                                          <p:val>
                                            <p:fltVal val="0"/>
                                          </p:val>
                                        </p:tav>
                                        <p:tav tm="100000">
                                          <p:val>
                                            <p:strVal val="#ppt_h"/>
                                          </p:val>
                                        </p:tav>
                                      </p:tavLst>
                                    </p:anim>
                                    <p:animEffect transition="in" filter="fade">
                                      <p:cBhvr>
                                        <p:cTn id="43" dur="500"/>
                                        <p:tgtEl>
                                          <p:spTgt spid="85"/>
                                        </p:tgtEl>
                                      </p:cBhvr>
                                    </p:animEffect>
                                  </p:childTnLst>
                                </p:cTn>
                              </p:par>
                            </p:childTnLst>
                          </p:cTn>
                        </p:par>
                        <p:par>
                          <p:cTn id="44" fill="hold">
                            <p:stCondLst>
                              <p:cond delay="4000"/>
                            </p:stCondLst>
                            <p:childTnLst>
                              <p:par>
                                <p:cTn id="45" presetID="22" presetClass="entr" presetSubtype="4"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down)">
                                      <p:cBhvr>
                                        <p:cTn id="47" dur="500"/>
                                        <p:tgtEl>
                                          <p:spTgt spid="47"/>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left)">
                                      <p:cBhvr>
                                        <p:cTn id="51" dur="500"/>
                                        <p:tgtEl>
                                          <p:spTgt spid="48"/>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p:cTn id="55" dur="500" fill="hold"/>
                                        <p:tgtEl>
                                          <p:spTgt spid="63"/>
                                        </p:tgtEl>
                                        <p:attrNameLst>
                                          <p:attrName>ppt_w</p:attrName>
                                        </p:attrNameLst>
                                      </p:cBhvr>
                                      <p:tavLst>
                                        <p:tav tm="0">
                                          <p:val>
                                            <p:fltVal val="0"/>
                                          </p:val>
                                        </p:tav>
                                        <p:tav tm="100000">
                                          <p:val>
                                            <p:strVal val="#ppt_w"/>
                                          </p:val>
                                        </p:tav>
                                      </p:tavLst>
                                    </p:anim>
                                    <p:anim calcmode="lin" valueType="num">
                                      <p:cBhvr>
                                        <p:cTn id="56" dur="500" fill="hold"/>
                                        <p:tgtEl>
                                          <p:spTgt spid="63"/>
                                        </p:tgtEl>
                                        <p:attrNameLst>
                                          <p:attrName>ppt_h</p:attrName>
                                        </p:attrNameLst>
                                      </p:cBhvr>
                                      <p:tavLst>
                                        <p:tav tm="0">
                                          <p:val>
                                            <p:fltVal val="0"/>
                                          </p:val>
                                        </p:tav>
                                        <p:tav tm="100000">
                                          <p:val>
                                            <p:strVal val="#ppt_h"/>
                                          </p:val>
                                        </p:tav>
                                      </p:tavLst>
                                    </p:anim>
                                    <p:animEffect transition="in" filter="fade">
                                      <p:cBhvr>
                                        <p:cTn id="57" dur="500"/>
                                        <p:tgtEl>
                                          <p:spTgt spid="63"/>
                                        </p:tgtEl>
                                      </p:cBhvr>
                                    </p:animEffect>
                                  </p:childTnLst>
                                </p:cTn>
                              </p:par>
                            </p:childTnLst>
                          </p:cTn>
                        </p:par>
                        <p:par>
                          <p:cTn id="58" fill="hold">
                            <p:stCondLst>
                              <p:cond delay="5500"/>
                            </p:stCondLst>
                            <p:childTnLst>
                              <p:par>
                                <p:cTn id="59" presetID="53" presetClass="entr" presetSubtype="16" fill="hold" nodeType="afterEffect">
                                  <p:stCondLst>
                                    <p:cond delay="0"/>
                                  </p:stCondLst>
                                  <p:childTnLst>
                                    <p:set>
                                      <p:cBhvr>
                                        <p:cTn id="60" dur="1" fill="hold">
                                          <p:stCondLst>
                                            <p:cond delay="0"/>
                                          </p:stCondLst>
                                        </p:cTn>
                                        <p:tgtEl>
                                          <p:spTgt spid="117"/>
                                        </p:tgtEl>
                                        <p:attrNameLst>
                                          <p:attrName>style.visibility</p:attrName>
                                        </p:attrNameLst>
                                      </p:cBhvr>
                                      <p:to>
                                        <p:strVal val="visible"/>
                                      </p:to>
                                    </p:set>
                                    <p:anim calcmode="lin" valueType="num">
                                      <p:cBhvr>
                                        <p:cTn id="61" dur="500" fill="hold"/>
                                        <p:tgtEl>
                                          <p:spTgt spid="117"/>
                                        </p:tgtEl>
                                        <p:attrNameLst>
                                          <p:attrName>ppt_w</p:attrName>
                                        </p:attrNameLst>
                                      </p:cBhvr>
                                      <p:tavLst>
                                        <p:tav tm="0">
                                          <p:val>
                                            <p:fltVal val="0"/>
                                          </p:val>
                                        </p:tav>
                                        <p:tav tm="100000">
                                          <p:val>
                                            <p:strVal val="#ppt_w"/>
                                          </p:val>
                                        </p:tav>
                                      </p:tavLst>
                                    </p:anim>
                                    <p:anim calcmode="lin" valueType="num">
                                      <p:cBhvr>
                                        <p:cTn id="62" dur="500" fill="hold"/>
                                        <p:tgtEl>
                                          <p:spTgt spid="117"/>
                                        </p:tgtEl>
                                        <p:attrNameLst>
                                          <p:attrName>ppt_h</p:attrName>
                                        </p:attrNameLst>
                                      </p:cBhvr>
                                      <p:tavLst>
                                        <p:tav tm="0">
                                          <p:val>
                                            <p:fltVal val="0"/>
                                          </p:val>
                                        </p:tav>
                                        <p:tav tm="100000">
                                          <p:val>
                                            <p:strVal val="#ppt_h"/>
                                          </p:val>
                                        </p:tav>
                                      </p:tavLst>
                                    </p:anim>
                                    <p:animEffect transition="in" filter="fade">
                                      <p:cBhvr>
                                        <p:cTn id="63" dur="500"/>
                                        <p:tgtEl>
                                          <p:spTgt spid="117"/>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wipe(left)">
                                      <p:cBhvr>
                                        <p:cTn id="67" dur="500"/>
                                        <p:tgtEl>
                                          <p:spTgt spid="68"/>
                                        </p:tgtEl>
                                      </p:cBhvr>
                                    </p:animEffect>
                                  </p:childTnLst>
                                </p:cTn>
                              </p:par>
                            </p:childTnLst>
                          </p:cTn>
                        </p:par>
                        <p:par>
                          <p:cTn id="68" fill="hold">
                            <p:stCondLst>
                              <p:cond delay="6500"/>
                            </p:stCondLst>
                            <p:childTnLst>
                              <p:par>
                                <p:cTn id="69" presetID="22" presetClass="entr" presetSubtype="8" fill="hold" grpId="0" nodeType="after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wipe(left)">
                                      <p:cBhvr>
                                        <p:cTn id="71" dur="500"/>
                                        <p:tgtEl>
                                          <p:spTgt spid="73"/>
                                        </p:tgtEl>
                                      </p:cBhvr>
                                    </p:animEffect>
                                  </p:childTnLst>
                                </p:cTn>
                              </p:par>
                            </p:childTnLst>
                          </p:cTn>
                        </p:par>
                        <p:par>
                          <p:cTn id="72" fill="hold">
                            <p:stCondLst>
                              <p:cond delay="7000"/>
                            </p:stCondLst>
                            <p:childTnLst>
                              <p:par>
                                <p:cTn id="73" presetID="22" presetClass="entr" presetSubtype="8" fill="hold" grpId="0"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left)">
                                      <p:cBhvr>
                                        <p:cTn id="75" dur="500"/>
                                        <p:tgtEl>
                                          <p:spTgt spid="75"/>
                                        </p:tgtEl>
                                      </p:cBhvr>
                                    </p:animEffect>
                                  </p:childTnLst>
                                </p:cTn>
                              </p:par>
                              <p:par>
                                <p:cTn id="76" presetID="42"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1000"/>
                                        <p:tgtEl>
                                          <p:spTgt spid="7"/>
                                        </p:tgtEl>
                                      </p:cBhvr>
                                    </p:animEffect>
                                    <p:anim calcmode="lin" valueType="num">
                                      <p:cBhvr>
                                        <p:cTn id="79" dur="1000" fill="hold"/>
                                        <p:tgtEl>
                                          <p:spTgt spid="7"/>
                                        </p:tgtEl>
                                        <p:attrNameLst>
                                          <p:attrName>ppt_x</p:attrName>
                                        </p:attrNameLst>
                                      </p:cBhvr>
                                      <p:tavLst>
                                        <p:tav tm="0">
                                          <p:val>
                                            <p:strVal val="#ppt_x"/>
                                          </p:val>
                                        </p:tav>
                                        <p:tav tm="100000">
                                          <p:val>
                                            <p:strVal val="#ppt_x"/>
                                          </p:val>
                                        </p:tav>
                                      </p:tavLst>
                                    </p:anim>
                                    <p:anim calcmode="lin" valueType="num">
                                      <p:cBhvr>
                                        <p:cTn id="8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41" grpId="0" bldLvl="0" animBg="1"/>
      <p:bldP spid="47" grpId="0" bldLvl="0" animBg="1"/>
      <p:bldP spid="61" grpId="0"/>
      <p:bldP spid="62" grpId="0"/>
      <p:bldP spid="63" grpId="0"/>
      <p:bldP spid="68" grpId="0"/>
      <p:bldP spid="73" grpId="0"/>
      <p:bldP spid="7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出自【趣你的PPT】(微信:qunideppt)：最优质的PPT资源库"/>
          <p:cNvSpPr>
            <a:spLocks noChangeArrowheads="1"/>
          </p:cNvSpPr>
          <p:nvPr/>
        </p:nvSpPr>
        <p:spPr bwMode="auto">
          <a:xfrm>
            <a:off x="1139190" y="2029460"/>
            <a:ext cx="3660140" cy="198691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lstStyle/>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7" name="出自【趣你的PPT】(微信:qunideppt)：最优质的PPT资源库"/>
          <p:cNvSpPr>
            <a:spLocks noChangeArrowheads="1"/>
          </p:cNvSpPr>
          <p:nvPr/>
        </p:nvSpPr>
        <p:spPr bwMode="auto">
          <a:xfrm>
            <a:off x="3502025" y="2029460"/>
            <a:ext cx="3660140" cy="198691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lumMod val="100000"/>
            </a:schemeClr>
          </a:solidFill>
          <a:ln>
            <a:noFill/>
          </a:ln>
          <a:effectLst/>
        </p:spPr>
        <p:txBody>
          <a:bodyPr wrap="none" lIns="121910" tIns="60955" rIns="121910" bIns="60955" anchor="ctr"/>
          <a:lstStyle/>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8" name="出自【趣你的PPT】(微信:qunideppt)：最优质的PPT资源库"/>
          <p:cNvSpPr>
            <a:spLocks noChangeArrowheads="1"/>
          </p:cNvSpPr>
          <p:nvPr/>
        </p:nvSpPr>
        <p:spPr bwMode="auto">
          <a:xfrm>
            <a:off x="5862955" y="2035810"/>
            <a:ext cx="3660140" cy="198691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lumMod val="100000"/>
            </a:schemeClr>
          </a:solidFill>
          <a:ln>
            <a:noFill/>
          </a:ln>
          <a:effectLst/>
        </p:spPr>
        <p:txBody>
          <a:bodyPr wrap="none" lIns="121910" tIns="60955" rIns="121910" bIns="60955" anchor="ctr"/>
          <a:lstStyle/>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9" name="出自【趣你的PPT】(微信:qunideppt)：最优质的PPT资源库"/>
          <p:cNvSpPr>
            <a:spLocks noChangeArrowheads="1"/>
          </p:cNvSpPr>
          <p:nvPr/>
        </p:nvSpPr>
        <p:spPr bwMode="auto">
          <a:xfrm>
            <a:off x="8227060" y="2029460"/>
            <a:ext cx="3660140" cy="198691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lumMod val="100000"/>
            </a:schemeClr>
          </a:solidFill>
          <a:ln>
            <a:noFill/>
          </a:ln>
          <a:effectLst/>
        </p:spPr>
        <p:txBody>
          <a:bodyPr wrap="none" lIns="121910" tIns="60955" rIns="121910" bIns="60955" anchor="ctr"/>
          <a:lstStyle/>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1954530" y="2724687"/>
            <a:ext cx="2227580" cy="52197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用户访谈</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出自【趣你的PPT】(微信:qunideppt)：最优质的PPT资源库"/>
          <p:cNvSpPr txBox="1"/>
          <p:nvPr/>
        </p:nvSpPr>
        <p:spPr>
          <a:xfrm>
            <a:off x="4239895" y="2724785"/>
            <a:ext cx="2185035" cy="52197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问卷调查</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出自【趣你的PPT】(微信:qunideppt)：最优质的PPT资源库"/>
          <p:cNvSpPr txBox="1"/>
          <p:nvPr/>
        </p:nvSpPr>
        <p:spPr>
          <a:xfrm>
            <a:off x="6635115" y="2509520"/>
            <a:ext cx="2677795" cy="953135"/>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服务触点</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a:p>
            <a:pPr algn="just"/>
            <a:r>
              <a:rPr lang="en-US" altLang="zh-CN" sz="2800" b="1" dirty="0">
                <a:solidFill>
                  <a:prstClr val="white"/>
                </a:solidFill>
                <a:latin typeface="微软雅黑" panose="020B0503020204020204" pitchFamily="34" charset="-122"/>
                <a:ea typeface="微软雅黑" panose="020B0503020204020204" pitchFamily="34" charset="-122"/>
                <a:cs typeface="+mn-ea"/>
                <a:sym typeface="+mn-lt"/>
              </a:rPr>
              <a:t>(TP)</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分析</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出自【趣你的PPT】(微信:qunideppt)：最优质的PPT资源库"/>
          <p:cNvSpPr txBox="1"/>
          <p:nvPr/>
        </p:nvSpPr>
        <p:spPr>
          <a:xfrm>
            <a:off x="9050655" y="2508885"/>
            <a:ext cx="2499360" cy="953135"/>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用户体验</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及其</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反馈</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TextBox 8"/>
          <p:cNvSpPr txBox="1"/>
          <p:nvPr/>
        </p:nvSpPr>
        <p:spPr>
          <a:xfrm>
            <a:off x="4182067" y="492438"/>
            <a:ext cx="3744178" cy="553720"/>
          </a:xfrm>
          <a:prstGeom prst="rect">
            <a:avLst/>
          </a:prstGeom>
          <a:noFill/>
        </p:spPr>
        <p:txBody>
          <a:bodyPr wrap="square" lIns="0" tIns="0" rIns="0" bIns="0" rtlCol="0" anchor="ctr">
            <a:spAutoFit/>
          </a:bodyPr>
          <a:lstStyle/>
          <a:p>
            <a:pPr algn="ctr"/>
            <a:r>
              <a:rPr lang="zh-CN" altLang="en-US" sz="36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研究思路和方法</a:t>
            </a:r>
            <a:endParaRPr lang="zh-CN" altLang="en-US" sz="36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 name="i$liḋe-Rectangle 2"/>
          <p:cNvSpPr/>
          <p:nvPr/>
        </p:nvSpPr>
        <p:spPr>
          <a:xfrm>
            <a:off x="1344116" y="2724687"/>
            <a:ext cx="441146" cy="646331"/>
          </a:xfrm>
          <a:prstGeom prst="rect">
            <a:avLst/>
          </a:prstGeom>
        </p:spPr>
        <p:txBody>
          <a:bodyPr wrap="none">
            <a:normAutofit fontScale="90000"/>
          </a:bodyPr>
          <a:p>
            <a:pPr algn="ctr"/>
            <a:r>
              <a:rPr lang="en-US" altLang="zh-CN" sz="3600" b="1" dirty="0">
                <a:solidFill>
                  <a:schemeClr val="accent1"/>
                </a:solidFill>
                <a:latin typeface="微软雅黑" panose="020B0503020204020204" pitchFamily="34" charset="-122"/>
                <a:ea typeface="微软雅黑" panose="020B0503020204020204" pitchFamily="34" charset="-122"/>
                <a:cs typeface="+mn-ea"/>
                <a:sym typeface="+mn-lt"/>
              </a:rPr>
              <a:t>1</a:t>
            </a:r>
            <a:endParaRPr lang="en-US" altLang="zh-CN" sz="36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6" name="îṥļîḑé-Rectangle 18"/>
          <p:cNvSpPr/>
          <p:nvPr/>
        </p:nvSpPr>
        <p:spPr>
          <a:xfrm>
            <a:off x="3706903" y="2718337"/>
            <a:ext cx="441146" cy="646331"/>
          </a:xfrm>
          <a:prstGeom prst="rect">
            <a:avLst/>
          </a:prstGeom>
        </p:spPr>
        <p:txBody>
          <a:bodyPr wrap="none">
            <a:normAutofit fontScale="90000"/>
          </a:bodyPr>
          <a:p>
            <a:pPr algn="ctr"/>
            <a:r>
              <a:rPr lang="en-US" altLang="zh-CN" sz="3600" b="1" dirty="0">
                <a:solidFill>
                  <a:schemeClr val="accent2"/>
                </a:solidFill>
                <a:latin typeface="微软雅黑" panose="020B0503020204020204" pitchFamily="34" charset="-122"/>
                <a:ea typeface="微软雅黑" panose="020B0503020204020204" pitchFamily="34" charset="-122"/>
                <a:cs typeface="+mn-ea"/>
                <a:sym typeface="+mn-lt"/>
              </a:rPr>
              <a:t>2</a:t>
            </a:r>
            <a:endParaRPr lang="en-US" altLang="zh-CN"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sp>
        <p:nvSpPr>
          <p:cNvPr id="16" name="îṥļîḑé-Rectangle 19"/>
          <p:cNvSpPr/>
          <p:nvPr/>
        </p:nvSpPr>
        <p:spPr>
          <a:xfrm>
            <a:off x="6079831" y="2724687"/>
            <a:ext cx="441146" cy="646331"/>
          </a:xfrm>
          <a:prstGeom prst="rect">
            <a:avLst/>
          </a:prstGeom>
        </p:spPr>
        <p:txBody>
          <a:bodyPr wrap="none">
            <a:normAutofit fontScale="90000"/>
          </a:bodyPr>
          <a:p>
            <a:pPr algn="ctr"/>
            <a:r>
              <a:rPr lang="en-US" altLang="zh-CN" sz="3600" b="1" dirty="0">
                <a:solidFill>
                  <a:schemeClr val="accent3"/>
                </a:solidFill>
                <a:latin typeface="微软雅黑" panose="020B0503020204020204" pitchFamily="34" charset="-122"/>
                <a:ea typeface="微软雅黑" panose="020B0503020204020204" pitchFamily="34" charset="-122"/>
                <a:cs typeface="+mn-ea"/>
                <a:sym typeface="+mn-lt"/>
              </a:rPr>
              <a:t>3</a:t>
            </a:r>
            <a:endParaRPr lang="en-US" altLang="zh-CN" sz="3600" b="1" dirty="0">
              <a:solidFill>
                <a:schemeClr val="accent3"/>
              </a:solidFill>
              <a:latin typeface="微软雅黑" panose="020B0503020204020204" pitchFamily="34" charset="-122"/>
              <a:ea typeface="微软雅黑" panose="020B0503020204020204" pitchFamily="34" charset="-122"/>
              <a:cs typeface="+mn-ea"/>
              <a:sym typeface="+mn-lt"/>
            </a:endParaRPr>
          </a:p>
        </p:txBody>
      </p:sp>
      <p:sp>
        <p:nvSpPr>
          <p:cNvPr id="17" name="îṥļîḑé-Rectangle 18"/>
          <p:cNvSpPr/>
          <p:nvPr/>
        </p:nvSpPr>
        <p:spPr>
          <a:xfrm>
            <a:off x="8431938" y="2724687"/>
            <a:ext cx="441146" cy="646331"/>
          </a:xfrm>
          <a:prstGeom prst="rect">
            <a:avLst/>
          </a:prstGeom>
        </p:spPr>
        <p:txBody>
          <a:bodyPr wrap="none">
            <a:normAutofit fontScale="90000"/>
          </a:bodyPr>
          <a:p>
            <a:pPr algn="ctr"/>
            <a:r>
              <a:rPr lang="en-US" altLang="zh-CN" sz="3600" b="1" dirty="0">
                <a:solidFill>
                  <a:schemeClr val="accent2"/>
                </a:solidFill>
                <a:latin typeface="微软雅黑" panose="020B0503020204020204" pitchFamily="34" charset="-122"/>
                <a:ea typeface="微软雅黑" panose="020B0503020204020204" pitchFamily="34" charset="-122"/>
                <a:cs typeface="+mn-ea"/>
                <a:sym typeface="+mn-lt"/>
              </a:rPr>
              <a:t>4</a:t>
            </a:r>
            <a:endParaRPr lang="en-US" altLang="zh-CN"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fa1beeb-2c3c-429c-8c7c-19408bb784df"/>
          <p:cNvGrpSpPr>
            <a:grpSpLocks noChangeAspect="1"/>
          </p:cNvGrpSpPr>
          <p:nvPr/>
        </p:nvGrpSpPr>
        <p:grpSpPr>
          <a:xfrm>
            <a:off x="2293565" y="1412777"/>
            <a:ext cx="7662656" cy="3604802"/>
            <a:chOff x="2293564" y="1412775"/>
            <a:chExt cx="7662656" cy="3604802"/>
          </a:xfrm>
        </p:grpSpPr>
        <p:grpSp>
          <p:nvGrpSpPr>
            <p:cNvPr id="3" name="Group 20"/>
            <p:cNvGrpSpPr/>
            <p:nvPr/>
          </p:nvGrpSpPr>
          <p:grpSpPr>
            <a:xfrm>
              <a:off x="2476500" y="1412775"/>
              <a:ext cx="7239001" cy="3032363"/>
              <a:chOff x="1260866" y="1641971"/>
              <a:chExt cx="9670268" cy="4050804"/>
            </a:xfrm>
          </p:grpSpPr>
          <p:sp>
            <p:nvSpPr>
              <p:cNvPr id="14" name="i$liḋe-Oval 6"/>
              <p:cNvSpPr/>
              <p:nvPr/>
            </p:nvSpPr>
            <p:spPr>
              <a:xfrm>
                <a:off x="1651000" y="4994274"/>
                <a:ext cx="1625600" cy="698501"/>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5" name="i$liḋe-Teardrop 3"/>
              <p:cNvSpPr/>
              <p:nvPr/>
            </p:nvSpPr>
            <p:spPr>
              <a:xfrm rot="8100000">
                <a:off x="1260866" y="2431847"/>
                <a:ext cx="2405870" cy="2405870"/>
              </a:xfrm>
              <a:prstGeom prst="teardrop">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6" name="i$liḋe-Oval 7"/>
              <p:cNvSpPr/>
              <p:nvPr/>
            </p:nvSpPr>
            <p:spPr>
              <a:xfrm>
                <a:off x="5283200" y="4994274"/>
                <a:ext cx="1625600" cy="698501"/>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7" name="i$liḋe-Oval 8"/>
              <p:cNvSpPr/>
              <p:nvPr/>
            </p:nvSpPr>
            <p:spPr>
              <a:xfrm>
                <a:off x="8915399" y="4994274"/>
                <a:ext cx="1625600" cy="698501"/>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8" name="i$liḋe-Teardrop 4"/>
              <p:cNvSpPr/>
              <p:nvPr/>
            </p:nvSpPr>
            <p:spPr>
              <a:xfrm rot="8100000">
                <a:off x="4893065" y="2431847"/>
                <a:ext cx="2405870" cy="2405870"/>
              </a:xfrm>
              <a:prstGeom prst="teardrop">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9" name="i$liḋe-Teardrop 5"/>
              <p:cNvSpPr/>
              <p:nvPr/>
            </p:nvSpPr>
            <p:spPr>
              <a:xfrm rot="8100000">
                <a:off x="8525264" y="2431847"/>
                <a:ext cx="2405870" cy="2405870"/>
              </a:xfrm>
              <a:prstGeom prst="teardrop">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0" name="i$liḋe-Rectangle 10"/>
              <p:cNvSpPr/>
              <p:nvPr/>
            </p:nvSpPr>
            <p:spPr>
              <a:xfrm>
                <a:off x="1484076" y="3790053"/>
                <a:ext cx="2020976" cy="325409"/>
              </a:xfrm>
              <a:prstGeom prst="rect">
                <a:avLst/>
              </a:prstGeom>
            </p:spPr>
            <p:txBody>
              <a:bodyPr wrap="none" lIns="0" tIns="0" rIns="0" bIns="0" anchor="ctr" anchorCtr="1">
                <a:normAutofit fontScale="80000"/>
              </a:bodyPr>
              <a:lstStyle/>
              <a:p>
                <a:pPr algn="ctr" defTabSz="1218565">
                  <a:spcBef>
                    <a:spcPct val="0"/>
                  </a:spcBef>
                  <a:defRPr/>
                </a:pPr>
                <a:r>
                  <a:rPr lang="zh-CN" altLang="en-US" b="1" dirty="0">
                    <a:solidFill>
                      <a:schemeClr val="bg1"/>
                    </a:solidFill>
                    <a:latin typeface="微软雅黑" panose="020B0503020204020204" pitchFamily="34" charset="-122"/>
                    <a:ea typeface="微软雅黑" panose="020B0503020204020204" pitchFamily="34" charset="-122"/>
                    <a:cs typeface="+mn-ea"/>
                    <a:sym typeface="+mn-lt"/>
                  </a:rPr>
                  <a:t>访谈对象</a:t>
                </a:r>
                <a:endParaRPr lang="zh-CN" altLang="en-US"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 name="i$liḋe-Rectangle 13"/>
              <p:cNvSpPr/>
              <p:nvPr/>
            </p:nvSpPr>
            <p:spPr>
              <a:xfrm>
                <a:off x="5056600" y="3790053"/>
                <a:ext cx="2020976" cy="325409"/>
              </a:xfrm>
              <a:prstGeom prst="rect">
                <a:avLst/>
              </a:prstGeom>
            </p:spPr>
            <p:txBody>
              <a:bodyPr wrap="none" lIns="0" tIns="0" rIns="0" bIns="0" anchor="ctr" anchorCtr="1">
                <a:normAutofit fontScale="80000"/>
              </a:bodyPr>
              <a:lstStyle/>
              <a:p>
                <a:pPr algn="ctr" defTabSz="1218565">
                  <a:spcBef>
                    <a:spcPct val="0"/>
                  </a:spcBef>
                  <a:defRPr/>
                </a:pPr>
                <a:r>
                  <a:rPr lang="zh-CN" altLang="en-US" b="1" dirty="0">
                    <a:solidFill>
                      <a:schemeClr val="bg1"/>
                    </a:solidFill>
                    <a:latin typeface="微软雅黑" panose="020B0503020204020204" pitchFamily="34" charset="-122"/>
                    <a:ea typeface="微软雅黑" panose="020B0503020204020204" pitchFamily="34" charset="-122"/>
                    <a:cs typeface="+mn-ea"/>
                    <a:sym typeface="+mn-lt"/>
                  </a:rPr>
                  <a:t>访谈方法</a:t>
                </a:r>
                <a:endParaRPr lang="zh-CN" altLang="en-US"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i$liḋe-Rectangle 15"/>
              <p:cNvSpPr/>
              <p:nvPr/>
            </p:nvSpPr>
            <p:spPr>
              <a:xfrm>
                <a:off x="8717710" y="3790053"/>
                <a:ext cx="2020976" cy="325409"/>
              </a:xfrm>
              <a:prstGeom prst="rect">
                <a:avLst/>
              </a:prstGeom>
            </p:spPr>
            <p:txBody>
              <a:bodyPr wrap="none" lIns="0" tIns="0" rIns="0" bIns="0" anchor="ctr" anchorCtr="1">
                <a:normAutofit fontScale="80000"/>
              </a:bodyPr>
              <a:lstStyle/>
              <a:p>
                <a:pPr algn="ctr" defTabSz="1218565">
                  <a:spcBef>
                    <a:spcPct val="0"/>
                  </a:spcBef>
                  <a:defRPr/>
                </a:pPr>
                <a:r>
                  <a:rPr lang="zh-CN" altLang="en-US" b="1" dirty="0">
                    <a:solidFill>
                      <a:schemeClr val="bg1"/>
                    </a:solidFill>
                    <a:latin typeface="微软雅黑" panose="020B0503020204020204" pitchFamily="34" charset="-122"/>
                    <a:ea typeface="微软雅黑" panose="020B0503020204020204" pitchFamily="34" charset="-122"/>
                    <a:cs typeface="+mn-ea"/>
                    <a:sym typeface="+mn-lt"/>
                  </a:rPr>
                  <a:t>访谈</a:t>
                </a:r>
                <a:r>
                  <a:rPr lang="zh-CN" altLang="en-US" b="1" dirty="0">
                    <a:solidFill>
                      <a:schemeClr val="bg1"/>
                    </a:solidFill>
                    <a:latin typeface="微软雅黑" panose="020B0503020204020204" pitchFamily="34" charset="-122"/>
                    <a:ea typeface="微软雅黑" panose="020B0503020204020204" pitchFamily="34" charset="-122"/>
                    <a:cs typeface="+mn-ea"/>
                    <a:sym typeface="+mn-lt"/>
                  </a:rPr>
                  <a:t>结果</a:t>
                </a:r>
                <a:endParaRPr lang="zh-CN" altLang="en-US"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5" name="i$liḋe-Freeform: Shape 17"/>
              <p:cNvSpPr/>
              <p:nvPr/>
            </p:nvSpPr>
            <p:spPr bwMode="auto">
              <a:xfrm>
                <a:off x="5738628" y="2968667"/>
                <a:ext cx="714744" cy="58745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6" name="i$liḋe-Rectangle 2"/>
              <p:cNvSpPr/>
              <p:nvPr/>
            </p:nvSpPr>
            <p:spPr>
              <a:xfrm>
                <a:off x="2151308" y="1641971"/>
                <a:ext cx="589308" cy="863406"/>
              </a:xfrm>
              <a:prstGeom prst="rect">
                <a:avLst/>
              </a:prstGeom>
            </p:spPr>
            <p:txBody>
              <a:bodyPr wrap="none">
                <a:norm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cs typeface="+mn-ea"/>
                    <a:sym typeface="+mn-lt"/>
                  </a:rPr>
                  <a:t>1</a:t>
                </a:r>
                <a:endParaRPr lang="en-US" altLang="zh-CN" sz="36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7" name="îṥļîḑé-Rectangle 18"/>
              <p:cNvSpPr/>
              <p:nvPr/>
            </p:nvSpPr>
            <p:spPr>
              <a:xfrm>
                <a:off x="5801346" y="1641971"/>
                <a:ext cx="589308" cy="863406"/>
              </a:xfrm>
              <a:prstGeom prst="rect">
                <a:avLst/>
              </a:prstGeom>
            </p:spPr>
            <p:txBody>
              <a:bodyPr wrap="none">
                <a:norm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cs typeface="+mn-ea"/>
                    <a:sym typeface="+mn-lt"/>
                  </a:rPr>
                  <a:t>2</a:t>
                </a:r>
                <a:endParaRPr lang="en-US" altLang="zh-CN"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sp>
            <p:nvSpPr>
              <p:cNvPr id="28" name="îṥļîḑé-Rectangle 19"/>
              <p:cNvSpPr/>
              <p:nvPr/>
            </p:nvSpPr>
            <p:spPr>
              <a:xfrm>
                <a:off x="9433544" y="1641971"/>
                <a:ext cx="589308" cy="863406"/>
              </a:xfrm>
              <a:prstGeom prst="rect">
                <a:avLst/>
              </a:prstGeom>
            </p:spPr>
            <p:txBody>
              <a:bodyPr wrap="none">
                <a:normAutofit/>
              </a:bodyPr>
              <a:lstStyle/>
              <a:p>
                <a:pPr algn="ctr"/>
                <a:r>
                  <a:rPr lang="en-US" altLang="zh-CN" sz="3600" b="1" dirty="0">
                    <a:solidFill>
                      <a:schemeClr val="accent3"/>
                    </a:solidFill>
                    <a:latin typeface="微软雅黑" panose="020B0503020204020204" pitchFamily="34" charset="-122"/>
                    <a:ea typeface="微软雅黑" panose="020B0503020204020204" pitchFamily="34" charset="-122"/>
                    <a:cs typeface="+mn-ea"/>
                    <a:sym typeface="+mn-lt"/>
                  </a:rPr>
                  <a:t>3</a:t>
                </a:r>
                <a:endParaRPr lang="en-US" altLang="zh-CN" sz="3600" b="1" dirty="0">
                  <a:solidFill>
                    <a:schemeClr val="accent3"/>
                  </a:solidFill>
                  <a:latin typeface="微软雅黑" panose="020B0503020204020204" pitchFamily="34" charset="-122"/>
                  <a:ea typeface="微软雅黑" panose="020B0503020204020204" pitchFamily="34" charset="-122"/>
                  <a:cs typeface="+mn-ea"/>
                  <a:sym typeface="+mn-lt"/>
                </a:endParaRPr>
              </a:p>
            </p:txBody>
          </p:sp>
        </p:grpSp>
        <p:grpSp>
          <p:nvGrpSpPr>
            <p:cNvPr id="4" name="Group 21"/>
            <p:cNvGrpSpPr/>
            <p:nvPr/>
          </p:nvGrpSpPr>
          <p:grpSpPr>
            <a:xfrm>
              <a:off x="2293564" y="4734547"/>
              <a:ext cx="7662656" cy="283030"/>
              <a:chOff x="2292171" y="4565955"/>
              <a:chExt cx="7662656" cy="283030"/>
            </a:xfrm>
          </p:grpSpPr>
          <p:sp>
            <p:nvSpPr>
              <p:cNvPr id="12" name="îṥļîḑé-TextBox 29"/>
              <p:cNvSpPr txBox="1"/>
              <p:nvPr/>
            </p:nvSpPr>
            <p:spPr bwMode="auto">
              <a:xfrm>
                <a:off x="2292171" y="4565955"/>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r>
                  <a:rPr lang="en-US" altLang="zh-CN" sz="1400" b="1" dirty="0">
                    <a:solidFill>
                      <a:schemeClr val="accent1"/>
                    </a:solidFill>
                    <a:latin typeface="微软雅黑" panose="020B0503020204020204" pitchFamily="34" charset="-122"/>
                    <a:ea typeface="微软雅黑" panose="020B0503020204020204" pitchFamily="34" charset="-122"/>
                    <a:cs typeface="+mn-ea"/>
                    <a:sym typeface="+mn-lt"/>
                  </a:rPr>
                  <a:t>0-3</a:t>
                </a:r>
                <a:r>
                  <a:rPr lang="zh-CN" altLang="en-US" sz="1400" b="1" dirty="0">
                    <a:solidFill>
                      <a:schemeClr val="accent1"/>
                    </a:solidFill>
                    <a:latin typeface="微软雅黑" panose="020B0503020204020204" pitchFamily="34" charset="-122"/>
                    <a:ea typeface="微软雅黑" panose="020B0503020204020204" pitchFamily="34" charset="-122"/>
                    <a:cs typeface="+mn-ea"/>
                    <a:sym typeface="+mn-lt"/>
                  </a:rPr>
                  <a:t>周岁婴幼儿父母</a:t>
                </a:r>
                <a:endParaRPr lang="zh-CN" altLang="en-US" sz="14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0" name="îṥļîḑé-TextBox 27"/>
              <p:cNvSpPr txBox="1"/>
              <p:nvPr/>
            </p:nvSpPr>
            <p:spPr bwMode="auto">
              <a:xfrm>
                <a:off x="4988670" y="4565955"/>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accent2"/>
                    </a:solidFill>
                    <a:latin typeface="微软雅黑" panose="020B0503020204020204" pitchFamily="34" charset="-122"/>
                    <a:ea typeface="微软雅黑" panose="020B0503020204020204" pitchFamily="34" charset="-122"/>
                    <a:cs typeface="+mn-ea"/>
                    <a:sym typeface="+mn-lt"/>
                  </a:rPr>
                  <a:t>采用线上问答形式</a:t>
                </a:r>
                <a:endParaRPr lang="zh-CN" altLang="en-US" sz="1400" b="1" dirty="0">
                  <a:solidFill>
                    <a:schemeClr val="accent2"/>
                  </a:solidFill>
                  <a:latin typeface="微软雅黑" panose="020B0503020204020204" pitchFamily="34" charset="-122"/>
                  <a:ea typeface="微软雅黑" panose="020B0503020204020204" pitchFamily="34" charset="-122"/>
                  <a:cs typeface="+mn-ea"/>
                  <a:sym typeface="+mn-lt"/>
                </a:endParaRPr>
              </a:p>
            </p:txBody>
          </p:sp>
          <p:sp>
            <p:nvSpPr>
              <p:cNvPr id="8" name="îṥļîḑé-TextBox 25"/>
              <p:cNvSpPr txBox="1"/>
              <p:nvPr/>
            </p:nvSpPr>
            <p:spPr bwMode="auto">
              <a:xfrm>
                <a:off x="7741684" y="4565955"/>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accent3"/>
                    </a:solidFill>
                    <a:latin typeface="微软雅黑" panose="020B0503020204020204" pitchFamily="34" charset="-122"/>
                    <a:ea typeface="微软雅黑" panose="020B0503020204020204" pitchFamily="34" charset="-122"/>
                    <a:cs typeface="+mn-ea"/>
                    <a:sym typeface="+mn-lt"/>
                  </a:rPr>
                  <a:t>得出结果整理分析</a:t>
                </a:r>
                <a:endParaRPr lang="zh-CN" altLang="en-US" sz="1400" b="1" dirty="0">
                  <a:solidFill>
                    <a:schemeClr val="accent3"/>
                  </a:solidFill>
                  <a:latin typeface="微软雅黑" panose="020B0503020204020204" pitchFamily="34" charset="-122"/>
                  <a:ea typeface="微软雅黑" panose="020B0503020204020204" pitchFamily="34" charset="-122"/>
                  <a:cs typeface="+mn-ea"/>
                  <a:sym typeface="+mn-lt"/>
                </a:endParaRPr>
              </a:p>
            </p:txBody>
          </p:sp>
        </p:grpSp>
      </p:grpSp>
      <p:sp>
        <p:nvSpPr>
          <p:cNvPr id="33" name="TextBox 8"/>
          <p:cNvSpPr txBox="1"/>
          <p:nvPr/>
        </p:nvSpPr>
        <p:spPr>
          <a:xfrm>
            <a:off x="4182067" y="461641"/>
            <a:ext cx="3744178" cy="615315"/>
          </a:xfrm>
          <a:prstGeom prst="rect">
            <a:avLst/>
          </a:prstGeom>
          <a:noFill/>
        </p:spPr>
        <p:txBody>
          <a:bodyPr wrap="square" lIns="0" tIns="0" rIns="0" bIns="0" rtlCol="0" anchor="ctr">
            <a:spAutoFit/>
          </a:bodyPr>
          <a:lstStyle/>
          <a:p>
            <a:pPr algn="ctr"/>
            <a:r>
              <a:rPr lang="zh-CN" altLang="en-US" sz="40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用户访谈</a:t>
            </a:r>
            <a:endParaRPr lang="zh-CN" altLang="en-US" sz="40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72" name="Freeform 53"/>
          <p:cNvSpPr>
            <a:spLocks noEditPoints="1"/>
          </p:cNvSpPr>
          <p:nvPr/>
        </p:nvSpPr>
        <p:spPr bwMode="auto">
          <a:xfrm>
            <a:off x="3164139" y="2406180"/>
            <a:ext cx="471367" cy="443013"/>
          </a:xfrm>
          <a:custGeom>
            <a:avLst/>
            <a:gdLst>
              <a:gd name="T0" fmla="*/ 38 w 128"/>
              <a:gd name="T1" fmla="*/ 99 h 120"/>
              <a:gd name="T2" fmla="*/ 55 w 128"/>
              <a:gd name="T3" fmla="*/ 99 h 120"/>
              <a:gd name="T4" fmla="*/ 55 w 128"/>
              <a:gd name="T5" fmla="*/ 103 h 120"/>
              <a:gd name="T6" fmla="*/ 38 w 128"/>
              <a:gd name="T7" fmla="*/ 103 h 120"/>
              <a:gd name="T8" fmla="*/ 38 w 128"/>
              <a:gd name="T9" fmla="*/ 99 h 120"/>
              <a:gd name="T10" fmla="*/ 88 w 128"/>
              <a:gd name="T11" fmla="*/ 98 h 120"/>
              <a:gd name="T12" fmla="*/ 60 w 128"/>
              <a:gd name="T13" fmla="*/ 103 h 120"/>
              <a:gd name="T14" fmla="*/ 65 w 128"/>
              <a:gd name="T15" fmla="*/ 76 h 120"/>
              <a:gd name="T16" fmla="*/ 105 w 128"/>
              <a:gd name="T17" fmla="*/ 35 h 120"/>
              <a:gd name="T18" fmla="*/ 128 w 128"/>
              <a:gd name="T19" fmla="*/ 57 h 120"/>
              <a:gd name="T20" fmla="*/ 88 w 128"/>
              <a:gd name="T21" fmla="*/ 98 h 120"/>
              <a:gd name="T22" fmla="*/ 83 w 128"/>
              <a:gd name="T23" fmla="*/ 87 h 120"/>
              <a:gd name="T24" fmla="*/ 117 w 128"/>
              <a:gd name="T25" fmla="*/ 52 h 120"/>
              <a:gd name="T26" fmla="*/ 114 w 128"/>
              <a:gd name="T27" fmla="*/ 49 h 120"/>
              <a:gd name="T28" fmla="*/ 80 w 128"/>
              <a:gd name="T29" fmla="*/ 84 h 120"/>
              <a:gd name="T30" fmla="*/ 83 w 128"/>
              <a:gd name="T31" fmla="*/ 87 h 120"/>
              <a:gd name="T32" fmla="*/ 85 w 128"/>
              <a:gd name="T33" fmla="*/ 95 h 120"/>
              <a:gd name="T34" fmla="*/ 73 w 128"/>
              <a:gd name="T35" fmla="*/ 97 h 120"/>
              <a:gd name="T36" fmla="*/ 66 w 128"/>
              <a:gd name="T37" fmla="*/ 90 h 120"/>
              <a:gd name="T38" fmla="*/ 68 w 128"/>
              <a:gd name="T39" fmla="*/ 78 h 120"/>
              <a:gd name="T40" fmla="*/ 85 w 128"/>
              <a:gd name="T41" fmla="*/ 95 h 120"/>
              <a:gd name="T42" fmla="*/ 74 w 128"/>
              <a:gd name="T43" fmla="*/ 78 h 120"/>
              <a:gd name="T44" fmla="*/ 108 w 128"/>
              <a:gd name="T45" fmla="*/ 43 h 120"/>
              <a:gd name="T46" fmla="*/ 106 w 128"/>
              <a:gd name="T47" fmla="*/ 40 h 120"/>
              <a:gd name="T48" fmla="*/ 71 w 128"/>
              <a:gd name="T49" fmla="*/ 76 h 120"/>
              <a:gd name="T50" fmla="*/ 74 w 128"/>
              <a:gd name="T51" fmla="*/ 78 h 120"/>
              <a:gd name="T52" fmla="*/ 3 w 128"/>
              <a:gd name="T53" fmla="*/ 120 h 120"/>
              <a:gd name="T54" fmla="*/ 92 w 128"/>
              <a:gd name="T55" fmla="*/ 120 h 120"/>
              <a:gd name="T56" fmla="*/ 96 w 128"/>
              <a:gd name="T57" fmla="*/ 120 h 120"/>
              <a:gd name="T58" fmla="*/ 96 w 128"/>
              <a:gd name="T59" fmla="*/ 117 h 120"/>
              <a:gd name="T60" fmla="*/ 96 w 128"/>
              <a:gd name="T61" fmla="*/ 96 h 120"/>
              <a:gd name="T62" fmla="*/ 89 w 128"/>
              <a:gd name="T63" fmla="*/ 103 h 120"/>
              <a:gd name="T64" fmla="*/ 89 w 128"/>
              <a:gd name="T65" fmla="*/ 114 h 120"/>
              <a:gd name="T66" fmla="*/ 7 w 128"/>
              <a:gd name="T67" fmla="*/ 114 h 120"/>
              <a:gd name="T68" fmla="*/ 7 w 128"/>
              <a:gd name="T69" fmla="*/ 49 h 120"/>
              <a:gd name="T70" fmla="*/ 45 w 128"/>
              <a:gd name="T71" fmla="*/ 49 h 120"/>
              <a:gd name="T72" fmla="*/ 47 w 128"/>
              <a:gd name="T73" fmla="*/ 46 h 120"/>
              <a:gd name="T74" fmla="*/ 47 w 128"/>
              <a:gd name="T75" fmla="*/ 7 h 120"/>
              <a:gd name="T76" fmla="*/ 89 w 128"/>
              <a:gd name="T77" fmla="*/ 7 h 120"/>
              <a:gd name="T78" fmla="*/ 89 w 128"/>
              <a:gd name="T79" fmla="*/ 44 h 120"/>
              <a:gd name="T80" fmla="*/ 96 w 128"/>
              <a:gd name="T81" fmla="*/ 38 h 120"/>
              <a:gd name="T82" fmla="*/ 96 w 128"/>
              <a:gd name="T83" fmla="*/ 4 h 120"/>
              <a:gd name="T84" fmla="*/ 96 w 128"/>
              <a:gd name="T85" fmla="*/ 0 h 120"/>
              <a:gd name="T86" fmla="*/ 92 w 128"/>
              <a:gd name="T87" fmla="*/ 0 h 120"/>
              <a:gd name="T88" fmla="*/ 42 w 128"/>
              <a:gd name="T89" fmla="*/ 0 h 120"/>
              <a:gd name="T90" fmla="*/ 0 w 128"/>
              <a:gd name="T91" fmla="*/ 43 h 120"/>
              <a:gd name="T92" fmla="*/ 0 w 128"/>
              <a:gd name="T93" fmla="*/ 117 h 120"/>
              <a:gd name="T94" fmla="*/ 0 w 128"/>
              <a:gd name="T95" fmla="*/ 120 h 120"/>
              <a:gd name="T96" fmla="*/ 3 w 128"/>
              <a:gd name="T9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38" y="99"/>
                </a:moveTo>
                <a:cubicBezTo>
                  <a:pt x="55" y="99"/>
                  <a:pt x="55" y="99"/>
                  <a:pt x="55" y="99"/>
                </a:cubicBezTo>
                <a:cubicBezTo>
                  <a:pt x="55" y="103"/>
                  <a:pt x="55" y="103"/>
                  <a:pt x="55" y="103"/>
                </a:cubicBezTo>
                <a:cubicBezTo>
                  <a:pt x="38" y="103"/>
                  <a:pt x="38" y="103"/>
                  <a:pt x="38" y="103"/>
                </a:cubicBezTo>
                <a:cubicBezTo>
                  <a:pt x="38" y="99"/>
                  <a:pt x="38" y="99"/>
                  <a:pt x="38" y="99"/>
                </a:cubicBezTo>
                <a:close/>
                <a:moveTo>
                  <a:pt x="88" y="98"/>
                </a:moveTo>
                <a:cubicBezTo>
                  <a:pt x="60" y="103"/>
                  <a:pt x="60" y="103"/>
                  <a:pt x="60" y="103"/>
                </a:cubicBezTo>
                <a:cubicBezTo>
                  <a:pt x="65" y="76"/>
                  <a:pt x="65" y="76"/>
                  <a:pt x="65" y="76"/>
                </a:cubicBezTo>
                <a:cubicBezTo>
                  <a:pt x="105" y="35"/>
                  <a:pt x="105" y="35"/>
                  <a:pt x="105" y="35"/>
                </a:cubicBezTo>
                <a:cubicBezTo>
                  <a:pt x="128" y="57"/>
                  <a:pt x="128" y="57"/>
                  <a:pt x="128" y="57"/>
                </a:cubicBezTo>
                <a:cubicBezTo>
                  <a:pt x="88" y="98"/>
                  <a:pt x="88" y="98"/>
                  <a:pt x="88" y="98"/>
                </a:cubicBezTo>
                <a:close/>
                <a:moveTo>
                  <a:pt x="83" y="87"/>
                </a:moveTo>
                <a:cubicBezTo>
                  <a:pt x="117" y="52"/>
                  <a:pt x="117" y="52"/>
                  <a:pt x="117" y="52"/>
                </a:cubicBezTo>
                <a:cubicBezTo>
                  <a:pt x="114" y="49"/>
                  <a:pt x="114" y="49"/>
                  <a:pt x="114" y="49"/>
                </a:cubicBezTo>
                <a:cubicBezTo>
                  <a:pt x="80" y="84"/>
                  <a:pt x="80" y="84"/>
                  <a:pt x="80" y="84"/>
                </a:cubicBezTo>
                <a:cubicBezTo>
                  <a:pt x="83" y="87"/>
                  <a:pt x="83" y="87"/>
                  <a:pt x="83" y="87"/>
                </a:cubicBezTo>
                <a:close/>
                <a:moveTo>
                  <a:pt x="85" y="95"/>
                </a:moveTo>
                <a:cubicBezTo>
                  <a:pt x="73" y="97"/>
                  <a:pt x="73" y="97"/>
                  <a:pt x="73" y="97"/>
                </a:cubicBezTo>
                <a:cubicBezTo>
                  <a:pt x="66" y="90"/>
                  <a:pt x="66" y="90"/>
                  <a:pt x="66" y="90"/>
                </a:cubicBezTo>
                <a:cubicBezTo>
                  <a:pt x="68" y="78"/>
                  <a:pt x="68" y="78"/>
                  <a:pt x="68" y="78"/>
                </a:cubicBezTo>
                <a:cubicBezTo>
                  <a:pt x="85" y="95"/>
                  <a:pt x="85" y="95"/>
                  <a:pt x="85" y="95"/>
                </a:cubicBezTo>
                <a:close/>
                <a:moveTo>
                  <a:pt x="74" y="78"/>
                </a:moveTo>
                <a:cubicBezTo>
                  <a:pt x="108" y="43"/>
                  <a:pt x="108" y="43"/>
                  <a:pt x="108" y="43"/>
                </a:cubicBezTo>
                <a:cubicBezTo>
                  <a:pt x="106" y="40"/>
                  <a:pt x="106" y="40"/>
                  <a:pt x="106" y="40"/>
                </a:cubicBezTo>
                <a:cubicBezTo>
                  <a:pt x="71" y="76"/>
                  <a:pt x="71" y="76"/>
                  <a:pt x="71" y="76"/>
                </a:cubicBezTo>
                <a:cubicBezTo>
                  <a:pt x="74" y="78"/>
                  <a:pt x="74" y="78"/>
                  <a:pt x="74" y="78"/>
                </a:cubicBezTo>
                <a:close/>
                <a:moveTo>
                  <a:pt x="3" y="120"/>
                </a:moveTo>
                <a:cubicBezTo>
                  <a:pt x="92" y="120"/>
                  <a:pt x="92" y="120"/>
                  <a:pt x="92" y="120"/>
                </a:cubicBezTo>
                <a:cubicBezTo>
                  <a:pt x="96" y="120"/>
                  <a:pt x="96" y="120"/>
                  <a:pt x="96" y="120"/>
                </a:cubicBezTo>
                <a:cubicBezTo>
                  <a:pt x="96" y="117"/>
                  <a:pt x="96" y="117"/>
                  <a:pt x="96" y="117"/>
                </a:cubicBezTo>
                <a:cubicBezTo>
                  <a:pt x="96" y="96"/>
                  <a:pt x="96" y="96"/>
                  <a:pt x="96" y="96"/>
                </a:cubicBezTo>
                <a:cubicBezTo>
                  <a:pt x="89" y="103"/>
                  <a:pt x="89" y="103"/>
                  <a:pt x="89" y="103"/>
                </a:cubicBezTo>
                <a:cubicBezTo>
                  <a:pt x="89" y="114"/>
                  <a:pt x="89" y="114"/>
                  <a:pt x="89" y="114"/>
                </a:cubicBezTo>
                <a:cubicBezTo>
                  <a:pt x="7" y="114"/>
                  <a:pt x="7" y="114"/>
                  <a:pt x="7" y="114"/>
                </a:cubicBezTo>
                <a:cubicBezTo>
                  <a:pt x="7" y="49"/>
                  <a:pt x="7" y="49"/>
                  <a:pt x="7" y="49"/>
                </a:cubicBezTo>
                <a:cubicBezTo>
                  <a:pt x="19" y="49"/>
                  <a:pt x="32" y="49"/>
                  <a:pt x="45" y="49"/>
                </a:cubicBezTo>
                <a:cubicBezTo>
                  <a:pt x="46" y="49"/>
                  <a:pt x="47" y="48"/>
                  <a:pt x="47" y="46"/>
                </a:cubicBezTo>
                <a:cubicBezTo>
                  <a:pt x="47" y="33"/>
                  <a:pt x="47" y="20"/>
                  <a:pt x="47" y="7"/>
                </a:cubicBezTo>
                <a:cubicBezTo>
                  <a:pt x="89" y="7"/>
                  <a:pt x="89" y="7"/>
                  <a:pt x="89" y="7"/>
                </a:cubicBezTo>
                <a:cubicBezTo>
                  <a:pt x="89" y="44"/>
                  <a:pt x="89" y="44"/>
                  <a:pt x="89" y="44"/>
                </a:cubicBezTo>
                <a:cubicBezTo>
                  <a:pt x="96" y="38"/>
                  <a:pt x="96" y="38"/>
                  <a:pt x="96" y="38"/>
                </a:cubicBezTo>
                <a:cubicBezTo>
                  <a:pt x="96" y="4"/>
                  <a:pt x="96" y="4"/>
                  <a:pt x="96" y="4"/>
                </a:cubicBezTo>
                <a:cubicBezTo>
                  <a:pt x="96" y="0"/>
                  <a:pt x="96" y="0"/>
                  <a:pt x="96" y="0"/>
                </a:cubicBezTo>
                <a:cubicBezTo>
                  <a:pt x="92" y="0"/>
                  <a:pt x="92" y="0"/>
                  <a:pt x="92" y="0"/>
                </a:cubicBezTo>
                <a:cubicBezTo>
                  <a:pt x="42" y="0"/>
                  <a:pt x="42" y="0"/>
                  <a:pt x="42" y="0"/>
                </a:cubicBezTo>
                <a:cubicBezTo>
                  <a:pt x="0" y="43"/>
                  <a:pt x="0" y="43"/>
                  <a:pt x="0" y="43"/>
                </a:cubicBezTo>
                <a:cubicBezTo>
                  <a:pt x="0" y="117"/>
                  <a:pt x="0" y="117"/>
                  <a:pt x="0" y="117"/>
                </a:cubicBezTo>
                <a:cubicBezTo>
                  <a:pt x="0" y="120"/>
                  <a:pt x="0" y="120"/>
                  <a:pt x="0" y="120"/>
                </a:cubicBezTo>
                <a:cubicBezTo>
                  <a:pt x="3" y="120"/>
                  <a:pt x="3" y="120"/>
                  <a:pt x="3" y="120"/>
                </a:cubicBezTo>
                <a:close/>
              </a:path>
            </a:pathLst>
          </a:custGeom>
          <a:solidFill>
            <a:schemeClr val="bg1"/>
          </a:solidFill>
          <a:ln>
            <a:noFill/>
          </a:ln>
        </p:spPr>
        <p:txBody>
          <a:bodyPr vert="horz" wrap="square" lIns="121920" tIns="60960" rIns="121920" bIns="60960" numCol="1" anchor="t" anchorCtr="0" compatLnSpc="1"/>
          <a:p>
            <a:pPr defTabSz="1219200">
              <a:defRPr/>
            </a:pPr>
            <a:endParaRPr lang="zh-CN" altLang="en-US" sz="2400" dirty="0">
              <a:solidFill>
                <a:srgbClr val="25282B"/>
              </a:solidFill>
              <a:latin typeface="微软雅黑" panose="020B0503020204020204" pitchFamily="34" charset="-122"/>
              <a:ea typeface="微软雅黑" panose="020B0503020204020204" pitchFamily="34" charset="-122"/>
              <a:cs typeface="+mn-ea"/>
              <a:sym typeface="+mn-lt"/>
            </a:endParaRPr>
          </a:p>
        </p:txBody>
      </p:sp>
      <p:sp>
        <p:nvSpPr>
          <p:cNvPr id="71" name="Freeform 13"/>
          <p:cNvSpPr>
            <a:spLocks noEditPoints="1"/>
          </p:cNvSpPr>
          <p:nvPr/>
        </p:nvSpPr>
        <p:spPr bwMode="auto">
          <a:xfrm>
            <a:off x="8575496" y="2443114"/>
            <a:ext cx="480053" cy="440223"/>
          </a:xfrm>
          <a:custGeom>
            <a:avLst/>
            <a:gdLst>
              <a:gd name="T0" fmla="*/ 53 w 110"/>
              <a:gd name="T1" fmla="*/ 85 h 101"/>
              <a:gd name="T2" fmla="*/ 18 w 110"/>
              <a:gd name="T3" fmla="*/ 74 h 101"/>
              <a:gd name="T4" fmla="*/ 18 w 110"/>
              <a:gd name="T5" fmla="*/ 2 h 101"/>
              <a:gd name="T6" fmla="*/ 53 w 110"/>
              <a:gd name="T7" fmla="*/ 12 h 101"/>
              <a:gd name="T8" fmla="*/ 53 w 110"/>
              <a:gd name="T9" fmla="*/ 85 h 101"/>
              <a:gd name="T10" fmla="*/ 49 w 110"/>
              <a:gd name="T11" fmla="*/ 99 h 101"/>
              <a:gd name="T12" fmla="*/ 5 w 110"/>
              <a:gd name="T13" fmla="*/ 96 h 101"/>
              <a:gd name="T14" fmla="*/ 0 w 110"/>
              <a:gd name="T15" fmla="*/ 96 h 101"/>
              <a:gd name="T16" fmla="*/ 0 w 110"/>
              <a:gd name="T17" fmla="*/ 14 h 101"/>
              <a:gd name="T18" fmla="*/ 5 w 110"/>
              <a:gd name="T19" fmla="*/ 14 h 101"/>
              <a:gd name="T20" fmla="*/ 5 w 110"/>
              <a:gd name="T21" fmla="*/ 87 h 101"/>
              <a:gd name="T22" fmla="*/ 49 w 110"/>
              <a:gd name="T23" fmla="*/ 94 h 101"/>
              <a:gd name="T24" fmla="*/ 49 w 110"/>
              <a:gd name="T25" fmla="*/ 92 h 101"/>
              <a:gd name="T26" fmla="*/ 14 w 110"/>
              <a:gd name="T27" fmla="*/ 83 h 101"/>
              <a:gd name="T28" fmla="*/ 10 w 110"/>
              <a:gd name="T29" fmla="*/ 83 h 101"/>
              <a:gd name="T30" fmla="*/ 10 w 110"/>
              <a:gd name="T31" fmla="*/ 10 h 101"/>
              <a:gd name="T32" fmla="*/ 14 w 110"/>
              <a:gd name="T33" fmla="*/ 10 h 101"/>
              <a:gd name="T34" fmla="*/ 14 w 110"/>
              <a:gd name="T35" fmla="*/ 78 h 101"/>
              <a:gd name="T36" fmla="*/ 52 w 110"/>
              <a:gd name="T37" fmla="*/ 90 h 101"/>
              <a:gd name="T38" fmla="*/ 58 w 110"/>
              <a:gd name="T39" fmla="*/ 90 h 101"/>
              <a:gd name="T40" fmla="*/ 96 w 110"/>
              <a:gd name="T41" fmla="*/ 78 h 101"/>
              <a:gd name="T42" fmla="*/ 96 w 110"/>
              <a:gd name="T43" fmla="*/ 10 h 101"/>
              <a:gd name="T44" fmla="*/ 100 w 110"/>
              <a:gd name="T45" fmla="*/ 10 h 101"/>
              <a:gd name="T46" fmla="*/ 100 w 110"/>
              <a:gd name="T47" fmla="*/ 83 h 101"/>
              <a:gd name="T48" fmla="*/ 96 w 110"/>
              <a:gd name="T49" fmla="*/ 83 h 101"/>
              <a:gd name="T50" fmla="*/ 61 w 110"/>
              <a:gd name="T51" fmla="*/ 92 h 101"/>
              <a:gd name="T52" fmla="*/ 61 w 110"/>
              <a:gd name="T53" fmla="*/ 94 h 101"/>
              <a:gd name="T54" fmla="*/ 105 w 110"/>
              <a:gd name="T55" fmla="*/ 87 h 101"/>
              <a:gd name="T56" fmla="*/ 105 w 110"/>
              <a:gd name="T57" fmla="*/ 14 h 101"/>
              <a:gd name="T58" fmla="*/ 110 w 110"/>
              <a:gd name="T59" fmla="*/ 14 h 101"/>
              <a:gd name="T60" fmla="*/ 110 w 110"/>
              <a:gd name="T61" fmla="*/ 96 h 101"/>
              <a:gd name="T62" fmla="*/ 105 w 110"/>
              <a:gd name="T63" fmla="*/ 96 h 101"/>
              <a:gd name="T64" fmla="*/ 61 w 110"/>
              <a:gd name="T65" fmla="*/ 99 h 101"/>
              <a:gd name="T66" fmla="*/ 49 w 110"/>
              <a:gd name="T67" fmla="*/ 99 h 101"/>
              <a:gd name="T68" fmla="*/ 57 w 110"/>
              <a:gd name="T69" fmla="*/ 85 h 101"/>
              <a:gd name="T70" fmla="*/ 93 w 110"/>
              <a:gd name="T71" fmla="*/ 74 h 101"/>
              <a:gd name="T72" fmla="*/ 93 w 110"/>
              <a:gd name="T73" fmla="*/ 2 h 101"/>
              <a:gd name="T74" fmla="*/ 57 w 110"/>
              <a:gd name="T75" fmla="*/ 12 h 101"/>
              <a:gd name="T76" fmla="*/ 57 w 110"/>
              <a:gd name="T77"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101">
                <a:moveTo>
                  <a:pt x="53" y="85"/>
                </a:moveTo>
                <a:cubicBezTo>
                  <a:pt x="43" y="76"/>
                  <a:pt x="31" y="73"/>
                  <a:pt x="18" y="74"/>
                </a:cubicBezTo>
                <a:cubicBezTo>
                  <a:pt x="18" y="50"/>
                  <a:pt x="18" y="26"/>
                  <a:pt x="18" y="2"/>
                </a:cubicBezTo>
                <a:cubicBezTo>
                  <a:pt x="32" y="0"/>
                  <a:pt x="45" y="4"/>
                  <a:pt x="53" y="12"/>
                </a:cubicBezTo>
                <a:cubicBezTo>
                  <a:pt x="53" y="36"/>
                  <a:pt x="53" y="61"/>
                  <a:pt x="53" y="85"/>
                </a:cubicBezTo>
                <a:close/>
                <a:moveTo>
                  <a:pt x="49" y="99"/>
                </a:moveTo>
                <a:cubicBezTo>
                  <a:pt x="40" y="95"/>
                  <a:pt x="22" y="93"/>
                  <a:pt x="5" y="96"/>
                </a:cubicBezTo>
                <a:cubicBezTo>
                  <a:pt x="0" y="96"/>
                  <a:pt x="0" y="96"/>
                  <a:pt x="0" y="96"/>
                </a:cubicBezTo>
                <a:cubicBezTo>
                  <a:pt x="0" y="14"/>
                  <a:pt x="0" y="14"/>
                  <a:pt x="0" y="14"/>
                </a:cubicBezTo>
                <a:cubicBezTo>
                  <a:pt x="5" y="14"/>
                  <a:pt x="5" y="14"/>
                  <a:pt x="5" y="14"/>
                </a:cubicBezTo>
                <a:cubicBezTo>
                  <a:pt x="5" y="87"/>
                  <a:pt x="5" y="87"/>
                  <a:pt x="5" y="87"/>
                </a:cubicBezTo>
                <a:cubicBezTo>
                  <a:pt x="21" y="86"/>
                  <a:pt x="37" y="86"/>
                  <a:pt x="49" y="94"/>
                </a:cubicBezTo>
                <a:cubicBezTo>
                  <a:pt x="49" y="94"/>
                  <a:pt x="49" y="93"/>
                  <a:pt x="49" y="92"/>
                </a:cubicBezTo>
                <a:cubicBezTo>
                  <a:pt x="41" y="86"/>
                  <a:pt x="32" y="83"/>
                  <a:pt x="14" y="83"/>
                </a:cubicBezTo>
                <a:cubicBezTo>
                  <a:pt x="10" y="83"/>
                  <a:pt x="10" y="83"/>
                  <a:pt x="10" y="83"/>
                </a:cubicBezTo>
                <a:cubicBezTo>
                  <a:pt x="10" y="10"/>
                  <a:pt x="10" y="10"/>
                  <a:pt x="10" y="10"/>
                </a:cubicBezTo>
                <a:cubicBezTo>
                  <a:pt x="14" y="10"/>
                  <a:pt x="14" y="10"/>
                  <a:pt x="14" y="10"/>
                </a:cubicBezTo>
                <a:cubicBezTo>
                  <a:pt x="14" y="78"/>
                  <a:pt x="14" y="78"/>
                  <a:pt x="14" y="78"/>
                </a:cubicBezTo>
                <a:cubicBezTo>
                  <a:pt x="30" y="76"/>
                  <a:pt x="45" y="81"/>
                  <a:pt x="52" y="90"/>
                </a:cubicBezTo>
                <a:cubicBezTo>
                  <a:pt x="54" y="89"/>
                  <a:pt x="56" y="89"/>
                  <a:pt x="58" y="90"/>
                </a:cubicBezTo>
                <a:cubicBezTo>
                  <a:pt x="65" y="81"/>
                  <a:pt x="80" y="76"/>
                  <a:pt x="96" y="78"/>
                </a:cubicBezTo>
                <a:cubicBezTo>
                  <a:pt x="96" y="10"/>
                  <a:pt x="96" y="10"/>
                  <a:pt x="96" y="10"/>
                </a:cubicBezTo>
                <a:cubicBezTo>
                  <a:pt x="100" y="10"/>
                  <a:pt x="100" y="10"/>
                  <a:pt x="100" y="10"/>
                </a:cubicBezTo>
                <a:cubicBezTo>
                  <a:pt x="100" y="83"/>
                  <a:pt x="100" y="83"/>
                  <a:pt x="100" y="83"/>
                </a:cubicBezTo>
                <a:cubicBezTo>
                  <a:pt x="96" y="83"/>
                  <a:pt x="96" y="83"/>
                  <a:pt x="96" y="83"/>
                </a:cubicBezTo>
                <a:cubicBezTo>
                  <a:pt x="78" y="83"/>
                  <a:pt x="69" y="86"/>
                  <a:pt x="61" y="92"/>
                </a:cubicBezTo>
                <a:cubicBezTo>
                  <a:pt x="61" y="93"/>
                  <a:pt x="61" y="94"/>
                  <a:pt x="61" y="94"/>
                </a:cubicBezTo>
                <a:cubicBezTo>
                  <a:pt x="74" y="86"/>
                  <a:pt x="89" y="86"/>
                  <a:pt x="105" y="87"/>
                </a:cubicBezTo>
                <a:cubicBezTo>
                  <a:pt x="105" y="14"/>
                  <a:pt x="105" y="14"/>
                  <a:pt x="105" y="14"/>
                </a:cubicBezTo>
                <a:cubicBezTo>
                  <a:pt x="110" y="14"/>
                  <a:pt x="110" y="14"/>
                  <a:pt x="110" y="14"/>
                </a:cubicBezTo>
                <a:cubicBezTo>
                  <a:pt x="110" y="96"/>
                  <a:pt x="110" y="96"/>
                  <a:pt x="110" y="96"/>
                </a:cubicBezTo>
                <a:cubicBezTo>
                  <a:pt x="105" y="96"/>
                  <a:pt x="105" y="96"/>
                  <a:pt x="105" y="96"/>
                </a:cubicBezTo>
                <a:cubicBezTo>
                  <a:pt x="89" y="93"/>
                  <a:pt x="70" y="95"/>
                  <a:pt x="61" y="99"/>
                </a:cubicBezTo>
                <a:cubicBezTo>
                  <a:pt x="61" y="101"/>
                  <a:pt x="49" y="101"/>
                  <a:pt x="49" y="99"/>
                </a:cubicBezTo>
                <a:close/>
                <a:moveTo>
                  <a:pt x="57" y="85"/>
                </a:moveTo>
                <a:cubicBezTo>
                  <a:pt x="67" y="76"/>
                  <a:pt x="79" y="73"/>
                  <a:pt x="93" y="74"/>
                </a:cubicBezTo>
                <a:cubicBezTo>
                  <a:pt x="93" y="50"/>
                  <a:pt x="93" y="26"/>
                  <a:pt x="93" y="2"/>
                </a:cubicBezTo>
                <a:cubicBezTo>
                  <a:pt x="78" y="0"/>
                  <a:pt x="66" y="4"/>
                  <a:pt x="57" y="12"/>
                </a:cubicBezTo>
                <a:cubicBezTo>
                  <a:pt x="57" y="36"/>
                  <a:pt x="57" y="61"/>
                  <a:pt x="57" y="85"/>
                </a:cubicBezTo>
                <a:close/>
              </a:path>
            </a:pathLst>
          </a:custGeom>
          <a:solidFill>
            <a:schemeClr val="bg1"/>
          </a:solidFill>
          <a:ln>
            <a:noFill/>
          </a:ln>
        </p:spPr>
        <p:txBody>
          <a:bodyPr vert="horz" wrap="square" lIns="121920" tIns="60960" rIns="121920" bIns="60960" numCol="1" anchor="t" anchorCtr="0" compatLnSpc="1"/>
          <a:p>
            <a:pPr defTabSz="1219200">
              <a:defRPr/>
            </a:pPr>
            <a:endParaRPr lang="zh-CN" altLang="en-US" sz="2400" dirty="0">
              <a:solidFill>
                <a:srgbClr val="25282B"/>
              </a:solidFill>
              <a:latin typeface="微软雅黑" panose="020B0503020204020204" pitchFamily="34" charset="-122"/>
              <a:ea typeface="微软雅黑" panose="020B0503020204020204" pitchFamily="34" charset="-122"/>
              <a:cs typeface="+mn-ea"/>
              <a:sym typeface="+mn-lt"/>
            </a:endParaRPr>
          </a:p>
        </p:txBody>
      </p:sp>
      <p:grpSp>
        <p:nvGrpSpPr>
          <p:cNvPr id="30" name="组合 29"/>
          <p:cNvGrpSpPr/>
          <p:nvPr/>
        </p:nvGrpSpPr>
        <p:grpSpPr>
          <a:xfrm>
            <a:off x="-1932940" y="185420"/>
            <a:ext cx="5523127" cy="1628140"/>
            <a:chOff x="2880" y="465"/>
            <a:chExt cx="9779" cy="3129"/>
          </a:xfrm>
        </p:grpSpPr>
        <p:sp>
          <p:nvSpPr>
            <p:cNvPr id="31"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32" name="出自【趣你的PPT】(微信:qunideppt)：最优质的PPT资源库"/>
            <p:cNvSpPr txBox="1"/>
            <p:nvPr/>
          </p:nvSpPr>
          <p:spPr>
            <a:xfrm>
              <a:off x="6895" y="1445"/>
              <a:ext cx="5764" cy="1003"/>
            </a:xfrm>
            <a:prstGeom prst="rect">
              <a:avLst/>
            </a:prstGeom>
            <a:noFill/>
          </p:spPr>
          <p:txBody>
            <a:bodyPr wrap="square" rtlCol="0">
              <a:spAutoFit/>
            </a:bodyPr>
            <a:p>
              <a:pPr algn="just"/>
              <a:r>
                <a:rPr lang="en-US" altLang="zh-CN" sz="2800" b="1" dirty="0">
                  <a:solidFill>
                    <a:prstClr val="white"/>
                  </a:solidFill>
                  <a:latin typeface="微软雅黑" panose="020B0503020204020204" pitchFamily="34" charset="-122"/>
                  <a:ea typeface="微软雅黑" panose="020B0503020204020204" pitchFamily="34" charset="-122"/>
                  <a:cs typeface="+mn-ea"/>
                  <a:sym typeface="+mn-lt"/>
                </a:rPr>
                <a:t>1</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用户访谈</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449070" y="2022475"/>
            <a:ext cx="2705735" cy="3521710"/>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1703944" y="5140390"/>
              <a:ext cx="2644655" cy="114158"/>
            </a:xfrm>
            <a:prstGeom prst="rect">
              <a:avLst/>
            </a:prstGeom>
            <a:solidFill>
              <a:schemeClr val="accent2"/>
            </a:solidFill>
            <a:ln w="3175">
              <a:noFill/>
              <a:prstDash val="solid"/>
              <a:round/>
            </a:ln>
            <a:effectLst/>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7" name="任意多边形: 形状 438"/>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ln>
            <a:effectLst/>
          </p:spPr>
          <p:txBody>
            <a:bodyPr vert="horz" wrap="square" lIns="121920" tIns="60960" rIns="121920" bIns="60960" anchor="t" anchorCtr="0" compatLnSpc="1">
              <a:normAutofit/>
            </a:bodyPr>
            <a:lstStyle/>
            <a:p>
              <a:pPr lvl="0" algn="r"/>
              <a:r>
                <a:rPr lang="en-US" altLang="ko-KR" sz="2000" b="1" dirty="0">
                  <a:solidFill>
                    <a:schemeClr val="bg1"/>
                  </a:solidFill>
                  <a:latin typeface="微软雅黑" panose="020B0503020204020204" pitchFamily="34" charset="-122"/>
                  <a:ea typeface="微软雅黑" panose="020B0503020204020204" pitchFamily="34" charset="-122"/>
                  <a:cs typeface="+mn-ea"/>
                  <a:sym typeface="+mn-lt"/>
                </a:rPr>
                <a:t>1</a:t>
              </a:r>
              <a:endParaRPr lang="en-US" altLang="ko-KR"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4" name="TextBox 23"/>
          <p:cNvSpPr txBox="1"/>
          <p:nvPr/>
        </p:nvSpPr>
        <p:spPr>
          <a:xfrm>
            <a:off x="1449070" y="2409190"/>
            <a:ext cx="2590800" cy="2416175"/>
          </a:xfrm>
          <a:prstGeom prst="rect">
            <a:avLst/>
          </a:prstGeom>
          <a:noFill/>
        </p:spPr>
        <p:txBody>
          <a:bodyPr wrap="square" rtlCol="0">
            <a:spAutoFit/>
          </a:bodyPr>
          <a:lstStyle/>
          <a:p>
            <a:pPr>
              <a:lnSpc>
                <a:spcPct val="120000"/>
              </a:lnSpc>
            </a:pPr>
            <a:r>
              <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rPr>
              <a:t>胎龄在37足周以前出生</a:t>
            </a: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a:lnSpc>
                <a:spcPct val="120000"/>
              </a:lnSpc>
            </a:pPr>
            <a:r>
              <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rPr>
              <a:t>的活产婴儿称为早产儿或未成熟儿。</a:t>
            </a: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a:lnSpc>
                <a:spcPct val="120000"/>
              </a:lnSpc>
            </a:pP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a:lnSpc>
                <a:spcPct val="120000"/>
              </a:lnSpc>
            </a:pPr>
            <a:r>
              <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rPr>
              <a:t>其出生体重大部分在2500g以下，头围在33cm以下。</a:t>
            </a: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grpSp>
        <p:nvGrpSpPr>
          <p:cNvPr id="3" name="组合 2"/>
          <p:cNvGrpSpPr/>
          <p:nvPr/>
        </p:nvGrpSpPr>
        <p:grpSpPr>
          <a:xfrm>
            <a:off x="-1932940" y="185420"/>
            <a:ext cx="5523127" cy="1628140"/>
            <a:chOff x="2880" y="465"/>
            <a:chExt cx="9779"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895" y="1445"/>
              <a:ext cx="5764" cy="1003"/>
            </a:xfrm>
            <a:prstGeom prst="rect">
              <a:avLst/>
            </a:prstGeom>
            <a:noFill/>
          </p:spPr>
          <p:txBody>
            <a:bodyPr wrap="square" rtlCol="0">
              <a:spAutoFit/>
            </a:bodyPr>
            <a:p>
              <a:pPr algn="just"/>
              <a:r>
                <a:rPr lang="en-US" altLang="zh-CN" sz="2800" b="1" dirty="0">
                  <a:solidFill>
                    <a:prstClr val="white"/>
                  </a:solidFill>
                  <a:latin typeface="微软雅黑" panose="020B0503020204020204" pitchFamily="34" charset="-122"/>
                  <a:ea typeface="微软雅黑" panose="020B0503020204020204" pitchFamily="34" charset="-122"/>
                  <a:cs typeface="+mn-ea"/>
                  <a:sym typeface="+mn-lt"/>
                </a:rPr>
                <a:t>1</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用户访谈</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p:nvGrpSpPr>
        <p:grpSpPr>
          <a:xfrm>
            <a:off x="4486910" y="2022475"/>
            <a:ext cx="2694940" cy="3503930"/>
            <a:chOff x="4669152" y="2204864"/>
            <a:chExt cx="2853697" cy="3161994"/>
          </a:xfrm>
        </p:grpSpPr>
        <p:sp>
          <p:nvSpPr>
            <p:cNvPr id="7"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4669153" y="5243677"/>
              <a:ext cx="2853695" cy="123181"/>
            </a:xfrm>
            <a:prstGeom prst="rect">
              <a:avLst/>
            </a:prstGeom>
            <a:solidFill>
              <a:schemeClr val="accent1"/>
            </a:solidFill>
            <a:ln w="3175">
              <a:noFill/>
              <a:prstDash val="solid"/>
              <a:round/>
            </a:ln>
            <a:effectLst/>
          </p:spPr>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11" name="任意多边形: 形状 445"/>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121920" tIns="60960" rIns="121920" bIns="60960" anchor="t" anchorCtr="0" compatLnSpc="1">
              <a:normAutofit/>
            </a:bodyPr>
            <a:p>
              <a:pPr lvl="0" algn="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2</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2" name="TextBox 23"/>
          <p:cNvSpPr txBox="1"/>
          <p:nvPr/>
        </p:nvSpPr>
        <p:spPr>
          <a:xfrm>
            <a:off x="4582160" y="2513330"/>
            <a:ext cx="2590800" cy="2416175"/>
          </a:xfrm>
          <a:prstGeom prst="rect">
            <a:avLst/>
          </a:prstGeom>
          <a:noFill/>
        </p:spPr>
        <p:txBody>
          <a:bodyPr wrap="square" rtlCol="0">
            <a:spAutoFit/>
          </a:bodyPr>
          <a:p>
            <a:pPr>
              <a:lnSpc>
                <a:spcPct val="120000"/>
              </a:lnSpc>
            </a:pPr>
            <a:r>
              <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rPr>
              <a:t>其器官功能和适应能力较足月儿为差者，应给予早产儿特殊护理。早产儿的呼吸快而浅，并且常有不规则间歇呼吸或呼吸暂停。哭声很小，常见青紫。</a:t>
            </a: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grpSp>
        <p:nvGrpSpPr>
          <p:cNvPr id="23" name="组合 22"/>
          <p:cNvGrpSpPr/>
          <p:nvPr/>
        </p:nvGrpSpPr>
        <p:grpSpPr>
          <a:xfrm>
            <a:off x="7419975" y="2022475"/>
            <a:ext cx="2705735" cy="3521710"/>
            <a:chOff x="1703943" y="2324178"/>
            <a:chExt cx="2644657" cy="2930370"/>
          </a:xfrm>
        </p:grpSpPr>
        <p:sp>
          <p:nvSpPr>
            <p:cNvPr id="29"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32" name="矩形 31"/>
            <p:cNvSpPr/>
            <p:nvPr/>
          </p:nvSpPr>
          <p:spPr>
            <a:xfrm>
              <a:off x="1703944" y="5140390"/>
              <a:ext cx="2644655" cy="114158"/>
            </a:xfrm>
            <a:prstGeom prst="rect">
              <a:avLst/>
            </a:prstGeom>
            <a:solidFill>
              <a:schemeClr val="accent2"/>
            </a:solidFill>
            <a:ln w="3175">
              <a:noFill/>
              <a:prstDash val="solid"/>
              <a:round/>
            </a:ln>
            <a:effectLst/>
          </p:spPr>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33" name="任意多边形: 形状 438"/>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ln>
            <a:effectLst/>
          </p:spPr>
          <p:txBody>
            <a:bodyPr vert="horz" wrap="square" lIns="121920" tIns="60960" rIns="121920" bIns="60960" anchor="t" anchorCtr="0" compatLnSpc="1">
              <a:normAutofit/>
            </a:bodyPr>
            <a:p>
              <a:pPr lvl="0" algn="r"/>
              <a:r>
                <a:rPr lang="en-US" altLang="ko-KR" sz="2000" b="1" dirty="0">
                  <a:solidFill>
                    <a:schemeClr val="bg1"/>
                  </a:solidFill>
                  <a:latin typeface="微软雅黑" panose="020B0503020204020204" pitchFamily="34" charset="-122"/>
                  <a:ea typeface="微软雅黑" panose="020B0503020204020204" pitchFamily="34" charset="-122"/>
                  <a:cs typeface="+mn-ea"/>
                  <a:sym typeface="+mn-lt"/>
                </a:rPr>
                <a:t>3</a:t>
              </a:r>
              <a:endParaRPr lang="en-US" altLang="ko-KR"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TextBox 23"/>
          <p:cNvSpPr txBox="1"/>
          <p:nvPr/>
        </p:nvSpPr>
        <p:spPr>
          <a:xfrm>
            <a:off x="7483475" y="2564130"/>
            <a:ext cx="2590800" cy="2748280"/>
          </a:xfrm>
          <a:prstGeom prst="rect">
            <a:avLst/>
          </a:prstGeom>
          <a:noFill/>
        </p:spPr>
        <p:txBody>
          <a:bodyPr wrap="square" rtlCol="0">
            <a:spAutoFit/>
          </a:bodyPr>
          <a:p>
            <a:pPr>
              <a:lnSpc>
                <a:spcPct val="120000"/>
              </a:lnSpc>
            </a:pPr>
            <a:r>
              <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rPr>
              <a:t>要密切关注宝宝的呼吸，如果呼吸慢了就需要按摩背部或者唤醒宝宝给予宝宝的中枢神经适当的刺激，让宝宝能恢复呼吸。这就给我们全家出了一个大难题，如何监控宝宝的呼吸？</a:t>
            </a: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grpSp>
        <p:nvGrpSpPr>
          <p:cNvPr id="35" name="组合 34"/>
          <p:cNvGrpSpPr/>
          <p:nvPr/>
        </p:nvGrpSpPr>
        <p:grpSpPr>
          <a:xfrm>
            <a:off x="3464340" y="339441"/>
            <a:ext cx="7672705" cy="1246504"/>
            <a:chOff x="2734656" y="308528"/>
            <a:chExt cx="5755410" cy="935021"/>
          </a:xfrm>
        </p:grpSpPr>
        <p:sp>
          <p:nvSpPr>
            <p:cNvPr id="36" name="任意多边形: 形状 19"/>
            <p:cNvSpPr/>
            <p:nvPr/>
          </p:nvSpPr>
          <p:spPr>
            <a:xfrm>
              <a:off x="2734656" y="308528"/>
              <a:ext cx="467439" cy="934878"/>
            </a:xfrm>
            <a:custGeom>
              <a:avLst/>
              <a:gdLst>
                <a:gd name="connsiteX0" fmla="*/ 958850 w 958850"/>
                <a:gd name="connsiteY0" fmla="*/ 0 h 1917700"/>
                <a:gd name="connsiteX1" fmla="*/ 958850 w 958850"/>
                <a:gd name="connsiteY1" fmla="*/ 245044 h 1917700"/>
                <a:gd name="connsiteX2" fmla="*/ 245044 w 958850"/>
                <a:gd name="connsiteY2" fmla="*/ 958850 h 1917700"/>
                <a:gd name="connsiteX3" fmla="*/ 958850 w 958850"/>
                <a:gd name="connsiteY3" fmla="*/ 1672656 h 1917700"/>
                <a:gd name="connsiteX4" fmla="*/ 958850 w 958850"/>
                <a:gd name="connsiteY4" fmla="*/ 1917700 h 1917700"/>
                <a:gd name="connsiteX5" fmla="*/ 0 w 958850"/>
                <a:gd name="connsiteY5" fmla="*/ 958850 h 1917700"/>
                <a:gd name="connsiteX6" fmla="*/ 95885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958850" y="0"/>
                  </a:moveTo>
                  <a:lnTo>
                    <a:pt x="958850" y="245044"/>
                  </a:lnTo>
                  <a:cubicBezTo>
                    <a:pt x="564626" y="245044"/>
                    <a:pt x="245044" y="564626"/>
                    <a:pt x="245044" y="958850"/>
                  </a:cubicBezTo>
                  <a:cubicBezTo>
                    <a:pt x="245044" y="1353074"/>
                    <a:pt x="564626" y="1672656"/>
                    <a:pt x="958850" y="1672656"/>
                  </a:cubicBezTo>
                  <a:lnTo>
                    <a:pt x="958850" y="1917700"/>
                  </a:lnTo>
                  <a:cubicBezTo>
                    <a:pt x="429292" y="1917700"/>
                    <a:pt x="0" y="1488408"/>
                    <a:pt x="0" y="958850"/>
                  </a:cubicBezTo>
                  <a:cubicBezTo>
                    <a:pt x="0" y="429292"/>
                    <a:pt x="429292" y="0"/>
                    <a:pt x="95885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37" name="矩形 36"/>
            <p:cNvSpPr/>
            <p:nvPr/>
          </p:nvSpPr>
          <p:spPr>
            <a:xfrm>
              <a:off x="3201929" y="1123992"/>
              <a:ext cx="5288137" cy="119557"/>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a:off x="2902592" y="476008"/>
              <a:ext cx="599005" cy="599005"/>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39" name="任意多边形: 形状 12"/>
            <p:cNvSpPr/>
            <p:nvPr/>
          </p:nvSpPr>
          <p:spPr bwMode="auto">
            <a:xfrm>
              <a:off x="3029439" y="631806"/>
              <a:ext cx="347360" cy="285500"/>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41" name="椭圆 40"/>
            <p:cNvSpPr/>
            <p:nvPr/>
          </p:nvSpPr>
          <p:spPr>
            <a:xfrm>
              <a:off x="2903068" y="476484"/>
              <a:ext cx="599005" cy="599005"/>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42" name="任意多边形: 形状 12"/>
            <p:cNvSpPr/>
            <p:nvPr/>
          </p:nvSpPr>
          <p:spPr bwMode="auto">
            <a:xfrm>
              <a:off x="3029915" y="632282"/>
              <a:ext cx="347360" cy="285500"/>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grpSp>
      <p:sp>
        <p:nvSpPr>
          <p:cNvPr id="40" name="Rectangle 30"/>
          <p:cNvSpPr/>
          <p:nvPr/>
        </p:nvSpPr>
        <p:spPr>
          <a:xfrm>
            <a:off x="4486910" y="770255"/>
            <a:ext cx="6762115" cy="368300"/>
          </a:xfrm>
          <a:prstGeom prst="rect">
            <a:avLst/>
          </a:prstGeom>
        </p:spPr>
        <p:txBody>
          <a:bodyPr wrap="square">
            <a:spAutoFit/>
          </a:bodyPr>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如何考虑到想要给宝宝配置能够检测宝宝呼吸的电子智能设备的？</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p:tgtEl>
                                          <p:spTgt spid="44"/>
                                        </p:tgtEl>
                                        <p:attrNameLst>
                                          <p:attrName>ppt_y</p:attrName>
                                        </p:attrNameLst>
                                      </p:cBhvr>
                                      <p:tavLst>
                                        <p:tav tm="0">
                                          <p:val>
                                            <p:strVal val="#ppt_y+#ppt_h*1.125000"/>
                                          </p:val>
                                        </p:tav>
                                        <p:tav tm="100000">
                                          <p:val>
                                            <p:strVal val="#ppt_y"/>
                                          </p:val>
                                        </p:tav>
                                      </p:tavLst>
                                    </p:anim>
                                    <p:animEffect transition="in" filter="wipe(up)">
                                      <p:cBhvr>
                                        <p:cTn id="14" dur="500"/>
                                        <p:tgtEl>
                                          <p:spTgt spid="44"/>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p:tgtEl>
                                          <p:spTgt spid="22"/>
                                        </p:tgtEl>
                                        <p:attrNameLst>
                                          <p:attrName>ppt_y</p:attrName>
                                        </p:attrNameLst>
                                      </p:cBhvr>
                                      <p:tavLst>
                                        <p:tav tm="0">
                                          <p:val>
                                            <p:strVal val="#ppt_y+#ppt_h*1.125000"/>
                                          </p:val>
                                        </p:tav>
                                        <p:tav tm="100000">
                                          <p:val>
                                            <p:strVal val="#ppt_y"/>
                                          </p:val>
                                        </p:tav>
                                      </p:tavLst>
                                    </p:anim>
                                    <p:animEffect transition="in" filter="wipe(up)">
                                      <p:cBhvr>
                                        <p:cTn id="25" dur="500"/>
                                        <p:tgtEl>
                                          <p:spTgt spid="22"/>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childTnLst>
                          </p:cTn>
                        </p:par>
                        <p:par>
                          <p:cTn id="32" fill="hold">
                            <p:stCondLst>
                              <p:cond delay="2500"/>
                            </p:stCondLst>
                            <p:childTnLst>
                              <p:par>
                                <p:cTn id="33" presetID="12" presetClass="entr" presetSubtype="4"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ppt_y</p:attrName>
                                        </p:attrNameLst>
                                      </p:cBhvr>
                                      <p:tavLst>
                                        <p:tav tm="0">
                                          <p:val>
                                            <p:strVal val="#ppt_y+#ppt_h*1.125000"/>
                                          </p:val>
                                        </p:tav>
                                        <p:tav tm="100000">
                                          <p:val>
                                            <p:strVal val="#ppt_y"/>
                                          </p:val>
                                        </p:tav>
                                      </p:tavLst>
                                    </p:anim>
                                    <p:animEffect transition="in" filter="wipe(up)">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1+#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1000"/>
                                        <p:tgtEl>
                                          <p:spTgt spid="40"/>
                                        </p:tgtEl>
                                      </p:cBhvr>
                                    </p:animEffect>
                                    <p:anim calcmode="lin" valueType="num">
                                      <p:cBhvr>
                                        <p:cTn id="46" dur="1000" fill="hold"/>
                                        <p:tgtEl>
                                          <p:spTgt spid="40"/>
                                        </p:tgtEl>
                                        <p:attrNameLst>
                                          <p:attrName>ppt_x</p:attrName>
                                        </p:attrNameLst>
                                      </p:cBhvr>
                                      <p:tavLst>
                                        <p:tav tm="0">
                                          <p:val>
                                            <p:strVal val="#ppt_x"/>
                                          </p:val>
                                        </p:tav>
                                        <p:tav tm="100000">
                                          <p:val>
                                            <p:strVal val="#ppt_x"/>
                                          </p:val>
                                        </p:tav>
                                      </p:tavLst>
                                    </p:anim>
                                    <p:anim calcmode="lin" valueType="num">
                                      <p:cBhvr>
                                        <p:cTn id="4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2" grpId="0"/>
      <p:bldP spid="34"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449070" y="2022475"/>
            <a:ext cx="2705735" cy="3521710"/>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1703944" y="5140390"/>
              <a:ext cx="2644655" cy="114158"/>
            </a:xfrm>
            <a:prstGeom prst="rect">
              <a:avLst/>
            </a:prstGeom>
            <a:solidFill>
              <a:schemeClr val="accent2"/>
            </a:solidFill>
            <a:ln w="3175">
              <a:noFill/>
              <a:prstDash val="solid"/>
              <a:round/>
            </a:ln>
            <a:effectLst/>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7" name="任意多边形: 形状 438"/>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ln>
            <a:effectLst/>
          </p:spPr>
          <p:txBody>
            <a:bodyPr vert="horz" wrap="square" lIns="121920" tIns="60960" rIns="121920" bIns="60960" anchor="t" anchorCtr="0" compatLnSpc="1">
              <a:normAutofit/>
            </a:bodyPr>
            <a:lstStyle/>
            <a:p>
              <a:pPr lvl="0" algn="r"/>
              <a:r>
                <a:rPr lang="en-US" altLang="ko-KR" sz="2000" b="1" dirty="0">
                  <a:solidFill>
                    <a:schemeClr val="bg1"/>
                  </a:solidFill>
                  <a:latin typeface="微软雅黑" panose="020B0503020204020204" pitchFamily="34" charset="-122"/>
                  <a:ea typeface="微软雅黑" panose="020B0503020204020204" pitchFamily="34" charset="-122"/>
                  <a:cs typeface="+mn-ea"/>
                  <a:sym typeface="+mn-lt"/>
                </a:rPr>
                <a:t>1</a:t>
              </a:r>
              <a:endParaRPr lang="en-US" altLang="ko-KR"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4" name="TextBox 23"/>
          <p:cNvSpPr txBox="1"/>
          <p:nvPr/>
        </p:nvSpPr>
        <p:spPr>
          <a:xfrm>
            <a:off x="1449070" y="2409190"/>
            <a:ext cx="2590800" cy="2416175"/>
          </a:xfrm>
          <a:prstGeom prst="rect">
            <a:avLst/>
          </a:prstGeom>
          <a:noFill/>
        </p:spPr>
        <p:txBody>
          <a:bodyPr wrap="square" rtlCol="0">
            <a:spAutoFit/>
          </a:bodyPr>
          <a:lstStyle/>
          <a:p>
            <a:pPr>
              <a:lnSpc>
                <a:spcPct val="120000"/>
              </a:lnSpc>
            </a:pPr>
            <a:r>
              <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rPr>
              <a:t>刚出院的时候，我们按照医生的建议，买过好几款通用的监测血氧的仪器，力康、康泰、理邦。但是没有一款能够符合我们作为一个家长的要求。</a:t>
            </a: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grpSp>
        <p:nvGrpSpPr>
          <p:cNvPr id="3" name="组合 2"/>
          <p:cNvGrpSpPr/>
          <p:nvPr/>
        </p:nvGrpSpPr>
        <p:grpSpPr>
          <a:xfrm>
            <a:off x="-1938655" y="191135"/>
            <a:ext cx="5523127" cy="1628140"/>
            <a:chOff x="2880" y="465"/>
            <a:chExt cx="9779"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895" y="1445"/>
              <a:ext cx="5764" cy="1003"/>
            </a:xfrm>
            <a:prstGeom prst="rect">
              <a:avLst/>
            </a:prstGeom>
            <a:noFill/>
          </p:spPr>
          <p:txBody>
            <a:bodyPr wrap="square" rtlCol="0">
              <a:spAutoFit/>
            </a:bodyPr>
            <a:p>
              <a:pPr algn="just"/>
              <a:r>
                <a:rPr lang="en-US" altLang="zh-CN" sz="2800" b="1" dirty="0">
                  <a:solidFill>
                    <a:prstClr val="white"/>
                  </a:solidFill>
                  <a:latin typeface="微软雅黑" panose="020B0503020204020204" pitchFamily="34" charset="-122"/>
                  <a:ea typeface="微软雅黑" panose="020B0503020204020204" pitchFamily="34" charset="-122"/>
                  <a:cs typeface="+mn-ea"/>
                  <a:sym typeface="+mn-lt"/>
                </a:rPr>
                <a:t>1</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用户访谈</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p:nvGrpSpPr>
        <p:grpSpPr>
          <a:xfrm>
            <a:off x="4486910" y="2022475"/>
            <a:ext cx="2694940" cy="3503930"/>
            <a:chOff x="4669152" y="2204864"/>
            <a:chExt cx="2853697" cy="3161994"/>
          </a:xfrm>
        </p:grpSpPr>
        <p:sp>
          <p:nvSpPr>
            <p:cNvPr id="7"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4669153" y="5243677"/>
              <a:ext cx="2853695" cy="123181"/>
            </a:xfrm>
            <a:prstGeom prst="rect">
              <a:avLst/>
            </a:prstGeom>
            <a:solidFill>
              <a:schemeClr val="accent1"/>
            </a:solidFill>
            <a:ln w="3175">
              <a:noFill/>
              <a:prstDash val="solid"/>
              <a:round/>
            </a:ln>
            <a:effectLst/>
          </p:spPr>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11" name="任意多边形: 形状 445"/>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121920" tIns="60960" rIns="121920" bIns="60960" anchor="t" anchorCtr="0" compatLnSpc="1">
              <a:normAutofit/>
            </a:bodyPr>
            <a:p>
              <a:pPr lvl="0" algn="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2</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2" name="TextBox 23"/>
          <p:cNvSpPr txBox="1"/>
          <p:nvPr/>
        </p:nvSpPr>
        <p:spPr>
          <a:xfrm>
            <a:off x="4582160" y="2513330"/>
            <a:ext cx="2590800" cy="2745740"/>
          </a:xfrm>
          <a:prstGeom prst="rect">
            <a:avLst/>
          </a:prstGeom>
          <a:noFill/>
        </p:spPr>
        <p:txBody>
          <a:bodyPr wrap="square" rtlCol="0">
            <a:spAutoFit/>
          </a:bodyPr>
          <a:p>
            <a:pPr>
              <a:lnSpc>
                <a:spcPct val="120000"/>
              </a:lnSpc>
            </a:pP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rPr>
              <a:t>这些血氧仪都是使用捆绑式探头，要绑得非常紧才能有稳定的读数。即使不顾及宝宝捆绑后由于不适引发的哭闹和挣扎，捆绑式探头在宝宝活动的情况下读数非常不稳定，而且会误报警，探头与主机之间的有线连接非常不安全。</a:t>
            </a:r>
            <a:endPar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grpSp>
        <p:nvGrpSpPr>
          <p:cNvPr id="23" name="组合 22"/>
          <p:cNvGrpSpPr/>
          <p:nvPr/>
        </p:nvGrpSpPr>
        <p:grpSpPr>
          <a:xfrm>
            <a:off x="7419975" y="2022475"/>
            <a:ext cx="2705735" cy="3521710"/>
            <a:chOff x="1703943" y="2324178"/>
            <a:chExt cx="2644657" cy="2930370"/>
          </a:xfrm>
        </p:grpSpPr>
        <p:sp>
          <p:nvSpPr>
            <p:cNvPr id="29"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32" name="矩形 31"/>
            <p:cNvSpPr/>
            <p:nvPr/>
          </p:nvSpPr>
          <p:spPr>
            <a:xfrm>
              <a:off x="1703944" y="5140390"/>
              <a:ext cx="2644655" cy="114158"/>
            </a:xfrm>
            <a:prstGeom prst="rect">
              <a:avLst/>
            </a:prstGeom>
            <a:solidFill>
              <a:schemeClr val="accent2"/>
            </a:solidFill>
            <a:ln w="3175">
              <a:noFill/>
              <a:prstDash val="solid"/>
              <a:round/>
            </a:ln>
            <a:effectLst/>
          </p:spPr>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33" name="任意多边形: 形状 438"/>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ln>
            <a:effectLst/>
          </p:spPr>
          <p:txBody>
            <a:bodyPr vert="horz" wrap="square" lIns="121920" tIns="60960" rIns="121920" bIns="60960" anchor="t" anchorCtr="0" compatLnSpc="1">
              <a:normAutofit/>
            </a:bodyPr>
            <a:p>
              <a:pPr lvl="0" algn="r"/>
              <a:r>
                <a:rPr lang="en-US" altLang="ko-KR" sz="2000" b="1" dirty="0">
                  <a:solidFill>
                    <a:schemeClr val="bg1"/>
                  </a:solidFill>
                  <a:latin typeface="微软雅黑" panose="020B0503020204020204" pitchFamily="34" charset="-122"/>
                  <a:ea typeface="微软雅黑" panose="020B0503020204020204" pitchFamily="34" charset="-122"/>
                  <a:cs typeface="+mn-ea"/>
                  <a:sym typeface="+mn-lt"/>
                </a:rPr>
                <a:t>3</a:t>
              </a:r>
              <a:endParaRPr lang="en-US" altLang="ko-KR"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TextBox 23"/>
          <p:cNvSpPr txBox="1"/>
          <p:nvPr/>
        </p:nvSpPr>
        <p:spPr>
          <a:xfrm>
            <a:off x="7483475" y="2564130"/>
            <a:ext cx="2590800" cy="2745740"/>
          </a:xfrm>
          <a:prstGeom prst="rect">
            <a:avLst/>
          </a:prstGeom>
          <a:noFill/>
        </p:spPr>
        <p:txBody>
          <a:bodyPr wrap="square" rtlCol="0">
            <a:spAutoFit/>
          </a:bodyPr>
          <a:p>
            <a:pPr>
              <a:lnSpc>
                <a:spcPct val="120000"/>
              </a:lnSpc>
            </a:pP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rPr>
              <a:t>宝宝捆绑的地方会由于长时间按压而红肿，每两到三个小时需要换脚捆绑，防止压疮。有一次在使用时发现测试芯片发热，幸好没有给宝宝绑上。因为不忍心小宝宝的哭闹，我们很快就放弃此类产品的使用。</a:t>
            </a:r>
            <a:endPar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0" name="任意多边形: 形状 19"/>
          <p:cNvSpPr/>
          <p:nvPr/>
        </p:nvSpPr>
        <p:spPr>
          <a:xfrm>
            <a:off x="3471960" y="336901"/>
            <a:ext cx="623157" cy="1246313"/>
          </a:xfrm>
          <a:custGeom>
            <a:avLst/>
            <a:gdLst>
              <a:gd name="connsiteX0" fmla="*/ 958850 w 958850"/>
              <a:gd name="connsiteY0" fmla="*/ 0 h 1917700"/>
              <a:gd name="connsiteX1" fmla="*/ 958850 w 958850"/>
              <a:gd name="connsiteY1" fmla="*/ 245044 h 1917700"/>
              <a:gd name="connsiteX2" fmla="*/ 245044 w 958850"/>
              <a:gd name="connsiteY2" fmla="*/ 958850 h 1917700"/>
              <a:gd name="connsiteX3" fmla="*/ 958850 w 958850"/>
              <a:gd name="connsiteY3" fmla="*/ 1672656 h 1917700"/>
              <a:gd name="connsiteX4" fmla="*/ 958850 w 958850"/>
              <a:gd name="connsiteY4" fmla="*/ 1917700 h 1917700"/>
              <a:gd name="connsiteX5" fmla="*/ 0 w 958850"/>
              <a:gd name="connsiteY5" fmla="*/ 958850 h 1917700"/>
              <a:gd name="connsiteX6" fmla="*/ 95885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958850" y="0"/>
                </a:moveTo>
                <a:lnTo>
                  <a:pt x="958850" y="245044"/>
                </a:lnTo>
                <a:cubicBezTo>
                  <a:pt x="564626" y="245044"/>
                  <a:pt x="245044" y="564626"/>
                  <a:pt x="245044" y="958850"/>
                </a:cubicBezTo>
                <a:cubicBezTo>
                  <a:pt x="245044" y="1353074"/>
                  <a:pt x="564626" y="1672656"/>
                  <a:pt x="958850" y="1672656"/>
                </a:cubicBezTo>
                <a:lnTo>
                  <a:pt x="958850" y="1917700"/>
                </a:lnTo>
                <a:cubicBezTo>
                  <a:pt x="429292" y="1917700"/>
                  <a:pt x="0" y="1488408"/>
                  <a:pt x="0" y="958850"/>
                </a:cubicBezTo>
                <a:cubicBezTo>
                  <a:pt x="0" y="429292"/>
                  <a:pt x="429292" y="0"/>
                  <a:pt x="95885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1" name="矩形 60"/>
          <p:cNvSpPr/>
          <p:nvPr/>
        </p:nvSpPr>
        <p:spPr>
          <a:xfrm>
            <a:off x="4094895" y="1424020"/>
            <a:ext cx="7049770" cy="159385"/>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4" name="椭圆 63"/>
          <p:cNvSpPr/>
          <p:nvPr/>
        </p:nvSpPr>
        <p:spPr>
          <a:xfrm>
            <a:off x="3696475" y="560808"/>
            <a:ext cx="798551" cy="798551"/>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5" name="任意多边形: 形状 12"/>
          <p:cNvSpPr/>
          <p:nvPr/>
        </p:nvSpPr>
        <p:spPr bwMode="auto">
          <a:xfrm>
            <a:off x="3865578" y="768507"/>
            <a:ext cx="463076" cy="38060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6" name="Rectangle 30"/>
          <p:cNvSpPr/>
          <p:nvPr/>
        </p:nvSpPr>
        <p:spPr>
          <a:xfrm>
            <a:off x="4646295" y="780415"/>
            <a:ext cx="3556000" cy="368300"/>
          </a:xfrm>
          <a:prstGeom prst="rect">
            <a:avLst/>
          </a:prstGeom>
        </p:spPr>
        <p:txBody>
          <a:bodyPr wrap="square">
            <a:spAutoFit/>
          </a:bodyPr>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这个过程你们是如何选择产品的？</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p:tgtEl>
                                          <p:spTgt spid="44"/>
                                        </p:tgtEl>
                                        <p:attrNameLst>
                                          <p:attrName>ppt_y</p:attrName>
                                        </p:attrNameLst>
                                      </p:cBhvr>
                                      <p:tavLst>
                                        <p:tav tm="0">
                                          <p:val>
                                            <p:strVal val="#ppt_y+#ppt_h*1.125000"/>
                                          </p:val>
                                        </p:tav>
                                        <p:tav tm="100000">
                                          <p:val>
                                            <p:strVal val="#ppt_y"/>
                                          </p:val>
                                        </p:tav>
                                      </p:tavLst>
                                    </p:anim>
                                    <p:animEffect transition="in" filter="wipe(up)">
                                      <p:cBhvr>
                                        <p:cTn id="14" dur="500"/>
                                        <p:tgtEl>
                                          <p:spTgt spid="44"/>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p:tgtEl>
                                          <p:spTgt spid="22"/>
                                        </p:tgtEl>
                                        <p:attrNameLst>
                                          <p:attrName>ppt_y</p:attrName>
                                        </p:attrNameLst>
                                      </p:cBhvr>
                                      <p:tavLst>
                                        <p:tav tm="0">
                                          <p:val>
                                            <p:strVal val="#ppt_y+#ppt_h*1.125000"/>
                                          </p:val>
                                        </p:tav>
                                        <p:tav tm="100000">
                                          <p:val>
                                            <p:strVal val="#ppt_y"/>
                                          </p:val>
                                        </p:tav>
                                      </p:tavLst>
                                    </p:anim>
                                    <p:animEffect transition="in" filter="wipe(up)">
                                      <p:cBhvr>
                                        <p:cTn id="25" dur="500"/>
                                        <p:tgtEl>
                                          <p:spTgt spid="22"/>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childTnLst>
                          </p:cTn>
                        </p:par>
                        <p:par>
                          <p:cTn id="32" fill="hold">
                            <p:stCondLst>
                              <p:cond delay="2500"/>
                            </p:stCondLst>
                            <p:childTnLst>
                              <p:par>
                                <p:cTn id="33" presetID="12" presetClass="entr" presetSubtype="4"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ppt_y</p:attrName>
                                        </p:attrNameLst>
                                      </p:cBhvr>
                                      <p:tavLst>
                                        <p:tav tm="0">
                                          <p:val>
                                            <p:strVal val="#ppt_y+#ppt_h*1.125000"/>
                                          </p:val>
                                        </p:tav>
                                        <p:tav tm="100000">
                                          <p:val>
                                            <p:strVal val="#ppt_y"/>
                                          </p:val>
                                        </p:tav>
                                      </p:tavLst>
                                    </p:anim>
                                    <p:animEffect transition="in" filter="wipe(up)">
                                      <p:cBhvr>
                                        <p:cTn id="36" dur="500"/>
                                        <p:tgtEl>
                                          <p:spTgt spid="34"/>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1000"/>
                                        <p:tgtEl>
                                          <p:spTgt spid="66"/>
                                        </p:tgtEl>
                                      </p:cBhvr>
                                    </p:animEffect>
                                    <p:anim calcmode="lin" valueType="num">
                                      <p:cBhvr>
                                        <p:cTn id="40" dur="1000" fill="hold"/>
                                        <p:tgtEl>
                                          <p:spTgt spid="66"/>
                                        </p:tgtEl>
                                        <p:attrNameLst>
                                          <p:attrName>ppt_x</p:attrName>
                                        </p:attrNameLst>
                                      </p:cBhvr>
                                      <p:tavLst>
                                        <p:tav tm="0">
                                          <p:val>
                                            <p:strVal val="#ppt_x"/>
                                          </p:val>
                                        </p:tav>
                                        <p:tav tm="100000">
                                          <p:val>
                                            <p:strVal val="#ppt_x"/>
                                          </p:val>
                                        </p:tav>
                                      </p:tavLst>
                                    </p:anim>
                                    <p:anim calcmode="lin" valueType="num">
                                      <p:cBhvr>
                                        <p:cTn id="41"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2" grpId="0"/>
      <p:bldP spid="34"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449070" y="2022475"/>
            <a:ext cx="2705735" cy="3521710"/>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1703944" y="5140390"/>
              <a:ext cx="2644655" cy="114158"/>
            </a:xfrm>
            <a:prstGeom prst="rect">
              <a:avLst/>
            </a:prstGeom>
            <a:solidFill>
              <a:schemeClr val="accent2"/>
            </a:solidFill>
            <a:ln w="3175">
              <a:noFill/>
              <a:prstDash val="solid"/>
              <a:round/>
            </a:ln>
            <a:effectLst/>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7" name="任意多边形: 形状 438"/>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ln>
            <a:effectLst/>
          </p:spPr>
          <p:txBody>
            <a:bodyPr vert="horz" wrap="square" lIns="121920" tIns="60960" rIns="121920" bIns="60960" anchor="t" anchorCtr="0" compatLnSpc="1">
              <a:normAutofit/>
            </a:bodyPr>
            <a:lstStyle/>
            <a:p>
              <a:pPr lvl="0" algn="r"/>
              <a:r>
                <a:rPr lang="en-US" altLang="ko-KR" sz="2000" b="1" dirty="0">
                  <a:solidFill>
                    <a:schemeClr val="bg1"/>
                  </a:solidFill>
                  <a:latin typeface="微软雅黑" panose="020B0503020204020204" pitchFamily="34" charset="-122"/>
                  <a:ea typeface="微软雅黑" panose="020B0503020204020204" pitchFamily="34" charset="-122"/>
                  <a:cs typeface="+mn-ea"/>
                  <a:sym typeface="+mn-lt"/>
                </a:rPr>
                <a:t>1</a:t>
              </a:r>
              <a:endParaRPr lang="en-US" altLang="ko-KR"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4" name="TextBox 23"/>
          <p:cNvSpPr txBox="1"/>
          <p:nvPr/>
        </p:nvSpPr>
        <p:spPr>
          <a:xfrm>
            <a:off x="1449070" y="2409190"/>
            <a:ext cx="2590800" cy="2451100"/>
          </a:xfrm>
          <a:prstGeom prst="rect">
            <a:avLst/>
          </a:prstGeom>
          <a:noFill/>
        </p:spPr>
        <p:txBody>
          <a:bodyPr wrap="square" rtlCol="0">
            <a:spAutoFit/>
          </a:bodyPr>
          <a:lstStyle/>
          <a:p>
            <a:pPr>
              <a:lnSpc>
                <a:spcPct val="120000"/>
              </a:lnSpc>
            </a:pP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rPr>
              <a:t>后来我们从朋友这边了解到有一些智能设备可以检测宝宝的呼吸，又比较小的影响宝宝的正常休息，当时我们自己经过初步删选后选择了Owlet的智能袜子，安宝睡的智能床垫，Snuza的婴儿运动检测器。</a:t>
            </a:r>
            <a:endPar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grpSp>
        <p:nvGrpSpPr>
          <p:cNvPr id="3" name="组合 2"/>
          <p:cNvGrpSpPr/>
          <p:nvPr/>
        </p:nvGrpSpPr>
        <p:grpSpPr>
          <a:xfrm>
            <a:off x="-1938655" y="191135"/>
            <a:ext cx="5523127" cy="1628140"/>
            <a:chOff x="2880" y="465"/>
            <a:chExt cx="9779"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895" y="1445"/>
              <a:ext cx="5764" cy="1003"/>
            </a:xfrm>
            <a:prstGeom prst="rect">
              <a:avLst/>
            </a:prstGeom>
            <a:noFill/>
          </p:spPr>
          <p:txBody>
            <a:bodyPr wrap="square" rtlCol="0">
              <a:spAutoFit/>
            </a:bodyPr>
            <a:p>
              <a:pPr algn="just"/>
              <a:r>
                <a:rPr lang="en-US" altLang="zh-CN" sz="2800" b="1" dirty="0">
                  <a:solidFill>
                    <a:prstClr val="white"/>
                  </a:solidFill>
                  <a:latin typeface="微软雅黑" panose="020B0503020204020204" pitchFamily="34" charset="-122"/>
                  <a:ea typeface="微软雅黑" panose="020B0503020204020204" pitchFamily="34" charset="-122"/>
                  <a:cs typeface="+mn-ea"/>
                  <a:sym typeface="+mn-lt"/>
                </a:rPr>
                <a:t>1</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用户访谈</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p:nvGrpSpPr>
        <p:grpSpPr>
          <a:xfrm>
            <a:off x="4486910" y="2022475"/>
            <a:ext cx="2694940" cy="3503930"/>
            <a:chOff x="4669152" y="2204864"/>
            <a:chExt cx="2853697" cy="3161994"/>
          </a:xfrm>
        </p:grpSpPr>
        <p:sp>
          <p:nvSpPr>
            <p:cNvPr id="7"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4669153" y="5243677"/>
              <a:ext cx="2853695" cy="123181"/>
            </a:xfrm>
            <a:prstGeom prst="rect">
              <a:avLst/>
            </a:prstGeom>
            <a:solidFill>
              <a:schemeClr val="accent1"/>
            </a:solidFill>
            <a:ln w="3175">
              <a:noFill/>
              <a:prstDash val="solid"/>
              <a:round/>
            </a:ln>
            <a:effectLst/>
          </p:spPr>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11" name="任意多边形: 形状 445"/>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121920" tIns="60960" rIns="121920" bIns="60960" anchor="t" anchorCtr="0" compatLnSpc="1">
              <a:normAutofit/>
            </a:bodyPr>
            <a:p>
              <a:pPr lvl="0" algn="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2</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2" name="TextBox 23"/>
          <p:cNvSpPr txBox="1"/>
          <p:nvPr/>
        </p:nvSpPr>
        <p:spPr>
          <a:xfrm>
            <a:off x="4582160" y="2513330"/>
            <a:ext cx="2590800" cy="1861185"/>
          </a:xfrm>
          <a:prstGeom prst="rect">
            <a:avLst/>
          </a:prstGeom>
          <a:noFill/>
        </p:spPr>
        <p:txBody>
          <a:bodyPr wrap="square" rtlCol="0">
            <a:spAutoFit/>
          </a:bodyPr>
          <a:p>
            <a:pPr>
              <a:lnSpc>
                <a:spcPct val="120000"/>
              </a:lnSpc>
            </a:pP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rPr>
              <a:t>这三款里我们最先使用的是Snuza的婴儿运动检测器，它的优点是使用方便，只要捆绑在尿布上即可。但是它的缺点是理念很好，但是性能不健全。</a:t>
            </a:r>
            <a:endPar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grpSp>
        <p:nvGrpSpPr>
          <p:cNvPr id="23" name="组合 22"/>
          <p:cNvGrpSpPr/>
          <p:nvPr/>
        </p:nvGrpSpPr>
        <p:grpSpPr>
          <a:xfrm>
            <a:off x="7419975" y="2022475"/>
            <a:ext cx="2705735" cy="3521710"/>
            <a:chOff x="1703943" y="2324178"/>
            <a:chExt cx="2644657" cy="2930370"/>
          </a:xfrm>
        </p:grpSpPr>
        <p:sp>
          <p:nvSpPr>
            <p:cNvPr id="29"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32" name="矩形 31"/>
            <p:cNvSpPr/>
            <p:nvPr/>
          </p:nvSpPr>
          <p:spPr>
            <a:xfrm>
              <a:off x="1703944" y="5140390"/>
              <a:ext cx="2644655" cy="114158"/>
            </a:xfrm>
            <a:prstGeom prst="rect">
              <a:avLst/>
            </a:prstGeom>
            <a:solidFill>
              <a:schemeClr val="accent2"/>
            </a:solidFill>
            <a:ln w="3175">
              <a:noFill/>
              <a:prstDash val="solid"/>
              <a:round/>
            </a:ln>
            <a:effectLst/>
          </p:spPr>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33" name="任意多边形: 形状 438"/>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ln>
            <a:effectLst/>
          </p:spPr>
          <p:txBody>
            <a:bodyPr vert="horz" wrap="square" lIns="121920" tIns="60960" rIns="121920" bIns="60960" anchor="t" anchorCtr="0" compatLnSpc="1">
              <a:normAutofit/>
            </a:bodyPr>
            <a:p>
              <a:pPr lvl="0" algn="r"/>
              <a:r>
                <a:rPr lang="en-US" altLang="ko-KR" sz="2000" b="1" dirty="0">
                  <a:solidFill>
                    <a:schemeClr val="bg1"/>
                  </a:solidFill>
                  <a:latin typeface="微软雅黑" panose="020B0503020204020204" pitchFamily="34" charset="-122"/>
                  <a:ea typeface="微软雅黑" panose="020B0503020204020204" pitchFamily="34" charset="-122"/>
                  <a:cs typeface="+mn-ea"/>
                  <a:sym typeface="+mn-lt"/>
                </a:rPr>
                <a:t>3</a:t>
              </a:r>
              <a:endParaRPr lang="en-US" altLang="ko-KR"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TextBox 23"/>
          <p:cNvSpPr txBox="1"/>
          <p:nvPr/>
        </p:nvSpPr>
        <p:spPr>
          <a:xfrm>
            <a:off x="7419975" y="2446020"/>
            <a:ext cx="2590800" cy="3041015"/>
          </a:xfrm>
          <a:prstGeom prst="rect">
            <a:avLst/>
          </a:prstGeom>
          <a:noFill/>
        </p:spPr>
        <p:txBody>
          <a:bodyPr wrap="square" rtlCol="0">
            <a:spAutoFit/>
          </a:bodyPr>
          <a:p>
            <a:pPr>
              <a:lnSpc>
                <a:spcPct val="120000"/>
              </a:lnSpc>
            </a:pP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rPr>
              <a:t>虽然只需简单地捆绑在尿布上，但是由于宝宝的胖瘦和尿布的厚度很不一样，机器在衣服里面不可视，很容易让机器腾空。</a:t>
            </a:r>
            <a:endPar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a:lnSpc>
                <a:spcPct val="120000"/>
              </a:lnSpc>
            </a:pP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rPr>
              <a:t>另外在使用时它是一个单向反馈的机器，即检测，报警，刺激都由机器完成，让宝爸宝妈很难掌握机器工作情况。</a:t>
            </a:r>
            <a:endPar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0" name="任意多边形: 形状 19"/>
          <p:cNvSpPr/>
          <p:nvPr/>
        </p:nvSpPr>
        <p:spPr>
          <a:xfrm>
            <a:off x="3471960" y="336901"/>
            <a:ext cx="623157" cy="1246313"/>
          </a:xfrm>
          <a:custGeom>
            <a:avLst/>
            <a:gdLst>
              <a:gd name="connsiteX0" fmla="*/ 958850 w 958850"/>
              <a:gd name="connsiteY0" fmla="*/ 0 h 1917700"/>
              <a:gd name="connsiteX1" fmla="*/ 958850 w 958850"/>
              <a:gd name="connsiteY1" fmla="*/ 245044 h 1917700"/>
              <a:gd name="connsiteX2" fmla="*/ 245044 w 958850"/>
              <a:gd name="connsiteY2" fmla="*/ 958850 h 1917700"/>
              <a:gd name="connsiteX3" fmla="*/ 958850 w 958850"/>
              <a:gd name="connsiteY3" fmla="*/ 1672656 h 1917700"/>
              <a:gd name="connsiteX4" fmla="*/ 958850 w 958850"/>
              <a:gd name="connsiteY4" fmla="*/ 1917700 h 1917700"/>
              <a:gd name="connsiteX5" fmla="*/ 0 w 958850"/>
              <a:gd name="connsiteY5" fmla="*/ 958850 h 1917700"/>
              <a:gd name="connsiteX6" fmla="*/ 95885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958850" y="0"/>
                </a:moveTo>
                <a:lnTo>
                  <a:pt x="958850" y="245044"/>
                </a:lnTo>
                <a:cubicBezTo>
                  <a:pt x="564626" y="245044"/>
                  <a:pt x="245044" y="564626"/>
                  <a:pt x="245044" y="958850"/>
                </a:cubicBezTo>
                <a:cubicBezTo>
                  <a:pt x="245044" y="1353074"/>
                  <a:pt x="564626" y="1672656"/>
                  <a:pt x="958850" y="1672656"/>
                </a:cubicBezTo>
                <a:lnTo>
                  <a:pt x="958850" y="1917700"/>
                </a:lnTo>
                <a:cubicBezTo>
                  <a:pt x="429292" y="1917700"/>
                  <a:pt x="0" y="1488408"/>
                  <a:pt x="0" y="958850"/>
                </a:cubicBezTo>
                <a:cubicBezTo>
                  <a:pt x="0" y="429292"/>
                  <a:pt x="429292" y="0"/>
                  <a:pt x="95885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1" name="矩形 60"/>
          <p:cNvSpPr/>
          <p:nvPr/>
        </p:nvSpPr>
        <p:spPr>
          <a:xfrm>
            <a:off x="4094895" y="1424020"/>
            <a:ext cx="7049770" cy="159385"/>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4" name="椭圆 63"/>
          <p:cNvSpPr/>
          <p:nvPr/>
        </p:nvSpPr>
        <p:spPr>
          <a:xfrm>
            <a:off x="3696475" y="560808"/>
            <a:ext cx="798551" cy="798551"/>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5" name="任意多边形: 形状 12"/>
          <p:cNvSpPr/>
          <p:nvPr/>
        </p:nvSpPr>
        <p:spPr bwMode="auto">
          <a:xfrm>
            <a:off x="3865578" y="768507"/>
            <a:ext cx="463076" cy="38060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6" name="Rectangle 30"/>
          <p:cNvSpPr/>
          <p:nvPr/>
        </p:nvSpPr>
        <p:spPr>
          <a:xfrm>
            <a:off x="4646295" y="780415"/>
            <a:ext cx="6497955" cy="368300"/>
          </a:xfrm>
          <a:prstGeom prst="rect">
            <a:avLst/>
          </a:prstGeom>
        </p:spPr>
        <p:txBody>
          <a:bodyPr wrap="square">
            <a:spAutoFit/>
          </a:bodyPr>
          <a:p>
            <a:pPr algn="l"/>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在这之后你们还尝试过哪些产品？还遇到了什么样的问题？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p:tgtEl>
                                          <p:spTgt spid="44"/>
                                        </p:tgtEl>
                                        <p:attrNameLst>
                                          <p:attrName>ppt_y</p:attrName>
                                        </p:attrNameLst>
                                      </p:cBhvr>
                                      <p:tavLst>
                                        <p:tav tm="0">
                                          <p:val>
                                            <p:strVal val="#ppt_y+#ppt_h*1.125000"/>
                                          </p:val>
                                        </p:tav>
                                        <p:tav tm="100000">
                                          <p:val>
                                            <p:strVal val="#ppt_y"/>
                                          </p:val>
                                        </p:tav>
                                      </p:tavLst>
                                    </p:anim>
                                    <p:animEffect transition="in" filter="wipe(up)">
                                      <p:cBhvr>
                                        <p:cTn id="14" dur="500"/>
                                        <p:tgtEl>
                                          <p:spTgt spid="44"/>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p:tgtEl>
                                          <p:spTgt spid="22"/>
                                        </p:tgtEl>
                                        <p:attrNameLst>
                                          <p:attrName>ppt_y</p:attrName>
                                        </p:attrNameLst>
                                      </p:cBhvr>
                                      <p:tavLst>
                                        <p:tav tm="0">
                                          <p:val>
                                            <p:strVal val="#ppt_y+#ppt_h*1.125000"/>
                                          </p:val>
                                        </p:tav>
                                        <p:tav tm="100000">
                                          <p:val>
                                            <p:strVal val="#ppt_y"/>
                                          </p:val>
                                        </p:tav>
                                      </p:tavLst>
                                    </p:anim>
                                    <p:animEffect transition="in" filter="wipe(up)">
                                      <p:cBhvr>
                                        <p:cTn id="25" dur="500"/>
                                        <p:tgtEl>
                                          <p:spTgt spid="22"/>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childTnLst>
                          </p:cTn>
                        </p:par>
                        <p:par>
                          <p:cTn id="32" fill="hold">
                            <p:stCondLst>
                              <p:cond delay="2500"/>
                            </p:stCondLst>
                            <p:childTnLst>
                              <p:par>
                                <p:cTn id="33" presetID="12" presetClass="entr" presetSubtype="4"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ppt_y</p:attrName>
                                        </p:attrNameLst>
                                      </p:cBhvr>
                                      <p:tavLst>
                                        <p:tav tm="0">
                                          <p:val>
                                            <p:strVal val="#ppt_y+#ppt_h*1.125000"/>
                                          </p:val>
                                        </p:tav>
                                        <p:tav tm="100000">
                                          <p:val>
                                            <p:strVal val="#ppt_y"/>
                                          </p:val>
                                        </p:tav>
                                      </p:tavLst>
                                    </p:anim>
                                    <p:animEffect transition="in" filter="wipe(up)">
                                      <p:cBhvr>
                                        <p:cTn id="36" dur="500"/>
                                        <p:tgtEl>
                                          <p:spTgt spid="34"/>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1000"/>
                                        <p:tgtEl>
                                          <p:spTgt spid="66"/>
                                        </p:tgtEl>
                                      </p:cBhvr>
                                    </p:animEffect>
                                    <p:anim calcmode="lin" valueType="num">
                                      <p:cBhvr>
                                        <p:cTn id="40" dur="1000" fill="hold"/>
                                        <p:tgtEl>
                                          <p:spTgt spid="66"/>
                                        </p:tgtEl>
                                        <p:attrNameLst>
                                          <p:attrName>ppt_x</p:attrName>
                                        </p:attrNameLst>
                                      </p:cBhvr>
                                      <p:tavLst>
                                        <p:tav tm="0">
                                          <p:val>
                                            <p:strVal val="#ppt_x"/>
                                          </p:val>
                                        </p:tav>
                                        <p:tav tm="100000">
                                          <p:val>
                                            <p:strVal val="#ppt_x"/>
                                          </p:val>
                                        </p:tav>
                                      </p:tavLst>
                                    </p:anim>
                                    <p:anim calcmode="lin" valueType="num">
                                      <p:cBhvr>
                                        <p:cTn id="41"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2" grpId="0"/>
      <p:bldP spid="34"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38655" y="191135"/>
            <a:ext cx="5523127" cy="1628140"/>
            <a:chOff x="2880" y="465"/>
            <a:chExt cx="9779"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895" y="1445"/>
              <a:ext cx="5764" cy="1003"/>
            </a:xfrm>
            <a:prstGeom prst="rect">
              <a:avLst/>
            </a:prstGeom>
            <a:noFill/>
          </p:spPr>
          <p:txBody>
            <a:bodyPr wrap="square" rtlCol="0">
              <a:spAutoFit/>
            </a:bodyPr>
            <a:p>
              <a:pPr algn="just"/>
              <a:r>
                <a:rPr lang="en-US" altLang="zh-CN" sz="2800" b="1" dirty="0">
                  <a:solidFill>
                    <a:prstClr val="white"/>
                  </a:solidFill>
                  <a:latin typeface="微软雅黑" panose="020B0503020204020204" pitchFamily="34" charset="-122"/>
                  <a:ea typeface="微软雅黑" panose="020B0503020204020204" pitchFamily="34" charset="-122"/>
                  <a:cs typeface="+mn-ea"/>
                  <a:sym typeface="+mn-lt"/>
                </a:rPr>
                <a:t>1</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用户访谈</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p:nvGrpSpPr>
        <p:grpSpPr>
          <a:xfrm>
            <a:off x="1924050" y="2022475"/>
            <a:ext cx="9061450" cy="2934335"/>
            <a:chOff x="1549182" y="2204864"/>
            <a:chExt cx="10329523" cy="3161994"/>
          </a:xfrm>
        </p:grpSpPr>
        <p:sp>
          <p:nvSpPr>
            <p:cNvPr id="7" name="矩形: 剪去单角 444"/>
            <p:cNvSpPr/>
            <p:nvPr/>
          </p:nvSpPr>
          <p:spPr>
            <a:xfrm>
              <a:off x="1549182" y="2204864"/>
              <a:ext cx="1029388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1549182" y="5243656"/>
              <a:ext cx="10293885" cy="123202"/>
            </a:xfrm>
            <a:prstGeom prst="rect">
              <a:avLst/>
            </a:prstGeom>
            <a:solidFill>
              <a:schemeClr val="accent1"/>
            </a:solidFill>
            <a:ln w="3175">
              <a:noFill/>
              <a:prstDash val="solid"/>
              <a:round/>
            </a:ln>
            <a:effectLst/>
          </p:spPr>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sp>
          <p:nvSpPr>
            <p:cNvPr id="11" name="任意多边形: 形状 445"/>
            <p:cNvSpPr/>
            <p:nvPr/>
          </p:nvSpPr>
          <p:spPr bwMode="auto">
            <a:xfrm>
              <a:off x="10938007" y="2204864"/>
              <a:ext cx="940698" cy="81657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121920" tIns="60960" rIns="121920" bIns="60960" anchor="t" anchorCtr="0" compatLnSpc="1">
              <a:normAutofit/>
            </a:bodyPr>
            <a:p>
              <a:pPr lvl="0" algn="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2" name="TextBox 23"/>
          <p:cNvSpPr txBox="1"/>
          <p:nvPr/>
        </p:nvSpPr>
        <p:spPr>
          <a:xfrm>
            <a:off x="2219960" y="2364740"/>
            <a:ext cx="8731885" cy="1938020"/>
          </a:xfrm>
          <a:prstGeom prst="rect">
            <a:avLst/>
          </a:prstGeom>
          <a:noFill/>
        </p:spPr>
        <p:txBody>
          <a:bodyPr wrap="square" rtlCol="0">
            <a:spAutoFit/>
          </a:bodyPr>
          <a:p>
            <a:pPr>
              <a:lnSpc>
                <a:spcPct val="120000"/>
              </a:lnSpc>
            </a:pP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为什么没有一个产品：</a:t>
            </a:r>
            <a:endPar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a:lnSpc>
                <a:spcPct val="120000"/>
              </a:lnSpc>
            </a:pPr>
            <a:r>
              <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1</a:t>
            </a: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a:t>
            </a: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既能不伤害宝宝，影响宝宝休息</a:t>
            </a:r>
            <a:endPar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a:lnSpc>
                <a:spcPct val="120000"/>
              </a:lnSpc>
            </a:pPr>
            <a:r>
              <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2</a:t>
            </a: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a:t>
            </a: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又能有效地监控宝宝的呼吸</a:t>
            </a:r>
            <a:endPar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a:lnSpc>
                <a:spcPct val="120000"/>
              </a:lnSpc>
            </a:pPr>
            <a:r>
              <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3</a:t>
            </a: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a:t>
            </a: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还能在他面色青紫以前就发出预警，</a:t>
            </a:r>
            <a:endPar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a:lnSpc>
                <a:spcPct val="120000"/>
              </a:lnSpc>
            </a:pP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     让爸爸妈妈提前做出措施，让宝宝恢复呼吸而不至于缺氧到面色青紫？</a:t>
            </a:r>
            <a:r>
              <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a:t>
            </a:r>
            <a:endPar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0" name="任意多边形: 形状 19"/>
          <p:cNvSpPr/>
          <p:nvPr/>
        </p:nvSpPr>
        <p:spPr>
          <a:xfrm>
            <a:off x="3471960" y="336901"/>
            <a:ext cx="623157" cy="1246313"/>
          </a:xfrm>
          <a:custGeom>
            <a:avLst/>
            <a:gdLst>
              <a:gd name="connsiteX0" fmla="*/ 958850 w 958850"/>
              <a:gd name="connsiteY0" fmla="*/ 0 h 1917700"/>
              <a:gd name="connsiteX1" fmla="*/ 958850 w 958850"/>
              <a:gd name="connsiteY1" fmla="*/ 245044 h 1917700"/>
              <a:gd name="connsiteX2" fmla="*/ 245044 w 958850"/>
              <a:gd name="connsiteY2" fmla="*/ 958850 h 1917700"/>
              <a:gd name="connsiteX3" fmla="*/ 958850 w 958850"/>
              <a:gd name="connsiteY3" fmla="*/ 1672656 h 1917700"/>
              <a:gd name="connsiteX4" fmla="*/ 958850 w 958850"/>
              <a:gd name="connsiteY4" fmla="*/ 1917700 h 1917700"/>
              <a:gd name="connsiteX5" fmla="*/ 0 w 958850"/>
              <a:gd name="connsiteY5" fmla="*/ 958850 h 1917700"/>
              <a:gd name="connsiteX6" fmla="*/ 95885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958850" y="0"/>
                </a:moveTo>
                <a:lnTo>
                  <a:pt x="958850" y="245044"/>
                </a:lnTo>
                <a:cubicBezTo>
                  <a:pt x="564626" y="245044"/>
                  <a:pt x="245044" y="564626"/>
                  <a:pt x="245044" y="958850"/>
                </a:cubicBezTo>
                <a:cubicBezTo>
                  <a:pt x="245044" y="1353074"/>
                  <a:pt x="564626" y="1672656"/>
                  <a:pt x="958850" y="1672656"/>
                </a:cubicBezTo>
                <a:lnTo>
                  <a:pt x="958850" y="1917700"/>
                </a:lnTo>
                <a:cubicBezTo>
                  <a:pt x="429292" y="1917700"/>
                  <a:pt x="0" y="1488408"/>
                  <a:pt x="0" y="958850"/>
                </a:cubicBezTo>
                <a:cubicBezTo>
                  <a:pt x="0" y="429292"/>
                  <a:pt x="429292" y="0"/>
                  <a:pt x="958850" y="0"/>
                </a:cubicBezTo>
                <a:close/>
              </a:path>
            </a:pathLst>
          </a:custGeom>
          <a:solidFill>
            <a:srgbClr val="DD7979"/>
          </a:solidFill>
          <a:ln w="76200">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1" name="矩形 60"/>
          <p:cNvSpPr/>
          <p:nvPr/>
        </p:nvSpPr>
        <p:spPr>
          <a:xfrm>
            <a:off x="4094895" y="1424020"/>
            <a:ext cx="7049770" cy="159385"/>
          </a:xfrm>
          <a:prstGeom prst="rect">
            <a:avLst/>
          </a:prstGeom>
          <a:solidFill>
            <a:srgbClr val="DD7979"/>
          </a:solidFill>
          <a:ln w="76200">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4" name="椭圆 63"/>
          <p:cNvSpPr/>
          <p:nvPr/>
        </p:nvSpPr>
        <p:spPr>
          <a:xfrm>
            <a:off x="3696475" y="560808"/>
            <a:ext cx="798551" cy="798551"/>
          </a:xfrm>
          <a:prstGeom prst="ellipse">
            <a:avLst/>
          </a:prstGeom>
          <a:solidFill>
            <a:srgbClr val="DD7979"/>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5" name="任意多边形: 形状 12"/>
          <p:cNvSpPr/>
          <p:nvPr/>
        </p:nvSpPr>
        <p:spPr bwMode="auto">
          <a:xfrm>
            <a:off x="3865578" y="768507"/>
            <a:ext cx="463076" cy="38060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6" name="Rectangle 30"/>
          <p:cNvSpPr/>
          <p:nvPr/>
        </p:nvSpPr>
        <p:spPr>
          <a:xfrm>
            <a:off x="4646295" y="780415"/>
            <a:ext cx="7055485" cy="368300"/>
          </a:xfrm>
          <a:prstGeom prst="rect">
            <a:avLst/>
          </a:prstGeom>
        </p:spPr>
        <p:txBody>
          <a:bodyPr wrap="square">
            <a:spAutoFit/>
          </a:bodyPr>
          <a:p>
            <a:pPr algn="l"/>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最后，我们提出了满足这样条件的一个</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产品</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p:tgtEl>
                                          <p:spTgt spid="22"/>
                                        </p:tgtEl>
                                        <p:attrNameLst>
                                          <p:attrName>ppt_y</p:attrName>
                                        </p:attrNameLst>
                                      </p:cBhvr>
                                      <p:tavLst>
                                        <p:tav tm="0">
                                          <p:val>
                                            <p:strVal val="#ppt_y+#ppt_h*1.125000"/>
                                          </p:val>
                                        </p:tav>
                                        <p:tav tm="100000">
                                          <p:val>
                                            <p:strVal val="#ppt_y"/>
                                          </p:val>
                                        </p:tav>
                                      </p:tavLst>
                                    </p:anim>
                                    <p:animEffect transition="in" filter="wipe(up)">
                                      <p:cBhvr>
                                        <p:cTn id="14" dur="500"/>
                                        <p:tgtEl>
                                          <p:spTgt spid="22"/>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1000"/>
                                        <p:tgtEl>
                                          <p:spTgt spid="66"/>
                                        </p:tgtEl>
                                      </p:cBhvr>
                                    </p:animEffect>
                                    <p:anim calcmode="lin" valueType="num">
                                      <p:cBhvr>
                                        <p:cTn id="18" dur="1000" fill="hold"/>
                                        <p:tgtEl>
                                          <p:spTgt spid="66"/>
                                        </p:tgtEl>
                                        <p:attrNameLst>
                                          <p:attrName>ppt_x</p:attrName>
                                        </p:attrNameLst>
                                      </p:cBhvr>
                                      <p:tavLst>
                                        <p:tav tm="0">
                                          <p:val>
                                            <p:strVal val="#ppt_x"/>
                                          </p:val>
                                        </p:tav>
                                        <p:tav tm="100000">
                                          <p:val>
                                            <p:strVal val="#ppt_x"/>
                                          </p:val>
                                        </p:tav>
                                      </p:tavLst>
                                    </p:anim>
                                    <p:anim calcmode="lin" valueType="num">
                                      <p:cBhvr>
                                        <p:cTn id="1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6520180" y="412115"/>
            <a:ext cx="5532120" cy="4146550"/>
          </a:xfrm>
          <a:prstGeom prst="rect">
            <a:avLst/>
          </a:prstGeom>
        </p:spPr>
      </p:pic>
      <p:grpSp>
        <p:nvGrpSpPr>
          <p:cNvPr id="3" name="组合 2"/>
          <p:cNvGrpSpPr/>
          <p:nvPr/>
        </p:nvGrpSpPr>
        <p:grpSpPr>
          <a:xfrm>
            <a:off x="-1938655" y="191135"/>
            <a:ext cx="5523127" cy="1628140"/>
            <a:chOff x="2880" y="465"/>
            <a:chExt cx="9779"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895" y="1445"/>
              <a:ext cx="5764" cy="1003"/>
            </a:xfrm>
            <a:prstGeom prst="rect">
              <a:avLst/>
            </a:prstGeom>
            <a:noFill/>
          </p:spPr>
          <p:txBody>
            <a:bodyPr wrap="square" rtlCol="0">
              <a:spAutoFit/>
            </a:bodyPr>
            <a:p>
              <a:pPr algn="just"/>
              <a:r>
                <a:rPr lang="en-US" sz="2800" b="1" dirty="0">
                  <a:solidFill>
                    <a:prstClr val="white"/>
                  </a:solidFill>
                  <a:latin typeface="微软雅黑" panose="020B0503020204020204" pitchFamily="34" charset="-122"/>
                  <a:ea typeface="微软雅黑" panose="020B0503020204020204" pitchFamily="34" charset="-122"/>
                  <a:cs typeface="+mn-ea"/>
                  <a:sym typeface="+mn-lt"/>
                </a:rPr>
                <a:t>2</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、问卷调查</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pic>
        <p:nvPicPr>
          <p:cNvPr id="8" name="图片 7"/>
          <p:cNvPicPr>
            <a:picLocks noChangeAspect="1"/>
          </p:cNvPicPr>
          <p:nvPr/>
        </p:nvPicPr>
        <p:blipFill>
          <a:blip r:embed="rId2"/>
          <a:stretch>
            <a:fillRect/>
          </a:stretch>
        </p:blipFill>
        <p:spPr>
          <a:xfrm>
            <a:off x="114935" y="2058035"/>
            <a:ext cx="5408295" cy="4090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38655" y="191135"/>
            <a:ext cx="5523127" cy="1628140"/>
            <a:chOff x="2880" y="465"/>
            <a:chExt cx="9779" cy="3129"/>
          </a:xfrm>
        </p:grpSpPr>
        <p:sp>
          <p:nvSpPr>
            <p:cNvPr id="2" name="出自【趣你的PPT】(微信:qunideppt)：最优质的PPT资源库"/>
            <p:cNvSpPr>
              <a:spLocks noChangeArrowheads="1"/>
            </p:cNvSpPr>
            <p:nvPr/>
          </p:nvSpPr>
          <p:spPr bwMode="auto">
            <a:xfrm>
              <a:off x="2880" y="465"/>
              <a:ext cx="9470" cy="3129"/>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p:spPr>
          <p:txBody>
            <a:bodyPr wrap="none" lIns="121910" tIns="60955" rIns="121910" bIns="60955" anchor="ctr"/>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6895" y="1445"/>
              <a:ext cx="5764" cy="1003"/>
            </a:xfrm>
            <a:prstGeom prst="rect">
              <a:avLst/>
            </a:prstGeom>
            <a:noFill/>
          </p:spPr>
          <p:txBody>
            <a:bodyPr wrap="square" rtlCol="0">
              <a:spAutoFit/>
            </a:bodyPr>
            <a:p>
              <a:pPr algn="just"/>
              <a:r>
                <a:rPr lang="en-US" sz="2800" b="1" dirty="0">
                  <a:solidFill>
                    <a:prstClr val="white"/>
                  </a:solidFill>
                  <a:latin typeface="微软雅黑" panose="020B0503020204020204" pitchFamily="34" charset="-122"/>
                  <a:ea typeface="微软雅黑" panose="020B0503020204020204" pitchFamily="34" charset="-122"/>
                  <a:cs typeface="+mn-ea"/>
                  <a:sym typeface="+mn-lt"/>
                </a:rPr>
                <a:t>2</a:t>
              </a:r>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、问卷调查</a:t>
              </a:r>
              <a:endParaRPr lang="zh-CN" altLang="en-US"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pic>
        <p:nvPicPr>
          <p:cNvPr id="4" name="图片 3"/>
          <p:cNvPicPr>
            <a:picLocks noChangeAspect="1"/>
          </p:cNvPicPr>
          <p:nvPr/>
        </p:nvPicPr>
        <p:blipFill>
          <a:blip r:embed="rId1"/>
          <a:stretch>
            <a:fillRect/>
          </a:stretch>
        </p:blipFill>
        <p:spPr>
          <a:xfrm>
            <a:off x="116205" y="2018030"/>
            <a:ext cx="5441315" cy="3784600"/>
          </a:xfrm>
          <a:prstGeom prst="rect">
            <a:avLst/>
          </a:prstGeom>
        </p:spPr>
      </p:pic>
      <p:pic>
        <p:nvPicPr>
          <p:cNvPr id="5" name="图片 4"/>
          <p:cNvPicPr>
            <a:picLocks noChangeAspect="1"/>
          </p:cNvPicPr>
          <p:nvPr/>
        </p:nvPicPr>
        <p:blipFill>
          <a:blip r:embed="rId2"/>
          <a:stretch>
            <a:fillRect/>
          </a:stretch>
        </p:blipFill>
        <p:spPr>
          <a:xfrm>
            <a:off x="6368415" y="382270"/>
            <a:ext cx="5170170" cy="4144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ags/tag1.xml><?xml version="1.0" encoding="utf-8"?>
<p:tagLst xmlns:p="http://schemas.openxmlformats.org/presentationml/2006/main">
  <p:tag name="ISLIDE.DIAGRAM" val="4fa1beeb-2c3c-429c-8c7c-19408bb784df"/>
</p:tagLst>
</file>

<file path=ppt/tags/tag2.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1648">
      <a:dk1>
        <a:sysClr val="windowText" lastClr="000000"/>
      </a:dk1>
      <a:lt1>
        <a:sysClr val="window" lastClr="FFFFFF"/>
      </a:lt1>
      <a:dk2>
        <a:srgbClr val="44546A"/>
      </a:dk2>
      <a:lt2>
        <a:srgbClr val="E7E6E6"/>
      </a:lt2>
      <a:accent1>
        <a:srgbClr val="D37979"/>
      </a:accent1>
      <a:accent2>
        <a:srgbClr val="44546A"/>
      </a:accent2>
      <a:accent3>
        <a:srgbClr val="D37979"/>
      </a:accent3>
      <a:accent4>
        <a:srgbClr val="44546A"/>
      </a:accent4>
      <a:accent5>
        <a:srgbClr val="D37979"/>
      </a:accent5>
      <a:accent6>
        <a:srgbClr val="44645E"/>
      </a:accent6>
      <a:hlink>
        <a:srgbClr val="0563C1"/>
      </a:hlink>
      <a:folHlink>
        <a:srgbClr val="954F72"/>
      </a:folHlink>
    </a:clrScheme>
    <a:fontScheme name="m42sp2mc">
      <a:majorFont>
        <a:latin typeface="庞门正道标题体"/>
        <a:ea typeface="庞门正道标题体"/>
        <a:cs typeface=""/>
      </a:majorFont>
      <a:minorFont>
        <a:latin typeface="庞门正道标题体"/>
        <a:ea typeface="庞门正道标题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1317</Words>
  <Application>WPS 演示</Application>
  <PresentationFormat>宽屏</PresentationFormat>
  <Paragraphs>154</Paragraphs>
  <Slides>17</Slides>
  <Notes>25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宋体</vt:lpstr>
      <vt:lpstr>Wingdings</vt:lpstr>
      <vt:lpstr>微软雅黑</vt:lpstr>
      <vt:lpstr>Calibri</vt:lpstr>
      <vt:lpstr>华文仿宋</vt:lpstr>
      <vt:lpstr>Arial Unicode MS</vt:lpstr>
      <vt:lpstr>等线</vt:lpstr>
      <vt:lpstr>Helvetica Light</vt:lpstr>
      <vt:lpstr>Kontrapunkt Bob Bold</vt:lpstr>
      <vt:lpstr>Meiryo</vt:lpstr>
      <vt:lpstr>Arial Narrow</vt:lpstr>
      <vt:lpstr>庞门正道标题体</vt:lpstr>
      <vt:lpstr>Segoe Print</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Gabrielle</cp:lastModifiedBy>
  <cp:revision>29</cp:revision>
  <dcterms:created xsi:type="dcterms:W3CDTF">2019-05-07T15:53:00Z</dcterms:created>
  <dcterms:modified xsi:type="dcterms:W3CDTF">2020-11-15T06:08:00Z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