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323" r:id="rId4"/>
    <p:sldId id="263" r:id="rId5"/>
    <p:sldId id="270" r:id="rId6"/>
    <p:sldId id="322" r:id="rId8"/>
    <p:sldId id="379" r:id="rId9"/>
    <p:sldId id="380" r:id="rId10"/>
    <p:sldId id="381" r:id="rId11"/>
    <p:sldId id="382" r:id="rId12"/>
    <p:sldId id="32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p:scale>
          <a:sx n="66" d="100"/>
          <a:sy n="66" d="100"/>
        </p:scale>
        <p:origin x="1686" y="1080"/>
      </p:cViewPr>
      <p:guideLst>
        <p:guide orient="horz" pos="2192"/>
        <p:guide pos="37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3" name="文本框 2"/>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p:transition spd="med">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7" name="Freeform: Shape 6"/>
          <p:cNvSpPr/>
          <p:nvPr userDrawn="1"/>
        </p:nvSpPr>
        <p:spPr>
          <a:xfrm>
            <a:off x="4914901" y="1"/>
            <a:ext cx="7277100" cy="4379547"/>
          </a:xfrm>
          <a:custGeom>
            <a:avLst/>
            <a:gdLst>
              <a:gd name="connsiteX0" fmla="*/ 0 w 7208506"/>
              <a:gd name="connsiteY0" fmla="*/ 0 h 4338265"/>
              <a:gd name="connsiteX1" fmla="*/ 7208506 w 7208506"/>
              <a:gd name="connsiteY1" fmla="*/ 0 h 4338265"/>
              <a:gd name="connsiteX2" fmla="*/ 7208506 w 7208506"/>
              <a:gd name="connsiteY2" fmla="*/ 3736930 h 4338265"/>
              <a:gd name="connsiteX3" fmla="*/ 7182826 w 7208506"/>
              <a:gd name="connsiteY3" fmla="*/ 3751567 h 4338265"/>
              <a:gd name="connsiteX4" fmla="*/ 4858361 w 7208506"/>
              <a:gd name="connsiteY4" fmla="*/ 4338265 h 4338265"/>
              <a:gd name="connsiteX5" fmla="*/ 24497 w 7208506"/>
              <a:gd name="connsiteY5" fmla="*/ 192786 h 433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8506" h="4338265">
                <a:moveTo>
                  <a:pt x="0" y="0"/>
                </a:moveTo>
                <a:lnTo>
                  <a:pt x="7208506" y="0"/>
                </a:lnTo>
                <a:lnTo>
                  <a:pt x="7208506" y="3736930"/>
                </a:lnTo>
                <a:lnTo>
                  <a:pt x="7182826" y="3751567"/>
                </a:lnTo>
                <a:cubicBezTo>
                  <a:pt x="6491452" y="4125789"/>
                  <a:pt x="5699720" y="4338265"/>
                  <a:pt x="4858361" y="4338265"/>
                </a:cubicBezTo>
                <a:cubicBezTo>
                  <a:pt x="2410772" y="4338265"/>
                  <a:pt x="383162" y="2540117"/>
                  <a:pt x="24497" y="192786"/>
                </a:cubicBezTo>
                <a:close/>
              </a:path>
            </a:pathLst>
          </a:custGeom>
          <a:gradFill>
            <a:gsLst>
              <a:gs pos="100000">
                <a:srgbClr val="21273E"/>
              </a:gs>
              <a:gs pos="0">
                <a:srgbClr val="2C344B"/>
              </a:gs>
            </a:gsLst>
            <a:lin ang="5400000" scaled="0"/>
          </a:gradFill>
          <a:ln>
            <a:noFill/>
          </a:ln>
          <a:effectLst>
            <a:outerShdw blurRad="1270000" dist="4445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40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849786" y="831273"/>
            <a:ext cx="4621832" cy="5846618"/>
          </a:xfrm>
          <a:prstGeom prst="rect">
            <a:avLst/>
          </a:prstGeom>
        </p:spPr>
      </p:pic>
      <p:sp>
        <p:nvSpPr>
          <p:cNvPr id="5" name="Picture Placeholder 6"/>
          <p:cNvSpPr>
            <a:spLocks noGrp="1"/>
          </p:cNvSpPr>
          <p:nvPr>
            <p:ph type="pic" sz="quarter" idx="12"/>
          </p:nvPr>
        </p:nvSpPr>
        <p:spPr>
          <a:xfrm rot="549907">
            <a:off x="7001708" y="1715323"/>
            <a:ext cx="2082759" cy="2035229"/>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 name="connsiteX0-101" fmla="*/ 439249 w 1318934"/>
              <a:gd name="connsiteY0-102" fmla="*/ 0 h 2521663"/>
              <a:gd name="connsiteX1-103" fmla="*/ 1289807 w 1318934"/>
              <a:gd name="connsiteY1-104" fmla="*/ 229224 h 2521663"/>
              <a:gd name="connsiteX2-105" fmla="*/ 1318934 w 1318934"/>
              <a:gd name="connsiteY2-106" fmla="*/ 2521663 h 2521663"/>
              <a:gd name="connsiteX3-107" fmla="*/ 1 w 1318934"/>
              <a:gd name="connsiteY3-108" fmla="*/ 2395175 h 2521663"/>
              <a:gd name="connsiteX4-109" fmla="*/ 439249 w 1318934"/>
              <a:gd name="connsiteY4-110" fmla="*/ 0 h 2521663"/>
              <a:gd name="connsiteX0-111" fmla="*/ 439249 w 1896861"/>
              <a:gd name="connsiteY0-112" fmla="*/ 0 h 2521663"/>
              <a:gd name="connsiteX1-113" fmla="*/ 1896861 w 1896861"/>
              <a:gd name="connsiteY1-114" fmla="*/ 139406 h 2521663"/>
              <a:gd name="connsiteX2-115" fmla="*/ 1318934 w 1896861"/>
              <a:gd name="connsiteY2-116" fmla="*/ 2521663 h 2521663"/>
              <a:gd name="connsiteX3-117" fmla="*/ 1 w 1896861"/>
              <a:gd name="connsiteY3-118" fmla="*/ 2395175 h 2521663"/>
              <a:gd name="connsiteX4-119" fmla="*/ 439249 w 1896861"/>
              <a:gd name="connsiteY4-120" fmla="*/ 0 h 2521663"/>
              <a:gd name="connsiteX0-121" fmla="*/ 450018 w 1907630"/>
              <a:gd name="connsiteY0-122" fmla="*/ 0 h 2521663"/>
              <a:gd name="connsiteX1-123" fmla="*/ 1907630 w 1907630"/>
              <a:gd name="connsiteY1-124" fmla="*/ 139406 h 2521663"/>
              <a:gd name="connsiteX2-125" fmla="*/ 1329703 w 1907630"/>
              <a:gd name="connsiteY2-126" fmla="*/ 2521663 h 2521663"/>
              <a:gd name="connsiteX3-127" fmla="*/ 0 w 1907630"/>
              <a:gd name="connsiteY3-128" fmla="*/ 1547873 h 2521663"/>
              <a:gd name="connsiteX4-129" fmla="*/ 450018 w 1907630"/>
              <a:gd name="connsiteY4-130" fmla="*/ 0 h 2521663"/>
              <a:gd name="connsiteX0-131" fmla="*/ 450018 w 1907630"/>
              <a:gd name="connsiteY0-132" fmla="*/ 0 h 1851265"/>
              <a:gd name="connsiteX1-133" fmla="*/ 1907630 w 1907630"/>
              <a:gd name="connsiteY1-134" fmla="*/ 139406 h 1851265"/>
              <a:gd name="connsiteX2-135" fmla="*/ 1103732 w 1907630"/>
              <a:gd name="connsiteY2-136" fmla="*/ 1851265 h 1851265"/>
              <a:gd name="connsiteX3-137" fmla="*/ 0 w 1907630"/>
              <a:gd name="connsiteY3-138" fmla="*/ 1547873 h 1851265"/>
              <a:gd name="connsiteX4-139" fmla="*/ 450018 w 1907630"/>
              <a:gd name="connsiteY4-140" fmla="*/ 0 h 1851265"/>
              <a:gd name="connsiteX0-141" fmla="*/ 450018 w 1907630"/>
              <a:gd name="connsiteY0-142" fmla="*/ 0 h 1931216"/>
              <a:gd name="connsiteX1-143" fmla="*/ 1907630 w 1907630"/>
              <a:gd name="connsiteY1-144" fmla="*/ 139406 h 1931216"/>
              <a:gd name="connsiteX2-145" fmla="*/ 1136943 w 1907630"/>
              <a:gd name="connsiteY2-146" fmla="*/ 1931216 h 1931216"/>
              <a:gd name="connsiteX3-147" fmla="*/ 0 w 1907630"/>
              <a:gd name="connsiteY3-148" fmla="*/ 1547873 h 1931216"/>
              <a:gd name="connsiteX4-149" fmla="*/ 450018 w 1907630"/>
              <a:gd name="connsiteY4-150" fmla="*/ 0 h 1931216"/>
              <a:gd name="connsiteX0-151" fmla="*/ 450018 w 1907630"/>
              <a:gd name="connsiteY0-152" fmla="*/ 0 h 1935175"/>
              <a:gd name="connsiteX1-153" fmla="*/ 1907630 w 1907630"/>
              <a:gd name="connsiteY1-154" fmla="*/ 139406 h 1935175"/>
              <a:gd name="connsiteX2-155" fmla="*/ 1137582 w 1907630"/>
              <a:gd name="connsiteY2-156" fmla="*/ 1935175 h 1935175"/>
              <a:gd name="connsiteX3-157" fmla="*/ 0 w 1907630"/>
              <a:gd name="connsiteY3-158" fmla="*/ 1547873 h 1935175"/>
              <a:gd name="connsiteX4-159" fmla="*/ 450018 w 1907630"/>
              <a:gd name="connsiteY4-160" fmla="*/ 0 h 1935175"/>
              <a:gd name="connsiteX0-161" fmla="*/ 450018 w 1975071"/>
              <a:gd name="connsiteY0-162" fmla="*/ 0 h 1935175"/>
              <a:gd name="connsiteX1-163" fmla="*/ 1975071 w 1975071"/>
              <a:gd name="connsiteY1-164" fmla="*/ 230086 h 1935175"/>
              <a:gd name="connsiteX2-165" fmla="*/ 1137582 w 1975071"/>
              <a:gd name="connsiteY2-166" fmla="*/ 1935175 h 1935175"/>
              <a:gd name="connsiteX3-167" fmla="*/ 0 w 1975071"/>
              <a:gd name="connsiteY3-168" fmla="*/ 1547873 h 1935175"/>
              <a:gd name="connsiteX4-169" fmla="*/ 450018 w 1975071"/>
              <a:gd name="connsiteY4-170" fmla="*/ 0 h 1935175"/>
              <a:gd name="connsiteX0-171" fmla="*/ 450018 w 2029482"/>
              <a:gd name="connsiteY0-172" fmla="*/ 0 h 1935175"/>
              <a:gd name="connsiteX1-173" fmla="*/ 2029482 w 2029482"/>
              <a:gd name="connsiteY1-174" fmla="*/ 290368 h 1935175"/>
              <a:gd name="connsiteX2-175" fmla="*/ 1137582 w 2029482"/>
              <a:gd name="connsiteY2-176" fmla="*/ 1935175 h 1935175"/>
              <a:gd name="connsiteX3-177" fmla="*/ 0 w 2029482"/>
              <a:gd name="connsiteY3-178" fmla="*/ 1547873 h 1935175"/>
              <a:gd name="connsiteX4-179" fmla="*/ 450018 w 2029482"/>
              <a:gd name="connsiteY4-180" fmla="*/ 0 h 1935175"/>
              <a:gd name="connsiteX0-181" fmla="*/ 450018 w 2057451"/>
              <a:gd name="connsiteY0-182" fmla="*/ 0 h 1935175"/>
              <a:gd name="connsiteX1-183" fmla="*/ 2057451 w 2057451"/>
              <a:gd name="connsiteY1-184" fmla="*/ 237108 h 1935175"/>
              <a:gd name="connsiteX2-185" fmla="*/ 1137582 w 2057451"/>
              <a:gd name="connsiteY2-186" fmla="*/ 1935175 h 1935175"/>
              <a:gd name="connsiteX3-187" fmla="*/ 0 w 2057451"/>
              <a:gd name="connsiteY3-188" fmla="*/ 1547873 h 1935175"/>
              <a:gd name="connsiteX4-189" fmla="*/ 450018 w 2057451"/>
              <a:gd name="connsiteY4-190" fmla="*/ 0 h 1935175"/>
              <a:gd name="connsiteX0-191" fmla="*/ 453465 w 2057451"/>
              <a:gd name="connsiteY0-192" fmla="*/ 0 h 1964168"/>
              <a:gd name="connsiteX1-193" fmla="*/ 2057451 w 2057451"/>
              <a:gd name="connsiteY1-194" fmla="*/ 266101 h 1964168"/>
              <a:gd name="connsiteX2-195" fmla="*/ 1137582 w 2057451"/>
              <a:gd name="connsiteY2-196" fmla="*/ 1964168 h 1964168"/>
              <a:gd name="connsiteX3-197" fmla="*/ 0 w 2057451"/>
              <a:gd name="connsiteY3-198" fmla="*/ 1576866 h 1964168"/>
              <a:gd name="connsiteX4-199" fmla="*/ 453465 w 2057451"/>
              <a:gd name="connsiteY4-200" fmla="*/ 0 h 1964168"/>
              <a:gd name="connsiteX0-201" fmla="*/ 453467 w 2057453"/>
              <a:gd name="connsiteY0-202" fmla="*/ 0 h 1964168"/>
              <a:gd name="connsiteX1-203" fmla="*/ 2057453 w 2057453"/>
              <a:gd name="connsiteY1-204" fmla="*/ 266101 h 1964168"/>
              <a:gd name="connsiteX2-205" fmla="*/ 1137584 w 2057453"/>
              <a:gd name="connsiteY2-206" fmla="*/ 1964168 h 1964168"/>
              <a:gd name="connsiteX3-207" fmla="*/ 2 w 2057453"/>
              <a:gd name="connsiteY3-208" fmla="*/ 1576866 h 1964168"/>
              <a:gd name="connsiteX4-209" fmla="*/ 453467 w 2057453"/>
              <a:gd name="connsiteY4-210" fmla="*/ 0 h 1964168"/>
              <a:gd name="connsiteX0-211" fmla="*/ 412596 w 2016582"/>
              <a:gd name="connsiteY0-212" fmla="*/ 0 h 1964168"/>
              <a:gd name="connsiteX1-213" fmla="*/ 2016582 w 2016582"/>
              <a:gd name="connsiteY1-214" fmla="*/ 266101 h 1964168"/>
              <a:gd name="connsiteX2-215" fmla="*/ 1096713 w 2016582"/>
              <a:gd name="connsiteY2-216" fmla="*/ 1964168 h 1964168"/>
              <a:gd name="connsiteX3-217" fmla="*/ 3 w 2016582"/>
              <a:gd name="connsiteY3-218" fmla="*/ 1578396 h 1964168"/>
              <a:gd name="connsiteX4-219" fmla="*/ 412596 w 2016582"/>
              <a:gd name="connsiteY4-220" fmla="*/ 0 h 1964168"/>
              <a:gd name="connsiteX0-221" fmla="*/ 418230 w 2022216"/>
              <a:gd name="connsiteY0-222" fmla="*/ 0 h 1964168"/>
              <a:gd name="connsiteX1-223" fmla="*/ 2022216 w 2022216"/>
              <a:gd name="connsiteY1-224" fmla="*/ 266101 h 1964168"/>
              <a:gd name="connsiteX2-225" fmla="*/ 1102347 w 2022216"/>
              <a:gd name="connsiteY2-226" fmla="*/ 1964168 h 1964168"/>
              <a:gd name="connsiteX3-227" fmla="*/ 5637 w 2022216"/>
              <a:gd name="connsiteY3-228" fmla="*/ 1578396 h 1964168"/>
              <a:gd name="connsiteX4-229" fmla="*/ 418230 w 2022216"/>
              <a:gd name="connsiteY4-230" fmla="*/ 0 h 1964168"/>
              <a:gd name="connsiteX0-231" fmla="*/ 418230 w 2022216"/>
              <a:gd name="connsiteY0-232" fmla="*/ 0 h 1964168"/>
              <a:gd name="connsiteX1-233" fmla="*/ 2022216 w 2022216"/>
              <a:gd name="connsiteY1-234" fmla="*/ 266101 h 1964168"/>
              <a:gd name="connsiteX2-235" fmla="*/ 1102347 w 2022216"/>
              <a:gd name="connsiteY2-236" fmla="*/ 1964168 h 1964168"/>
              <a:gd name="connsiteX3-237" fmla="*/ 5637 w 2022216"/>
              <a:gd name="connsiteY3-238" fmla="*/ 1578396 h 1964168"/>
              <a:gd name="connsiteX4-239" fmla="*/ 418230 w 2022216"/>
              <a:gd name="connsiteY4-240" fmla="*/ 0 h 1964168"/>
              <a:gd name="connsiteX0-241" fmla="*/ 511627 w 2115613"/>
              <a:gd name="connsiteY0-242" fmla="*/ 0 h 1964168"/>
              <a:gd name="connsiteX1-243" fmla="*/ 2115613 w 2115613"/>
              <a:gd name="connsiteY1-244" fmla="*/ 266101 h 1964168"/>
              <a:gd name="connsiteX2-245" fmla="*/ 1195744 w 2115613"/>
              <a:gd name="connsiteY2-246" fmla="*/ 1964168 h 1964168"/>
              <a:gd name="connsiteX3-247" fmla="*/ 4004 w 2115613"/>
              <a:gd name="connsiteY3-248" fmla="*/ 1467795 h 1964168"/>
              <a:gd name="connsiteX4-249" fmla="*/ 511627 w 2115613"/>
              <a:gd name="connsiteY4-250" fmla="*/ 0 h 1964168"/>
              <a:gd name="connsiteX0-251" fmla="*/ 461527 w 2116352"/>
              <a:gd name="connsiteY0-252" fmla="*/ 0 h 2077837"/>
              <a:gd name="connsiteX1-253" fmla="*/ 2116352 w 2116352"/>
              <a:gd name="connsiteY1-254" fmla="*/ 379770 h 2077837"/>
              <a:gd name="connsiteX2-255" fmla="*/ 1196483 w 2116352"/>
              <a:gd name="connsiteY2-256" fmla="*/ 2077837 h 2077837"/>
              <a:gd name="connsiteX3-257" fmla="*/ 4743 w 2116352"/>
              <a:gd name="connsiteY3-258" fmla="*/ 1581464 h 2077837"/>
              <a:gd name="connsiteX4-259" fmla="*/ 461527 w 2116352"/>
              <a:gd name="connsiteY4-260" fmla="*/ 0 h 2077837"/>
              <a:gd name="connsiteX0-261" fmla="*/ 482016 w 2116020"/>
              <a:gd name="connsiteY0-262" fmla="*/ 0 h 2024323"/>
              <a:gd name="connsiteX1-263" fmla="*/ 2116020 w 2116020"/>
              <a:gd name="connsiteY1-264" fmla="*/ 326256 h 2024323"/>
              <a:gd name="connsiteX2-265" fmla="*/ 1196151 w 2116020"/>
              <a:gd name="connsiteY2-266" fmla="*/ 2024323 h 2024323"/>
              <a:gd name="connsiteX3-267" fmla="*/ 4411 w 2116020"/>
              <a:gd name="connsiteY3-268" fmla="*/ 1527950 h 2024323"/>
              <a:gd name="connsiteX4-269" fmla="*/ 482016 w 2116020"/>
              <a:gd name="connsiteY4-270" fmla="*/ 0 h 2024323"/>
              <a:gd name="connsiteX0-271" fmla="*/ 451743 w 2116529"/>
              <a:gd name="connsiteY0-272" fmla="*/ 0 h 2064043"/>
              <a:gd name="connsiteX1-273" fmla="*/ 2116529 w 2116529"/>
              <a:gd name="connsiteY1-274" fmla="*/ 365976 h 2064043"/>
              <a:gd name="connsiteX2-275" fmla="*/ 1196660 w 2116529"/>
              <a:gd name="connsiteY2-276" fmla="*/ 2064043 h 2064043"/>
              <a:gd name="connsiteX3-277" fmla="*/ 4920 w 2116529"/>
              <a:gd name="connsiteY3-278" fmla="*/ 1567670 h 2064043"/>
              <a:gd name="connsiteX4-279" fmla="*/ 451743 w 2116529"/>
              <a:gd name="connsiteY4-280" fmla="*/ 0 h 2064043"/>
              <a:gd name="connsiteX0-281" fmla="*/ 453624 w 2118410"/>
              <a:gd name="connsiteY0-282" fmla="*/ 0 h 2064043"/>
              <a:gd name="connsiteX1-283" fmla="*/ 2118410 w 2118410"/>
              <a:gd name="connsiteY1-284" fmla="*/ 365976 h 2064043"/>
              <a:gd name="connsiteX2-285" fmla="*/ 1198541 w 2118410"/>
              <a:gd name="connsiteY2-286" fmla="*/ 2064043 h 2064043"/>
              <a:gd name="connsiteX3-287" fmla="*/ 4885 w 2118410"/>
              <a:gd name="connsiteY3-288" fmla="*/ 1555791 h 2064043"/>
              <a:gd name="connsiteX4-289" fmla="*/ 453624 w 2118410"/>
              <a:gd name="connsiteY4-290" fmla="*/ 0 h 2064043"/>
              <a:gd name="connsiteX0-291" fmla="*/ 481903 w 2146689"/>
              <a:gd name="connsiteY0-292" fmla="*/ 0 h 2064043"/>
              <a:gd name="connsiteX1-293" fmla="*/ 2146689 w 2146689"/>
              <a:gd name="connsiteY1-294" fmla="*/ 365976 h 2064043"/>
              <a:gd name="connsiteX2-295" fmla="*/ 1226820 w 2146689"/>
              <a:gd name="connsiteY2-296" fmla="*/ 2064043 h 2064043"/>
              <a:gd name="connsiteX3-297" fmla="*/ 33164 w 2146689"/>
              <a:gd name="connsiteY3-298" fmla="*/ 1555791 h 2064043"/>
              <a:gd name="connsiteX4-299" fmla="*/ 481903 w 2146689"/>
              <a:gd name="connsiteY4-300" fmla="*/ 0 h 2064043"/>
              <a:gd name="connsiteX0-301" fmla="*/ 485074 w 2149860"/>
              <a:gd name="connsiteY0-302" fmla="*/ 0 h 2064043"/>
              <a:gd name="connsiteX1-303" fmla="*/ 2149860 w 2149860"/>
              <a:gd name="connsiteY1-304" fmla="*/ 365976 h 2064043"/>
              <a:gd name="connsiteX2-305" fmla="*/ 1229991 w 2149860"/>
              <a:gd name="connsiteY2-306" fmla="*/ 2064043 h 2064043"/>
              <a:gd name="connsiteX3-307" fmla="*/ 36335 w 2149860"/>
              <a:gd name="connsiteY3-308" fmla="*/ 1555791 h 2064043"/>
              <a:gd name="connsiteX4-309" fmla="*/ 485074 w 2149860"/>
              <a:gd name="connsiteY4-310" fmla="*/ 0 h 2064043"/>
              <a:gd name="connsiteX0-311" fmla="*/ 485074 w 2149860"/>
              <a:gd name="connsiteY0-312" fmla="*/ 0 h 2064043"/>
              <a:gd name="connsiteX1-313" fmla="*/ 2149860 w 2149860"/>
              <a:gd name="connsiteY1-314" fmla="*/ 365976 h 2064043"/>
              <a:gd name="connsiteX2-315" fmla="*/ 1229991 w 2149860"/>
              <a:gd name="connsiteY2-316" fmla="*/ 2064043 h 2064043"/>
              <a:gd name="connsiteX3-317" fmla="*/ 36335 w 2149860"/>
              <a:gd name="connsiteY3-318" fmla="*/ 1555791 h 2064043"/>
              <a:gd name="connsiteX4-319" fmla="*/ 485074 w 2149860"/>
              <a:gd name="connsiteY4-320" fmla="*/ 0 h 2064043"/>
              <a:gd name="connsiteX0-321" fmla="*/ 485074 w 2149860"/>
              <a:gd name="connsiteY0-322" fmla="*/ 0 h 2064043"/>
              <a:gd name="connsiteX1-323" fmla="*/ 2149860 w 2149860"/>
              <a:gd name="connsiteY1-324" fmla="*/ 365976 h 2064043"/>
              <a:gd name="connsiteX2-325" fmla="*/ 1229991 w 2149860"/>
              <a:gd name="connsiteY2-326" fmla="*/ 2064043 h 2064043"/>
              <a:gd name="connsiteX3-327" fmla="*/ 36335 w 2149860"/>
              <a:gd name="connsiteY3-328" fmla="*/ 1555791 h 2064043"/>
              <a:gd name="connsiteX4-329" fmla="*/ 485074 w 2149860"/>
              <a:gd name="connsiteY4-330" fmla="*/ 0 h 2064043"/>
              <a:gd name="connsiteX0-331" fmla="*/ 485074 w 2149860"/>
              <a:gd name="connsiteY0-332" fmla="*/ 0 h 2064043"/>
              <a:gd name="connsiteX1-333" fmla="*/ 2149860 w 2149860"/>
              <a:gd name="connsiteY1-334" fmla="*/ 365976 h 2064043"/>
              <a:gd name="connsiteX2-335" fmla="*/ 1229991 w 2149860"/>
              <a:gd name="connsiteY2-336" fmla="*/ 2064043 h 2064043"/>
              <a:gd name="connsiteX3-337" fmla="*/ 36335 w 2149860"/>
              <a:gd name="connsiteY3-338" fmla="*/ 1555791 h 2064043"/>
              <a:gd name="connsiteX4-339" fmla="*/ 485074 w 2149860"/>
              <a:gd name="connsiteY4-340" fmla="*/ 0 h 2064043"/>
              <a:gd name="connsiteX0-341" fmla="*/ 472393 w 2137179"/>
              <a:gd name="connsiteY0-342" fmla="*/ 0 h 2064043"/>
              <a:gd name="connsiteX1-343" fmla="*/ 2137179 w 2137179"/>
              <a:gd name="connsiteY1-344" fmla="*/ 365976 h 2064043"/>
              <a:gd name="connsiteX2-345" fmla="*/ 1217310 w 2137179"/>
              <a:gd name="connsiteY2-346" fmla="*/ 2064043 h 2064043"/>
              <a:gd name="connsiteX3-347" fmla="*/ 23654 w 2137179"/>
              <a:gd name="connsiteY3-348" fmla="*/ 1555791 h 2064043"/>
              <a:gd name="connsiteX4-349" fmla="*/ 472393 w 2137179"/>
              <a:gd name="connsiteY4-350" fmla="*/ 0 h 2064043"/>
              <a:gd name="connsiteX0-351" fmla="*/ 472393 w 2113935"/>
              <a:gd name="connsiteY0-352" fmla="*/ 0 h 2064043"/>
              <a:gd name="connsiteX1-353" fmla="*/ 2113935 w 2113935"/>
              <a:gd name="connsiteY1-354" fmla="*/ 398164 h 2064043"/>
              <a:gd name="connsiteX2-355" fmla="*/ 1217310 w 2113935"/>
              <a:gd name="connsiteY2-356" fmla="*/ 2064043 h 2064043"/>
              <a:gd name="connsiteX3-357" fmla="*/ 23654 w 2113935"/>
              <a:gd name="connsiteY3-358" fmla="*/ 1555791 h 2064043"/>
              <a:gd name="connsiteX4-359" fmla="*/ 472393 w 2113935"/>
              <a:gd name="connsiteY4-360" fmla="*/ 0 h 2064043"/>
              <a:gd name="connsiteX0-361" fmla="*/ 472393 w 2144845"/>
              <a:gd name="connsiteY0-362" fmla="*/ 0 h 2064043"/>
              <a:gd name="connsiteX1-363" fmla="*/ 2144845 w 2144845"/>
              <a:gd name="connsiteY1-364" fmla="*/ 413490 h 2064043"/>
              <a:gd name="connsiteX2-365" fmla="*/ 1217310 w 2144845"/>
              <a:gd name="connsiteY2-366" fmla="*/ 2064043 h 2064043"/>
              <a:gd name="connsiteX3-367" fmla="*/ 23654 w 2144845"/>
              <a:gd name="connsiteY3-368" fmla="*/ 1555791 h 2064043"/>
              <a:gd name="connsiteX4-369" fmla="*/ 472393 w 2144845"/>
              <a:gd name="connsiteY4-370" fmla="*/ 0 h 2064043"/>
              <a:gd name="connsiteX0-371" fmla="*/ 472393 w 2135010"/>
              <a:gd name="connsiteY0-372" fmla="*/ 0 h 2064043"/>
              <a:gd name="connsiteX1-373" fmla="*/ 2135010 w 2135010"/>
              <a:gd name="connsiteY1-374" fmla="*/ 402890 h 2064043"/>
              <a:gd name="connsiteX2-375" fmla="*/ 1217310 w 2135010"/>
              <a:gd name="connsiteY2-376" fmla="*/ 2064043 h 2064043"/>
              <a:gd name="connsiteX3-377" fmla="*/ 23654 w 2135010"/>
              <a:gd name="connsiteY3-378" fmla="*/ 1555791 h 2064043"/>
              <a:gd name="connsiteX4-379" fmla="*/ 472393 w 2135010"/>
              <a:gd name="connsiteY4-380" fmla="*/ 0 h 2064043"/>
              <a:gd name="connsiteX0-381" fmla="*/ 472393 w 2117894"/>
              <a:gd name="connsiteY0-382" fmla="*/ 0 h 2064043"/>
              <a:gd name="connsiteX1-383" fmla="*/ 2117894 w 2117894"/>
              <a:gd name="connsiteY1-384" fmla="*/ 397525 h 2064043"/>
              <a:gd name="connsiteX2-385" fmla="*/ 1217310 w 2117894"/>
              <a:gd name="connsiteY2-386" fmla="*/ 2064043 h 2064043"/>
              <a:gd name="connsiteX3-387" fmla="*/ 23654 w 2117894"/>
              <a:gd name="connsiteY3-388" fmla="*/ 1555791 h 2064043"/>
              <a:gd name="connsiteX4-389" fmla="*/ 472393 w 2117894"/>
              <a:gd name="connsiteY4-390" fmla="*/ 0 h 2064043"/>
              <a:gd name="connsiteX0-391" fmla="*/ 472393 w 2100779"/>
              <a:gd name="connsiteY0-392" fmla="*/ 0 h 2064043"/>
              <a:gd name="connsiteX1-393" fmla="*/ 2100779 w 2100779"/>
              <a:gd name="connsiteY1-394" fmla="*/ 392162 h 2064043"/>
              <a:gd name="connsiteX2-395" fmla="*/ 1217310 w 2100779"/>
              <a:gd name="connsiteY2-396" fmla="*/ 2064043 h 2064043"/>
              <a:gd name="connsiteX3-397" fmla="*/ 23654 w 2100779"/>
              <a:gd name="connsiteY3-398" fmla="*/ 1555791 h 2064043"/>
              <a:gd name="connsiteX4-399" fmla="*/ 472393 w 2100779"/>
              <a:gd name="connsiteY4-400" fmla="*/ 0 h 2064043"/>
              <a:gd name="connsiteX0-401" fmla="*/ 472393 w 2100779"/>
              <a:gd name="connsiteY0-402" fmla="*/ 0 h 2064043"/>
              <a:gd name="connsiteX1-403" fmla="*/ 2100779 w 2100779"/>
              <a:gd name="connsiteY1-404" fmla="*/ 392162 h 2064043"/>
              <a:gd name="connsiteX2-405" fmla="*/ 1217310 w 2100779"/>
              <a:gd name="connsiteY2-406" fmla="*/ 2064043 h 2064043"/>
              <a:gd name="connsiteX3-407" fmla="*/ 23654 w 2100779"/>
              <a:gd name="connsiteY3-408" fmla="*/ 1555791 h 2064043"/>
              <a:gd name="connsiteX4-409" fmla="*/ 472393 w 2100779"/>
              <a:gd name="connsiteY4-410" fmla="*/ 0 h 2064043"/>
              <a:gd name="connsiteX0-411" fmla="*/ 472393 w 2100779"/>
              <a:gd name="connsiteY0-412" fmla="*/ 0 h 2064043"/>
              <a:gd name="connsiteX1-413" fmla="*/ 2100779 w 2100779"/>
              <a:gd name="connsiteY1-414" fmla="*/ 392162 h 2064043"/>
              <a:gd name="connsiteX2-415" fmla="*/ 1217310 w 2100779"/>
              <a:gd name="connsiteY2-416" fmla="*/ 2064043 h 2064043"/>
              <a:gd name="connsiteX3-417" fmla="*/ 23654 w 2100779"/>
              <a:gd name="connsiteY3-418" fmla="*/ 1555791 h 2064043"/>
              <a:gd name="connsiteX4-419" fmla="*/ 472393 w 2100779"/>
              <a:gd name="connsiteY4-420" fmla="*/ 0 h 2064043"/>
              <a:gd name="connsiteX0-421" fmla="*/ 472393 w 2100779"/>
              <a:gd name="connsiteY0-422" fmla="*/ 0 h 2064043"/>
              <a:gd name="connsiteX1-423" fmla="*/ 2100779 w 2100779"/>
              <a:gd name="connsiteY1-424" fmla="*/ 392162 h 2064043"/>
              <a:gd name="connsiteX2-425" fmla="*/ 1217310 w 2100779"/>
              <a:gd name="connsiteY2-426" fmla="*/ 2064043 h 2064043"/>
              <a:gd name="connsiteX3-427" fmla="*/ 23654 w 2100779"/>
              <a:gd name="connsiteY3-428" fmla="*/ 1555791 h 2064043"/>
              <a:gd name="connsiteX4-429" fmla="*/ 472393 w 2100779"/>
              <a:gd name="connsiteY4-430" fmla="*/ 0 h 2064043"/>
              <a:gd name="connsiteX0-431" fmla="*/ 472393 w 2100779"/>
              <a:gd name="connsiteY0-432" fmla="*/ 0 h 2064043"/>
              <a:gd name="connsiteX1-433" fmla="*/ 2100779 w 2100779"/>
              <a:gd name="connsiteY1-434" fmla="*/ 392162 h 2064043"/>
              <a:gd name="connsiteX2-435" fmla="*/ 1217310 w 2100779"/>
              <a:gd name="connsiteY2-436" fmla="*/ 2064043 h 2064043"/>
              <a:gd name="connsiteX3-437" fmla="*/ 23654 w 2100779"/>
              <a:gd name="connsiteY3-438" fmla="*/ 1555791 h 2064043"/>
              <a:gd name="connsiteX4-439" fmla="*/ 472393 w 2100779"/>
              <a:gd name="connsiteY4-440" fmla="*/ 0 h 2064043"/>
              <a:gd name="connsiteX0-441" fmla="*/ 472393 w 2100779"/>
              <a:gd name="connsiteY0-442" fmla="*/ 0 h 2064043"/>
              <a:gd name="connsiteX1-443" fmla="*/ 2100779 w 2100779"/>
              <a:gd name="connsiteY1-444" fmla="*/ 392162 h 2064043"/>
              <a:gd name="connsiteX2-445" fmla="*/ 1217310 w 2100779"/>
              <a:gd name="connsiteY2-446" fmla="*/ 2064043 h 2064043"/>
              <a:gd name="connsiteX3-447" fmla="*/ 23654 w 2100779"/>
              <a:gd name="connsiteY3-448" fmla="*/ 1555791 h 2064043"/>
              <a:gd name="connsiteX4-449" fmla="*/ 472393 w 2100779"/>
              <a:gd name="connsiteY4-450" fmla="*/ 0 h 2064043"/>
              <a:gd name="connsiteX0-451" fmla="*/ 472393 w 2100779"/>
              <a:gd name="connsiteY0-452" fmla="*/ 0 h 2036708"/>
              <a:gd name="connsiteX1-453" fmla="*/ 2100779 w 2100779"/>
              <a:gd name="connsiteY1-454" fmla="*/ 392162 h 2036708"/>
              <a:gd name="connsiteX2-455" fmla="*/ 1286023 w 2100779"/>
              <a:gd name="connsiteY2-456" fmla="*/ 2036708 h 2036708"/>
              <a:gd name="connsiteX3-457" fmla="*/ 23654 w 2100779"/>
              <a:gd name="connsiteY3-458" fmla="*/ 1555791 h 2036708"/>
              <a:gd name="connsiteX4-459" fmla="*/ 472393 w 2100779"/>
              <a:gd name="connsiteY4-460" fmla="*/ 0 h 2036708"/>
              <a:gd name="connsiteX0-461" fmla="*/ 472393 w 2100779"/>
              <a:gd name="connsiteY0-462" fmla="*/ 0 h 2051268"/>
              <a:gd name="connsiteX1-463" fmla="*/ 2100779 w 2100779"/>
              <a:gd name="connsiteY1-464" fmla="*/ 392162 h 2051268"/>
              <a:gd name="connsiteX2-465" fmla="*/ 1296497 w 2100779"/>
              <a:gd name="connsiteY2-466" fmla="*/ 2051268 h 2051268"/>
              <a:gd name="connsiteX3-467" fmla="*/ 23654 w 2100779"/>
              <a:gd name="connsiteY3-468" fmla="*/ 1555791 h 2051268"/>
              <a:gd name="connsiteX4-469" fmla="*/ 472393 w 2100779"/>
              <a:gd name="connsiteY4-470" fmla="*/ 0 h 2051268"/>
              <a:gd name="connsiteX0-471" fmla="*/ 472393 w 2100779"/>
              <a:gd name="connsiteY0-472" fmla="*/ 0 h 2051268"/>
              <a:gd name="connsiteX1-473" fmla="*/ 2100779 w 2100779"/>
              <a:gd name="connsiteY1-474" fmla="*/ 392162 h 2051268"/>
              <a:gd name="connsiteX2-475" fmla="*/ 1296497 w 2100779"/>
              <a:gd name="connsiteY2-476" fmla="*/ 2051268 h 2051268"/>
              <a:gd name="connsiteX3-477" fmla="*/ 23654 w 2100779"/>
              <a:gd name="connsiteY3-478" fmla="*/ 1555791 h 2051268"/>
              <a:gd name="connsiteX4-479" fmla="*/ 472393 w 2100779"/>
              <a:gd name="connsiteY4-480" fmla="*/ 0 h 2051268"/>
              <a:gd name="connsiteX0-481" fmla="*/ 472393 w 2100779"/>
              <a:gd name="connsiteY0-482" fmla="*/ 0 h 2051906"/>
              <a:gd name="connsiteX1-483" fmla="*/ 2100779 w 2100779"/>
              <a:gd name="connsiteY1-484" fmla="*/ 392162 h 2051906"/>
              <a:gd name="connsiteX2-485" fmla="*/ 1292538 w 2100779"/>
              <a:gd name="connsiteY2-486" fmla="*/ 2051906 h 2051906"/>
              <a:gd name="connsiteX3-487" fmla="*/ 23654 w 2100779"/>
              <a:gd name="connsiteY3-488" fmla="*/ 1555791 h 2051906"/>
              <a:gd name="connsiteX4-489" fmla="*/ 472393 w 2100779"/>
              <a:gd name="connsiteY4-490" fmla="*/ 0 h 2051906"/>
              <a:gd name="connsiteX0-491" fmla="*/ 472393 w 2100779"/>
              <a:gd name="connsiteY0-492" fmla="*/ 0 h 2056222"/>
              <a:gd name="connsiteX1-493" fmla="*/ 2100779 w 2100779"/>
              <a:gd name="connsiteY1-494" fmla="*/ 392162 h 2056222"/>
              <a:gd name="connsiteX2-495" fmla="*/ 1292538 w 2100779"/>
              <a:gd name="connsiteY2-496" fmla="*/ 2051906 h 2056222"/>
              <a:gd name="connsiteX3-497" fmla="*/ 23654 w 2100779"/>
              <a:gd name="connsiteY3-498" fmla="*/ 1555791 h 2056222"/>
              <a:gd name="connsiteX4-499" fmla="*/ 472393 w 2100779"/>
              <a:gd name="connsiteY4-500" fmla="*/ 0 h 2056222"/>
              <a:gd name="connsiteX0-501" fmla="*/ 472393 w 2100779"/>
              <a:gd name="connsiteY0-502" fmla="*/ 0 h 2052500"/>
              <a:gd name="connsiteX1-503" fmla="*/ 2100779 w 2100779"/>
              <a:gd name="connsiteY1-504" fmla="*/ 392162 h 2052500"/>
              <a:gd name="connsiteX2-505" fmla="*/ 1292538 w 2100779"/>
              <a:gd name="connsiteY2-506" fmla="*/ 2051906 h 2052500"/>
              <a:gd name="connsiteX3-507" fmla="*/ 23654 w 2100779"/>
              <a:gd name="connsiteY3-508" fmla="*/ 1555791 h 2052500"/>
              <a:gd name="connsiteX4-509" fmla="*/ 472393 w 2100779"/>
              <a:gd name="connsiteY4-510" fmla="*/ 0 h 2052500"/>
              <a:gd name="connsiteX0-511" fmla="*/ 496457 w 2124843"/>
              <a:gd name="connsiteY0-512" fmla="*/ 0 h 2052470"/>
              <a:gd name="connsiteX1-513" fmla="*/ 2124843 w 2124843"/>
              <a:gd name="connsiteY1-514" fmla="*/ 392162 h 2052470"/>
              <a:gd name="connsiteX2-515" fmla="*/ 1316602 w 2124843"/>
              <a:gd name="connsiteY2-516" fmla="*/ 2051906 h 2052470"/>
              <a:gd name="connsiteX3-517" fmla="*/ 22046 w 2124843"/>
              <a:gd name="connsiteY3-518" fmla="*/ 1547745 h 2052470"/>
              <a:gd name="connsiteX4-519" fmla="*/ 496457 w 2124843"/>
              <a:gd name="connsiteY4-520" fmla="*/ 0 h 2052470"/>
              <a:gd name="connsiteX0-521" fmla="*/ 486906 w 2115292"/>
              <a:gd name="connsiteY0-522" fmla="*/ 0 h 2052470"/>
              <a:gd name="connsiteX1-523" fmla="*/ 2115292 w 2115292"/>
              <a:gd name="connsiteY1-524" fmla="*/ 392162 h 2052470"/>
              <a:gd name="connsiteX2-525" fmla="*/ 1307051 w 2115292"/>
              <a:gd name="connsiteY2-526" fmla="*/ 2051906 h 2052470"/>
              <a:gd name="connsiteX3-527" fmla="*/ 12495 w 2115292"/>
              <a:gd name="connsiteY3-528" fmla="*/ 1547745 h 2052470"/>
              <a:gd name="connsiteX4-529" fmla="*/ 486906 w 2115292"/>
              <a:gd name="connsiteY4-530" fmla="*/ 0 h 2052470"/>
              <a:gd name="connsiteX0-531" fmla="*/ 483725 w 2112111"/>
              <a:gd name="connsiteY0-532" fmla="*/ 0 h 2052470"/>
              <a:gd name="connsiteX1-533" fmla="*/ 2112111 w 2112111"/>
              <a:gd name="connsiteY1-534" fmla="*/ 392162 h 2052470"/>
              <a:gd name="connsiteX2-535" fmla="*/ 1303870 w 2112111"/>
              <a:gd name="connsiteY2-536" fmla="*/ 2051906 h 2052470"/>
              <a:gd name="connsiteX3-537" fmla="*/ 9314 w 2112111"/>
              <a:gd name="connsiteY3-538" fmla="*/ 1547745 h 2052470"/>
              <a:gd name="connsiteX4-539" fmla="*/ 483725 w 2112111"/>
              <a:gd name="connsiteY4-540" fmla="*/ 0 h 2052470"/>
              <a:gd name="connsiteX0-541" fmla="*/ 477592 w 2105978"/>
              <a:gd name="connsiteY0-542" fmla="*/ 0 h 2052470"/>
              <a:gd name="connsiteX1-543" fmla="*/ 2105978 w 2105978"/>
              <a:gd name="connsiteY1-544" fmla="*/ 392162 h 2052470"/>
              <a:gd name="connsiteX2-545" fmla="*/ 1297737 w 2105978"/>
              <a:gd name="connsiteY2-546" fmla="*/ 2051906 h 2052470"/>
              <a:gd name="connsiteX3-547" fmla="*/ 3181 w 2105978"/>
              <a:gd name="connsiteY3-548" fmla="*/ 1547745 h 2052470"/>
              <a:gd name="connsiteX4-549" fmla="*/ 477592 w 2105978"/>
              <a:gd name="connsiteY4-550" fmla="*/ 0 h 2052470"/>
              <a:gd name="connsiteX0-551" fmla="*/ 477592 w 2082861"/>
              <a:gd name="connsiteY0-552" fmla="*/ 0 h 2052470"/>
              <a:gd name="connsiteX1-553" fmla="*/ 2082861 w 2082861"/>
              <a:gd name="connsiteY1-554" fmla="*/ 399953 h 2052470"/>
              <a:gd name="connsiteX2-555" fmla="*/ 1297737 w 2082861"/>
              <a:gd name="connsiteY2-556" fmla="*/ 2051906 h 2052470"/>
              <a:gd name="connsiteX3-557" fmla="*/ 3181 w 2082861"/>
              <a:gd name="connsiteY3-558" fmla="*/ 1547745 h 2052470"/>
              <a:gd name="connsiteX4-559" fmla="*/ 477592 w 2082861"/>
              <a:gd name="connsiteY4-560" fmla="*/ 0 h 2052470"/>
              <a:gd name="connsiteX0-561" fmla="*/ 477592 w 2082861"/>
              <a:gd name="connsiteY0-562" fmla="*/ 0 h 2052470"/>
              <a:gd name="connsiteX1-563" fmla="*/ 2082861 w 2082861"/>
              <a:gd name="connsiteY1-564" fmla="*/ 399953 h 2052470"/>
              <a:gd name="connsiteX2-565" fmla="*/ 1297737 w 2082861"/>
              <a:gd name="connsiteY2-566" fmla="*/ 2051906 h 2052470"/>
              <a:gd name="connsiteX3-567" fmla="*/ 3181 w 2082861"/>
              <a:gd name="connsiteY3-568" fmla="*/ 1547745 h 2052470"/>
              <a:gd name="connsiteX4-569" fmla="*/ 477592 w 2082861"/>
              <a:gd name="connsiteY4-570" fmla="*/ 0 h 2052470"/>
              <a:gd name="connsiteX0-571" fmla="*/ 477592 w 2082861"/>
              <a:gd name="connsiteY0-572" fmla="*/ 0 h 2052470"/>
              <a:gd name="connsiteX1-573" fmla="*/ 2082861 w 2082861"/>
              <a:gd name="connsiteY1-574" fmla="*/ 399953 h 2052470"/>
              <a:gd name="connsiteX2-575" fmla="*/ 1297737 w 2082861"/>
              <a:gd name="connsiteY2-576" fmla="*/ 2051906 h 2052470"/>
              <a:gd name="connsiteX3-577" fmla="*/ 3181 w 2082861"/>
              <a:gd name="connsiteY3-578" fmla="*/ 1547745 h 2052470"/>
              <a:gd name="connsiteX4-579" fmla="*/ 477592 w 2082861"/>
              <a:gd name="connsiteY4-580" fmla="*/ 0 h 2052470"/>
              <a:gd name="connsiteX0-581" fmla="*/ 477592 w 2082861"/>
              <a:gd name="connsiteY0-582" fmla="*/ 0 h 2052470"/>
              <a:gd name="connsiteX1-583" fmla="*/ 2082861 w 2082861"/>
              <a:gd name="connsiteY1-584" fmla="*/ 399953 h 2052470"/>
              <a:gd name="connsiteX2-585" fmla="*/ 1297737 w 2082861"/>
              <a:gd name="connsiteY2-586" fmla="*/ 2051906 h 2052470"/>
              <a:gd name="connsiteX3-587" fmla="*/ 3181 w 2082861"/>
              <a:gd name="connsiteY3-588" fmla="*/ 1547745 h 2052470"/>
              <a:gd name="connsiteX4-589" fmla="*/ 477592 w 2082861"/>
              <a:gd name="connsiteY4-590" fmla="*/ 0 h 2052470"/>
              <a:gd name="connsiteX0-591" fmla="*/ 496384 w 2082622"/>
              <a:gd name="connsiteY0-592" fmla="*/ 0 h 2035229"/>
              <a:gd name="connsiteX1-593" fmla="*/ 2082622 w 2082622"/>
              <a:gd name="connsiteY1-594" fmla="*/ 382712 h 2035229"/>
              <a:gd name="connsiteX2-595" fmla="*/ 1297498 w 2082622"/>
              <a:gd name="connsiteY2-596" fmla="*/ 2034665 h 2035229"/>
              <a:gd name="connsiteX3-597" fmla="*/ 2942 w 2082622"/>
              <a:gd name="connsiteY3-598" fmla="*/ 1530504 h 2035229"/>
              <a:gd name="connsiteX4-599" fmla="*/ 496384 w 2082622"/>
              <a:gd name="connsiteY4-600" fmla="*/ 0 h 2035229"/>
              <a:gd name="connsiteX0-601" fmla="*/ 496546 w 2082784"/>
              <a:gd name="connsiteY0-602" fmla="*/ 0 h 2035229"/>
              <a:gd name="connsiteX1-603" fmla="*/ 2082784 w 2082784"/>
              <a:gd name="connsiteY1-604" fmla="*/ 382712 h 2035229"/>
              <a:gd name="connsiteX2-605" fmla="*/ 1297660 w 2082784"/>
              <a:gd name="connsiteY2-606" fmla="*/ 2034665 h 2035229"/>
              <a:gd name="connsiteX3-607" fmla="*/ 3104 w 2082784"/>
              <a:gd name="connsiteY3-608" fmla="*/ 1530504 h 2035229"/>
              <a:gd name="connsiteX4-609" fmla="*/ 496546 w 2082784"/>
              <a:gd name="connsiteY4-610" fmla="*/ 0 h 2035229"/>
              <a:gd name="connsiteX0-611" fmla="*/ 496521 w 2082759"/>
              <a:gd name="connsiteY0-612" fmla="*/ 0 h 2035229"/>
              <a:gd name="connsiteX1-613" fmla="*/ 2082759 w 2082759"/>
              <a:gd name="connsiteY1-614" fmla="*/ 382712 h 2035229"/>
              <a:gd name="connsiteX2-615" fmla="*/ 1297635 w 2082759"/>
              <a:gd name="connsiteY2-616" fmla="*/ 2034665 h 2035229"/>
              <a:gd name="connsiteX3-617" fmla="*/ 3079 w 2082759"/>
              <a:gd name="connsiteY3-618" fmla="*/ 1530504 h 2035229"/>
              <a:gd name="connsiteX4-619" fmla="*/ 496521 w 2082759"/>
              <a:gd name="connsiteY4-620" fmla="*/ 0 h 20352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759" h="2035229">
                <a:moveTo>
                  <a:pt x="496521" y="0"/>
                </a:moveTo>
                <a:lnTo>
                  <a:pt x="2082759" y="382712"/>
                </a:lnTo>
                <a:cubicBezTo>
                  <a:pt x="1768600" y="918806"/>
                  <a:pt x="1547691" y="1781093"/>
                  <a:pt x="1297635" y="2034665"/>
                </a:cubicBezTo>
                <a:cubicBezTo>
                  <a:pt x="722991" y="2045428"/>
                  <a:pt x="241450" y="1903047"/>
                  <a:pt x="3079" y="1530504"/>
                </a:cubicBezTo>
                <a:cubicBezTo>
                  <a:pt x="-27940" y="916465"/>
                  <a:pt x="178219" y="463217"/>
                  <a:pt x="496521" y="0"/>
                </a:cubicBezTo>
                <a:close/>
              </a:path>
            </a:pathLst>
          </a:custGeom>
          <a:pattFill prst="dkUpDiag">
            <a:fgClr>
              <a:schemeClr val="bg1">
                <a:lumMod val="85000"/>
              </a:schemeClr>
            </a:fgClr>
            <a:bgClr>
              <a:schemeClr val="bg1"/>
            </a:bgClr>
          </a:pattFill>
          <a:scene3d>
            <a:camera prst="isometricOffAxis1Right"/>
            <a:lightRig rig="threePt" dir="t"/>
          </a:scene3d>
        </p:spPr>
        <p:txBody>
          <a:bodyPr/>
          <a:lstStyle>
            <a:lvl1pPr marL="0" indent="0" algn="ctr">
              <a:buNone/>
              <a:defRPr sz="1200"/>
            </a:lvl1pPr>
          </a:lstStyle>
          <a:p>
            <a:endParaRPr lang="id-ID"/>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fld>
            <a:endParaRPr lang="zh-CN" altLang="en-US" dirty="0"/>
          </a:p>
        </p:txBody>
      </p:sp>
    </p:spTree>
  </p:cSld>
  <p:clrMapOvr>
    <a:masterClrMapping/>
  </p:clrMapOvr>
  <p:transition spd="med" advClick="0" advTm="0">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tags" Target="../tags/tag4.xml"/><Relationship Id="rId3"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ags" Target="../tags/tag12.xml"/><Relationship Id="rId4" Type="http://schemas.openxmlformats.org/officeDocument/2006/relationships/image" Target="../media/image11.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2.png"/><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2.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73275" y="2165985"/>
            <a:ext cx="8046085" cy="1445260"/>
          </a:xfrm>
          <a:prstGeom prst="rect">
            <a:avLst/>
          </a:prstGeom>
          <a:noFill/>
        </p:spPr>
        <p:txBody>
          <a:bodyPr wrap="square" rtlCol="0">
            <a:spAutoFit/>
          </a:bodyPr>
          <a:lstStyle/>
          <a:p>
            <a:pPr algn="ctr"/>
            <a:r>
              <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销售数据分析</a:t>
            </a:r>
            <a:endPar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5" name="圆角矩形 4"/>
          <p:cNvSpPr/>
          <p:nvPr/>
        </p:nvSpPr>
        <p:spPr>
          <a:xfrm>
            <a:off x="5194049" y="5029189"/>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汇报人：曾瑶瑶</a:t>
            </a:r>
            <a:endParaRPr lang="zh-CN" altLang="en-US" sz="1200" dirty="0" smtClean="0">
              <a:solidFill>
                <a:schemeClr val="bg1"/>
              </a:solidFill>
              <a:cs typeface="+mn-ea"/>
              <a:sym typeface="+mn-lt"/>
            </a:endParaRPr>
          </a:p>
          <a:p>
            <a:pPr algn="ctr"/>
            <a:r>
              <a:rPr lang="zh-CN" altLang="en-US" sz="1200" dirty="0" smtClean="0">
                <a:solidFill>
                  <a:schemeClr val="bg1"/>
                </a:solidFill>
                <a:cs typeface="+mn-ea"/>
                <a:sym typeface="+mn-lt"/>
              </a:rPr>
              <a:t>指导老师：刘加海</a:t>
            </a:r>
            <a:endParaRPr lang="zh-CN" altLang="en-US" sz="1200" dirty="0" smtClean="0">
              <a:solidFill>
                <a:schemeClr val="bg1"/>
              </a:solidFill>
              <a:cs typeface="+mn-ea"/>
              <a:sym typeface="+mn-lt"/>
            </a:endParaRPr>
          </a:p>
        </p:txBody>
      </p:sp>
      <p:sp>
        <p:nvSpPr>
          <p:cNvPr id="6" name="PA-文本框 50"/>
          <p:cNvSpPr txBox="1"/>
          <p:nvPr>
            <p:custDataLst>
              <p:tags r:id="rId1"/>
            </p:custDataLst>
          </p:nvPr>
        </p:nvSpPr>
        <p:spPr>
          <a:xfrm>
            <a:off x="2728788" y="3548967"/>
            <a:ext cx="6714978" cy="321945"/>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cs typeface="+mn-ea"/>
                <a:sym typeface="+mn-lt"/>
              </a:rPr>
              <a:t>相关性分析</a:t>
            </a:r>
            <a:endParaRPr lang="en-US" altLang="zh-CN" sz="1000" dirty="0">
              <a:solidFill>
                <a:schemeClr val="tx1">
                  <a:lumMod val="85000"/>
                  <a:lumOff val="15000"/>
                  <a:alpha val="70000"/>
                </a:schemeClr>
              </a:solidFill>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9" name="文本框 8"/>
          <p:cNvSpPr txBox="1"/>
          <p:nvPr/>
        </p:nvSpPr>
        <p:spPr>
          <a:xfrm>
            <a:off x="4393565" y="6072505"/>
            <a:ext cx="3404870" cy="306705"/>
          </a:xfrm>
          <a:prstGeom prst="rect">
            <a:avLst/>
          </a:prstGeom>
          <a:noFill/>
        </p:spPr>
        <p:txBody>
          <a:bodyPr wrap="square" rtlCol="0">
            <a:spAutoFit/>
          </a:bodyPr>
          <a:p>
            <a:pPr algn="ctr"/>
            <a:r>
              <a:rPr lang="zh-CN" altLang="en-US"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汇报日期：</a:t>
            </a:r>
            <a:r>
              <a:rPr lang="en-US" altLang="zh-CN"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2021/01/13</a:t>
            </a:r>
            <a:endParaRPr lang="en-US" altLang="zh-CN"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endParaRPr>
          </a:p>
        </p:txBody>
      </p:sp>
      <p:pic>
        <p:nvPicPr>
          <p:cNvPr id="1073742852" name="图片 1073742851"/>
          <p:cNvPicPr>
            <a:picLocks noChangeAspect="1"/>
          </p:cNvPicPr>
          <p:nvPr/>
        </p:nvPicPr>
        <p:blipFill>
          <a:blip r:embed="rId3">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0000">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40000">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200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200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7744399" flipV="1">
            <a:off x="-175852" y="-152570"/>
            <a:ext cx="6930283" cy="7389479"/>
          </a:xfrm>
          <a:prstGeom prst="rect">
            <a:avLst/>
          </a:prstGeom>
        </p:spPr>
      </p:pic>
      <p:sp>
        <p:nvSpPr>
          <p:cNvPr id="4" name="文本框 3"/>
          <p:cNvSpPr txBox="1"/>
          <p:nvPr/>
        </p:nvSpPr>
        <p:spPr>
          <a:xfrm>
            <a:off x="4907897" y="1235342"/>
            <a:ext cx="1982769" cy="400110"/>
          </a:xfrm>
          <a:prstGeom prst="rect">
            <a:avLst/>
          </a:prstGeom>
          <a:noFill/>
        </p:spPr>
        <p:txBody>
          <a:bodyPr wrap="square" rtlCol="0">
            <a:spAutoFit/>
          </a:bodyPr>
          <a:lstStyle/>
          <a:p>
            <a:pPr algn="dist"/>
            <a:r>
              <a:rPr lang="en-US" altLang="zh-CN" sz="2000" dirty="0" smtClean="0">
                <a:solidFill>
                  <a:srgbClr val="21273E"/>
                </a:solidFill>
                <a:effectLst>
                  <a:outerShdw blurRad="38100" dist="38100" dir="2700000" algn="tl">
                    <a:srgbClr val="000000">
                      <a:alpha val="30000"/>
                    </a:srgbClr>
                  </a:outerShdw>
                </a:effectLst>
                <a:cs typeface="+mn-ea"/>
                <a:sym typeface="+mn-lt"/>
              </a:rPr>
              <a:t>CONTENTS</a:t>
            </a:r>
            <a:endParaRPr lang="zh-CN" altLang="en-US" sz="2000" dirty="0">
              <a:solidFill>
                <a:srgbClr val="21273E"/>
              </a:solidFill>
              <a:effectLst>
                <a:outerShdw blurRad="38100" dist="38100" dir="2700000" algn="tl">
                  <a:srgbClr val="000000">
                    <a:alpha val="30000"/>
                  </a:srgbClr>
                </a:outerShdw>
              </a:effectLst>
              <a:cs typeface="+mn-ea"/>
              <a:sym typeface="+mn-lt"/>
            </a:endParaRPr>
          </a:p>
        </p:txBody>
      </p:sp>
      <p:sp>
        <p:nvSpPr>
          <p:cNvPr id="5" name="文本框 4"/>
          <p:cNvSpPr txBox="1"/>
          <p:nvPr/>
        </p:nvSpPr>
        <p:spPr>
          <a:xfrm>
            <a:off x="4799079" y="1723504"/>
            <a:ext cx="1256628" cy="707886"/>
          </a:xfrm>
          <a:prstGeom prst="rect">
            <a:avLst/>
          </a:prstGeom>
          <a:noFill/>
        </p:spPr>
        <p:txBody>
          <a:bodyPr wrap="square" rtlCol="0">
            <a:spAutoFit/>
          </a:bodyPr>
          <a:lstStyle/>
          <a:p>
            <a:pPr algn="dist"/>
            <a:r>
              <a:rPr lang="zh-CN" altLang="en-US" sz="4000" dirty="0" smtClean="0">
                <a:solidFill>
                  <a:srgbClr val="21273E"/>
                </a:solidFill>
                <a:effectLst>
                  <a:outerShdw blurRad="38100" dist="38100" dir="2700000" algn="tl">
                    <a:srgbClr val="000000">
                      <a:alpha val="30000"/>
                    </a:srgbClr>
                  </a:outerShdw>
                </a:effectLst>
                <a:cs typeface="+mn-ea"/>
                <a:sym typeface="+mn-lt"/>
              </a:rPr>
              <a:t>目录</a:t>
            </a:r>
            <a:endParaRPr lang="zh-CN" altLang="en-US" sz="4000" dirty="0">
              <a:solidFill>
                <a:srgbClr val="21273E"/>
              </a:solidFill>
              <a:effectLst>
                <a:outerShdw blurRad="38100" dist="38100" dir="2700000" algn="tl">
                  <a:srgbClr val="000000">
                    <a:alpha val="30000"/>
                  </a:srgbClr>
                </a:outerShdw>
              </a:effectLst>
              <a:cs typeface="+mn-ea"/>
              <a:sym typeface="+mn-lt"/>
            </a:endParaRPr>
          </a:p>
        </p:txBody>
      </p:sp>
      <p:grpSp>
        <p:nvGrpSpPr>
          <p:cNvPr id="19" name="组合 18"/>
          <p:cNvGrpSpPr/>
          <p:nvPr/>
        </p:nvGrpSpPr>
        <p:grpSpPr>
          <a:xfrm>
            <a:off x="7329412" y="2289655"/>
            <a:ext cx="3308851" cy="528685"/>
            <a:chOff x="7160548" y="2534162"/>
            <a:chExt cx="3308851" cy="528685"/>
          </a:xfrm>
        </p:grpSpPr>
        <p:sp>
          <p:nvSpPr>
            <p:cNvPr id="11" name="文本框 10"/>
            <p:cNvSpPr txBox="1"/>
            <p:nvPr/>
          </p:nvSpPr>
          <p:spPr>
            <a:xfrm>
              <a:off x="7843173" y="2688467"/>
              <a:ext cx="1789430" cy="368300"/>
            </a:xfrm>
            <a:prstGeom prst="rect">
              <a:avLst/>
            </a:prstGeom>
            <a:noFill/>
          </p:spPr>
          <p:txBody>
            <a:bodyPr wrap="square" rtlCol="0">
              <a:spAutoFit/>
            </a:bodyPr>
            <a:lstStyle/>
            <a:p>
              <a:r>
                <a:rPr lang="zh-CN" altLang="en-US" b="1" dirty="0" smtClean="0">
                  <a:solidFill>
                    <a:srgbClr val="2C344B"/>
                  </a:solidFill>
                  <a:effectLst>
                    <a:outerShdw blurRad="38100" dist="38100" dir="2700000" algn="tl">
                      <a:srgbClr val="000000">
                        <a:alpha val="30000"/>
                      </a:srgbClr>
                    </a:outerShdw>
                  </a:effectLst>
                  <a:cs typeface="+mn-ea"/>
                  <a:sym typeface="+mn-lt"/>
                </a:rPr>
                <a:t>1、问题描述</a:t>
              </a:r>
              <a:endParaRPr lang="zh-CN" altLang="en-US" b="1" dirty="0" smtClean="0">
                <a:solidFill>
                  <a:srgbClr val="2C344B"/>
                </a:solidFill>
                <a:effectLst>
                  <a:outerShdw blurRad="38100" dist="38100" dir="2700000" algn="tl">
                    <a:srgbClr val="000000">
                      <a:alpha val="30000"/>
                    </a:srgbClr>
                  </a:outerShdw>
                </a:effectLst>
                <a:cs typeface="+mn-ea"/>
                <a:sym typeface="+mn-lt"/>
              </a:endParaRPr>
            </a:p>
          </p:txBody>
        </p:sp>
        <p:sp>
          <p:nvSpPr>
            <p:cNvPr id="18" name="圆角矩形 1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cs typeface="+mn-ea"/>
                  <a:sym typeface="+mn-lt"/>
                </a:rPr>
                <a:t>01</a:t>
              </a:r>
              <a:endParaRPr lang="zh-CN" altLang="en-US" sz="2800" dirty="0">
                <a:cs typeface="+mn-ea"/>
                <a:sym typeface="+mn-lt"/>
              </a:endParaRPr>
            </a:p>
          </p:txBody>
        </p:sp>
      </p:grpSp>
      <p:grpSp>
        <p:nvGrpSpPr>
          <p:cNvPr id="50" name="组合 49"/>
          <p:cNvGrpSpPr/>
          <p:nvPr/>
        </p:nvGrpSpPr>
        <p:grpSpPr>
          <a:xfrm>
            <a:off x="7414895" y="3049270"/>
            <a:ext cx="3805555" cy="799465"/>
            <a:chOff x="7160548" y="2534162"/>
            <a:chExt cx="3308851" cy="799465"/>
          </a:xfrm>
        </p:grpSpPr>
        <p:sp>
          <p:nvSpPr>
            <p:cNvPr id="54" name="文本框 53"/>
            <p:cNvSpPr txBox="1"/>
            <p:nvPr/>
          </p:nvSpPr>
          <p:spPr>
            <a:xfrm>
              <a:off x="7160548" y="2688467"/>
              <a:ext cx="2626995" cy="645160"/>
            </a:xfrm>
            <a:prstGeom prst="rect">
              <a:avLst/>
            </a:prstGeom>
            <a:noFill/>
          </p:spPr>
          <p:txBody>
            <a:bodyPr wrap="square" rtlCol="0">
              <a:spAutoFit/>
            </a:bodyPr>
            <a:lstStyle/>
            <a:p>
              <a:pPr algn="r"/>
              <a:r>
                <a:rPr lang="zh-CN" altLang="en-US" b="1" dirty="0" smtClean="0">
                  <a:solidFill>
                    <a:srgbClr val="2C344B"/>
                  </a:solidFill>
                  <a:effectLst>
                    <a:outerShdw blurRad="38100" dist="38100" dir="2700000" algn="tl">
                      <a:srgbClr val="000000">
                        <a:alpha val="30000"/>
                      </a:srgbClr>
                    </a:outerShdw>
                  </a:effectLst>
                  <a:cs typeface="+mn-ea"/>
                  <a:sym typeface="+mn-lt"/>
                </a:rPr>
                <a:t>2、导入外部包，加载数据</a:t>
              </a:r>
              <a:endParaRPr lang="zh-CN" altLang="en-US" b="1" dirty="0" smtClean="0">
                <a:solidFill>
                  <a:srgbClr val="2C344B"/>
                </a:solidFill>
                <a:effectLst>
                  <a:outerShdw blurRad="38100" dist="38100" dir="2700000" algn="tl">
                    <a:srgbClr val="000000">
                      <a:alpha val="30000"/>
                    </a:srgbClr>
                  </a:outerShdw>
                </a:effectLst>
                <a:cs typeface="+mn-ea"/>
                <a:sym typeface="+mn-lt"/>
              </a:endParaRPr>
            </a:p>
            <a:p>
              <a:pPr algn="r"/>
              <a:endParaRPr lang="zh-CN" altLang="en-US" b="1" dirty="0">
                <a:solidFill>
                  <a:srgbClr val="2C344B"/>
                </a:solidFill>
                <a:effectLst>
                  <a:outerShdw blurRad="38100" dist="38100" dir="2700000" algn="tl">
                    <a:srgbClr val="000000">
                      <a:alpha val="30000"/>
                    </a:srgbClr>
                  </a:outerShdw>
                </a:effectLst>
                <a:cs typeface="+mn-ea"/>
                <a:sym typeface="+mn-lt"/>
              </a:endParaRPr>
            </a:p>
          </p:txBody>
        </p:sp>
        <p:sp>
          <p:nvSpPr>
            <p:cNvPr id="52" name="圆角矩形 5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矩形 5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cs typeface="+mn-ea"/>
                  <a:sym typeface="+mn-lt"/>
                </a:rPr>
                <a:t>02</a:t>
              </a:r>
              <a:endParaRPr lang="zh-CN" altLang="en-US" sz="2800" dirty="0">
                <a:cs typeface="+mn-ea"/>
                <a:sym typeface="+mn-lt"/>
              </a:endParaRPr>
            </a:p>
          </p:txBody>
        </p:sp>
      </p:grpSp>
      <p:grpSp>
        <p:nvGrpSpPr>
          <p:cNvPr id="74" name="组合 73"/>
          <p:cNvGrpSpPr/>
          <p:nvPr/>
        </p:nvGrpSpPr>
        <p:grpSpPr>
          <a:xfrm>
            <a:off x="7329412" y="3795393"/>
            <a:ext cx="3308851" cy="799465"/>
            <a:chOff x="7160548" y="2534162"/>
            <a:chExt cx="3308851" cy="799465"/>
          </a:xfrm>
        </p:grpSpPr>
        <p:sp>
          <p:nvSpPr>
            <p:cNvPr id="78" name="文本框 77"/>
            <p:cNvSpPr txBox="1"/>
            <p:nvPr/>
          </p:nvSpPr>
          <p:spPr>
            <a:xfrm>
              <a:off x="7843173" y="2688467"/>
              <a:ext cx="1833245" cy="645160"/>
            </a:xfrm>
            <a:prstGeom prst="rect">
              <a:avLst/>
            </a:prstGeom>
            <a:noFill/>
          </p:spPr>
          <p:txBody>
            <a:bodyPr wrap="square" rtlCol="0">
              <a:spAutoFit/>
            </a:bodyPr>
            <a:lstStyle/>
            <a:p>
              <a:pPr algn="r"/>
              <a:r>
                <a:rPr lang="zh-CN" altLang="en-US" b="1" dirty="0" smtClean="0">
                  <a:solidFill>
                    <a:srgbClr val="2C344B"/>
                  </a:solidFill>
                  <a:effectLst>
                    <a:outerShdw blurRad="38100" dist="38100" dir="2700000" algn="tl">
                      <a:srgbClr val="000000">
                        <a:alpha val="30000"/>
                      </a:srgbClr>
                    </a:outerShdw>
                  </a:effectLst>
                  <a:cs typeface="+mn-ea"/>
                  <a:sym typeface="+mn-lt"/>
                </a:rPr>
                <a:t>3、相关性分析</a:t>
              </a:r>
              <a:endParaRPr lang="zh-CN" altLang="en-US" b="1" dirty="0" smtClean="0">
                <a:solidFill>
                  <a:srgbClr val="2C344B"/>
                </a:solidFill>
                <a:effectLst>
                  <a:outerShdw blurRad="38100" dist="38100" dir="2700000" algn="tl">
                    <a:srgbClr val="000000">
                      <a:alpha val="30000"/>
                    </a:srgbClr>
                  </a:outerShdw>
                </a:effectLst>
                <a:cs typeface="+mn-ea"/>
                <a:sym typeface="+mn-lt"/>
              </a:endParaRPr>
            </a:p>
            <a:p>
              <a:pPr algn="r"/>
              <a:endParaRPr lang="zh-CN" altLang="en-US" b="1" dirty="0">
                <a:solidFill>
                  <a:srgbClr val="2C344B"/>
                </a:solidFill>
                <a:effectLst>
                  <a:outerShdw blurRad="38100" dist="38100" dir="2700000" algn="tl">
                    <a:srgbClr val="000000">
                      <a:alpha val="30000"/>
                    </a:srgbClr>
                  </a:outerShdw>
                </a:effectLst>
                <a:cs typeface="+mn-ea"/>
                <a:sym typeface="+mn-lt"/>
              </a:endParaRPr>
            </a:p>
          </p:txBody>
        </p:sp>
        <p:sp>
          <p:nvSpPr>
            <p:cNvPr id="76" name="圆角矩形 7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7" name="矩形 76"/>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cs typeface="+mn-ea"/>
                  <a:sym typeface="+mn-lt"/>
                </a:rPr>
                <a:t>03</a:t>
              </a:r>
              <a:endParaRPr lang="zh-CN" altLang="en-US" sz="2800" dirty="0">
                <a:cs typeface="+mn-ea"/>
                <a:sym typeface="+mn-lt"/>
              </a:endParaRPr>
            </a:p>
          </p:txBody>
        </p:sp>
      </p:grpSp>
      <p:grpSp>
        <p:nvGrpSpPr>
          <p:cNvPr id="80" name="组合 79"/>
          <p:cNvGrpSpPr/>
          <p:nvPr/>
        </p:nvGrpSpPr>
        <p:grpSpPr>
          <a:xfrm>
            <a:off x="7911456" y="4554701"/>
            <a:ext cx="3308851" cy="528685"/>
            <a:chOff x="7160548" y="2534162"/>
            <a:chExt cx="3308851" cy="528685"/>
          </a:xfrm>
        </p:grpSpPr>
        <p:sp>
          <p:nvSpPr>
            <p:cNvPr id="84" name="文本框 83"/>
            <p:cNvSpPr txBox="1"/>
            <p:nvPr/>
          </p:nvSpPr>
          <p:spPr>
            <a:xfrm>
              <a:off x="7463443" y="2688467"/>
              <a:ext cx="2324100" cy="368300"/>
            </a:xfrm>
            <a:prstGeom prst="rect">
              <a:avLst/>
            </a:prstGeom>
            <a:noFill/>
          </p:spPr>
          <p:txBody>
            <a:bodyPr wrap="square" rtlCol="0">
              <a:spAutoFit/>
            </a:bodyPr>
            <a:lstStyle/>
            <a:p>
              <a:pPr algn="r"/>
              <a:r>
                <a:rPr lang="zh-CN" altLang="en-US" b="1" dirty="0" smtClean="0">
                  <a:solidFill>
                    <a:srgbClr val="2C344B"/>
                  </a:solidFill>
                  <a:effectLst>
                    <a:outerShdw blurRad="38100" dist="38100" dir="2700000" algn="tl">
                      <a:srgbClr val="000000">
                        <a:alpha val="30000"/>
                      </a:srgbClr>
                    </a:outerShdw>
                  </a:effectLst>
                  <a:cs typeface="+mn-ea"/>
                  <a:sym typeface="+mn-lt"/>
                </a:rPr>
                <a:t>4、绘图展示</a:t>
              </a:r>
              <a:endParaRPr lang="zh-CN" altLang="en-US" b="1" dirty="0">
                <a:solidFill>
                  <a:srgbClr val="2C344B"/>
                </a:solidFill>
                <a:effectLst>
                  <a:outerShdw blurRad="38100" dist="38100" dir="2700000" algn="tl">
                    <a:srgbClr val="000000">
                      <a:alpha val="30000"/>
                    </a:srgbClr>
                  </a:outerShdw>
                </a:effectLst>
                <a:cs typeface="+mn-ea"/>
                <a:sym typeface="+mn-lt"/>
              </a:endParaRPr>
            </a:p>
          </p:txBody>
        </p:sp>
        <p:sp>
          <p:nvSpPr>
            <p:cNvPr id="82" name="圆角矩形 8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3" name="矩形 8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cs typeface="+mn-ea"/>
                  <a:sym typeface="+mn-lt"/>
                </a:rPr>
                <a:t>04</a:t>
              </a:r>
              <a:endParaRPr lang="zh-CN" altLang="en-US" sz="2800" dirty="0">
                <a:cs typeface="+mn-ea"/>
                <a:sym typeface="+mn-lt"/>
              </a:endParaRPr>
            </a:p>
          </p:txBody>
        </p:sp>
      </p:grpSp>
      <p:grpSp>
        <p:nvGrpSpPr>
          <p:cNvPr id="86" name="组合 85"/>
          <p:cNvGrpSpPr/>
          <p:nvPr/>
        </p:nvGrpSpPr>
        <p:grpSpPr>
          <a:xfrm>
            <a:off x="7329412" y="5301130"/>
            <a:ext cx="3308851" cy="528685"/>
            <a:chOff x="7160548" y="2534162"/>
            <a:chExt cx="3308851" cy="528685"/>
          </a:xfrm>
        </p:grpSpPr>
        <p:sp>
          <p:nvSpPr>
            <p:cNvPr id="90" name="文本框 89"/>
            <p:cNvSpPr txBox="1"/>
            <p:nvPr/>
          </p:nvSpPr>
          <p:spPr>
            <a:xfrm>
              <a:off x="7843173" y="2688467"/>
              <a:ext cx="1570355" cy="368300"/>
            </a:xfrm>
            <a:prstGeom prst="rect">
              <a:avLst/>
            </a:prstGeom>
            <a:noFill/>
          </p:spPr>
          <p:txBody>
            <a:bodyPr wrap="square" rtlCol="0">
              <a:spAutoFit/>
            </a:bodyPr>
            <a:lstStyle/>
            <a:p>
              <a:r>
                <a:rPr lang="en-US" altLang="zh-CN" b="1" dirty="0" smtClean="0">
                  <a:solidFill>
                    <a:srgbClr val="2C344B"/>
                  </a:solidFill>
                  <a:effectLst>
                    <a:outerShdw blurRad="38100" dist="38100" dir="2700000" algn="tl">
                      <a:srgbClr val="000000">
                        <a:alpha val="30000"/>
                      </a:srgbClr>
                    </a:outerShdw>
                  </a:effectLst>
                  <a:cs typeface="+mn-ea"/>
                  <a:sym typeface="+mn-lt"/>
                </a:rPr>
                <a:t>5</a:t>
              </a:r>
              <a:r>
                <a:rPr lang="zh-CN" altLang="en-US" b="1" dirty="0" smtClean="0">
                  <a:solidFill>
                    <a:srgbClr val="2C344B"/>
                  </a:solidFill>
                  <a:effectLst>
                    <a:outerShdw blurRad="38100" dist="38100" dir="2700000" algn="tl">
                      <a:srgbClr val="000000">
                        <a:alpha val="30000"/>
                      </a:srgbClr>
                    </a:outerShdw>
                  </a:effectLst>
                  <a:cs typeface="+mn-ea"/>
                  <a:sym typeface="+mn-lt"/>
                </a:rPr>
                <a:t>、</a:t>
              </a:r>
              <a:r>
                <a:rPr lang="zh-CN" altLang="en-US" b="1" dirty="0" smtClean="0">
                  <a:solidFill>
                    <a:srgbClr val="2C344B"/>
                  </a:solidFill>
                  <a:effectLst>
                    <a:outerShdw blurRad="38100" dist="38100" dir="2700000" algn="tl">
                      <a:srgbClr val="000000">
                        <a:alpha val="30000"/>
                      </a:srgbClr>
                    </a:outerShdw>
                  </a:effectLst>
                  <a:cs typeface="+mn-ea"/>
                  <a:sym typeface="+mn-lt"/>
                </a:rPr>
                <a:t>数据总结</a:t>
              </a:r>
              <a:endParaRPr lang="zh-CN" altLang="en-US" b="1" dirty="0" smtClean="0">
                <a:solidFill>
                  <a:srgbClr val="2C344B"/>
                </a:solidFill>
                <a:effectLst>
                  <a:outerShdw blurRad="38100" dist="38100" dir="2700000" algn="tl">
                    <a:srgbClr val="000000">
                      <a:alpha val="30000"/>
                    </a:srgbClr>
                  </a:outerShdw>
                </a:effectLst>
                <a:cs typeface="+mn-ea"/>
                <a:sym typeface="+mn-lt"/>
              </a:endParaRPr>
            </a:p>
          </p:txBody>
        </p:sp>
        <p:sp>
          <p:nvSpPr>
            <p:cNvPr id="88" name="圆角矩形 8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9" name="矩形 88"/>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cs typeface="+mn-ea"/>
                  <a:sym typeface="+mn-lt"/>
                </a:rPr>
                <a:t>05</a:t>
              </a:r>
              <a:endParaRPr lang="zh-CN" altLang="en-US" sz="2800" dirty="0">
                <a:cs typeface="+mn-ea"/>
                <a:sym typeface="+mn-lt"/>
              </a:endParaRPr>
            </a:p>
          </p:txBody>
        </p:sp>
      </p:grpSp>
      <p:sp>
        <p:nvSpPr>
          <p:cNvPr id="95" name="矩形 94"/>
          <p:cNvSpPr/>
          <p:nvPr/>
        </p:nvSpPr>
        <p:spPr>
          <a:xfrm>
            <a:off x="2204854" y="2894217"/>
            <a:ext cx="1748168" cy="1505737"/>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cs typeface="+mn-ea"/>
                <a:sym typeface="+mn-lt"/>
              </a:rPr>
              <a:t>Python</a:t>
            </a:r>
            <a:endParaRPr lang="en-US" altLang="zh-CN" sz="3600" dirty="0" smtClean="0">
              <a:cs typeface="+mn-ea"/>
              <a:sym typeface="+mn-lt"/>
            </a:endParaRPr>
          </a:p>
        </p:txBody>
      </p:sp>
      <p:grpSp>
        <p:nvGrpSpPr>
          <p:cNvPr id="97" name="组合 96"/>
          <p:cNvGrpSpPr/>
          <p:nvPr/>
        </p:nvGrpSpPr>
        <p:grpSpPr>
          <a:xfrm>
            <a:off x="4973269" y="1609541"/>
            <a:ext cx="7218731" cy="69134"/>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073742852" name="图片 1073742851"/>
          <p:cNvPicPr>
            <a:picLocks noChangeAspect="1"/>
          </p:cNvPicPr>
          <p:nvPr/>
        </p:nvPicPr>
        <p:blipFill>
          <a:blip r:embed="rId2">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airplane"/>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4" fill="hold" grpId="0" nodeType="withEffect">
                                      <p:stCondLst>
                                        <p:cond delay="25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par>
                                    <p:cTn id="13" presetID="22" presetClass="entr" presetSubtype="2" fill="hold" nodeType="withEffect">
                                      <p:stCondLst>
                                        <p:cond delay="500"/>
                                      </p:stCondLst>
                                      <p:childTnLst>
                                        <p:set>
                                          <p:cBhvr>
                                            <p:cTn id="14" dur="1" fill="hold">
                                              <p:stCondLst>
                                                <p:cond delay="0"/>
                                              </p:stCondLst>
                                            </p:cTn>
                                            <p:tgtEl>
                                              <p:spTgt spid="97"/>
                                            </p:tgtEl>
                                            <p:attrNameLst>
                                              <p:attrName>style.visibility</p:attrName>
                                            </p:attrNameLst>
                                          </p:cBhvr>
                                          <p:to>
                                            <p:strVal val="visible"/>
                                          </p:to>
                                        </p:set>
                                        <p:animEffect transition="in" filter="wipe(right)">
                                          <p:cBhvr>
                                            <p:cTn id="15" dur="500"/>
                                            <p:tgtEl>
                                              <p:spTgt spid="97"/>
                                            </p:tgtEl>
                                          </p:cBhvr>
                                        </p:animEffect>
                                      </p:childTnLst>
                                    </p:cTn>
                                  </p:par>
                                  <p:par>
                                    <p:cTn id="16" presetID="2" presetClass="entr" presetSubtype="8"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nodeType="afterEffect" p14:presetBounceEnd="40000">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75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14:presetBounceEnd="40000">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14:bounceEnd="40000">
                                          <p:cBhvr additive="base">
                                            <p:cTn id="32" dur="75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33" dur="75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14:presetBounceEnd="40000">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14:bounceEnd="40000">
                                          <p:cBhvr additive="base">
                                            <p:cTn id="37" dur="75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8" dur="75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14:presetBounceEnd="40000">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14:bounceEnd="40000">
                                          <p:cBhvr additive="base">
                                            <p:cTn id="4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43" dur="75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2" fill="hold" nodeType="afterEffect" p14:presetBounceEnd="40000">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14:bounceEnd="40000">
                                          <p:cBhvr additive="base">
                                            <p:cTn id="47" dur="750" fill="hold"/>
                                            <p:tgtEl>
                                              <p:spTgt spid="86"/>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4" fill="hold" grpId="0" nodeType="withEffect">
                                      <p:stCondLst>
                                        <p:cond delay="25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par>
                                    <p:cTn id="13" presetID="22" presetClass="entr" presetSubtype="2" fill="hold" nodeType="withEffect">
                                      <p:stCondLst>
                                        <p:cond delay="500"/>
                                      </p:stCondLst>
                                      <p:childTnLst>
                                        <p:set>
                                          <p:cBhvr>
                                            <p:cTn id="14" dur="1" fill="hold">
                                              <p:stCondLst>
                                                <p:cond delay="0"/>
                                              </p:stCondLst>
                                            </p:cTn>
                                            <p:tgtEl>
                                              <p:spTgt spid="97"/>
                                            </p:tgtEl>
                                            <p:attrNameLst>
                                              <p:attrName>style.visibility</p:attrName>
                                            </p:attrNameLst>
                                          </p:cBhvr>
                                          <p:to>
                                            <p:strVal val="visible"/>
                                          </p:to>
                                        </p:set>
                                        <p:animEffect transition="in" filter="wipe(right)">
                                          <p:cBhvr>
                                            <p:cTn id="15" dur="500"/>
                                            <p:tgtEl>
                                              <p:spTgt spid="97"/>
                                            </p:tgtEl>
                                          </p:cBhvr>
                                        </p:animEffect>
                                      </p:childTnLst>
                                    </p:cTn>
                                  </p:par>
                                  <p:par>
                                    <p:cTn id="16" presetID="2" presetClass="entr" presetSubtype="8"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1+#ppt_w/2"/>
                                              </p:val>
                                            </p:tav>
                                            <p:tav tm="100000">
                                              <p:val>
                                                <p:strVal val="#ppt_x"/>
                                              </p:val>
                                            </p:tav>
                                          </p:tavLst>
                                        </p:anim>
                                        <p:anim calcmode="lin" valueType="num">
                                          <p:cBhvr additive="base">
                                            <p:cTn id="33" dur="75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750" fill="hold"/>
                                            <p:tgtEl>
                                              <p:spTgt spid="74"/>
                                            </p:tgtEl>
                                            <p:attrNameLst>
                                              <p:attrName>ppt_x</p:attrName>
                                            </p:attrNameLst>
                                          </p:cBhvr>
                                          <p:tavLst>
                                            <p:tav tm="0">
                                              <p:val>
                                                <p:strVal val="1+#ppt_w/2"/>
                                              </p:val>
                                            </p:tav>
                                            <p:tav tm="100000">
                                              <p:val>
                                                <p:strVal val="#ppt_x"/>
                                              </p:val>
                                            </p:tav>
                                          </p:tavLst>
                                        </p:anim>
                                        <p:anim calcmode="lin" valueType="num">
                                          <p:cBhvr additive="base">
                                            <p:cTn id="38" dur="75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750" fill="hold"/>
                                            <p:tgtEl>
                                              <p:spTgt spid="80"/>
                                            </p:tgtEl>
                                            <p:attrNameLst>
                                              <p:attrName>ppt_x</p:attrName>
                                            </p:attrNameLst>
                                          </p:cBhvr>
                                          <p:tavLst>
                                            <p:tav tm="0">
                                              <p:val>
                                                <p:strVal val="1+#ppt_w/2"/>
                                              </p:val>
                                            </p:tav>
                                            <p:tav tm="100000">
                                              <p:val>
                                                <p:strVal val="#ppt_x"/>
                                              </p:val>
                                            </p:tav>
                                          </p:tavLst>
                                        </p:anim>
                                        <p:anim calcmode="lin" valueType="num">
                                          <p:cBhvr additive="base">
                                            <p:cTn id="43" dur="75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2" fill="hold" nodeType="after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750" fill="hold"/>
                                            <p:tgtEl>
                                              <p:spTgt spid="86"/>
                                            </p:tgtEl>
                                            <p:attrNameLst>
                                              <p:attrName>ppt_x</p:attrName>
                                            </p:attrNameLst>
                                          </p:cBhvr>
                                          <p:tavLst>
                                            <p:tav tm="0">
                                              <p:val>
                                                <p:strVal val="1+#ppt_w/2"/>
                                              </p:val>
                                            </p:tav>
                                            <p:tav tm="100000">
                                              <p:val>
                                                <p:strVal val="#ppt_x"/>
                                              </p:val>
                                            </p:tav>
                                          </p:tavLst>
                                        </p:anim>
                                        <p:anim calcmode="lin" valueType="num">
                                          <p:cBhvr additive="base">
                                            <p:cTn id="48" dur="7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81455" y="1965417"/>
            <a:ext cx="4406976" cy="2676525"/>
          </a:xfrm>
          <a:prstGeom prst="rect">
            <a:avLst/>
          </a:prstGeom>
        </p:spPr>
        <p:txBody>
          <a:bodyPr wrap="square">
            <a:spAutoFit/>
          </a:bodyPr>
          <a:lstStyle/>
          <a:p>
            <a:pPr>
              <a:lnSpc>
                <a:spcPct val="150000"/>
              </a:lnSpc>
            </a:pPr>
            <a:r>
              <a:rPr lang="en-US" altLang="zh-CN" sz="1400">
                <a:solidFill>
                  <a:schemeClr val="tx1">
                    <a:lumMod val="95000"/>
                    <a:lumOff val="5000"/>
                  </a:schemeClr>
                </a:solidFill>
                <a:cs typeface="+mn-ea"/>
                <a:sym typeface="+mn-lt"/>
              </a:rPr>
              <a:t>卖电子商品的老板，每天记录了自己卖出的U盘，电脑支架，插座，电池，音箱，鼠标，usb数据线，手机充电线等数量</a:t>
            </a:r>
            <a:r>
              <a:rPr lang="zh-CN" altLang="en-US" sz="1400">
                <a:solidFill>
                  <a:schemeClr val="tx1">
                    <a:lumMod val="95000"/>
                    <a:lumOff val="5000"/>
                  </a:schemeClr>
                </a:solidFill>
                <a:cs typeface="+mn-ea"/>
                <a:sym typeface="+mn-lt"/>
              </a:rPr>
              <a:t>。</a:t>
            </a:r>
            <a:endParaRPr lang="zh-CN" altLang="en-US" sz="1400">
              <a:solidFill>
                <a:schemeClr val="tx1">
                  <a:lumMod val="95000"/>
                  <a:lumOff val="5000"/>
                </a:schemeClr>
              </a:solidFill>
              <a:cs typeface="+mn-ea"/>
              <a:sym typeface="+mn-lt"/>
            </a:endParaRPr>
          </a:p>
          <a:p>
            <a:pPr>
              <a:lnSpc>
                <a:spcPct val="150000"/>
              </a:lnSpc>
            </a:pPr>
            <a:endParaRPr lang="zh-CN" altLang="en-US" sz="1400">
              <a:solidFill>
                <a:schemeClr val="tx1">
                  <a:lumMod val="95000"/>
                  <a:lumOff val="5000"/>
                </a:schemeClr>
              </a:solidFill>
              <a:cs typeface="+mn-ea"/>
              <a:sym typeface="+mn-lt"/>
            </a:endParaRPr>
          </a:p>
          <a:p>
            <a:pPr>
              <a:lnSpc>
                <a:spcPct val="150000"/>
              </a:lnSpc>
            </a:pPr>
            <a:r>
              <a:rPr lang="en-US" altLang="zh-CN" sz="1400">
                <a:solidFill>
                  <a:schemeClr val="tx1">
                    <a:lumMod val="95000"/>
                    <a:lumOff val="5000"/>
                  </a:schemeClr>
                </a:solidFill>
                <a:cs typeface="+mn-ea"/>
                <a:sym typeface="+mn-lt"/>
              </a:rPr>
              <a:t>客户的需求是一方面，也可以通过客户购买关联性比较强的商品进行引导，以提高销量，比如：客户买了无线鼠标，</a:t>
            </a:r>
            <a:r>
              <a:rPr lang="zh-CN" altLang="en-US" sz="1400">
                <a:solidFill>
                  <a:schemeClr val="tx1">
                    <a:lumMod val="95000"/>
                    <a:lumOff val="5000"/>
                  </a:schemeClr>
                </a:solidFill>
                <a:cs typeface="+mn-ea"/>
                <a:sym typeface="+mn-lt"/>
              </a:rPr>
              <a:t>然后</a:t>
            </a:r>
            <a:r>
              <a:rPr lang="en-US" altLang="zh-CN" sz="1400">
                <a:solidFill>
                  <a:schemeClr val="tx1">
                    <a:lumMod val="95000"/>
                    <a:lumOff val="5000"/>
                  </a:schemeClr>
                </a:solidFill>
                <a:cs typeface="+mn-ea"/>
                <a:sym typeface="+mn-lt"/>
              </a:rPr>
              <a:t>可以向他卖电池。</a:t>
            </a:r>
            <a:endParaRPr lang="en-US" altLang="zh-CN" sz="1400">
              <a:solidFill>
                <a:schemeClr val="tx1">
                  <a:lumMod val="95000"/>
                  <a:lumOff val="5000"/>
                </a:schemeClr>
              </a:solidFill>
              <a:cs typeface="+mn-ea"/>
              <a:sym typeface="+mn-lt"/>
            </a:endParaRPr>
          </a:p>
          <a:p>
            <a:pPr>
              <a:lnSpc>
                <a:spcPct val="150000"/>
              </a:lnSpc>
            </a:pPr>
            <a:endParaRPr lang="en-US" altLang="zh-CN" sz="1400">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681454" y="1398307"/>
            <a:ext cx="324358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lnSpc>
                <a:spcPct val="130000"/>
              </a:lnSpc>
            </a:pPr>
            <a:r>
              <a:rPr lang="zh-CN" altLang="en-US" sz="2400" b="1" dirty="0" smtClean="0">
                <a:solidFill>
                  <a:schemeClr val="tx1">
                    <a:lumMod val="85000"/>
                    <a:lumOff val="15000"/>
                  </a:schemeClr>
                </a:solidFill>
                <a:cs typeface="+mn-ea"/>
                <a:sym typeface="+mn-lt"/>
              </a:rPr>
              <a:t>我们要解决什么问题？</a:t>
            </a:r>
            <a:endParaRPr lang="en-US" altLang="zh-CN" sz="2400" dirty="0">
              <a:solidFill>
                <a:srgbClr val="2C344B"/>
              </a:solidFill>
              <a:latin typeface="+mn-lt"/>
              <a:ea typeface="+mn-ea"/>
              <a:cs typeface="+mn-ea"/>
              <a:sym typeface="+mn-lt"/>
            </a:endParaRPr>
          </a:p>
        </p:txBody>
      </p: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283970" cy="380524"/>
            </a:xfrm>
            <a:prstGeom prst="rect">
              <a:avLst/>
            </a:prstGeom>
            <a:noFill/>
          </p:spPr>
          <p:txBody>
            <a:bodyPr wrap="none" lIns="0" tIns="0" rIns="0" rtlCol="0">
              <a:spAutoFit/>
            </a:bodyPr>
            <a:lstStyle/>
            <a:p>
              <a:pPr algn="l">
                <a:lnSpc>
                  <a:spcPts val="3600"/>
                </a:lnSpc>
              </a:pPr>
              <a:r>
                <a:rPr lang="zh-CN" altLang="en-US" sz="2400" b="1" dirty="0" smtClean="0">
                  <a:solidFill>
                    <a:srgbClr val="2C344B"/>
                  </a:solidFill>
                  <a:effectLst>
                    <a:outerShdw blurRad="38100" dist="38100" dir="2700000" algn="tl">
                      <a:srgbClr val="000000">
                        <a:alpha val="30000"/>
                      </a:srgbClr>
                    </a:outerShdw>
                  </a:effectLst>
                  <a:cs typeface="+mn-ea"/>
                  <a:sym typeface="+mn-lt"/>
                </a:rPr>
                <a:t>1、问题描述</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gn="l">
                <a:lnSpc>
                  <a:spcPts val="2300"/>
                </a:lnSpc>
              </a:pPr>
              <a:r>
                <a:rPr lang="en-US" altLang="zh-CN" sz="1200" dirty="0">
                  <a:solidFill>
                    <a:srgbClr val="2C344B"/>
                  </a:solidFill>
                  <a:cs typeface="+mn-ea"/>
                  <a:sym typeface="+mn-lt"/>
                </a:rPr>
                <a:t>Problem Description</a:t>
              </a:r>
              <a:endParaRPr lang="en-US" altLang="zh-CN" sz="1200" dirty="0">
                <a:solidFill>
                  <a:srgbClr val="2C344B"/>
                </a:solidFill>
                <a:cs typeface="+mn-ea"/>
                <a:sym typeface="+mn-lt"/>
              </a:endParaRPr>
            </a:p>
          </p:txBody>
        </p:sp>
      </p:grpSp>
      <p:sp>
        <p:nvSpPr>
          <p:cNvPr id="5" name="矩形 4"/>
          <p:cNvSpPr/>
          <p:nvPr/>
        </p:nvSpPr>
        <p:spPr>
          <a:xfrm>
            <a:off x="7609114" y="2906487"/>
            <a:ext cx="4582886" cy="1857590"/>
          </a:xfrm>
          <a:prstGeom prst="rect">
            <a:avLst/>
          </a:prstGeom>
          <a:gradFill>
            <a:gsLst>
              <a:gs pos="0">
                <a:srgbClr val="21273E"/>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268698" flipV="1">
            <a:off x="4998815" y="-224346"/>
            <a:ext cx="7174952" cy="7650358"/>
          </a:xfrm>
          <a:prstGeom prst="rect">
            <a:avLst/>
          </a:prstGeom>
        </p:spPr>
      </p:pic>
      <p:grpSp>
        <p:nvGrpSpPr>
          <p:cNvPr id="3" name="组合 2"/>
          <p:cNvGrpSpPr/>
          <p:nvPr/>
        </p:nvGrpSpPr>
        <p:grpSpPr>
          <a:xfrm>
            <a:off x="7289270" y="2515369"/>
            <a:ext cx="2594044" cy="2236244"/>
            <a:chOff x="7289270" y="2515369"/>
            <a:chExt cx="2594044" cy="2236244"/>
          </a:xfrm>
        </p:grpSpPr>
        <p:sp>
          <p:nvSpPr>
            <p:cNvPr id="8" name="等腰三角形 7"/>
            <p:cNvSpPr/>
            <p:nvPr/>
          </p:nvSpPr>
          <p:spPr>
            <a:xfrm>
              <a:off x="7289270" y="2515369"/>
              <a:ext cx="2594044" cy="2236244"/>
            </a:xfrm>
            <a:prstGeom prst="triangle">
              <a:avLst/>
            </a:prstGeom>
            <a:gradFill>
              <a:gsLst>
                <a:gs pos="0">
                  <a:srgbClr val="21273E">
                    <a:alpha val="0"/>
                  </a:srgbClr>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PA_文本框 1"/>
            <p:cNvSpPr txBox="1"/>
            <p:nvPr>
              <p:custDataLst>
                <p:tags r:id="rId4"/>
              </p:custDataLst>
            </p:nvPr>
          </p:nvSpPr>
          <p:spPr>
            <a:xfrm>
              <a:off x="8259816" y="3534892"/>
              <a:ext cx="615553" cy="927305"/>
            </a:xfrm>
            <a:prstGeom prst="rect">
              <a:avLst/>
            </a:prstGeom>
            <a:noFill/>
          </p:spPr>
          <p:txBody>
            <a:bodyPr wrap="none" lIns="0" tIns="0" rIns="0" rtlCol="0">
              <a:spAutoFit/>
            </a:bodyPr>
            <a:lstStyle/>
            <a:p>
              <a:pPr>
                <a:lnSpc>
                  <a:spcPts val="3600"/>
                </a:lnSpc>
              </a:pPr>
              <a:r>
                <a:rPr lang="zh-CN" altLang="en-US" sz="2400" b="1" dirty="0" smtClean="0">
                  <a:solidFill>
                    <a:schemeClr val="bg1"/>
                  </a:solidFill>
                  <a:cs typeface="+mn-ea"/>
                  <a:sym typeface="+mn-lt"/>
                </a:rPr>
                <a:t>项目</a:t>
              </a:r>
              <a:endParaRPr lang="en-US" altLang="zh-CN" sz="2400" b="1" dirty="0" smtClean="0">
                <a:solidFill>
                  <a:schemeClr val="bg1"/>
                </a:solidFill>
                <a:cs typeface="+mn-ea"/>
                <a:sym typeface="+mn-lt"/>
              </a:endParaRPr>
            </a:p>
            <a:p>
              <a:pPr>
                <a:lnSpc>
                  <a:spcPts val="3600"/>
                </a:lnSpc>
              </a:pPr>
              <a:r>
                <a:rPr lang="zh-CN" altLang="en-US" sz="2400" b="1" dirty="0" smtClean="0">
                  <a:solidFill>
                    <a:schemeClr val="bg1"/>
                  </a:solidFill>
                  <a:cs typeface="+mn-ea"/>
                  <a:sym typeface="+mn-lt"/>
                </a:rPr>
                <a:t>背景</a:t>
              </a:r>
              <a:endParaRPr lang="zh-CN" altLang="en-US" sz="2400" b="1" dirty="0">
                <a:solidFill>
                  <a:schemeClr val="bg1"/>
                </a:solidFill>
                <a:cs typeface="+mn-ea"/>
                <a:sym typeface="+mn-lt"/>
              </a:endParaRPr>
            </a:p>
          </p:txBody>
        </p:sp>
      </p:grpSp>
      <p:pic>
        <p:nvPicPr>
          <p:cNvPr id="4" name="图片 3"/>
          <p:cNvPicPr>
            <a:picLocks noChangeAspect="1"/>
          </p:cNvPicPr>
          <p:nvPr/>
        </p:nvPicPr>
        <p:blipFill>
          <a:blip r:embed="rId5"/>
          <a:stretch>
            <a:fillRect/>
          </a:stretch>
        </p:blipFill>
        <p:spPr>
          <a:xfrm>
            <a:off x="10444480" y="429260"/>
            <a:ext cx="1475740" cy="898525"/>
          </a:xfrm>
          <a:prstGeom prst="rect">
            <a:avLst/>
          </a:prstGeom>
        </p:spPr>
      </p:pic>
      <p:pic>
        <p:nvPicPr>
          <p:cNvPr id="6" name="图片 5"/>
          <p:cNvPicPr>
            <a:picLocks noChangeAspect="1"/>
          </p:cNvPicPr>
          <p:nvPr/>
        </p:nvPicPr>
        <p:blipFill>
          <a:blip r:embed="rId6">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par>
                                <p:cTn id="13" presetID="5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45"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000"/>
                                        <p:tgtEl>
                                          <p:spTgt spid="3"/>
                                        </p:tgtEl>
                                      </p:cBhvr>
                                    </p:animEffect>
                                    <p:anim calcmode="lin" valueType="num">
                                      <p:cBhvr>
                                        <p:cTn id="21" dur="2000" fill="hold"/>
                                        <p:tgtEl>
                                          <p:spTgt spid="3"/>
                                        </p:tgtEl>
                                        <p:attrNameLst>
                                          <p:attrName>ppt_w</p:attrName>
                                        </p:attrNameLst>
                                      </p:cBhvr>
                                      <p:tavLst>
                                        <p:tav tm="0" fmla="#ppt_w*sin(2.5*pi*$)">
                                          <p:val>
                                            <p:fltVal val="0"/>
                                          </p:val>
                                        </p:tav>
                                        <p:tav tm="100000">
                                          <p:val>
                                            <p:fltVal val="1"/>
                                          </p:val>
                                        </p:tav>
                                      </p:tavLst>
                                    </p:anim>
                                    <p:anim calcmode="lin" valueType="num">
                                      <p:cBhvr>
                                        <p:cTn id="22" dur="2000" fill="hold"/>
                                        <p:tgtEl>
                                          <p:spTgt spid="3"/>
                                        </p:tgtEl>
                                        <p:attrNameLst>
                                          <p:attrName>ppt_h</p:attrName>
                                        </p:attrNameLst>
                                      </p:cBhvr>
                                      <p:tavLst>
                                        <p:tav tm="0">
                                          <p:val>
                                            <p:strVal val="#ppt_h"/>
                                          </p:val>
                                        </p:tav>
                                        <p:tav tm="100000">
                                          <p:val>
                                            <p:strVal val="#ppt_h"/>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97509" y="429276"/>
            <a:ext cx="3615975" cy="659356"/>
            <a:chOff x="349800" y="307048"/>
            <a:chExt cx="2711981" cy="494517"/>
          </a:xfrm>
        </p:grpSpPr>
        <p:sp>
          <p:nvSpPr>
            <p:cNvPr id="8" name="PA_文本框 1"/>
            <p:cNvSpPr txBox="1"/>
            <p:nvPr>
              <p:custDataLst>
                <p:tags r:id="rId1"/>
              </p:custDataLst>
            </p:nvPr>
          </p:nvSpPr>
          <p:spPr>
            <a:xfrm>
              <a:off x="349800" y="307048"/>
              <a:ext cx="2655570" cy="380524"/>
            </a:xfrm>
            <a:prstGeom prst="rect">
              <a:avLst/>
            </a:prstGeom>
            <a:noFill/>
          </p:spPr>
          <p:txBody>
            <a:bodyPr wrap="none" lIns="0" tIns="0" rIns="0" rtlCol="0">
              <a:spAutoFit/>
            </a:bodyPr>
            <a:lstStyle/>
            <a:p>
              <a:pPr algn="l">
                <a:lnSpc>
                  <a:spcPts val="3600"/>
                </a:lnSpc>
              </a:pPr>
              <a:r>
                <a:rPr lang="zh-CN" altLang="en-US" sz="2400" b="1" dirty="0">
                  <a:solidFill>
                    <a:srgbClr val="21273E"/>
                  </a:solidFill>
                  <a:cs typeface="+mn-ea"/>
                  <a:sym typeface="+mn-lt"/>
                </a:rPr>
                <a:t>2、导入外部包，加载数据</a:t>
              </a:r>
              <a:endParaRPr lang="zh-CN" altLang="en-US" sz="2400" b="1" dirty="0">
                <a:solidFill>
                  <a:srgbClr val="21273E"/>
                </a:solidFill>
                <a:cs typeface="+mn-ea"/>
                <a:sym typeface="+mn-lt"/>
              </a:endParaRPr>
            </a:p>
          </p:txBody>
        </p:sp>
        <p:sp>
          <p:nvSpPr>
            <p:cNvPr id="9"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cs typeface="+mn-ea"/>
                  <a:sym typeface="+mn-lt"/>
                </a:rPr>
                <a:t>Import external packages, load data</a:t>
              </a:r>
              <a:endParaRPr lang="en-US" altLang="zh-CN" sz="1200" dirty="0">
                <a:solidFill>
                  <a:srgbClr val="2C344B"/>
                </a:solidFill>
                <a:cs typeface="+mn-ea"/>
                <a:sym typeface="+mn-lt"/>
              </a:endParaRPr>
            </a:p>
          </p:txBody>
        </p:sp>
      </p:grpSp>
      <p:sp>
        <p:nvSpPr>
          <p:cNvPr id="14" name="矩形 13"/>
          <p:cNvSpPr/>
          <p:nvPr/>
        </p:nvSpPr>
        <p:spPr>
          <a:xfrm>
            <a:off x="-635" y="1691005"/>
            <a:ext cx="12192635" cy="5166995"/>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sz="2000" dirty="0" smtClean="0">
                <a:solidFill>
                  <a:schemeClr val="tx1"/>
                </a:solidFill>
                <a:cs typeface="+mn-ea"/>
                <a:sym typeface="+mn-lt"/>
              </a:rPr>
              <a:t>	import numpy as np</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import pandas as pd</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import matplotlib.pyplot as plt</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import matplotlib as mpl</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import seaborn as sns</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import warnings</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 忽略警告</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warnings.filterwarnings("ignore")</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#图片在notebook内展示</a:t>
            </a:r>
            <a:endParaRPr lang="en-US" altLang="zh-CN" sz="2000" dirty="0" smtClean="0">
              <a:solidFill>
                <a:schemeClr val="tx1"/>
              </a:solidFill>
              <a:cs typeface="+mn-ea"/>
              <a:sym typeface="+mn-lt"/>
            </a:endParaRPr>
          </a:p>
          <a:p>
            <a:pPr>
              <a:lnSpc>
                <a:spcPct val="90000"/>
              </a:lnSpc>
            </a:pPr>
            <a:r>
              <a:rPr lang="en-US" altLang="zh-CN" sz="2000" dirty="0" smtClean="0">
                <a:solidFill>
                  <a:schemeClr val="bg1">
                    <a:lumMod val="95000"/>
                  </a:schemeClr>
                </a:solidFill>
                <a:cs typeface="+mn-ea"/>
                <a:sym typeface="+mn-lt"/>
              </a:rPr>
              <a:t>	%matplotlib inline</a:t>
            </a:r>
            <a:endParaRPr lang="en-US" altLang="zh-CN" sz="2000" dirty="0" smtClean="0">
              <a:solidFill>
                <a:schemeClr val="bg1">
                  <a:lumMod val="95000"/>
                </a:schemeClr>
              </a:solidFill>
              <a:cs typeface="+mn-ea"/>
              <a:sym typeface="+mn-lt"/>
            </a:endParaRPr>
          </a:p>
          <a:p>
            <a:pPr>
              <a:lnSpc>
                <a:spcPct val="90000"/>
              </a:lnSpc>
            </a:pPr>
            <a:r>
              <a:rPr lang="en-US" altLang="zh-CN" sz="2000" dirty="0" smtClean="0">
                <a:solidFill>
                  <a:schemeClr val="bg1">
                    <a:lumMod val="95000"/>
                  </a:schemeClr>
                </a:solidFill>
                <a:cs typeface="+mn-ea"/>
                <a:sym typeface="+mn-lt"/>
              </a:rPr>
              <a:t>	## 设置字符集，防止中文乱码</a:t>
            </a:r>
            <a:endParaRPr lang="en-US" altLang="zh-CN" sz="2000" dirty="0" smtClean="0">
              <a:solidFill>
                <a:schemeClr val="bg1">
                  <a:lumMod val="95000"/>
                </a:schemeClr>
              </a:solidFill>
              <a:cs typeface="+mn-ea"/>
              <a:sym typeface="+mn-lt"/>
            </a:endParaRPr>
          </a:p>
          <a:p>
            <a:pPr>
              <a:lnSpc>
                <a:spcPct val="90000"/>
              </a:lnSpc>
            </a:pPr>
            <a:r>
              <a:rPr lang="en-US" altLang="zh-CN" sz="2000" dirty="0" smtClean="0">
                <a:solidFill>
                  <a:schemeClr val="bg1">
                    <a:lumMod val="95000"/>
                  </a:schemeClr>
                </a:solidFill>
                <a:cs typeface="+mn-ea"/>
                <a:sym typeface="+mn-lt"/>
              </a:rPr>
              <a:t>	mpl.rcParams['font.sans-serif']=[u'simHei']</a:t>
            </a:r>
            <a:endParaRPr lang="en-US" altLang="zh-CN" sz="2000" dirty="0" smtClean="0">
              <a:solidFill>
                <a:schemeClr val="bg1">
                  <a:lumMod val="95000"/>
                </a:schemeClr>
              </a:solidFill>
              <a:cs typeface="+mn-ea"/>
              <a:sym typeface="+mn-lt"/>
            </a:endParaRPr>
          </a:p>
          <a:p>
            <a:pPr>
              <a:lnSpc>
                <a:spcPct val="90000"/>
              </a:lnSpc>
            </a:pPr>
            <a:r>
              <a:rPr lang="en-US" altLang="zh-CN" sz="2000" dirty="0" smtClean="0">
                <a:solidFill>
                  <a:schemeClr val="bg1">
                    <a:lumMod val="95000"/>
                  </a:schemeClr>
                </a:solidFill>
                <a:cs typeface="+mn-ea"/>
                <a:sym typeface="+mn-lt"/>
              </a:rPr>
              <a:t>	mpl.rcParams['axes.unicode_minus']=False</a:t>
            </a:r>
            <a:endParaRPr lang="en-US" altLang="zh-CN" sz="2000" dirty="0" smtClean="0">
              <a:solidFill>
                <a:schemeClr val="bg1">
                  <a:lumMod val="95000"/>
                </a:schemeClr>
              </a:solidFill>
              <a:cs typeface="+mn-ea"/>
              <a:sym typeface="+mn-lt"/>
            </a:endParaRPr>
          </a:p>
          <a:p>
            <a:pPr>
              <a:lnSpc>
                <a:spcPct val="90000"/>
              </a:lnSpc>
            </a:pPr>
            <a:r>
              <a:rPr lang="en-US" altLang="zh-CN" sz="2000" dirty="0" smtClean="0">
                <a:solidFill>
                  <a:schemeClr val="tx1"/>
                </a:solidFill>
                <a:cs typeface="+mn-ea"/>
                <a:sym typeface="+mn-lt"/>
              </a:rPr>
              <a:t>	# 利用pandas读入数据</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df=pd.read_excel("C:/Users/Administrator/Desktop/销售数据.xlsx")</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 查看前5行</a:t>
            </a:r>
            <a:endParaRPr lang="en-US" altLang="zh-CN" sz="2000" dirty="0" smtClean="0">
              <a:solidFill>
                <a:schemeClr val="tx1"/>
              </a:solidFill>
              <a:cs typeface="+mn-ea"/>
              <a:sym typeface="+mn-lt"/>
            </a:endParaRPr>
          </a:p>
          <a:p>
            <a:pPr>
              <a:lnSpc>
                <a:spcPct val="90000"/>
              </a:lnSpc>
            </a:pPr>
            <a:r>
              <a:rPr lang="en-US" altLang="zh-CN" sz="2000" dirty="0" smtClean="0">
                <a:solidFill>
                  <a:schemeClr val="tx1"/>
                </a:solidFill>
                <a:cs typeface="+mn-ea"/>
                <a:sym typeface="+mn-lt"/>
              </a:rPr>
              <a:t>	df.head	()</a:t>
            </a:r>
            <a:endParaRPr lang="en-US" altLang="zh-CN" sz="2000" dirty="0" smtClean="0">
              <a:solidFill>
                <a:schemeClr val="tx1"/>
              </a:solidFill>
              <a:cs typeface="+mn-ea"/>
              <a:sym typeface="+mn-lt"/>
            </a:endParaRPr>
          </a:p>
          <a:p>
            <a:pPr>
              <a:lnSpc>
                <a:spcPct val="90000"/>
              </a:lnSpc>
            </a:pPr>
            <a:endParaRPr lang="en-US" altLang="zh-CN" sz="2000" dirty="0" smtClean="0">
              <a:solidFill>
                <a:schemeClr val="tx1"/>
              </a:solidFill>
              <a:cs typeface="+mn-ea"/>
              <a:sym typeface="+mn-lt"/>
            </a:endParaRPr>
          </a:p>
        </p:txBody>
      </p:sp>
      <p:pic>
        <p:nvPicPr>
          <p:cNvPr id="2" name="图片 1"/>
          <p:cNvPicPr>
            <a:picLocks noChangeAspect="1"/>
          </p:cNvPicPr>
          <p:nvPr/>
        </p:nvPicPr>
        <p:blipFill>
          <a:blip r:embed="rId3"/>
          <a:stretch>
            <a:fillRect/>
          </a:stretch>
        </p:blipFill>
        <p:spPr>
          <a:xfrm>
            <a:off x="4961255" y="304165"/>
            <a:ext cx="7127875" cy="1823085"/>
          </a:xfrm>
          <a:prstGeom prst="rect">
            <a:avLst/>
          </a:prstGeom>
        </p:spPr>
      </p:pic>
      <p:sp>
        <p:nvSpPr>
          <p:cNvPr id="3" name="文本框 2"/>
          <p:cNvSpPr txBox="1"/>
          <p:nvPr/>
        </p:nvSpPr>
        <p:spPr>
          <a:xfrm>
            <a:off x="6709410" y="2785745"/>
            <a:ext cx="4210685" cy="922020"/>
          </a:xfrm>
          <a:prstGeom prst="rect">
            <a:avLst/>
          </a:prstGeom>
          <a:noFill/>
        </p:spPr>
        <p:txBody>
          <a:bodyPr wrap="square" rtlCol="0">
            <a:spAutoFit/>
          </a:bodyPr>
          <a:p>
            <a:r>
              <a:rPr lang="zh-CN" altLang="en-US"/>
              <a:t>可以看到</a:t>
            </a:r>
            <a:r>
              <a:rPr lang="zh-CN" altLang="en-US"/>
              <a:t>，数据总共29行，</a:t>
            </a:r>
            <a:endParaRPr lang="zh-CN" altLang="en-US"/>
          </a:p>
          <a:p>
            <a:r>
              <a:rPr lang="zh-CN" altLang="en-US"/>
              <a:t>每天一行，11列，包括10中在售商品。数据很整齐，没有缺失，全部是数值型。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17721" y="1331049"/>
            <a:ext cx="4849985" cy="1060450"/>
          </a:xfrm>
          <a:prstGeom prst="rect">
            <a:avLst/>
          </a:prstGeom>
        </p:spPr>
        <p:txBody>
          <a:bodyPr wrap="square">
            <a:spAutoFit/>
          </a:bodyPr>
          <a:lstStyle/>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相关性，可以通过计算两个变量之间的相关性系数分析，两个变量之间的协方差和标准差的商。X和Y的相关性系数，数学计算公式如下：</a:t>
            </a:r>
            <a:endParaRPr lang="en-US" altLang="zh-CN" sz="1400">
              <a:solidFill>
                <a:schemeClr val="tx1">
                  <a:lumMod val="85000"/>
                  <a:lumOff val="15000"/>
                </a:schemeClr>
              </a:solidFill>
              <a:cs typeface="+mn-ea"/>
              <a:sym typeface="+mn-lt"/>
            </a:endParaRPr>
          </a:p>
        </p:txBody>
      </p:sp>
      <p:sp>
        <p:nvSpPr>
          <p:cNvPr id="40" name="矩形 39"/>
          <p:cNvSpPr/>
          <p:nvPr/>
        </p:nvSpPr>
        <p:spPr>
          <a:xfrm>
            <a:off x="917720" y="3820532"/>
            <a:ext cx="5064487" cy="2353310"/>
          </a:xfrm>
          <a:prstGeom prst="rect">
            <a:avLst/>
          </a:prstGeom>
        </p:spPr>
        <p:txBody>
          <a:bodyPr wrap="square">
            <a:spAutoFit/>
          </a:bodyPr>
          <a:lstStyle/>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相关系数，是一个介于1和-1之间的值，其中，1表示变量完全正相关，0表示无关，-1表示完全负相关：</a:t>
            </a:r>
            <a:endParaRPr lang="en-US" altLang="zh-CN" sz="1400">
              <a:solidFill>
                <a:schemeClr val="tx1">
                  <a:lumMod val="85000"/>
                  <a:lumOff val="15000"/>
                </a:schemeClr>
              </a:solidFill>
              <a:cs typeface="+mn-ea"/>
              <a:sym typeface="+mn-lt"/>
            </a:endParaRPr>
          </a:p>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0.8-1.0 极强相关</a:t>
            </a:r>
            <a:endParaRPr lang="en-US" altLang="zh-CN" sz="1400">
              <a:solidFill>
                <a:schemeClr val="tx1">
                  <a:lumMod val="85000"/>
                  <a:lumOff val="15000"/>
                </a:schemeClr>
              </a:solidFill>
              <a:cs typeface="+mn-ea"/>
              <a:sym typeface="+mn-lt"/>
            </a:endParaRPr>
          </a:p>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0.6-0.8 强相关</a:t>
            </a:r>
            <a:endParaRPr lang="en-US" altLang="zh-CN" sz="1400">
              <a:solidFill>
                <a:schemeClr val="tx1">
                  <a:lumMod val="85000"/>
                  <a:lumOff val="15000"/>
                </a:schemeClr>
              </a:solidFill>
              <a:cs typeface="+mn-ea"/>
              <a:sym typeface="+mn-lt"/>
            </a:endParaRPr>
          </a:p>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0.4-0.6 中等程度相关</a:t>
            </a:r>
            <a:endParaRPr lang="en-US" altLang="zh-CN" sz="1400">
              <a:solidFill>
                <a:schemeClr val="tx1">
                  <a:lumMod val="85000"/>
                  <a:lumOff val="15000"/>
                </a:schemeClr>
              </a:solidFill>
              <a:cs typeface="+mn-ea"/>
              <a:sym typeface="+mn-lt"/>
            </a:endParaRPr>
          </a:p>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0.2-0.4 弱相关</a:t>
            </a:r>
            <a:endParaRPr lang="en-US" altLang="zh-CN" sz="1400">
              <a:solidFill>
                <a:schemeClr val="tx1">
                  <a:lumMod val="85000"/>
                  <a:lumOff val="15000"/>
                </a:schemeClr>
              </a:solidFill>
              <a:cs typeface="+mn-ea"/>
              <a:sym typeface="+mn-lt"/>
            </a:endParaRPr>
          </a:p>
          <a:p>
            <a:pPr marL="228600" indent="-228600">
              <a:lnSpc>
                <a:spcPct val="150000"/>
              </a:lnSpc>
              <a:buFont typeface="Arial" panose="020B0604020202020204" pitchFamily="34" charset="0"/>
              <a:buChar char="•"/>
            </a:pPr>
            <a:r>
              <a:rPr lang="en-US" altLang="zh-CN" sz="1400">
                <a:solidFill>
                  <a:schemeClr val="tx1">
                    <a:lumMod val="85000"/>
                    <a:lumOff val="15000"/>
                  </a:schemeClr>
                </a:solidFill>
                <a:cs typeface="+mn-ea"/>
                <a:sym typeface="+mn-lt"/>
              </a:rPr>
              <a:t>0.0-0.2 极弱相关或无相关</a:t>
            </a:r>
            <a:endParaRPr lang="en-US" altLang="zh-CN" sz="1400">
              <a:solidFill>
                <a:schemeClr val="tx1">
                  <a:lumMod val="85000"/>
                  <a:lumOff val="15000"/>
                </a:schemeClr>
              </a:solidFill>
              <a:cs typeface="+mn-ea"/>
              <a:sym typeface="+mn-lt"/>
            </a:endParaRPr>
          </a:p>
        </p:txBody>
      </p:sp>
      <p:grpSp>
        <p:nvGrpSpPr>
          <p:cNvPr id="19" name="组合 18"/>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2386965" cy="380523"/>
            </a:xfrm>
            <a:prstGeom prst="rect">
              <a:avLst/>
            </a:prstGeom>
            <a:noFill/>
          </p:spPr>
          <p:txBody>
            <a:bodyPr wrap="square" lIns="0" tIns="0" rIns="0" rtlCol="0">
              <a:spAutoFit/>
            </a:bodyPr>
            <a:lstStyle/>
            <a:p>
              <a:pPr algn="l">
                <a:lnSpc>
                  <a:spcPts val="3600"/>
                </a:lnSpc>
              </a:pPr>
              <a:r>
                <a:rPr lang="zh-CN" altLang="en-US" sz="2400" b="1" dirty="0">
                  <a:solidFill>
                    <a:srgbClr val="21273E"/>
                  </a:solidFill>
                  <a:cs typeface="+mn-ea"/>
                  <a:sym typeface="+mn-lt"/>
                </a:rPr>
                <a:t>3、相关性分析</a:t>
              </a:r>
              <a:endParaRPr lang="zh-CN" altLang="en-US" sz="2400" b="1" dirty="0">
                <a:solidFill>
                  <a:srgbClr val="21273E"/>
                </a:solidFill>
                <a:cs typeface="+mn-ea"/>
                <a:sym typeface="+mn-lt"/>
              </a:endParaRPr>
            </a:p>
          </p:txBody>
        </p:sp>
        <p:sp>
          <p:nvSpPr>
            <p:cNvPr id="21"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cs typeface="+mn-ea"/>
                  <a:sym typeface="+mn-lt"/>
                </a:rPr>
                <a:t>Correlation analysis</a:t>
              </a:r>
              <a:endParaRPr lang="en-US" altLang="zh-CN" sz="1200" dirty="0">
                <a:solidFill>
                  <a:srgbClr val="2C344B"/>
                </a:solidFill>
                <a:cs typeface="+mn-ea"/>
                <a:sym typeface="+mn-lt"/>
              </a:endParaRPr>
            </a:p>
          </p:txBody>
        </p:sp>
      </p:grpSp>
      <p:pic>
        <p:nvPicPr>
          <p:cNvPr id="6" name="图片 5"/>
          <p:cNvPicPr>
            <a:picLocks noChangeAspect="1"/>
          </p:cNvPicPr>
          <p:nvPr/>
        </p:nvPicPr>
        <p:blipFill>
          <a:blip r:embed="rId3"/>
          <a:stretch>
            <a:fillRect/>
          </a:stretch>
        </p:blipFill>
        <p:spPr>
          <a:xfrm>
            <a:off x="1833245" y="2536190"/>
            <a:ext cx="2606675" cy="977900"/>
          </a:xfrm>
          <a:prstGeom prst="rect">
            <a:avLst/>
          </a:prstGeom>
        </p:spPr>
      </p:pic>
      <p:pic>
        <p:nvPicPr>
          <p:cNvPr id="7" name="图片 6"/>
          <p:cNvPicPr>
            <a:picLocks noChangeAspect="1"/>
          </p:cNvPicPr>
          <p:nvPr/>
        </p:nvPicPr>
        <p:blipFill>
          <a:blip r:embed="rId4"/>
          <a:stretch>
            <a:fillRect/>
          </a:stretch>
        </p:blipFill>
        <p:spPr>
          <a:xfrm>
            <a:off x="5767705" y="3820795"/>
            <a:ext cx="5687695" cy="2602230"/>
          </a:xfrm>
          <a:prstGeom prst="rect">
            <a:avLst/>
          </a:prstGeom>
        </p:spPr>
      </p:pic>
      <p:grpSp>
        <p:nvGrpSpPr>
          <p:cNvPr id="37" name="组合 36"/>
          <p:cNvGrpSpPr/>
          <p:nvPr/>
        </p:nvGrpSpPr>
        <p:grpSpPr>
          <a:xfrm>
            <a:off x="6391275" y="1254760"/>
            <a:ext cx="4577080" cy="1907540"/>
            <a:chOff x="10065" y="1976"/>
            <a:chExt cx="7208" cy="3004"/>
          </a:xfrm>
          <a:solidFill>
            <a:schemeClr val="tx2">
              <a:alpha val="37000"/>
            </a:schemeClr>
          </a:solidFill>
        </p:grpSpPr>
        <p:grpSp>
          <p:nvGrpSpPr>
            <p:cNvPr id="31" name="组合 35"/>
            <p:cNvGrpSpPr/>
            <p:nvPr/>
          </p:nvGrpSpPr>
          <p:grpSpPr>
            <a:xfrm>
              <a:off x="10065" y="2738"/>
              <a:ext cx="1620" cy="1640"/>
              <a:chOff x="3137297" y="2428875"/>
              <a:chExt cx="771525" cy="781050"/>
            </a:xfrm>
            <a:grpFill/>
            <a:effectLst>
              <a:outerShdw blurRad="254000" dist="63500" dir="2700000" algn="tl" rotWithShape="0">
                <a:prstClr val="black">
                  <a:alpha val="30000"/>
                </a:prstClr>
              </a:outerShdw>
            </a:effectLst>
          </p:grpSpPr>
          <p:sp>
            <p:nvSpPr>
              <p:cNvPr id="8" name="Freeform 19"/>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grp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0"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grpFill/>
              <a:ln>
                <a:noFill/>
              </a:ln>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32" name="组合 39"/>
            <p:cNvGrpSpPr/>
            <p:nvPr/>
          </p:nvGrpSpPr>
          <p:grpSpPr>
            <a:xfrm>
              <a:off x="14221" y="1976"/>
              <a:ext cx="3052" cy="3004"/>
              <a:chOff x="5117306" y="2065735"/>
              <a:chExt cx="1453754" cy="1431131"/>
            </a:xfrm>
            <a:grpFill/>
            <a:effectLst>
              <a:outerShdw blurRad="254000" dist="63500" dir="2700000" algn="tl" rotWithShape="0">
                <a:prstClr val="black">
                  <a:alpha val="30000"/>
                </a:prstClr>
              </a:outerShdw>
            </a:effectLst>
          </p:grpSpPr>
          <p:sp>
            <p:nvSpPr>
              <p:cNvPr id="11"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grp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3"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noFill/>
              </a:ln>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33" name="组合 37"/>
            <p:cNvGrpSpPr/>
            <p:nvPr/>
          </p:nvGrpSpPr>
          <p:grpSpPr>
            <a:xfrm>
              <a:off x="11202" y="2541"/>
              <a:ext cx="2039" cy="1992"/>
              <a:chOff x="3679031" y="2334816"/>
              <a:chExt cx="971550" cy="948928"/>
            </a:xfrm>
            <a:grpFill/>
            <a:effectLst>
              <a:outerShdw blurRad="254000" dist="63500" dir="2700000" algn="tl" rotWithShape="0">
                <a:prstClr val="black">
                  <a:alpha val="30000"/>
                </a:prstClr>
              </a:outerShdw>
            </a:effectLst>
          </p:grpSpPr>
          <p:sp>
            <p:nvSpPr>
              <p:cNvPr id="16" name="Freeform 18"/>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grp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7"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8" name="Rectangle 443"/>
              <p:cNvSpPr>
                <a:spLocks noChangeArrowheads="1"/>
              </p:cNvSpPr>
              <p:nvPr/>
            </p:nvSpPr>
            <p:spPr bwMode="auto">
              <a:xfrm>
                <a:off x="4161235" y="2757488"/>
                <a:ext cx="51197" cy="511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22" name="Rectangle 444"/>
              <p:cNvSpPr>
                <a:spLocks noChangeArrowheads="1"/>
              </p:cNvSpPr>
              <p:nvPr/>
            </p:nvSpPr>
            <p:spPr bwMode="auto">
              <a:xfrm>
                <a:off x="4229100" y="2764632"/>
                <a:ext cx="42863" cy="8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23" name="Rectangle 445"/>
              <p:cNvSpPr>
                <a:spLocks noChangeArrowheads="1"/>
              </p:cNvSpPr>
              <p:nvPr/>
            </p:nvSpPr>
            <p:spPr bwMode="auto">
              <a:xfrm>
                <a:off x="4229100" y="2790825"/>
                <a:ext cx="42863" cy="8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24" name="Rectangle 446"/>
              <p:cNvSpPr>
                <a:spLocks noChangeArrowheads="1"/>
              </p:cNvSpPr>
              <p:nvPr/>
            </p:nvSpPr>
            <p:spPr bwMode="auto">
              <a:xfrm>
                <a:off x="4161235" y="2826544"/>
                <a:ext cx="110728" cy="8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25" name="Rectangle 447"/>
              <p:cNvSpPr>
                <a:spLocks noChangeArrowheads="1"/>
              </p:cNvSpPr>
              <p:nvPr/>
            </p:nvSpPr>
            <p:spPr bwMode="auto">
              <a:xfrm>
                <a:off x="4161235" y="2853928"/>
                <a:ext cx="110728" cy="8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grpSp>
        <p:grpSp>
          <p:nvGrpSpPr>
            <p:cNvPr id="34" name="组合 38"/>
            <p:cNvGrpSpPr/>
            <p:nvPr/>
          </p:nvGrpSpPr>
          <p:grpSpPr>
            <a:xfrm>
              <a:off x="12649" y="2353"/>
              <a:ext cx="2332" cy="2295"/>
              <a:chOff x="4368404" y="2245519"/>
              <a:chExt cx="1110853" cy="1092994"/>
            </a:xfrm>
            <a:grpFill/>
            <a:effectLst>
              <a:outerShdw blurRad="254000" dist="63500" dir="2700000" algn="tl" rotWithShape="0">
                <a:prstClr val="black">
                  <a:alpha val="30000"/>
                </a:prstClr>
              </a:outerShdw>
            </a:effectLst>
          </p:grpSpPr>
          <p:sp>
            <p:nvSpPr>
              <p:cNvPr id="28" name="Freeform 17"/>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grp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29" name="Oval 56"/>
              <p:cNvSpPr>
                <a:spLocks noChangeArrowheads="1"/>
              </p:cNvSpPr>
              <p:nvPr/>
            </p:nvSpPr>
            <p:spPr bwMode="auto">
              <a:xfrm>
                <a:off x="4924425" y="2700338"/>
                <a:ext cx="226219" cy="226219"/>
              </a:xfrm>
              <a:prstGeom prst="ellipse">
                <a:avLst/>
              </a:prstGeom>
              <a:grp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59" tIns="40129" rIns="80259"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30" name="Freeform 57"/>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grp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59" tIns="40129" rIns="80259"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35" name="Freeform 58"/>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grp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59" tIns="40129" rIns="80259"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36" name="Freeform 59"/>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grp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59" tIns="40129" rIns="80259"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grpSp>
      </p:grpSp>
      <p:pic>
        <p:nvPicPr>
          <p:cNvPr id="4" name="图片 3"/>
          <p:cNvPicPr>
            <a:picLocks noChangeAspect="1"/>
          </p:cNvPicPr>
          <p:nvPr/>
        </p:nvPicPr>
        <p:blipFill>
          <a:blip r:embed="rId5"/>
          <a:stretch>
            <a:fillRect/>
          </a:stretch>
        </p:blipFill>
        <p:spPr>
          <a:xfrm>
            <a:off x="10444480" y="429260"/>
            <a:ext cx="1475740" cy="898525"/>
          </a:xfrm>
          <a:prstGeom prst="rect">
            <a:avLst/>
          </a:prstGeom>
        </p:spPr>
      </p:pic>
      <p:pic>
        <p:nvPicPr>
          <p:cNvPr id="1073742852" name="图片 1073742851"/>
          <p:cNvPicPr>
            <a:picLocks noChangeAspect="1"/>
          </p:cNvPicPr>
          <p:nvPr/>
        </p:nvPicPr>
        <p:blipFill>
          <a:blip r:embed="rId6">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03091" y="1196429"/>
            <a:ext cx="4849985" cy="414020"/>
          </a:xfrm>
          <a:prstGeom prst="rect">
            <a:avLst/>
          </a:prstGeom>
        </p:spPr>
        <p:txBody>
          <a:bodyPr wrap="square">
            <a:spAutoFit/>
          </a:bodyPr>
          <a:lstStyle/>
          <a:p>
            <a:pPr marL="228600" indent="-228600">
              <a:lnSpc>
                <a:spcPct val="150000"/>
              </a:lnSpc>
              <a:buFont typeface="Arial" panose="020B0604020202020204" pitchFamily="34" charset="0"/>
              <a:buChar char="•"/>
            </a:pPr>
            <a:r>
              <a:rPr lang="zh-CN" altLang="en-US" sz="1400" b="1">
                <a:solidFill>
                  <a:schemeClr val="tx1">
                    <a:lumMod val="85000"/>
                    <a:lumOff val="15000"/>
                  </a:schemeClr>
                </a:solidFill>
                <a:cs typeface="+mn-ea"/>
                <a:sym typeface="+mn-lt"/>
              </a:rPr>
              <a:t>利用</a:t>
            </a:r>
            <a:r>
              <a:rPr lang="en-US" altLang="zh-CN" sz="1400" b="1">
                <a:solidFill>
                  <a:schemeClr val="tx1">
                    <a:lumMod val="85000"/>
                    <a:lumOff val="15000"/>
                  </a:schemeClr>
                </a:solidFill>
                <a:cs typeface="+mn-ea"/>
                <a:sym typeface="+mn-lt"/>
              </a:rPr>
              <a:t>Python专</a:t>
            </a:r>
            <a:r>
              <a:rPr lang="zh-CN" altLang="en-US" sz="1400" b="1">
                <a:solidFill>
                  <a:schemeClr val="tx1">
                    <a:lumMod val="85000"/>
                    <a:lumOff val="15000"/>
                  </a:schemeClr>
                </a:solidFill>
                <a:cs typeface="+mn-ea"/>
                <a:sym typeface="+mn-lt"/>
              </a:rPr>
              <a:t>有</a:t>
            </a:r>
            <a:r>
              <a:rPr lang="en-US" altLang="zh-CN" sz="1400" b="1">
                <a:solidFill>
                  <a:schemeClr val="tx1">
                    <a:lumMod val="85000"/>
                    <a:lumOff val="15000"/>
                  </a:schemeClr>
                </a:solidFill>
                <a:cs typeface="+mn-ea"/>
                <a:sym typeface="+mn-lt"/>
              </a:rPr>
              <a:t>的函数计算相关性系数corr()函数。</a:t>
            </a:r>
            <a:endParaRPr lang="en-US" altLang="zh-CN" sz="1400" b="1">
              <a:solidFill>
                <a:schemeClr val="tx1">
                  <a:lumMod val="85000"/>
                  <a:lumOff val="15000"/>
                </a:schemeClr>
              </a:solidFill>
              <a:cs typeface="+mn-ea"/>
              <a:sym typeface="+mn-lt"/>
            </a:endParaRPr>
          </a:p>
        </p:txBody>
      </p:sp>
      <p:sp>
        <p:nvSpPr>
          <p:cNvPr id="40" name="矩形 39"/>
          <p:cNvSpPr/>
          <p:nvPr/>
        </p:nvSpPr>
        <p:spPr>
          <a:xfrm>
            <a:off x="917720" y="1744717"/>
            <a:ext cx="5064487" cy="1383030"/>
          </a:xfrm>
          <a:prstGeom prst="rect">
            <a:avLst/>
          </a:prstGeom>
        </p:spPr>
        <p:txBody>
          <a:bodyPr wrap="square">
            <a:spAutoFit/>
          </a:bodyPr>
          <a:lstStyle/>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#求各产品之间的相关系数，并绘制相关性的热力图：</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plt.figure(figsize=(6,4),dpi=200)</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corr=df.corr() #求各产品之间的相关系数</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sns.heatmap(corr,cmap="Reds",annot=True)</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 # 并绘制相关性的热力图</a:t>
            </a:r>
            <a:endParaRPr lang="en-US" altLang="zh-CN" sz="1400">
              <a:solidFill>
                <a:schemeClr val="tx1">
                  <a:lumMod val="85000"/>
                  <a:lumOff val="15000"/>
                </a:schemeClr>
              </a:solidFill>
              <a:cs typeface="+mn-ea"/>
              <a:sym typeface="+mn-lt"/>
            </a:endParaRPr>
          </a:p>
        </p:txBody>
      </p:sp>
      <p:grpSp>
        <p:nvGrpSpPr>
          <p:cNvPr id="19" name="组合 18"/>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2386965" cy="380523"/>
            </a:xfrm>
            <a:prstGeom prst="rect">
              <a:avLst/>
            </a:prstGeom>
            <a:noFill/>
          </p:spPr>
          <p:txBody>
            <a:bodyPr wrap="square" lIns="0" tIns="0" rIns="0" rtlCol="0">
              <a:spAutoFit/>
            </a:bodyPr>
            <a:lstStyle/>
            <a:p>
              <a:pPr algn="l">
                <a:lnSpc>
                  <a:spcPts val="3600"/>
                </a:lnSpc>
              </a:pPr>
              <a:r>
                <a:rPr lang="zh-CN" altLang="en-US" sz="2400" b="1" dirty="0">
                  <a:solidFill>
                    <a:srgbClr val="21273E"/>
                  </a:solidFill>
                  <a:cs typeface="+mn-ea"/>
                  <a:sym typeface="+mn-lt"/>
                </a:rPr>
                <a:t>3、相关性分析</a:t>
              </a:r>
              <a:endParaRPr lang="zh-CN" altLang="en-US" sz="2400" b="1" dirty="0">
                <a:solidFill>
                  <a:srgbClr val="21273E"/>
                </a:solidFill>
                <a:cs typeface="+mn-ea"/>
                <a:sym typeface="+mn-lt"/>
              </a:endParaRPr>
            </a:p>
          </p:txBody>
        </p:sp>
        <p:sp>
          <p:nvSpPr>
            <p:cNvPr id="21"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cs typeface="+mn-ea"/>
                  <a:sym typeface="+mn-lt"/>
                </a:rPr>
                <a:t>Correlation analysis</a:t>
              </a:r>
              <a:endParaRPr lang="en-US" altLang="zh-CN" sz="1200" dirty="0">
                <a:solidFill>
                  <a:srgbClr val="2C344B"/>
                </a:solidFill>
                <a:cs typeface="+mn-ea"/>
                <a:sym typeface="+mn-lt"/>
              </a:endParaRPr>
            </a:p>
          </p:txBody>
        </p:sp>
      </p:grpSp>
      <p:sp>
        <p:nvSpPr>
          <p:cNvPr id="3" name="PA_文本框 1"/>
          <p:cNvSpPr txBox="1"/>
          <p:nvPr>
            <p:custDataLst>
              <p:tags r:id="rId3"/>
            </p:custDataLst>
          </p:nvPr>
        </p:nvSpPr>
        <p:spPr>
          <a:xfrm>
            <a:off x="6045835" y="743585"/>
            <a:ext cx="4494530" cy="340360"/>
          </a:xfrm>
          <a:prstGeom prst="rect">
            <a:avLst/>
          </a:prstGeom>
          <a:noFill/>
        </p:spPr>
        <p:txBody>
          <a:bodyPr wrap="square" lIns="0" tIns="0" rIns="0" rtlCol="0">
            <a:spAutoFit/>
          </a:bodyPr>
          <a:p>
            <a:pPr>
              <a:lnSpc>
                <a:spcPts val="2300"/>
              </a:lnSpc>
            </a:pPr>
            <a:r>
              <a:rPr lang="en-US" altLang="zh-CN" sz="1200" dirty="0">
                <a:solidFill>
                  <a:srgbClr val="2C344B"/>
                </a:solidFill>
                <a:cs typeface="+mn-ea"/>
                <a:sym typeface="+mn-lt"/>
              </a:rPr>
              <a:t>相关性系数绘制的热力图如下，颜色越深表示相关性越强：</a:t>
            </a:r>
            <a:endParaRPr lang="en-US" altLang="zh-CN" sz="1200" dirty="0">
              <a:solidFill>
                <a:srgbClr val="2C344B"/>
              </a:solidFill>
              <a:cs typeface="+mn-ea"/>
              <a:sym typeface="+mn-lt"/>
            </a:endParaRPr>
          </a:p>
        </p:txBody>
      </p:sp>
      <p:pic>
        <p:nvPicPr>
          <p:cNvPr id="4" name="图片 3"/>
          <p:cNvPicPr>
            <a:picLocks noChangeAspect="1"/>
          </p:cNvPicPr>
          <p:nvPr/>
        </p:nvPicPr>
        <p:blipFill>
          <a:blip r:embed="rId4"/>
          <a:stretch>
            <a:fillRect/>
          </a:stretch>
        </p:blipFill>
        <p:spPr>
          <a:xfrm>
            <a:off x="5667375" y="1061720"/>
            <a:ext cx="6224270" cy="4678045"/>
          </a:xfrm>
          <a:prstGeom prst="rect">
            <a:avLst/>
          </a:prstGeom>
        </p:spPr>
      </p:pic>
      <p:sp>
        <p:nvSpPr>
          <p:cNvPr id="5" name="PA_文本框 1"/>
          <p:cNvSpPr txBox="1"/>
          <p:nvPr>
            <p:custDataLst>
              <p:tags r:id="rId5"/>
            </p:custDataLst>
          </p:nvPr>
        </p:nvSpPr>
        <p:spPr>
          <a:xfrm>
            <a:off x="6234430" y="5739765"/>
            <a:ext cx="4443730" cy="635635"/>
          </a:xfrm>
          <a:prstGeom prst="rect">
            <a:avLst/>
          </a:prstGeom>
          <a:noFill/>
        </p:spPr>
        <p:txBody>
          <a:bodyPr wrap="square" lIns="0" tIns="0" rIns="0" rtlCol="0">
            <a:spAutoFit/>
          </a:bodyPr>
          <a:p>
            <a:pPr>
              <a:lnSpc>
                <a:spcPts val="2300"/>
              </a:lnSpc>
            </a:pPr>
            <a:r>
              <a:rPr lang="en-US" altLang="zh-CN" sz="1200" dirty="0">
                <a:solidFill>
                  <a:srgbClr val="2C344B"/>
                </a:solidFill>
                <a:cs typeface="+mn-ea"/>
                <a:sym typeface="+mn-lt"/>
              </a:rPr>
              <a:t>可以看出，相关性最强的是“鼠标”和“键盘”，中等程度相关，</a:t>
            </a:r>
            <a:endParaRPr lang="en-US" altLang="zh-CN" sz="1200" dirty="0">
              <a:solidFill>
                <a:srgbClr val="2C344B"/>
              </a:solidFill>
              <a:cs typeface="+mn-ea"/>
              <a:sym typeface="+mn-lt"/>
            </a:endParaRPr>
          </a:p>
          <a:p>
            <a:pPr>
              <a:lnSpc>
                <a:spcPts val="2300"/>
              </a:lnSpc>
            </a:pPr>
            <a:r>
              <a:rPr lang="en-US" altLang="zh-CN" sz="1200" dirty="0">
                <a:solidFill>
                  <a:srgbClr val="2C344B"/>
                </a:solidFill>
                <a:cs typeface="+mn-ea"/>
                <a:sym typeface="+mn-lt"/>
              </a:rPr>
              <a:t>数据量如果足够大，可能更加准确。</a:t>
            </a:r>
            <a:endParaRPr lang="en-US" altLang="zh-CN" sz="1200" dirty="0">
              <a:solidFill>
                <a:srgbClr val="2C344B"/>
              </a:solidFill>
              <a:cs typeface="+mn-ea"/>
              <a:sym typeface="+mn-lt"/>
            </a:endParaRPr>
          </a:p>
        </p:txBody>
      </p:sp>
      <p:sp>
        <p:nvSpPr>
          <p:cNvPr id="9" name="矩形 8"/>
          <p:cNvSpPr/>
          <p:nvPr/>
        </p:nvSpPr>
        <p:spPr>
          <a:xfrm>
            <a:off x="917720" y="3069327"/>
            <a:ext cx="5064487" cy="3709035"/>
          </a:xfrm>
          <a:prstGeom prst="rect">
            <a:avLst/>
          </a:prstGeom>
        </p:spPr>
        <p:txBody>
          <a:bodyPr wrap="square">
            <a:spAutoFit/>
          </a:bodyPr>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 相关性系数绝对值最大（除1以外，1是自相关，去除）</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max_abs=corr.apply(np.abs)[corr!=1].max().max()  #第一个max():所有行中，每行最大取一个；第二个max()从行最大里面取一个最大，就是最强相关</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table_a=corr.apply(np.abs)[corr!=1]</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lst=[]  # 自定义列表用来存放相关系数绝对值最大时候对应的行索引和列索引</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for index in table_a.index:   #遍历 行的索引</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    for col in table_a.columns:  #遍历  列的索引</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        if table_a.loc[index,col]==max_abs:   #条件：相关性系数最大时，对应的行索引和列索引</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            lst.append([index,col])   #添加到定义的空列表中</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print(lst)</a:t>
            </a:r>
            <a:endParaRPr lang="en-US" altLang="zh-CN" sz="1400">
              <a:solidFill>
                <a:schemeClr val="tx1">
                  <a:lumMod val="85000"/>
                  <a:lumOff val="15000"/>
                </a:schemeClr>
              </a:solidFill>
              <a:cs typeface="+mn-ea"/>
              <a:sym typeface="+mn-lt"/>
            </a:endParaRPr>
          </a:p>
          <a:p>
            <a:pPr marL="228600" indent="-228600">
              <a:lnSpc>
                <a:spcPct val="120000"/>
              </a:lnSpc>
              <a:buFont typeface="Arial" panose="020B0604020202020204" pitchFamily="34" charset="0"/>
              <a:buChar char="•"/>
            </a:pPr>
            <a:r>
              <a:rPr lang="en-US" altLang="zh-CN" sz="1400">
                <a:solidFill>
                  <a:schemeClr val="tx1">
                    <a:lumMod val="85000"/>
                    <a:lumOff val="15000"/>
                  </a:schemeClr>
                </a:solidFill>
                <a:cs typeface="+mn-ea"/>
                <a:sym typeface="+mn-lt"/>
              </a:rPr>
              <a:t>[['鼠标', '键盘'], ['键盘', '鼠标']]</a:t>
            </a:r>
            <a:endParaRPr lang="en-US" altLang="zh-CN" sz="1400">
              <a:solidFill>
                <a:schemeClr val="tx1">
                  <a:lumMod val="85000"/>
                  <a:lumOff val="15000"/>
                </a:schemeClr>
              </a:solidFill>
              <a:cs typeface="+mn-ea"/>
              <a:sym typeface="+mn-lt"/>
            </a:endParaRPr>
          </a:p>
        </p:txBody>
      </p:sp>
      <p:pic>
        <p:nvPicPr>
          <p:cNvPr id="2" name="图片 1"/>
          <p:cNvPicPr>
            <a:picLocks noChangeAspect="1"/>
          </p:cNvPicPr>
          <p:nvPr/>
        </p:nvPicPr>
        <p:blipFill>
          <a:blip r:embed="rId6"/>
          <a:stretch>
            <a:fillRect/>
          </a:stretch>
        </p:blipFill>
        <p:spPr>
          <a:xfrm>
            <a:off x="10440670" y="232410"/>
            <a:ext cx="1475740" cy="898525"/>
          </a:xfrm>
          <a:prstGeom prst="rect">
            <a:avLst/>
          </a:prstGeom>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0"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3855" y="1061457"/>
            <a:ext cx="5064487" cy="5737860"/>
          </a:xfrm>
          <a:prstGeom prst="rect">
            <a:avLst/>
          </a:prstGeom>
        </p:spPr>
        <p:txBody>
          <a:bodyPr wrap="square">
            <a:spAutoFit/>
          </a:bodyPr>
          <a:lstStyle/>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选出x和y</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x=df.日期</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y1=df[lst[0][0]]   #第一层取到['鼠标', '键盘']，第二层取到'鼠标'</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y2=df[lst[0][1]]   ##第一层取到['鼠标', '键盘']，第二层取到'键盘'</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设置画布</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fig=plt.figure(figsize=(12,6))</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ax=fig.add_subplot(111)</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绘制第一条线</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ax1=plt.plot(x,y1,</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linestyle="-",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linewidth=2,</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color="blue",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markersize=10,</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label=y1.name,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markeredgecolor="black",</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markerfacecolor="red")</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绘制第二条线</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ax1=plt.plot(x,y2,</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linestyle="-.",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linewidth=2,</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color="red",</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markersize=8,</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marker="o",</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label=y2.name,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markeredgecolor="black",</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markerfacecolor="white")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添加标题和坐标轴</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plt.title("2019-01-01至2019-02-01期间%s和%s销量趋势分析"%(y1.name,y2.name),fontdict={"fontsize":20,"color":"black"})</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plt.xlabel("日期",fontdict={"fontsize":20,"color":"black"})</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plt.ylabel("销量",fontdict={"fontsize":20,"color":"black"})</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plt.legend() #添加图例</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plt.grid(axis="y") # 只显示y轴上的网格线</a:t>
            </a:r>
            <a:endParaRPr lang="en-US" altLang="zh-CN" sz="1200">
              <a:solidFill>
                <a:schemeClr val="tx1">
                  <a:lumMod val="85000"/>
                  <a:lumOff val="15000"/>
                </a:schemeClr>
              </a:solidFill>
              <a:cs typeface="+mn-ea"/>
              <a:sym typeface="+mn-lt"/>
            </a:endParaRPr>
          </a:p>
        </p:txBody>
      </p:sp>
      <p:grpSp>
        <p:nvGrpSpPr>
          <p:cNvPr id="19" name="组合 18"/>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2386965" cy="380523"/>
            </a:xfrm>
            <a:prstGeom prst="rect">
              <a:avLst/>
            </a:prstGeom>
            <a:noFill/>
          </p:spPr>
          <p:txBody>
            <a:bodyPr wrap="square" lIns="0" tIns="0" rIns="0" rtlCol="0">
              <a:spAutoFit/>
            </a:bodyPr>
            <a:lstStyle/>
            <a:p>
              <a:pPr algn="l">
                <a:lnSpc>
                  <a:spcPts val="3600"/>
                </a:lnSpc>
              </a:pPr>
              <a:r>
                <a:rPr lang="zh-CN" altLang="en-US" sz="2400" b="1" dirty="0">
                  <a:solidFill>
                    <a:srgbClr val="21273E"/>
                  </a:solidFill>
                  <a:cs typeface="+mn-ea"/>
                  <a:sym typeface="+mn-lt"/>
                </a:rPr>
                <a:t>4、绘图展示</a:t>
              </a:r>
              <a:endParaRPr lang="zh-CN" altLang="en-US" sz="2400" b="1" dirty="0">
                <a:solidFill>
                  <a:srgbClr val="21273E"/>
                </a:solidFill>
                <a:cs typeface="+mn-ea"/>
                <a:sym typeface="+mn-lt"/>
              </a:endParaRPr>
            </a:p>
          </p:txBody>
        </p:sp>
        <p:sp>
          <p:nvSpPr>
            <p:cNvPr id="21"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cs typeface="+mn-ea"/>
                  <a:sym typeface="+mn-lt"/>
                </a:rPr>
                <a:t>Drawing display</a:t>
              </a:r>
              <a:endParaRPr lang="en-US" altLang="zh-CN" sz="1200" dirty="0">
                <a:solidFill>
                  <a:srgbClr val="2C344B"/>
                </a:solidFill>
                <a:cs typeface="+mn-ea"/>
                <a:sym typeface="+mn-lt"/>
              </a:endParaRPr>
            </a:p>
          </p:txBody>
        </p:sp>
      </p:grpSp>
      <p:sp>
        <p:nvSpPr>
          <p:cNvPr id="3" name="PA_文本框 1"/>
          <p:cNvSpPr txBox="1"/>
          <p:nvPr>
            <p:custDataLst>
              <p:tags r:id="rId3"/>
            </p:custDataLst>
          </p:nvPr>
        </p:nvSpPr>
        <p:spPr>
          <a:xfrm>
            <a:off x="6045835" y="743585"/>
            <a:ext cx="4494530" cy="930275"/>
          </a:xfrm>
          <a:prstGeom prst="rect">
            <a:avLst/>
          </a:prstGeom>
          <a:noFill/>
        </p:spPr>
        <p:txBody>
          <a:bodyPr wrap="square" lIns="0" tIns="0" rIns="0" rtlCol="0">
            <a:spAutoFit/>
          </a:bodyPr>
          <a:p>
            <a:pPr>
              <a:lnSpc>
                <a:spcPts val="2300"/>
              </a:lnSpc>
            </a:pPr>
            <a:r>
              <a:rPr lang="en-US" altLang="zh-CN" sz="1200" dirty="0">
                <a:solidFill>
                  <a:srgbClr val="2C344B"/>
                </a:solidFill>
                <a:cs typeface="+mn-ea"/>
                <a:sym typeface="+mn-lt"/>
              </a:rPr>
              <a:t>通过上面相关性系数的计算，得出相关性最强的是“鼠标”和“键盘”，但是形象直观的呈现出来，两种产品销量是不是相关，需要绘制折线图。</a:t>
            </a:r>
            <a:endParaRPr lang="en-US" altLang="zh-CN" sz="1200" dirty="0">
              <a:solidFill>
                <a:srgbClr val="2C344B"/>
              </a:solidFill>
              <a:cs typeface="+mn-ea"/>
              <a:sym typeface="+mn-lt"/>
            </a:endParaRPr>
          </a:p>
        </p:txBody>
      </p:sp>
      <p:pic>
        <p:nvPicPr>
          <p:cNvPr id="2" name="图片 1"/>
          <p:cNvPicPr>
            <a:picLocks noChangeAspect="1"/>
          </p:cNvPicPr>
          <p:nvPr/>
        </p:nvPicPr>
        <p:blipFill>
          <a:blip r:embed="rId4"/>
          <a:srcRect l="7045" t="8003" r="1370" b="11042"/>
          <a:stretch>
            <a:fillRect/>
          </a:stretch>
        </p:blipFill>
        <p:spPr>
          <a:xfrm>
            <a:off x="5467985" y="1744980"/>
            <a:ext cx="6669405" cy="3253740"/>
          </a:xfrm>
          <a:prstGeom prst="rect">
            <a:avLst/>
          </a:prstGeom>
        </p:spPr>
      </p:pic>
      <p:sp>
        <p:nvSpPr>
          <p:cNvPr id="10" name="矩形 9"/>
          <p:cNvSpPr/>
          <p:nvPr/>
        </p:nvSpPr>
        <p:spPr>
          <a:xfrm>
            <a:off x="6045980" y="5089897"/>
            <a:ext cx="5064487" cy="1419860"/>
          </a:xfrm>
          <a:prstGeom prst="rect">
            <a:avLst/>
          </a:prstGeom>
        </p:spPr>
        <p:txBody>
          <a:bodyPr wrap="square">
            <a:spAutoFit/>
          </a:bodyPr>
          <a:p>
            <a:pPr marL="228600" indent="-228600">
              <a:lnSpc>
                <a:spcPct val="90000"/>
              </a:lnSpc>
              <a:buFont typeface="Arial" panose="020B0604020202020204" pitchFamily="34" charset="0"/>
              <a:buChar char="•"/>
            </a:pP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添加数据标签</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for a,b in zip(x,y1):</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plt.text(a,b,b,fontdict={"fontsize":12,"color":"blue"})</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for a,c in zip(x,y2):</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    plt.text(a,c,c,fontdict={"fontsize":12,"color":"red"})</a:t>
            </a: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endParaRPr lang="en-US" altLang="zh-CN" sz="1200">
              <a:solidFill>
                <a:schemeClr val="tx1">
                  <a:lumMod val="85000"/>
                  <a:lumOff val="15000"/>
                </a:schemeClr>
              </a:solidFill>
              <a:cs typeface="+mn-ea"/>
              <a:sym typeface="+mn-lt"/>
            </a:endParaRPr>
          </a:p>
          <a:p>
            <a:pPr marL="228600" indent="-228600">
              <a:lnSpc>
                <a:spcPct val="90000"/>
              </a:lnSpc>
              <a:buFont typeface="Arial" panose="020B0604020202020204" pitchFamily="34" charset="0"/>
              <a:buChar char="•"/>
            </a:pPr>
            <a:r>
              <a:rPr lang="en-US" altLang="zh-CN" sz="1200">
                <a:solidFill>
                  <a:schemeClr val="tx1">
                    <a:lumMod val="85000"/>
                    <a:lumOff val="15000"/>
                  </a:schemeClr>
                </a:solidFill>
                <a:cs typeface="+mn-ea"/>
                <a:sym typeface="+mn-lt"/>
              </a:rPr>
              <a:t>plt.savefig("out.jpg",dpi=200) #图片保存</a:t>
            </a:r>
            <a:endParaRPr lang="en-US" altLang="zh-CN" sz="1200">
              <a:solidFill>
                <a:schemeClr val="tx1">
                  <a:lumMod val="85000"/>
                  <a:lumOff val="15000"/>
                </a:schemeClr>
              </a:solidFill>
              <a:cs typeface="+mn-ea"/>
              <a:sym typeface="+mn-lt"/>
            </a:endParaRPr>
          </a:p>
        </p:txBody>
      </p:sp>
      <p:pic>
        <p:nvPicPr>
          <p:cNvPr id="4" name="图片 3"/>
          <p:cNvPicPr>
            <a:picLocks noChangeAspect="1"/>
          </p:cNvPicPr>
          <p:nvPr/>
        </p:nvPicPr>
        <p:blipFill>
          <a:blip r:embed="rId5"/>
          <a:stretch>
            <a:fillRect/>
          </a:stretch>
        </p:blipFill>
        <p:spPr>
          <a:xfrm>
            <a:off x="10633710" y="429260"/>
            <a:ext cx="1475740" cy="898525"/>
          </a:xfrm>
          <a:prstGeom prst="rect">
            <a:avLst/>
          </a:prstGeom>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2386965" cy="380523"/>
            </a:xfrm>
            <a:prstGeom prst="rect">
              <a:avLst/>
            </a:prstGeom>
            <a:noFill/>
          </p:spPr>
          <p:txBody>
            <a:bodyPr wrap="square" lIns="0" tIns="0" rIns="0" rtlCol="0">
              <a:spAutoFit/>
            </a:bodyPr>
            <a:lstStyle/>
            <a:p>
              <a:pPr algn="l">
                <a:lnSpc>
                  <a:spcPts val="3600"/>
                </a:lnSpc>
              </a:pPr>
              <a:r>
                <a:rPr lang="zh-CN" altLang="en-US" sz="2400" b="1" dirty="0">
                  <a:solidFill>
                    <a:srgbClr val="21273E"/>
                  </a:solidFill>
                  <a:cs typeface="+mn-ea"/>
                  <a:sym typeface="+mn-lt"/>
                </a:rPr>
                <a:t>5、数据总结</a:t>
              </a:r>
              <a:endParaRPr lang="zh-CN" altLang="en-US" sz="2400" b="1" dirty="0">
                <a:solidFill>
                  <a:srgbClr val="21273E"/>
                </a:solidFill>
                <a:cs typeface="+mn-ea"/>
                <a:sym typeface="+mn-lt"/>
              </a:endParaRPr>
            </a:p>
          </p:txBody>
        </p:sp>
        <p:sp>
          <p:nvSpPr>
            <p:cNvPr id="21"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cs typeface="+mn-ea"/>
                  <a:sym typeface="+mn-lt"/>
                </a:rPr>
                <a:t>Data summary</a:t>
              </a:r>
              <a:endParaRPr lang="en-US" altLang="zh-CN" sz="1200" dirty="0">
                <a:solidFill>
                  <a:srgbClr val="2C344B"/>
                </a:solidFill>
                <a:cs typeface="+mn-ea"/>
                <a:sym typeface="+mn-lt"/>
              </a:endParaRPr>
            </a:p>
          </p:txBody>
        </p:sp>
      </p:grpSp>
      <p:sp>
        <p:nvSpPr>
          <p:cNvPr id="3" name="PA_文本框 1"/>
          <p:cNvSpPr txBox="1"/>
          <p:nvPr>
            <p:custDataLst>
              <p:tags r:id="rId3"/>
            </p:custDataLst>
          </p:nvPr>
        </p:nvSpPr>
        <p:spPr>
          <a:xfrm>
            <a:off x="4076700" y="1383665"/>
            <a:ext cx="4494530" cy="1815465"/>
          </a:xfrm>
          <a:prstGeom prst="rect">
            <a:avLst/>
          </a:prstGeom>
          <a:noFill/>
        </p:spPr>
        <p:txBody>
          <a:bodyPr wrap="square" lIns="0" tIns="0" rIns="0" rtlCol="0">
            <a:spAutoFit/>
          </a:bodyPr>
          <a:p>
            <a:pPr>
              <a:lnSpc>
                <a:spcPts val="2300"/>
              </a:lnSpc>
            </a:pPr>
            <a:r>
              <a:rPr lang="en-US" altLang="zh-CN" sz="1200" dirty="0">
                <a:solidFill>
                  <a:srgbClr val="2C344B"/>
                </a:solidFill>
                <a:cs typeface="+mn-ea"/>
                <a:sym typeface="+mn-lt"/>
              </a:rPr>
              <a:t>通过绘制的折线图可以看出，两种产品的销量基本是同步变化的，一种增长（下降）的时候另一种也增长（下降）。</a:t>
            </a:r>
            <a:endParaRPr lang="en-US" altLang="zh-CN" sz="1200" dirty="0">
              <a:solidFill>
                <a:srgbClr val="2C344B"/>
              </a:solidFill>
              <a:cs typeface="+mn-ea"/>
              <a:sym typeface="+mn-lt"/>
            </a:endParaRPr>
          </a:p>
          <a:p>
            <a:pPr>
              <a:lnSpc>
                <a:spcPts val="2300"/>
              </a:lnSpc>
            </a:pPr>
            <a:endParaRPr lang="en-US" altLang="zh-CN" sz="1200" dirty="0">
              <a:solidFill>
                <a:srgbClr val="2C344B"/>
              </a:solidFill>
              <a:cs typeface="+mn-ea"/>
              <a:sym typeface="+mn-lt"/>
            </a:endParaRPr>
          </a:p>
          <a:p>
            <a:pPr>
              <a:lnSpc>
                <a:spcPts val="2300"/>
              </a:lnSpc>
            </a:pPr>
            <a:r>
              <a:rPr lang="en-US" altLang="zh-CN" sz="1200" dirty="0">
                <a:solidFill>
                  <a:srgbClr val="2C344B"/>
                </a:solidFill>
                <a:cs typeface="+mn-ea"/>
                <a:sym typeface="+mn-lt"/>
              </a:rPr>
              <a:t>本例的数据仅有29条，如果增加数据量（样本数量），可能更具说服力。也符合业务场景，鼠标和键盘捆绑销售，或者买了键盘打折促销鼠标。</a:t>
            </a:r>
            <a:endParaRPr lang="en-US" altLang="zh-CN" sz="1200" dirty="0">
              <a:solidFill>
                <a:srgbClr val="2C344B"/>
              </a:solidFill>
              <a:cs typeface="+mn-ea"/>
              <a:sym typeface="+mn-lt"/>
            </a:endParaRPr>
          </a:p>
        </p:txBody>
      </p:sp>
      <p:pic>
        <p:nvPicPr>
          <p:cNvPr id="2" name="图片 1"/>
          <p:cNvPicPr>
            <a:picLocks noChangeAspect="1"/>
          </p:cNvPicPr>
          <p:nvPr/>
        </p:nvPicPr>
        <p:blipFill>
          <a:blip r:embed="rId4"/>
          <a:srcRect l="7045" t="8003" r="1370" b="11042"/>
          <a:stretch>
            <a:fillRect/>
          </a:stretch>
        </p:blipFill>
        <p:spPr>
          <a:xfrm>
            <a:off x="2761615" y="3199130"/>
            <a:ext cx="6669405" cy="3253740"/>
          </a:xfrm>
          <a:prstGeom prst="rect">
            <a:avLst/>
          </a:prstGeom>
        </p:spPr>
      </p:pic>
      <p:pic>
        <p:nvPicPr>
          <p:cNvPr id="4" name="图片 3"/>
          <p:cNvPicPr>
            <a:picLocks noChangeAspect="1"/>
          </p:cNvPicPr>
          <p:nvPr/>
        </p:nvPicPr>
        <p:blipFill>
          <a:blip r:embed="rId5"/>
          <a:stretch>
            <a:fillRect/>
          </a:stretch>
        </p:blipFill>
        <p:spPr>
          <a:xfrm>
            <a:off x="10444480" y="429260"/>
            <a:ext cx="1475740" cy="898525"/>
          </a:xfrm>
          <a:prstGeom prst="rect">
            <a:avLst/>
          </a:prstGeom>
        </p:spPr>
      </p:pic>
      <p:pic>
        <p:nvPicPr>
          <p:cNvPr id="1073742852" name="图片 1073742851"/>
          <p:cNvPicPr>
            <a:picLocks noChangeAspect="1"/>
          </p:cNvPicPr>
          <p:nvPr/>
        </p:nvPicPr>
        <p:blipFill>
          <a:blip r:embed="rId6">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p:transition spd="slow" advClick="0" advTm="0">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65762" y="2119742"/>
            <a:ext cx="8061350" cy="1861185"/>
          </a:xfrm>
          <a:prstGeom prst="rect">
            <a:avLst/>
          </a:prstGeom>
          <a:noFill/>
        </p:spPr>
        <p:txBody>
          <a:bodyPr wrap="square" rtlCol="0">
            <a:spAutoFit/>
            <a:scene3d>
              <a:camera prst="orthographicFront"/>
              <a:lightRig rig="threePt" dir="t"/>
            </a:scene3d>
          </a:bodyPr>
          <a:lstStyle/>
          <a:p>
            <a:pPr algn="ctr"/>
            <a:r>
              <a:rPr lang="en-US" altLang="zh-CN" sz="11500" b="1" dirty="0" smtClean="0">
                <a:solidFill>
                  <a:schemeClr val="tx1"/>
                </a:solidFill>
                <a:effectLst>
                  <a:outerShdw blurRad="38100" dist="19050" dir="2700000" algn="tl" rotWithShape="0">
                    <a:schemeClr val="dk1">
                      <a:alpha val="40000"/>
                    </a:schemeClr>
                  </a:outerShdw>
                </a:effectLst>
                <a:latin typeface="Constantia" panose="02030602050306030303" charset="0"/>
                <a:ea typeface="方正正黑简体" panose="02000000000000000000" pitchFamily="2" charset="-122"/>
                <a:cs typeface="Constantia" panose="02030602050306030303" charset="0"/>
                <a:sym typeface="+mn-lt"/>
              </a:rPr>
              <a:t>THANKS</a:t>
            </a:r>
            <a:endParaRPr lang="en-US" altLang="zh-CN" sz="11500" b="1" dirty="0" smtClean="0">
              <a:solidFill>
                <a:schemeClr val="tx1"/>
              </a:solidFill>
              <a:effectLst>
                <a:outerShdw blurRad="38100" dist="19050" dir="2700000" algn="tl" rotWithShape="0">
                  <a:schemeClr val="dk1">
                    <a:alpha val="40000"/>
                  </a:schemeClr>
                </a:outerShdw>
              </a:effectLst>
              <a:latin typeface="Constantia" panose="02030602050306030303" charset="0"/>
              <a:ea typeface="方正正黑简体" panose="02000000000000000000" pitchFamily="2" charset="-122"/>
              <a:cs typeface="Constantia" panose="02030602050306030303" charset="0"/>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38" name="文本框 37"/>
          <p:cNvSpPr txBox="1"/>
          <p:nvPr/>
        </p:nvSpPr>
        <p:spPr>
          <a:xfrm>
            <a:off x="4109085" y="4553585"/>
            <a:ext cx="3994785" cy="645160"/>
          </a:xfrm>
          <a:prstGeom prst="rect">
            <a:avLst/>
          </a:prstGeom>
          <a:noFill/>
        </p:spPr>
        <p:txBody>
          <a:bodyPr wrap="square" rtlCol="0">
            <a:spAutoFit/>
          </a:bodyPr>
          <a:p>
            <a:pPr algn="ctr"/>
            <a:r>
              <a:rPr lang="zh-CN" altLang="en-US"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汇 报 人：曾瑶瑶</a:t>
            </a:r>
            <a:endParaRPr lang="zh-CN" altLang="en-US"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endParaRPr>
          </a:p>
          <a:p>
            <a:pPr algn="ctr"/>
            <a:r>
              <a:rPr lang="zh-CN" altLang="en-US"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指导教师：刘加海</a:t>
            </a:r>
            <a:endParaRPr lang="zh-CN" altLang="en-US"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endParaRPr>
          </a:p>
        </p:txBody>
      </p:sp>
      <p:sp>
        <p:nvSpPr>
          <p:cNvPr id="2" name="文本框 1"/>
          <p:cNvSpPr txBox="1"/>
          <p:nvPr/>
        </p:nvSpPr>
        <p:spPr>
          <a:xfrm>
            <a:off x="4393565" y="6072505"/>
            <a:ext cx="3404870" cy="306705"/>
          </a:xfrm>
          <a:prstGeom prst="rect">
            <a:avLst/>
          </a:prstGeom>
          <a:noFill/>
        </p:spPr>
        <p:txBody>
          <a:bodyPr wrap="square" rtlCol="0">
            <a:spAutoFit/>
          </a:bodyPr>
          <a:p>
            <a:pPr algn="ctr"/>
            <a:r>
              <a:rPr lang="zh-CN" altLang="en-US"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汇报日期：</a:t>
            </a:r>
            <a:r>
              <a:rPr lang="en-US" altLang="zh-CN"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rPr>
              <a:t>2021/01/13</a:t>
            </a:r>
            <a:endParaRPr lang="en-US" altLang="zh-CN" sz="1400" b="1" spc="300" dirty="0">
              <a:gradFill>
                <a:gsLst>
                  <a:gs pos="21000">
                    <a:srgbClr val="53575C"/>
                  </a:gs>
                  <a:gs pos="88000">
                    <a:srgbClr val="C5C7CA"/>
                  </a:gs>
                </a:gsLst>
                <a:lin ang="5400000"/>
              </a:gradFill>
              <a:effectLst/>
              <a:latin typeface="阿里巴巴普惠体 B" panose="00020600040101010101" pitchFamily="18" charset="-122"/>
              <a:ea typeface="阿里巴巴普惠体 B" panose="00020600040101010101" pitchFamily="18" charset="-122"/>
            </a:endParaRPr>
          </a:p>
        </p:txBody>
      </p:sp>
      <p:pic>
        <p:nvPicPr>
          <p:cNvPr id="1073742852" name="图片 1073742851"/>
          <p:cNvPicPr>
            <a:picLocks noChangeAspect="1"/>
          </p:cNvPicPr>
          <p:nvPr/>
        </p:nvPicPr>
        <p:blipFill>
          <a:blip r:embed="rId2">
            <a:clrChange>
              <a:clrFrom>
                <a:srgbClr val="FFFFFF">
                  <a:alpha val="100000"/>
                </a:srgbClr>
              </a:clrFrom>
              <a:clrTo>
                <a:srgbClr val="FFFFFF">
                  <a:alpha val="100000"/>
                  <a:alpha val="0"/>
                </a:srgbClr>
              </a:clrTo>
            </a:clrChange>
            <a:grayscl/>
          </a:blip>
          <a:stretch>
            <a:fillRect/>
          </a:stretch>
        </p:blipFill>
        <p:spPr>
          <a:xfrm>
            <a:off x="8811260" y="0"/>
            <a:ext cx="3380740" cy="9518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p="http://schemas.openxmlformats.org/presentationml/2006/main">
  <p:tag name="PA" val="v5.0.2"/>
  <p:tag name="RESOURCELIBID" val="432"/>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tgwwkkq">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3079</Words>
  <Application>WPS 演示</Application>
  <PresentationFormat>宽屏</PresentationFormat>
  <Paragraphs>181</Paragraphs>
  <Slides>9</Slides>
  <Notes>46</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9</vt:i4>
      </vt:variant>
    </vt:vector>
  </HeadingPairs>
  <TitlesOfParts>
    <vt:vector size="26" baseType="lpstr">
      <vt:lpstr>Arial</vt:lpstr>
      <vt:lpstr>宋体</vt:lpstr>
      <vt:lpstr>Wingdings</vt:lpstr>
      <vt:lpstr>Aparajita</vt:lpstr>
      <vt:lpstr>Nirmala UI</vt:lpstr>
      <vt:lpstr>Adobe 黑体 Std R</vt:lpstr>
      <vt:lpstr>黑体</vt:lpstr>
      <vt:lpstr>方正正黑简体</vt:lpstr>
      <vt:lpstr>阿里巴巴普惠体 B</vt:lpstr>
      <vt:lpstr>Calibri Light</vt:lpstr>
      <vt:lpstr>方正宋刻本秀楷简体</vt:lpstr>
      <vt:lpstr>Constantia</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_</Company>
  <LinksUpToDate>false</LinksUpToDate>
  <SharedDoc>false</SharedDoc>
  <HyperlinksChanged>false</HyperlinksChanged>
  <AppVersion>14.0000</AppVersion>
  <Manager>_</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USER</dc:creator>
  <cp:keywords>_</cp:keywords>
  <dc:description>www.51ppt moban.com</dc:description>
  <cp:lastModifiedBy>Gabrielle</cp:lastModifiedBy>
  <cp:revision>97</cp:revision>
  <dcterms:created xsi:type="dcterms:W3CDTF">2020-08-06T03:23:00Z</dcterms:created>
  <dcterms:modified xsi:type="dcterms:W3CDTF">2021-01-14T14:04:49Z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