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0" r:id="rId5"/>
    <p:sldId id="259" r:id="rId6"/>
    <p:sldId id="262" r:id="rId7"/>
    <p:sldId id="278" r:id="rId8"/>
    <p:sldId id="270" r:id="rId9"/>
    <p:sldId id="282" r:id="rId10"/>
    <p:sldId id="266" r:id="rId11"/>
    <p:sldId id="263" r:id="rId12"/>
    <p:sldId id="279" r:id="rId13"/>
    <p:sldId id="276" r:id="rId14"/>
    <p:sldId id="280" r:id="rId15"/>
    <p:sldId id="267" r:id="rId16"/>
    <p:sldId id="281" r:id="rId17"/>
    <p:sldId id="294" r:id="rId18"/>
    <p:sldId id="28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9D"/>
    <a:srgbClr val="FF6666"/>
    <a:srgbClr val="FFCC33"/>
    <a:srgbClr val="009288"/>
    <a:srgbClr val="FF1919"/>
    <a:srgbClr val="333333"/>
    <a:srgbClr val="A0D5DB"/>
    <a:srgbClr val="10A981"/>
    <a:srgbClr val="0B7358"/>
    <a:srgbClr val="49B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300" autoAdjust="0"/>
  </p:normalViewPr>
  <p:slideViewPr>
    <p:cSldViewPr snapToGrid="0" showGuides="1">
      <p:cViewPr varScale="1">
        <p:scale>
          <a:sx n="101" d="100"/>
          <a:sy n="101" d="100"/>
        </p:scale>
        <p:origin x="276" y="72"/>
      </p:cViewPr>
      <p:guideLst>
        <p:guide orient="horz" pos="2386"/>
        <p:guide pos="3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C079-8AC1-44E0-A71B-40A0ADFFF5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F07B-43D7-4A44-82E5-D56CC73DF5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emf"/><Relationship Id="rId12" Type="http://schemas.openxmlformats.org/officeDocument/2006/relationships/image" Target="../media/image1.emf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2"/>
          <a:srcRect l="317" t="-1" r="205" b="4831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C079-8AC1-44E0-A71B-40A0ADFFF5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BF07B-43D7-4A44-82E5-D56CC73DF5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3"/>
          <a:srcRect t="1" b="21065"/>
          <a:stretch>
            <a:fillRect/>
          </a:stretch>
        </p:blipFill>
        <p:spPr>
          <a:xfrm>
            <a:off x="8860294" y="313473"/>
            <a:ext cx="3067646" cy="565302"/>
          </a:xfrm>
          <a:prstGeom prst="rect">
            <a:avLst/>
          </a:prstGeom>
        </p:spPr>
      </p:pic>
      <p:sp>
        <p:nvSpPr>
          <p:cNvPr id="9" name="梯形 8"/>
          <p:cNvSpPr/>
          <p:nvPr userDrawn="1"/>
        </p:nvSpPr>
        <p:spPr>
          <a:xfrm rot="10800000">
            <a:off x="319088" y="855062"/>
            <a:ext cx="11608850" cy="155047"/>
          </a:xfrm>
          <a:prstGeom prst="trapezoid">
            <a:avLst>
              <a:gd name="adj" fmla="val 334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/>
          <a:srcRect l="317" t="-1" r="205" b="4831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80975" y="2503805"/>
            <a:ext cx="116776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python数据分析之线性回归实践</a:t>
            </a:r>
            <a:endParaRPr sz="6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47545" y="3960495"/>
            <a:ext cx="8296910" cy="398780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pPr algn="ctr"/>
            <a:r>
              <a:rPr lang="en-US" altLang="zh-CN" sz="2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practice of linear regression in python data analysis</a:t>
            </a:r>
            <a:endParaRPr lang="en-US" altLang="zh-CN" sz="20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6"/>
          <p:cNvSpPr txBox="1"/>
          <p:nvPr/>
        </p:nvSpPr>
        <p:spPr>
          <a:xfrm>
            <a:off x="3142632" y="5206863"/>
            <a:ext cx="1853764" cy="373665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汇报人：曾瑶瑶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7"/>
          <p:cNvSpPr txBox="1"/>
          <p:nvPr/>
        </p:nvSpPr>
        <p:spPr>
          <a:xfrm>
            <a:off x="5168614" y="5205967"/>
            <a:ext cx="1853764" cy="373665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老师：刘加海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7"/>
          <p:cNvSpPr txBox="1"/>
          <p:nvPr/>
        </p:nvSpPr>
        <p:spPr>
          <a:xfrm>
            <a:off x="7193915" y="5205730"/>
            <a:ext cx="2412365" cy="3762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汇报日期：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2021/01/14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73742852" name="图片 107374285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0" y="0"/>
            <a:ext cx="3121660" cy="878840"/>
          </a:xfrm>
          <a:prstGeom prst="rect">
            <a:avLst/>
          </a:prstGeom>
          <a:noFill/>
          <a:ln w="952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/>
          <a:srcRect l="317" t="-1" r="205" b="4831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000374" y="1407170"/>
            <a:ext cx="6191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16035" y="2764147"/>
            <a:ext cx="49599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回归模型评估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84946" y="3287367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Regression Model Evaluation</a:t>
            </a:r>
            <a:endParaRPr lang="en-US" altLang="zh-CN" dirty="0" smtClean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73742852" name="图片 107374285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0" y="0"/>
            <a:ext cx="3121660" cy="878840"/>
          </a:xfrm>
          <a:prstGeom prst="rect">
            <a:avLst/>
          </a:prstGeom>
          <a:noFill/>
          <a:ln w="952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4"/>
          <p:cNvGrpSpPr>
            <a:grpSpLocks noChangeAspect="1"/>
          </p:cNvGrpSpPr>
          <p:nvPr/>
        </p:nvGrpSpPr>
        <p:grpSpPr bwMode="auto">
          <a:xfrm rot="5400000" flipV="1">
            <a:off x="5686094" y="3441169"/>
            <a:ext cx="3591242" cy="791538"/>
            <a:chOff x="431" y="1080"/>
            <a:chExt cx="4900" cy="1080"/>
          </a:xfrm>
          <a:solidFill>
            <a:srgbClr val="10A981"/>
          </a:solidFill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431" y="1274"/>
              <a:ext cx="4854" cy="31"/>
            </a:xfrm>
            <a:prstGeom prst="rect">
              <a:avLst/>
            </a:prstGeom>
            <a:grpFill/>
            <a:ln w="9525">
              <a:solidFill>
                <a:srgbClr val="009288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624" y="1080"/>
              <a:ext cx="918" cy="1080"/>
            </a:xfrm>
            <a:custGeom>
              <a:avLst/>
              <a:gdLst>
                <a:gd name="T0" fmla="*/ 1340 w 1340"/>
                <a:gd name="T1" fmla="*/ 283 h 1574"/>
                <a:gd name="T2" fmla="*/ 1340 w 1340"/>
                <a:gd name="T3" fmla="*/ 1291 h 1574"/>
                <a:gd name="T4" fmla="*/ 812 w 1340"/>
                <a:gd name="T5" fmla="*/ 1574 h 1574"/>
                <a:gd name="T6" fmla="*/ 284 w 1340"/>
                <a:gd name="T7" fmla="*/ 1291 h 1574"/>
                <a:gd name="T8" fmla="*/ 284 w 1340"/>
                <a:gd name="T9" fmla="*/ 283 h 1574"/>
                <a:gd name="T10" fmla="*/ 0 w 1340"/>
                <a:gd name="T11" fmla="*/ 0 h 1574"/>
                <a:gd name="T12" fmla="*/ 1056 w 1340"/>
                <a:gd name="T13" fmla="*/ 0 h 1574"/>
                <a:gd name="T14" fmla="*/ 1340 w 1340"/>
                <a:gd name="T15" fmla="*/ 28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0" h="1574">
                  <a:moveTo>
                    <a:pt x="1340" y="283"/>
                  </a:moveTo>
                  <a:cubicBezTo>
                    <a:pt x="1340" y="1291"/>
                    <a:pt x="1340" y="1291"/>
                    <a:pt x="1340" y="1291"/>
                  </a:cubicBezTo>
                  <a:cubicBezTo>
                    <a:pt x="812" y="1574"/>
                    <a:pt x="812" y="1574"/>
                    <a:pt x="812" y="1574"/>
                  </a:cubicBezTo>
                  <a:cubicBezTo>
                    <a:pt x="284" y="1291"/>
                    <a:pt x="284" y="1291"/>
                    <a:pt x="284" y="1291"/>
                  </a:cubicBezTo>
                  <a:cubicBezTo>
                    <a:pt x="284" y="283"/>
                    <a:pt x="284" y="283"/>
                    <a:pt x="284" y="283"/>
                  </a:cubicBezTo>
                  <a:cubicBezTo>
                    <a:pt x="284" y="126"/>
                    <a:pt x="157" y="0"/>
                    <a:pt x="0" y="0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1213" y="0"/>
                    <a:pt x="1340" y="126"/>
                    <a:pt x="1340" y="283"/>
                  </a:cubicBez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431" y="1080"/>
              <a:ext cx="388" cy="194"/>
            </a:xfrm>
            <a:custGeom>
              <a:avLst/>
              <a:gdLst>
                <a:gd name="T0" fmla="*/ 567 w 567"/>
                <a:gd name="T1" fmla="*/ 283 h 283"/>
                <a:gd name="T2" fmla="*/ 284 w 567"/>
                <a:gd name="T3" fmla="*/ 0 h 283"/>
                <a:gd name="T4" fmla="*/ 0 w 567"/>
                <a:gd name="T5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283">
                  <a:moveTo>
                    <a:pt x="567" y="283"/>
                  </a:moveTo>
                  <a:cubicBezTo>
                    <a:pt x="567" y="126"/>
                    <a:pt x="440" y="0"/>
                    <a:pt x="284" y="0"/>
                  </a:cubicBezTo>
                  <a:cubicBezTo>
                    <a:pt x="127" y="0"/>
                    <a:pt x="0" y="126"/>
                    <a:pt x="0" y="283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1888" y="1080"/>
              <a:ext cx="917" cy="1080"/>
            </a:xfrm>
            <a:custGeom>
              <a:avLst/>
              <a:gdLst>
                <a:gd name="T0" fmla="*/ 1339 w 1339"/>
                <a:gd name="T1" fmla="*/ 283 h 1574"/>
                <a:gd name="T2" fmla="*/ 1339 w 1339"/>
                <a:gd name="T3" fmla="*/ 1291 h 1574"/>
                <a:gd name="T4" fmla="*/ 811 w 1339"/>
                <a:gd name="T5" fmla="*/ 1574 h 1574"/>
                <a:gd name="T6" fmla="*/ 283 w 1339"/>
                <a:gd name="T7" fmla="*/ 1291 h 1574"/>
                <a:gd name="T8" fmla="*/ 283 w 1339"/>
                <a:gd name="T9" fmla="*/ 283 h 1574"/>
                <a:gd name="T10" fmla="*/ 0 w 1339"/>
                <a:gd name="T11" fmla="*/ 0 h 1574"/>
                <a:gd name="T12" fmla="*/ 1056 w 1339"/>
                <a:gd name="T13" fmla="*/ 0 h 1574"/>
                <a:gd name="T14" fmla="*/ 1339 w 1339"/>
                <a:gd name="T15" fmla="*/ 28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9" h="1574">
                  <a:moveTo>
                    <a:pt x="1339" y="283"/>
                  </a:moveTo>
                  <a:cubicBezTo>
                    <a:pt x="1339" y="1291"/>
                    <a:pt x="1339" y="1291"/>
                    <a:pt x="1339" y="1291"/>
                  </a:cubicBezTo>
                  <a:cubicBezTo>
                    <a:pt x="811" y="1574"/>
                    <a:pt x="811" y="1574"/>
                    <a:pt x="811" y="1574"/>
                  </a:cubicBezTo>
                  <a:cubicBezTo>
                    <a:pt x="283" y="1291"/>
                    <a:pt x="283" y="1291"/>
                    <a:pt x="283" y="1291"/>
                  </a:cubicBezTo>
                  <a:cubicBezTo>
                    <a:pt x="283" y="283"/>
                    <a:pt x="283" y="283"/>
                    <a:pt x="283" y="283"/>
                  </a:cubicBezTo>
                  <a:cubicBezTo>
                    <a:pt x="283" y="126"/>
                    <a:pt x="156" y="0"/>
                    <a:pt x="0" y="0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1212" y="0"/>
                    <a:pt x="1339" y="126"/>
                    <a:pt x="1339" y="283"/>
                  </a:cubicBez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7" name="Freeform 9"/>
            <p:cNvSpPr/>
            <p:nvPr/>
          </p:nvSpPr>
          <p:spPr bwMode="auto">
            <a:xfrm>
              <a:off x="1694" y="1080"/>
              <a:ext cx="388" cy="194"/>
            </a:xfrm>
            <a:custGeom>
              <a:avLst/>
              <a:gdLst>
                <a:gd name="T0" fmla="*/ 567 w 567"/>
                <a:gd name="T1" fmla="*/ 283 h 283"/>
                <a:gd name="T2" fmla="*/ 284 w 567"/>
                <a:gd name="T3" fmla="*/ 0 h 283"/>
                <a:gd name="T4" fmla="*/ 0 w 567"/>
                <a:gd name="T5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283">
                  <a:moveTo>
                    <a:pt x="567" y="283"/>
                  </a:moveTo>
                  <a:cubicBezTo>
                    <a:pt x="567" y="126"/>
                    <a:pt x="440" y="0"/>
                    <a:pt x="284" y="0"/>
                  </a:cubicBezTo>
                  <a:cubicBezTo>
                    <a:pt x="127" y="0"/>
                    <a:pt x="0" y="126"/>
                    <a:pt x="0" y="283"/>
                  </a:cubicBezTo>
                </a:path>
              </a:pathLst>
            </a:custGeom>
            <a:solidFill>
              <a:srgbClr val="009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8" name="Freeform 10"/>
            <p:cNvSpPr/>
            <p:nvPr/>
          </p:nvSpPr>
          <p:spPr bwMode="auto">
            <a:xfrm>
              <a:off x="3151" y="1080"/>
              <a:ext cx="917" cy="1080"/>
            </a:xfrm>
            <a:custGeom>
              <a:avLst/>
              <a:gdLst>
                <a:gd name="T0" fmla="*/ 1339 w 1339"/>
                <a:gd name="T1" fmla="*/ 283 h 1574"/>
                <a:gd name="T2" fmla="*/ 1339 w 1339"/>
                <a:gd name="T3" fmla="*/ 1291 h 1574"/>
                <a:gd name="T4" fmla="*/ 811 w 1339"/>
                <a:gd name="T5" fmla="*/ 1574 h 1574"/>
                <a:gd name="T6" fmla="*/ 284 w 1339"/>
                <a:gd name="T7" fmla="*/ 1291 h 1574"/>
                <a:gd name="T8" fmla="*/ 284 w 1339"/>
                <a:gd name="T9" fmla="*/ 283 h 1574"/>
                <a:gd name="T10" fmla="*/ 0 w 1339"/>
                <a:gd name="T11" fmla="*/ 0 h 1574"/>
                <a:gd name="T12" fmla="*/ 1056 w 1339"/>
                <a:gd name="T13" fmla="*/ 0 h 1574"/>
                <a:gd name="T14" fmla="*/ 1339 w 1339"/>
                <a:gd name="T15" fmla="*/ 28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9" h="1574">
                  <a:moveTo>
                    <a:pt x="1339" y="283"/>
                  </a:moveTo>
                  <a:cubicBezTo>
                    <a:pt x="1339" y="1291"/>
                    <a:pt x="1339" y="1291"/>
                    <a:pt x="1339" y="1291"/>
                  </a:cubicBezTo>
                  <a:cubicBezTo>
                    <a:pt x="811" y="1574"/>
                    <a:pt x="811" y="1574"/>
                    <a:pt x="811" y="1574"/>
                  </a:cubicBezTo>
                  <a:cubicBezTo>
                    <a:pt x="284" y="1291"/>
                    <a:pt x="284" y="1291"/>
                    <a:pt x="284" y="1291"/>
                  </a:cubicBezTo>
                  <a:cubicBezTo>
                    <a:pt x="284" y="283"/>
                    <a:pt x="284" y="283"/>
                    <a:pt x="284" y="283"/>
                  </a:cubicBezTo>
                  <a:cubicBezTo>
                    <a:pt x="283" y="126"/>
                    <a:pt x="156" y="0"/>
                    <a:pt x="0" y="0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1212" y="0"/>
                    <a:pt x="1339" y="126"/>
                    <a:pt x="1339" y="283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9" name="Freeform 11"/>
            <p:cNvSpPr/>
            <p:nvPr/>
          </p:nvSpPr>
          <p:spPr bwMode="auto">
            <a:xfrm>
              <a:off x="2957" y="1080"/>
              <a:ext cx="388" cy="194"/>
            </a:xfrm>
            <a:custGeom>
              <a:avLst/>
              <a:gdLst>
                <a:gd name="T0" fmla="*/ 567 w 567"/>
                <a:gd name="T1" fmla="*/ 283 h 283"/>
                <a:gd name="T2" fmla="*/ 283 w 567"/>
                <a:gd name="T3" fmla="*/ 0 h 283"/>
                <a:gd name="T4" fmla="*/ 0 w 567"/>
                <a:gd name="T5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283">
                  <a:moveTo>
                    <a:pt x="567" y="283"/>
                  </a:moveTo>
                  <a:cubicBezTo>
                    <a:pt x="567" y="126"/>
                    <a:pt x="440" y="0"/>
                    <a:pt x="283" y="0"/>
                  </a:cubicBezTo>
                  <a:cubicBezTo>
                    <a:pt x="126" y="0"/>
                    <a:pt x="0" y="126"/>
                    <a:pt x="0" y="283"/>
                  </a:cubicBezTo>
                </a:path>
              </a:pathLst>
            </a:custGeom>
            <a:solidFill>
              <a:srgbClr val="FF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4414" y="1080"/>
              <a:ext cx="917" cy="1080"/>
            </a:xfrm>
            <a:custGeom>
              <a:avLst/>
              <a:gdLst>
                <a:gd name="T0" fmla="*/ 1339 w 1339"/>
                <a:gd name="T1" fmla="*/ 283 h 1574"/>
                <a:gd name="T2" fmla="*/ 1339 w 1339"/>
                <a:gd name="T3" fmla="*/ 1291 h 1574"/>
                <a:gd name="T4" fmla="*/ 812 w 1339"/>
                <a:gd name="T5" fmla="*/ 1574 h 1574"/>
                <a:gd name="T6" fmla="*/ 284 w 1339"/>
                <a:gd name="T7" fmla="*/ 1291 h 1574"/>
                <a:gd name="T8" fmla="*/ 284 w 1339"/>
                <a:gd name="T9" fmla="*/ 283 h 1574"/>
                <a:gd name="T10" fmla="*/ 0 w 1339"/>
                <a:gd name="T11" fmla="*/ 0 h 1574"/>
                <a:gd name="T12" fmla="*/ 1056 w 1339"/>
                <a:gd name="T13" fmla="*/ 0 h 1574"/>
                <a:gd name="T14" fmla="*/ 1339 w 1339"/>
                <a:gd name="T15" fmla="*/ 28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9" h="1574">
                  <a:moveTo>
                    <a:pt x="1339" y="283"/>
                  </a:moveTo>
                  <a:cubicBezTo>
                    <a:pt x="1339" y="1291"/>
                    <a:pt x="1339" y="1291"/>
                    <a:pt x="1339" y="1291"/>
                  </a:cubicBezTo>
                  <a:cubicBezTo>
                    <a:pt x="812" y="1574"/>
                    <a:pt x="812" y="1574"/>
                    <a:pt x="812" y="1574"/>
                  </a:cubicBezTo>
                  <a:cubicBezTo>
                    <a:pt x="284" y="1291"/>
                    <a:pt x="284" y="1291"/>
                    <a:pt x="284" y="1291"/>
                  </a:cubicBezTo>
                  <a:cubicBezTo>
                    <a:pt x="284" y="283"/>
                    <a:pt x="284" y="283"/>
                    <a:pt x="284" y="283"/>
                  </a:cubicBezTo>
                  <a:cubicBezTo>
                    <a:pt x="283" y="126"/>
                    <a:pt x="157" y="0"/>
                    <a:pt x="0" y="0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1213" y="0"/>
                    <a:pt x="1339" y="126"/>
                    <a:pt x="1339" y="2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4220" y="1080"/>
              <a:ext cx="388" cy="194"/>
            </a:xfrm>
            <a:custGeom>
              <a:avLst/>
              <a:gdLst>
                <a:gd name="T0" fmla="*/ 567 w 567"/>
                <a:gd name="T1" fmla="*/ 283 h 283"/>
                <a:gd name="T2" fmla="*/ 283 w 567"/>
                <a:gd name="T3" fmla="*/ 0 h 283"/>
                <a:gd name="T4" fmla="*/ 0 w 567"/>
                <a:gd name="T5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283">
                  <a:moveTo>
                    <a:pt x="567" y="283"/>
                  </a:moveTo>
                  <a:cubicBezTo>
                    <a:pt x="567" y="126"/>
                    <a:pt x="440" y="0"/>
                    <a:pt x="283" y="0"/>
                  </a:cubicBezTo>
                  <a:cubicBezTo>
                    <a:pt x="127" y="0"/>
                    <a:pt x="0" y="126"/>
                    <a:pt x="0" y="283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6459612" y="2314077"/>
            <a:ext cx="64935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59612" y="3245234"/>
            <a:ext cx="64935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05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59612" y="4176392"/>
            <a:ext cx="64935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06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59612" y="5107549"/>
            <a:ext cx="64935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48295" y="2325370"/>
            <a:ext cx="39477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MAE（Mean Absolute Error）：平均绝对值误差，为所有样本数据误差的绝对值之和，然后取均值。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48295" y="3250565"/>
            <a:ext cx="39471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R^2：决定系数，用来表示模型拟合性的分值，值越高表示模型拟合型越好。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48575" y="4176391"/>
            <a:ext cx="281442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在训练集中，R^2的取值范围是[0,1]。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48295" y="5102225"/>
            <a:ext cx="394716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在测试集中，R^2的取值范围是是负无穷到1。最理想的情况是所有的样本数据的预测值与真实值相同，此时其值为1。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02156" y="2199400"/>
            <a:ext cx="455413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当我们建立好回归模型之后，我们可以采用MSE、RMSE、MAE、R^2等指标来进行评估模型的效果。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1765350" y="3441614"/>
            <a:ext cx="4371776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MSE（Mean Squared Error）：平均平方误差，为所有样本数据误差（真实值与预测值之差）的平方和，然后取均值。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02155" y="4568068"/>
            <a:ext cx="455413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RMSE（Root Mean Squared Error）：平均平方误差的平方根，即在MSE的基础上，取平方根。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67151" y="232088"/>
            <a:ext cx="49599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回归模型评估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35960" y="139755"/>
            <a:ext cx="12410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5400000" flipV="1">
            <a:off x="-210820" y="3295015"/>
            <a:ext cx="2583815" cy="76200"/>
          </a:xfrm>
          <a:prstGeom prst="rect">
            <a:avLst/>
          </a:prstGeom>
          <a:solidFill>
            <a:srgbClr val="10A981"/>
          </a:solidFill>
          <a:ln w="9525">
            <a:solidFill>
              <a:srgbClr val="009288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en-US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Freeform 6"/>
          <p:cNvSpPr/>
          <p:nvPr/>
        </p:nvSpPr>
        <p:spPr bwMode="auto">
          <a:xfrm rot="5400000" flipV="1">
            <a:off x="969645" y="2122805"/>
            <a:ext cx="673100" cy="791845"/>
          </a:xfrm>
          <a:custGeom>
            <a:avLst/>
            <a:gdLst>
              <a:gd name="T0" fmla="*/ 1340 w 1340"/>
              <a:gd name="T1" fmla="*/ 283 h 1574"/>
              <a:gd name="T2" fmla="*/ 1340 w 1340"/>
              <a:gd name="T3" fmla="*/ 1291 h 1574"/>
              <a:gd name="T4" fmla="*/ 812 w 1340"/>
              <a:gd name="T5" fmla="*/ 1574 h 1574"/>
              <a:gd name="T6" fmla="*/ 284 w 1340"/>
              <a:gd name="T7" fmla="*/ 1291 h 1574"/>
              <a:gd name="T8" fmla="*/ 284 w 1340"/>
              <a:gd name="T9" fmla="*/ 283 h 1574"/>
              <a:gd name="T10" fmla="*/ 0 w 1340"/>
              <a:gd name="T11" fmla="*/ 0 h 1574"/>
              <a:gd name="T12" fmla="*/ 1056 w 1340"/>
              <a:gd name="T13" fmla="*/ 0 h 1574"/>
              <a:gd name="T14" fmla="*/ 1340 w 1340"/>
              <a:gd name="T15" fmla="*/ 283 h 1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0" h="1574">
                <a:moveTo>
                  <a:pt x="1340" y="283"/>
                </a:moveTo>
                <a:cubicBezTo>
                  <a:pt x="1340" y="1291"/>
                  <a:pt x="1340" y="1291"/>
                  <a:pt x="1340" y="1291"/>
                </a:cubicBezTo>
                <a:cubicBezTo>
                  <a:pt x="812" y="1574"/>
                  <a:pt x="812" y="1574"/>
                  <a:pt x="812" y="1574"/>
                </a:cubicBezTo>
                <a:cubicBezTo>
                  <a:pt x="284" y="1291"/>
                  <a:pt x="284" y="1291"/>
                  <a:pt x="284" y="1291"/>
                </a:cubicBezTo>
                <a:cubicBezTo>
                  <a:pt x="284" y="283"/>
                  <a:pt x="284" y="283"/>
                  <a:pt x="284" y="283"/>
                </a:cubicBezTo>
                <a:cubicBezTo>
                  <a:pt x="284" y="126"/>
                  <a:pt x="157" y="0"/>
                  <a:pt x="0" y="0"/>
                </a:cubicBezTo>
                <a:cubicBezTo>
                  <a:pt x="1056" y="0"/>
                  <a:pt x="1056" y="0"/>
                  <a:pt x="1056" y="0"/>
                </a:cubicBezTo>
                <a:cubicBezTo>
                  <a:pt x="1213" y="0"/>
                  <a:pt x="1340" y="126"/>
                  <a:pt x="1340" y="283"/>
                </a:cubicBezTo>
                <a:close/>
              </a:path>
            </a:pathLst>
          </a:custGeom>
          <a:solidFill>
            <a:srgbClr val="FF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Freeform 7"/>
          <p:cNvSpPr/>
          <p:nvPr/>
        </p:nvSpPr>
        <p:spPr bwMode="auto">
          <a:xfrm rot="5400000" flipV="1">
            <a:off x="839470" y="2112010"/>
            <a:ext cx="284480" cy="142240"/>
          </a:xfrm>
          <a:custGeom>
            <a:avLst/>
            <a:gdLst>
              <a:gd name="T0" fmla="*/ 567 w 567"/>
              <a:gd name="T1" fmla="*/ 283 h 283"/>
              <a:gd name="T2" fmla="*/ 284 w 567"/>
              <a:gd name="T3" fmla="*/ 0 h 283"/>
              <a:gd name="T4" fmla="*/ 0 w 567"/>
              <a:gd name="T5" fmla="*/ 28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7" h="283">
                <a:moveTo>
                  <a:pt x="567" y="283"/>
                </a:moveTo>
                <a:cubicBezTo>
                  <a:pt x="567" y="126"/>
                  <a:pt x="440" y="0"/>
                  <a:pt x="284" y="0"/>
                </a:cubicBezTo>
                <a:cubicBezTo>
                  <a:pt x="127" y="0"/>
                  <a:pt x="0" y="126"/>
                  <a:pt x="0" y="283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Freeform 8"/>
          <p:cNvSpPr/>
          <p:nvPr/>
        </p:nvSpPr>
        <p:spPr bwMode="auto">
          <a:xfrm rot="5400000" flipV="1">
            <a:off x="970280" y="3048635"/>
            <a:ext cx="671830" cy="791845"/>
          </a:xfrm>
          <a:custGeom>
            <a:avLst/>
            <a:gdLst>
              <a:gd name="T0" fmla="*/ 1339 w 1339"/>
              <a:gd name="T1" fmla="*/ 283 h 1574"/>
              <a:gd name="T2" fmla="*/ 1339 w 1339"/>
              <a:gd name="T3" fmla="*/ 1291 h 1574"/>
              <a:gd name="T4" fmla="*/ 811 w 1339"/>
              <a:gd name="T5" fmla="*/ 1574 h 1574"/>
              <a:gd name="T6" fmla="*/ 283 w 1339"/>
              <a:gd name="T7" fmla="*/ 1291 h 1574"/>
              <a:gd name="T8" fmla="*/ 283 w 1339"/>
              <a:gd name="T9" fmla="*/ 283 h 1574"/>
              <a:gd name="T10" fmla="*/ 0 w 1339"/>
              <a:gd name="T11" fmla="*/ 0 h 1574"/>
              <a:gd name="T12" fmla="*/ 1056 w 1339"/>
              <a:gd name="T13" fmla="*/ 0 h 1574"/>
              <a:gd name="T14" fmla="*/ 1339 w 1339"/>
              <a:gd name="T15" fmla="*/ 283 h 1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9" h="1574">
                <a:moveTo>
                  <a:pt x="1339" y="283"/>
                </a:moveTo>
                <a:cubicBezTo>
                  <a:pt x="1339" y="1291"/>
                  <a:pt x="1339" y="1291"/>
                  <a:pt x="1339" y="1291"/>
                </a:cubicBezTo>
                <a:cubicBezTo>
                  <a:pt x="811" y="1574"/>
                  <a:pt x="811" y="1574"/>
                  <a:pt x="811" y="1574"/>
                </a:cubicBezTo>
                <a:cubicBezTo>
                  <a:pt x="283" y="1291"/>
                  <a:pt x="283" y="1291"/>
                  <a:pt x="283" y="1291"/>
                </a:cubicBezTo>
                <a:cubicBezTo>
                  <a:pt x="283" y="283"/>
                  <a:pt x="283" y="283"/>
                  <a:pt x="283" y="283"/>
                </a:cubicBezTo>
                <a:cubicBezTo>
                  <a:pt x="283" y="126"/>
                  <a:pt x="156" y="0"/>
                  <a:pt x="0" y="0"/>
                </a:cubicBezTo>
                <a:cubicBezTo>
                  <a:pt x="1056" y="0"/>
                  <a:pt x="1056" y="0"/>
                  <a:pt x="1056" y="0"/>
                </a:cubicBezTo>
                <a:cubicBezTo>
                  <a:pt x="1212" y="0"/>
                  <a:pt x="1339" y="126"/>
                  <a:pt x="1339" y="283"/>
                </a:cubicBez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Freeform 9"/>
          <p:cNvSpPr/>
          <p:nvPr/>
        </p:nvSpPr>
        <p:spPr bwMode="auto">
          <a:xfrm rot="5400000" flipV="1">
            <a:off x="839470" y="3037205"/>
            <a:ext cx="284480" cy="142240"/>
          </a:xfrm>
          <a:custGeom>
            <a:avLst/>
            <a:gdLst>
              <a:gd name="T0" fmla="*/ 567 w 567"/>
              <a:gd name="T1" fmla="*/ 283 h 283"/>
              <a:gd name="T2" fmla="*/ 284 w 567"/>
              <a:gd name="T3" fmla="*/ 0 h 283"/>
              <a:gd name="T4" fmla="*/ 0 w 567"/>
              <a:gd name="T5" fmla="*/ 28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7" h="283">
                <a:moveTo>
                  <a:pt x="567" y="283"/>
                </a:moveTo>
                <a:cubicBezTo>
                  <a:pt x="567" y="126"/>
                  <a:pt x="440" y="0"/>
                  <a:pt x="284" y="0"/>
                </a:cubicBezTo>
                <a:cubicBezTo>
                  <a:pt x="127" y="0"/>
                  <a:pt x="0" y="126"/>
                  <a:pt x="0" y="283"/>
                </a:cubicBezTo>
              </a:path>
            </a:pathLst>
          </a:custGeom>
          <a:solidFill>
            <a:srgbClr val="0092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Freeform 10"/>
          <p:cNvSpPr/>
          <p:nvPr/>
        </p:nvSpPr>
        <p:spPr bwMode="auto">
          <a:xfrm rot="5400000" flipV="1">
            <a:off x="970280" y="3974465"/>
            <a:ext cx="671830" cy="791845"/>
          </a:xfrm>
          <a:custGeom>
            <a:avLst/>
            <a:gdLst>
              <a:gd name="T0" fmla="*/ 1339 w 1339"/>
              <a:gd name="T1" fmla="*/ 283 h 1574"/>
              <a:gd name="T2" fmla="*/ 1339 w 1339"/>
              <a:gd name="T3" fmla="*/ 1291 h 1574"/>
              <a:gd name="T4" fmla="*/ 811 w 1339"/>
              <a:gd name="T5" fmla="*/ 1574 h 1574"/>
              <a:gd name="T6" fmla="*/ 284 w 1339"/>
              <a:gd name="T7" fmla="*/ 1291 h 1574"/>
              <a:gd name="T8" fmla="*/ 284 w 1339"/>
              <a:gd name="T9" fmla="*/ 283 h 1574"/>
              <a:gd name="T10" fmla="*/ 0 w 1339"/>
              <a:gd name="T11" fmla="*/ 0 h 1574"/>
              <a:gd name="T12" fmla="*/ 1056 w 1339"/>
              <a:gd name="T13" fmla="*/ 0 h 1574"/>
              <a:gd name="T14" fmla="*/ 1339 w 1339"/>
              <a:gd name="T15" fmla="*/ 283 h 1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9" h="1574">
                <a:moveTo>
                  <a:pt x="1339" y="283"/>
                </a:moveTo>
                <a:cubicBezTo>
                  <a:pt x="1339" y="1291"/>
                  <a:pt x="1339" y="1291"/>
                  <a:pt x="1339" y="1291"/>
                </a:cubicBezTo>
                <a:cubicBezTo>
                  <a:pt x="811" y="1574"/>
                  <a:pt x="811" y="1574"/>
                  <a:pt x="811" y="1574"/>
                </a:cubicBezTo>
                <a:cubicBezTo>
                  <a:pt x="284" y="1291"/>
                  <a:pt x="284" y="1291"/>
                  <a:pt x="284" y="1291"/>
                </a:cubicBezTo>
                <a:cubicBezTo>
                  <a:pt x="284" y="283"/>
                  <a:pt x="284" y="283"/>
                  <a:pt x="284" y="283"/>
                </a:cubicBezTo>
                <a:cubicBezTo>
                  <a:pt x="283" y="126"/>
                  <a:pt x="156" y="0"/>
                  <a:pt x="0" y="0"/>
                </a:cubicBezTo>
                <a:cubicBezTo>
                  <a:pt x="1056" y="0"/>
                  <a:pt x="1056" y="0"/>
                  <a:pt x="1056" y="0"/>
                </a:cubicBezTo>
                <a:cubicBezTo>
                  <a:pt x="1212" y="0"/>
                  <a:pt x="1339" y="126"/>
                  <a:pt x="1339" y="283"/>
                </a:cubicBezTo>
                <a:close/>
              </a:path>
            </a:pathLst>
          </a:custGeom>
          <a:solidFill>
            <a:srgbClr val="FF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Freeform 11"/>
          <p:cNvSpPr/>
          <p:nvPr/>
        </p:nvSpPr>
        <p:spPr bwMode="auto">
          <a:xfrm rot="5400000" flipV="1">
            <a:off x="839470" y="3963035"/>
            <a:ext cx="284480" cy="142240"/>
          </a:xfrm>
          <a:custGeom>
            <a:avLst/>
            <a:gdLst>
              <a:gd name="T0" fmla="*/ 567 w 567"/>
              <a:gd name="T1" fmla="*/ 283 h 283"/>
              <a:gd name="T2" fmla="*/ 283 w 567"/>
              <a:gd name="T3" fmla="*/ 0 h 283"/>
              <a:gd name="T4" fmla="*/ 0 w 567"/>
              <a:gd name="T5" fmla="*/ 28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7" h="283">
                <a:moveTo>
                  <a:pt x="567" y="283"/>
                </a:moveTo>
                <a:cubicBezTo>
                  <a:pt x="567" y="126"/>
                  <a:pt x="440" y="0"/>
                  <a:pt x="283" y="0"/>
                </a:cubicBezTo>
                <a:cubicBezTo>
                  <a:pt x="126" y="0"/>
                  <a:pt x="0" y="126"/>
                  <a:pt x="0" y="283"/>
                </a:cubicBezTo>
              </a:path>
            </a:pathLst>
          </a:custGeom>
          <a:solidFill>
            <a:srgbClr val="FF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4237" y="2313442"/>
            <a:ext cx="64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4237" y="3244599"/>
            <a:ext cx="64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4237" y="4176392"/>
            <a:ext cx="64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0095" y="101600"/>
            <a:ext cx="3524250" cy="755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/>
          <a:srcRect l="317" t="-1" r="205" b="4831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000374" y="1407170"/>
            <a:ext cx="6191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16035" y="2764147"/>
            <a:ext cx="49599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简单线性回归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84946" y="3287367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Simple Linear Regression</a:t>
            </a:r>
            <a:endParaRPr lang="en-US" altLang="zh-CN" dirty="0" smtClean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73742852" name="图片 107374285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0" y="0"/>
            <a:ext cx="3121660" cy="878840"/>
          </a:xfrm>
          <a:prstGeom prst="rect">
            <a:avLst/>
          </a:prstGeom>
          <a:noFill/>
          <a:ln w="952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6"/>
          <p:cNvSpPr>
            <a:spLocks noChangeArrowheads="1"/>
          </p:cNvSpPr>
          <p:nvPr/>
        </p:nvSpPr>
        <p:spPr bwMode="auto">
          <a:xfrm>
            <a:off x="5258435" y="1156335"/>
            <a:ext cx="5808345" cy="55962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Freeform 47"/>
          <p:cNvSpPr/>
          <p:nvPr/>
        </p:nvSpPr>
        <p:spPr bwMode="auto">
          <a:xfrm>
            <a:off x="26035" y="6010275"/>
            <a:ext cx="1460500" cy="847725"/>
          </a:xfrm>
          <a:custGeom>
            <a:avLst/>
            <a:gdLst>
              <a:gd name="T0" fmla="*/ 287 w 287"/>
              <a:gd name="T1" fmla="*/ 94 h 189"/>
              <a:gd name="T2" fmla="*/ 258 w 287"/>
              <a:gd name="T3" fmla="*/ 114 h 189"/>
              <a:gd name="T4" fmla="*/ 224 w 287"/>
              <a:gd name="T5" fmla="*/ 144 h 189"/>
              <a:gd name="T6" fmla="*/ 230 w 287"/>
              <a:gd name="T7" fmla="*/ 112 h 189"/>
              <a:gd name="T8" fmla="*/ 184 w 287"/>
              <a:gd name="T9" fmla="*/ 145 h 189"/>
              <a:gd name="T10" fmla="*/ 171 w 287"/>
              <a:gd name="T11" fmla="*/ 162 h 189"/>
              <a:gd name="T12" fmla="*/ 158 w 287"/>
              <a:gd name="T13" fmla="*/ 189 h 189"/>
              <a:gd name="T14" fmla="*/ 129 w 287"/>
              <a:gd name="T15" fmla="*/ 189 h 189"/>
              <a:gd name="T16" fmla="*/ 57 w 287"/>
              <a:gd name="T17" fmla="*/ 112 h 189"/>
              <a:gd name="T18" fmla="*/ 63 w 287"/>
              <a:gd name="T19" fmla="*/ 144 h 189"/>
              <a:gd name="T20" fmla="*/ 0 w 287"/>
              <a:gd name="T21" fmla="*/ 94 h 189"/>
              <a:gd name="T22" fmla="*/ 75 w 287"/>
              <a:gd name="T23" fmla="*/ 67 h 189"/>
              <a:gd name="T24" fmla="*/ 59 w 287"/>
              <a:gd name="T25" fmla="*/ 96 h 189"/>
              <a:gd name="T26" fmla="*/ 136 w 287"/>
              <a:gd name="T27" fmla="*/ 166 h 189"/>
              <a:gd name="T28" fmla="*/ 136 w 287"/>
              <a:gd name="T29" fmla="*/ 56 h 189"/>
              <a:gd name="T30" fmla="*/ 106 w 287"/>
              <a:gd name="T31" fmla="*/ 67 h 189"/>
              <a:gd name="T32" fmla="*/ 144 w 287"/>
              <a:gd name="T33" fmla="*/ 0 h 189"/>
              <a:gd name="T34" fmla="*/ 181 w 287"/>
              <a:gd name="T35" fmla="*/ 67 h 189"/>
              <a:gd name="T36" fmla="*/ 151 w 287"/>
              <a:gd name="T37" fmla="*/ 56 h 189"/>
              <a:gd name="T38" fmla="*/ 151 w 287"/>
              <a:gd name="T39" fmla="*/ 166 h 189"/>
              <a:gd name="T40" fmla="*/ 160 w 287"/>
              <a:gd name="T41" fmla="*/ 151 h 189"/>
              <a:gd name="T42" fmla="*/ 173 w 287"/>
              <a:gd name="T43" fmla="*/ 134 h 189"/>
              <a:gd name="T44" fmla="*/ 229 w 287"/>
              <a:gd name="T45" fmla="*/ 96 h 189"/>
              <a:gd name="T46" fmla="*/ 214 w 287"/>
              <a:gd name="T47" fmla="*/ 70 h 189"/>
              <a:gd name="T48" fmla="*/ 212 w 287"/>
              <a:gd name="T49" fmla="*/ 67 h 189"/>
              <a:gd name="T50" fmla="*/ 287 w 287"/>
              <a:gd name="T51" fmla="*/ 9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7" h="189">
                <a:moveTo>
                  <a:pt x="287" y="94"/>
                </a:moveTo>
                <a:cubicBezTo>
                  <a:pt x="278" y="100"/>
                  <a:pt x="267" y="106"/>
                  <a:pt x="258" y="114"/>
                </a:cubicBezTo>
                <a:cubicBezTo>
                  <a:pt x="245" y="123"/>
                  <a:pt x="233" y="133"/>
                  <a:pt x="224" y="144"/>
                </a:cubicBezTo>
                <a:cubicBezTo>
                  <a:pt x="230" y="112"/>
                  <a:pt x="230" y="112"/>
                  <a:pt x="230" y="112"/>
                </a:cubicBezTo>
                <a:cubicBezTo>
                  <a:pt x="212" y="120"/>
                  <a:pt x="197" y="131"/>
                  <a:pt x="184" y="145"/>
                </a:cubicBezTo>
                <a:cubicBezTo>
                  <a:pt x="179" y="150"/>
                  <a:pt x="175" y="156"/>
                  <a:pt x="171" y="162"/>
                </a:cubicBezTo>
                <a:cubicBezTo>
                  <a:pt x="166" y="171"/>
                  <a:pt x="161" y="180"/>
                  <a:pt x="158" y="189"/>
                </a:cubicBezTo>
                <a:cubicBezTo>
                  <a:pt x="129" y="189"/>
                  <a:pt x="129" y="189"/>
                  <a:pt x="129" y="189"/>
                </a:cubicBezTo>
                <a:cubicBezTo>
                  <a:pt x="118" y="155"/>
                  <a:pt x="92" y="127"/>
                  <a:pt x="57" y="112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48" y="125"/>
                  <a:pt x="22" y="106"/>
                  <a:pt x="0" y="94"/>
                </a:cubicBezTo>
                <a:cubicBezTo>
                  <a:pt x="24" y="89"/>
                  <a:pt x="55" y="79"/>
                  <a:pt x="75" y="67"/>
                </a:cubicBezTo>
                <a:cubicBezTo>
                  <a:pt x="59" y="96"/>
                  <a:pt x="59" y="96"/>
                  <a:pt x="59" y="96"/>
                </a:cubicBezTo>
                <a:cubicBezTo>
                  <a:pt x="93" y="110"/>
                  <a:pt x="120" y="135"/>
                  <a:pt x="136" y="166"/>
                </a:cubicBezTo>
                <a:cubicBezTo>
                  <a:pt x="136" y="56"/>
                  <a:pt x="136" y="56"/>
                  <a:pt x="136" y="56"/>
                </a:cubicBezTo>
                <a:cubicBezTo>
                  <a:pt x="106" y="67"/>
                  <a:pt x="106" y="67"/>
                  <a:pt x="106" y="67"/>
                </a:cubicBezTo>
                <a:cubicBezTo>
                  <a:pt x="121" y="50"/>
                  <a:pt x="135" y="22"/>
                  <a:pt x="144" y="0"/>
                </a:cubicBezTo>
                <a:cubicBezTo>
                  <a:pt x="152" y="22"/>
                  <a:pt x="166" y="50"/>
                  <a:pt x="181" y="67"/>
                </a:cubicBezTo>
                <a:cubicBezTo>
                  <a:pt x="151" y="56"/>
                  <a:pt x="151" y="56"/>
                  <a:pt x="151" y="56"/>
                </a:cubicBezTo>
                <a:cubicBezTo>
                  <a:pt x="151" y="166"/>
                  <a:pt x="151" y="166"/>
                  <a:pt x="151" y="166"/>
                </a:cubicBezTo>
                <a:cubicBezTo>
                  <a:pt x="154" y="161"/>
                  <a:pt x="157" y="156"/>
                  <a:pt x="160" y="151"/>
                </a:cubicBezTo>
                <a:cubicBezTo>
                  <a:pt x="164" y="145"/>
                  <a:pt x="168" y="140"/>
                  <a:pt x="173" y="134"/>
                </a:cubicBezTo>
                <a:cubicBezTo>
                  <a:pt x="188" y="118"/>
                  <a:pt x="207" y="105"/>
                  <a:pt x="229" y="96"/>
                </a:cubicBezTo>
                <a:cubicBezTo>
                  <a:pt x="214" y="70"/>
                  <a:pt x="214" y="70"/>
                  <a:pt x="214" y="70"/>
                </a:cubicBezTo>
                <a:cubicBezTo>
                  <a:pt x="212" y="67"/>
                  <a:pt x="212" y="67"/>
                  <a:pt x="212" y="67"/>
                </a:cubicBezTo>
                <a:cubicBezTo>
                  <a:pt x="232" y="79"/>
                  <a:pt x="263" y="89"/>
                  <a:pt x="287" y="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474335" y="1210945"/>
            <a:ext cx="5009515" cy="540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import pandas as pd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import numpy as np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from sklearn.linear_model import LinearRegression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from sklearn.model_selection import train_test_split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from sklearn.datasets import load_boston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from sklearn.metrics import mean_squared_error, mean_absolute_error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boston = load_boston()   # 加载波士顿房价数据集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# 拼接data信息和target信息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data = np.concatenate([boston.data,boston.target.reshape(-1,1)],axis=1)   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feature_names = boston.feature_names.tolist()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feature_names.append("MEDV")        # 将"MEDV"（房屋的平均价格）添加至特征名列表，作为拼接数据的列名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df = pd.DataFrame(data,columns=feature_names)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df.sample(5)              # 随机抽样10条数据，进行数据概览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x, y = boston.data[:,5].reshape(-1,1),  boston.target     # 平均房间数作为x，房屋的平均价格作为y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# 划分训练集和测试集，测试集大小 test_size，随机种子 random_state，用来产生相同的随机数序列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x_train, x_test, y_train, y_test = train_test_split(x, y, test_size=0.25, random_state=0)  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lr = LinearRegression()     # 实例化用于线性回归的类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lr.fit(x_train, y_train)    # 使用训练集数据，训练模型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print("模型权重：", lr.coef_)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print("截距：", lr.intercept_)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y_hat = lr.predict(x_test)    # 根据权重和截距即可确定函数，就可以使用测试集进行预测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print("实际值：", y_test[:5])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print("预测值：", y_hat[:5])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print("均方误差(MSE)：", mean_squared_error(y_test, y_hat))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print("根均方误差(RMSE)：", np.sqrt(mean_squared_error(y_test, y_hat)))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print("平均绝对值误差(MAE):",mean_absolute_error(y_test, y_hat))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print("训练集R^2：",lr.score(x_train, y_train))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print("测试集R^2：",lr.score(x_test, y_test))</a:t>
            </a:r>
            <a:endParaRPr lang="en-US" altLang="zh-CN" sz="1200" b="1" dirty="0" smtClean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42035" y="1316990"/>
            <a:ext cx="357759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当只有一个自变量时，称为简单线性回归。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042035" y="1708785"/>
            <a:ext cx="404368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以波士顿房价数据集为例，预测RM（平均房间数）和MEDV（房屋的平均价格）的关系：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5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87020" y="2873375"/>
            <a:ext cx="29673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对于以上例子，结果为：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28725" y="231775"/>
            <a:ext cx="44615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简单线性回归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35960" y="139755"/>
            <a:ext cx="12410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0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44"/>
          <p:cNvSpPr/>
          <p:nvPr/>
        </p:nvSpPr>
        <p:spPr bwMode="auto">
          <a:xfrm>
            <a:off x="9582396" y="1156414"/>
            <a:ext cx="931854" cy="816625"/>
          </a:xfrm>
          <a:custGeom>
            <a:avLst/>
            <a:gdLst>
              <a:gd name="T0" fmla="*/ 134 w 138"/>
              <a:gd name="T1" fmla="*/ 51 h 121"/>
              <a:gd name="T2" fmla="*/ 136 w 138"/>
              <a:gd name="T3" fmla="*/ 60 h 121"/>
              <a:gd name="T4" fmla="*/ 136 w 138"/>
              <a:gd name="T5" fmla="*/ 60 h 121"/>
              <a:gd name="T6" fmla="*/ 123 w 138"/>
              <a:gd name="T7" fmla="*/ 55 h 121"/>
              <a:gd name="T8" fmla="*/ 131 w 138"/>
              <a:gd name="T9" fmla="*/ 64 h 121"/>
              <a:gd name="T10" fmla="*/ 121 w 138"/>
              <a:gd name="T11" fmla="*/ 58 h 121"/>
              <a:gd name="T12" fmla="*/ 127 w 138"/>
              <a:gd name="T13" fmla="*/ 69 h 121"/>
              <a:gd name="T14" fmla="*/ 127 w 138"/>
              <a:gd name="T15" fmla="*/ 70 h 121"/>
              <a:gd name="T16" fmla="*/ 119 w 138"/>
              <a:gd name="T17" fmla="*/ 68 h 121"/>
              <a:gd name="T18" fmla="*/ 97 w 138"/>
              <a:gd name="T19" fmla="*/ 45 h 121"/>
              <a:gd name="T20" fmla="*/ 76 w 138"/>
              <a:gd name="T21" fmla="*/ 41 h 121"/>
              <a:gd name="T22" fmla="*/ 80 w 138"/>
              <a:gd name="T23" fmla="*/ 45 h 121"/>
              <a:gd name="T24" fmla="*/ 80 w 138"/>
              <a:gd name="T25" fmla="*/ 63 h 121"/>
              <a:gd name="T26" fmla="*/ 63 w 138"/>
              <a:gd name="T27" fmla="*/ 63 h 121"/>
              <a:gd name="T28" fmla="*/ 59 w 138"/>
              <a:gd name="T29" fmla="*/ 59 h 121"/>
              <a:gd name="T30" fmla="*/ 63 w 138"/>
              <a:gd name="T31" fmla="*/ 80 h 121"/>
              <a:gd name="T32" fmla="*/ 86 w 138"/>
              <a:gd name="T33" fmla="*/ 103 h 121"/>
              <a:gd name="T34" fmla="*/ 88 w 138"/>
              <a:gd name="T35" fmla="*/ 109 h 121"/>
              <a:gd name="T36" fmla="*/ 87 w 138"/>
              <a:gd name="T37" fmla="*/ 109 h 121"/>
              <a:gd name="T38" fmla="*/ 75 w 138"/>
              <a:gd name="T39" fmla="*/ 103 h 121"/>
              <a:gd name="T40" fmla="*/ 82 w 138"/>
              <a:gd name="T41" fmla="*/ 113 h 121"/>
              <a:gd name="T42" fmla="*/ 73 w 138"/>
              <a:gd name="T43" fmla="*/ 107 h 121"/>
              <a:gd name="T44" fmla="*/ 78 w 138"/>
              <a:gd name="T45" fmla="*/ 118 h 121"/>
              <a:gd name="T46" fmla="*/ 78 w 138"/>
              <a:gd name="T47" fmla="*/ 118 h 121"/>
              <a:gd name="T48" fmla="*/ 68 w 138"/>
              <a:gd name="T49" fmla="*/ 116 h 121"/>
              <a:gd name="T50" fmla="*/ 69 w 138"/>
              <a:gd name="T51" fmla="*/ 121 h 121"/>
              <a:gd name="T52" fmla="*/ 45 w 138"/>
              <a:gd name="T53" fmla="*/ 97 h 121"/>
              <a:gd name="T54" fmla="*/ 41 w 138"/>
              <a:gd name="T55" fmla="*/ 41 h 121"/>
              <a:gd name="T56" fmla="*/ 0 w 138"/>
              <a:gd name="T57" fmla="*/ 0 h 121"/>
              <a:gd name="T58" fmla="*/ 35 w 138"/>
              <a:gd name="T59" fmla="*/ 0 h 121"/>
              <a:gd name="T60" fmla="*/ 58 w 138"/>
              <a:gd name="T61" fmla="*/ 24 h 121"/>
              <a:gd name="T62" fmla="*/ 114 w 138"/>
              <a:gd name="T63" fmla="*/ 28 h 121"/>
              <a:gd name="T64" fmla="*/ 138 w 138"/>
              <a:gd name="T65" fmla="*/ 52 h 121"/>
              <a:gd name="T66" fmla="*/ 134 w 138"/>
              <a:gd name="T67" fmla="*/ 5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8" h="121">
                <a:moveTo>
                  <a:pt x="134" y="51"/>
                </a:moveTo>
                <a:cubicBezTo>
                  <a:pt x="136" y="60"/>
                  <a:pt x="136" y="60"/>
                  <a:pt x="136" y="60"/>
                </a:cubicBezTo>
                <a:cubicBezTo>
                  <a:pt x="136" y="60"/>
                  <a:pt x="136" y="60"/>
                  <a:pt x="136" y="60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31" y="64"/>
                  <a:pt x="131" y="64"/>
                  <a:pt x="131" y="64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97" y="45"/>
                  <a:pt x="97" y="45"/>
                  <a:pt x="97" y="45"/>
                </a:cubicBezTo>
                <a:cubicBezTo>
                  <a:pt x="91" y="40"/>
                  <a:pt x="83" y="38"/>
                  <a:pt x="76" y="41"/>
                </a:cubicBezTo>
                <a:cubicBezTo>
                  <a:pt x="80" y="45"/>
                  <a:pt x="80" y="45"/>
                  <a:pt x="80" y="45"/>
                </a:cubicBezTo>
                <a:cubicBezTo>
                  <a:pt x="85" y="50"/>
                  <a:pt x="85" y="58"/>
                  <a:pt x="80" y="63"/>
                </a:cubicBezTo>
                <a:cubicBezTo>
                  <a:pt x="75" y="67"/>
                  <a:pt x="67" y="67"/>
                  <a:pt x="63" y="63"/>
                </a:cubicBezTo>
                <a:cubicBezTo>
                  <a:pt x="59" y="59"/>
                  <a:pt x="59" y="59"/>
                  <a:pt x="59" y="59"/>
                </a:cubicBezTo>
                <a:cubicBezTo>
                  <a:pt x="56" y="66"/>
                  <a:pt x="57" y="74"/>
                  <a:pt x="63" y="80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88" y="109"/>
                  <a:pt x="88" y="109"/>
                  <a:pt x="88" y="109"/>
                </a:cubicBezTo>
                <a:cubicBezTo>
                  <a:pt x="87" y="109"/>
                  <a:pt x="87" y="109"/>
                  <a:pt x="87" y="109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82" y="113"/>
                  <a:pt x="82" y="113"/>
                  <a:pt x="82" y="113"/>
                </a:cubicBezTo>
                <a:cubicBezTo>
                  <a:pt x="73" y="107"/>
                  <a:pt x="73" y="107"/>
                  <a:pt x="73" y="107"/>
                </a:cubicBezTo>
                <a:cubicBezTo>
                  <a:pt x="78" y="118"/>
                  <a:pt x="78" y="118"/>
                  <a:pt x="78" y="118"/>
                </a:cubicBezTo>
                <a:cubicBezTo>
                  <a:pt x="78" y="118"/>
                  <a:pt x="78" y="118"/>
                  <a:pt x="78" y="118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45" y="97"/>
                  <a:pt x="45" y="97"/>
                  <a:pt x="45" y="97"/>
                </a:cubicBezTo>
                <a:cubicBezTo>
                  <a:pt x="30" y="82"/>
                  <a:pt x="29" y="58"/>
                  <a:pt x="41" y="41"/>
                </a:cubicBezTo>
                <a:cubicBezTo>
                  <a:pt x="0" y="0"/>
                  <a:pt x="0" y="0"/>
                  <a:pt x="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58" y="24"/>
                  <a:pt x="58" y="24"/>
                  <a:pt x="58" y="24"/>
                </a:cubicBezTo>
                <a:cubicBezTo>
                  <a:pt x="75" y="11"/>
                  <a:pt x="99" y="13"/>
                  <a:pt x="114" y="28"/>
                </a:cubicBezTo>
                <a:cubicBezTo>
                  <a:pt x="138" y="52"/>
                  <a:pt x="138" y="52"/>
                  <a:pt x="138" y="52"/>
                </a:cubicBezTo>
                <a:lnTo>
                  <a:pt x="134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Freeform 45"/>
          <p:cNvSpPr/>
          <p:nvPr/>
        </p:nvSpPr>
        <p:spPr bwMode="auto">
          <a:xfrm>
            <a:off x="10163552" y="1622341"/>
            <a:ext cx="916824" cy="796585"/>
          </a:xfrm>
          <a:custGeom>
            <a:avLst/>
            <a:gdLst>
              <a:gd name="T0" fmla="*/ 136 w 136"/>
              <a:gd name="T1" fmla="*/ 118 h 118"/>
              <a:gd name="T2" fmla="*/ 101 w 136"/>
              <a:gd name="T3" fmla="*/ 118 h 118"/>
              <a:gd name="T4" fmla="*/ 80 w 136"/>
              <a:gd name="T5" fmla="*/ 97 h 118"/>
              <a:gd name="T6" fmla="*/ 24 w 136"/>
              <a:gd name="T7" fmla="*/ 93 h 118"/>
              <a:gd name="T8" fmla="*/ 0 w 136"/>
              <a:gd name="T9" fmla="*/ 69 h 118"/>
              <a:gd name="T10" fmla="*/ 5 w 136"/>
              <a:gd name="T11" fmla="*/ 70 h 118"/>
              <a:gd name="T12" fmla="*/ 2 w 136"/>
              <a:gd name="T13" fmla="*/ 61 h 118"/>
              <a:gd name="T14" fmla="*/ 3 w 136"/>
              <a:gd name="T15" fmla="*/ 61 h 118"/>
              <a:gd name="T16" fmla="*/ 15 w 136"/>
              <a:gd name="T17" fmla="*/ 66 h 118"/>
              <a:gd name="T18" fmla="*/ 8 w 136"/>
              <a:gd name="T19" fmla="*/ 57 h 118"/>
              <a:gd name="T20" fmla="*/ 17 w 136"/>
              <a:gd name="T21" fmla="*/ 63 h 118"/>
              <a:gd name="T22" fmla="*/ 12 w 136"/>
              <a:gd name="T23" fmla="*/ 51 h 118"/>
              <a:gd name="T24" fmla="*/ 12 w 136"/>
              <a:gd name="T25" fmla="*/ 51 h 118"/>
              <a:gd name="T26" fmla="*/ 19 w 136"/>
              <a:gd name="T27" fmla="*/ 53 h 118"/>
              <a:gd name="T28" fmla="*/ 42 w 136"/>
              <a:gd name="T29" fmla="*/ 76 h 118"/>
              <a:gd name="T30" fmla="*/ 63 w 136"/>
              <a:gd name="T31" fmla="*/ 80 h 118"/>
              <a:gd name="T32" fmla="*/ 59 w 136"/>
              <a:gd name="T33" fmla="*/ 76 h 118"/>
              <a:gd name="T34" fmla="*/ 59 w 136"/>
              <a:gd name="T35" fmla="*/ 58 h 118"/>
              <a:gd name="T36" fmla="*/ 76 w 136"/>
              <a:gd name="T37" fmla="*/ 58 h 118"/>
              <a:gd name="T38" fmla="*/ 80 w 136"/>
              <a:gd name="T39" fmla="*/ 62 h 118"/>
              <a:gd name="T40" fmla="*/ 76 w 136"/>
              <a:gd name="T41" fmla="*/ 41 h 118"/>
              <a:gd name="T42" fmla="*/ 53 w 136"/>
              <a:gd name="T43" fmla="*/ 18 h 118"/>
              <a:gd name="T44" fmla="*/ 51 w 136"/>
              <a:gd name="T45" fmla="*/ 12 h 118"/>
              <a:gd name="T46" fmla="*/ 51 w 136"/>
              <a:gd name="T47" fmla="*/ 12 h 118"/>
              <a:gd name="T48" fmla="*/ 64 w 136"/>
              <a:gd name="T49" fmla="*/ 18 h 118"/>
              <a:gd name="T50" fmla="*/ 56 w 136"/>
              <a:gd name="T51" fmla="*/ 8 h 118"/>
              <a:gd name="T52" fmla="*/ 66 w 136"/>
              <a:gd name="T53" fmla="*/ 14 h 118"/>
              <a:gd name="T54" fmla="*/ 60 w 136"/>
              <a:gd name="T55" fmla="*/ 3 h 118"/>
              <a:gd name="T56" fmla="*/ 61 w 136"/>
              <a:gd name="T57" fmla="*/ 2 h 118"/>
              <a:gd name="T58" fmla="*/ 71 w 136"/>
              <a:gd name="T59" fmla="*/ 5 h 118"/>
              <a:gd name="T60" fmla="*/ 69 w 136"/>
              <a:gd name="T61" fmla="*/ 0 h 118"/>
              <a:gd name="T62" fmla="*/ 93 w 136"/>
              <a:gd name="T63" fmla="*/ 24 h 118"/>
              <a:gd name="T64" fmla="*/ 98 w 136"/>
              <a:gd name="T65" fmla="*/ 80 h 118"/>
              <a:gd name="T66" fmla="*/ 136 w 136"/>
              <a:gd name="T67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6" h="118">
                <a:moveTo>
                  <a:pt x="136" y="118"/>
                </a:moveTo>
                <a:cubicBezTo>
                  <a:pt x="101" y="118"/>
                  <a:pt x="101" y="118"/>
                  <a:pt x="101" y="118"/>
                </a:cubicBezTo>
                <a:cubicBezTo>
                  <a:pt x="80" y="97"/>
                  <a:pt x="80" y="97"/>
                  <a:pt x="80" y="97"/>
                </a:cubicBezTo>
                <a:cubicBezTo>
                  <a:pt x="64" y="110"/>
                  <a:pt x="40" y="108"/>
                  <a:pt x="24" y="93"/>
                </a:cubicBezTo>
                <a:cubicBezTo>
                  <a:pt x="0" y="69"/>
                  <a:pt x="0" y="69"/>
                  <a:pt x="0" y="69"/>
                </a:cubicBezTo>
                <a:cubicBezTo>
                  <a:pt x="5" y="70"/>
                  <a:pt x="5" y="70"/>
                  <a:pt x="5" y="70"/>
                </a:cubicBezTo>
                <a:cubicBezTo>
                  <a:pt x="2" y="61"/>
                  <a:pt x="2" y="61"/>
                  <a:pt x="2" y="61"/>
                </a:cubicBezTo>
                <a:cubicBezTo>
                  <a:pt x="3" y="61"/>
                  <a:pt x="3" y="61"/>
                  <a:pt x="3" y="61"/>
                </a:cubicBezTo>
                <a:cubicBezTo>
                  <a:pt x="15" y="66"/>
                  <a:pt x="15" y="66"/>
                  <a:pt x="15" y="66"/>
                </a:cubicBezTo>
                <a:cubicBezTo>
                  <a:pt x="8" y="57"/>
                  <a:pt x="8" y="57"/>
                  <a:pt x="8" y="57"/>
                </a:cubicBezTo>
                <a:cubicBezTo>
                  <a:pt x="17" y="63"/>
                  <a:pt x="17" y="63"/>
                  <a:pt x="17" y="63"/>
                </a:cubicBezTo>
                <a:cubicBezTo>
                  <a:pt x="12" y="51"/>
                  <a:pt x="12" y="51"/>
                  <a:pt x="12" y="51"/>
                </a:cubicBezTo>
                <a:cubicBezTo>
                  <a:pt x="12" y="51"/>
                  <a:pt x="12" y="51"/>
                  <a:pt x="12" y="51"/>
                </a:cubicBezTo>
                <a:cubicBezTo>
                  <a:pt x="19" y="53"/>
                  <a:pt x="19" y="53"/>
                  <a:pt x="19" y="53"/>
                </a:cubicBezTo>
                <a:cubicBezTo>
                  <a:pt x="42" y="76"/>
                  <a:pt x="42" y="76"/>
                  <a:pt x="42" y="76"/>
                </a:cubicBezTo>
                <a:cubicBezTo>
                  <a:pt x="47" y="81"/>
                  <a:pt x="56" y="83"/>
                  <a:pt x="63" y="80"/>
                </a:cubicBezTo>
                <a:cubicBezTo>
                  <a:pt x="59" y="76"/>
                  <a:pt x="59" y="76"/>
                  <a:pt x="59" y="76"/>
                </a:cubicBezTo>
                <a:cubicBezTo>
                  <a:pt x="54" y="71"/>
                  <a:pt x="54" y="63"/>
                  <a:pt x="59" y="58"/>
                </a:cubicBezTo>
                <a:cubicBezTo>
                  <a:pt x="63" y="54"/>
                  <a:pt x="71" y="54"/>
                  <a:pt x="76" y="58"/>
                </a:cubicBezTo>
                <a:cubicBezTo>
                  <a:pt x="80" y="62"/>
                  <a:pt x="80" y="62"/>
                  <a:pt x="80" y="62"/>
                </a:cubicBezTo>
                <a:cubicBezTo>
                  <a:pt x="83" y="55"/>
                  <a:pt x="82" y="47"/>
                  <a:pt x="76" y="41"/>
                </a:cubicBezTo>
                <a:cubicBezTo>
                  <a:pt x="53" y="18"/>
                  <a:pt x="53" y="18"/>
                  <a:pt x="53" y="1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2"/>
                </a:cubicBezTo>
                <a:cubicBezTo>
                  <a:pt x="64" y="18"/>
                  <a:pt x="64" y="18"/>
                  <a:pt x="64" y="18"/>
                </a:cubicBezTo>
                <a:cubicBezTo>
                  <a:pt x="56" y="8"/>
                  <a:pt x="56" y="8"/>
                  <a:pt x="56" y="8"/>
                </a:cubicBezTo>
                <a:cubicBezTo>
                  <a:pt x="66" y="14"/>
                  <a:pt x="66" y="14"/>
                  <a:pt x="66" y="14"/>
                </a:cubicBezTo>
                <a:cubicBezTo>
                  <a:pt x="60" y="3"/>
                  <a:pt x="60" y="3"/>
                  <a:pt x="60" y="3"/>
                </a:cubicBezTo>
                <a:cubicBezTo>
                  <a:pt x="61" y="2"/>
                  <a:pt x="61" y="2"/>
                  <a:pt x="61" y="2"/>
                </a:cubicBezTo>
                <a:cubicBezTo>
                  <a:pt x="71" y="5"/>
                  <a:pt x="71" y="5"/>
                  <a:pt x="71" y="5"/>
                </a:cubicBezTo>
                <a:cubicBezTo>
                  <a:pt x="69" y="0"/>
                  <a:pt x="69" y="0"/>
                  <a:pt x="69" y="0"/>
                </a:cubicBezTo>
                <a:cubicBezTo>
                  <a:pt x="93" y="24"/>
                  <a:pt x="93" y="24"/>
                  <a:pt x="93" y="24"/>
                </a:cubicBezTo>
                <a:cubicBezTo>
                  <a:pt x="109" y="39"/>
                  <a:pt x="110" y="63"/>
                  <a:pt x="98" y="80"/>
                </a:cubicBezTo>
                <a:lnTo>
                  <a:pt x="136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3210560"/>
            <a:ext cx="4984115" cy="16884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095" y="101600"/>
            <a:ext cx="3524250" cy="755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/>
          <a:srcRect l="317" t="-1" r="205" b="4831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000374" y="1407170"/>
            <a:ext cx="6191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16036" y="2903224"/>
            <a:ext cx="49599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多元线性回归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84947" y="3426444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Multiple Simple Linear Regression</a:t>
            </a:r>
            <a:endParaRPr lang="en-US" altLang="zh-CN" dirty="0" smtClean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73742852" name="图片 107374285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0" y="0"/>
            <a:ext cx="3121660" cy="878840"/>
          </a:xfrm>
          <a:prstGeom prst="rect">
            <a:avLst/>
          </a:prstGeom>
          <a:noFill/>
          <a:ln w="952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6"/>
          <p:cNvSpPr>
            <a:spLocks noChangeArrowheads="1"/>
          </p:cNvSpPr>
          <p:nvPr/>
        </p:nvSpPr>
        <p:spPr bwMode="auto">
          <a:xfrm>
            <a:off x="5258435" y="1156335"/>
            <a:ext cx="5808345" cy="3159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474335" y="1210945"/>
            <a:ext cx="5009515" cy="304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x, y = boston.data,  boston.target     # 所有影响因素作为x，房屋均价作为y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# 划分训练集和测试集，测试集大小 test_size，随机种子 random_state，用来产生相同的随机数序列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x_train, x_test, y_train, y_test = train_test_split(x, y, test_size=0.25, random_state=0)  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lr = LinearRegression()     # 实例化用于线性回归的类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lr.fit(x_train, y_train)    # 使用训练集数据，训练模型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print("模型权重：", lr.coef_)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print("截距：", lr.intercept_)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y_hat = lr.predict(x_test)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print("实际值：", y_test[:5])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print("预测值：", y_hat[:5])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print("均方误差(MSE)：", mean_squared_error(y_test, y_hat))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print("根均方误差(RMSE)：", np.sqrt(mean_squared_error(y_test, y_hat)))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print("平均绝对值误差(MAE):", mean_absolute_error(y_test, y_hat))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print("训练集R^2：",lr.score(x_train, y_train))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</a:rPr>
              <a:t>print("测试集R^2：",lr.score(x_test, y_test))</a:t>
            </a:r>
            <a:endParaRPr lang="en-US" altLang="zh-CN" sz="1200" b="1" dirty="0" smtClean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42035" y="1316990"/>
            <a:ext cx="357759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当具有多个自变量时，称为多元线性回归。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042035" y="1708785"/>
            <a:ext cx="404368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以波士顿房价数据集为例，预测所有影响因素和MEDV（房屋的平均价格）的关系：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5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74015" y="2567305"/>
            <a:ext cx="29673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对于以上例子，结果为：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319530" y="231775"/>
            <a:ext cx="4370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多元线性回归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35960" y="139755"/>
            <a:ext cx="12410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40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44"/>
          <p:cNvSpPr/>
          <p:nvPr/>
        </p:nvSpPr>
        <p:spPr bwMode="auto">
          <a:xfrm>
            <a:off x="9582396" y="1156414"/>
            <a:ext cx="931854" cy="816625"/>
          </a:xfrm>
          <a:custGeom>
            <a:avLst/>
            <a:gdLst>
              <a:gd name="T0" fmla="*/ 134 w 138"/>
              <a:gd name="T1" fmla="*/ 51 h 121"/>
              <a:gd name="T2" fmla="*/ 136 w 138"/>
              <a:gd name="T3" fmla="*/ 60 h 121"/>
              <a:gd name="T4" fmla="*/ 136 w 138"/>
              <a:gd name="T5" fmla="*/ 60 h 121"/>
              <a:gd name="T6" fmla="*/ 123 w 138"/>
              <a:gd name="T7" fmla="*/ 55 h 121"/>
              <a:gd name="T8" fmla="*/ 131 w 138"/>
              <a:gd name="T9" fmla="*/ 64 h 121"/>
              <a:gd name="T10" fmla="*/ 121 w 138"/>
              <a:gd name="T11" fmla="*/ 58 h 121"/>
              <a:gd name="T12" fmla="*/ 127 w 138"/>
              <a:gd name="T13" fmla="*/ 69 h 121"/>
              <a:gd name="T14" fmla="*/ 127 w 138"/>
              <a:gd name="T15" fmla="*/ 70 h 121"/>
              <a:gd name="T16" fmla="*/ 119 w 138"/>
              <a:gd name="T17" fmla="*/ 68 h 121"/>
              <a:gd name="T18" fmla="*/ 97 w 138"/>
              <a:gd name="T19" fmla="*/ 45 h 121"/>
              <a:gd name="T20" fmla="*/ 76 w 138"/>
              <a:gd name="T21" fmla="*/ 41 h 121"/>
              <a:gd name="T22" fmla="*/ 80 w 138"/>
              <a:gd name="T23" fmla="*/ 45 h 121"/>
              <a:gd name="T24" fmla="*/ 80 w 138"/>
              <a:gd name="T25" fmla="*/ 63 h 121"/>
              <a:gd name="T26" fmla="*/ 63 w 138"/>
              <a:gd name="T27" fmla="*/ 63 h 121"/>
              <a:gd name="T28" fmla="*/ 59 w 138"/>
              <a:gd name="T29" fmla="*/ 59 h 121"/>
              <a:gd name="T30" fmla="*/ 63 w 138"/>
              <a:gd name="T31" fmla="*/ 80 h 121"/>
              <a:gd name="T32" fmla="*/ 86 w 138"/>
              <a:gd name="T33" fmla="*/ 103 h 121"/>
              <a:gd name="T34" fmla="*/ 88 w 138"/>
              <a:gd name="T35" fmla="*/ 109 h 121"/>
              <a:gd name="T36" fmla="*/ 87 w 138"/>
              <a:gd name="T37" fmla="*/ 109 h 121"/>
              <a:gd name="T38" fmla="*/ 75 w 138"/>
              <a:gd name="T39" fmla="*/ 103 h 121"/>
              <a:gd name="T40" fmla="*/ 82 w 138"/>
              <a:gd name="T41" fmla="*/ 113 h 121"/>
              <a:gd name="T42" fmla="*/ 73 w 138"/>
              <a:gd name="T43" fmla="*/ 107 h 121"/>
              <a:gd name="T44" fmla="*/ 78 w 138"/>
              <a:gd name="T45" fmla="*/ 118 h 121"/>
              <a:gd name="T46" fmla="*/ 78 w 138"/>
              <a:gd name="T47" fmla="*/ 118 h 121"/>
              <a:gd name="T48" fmla="*/ 68 w 138"/>
              <a:gd name="T49" fmla="*/ 116 h 121"/>
              <a:gd name="T50" fmla="*/ 69 w 138"/>
              <a:gd name="T51" fmla="*/ 121 h 121"/>
              <a:gd name="T52" fmla="*/ 45 w 138"/>
              <a:gd name="T53" fmla="*/ 97 h 121"/>
              <a:gd name="T54" fmla="*/ 41 w 138"/>
              <a:gd name="T55" fmla="*/ 41 h 121"/>
              <a:gd name="T56" fmla="*/ 0 w 138"/>
              <a:gd name="T57" fmla="*/ 0 h 121"/>
              <a:gd name="T58" fmla="*/ 35 w 138"/>
              <a:gd name="T59" fmla="*/ 0 h 121"/>
              <a:gd name="T60" fmla="*/ 58 w 138"/>
              <a:gd name="T61" fmla="*/ 24 h 121"/>
              <a:gd name="T62" fmla="*/ 114 w 138"/>
              <a:gd name="T63" fmla="*/ 28 h 121"/>
              <a:gd name="T64" fmla="*/ 138 w 138"/>
              <a:gd name="T65" fmla="*/ 52 h 121"/>
              <a:gd name="T66" fmla="*/ 134 w 138"/>
              <a:gd name="T67" fmla="*/ 5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8" h="121">
                <a:moveTo>
                  <a:pt x="134" y="51"/>
                </a:moveTo>
                <a:cubicBezTo>
                  <a:pt x="136" y="60"/>
                  <a:pt x="136" y="60"/>
                  <a:pt x="136" y="60"/>
                </a:cubicBezTo>
                <a:cubicBezTo>
                  <a:pt x="136" y="60"/>
                  <a:pt x="136" y="60"/>
                  <a:pt x="136" y="60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31" y="64"/>
                  <a:pt x="131" y="64"/>
                  <a:pt x="131" y="64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97" y="45"/>
                  <a:pt x="97" y="45"/>
                  <a:pt x="97" y="45"/>
                </a:cubicBezTo>
                <a:cubicBezTo>
                  <a:pt x="91" y="40"/>
                  <a:pt x="83" y="38"/>
                  <a:pt x="76" y="41"/>
                </a:cubicBezTo>
                <a:cubicBezTo>
                  <a:pt x="80" y="45"/>
                  <a:pt x="80" y="45"/>
                  <a:pt x="80" y="45"/>
                </a:cubicBezTo>
                <a:cubicBezTo>
                  <a:pt x="85" y="50"/>
                  <a:pt x="85" y="58"/>
                  <a:pt x="80" y="63"/>
                </a:cubicBezTo>
                <a:cubicBezTo>
                  <a:pt x="75" y="67"/>
                  <a:pt x="67" y="67"/>
                  <a:pt x="63" y="63"/>
                </a:cubicBezTo>
                <a:cubicBezTo>
                  <a:pt x="59" y="59"/>
                  <a:pt x="59" y="59"/>
                  <a:pt x="59" y="59"/>
                </a:cubicBezTo>
                <a:cubicBezTo>
                  <a:pt x="56" y="66"/>
                  <a:pt x="57" y="74"/>
                  <a:pt x="63" y="80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88" y="109"/>
                  <a:pt x="88" y="109"/>
                  <a:pt x="88" y="109"/>
                </a:cubicBezTo>
                <a:cubicBezTo>
                  <a:pt x="87" y="109"/>
                  <a:pt x="87" y="109"/>
                  <a:pt x="87" y="109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82" y="113"/>
                  <a:pt x="82" y="113"/>
                  <a:pt x="82" y="113"/>
                </a:cubicBezTo>
                <a:cubicBezTo>
                  <a:pt x="73" y="107"/>
                  <a:pt x="73" y="107"/>
                  <a:pt x="73" y="107"/>
                </a:cubicBezTo>
                <a:cubicBezTo>
                  <a:pt x="78" y="118"/>
                  <a:pt x="78" y="118"/>
                  <a:pt x="78" y="118"/>
                </a:cubicBezTo>
                <a:cubicBezTo>
                  <a:pt x="78" y="118"/>
                  <a:pt x="78" y="118"/>
                  <a:pt x="78" y="118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45" y="97"/>
                  <a:pt x="45" y="97"/>
                  <a:pt x="45" y="97"/>
                </a:cubicBezTo>
                <a:cubicBezTo>
                  <a:pt x="30" y="82"/>
                  <a:pt x="29" y="58"/>
                  <a:pt x="41" y="41"/>
                </a:cubicBezTo>
                <a:cubicBezTo>
                  <a:pt x="0" y="0"/>
                  <a:pt x="0" y="0"/>
                  <a:pt x="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58" y="24"/>
                  <a:pt x="58" y="24"/>
                  <a:pt x="58" y="24"/>
                </a:cubicBezTo>
                <a:cubicBezTo>
                  <a:pt x="75" y="11"/>
                  <a:pt x="99" y="13"/>
                  <a:pt x="114" y="28"/>
                </a:cubicBezTo>
                <a:cubicBezTo>
                  <a:pt x="138" y="52"/>
                  <a:pt x="138" y="52"/>
                  <a:pt x="138" y="52"/>
                </a:cubicBezTo>
                <a:lnTo>
                  <a:pt x="134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Freeform 45"/>
          <p:cNvSpPr/>
          <p:nvPr/>
        </p:nvSpPr>
        <p:spPr bwMode="auto">
          <a:xfrm>
            <a:off x="10163552" y="1622341"/>
            <a:ext cx="916824" cy="796585"/>
          </a:xfrm>
          <a:custGeom>
            <a:avLst/>
            <a:gdLst>
              <a:gd name="T0" fmla="*/ 136 w 136"/>
              <a:gd name="T1" fmla="*/ 118 h 118"/>
              <a:gd name="T2" fmla="*/ 101 w 136"/>
              <a:gd name="T3" fmla="*/ 118 h 118"/>
              <a:gd name="T4" fmla="*/ 80 w 136"/>
              <a:gd name="T5" fmla="*/ 97 h 118"/>
              <a:gd name="T6" fmla="*/ 24 w 136"/>
              <a:gd name="T7" fmla="*/ 93 h 118"/>
              <a:gd name="T8" fmla="*/ 0 w 136"/>
              <a:gd name="T9" fmla="*/ 69 h 118"/>
              <a:gd name="T10" fmla="*/ 5 w 136"/>
              <a:gd name="T11" fmla="*/ 70 h 118"/>
              <a:gd name="T12" fmla="*/ 2 w 136"/>
              <a:gd name="T13" fmla="*/ 61 h 118"/>
              <a:gd name="T14" fmla="*/ 3 w 136"/>
              <a:gd name="T15" fmla="*/ 61 h 118"/>
              <a:gd name="T16" fmla="*/ 15 w 136"/>
              <a:gd name="T17" fmla="*/ 66 h 118"/>
              <a:gd name="T18" fmla="*/ 8 w 136"/>
              <a:gd name="T19" fmla="*/ 57 h 118"/>
              <a:gd name="T20" fmla="*/ 17 w 136"/>
              <a:gd name="T21" fmla="*/ 63 h 118"/>
              <a:gd name="T22" fmla="*/ 12 w 136"/>
              <a:gd name="T23" fmla="*/ 51 h 118"/>
              <a:gd name="T24" fmla="*/ 12 w 136"/>
              <a:gd name="T25" fmla="*/ 51 h 118"/>
              <a:gd name="T26" fmla="*/ 19 w 136"/>
              <a:gd name="T27" fmla="*/ 53 h 118"/>
              <a:gd name="T28" fmla="*/ 42 w 136"/>
              <a:gd name="T29" fmla="*/ 76 h 118"/>
              <a:gd name="T30" fmla="*/ 63 w 136"/>
              <a:gd name="T31" fmla="*/ 80 h 118"/>
              <a:gd name="T32" fmla="*/ 59 w 136"/>
              <a:gd name="T33" fmla="*/ 76 h 118"/>
              <a:gd name="T34" fmla="*/ 59 w 136"/>
              <a:gd name="T35" fmla="*/ 58 h 118"/>
              <a:gd name="T36" fmla="*/ 76 w 136"/>
              <a:gd name="T37" fmla="*/ 58 h 118"/>
              <a:gd name="T38" fmla="*/ 80 w 136"/>
              <a:gd name="T39" fmla="*/ 62 h 118"/>
              <a:gd name="T40" fmla="*/ 76 w 136"/>
              <a:gd name="T41" fmla="*/ 41 h 118"/>
              <a:gd name="T42" fmla="*/ 53 w 136"/>
              <a:gd name="T43" fmla="*/ 18 h 118"/>
              <a:gd name="T44" fmla="*/ 51 w 136"/>
              <a:gd name="T45" fmla="*/ 12 h 118"/>
              <a:gd name="T46" fmla="*/ 51 w 136"/>
              <a:gd name="T47" fmla="*/ 12 h 118"/>
              <a:gd name="T48" fmla="*/ 64 w 136"/>
              <a:gd name="T49" fmla="*/ 18 h 118"/>
              <a:gd name="T50" fmla="*/ 56 w 136"/>
              <a:gd name="T51" fmla="*/ 8 h 118"/>
              <a:gd name="T52" fmla="*/ 66 w 136"/>
              <a:gd name="T53" fmla="*/ 14 h 118"/>
              <a:gd name="T54" fmla="*/ 60 w 136"/>
              <a:gd name="T55" fmla="*/ 3 h 118"/>
              <a:gd name="T56" fmla="*/ 61 w 136"/>
              <a:gd name="T57" fmla="*/ 2 h 118"/>
              <a:gd name="T58" fmla="*/ 71 w 136"/>
              <a:gd name="T59" fmla="*/ 5 h 118"/>
              <a:gd name="T60" fmla="*/ 69 w 136"/>
              <a:gd name="T61" fmla="*/ 0 h 118"/>
              <a:gd name="T62" fmla="*/ 93 w 136"/>
              <a:gd name="T63" fmla="*/ 24 h 118"/>
              <a:gd name="T64" fmla="*/ 98 w 136"/>
              <a:gd name="T65" fmla="*/ 80 h 118"/>
              <a:gd name="T66" fmla="*/ 136 w 136"/>
              <a:gd name="T67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6" h="118">
                <a:moveTo>
                  <a:pt x="136" y="118"/>
                </a:moveTo>
                <a:cubicBezTo>
                  <a:pt x="101" y="118"/>
                  <a:pt x="101" y="118"/>
                  <a:pt x="101" y="118"/>
                </a:cubicBezTo>
                <a:cubicBezTo>
                  <a:pt x="80" y="97"/>
                  <a:pt x="80" y="97"/>
                  <a:pt x="80" y="97"/>
                </a:cubicBezTo>
                <a:cubicBezTo>
                  <a:pt x="64" y="110"/>
                  <a:pt x="40" y="108"/>
                  <a:pt x="24" y="93"/>
                </a:cubicBezTo>
                <a:cubicBezTo>
                  <a:pt x="0" y="69"/>
                  <a:pt x="0" y="69"/>
                  <a:pt x="0" y="69"/>
                </a:cubicBezTo>
                <a:cubicBezTo>
                  <a:pt x="5" y="70"/>
                  <a:pt x="5" y="70"/>
                  <a:pt x="5" y="70"/>
                </a:cubicBezTo>
                <a:cubicBezTo>
                  <a:pt x="2" y="61"/>
                  <a:pt x="2" y="61"/>
                  <a:pt x="2" y="61"/>
                </a:cubicBezTo>
                <a:cubicBezTo>
                  <a:pt x="3" y="61"/>
                  <a:pt x="3" y="61"/>
                  <a:pt x="3" y="61"/>
                </a:cubicBezTo>
                <a:cubicBezTo>
                  <a:pt x="15" y="66"/>
                  <a:pt x="15" y="66"/>
                  <a:pt x="15" y="66"/>
                </a:cubicBezTo>
                <a:cubicBezTo>
                  <a:pt x="8" y="57"/>
                  <a:pt x="8" y="57"/>
                  <a:pt x="8" y="57"/>
                </a:cubicBezTo>
                <a:cubicBezTo>
                  <a:pt x="17" y="63"/>
                  <a:pt x="17" y="63"/>
                  <a:pt x="17" y="63"/>
                </a:cubicBezTo>
                <a:cubicBezTo>
                  <a:pt x="12" y="51"/>
                  <a:pt x="12" y="51"/>
                  <a:pt x="12" y="51"/>
                </a:cubicBezTo>
                <a:cubicBezTo>
                  <a:pt x="12" y="51"/>
                  <a:pt x="12" y="51"/>
                  <a:pt x="12" y="51"/>
                </a:cubicBezTo>
                <a:cubicBezTo>
                  <a:pt x="19" y="53"/>
                  <a:pt x="19" y="53"/>
                  <a:pt x="19" y="53"/>
                </a:cubicBezTo>
                <a:cubicBezTo>
                  <a:pt x="42" y="76"/>
                  <a:pt x="42" y="76"/>
                  <a:pt x="42" y="76"/>
                </a:cubicBezTo>
                <a:cubicBezTo>
                  <a:pt x="47" y="81"/>
                  <a:pt x="56" y="83"/>
                  <a:pt x="63" y="80"/>
                </a:cubicBezTo>
                <a:cubicBezTo>
                  <a:pt x="59" y="76"/>
                  <a:pt x="59" y="76"/>
                  <a:pt x="59" y="76"/>
                </a:cubicBezTo>
                <a:cubicBezTo>
                  <a:pt x="54" y="71"/>
                  <a:pt x="54" y="63"/>
                  <a:pt x="59" y="58"/>
                </a:cubicBezTo>
                <a:cubicBezTo>
                  <a:pt x="63" y="54"/>
                  <a:pt x="71" y="54"/>
                  <a:pt x="76" y="58"/>
                </a:cubicBezTo>
                <a:cubicBezTo>
                  <a:pt x="80" y="62"/>
                  <a:pt x="80" y="62"/>
                  <a:pt x="80" y="62"/>
                </a:cubicBezTo>
                <a:cubicBezTo>
                  <a:pt x="83" y="55"/>
                  <a:pt x="82" y="47"/>
                  <a:pt x="76" y="41"/>
                </a:cubicBezTo>
                <a:cubicBezTo>
                  <a:pt x="53" y="18"/>
                  <a:pt x="53" y="18"/>
                  <a:pt x="53" y="1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2"/>
                </a:cubicBezTo>
                <a:cubicBezTo>
                  <a:pt x="64" y="18"/>
                  <a:pt x="64" y="18"/>
                  <a:pt x="64" y="18"/>
                </a:cubicBezTo>
                <a:cubicBezTo>
                  <a:pt x="56" y="8"/>
                  <a:pt x="56" y="8"/>
                  <a:pt x="56" y="8"/>
                </a:cubicBezTo>
                <a:cubicBezTo>
                  <a:pt x="66" y="14"/>
                  <a:pt x="66" y="14"/>
                  <a:pt x="66" y="14"/>
                </a:cubicBezTo>
                <a:cubicBezTo>
                  <a:pt x="60" y="3"/>
                  <a:pt x="60" y="3"/>
                  <a:pt x="60" y="3"/>
                </a:cubicBezTo>
                <a:cubicBezTo>
                  <a:pt x="61" y="2"/>
                  <a:pt x="61" y="2"/>
                  <a:pt x="61" y="2"/>
                </a:cubicBezTo>
                <a:cubicBezTo>
                  <a:pt x="71" y="5"/>
                  <a:pt x="71" y="5"/>
                  <a:pt x="71" y="5"/>
                </a:cubicBezTo>
                <a:cubicBezTo>
                  <a:pt x="69" y="0"/>
                  <a:pt x="69" y="0"/>
                  <a:pt x="69" y="0"/>
                </a:cubicBezTo>
                <a:cubicBezTo>
                  <a:pt x="93" y="24"/>
                  <a:pt x="93" y="24"/>
                  <a:pt x="93" y="24"/>
                </a:cubicBezTo>
                <a:cubicBezTo>
                  <a:pt x="109" y="39"/>
                  <a:pt x="110" y="63"/>
                  <a:pt x="98" y="80"/>
                </a:cubicBezTo>
                <a:lnTo>
                  <a:pt x="136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2984500"/>
            <a:ext cx="5119370" cy="1800860"/>
          </a:xfrm>
          <a:prstGeom prst="rect">
            <a:avLst/>
          </a:prstGeom>
        </p:spPr>
      </p:pic>
      <p:sp>
        <p:nvSpPr>
          <p:cNvPr id="4" name="Freeform 24"/>
          <p:cNvSpPr>
            <a:spLocks noChangeArrowheads="1"/>
          </p:cNvSpPr>
          <p:nvPr/>
        </p:nvSpPr>
        <p:spPr bwMode="auto">
          <a:xfrm>
            <a:off x="5258435" y="4402455"/>
            <a:ext cx="5807710" cy="2320925"/>
          </a:xfrm>
          <a:custGeom>
            <a:avLst/>
            <a:gdLst>
              <a:gd name="T0" fmla="*/ 5259 w 5260"/>
              <a:gd name="T1" fmla="*/ 1352 h 1353"/>
              <a:gd name="T2" fmla="*/ 0 w 5260"/>
              <a:gd name="T3" fmla="*/ 1352 h 1353"/>
              <a:gd name="T4" fmla="*/ 0 w 5260"/>
              <a:gd name="T5" fmla="*/ 0 h 1353"/>
              <a:gd name="T6" fmla="*/ 5259 w 5260"/>
              <a:gd name="T7" fmla="*/ 0 h 1353"/>
              <a:gd name="T8" fmla="*/ 5259 w 5260"/>
              <a:gd name="T9" fmla="*/ 1352 h 1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0" h="1353">
                <a:moveTo>
                  <a:pt x="5259" y="1352"/>
                </a:moveTo>
                <a:lnTo>
                  <a:pt x="0" y="1352"/>
                </a:lnTo>
                <a:lnTo>
                  <a:pt x="0" y="0"/>
                </a:lnTo>
                <a:lnTo>
                  <a:pt x="5259" y="0"/>
                </a:lnTo>
                <a:lnTo>
                  <a:pt x="5259" y="135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73700" y="4457065"/>
            <a:ext cx="54559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从以上简单线性回归和多元线性回归的例子可以看出：</a:t>
            </a:r>
            <a:endParaRPr lang="en-US" altLang="zh-CN" b="1" dirty="0" smtClean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/>
            <a:endParaRPr lang="en-US" altLang="zh-CN" b="1" dirty="0" smtClean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求解简单线性回归和多元线性回归的方法是相同的，区别只是数据不一样（多元线性回归具有多个因变量）。</a:t>
            </a:r>
            <a:endParaRPr lang="en-US" altLang="zh-CN" b="1" dirty="0" smtClean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对于波士顿房价数据集来说，综合所有因素对只根据单个因素进行预测效果更好。</a:t>
            </a:r>
            <a:endParaRPr lang="en-US" altLang="zh-CN" b="1" dirty="0" smtClean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095" y="101600"/>
            <a:ext cx="3524250" cy="755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/>
          <a:srcRect l="317" t="-1" r="205" b="4831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598420" y="2264410"/>
            <a:ext cx="699452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8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6"/>
          <p:cNvSpPr txBox="1"/>
          <p:nvPr/>
        </p:nvSpPr>
        <p:spPr>
          <a:xfrm>
            <a:off x="3143267" y="4336278"/>
            <a:ext cx="1853764" cy="373665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汇报人：曾瑶瑶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7"/>
          <p:cNvSpPr txBox="1"/>
          <p:nvPr/>
        </p:nvSpPr>
        <p:spPr>
          <a:xfrm>
            <a:off x="5169249" y="4335382"/>
            <a:ext cx="1853764" cy="373665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老师：刘加海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7"/>
          <p:cNvSpPr txBox="1"/>
          <p:nvPr/>
        </p:nvSpPr>
        <p:spPr>
          <a:xfrm>
            <a:off x="7194550" y="4335145"/>
            <a:ext cx="2412365" cy="3762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汇报日期：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2021/01/14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73742852" name="图片 107374285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3042920" y="0"/>
            <a:ext cx="6107430" cy="1719580"/>
          </a:xfrm>
          <a:prstGeom prst="rect">
            <a:avLst/>
          </a:prstGeom>
          <a:noFill/>
          <a:ln w="952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317" t="-1" r="205" b="4831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177930"/>
            <a:ext cx="12192000" cy="269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10800000">
            <a:off x="0" y="4173740"/>
            <a:ext cx="12192000" cy="1123974"/>
          </a:xfrm>
          <a:prstGeom prst="trapezoid">
            <a:avLst>
              <a:gd name="adj" fmla="val 33471"/>
            </a:avLst>
          </a:prstGeom>
          <a:solidFill>
            <a:schemeClr val="bg1">
              <a:lumMod val="7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196203" y="446762"/>
            <a:ext cx="4267200" cy="3712464"/>
            <a:chOff x="4196203" y="2218412"/>
            <a:chExt cx="4267200" cy="371246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/>
            <a:srcRect l="19448" t="27560" r="11639" b="13479"/>
            <a:stretch>
              <a:fillRect/>
            </a:stretch>
          </p:blipFill>
          <p:spPr>
            <a:xfrm>
              <a:off x="4196203" y="2218412"/>
              <a:ext cx="4267200" cy="371246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5024010" y="2824487"/>
              <a:ext cx="20227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906247" y="3503084"/>
              <a:ext cx="22582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Contents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81476" y="4557770"/>
            <a:ext cx="1082904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模型的概念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  02.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回归分析的思想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  03.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回归模型评估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简单线性回归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  05.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多元线性回归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0" y="0"/>
            <a:ext cx="3121660" cy="878840"/>
          </a:xfrm>
          <a:prstGeom prst="rect">
            <a:avLst/>
          </a:prstGeom>
          <a:noFill/>
          <a:ln w="952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8070"/>
            <a:ext cx="12192000" cy="72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/>
          <a:srcRect l="317" t="-1" r="205" b="4831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000374" y="1407170"/>
            <a:ext cx="6191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616035" y="2768158"/>
            <a:ext cx="49599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模型的概念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84946" y="3291378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Concept of M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odel</a:t>
            </a:r>
            <a:endParaRPr lang="en-US" altLang="zh-CN" dirty="0" smtClean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73742852" name="图片 107374285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0" y="0"/>
            <a:ext cx="3121660" cy="878840"/>
          </a:xfrm>
          <a:prstGeom prst="rect">
            <a:avLst/>
          </a:prstGeom>
          <a:noFill/>
          <a:ln w="952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6"/>
          <p:cNvSpPr txBox="1"/>
          <p:nvPr/>
        </p:nvSpPr>
        <p:spPr>
          <a:xfrm>
            <a:off x="629177" y="2124588"/>
            <a:ext cx="648072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FontAwesome"/>
              </a:rPr>
              <a:t>01</a:t>
            </a:r>
            <a:endParaRPr lang="en-US" sz="25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0" name="TextBox 6"/>
          <p:cNvSpPr txBox="1"/>
          <p:nvPr/>
        </p:nvSpPr>
        <p:spPr>
          <a:xfrm>
            <a:off x="629177" y="3310760"/>
            <a:ext cx="648072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FontAwesome"/>
              </a:rPr>
              <a:t>02</a:t>
            </a:r>
            <a:endParaRPr lang="en-US" sz="25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1" name="TextBox 6"/>
          <p:cNvSpPr txBox="1"/>
          <p:nvPr/>
        </p:nvSpPr>
        <p:spPr>
          <a:xfrm>
            <a:off x="629177" y="4272011"/>
            <a:ext cx="648072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FontAwesome"/>
              </a:rPr>
              <a:t>03</a:t>
            </a:r>
            <a:endParaRPr lang="en-US" sz="25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376680" y="2226310"/>
            <a:ext cx="459105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可以将模型理解为一个函数（一种映射规则），由训练数据来确定函数的参数，当参数确定好之后，我们就可以利用该模型对未知的数据进行求值。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376993" y="3465814"/>
            <a:ext cx="354469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输入模型的数据，称为训练数据。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76680" y="4118610"/>
            <a:ext cx="415671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我们使用样本数据训练模型，数据中的每个属性，我们称为特征（习惯用x表示）。每条数据的目标输出值，我们称为标签（习惯用y表示）。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47140" y="231775"/>
            <a:ext cx="4032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模型的概念</a:t>
            </a:r>
            <a:endParaRPr lang="zh-CN" altLang="en-US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35960" y="139755"/>
            <a:ext cx="1241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C:/Users/18377/AppData/Local/Temp/kaimatting/20210114204900/output_aiMatting_20210114204908.pngoutput_aiMatting_202101142049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3945" y="3175635"/>
            <a:ext cx="7193280" cy="2384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095" y="101600"/>
            <a:ext cx="3524250" cy="755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/>
          <a:srcRect l="317" t="-1" r="205" b="4831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000374" y="1407170"/>
            <a:ext cx="6191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16035" y="2903224"/>
            <a:ext cx="49599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回归分析的思想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84946" y="3426444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Regression Analysis Thinking</a:t>
            </a:r>
            <a:endParaRPr lang="en-US" altLang="zh-CN" dirty="0" smtClean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73742852" name="图片 107374285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0" y="0"/>
            <a:ext cx="3121660" cy="878840"/>
          </a:xfrm>
          <a:prstGeom prst="rect">
            <a:avLst/>
          </a:prstGeom>
          <a:noFill/>
          <a:ln w="952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291783" y="2521794"/>
            <a:ext cx="5050960" cy="2914380"/>
            <a:chOff x="2773307" y="2195797"/>
            <a:chExt cx="6180940" cy="3566374"/>
          </a:xfrm>
        </p:grpSpPr>
        <p:sp>
          <p:nvSpPr>
            <p:cNvPr id="21" name="Freeform 5"/>
            <p:cNvSpPr/>
            <p:nvPr/>
          </p:nvSpPr>
          <p:spPr bwMode="auto">
            <a:xfrm>
              <a:off x="2773307" y="2574488"/>
              <a:ext cx="985178" cy="1347909"/>
            </a:xfrm>
            <a:custGeom>
              <a:avLst/>
              <a:gdLst>
                <a:gd name="T0" fmla="*/ 287 w 287"/>
                <a:gd name="T1" fmla="*/ 107 h 392"/>
                <a:gd name="T2" fmla="*/ 124 w 287"/>
                <a:gd name="T3" fmla="*/ 392 h 392"/>
                <a:gd name="T4" fmla="*/ 0 w 287"/>
                <a:gd name="T5" fmla="*/ 392 h 392"/>
                <a:gd name="T6" fmla="*/ 141 w 287"/>
                <a:gd name="T7" fmla="*/ 67 h 392"/>
                <a:gd name="T8" fmla="*/ 225 w 287"/>
                <a:gd name="T9" fmla="*/ 0 h 392"/>
                <a:gd name="T10" fmla="*/ 287 w 287"/>
                <a:gd name="T11" fmla="*/ 10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392">
                  <a:moveTo>
                    <a:pt x="287" y="107"/>
                  </a:moveTo>
                  <a:cubicBezTo>
                    <a:pt x="193" y="168"/>
                    <a:pt x="129" y="272"/>
                    <a:pt x="124" y="392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4" y="269"/>
                    <a:pt x="54" y="154"/>
                    <a:pt x="141" y="67"/>
                  </a:cubicBezTo>
                  <a:cubicBezTo>
                    <a:pt x="167" y="41"/>
                    <a:pt x="195" y="19"/>
                    <a:pt x="225" y="0"/>
                  </a:cubicBezTo>
                  <a:lnTo>
                    <a:pt x="287" y="107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3635156" y="2319126"/>
              <a:ext cx="1580057" cy="567312"/>
            </a:xfrm>
            <a:custGeom>
              <a:avLst/>
              <a:gdLst>
                <a:gd name="T0" fmla="*/ 460 w 460"/>
                <a:gd name="T1" fmla="*/ 58 h 165"/>
                <a:gd name="T2" fmla="*/ 397 w 460"/>
                <a:gd name="T3" fmla="*/ 165 h 165"/>
                <a:gd name="T4" fmla="*/ 230 w 460"/>
                <a:gd name="T5" fmla="*/ 124 h 165"/>
                <a:gd name="T6" fmla="*/ 63 w 460"/>
                <a:gd name="T7" fmla="*/ 165 h 165"/>
                <a:gd name="T8" fmla="*/ 0 w 460"/>
                <a:gd name="T9" fmla="*/ 58 h 165"/>
                <a:gd name="T10" fmla="*/ 230 w 460"/>
                <a:gd name="T11" fmla="*/ 0 h 165"/>
                <a:gd name="T12" fmla="*/ 460 w 460"/>
                <a:gd name="T13" fmla="*/ 5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" h="165">
                  <a:moveTo>
                    <a:pt x="460" y="58"/>
                  </a:moveTo>
                  <a:cubicBezTo>
                    <a:pt x="397" y="165"/>
                    <a:pt x="397" y="165"/>
                    <a:pt x="397" y="165"/>
                  </a:cubicBezTo>
                  <a:cubicBezTo>
                    <a:pt x="348" y="139"/>
                    <a:pt x="291" y="124"/>
                    <a:pt x="230" y="124"/>
                  </a:cubicBezTo>
                  <a:cubicBezTo>
                    <a:pt x="170" y="124"/>
                    <a:pt x="113" y="139"/>
                    <a:pt x="63" y="16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0" y="20"/>
                    <a:pt x="149" y="0"/>
                    <a:pt x="230" y="0"/>
                  </a:cubicBezTo>
                  <a:cubicBezTo>
                    <a:pt x="312" y="0"/>
                    <a:pt x="390" y="20"/>
                    <a:pt x="460" y="5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5091885" y="2574488"/>
              <a:ext cx="985178" cy="1347909"/>
            </a:xfrm>
            <a:custGeom>
              <a:avLst/>
              <a:gdLst>
                <a:gd name="T0" fmla="*/ 287 w 287"/>
                <a:gd name="T1" fmla="*/ 392 h 392"/>
                <a:gd name="T2" fmla="*/ 163 w 287"/>
                <a:gd name="T3" fmla="*/ 392 h 392"/>
                <a:gd name="T4" fmla="*/ 0 w 287"/>
                <a:gd name="T5" fmla="*/ 107 h 392"/>
                <a:gd name="T6" fmla="*/ 63 w 287"/>
                <a:gd name="T7" fmla="*/ 0 h 392"/>
                <a:gd name="T8" fmla="*/ 146 w 287"/>
                <a:gd name="T9" fmla="*/ 67 h 392"/>
                <a:gd name="T10" fmla="*/ 287 w 287"/>
                <a:gd name="T11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392">
                  <a:moveTo>
                    <a:pt x="287" y="392"/>
                  </a:moveTo>
                  <a:cubicBezTo>
                    <a:pt x="163" y="392"/>
                    <a:pt x="163" y="392"/>
                    <a:pt x="163" y="392"/>
                  </a:cubicBezTo>
                  <a:cubicBezTo>
                    <a:pt x="158" y="272"/>
                    <a:pt x="94" y="168"/>
                    <a:pt x="0" y="107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3" y="19"/>
                    <a:pt x="121" y="41"/>
                    <a:pt x="146" y="67"/>
                  </a:cubicBezTo>
                  <a:cubicBezTo>
                    <a:pt x="234" y="154"/>
                    <a:pt x="283" y="269"/>
                    <a:pt x="287" y="39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35156" y="4898871"/>
              <a:ext cx="1788990" cy="863300"/>
            </a:xfrm>
            <a:custGeom>
              <a:avLst/>
              <a:gdLst>
                <a:gd name="T0" fmla="*/ 412 w 521"/>
                <a:gd name="T1" fmla="*/ 219 h 251"/>
                <a:gd name="T2" fmla="*/ 416 w 521"/>
                <a:gd name="T3" fmla="*/ 173 h 251"/>
                <a:gd name="T4" fmla="*/ 230 w 521"/>
                <a:gd name="T5" fmla="*/ 210 h 251"/>
                <a:gd name="T6" fmla="*/ 0 w 521"/>
                <a:gd name="T7" fmla="*/ 152 h 251"/>
                <a:gd name="T8" fmla="*/ 63 w 521"/>
                <a:gd name="T9" fmla="*/ 45 h 251"/>
                <a:gd name="T10" fmla="*/ 230 w 521"/>
                <a:gd name="T11" fmla="*/ 86 h 251"/>
                <a:gd name="T12" fmla="*/ 375 w 521"/>
                <a:gd name="T13" fmla="*/ 55 h 251"/>
                <a:gd name="T14" fmla="*/ 355 w 521"/>
                <a:gd name="T15" fmla="*/ 33 h 251"/>
                <a:gd name="T16" fmla="*/ 346 w 521"/>
                <a:gd name="T17" fmla="*/ 24 h 251"/>
                <a:gd name="T18" fmla="*/ 324 w 521"/>
                <a:gd name="T19" fmla="*/ 0 h 251"/>
                <a:gd name="T20" fmla="*/ 521 w 521"/>
                <a:gd name="T21" fmla="*/ 73 h 251"/>
                <a:gd name="T22" fmla="*/ 409 w 521"/>
                <a:gd name="T23" fmla="*/ 251 h 251"/>
                <a:gd name="T24" fmla="*/ 412 w 521"/>
                <a:gd name="T25" fmla="*/ 219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1" h="251">
                  <a:moveTo>
                    <a:pt x="412" y="219"/>
                  </a:moveTo>
                  <a:cubicBezTo>
                    <a:pt x="416" y="173"/>
                    <a:pt x="416" y="173"/>
                    <a:pt x="416" y="173"/>
                  </a:cubicBezTo>
                  <a:cubicBezTo>
                    <a:pt x="358" y="197"/>
                    <a:pt x="295" y="210"/>
                    <a:pt x="230" y="210"/>
                  </a:cubicBezTo>
                  <a:cubicBezTo>
                    <a:pt x="149" y="210"/>
                    <a:pt x="70" y="190"/>
                    <a:pt x="0" y="152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113" y="71"/>
                    <a:pt x="170" y="86"/>
                    <a:pt x="230" y="86"/>
                  </a:cubicBezTo>
                  <a:cubicBezTo>
                    <a:pt x="282" y="86"/>
                    <a:pt x="331" y="75"/>
                    <a:pt x="375" y="55"/>
                  </a:cubicBezTo>
                  <a:cubicBezTo>
                    <a:pt x="355" y="33"/>
                    <a:pt x="355" y="33"/>
                    <a:pt x="355" y="33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521" y="73"/>
                    <a:pt x="521" y="73"/>
                    <a:pt x="521" y="73"/>
                  </a:cubicBezTo>
                  <a:cubicBezTo>
                    <a:pt x="409" y="251"/>
                    <a:pt x="409" y="251"/>
                    <a:pt x="409" y="251"/>
                  </a:cubicBezTo>
                  <a:lnTo>
                    <a:pt x="412" y="219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2773307" y="4028315"/>
              <a:ext cx="985178" cy="1345008"/>
            </a:xfrm>
            <a:custGeom>
              <a:avLst/>
              <a:gdLst>
                <a:gd name="T0" fmla="*/ 0 w 287"/>
                <a:gd name="T1" fmla="*/ 0 h 391"/>
                <a:gd name="T2" fmla="*/ 124 w 287"/>
                <a:gd name="T3" fmla="*/ 0 h 391"/>
                <a:gd name="T4" fmla="*/ 287 w 287"/>
                <a:gd name="T5" fmla="*/ 284 h 391"/>
                <a:gd name="T6" fmla="*/ 225 w 287"/>
                <a:gd name="T7" fmla="*/ 391 h 391"/>
                <a:gd name="T8" fmla="*/ 141 w 287"/>
                <a:gd name="T9" fmla="*/ 324 h 391"/>
                <a:gd name="T10" fmla="*/ 0 w 287"/>
                <a:gd name="T1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391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9" y="119"/>
                    <a:pt x="193" y="223"/>
                    <a:pt x="287" y="284"/>
                  </a:cubicBezTo>
                  <a:cubicBezTo>
                    <a:pt x="225" y="391"/>
                    <a:pt x="225" y="391"/>
                    <a:pt x="225" y="391"/>
                  </a:cubicBezTo>
                  <a:cubicBezTo>
                    <a:pt x="195" y="372"/>
                    <a:pt x="167" y="350"/>
                    <a:pt x="141" y="324"/>
                  </a:cubicBezTo>
                  <a:cubicBezTo>
                    <a:pt x="54" y="237"/>
                    <a:pt x="4" y="122"/>
                    <a:pt x="0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0"/>
            <p:cNvSpPr/>
            <p:nvPr/>
          </p:nvSpPr>
          <p:spPr bwMode="auto">
            <a:xfrm>
              <a:off x="6285996" y="2195797"/>
              <a:ext cx="1806401" cy="863300"/>
            </a:xfrm>
            <a:custGeom>
              <a:avLst/>
              <a:gdLst>
                <a:gd name="T0" fmla="*/ 526 w 526"/>
                <a:gd name="T1" fmla="*/ 94 h 251"/>
                <a:gd name="T2" fmla="*/ 463 w 526"/>
                <a:gd name="T3" fmla="*/ 201 h 251"/>
                <a:gd name="T4" fmla="*/ 296 w 526"/>
                <a:gd name="T5" fmla="*/ 160 h 251"/>
                <a:gd name="T6" fmla="*/ 144 w 526"/>
                <a:gd name="T7" fmla="*/ 194 h 251"/>
                <a:gd name="T8" fmla="*/ 166 w 526"/>
                <a:gd name="T9" fmla="*/ 218 h 251"/>
                <a:gd name="T10" fmla="*/ 175 w 526"/>
                <a:gd name="T11" fmla="*/ 228 h 251"/>
                <a:gd name="T12" fmla="*/ 197 w 526"/>
                <a:gd name="T13" fmla="*/ 251 h 251"/>
                <a:gd name="T14" fmla="*/ 0 w 526"/>
                <a:gd name="T15" fmla="*/ 178 h 251"/>
                <a:gd name="T16" fmla="*/ 112 w 526"/>
                <a:gd name="T17" fmla="*/ 0 h 251"/>
                <a:gd name="T18" fmla="*/ 109 w 526"/>
                <a:gd name="T19" fmla="*/ 32 h 251"/>
                <a:gd name="T20" fmla="*/ 105 w 526"/>
                <a:gd name="T21" fmla="*/ 75 h 251"/>
                <a:gd name="T22" fmla="*/ 296 w 526"/>
                <a:gd name="T23" fmla="*/ 36 h 251"/>
                <a:gd name="T24" fmla="*/ 526 w 526"/>
                <a:gd name="T25" fmla="*/ 9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6" h="251">
                  <a:moveTo>
                    <a:pt x="526" y="94"/>
                  </a:moveTo>
                  <a:cubicBezTo>
                    <a:pt x="463" y="201"/>
                    <a:pt x="463" y="201"/>
                    <a:pt x="463" y="201"/>
                  </a:cubicBezTo>
                  <a:cubicBezTo>
                    <a:pt x="413" y="175"/>
                    <a:pt x="357" y="160"/>
                    <a:pt x="296" y="160"/>
                  </a:cubicBezTo>
                  <a:cubicBezTo>
                    <a:pt x="242" y="160"/>
                    <a:pt x="190" y="172"/>
                    <a:pt x="144" y="194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75" y="228"/>
                    <a:pt x="175" y="228"/>
                    <a:pt x="175" y="228"/>
                  </a:cubicBezTo>
                  <a:cubicBezTo>
                    <a:pt x="197" y="251"/>
                    <a:pt x="197" y="251"/>
                    <a:pt x="197" y="2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5" y="75"/>
                    <a:pt x="105" y="75"/>
                    <a:pt x="105" y="75"/>
                  </a:cubicBezTo>
                  <a:cubicBezTo>
                    <a:pt x="165" y="50"/>
                    <a:pt x="229" y="36"/>
                    <a:pt x="296" y="36"/>
                  </a:cubicBezTo>
                  <a:cubicBezTo>
                    <a:pt x="378" y="36"/>
                    <a:pt x="456" y="56"/>
                    <a:pt x="526" y="94"/>
                  </a:cubicBez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7969069" y="2574488"/>
              <a:ext cx="985178" cy="1347909"/>
            </a:xfrm>
            <a:custGeom>
              <a:avLst/>
              <a:gdLst>
                <a:gd name="T0" fmla="*/ 287 w 287"/>
                <a:gd name="T1" fmla="*/ 392 h 392"/>
                <a:gd name="T2" fmla="*/ 163 w 287"/>
                <a:gd name="T3" fmla="*/ 392 h 392"/>
                <a:gd name="T4" fmla="*/ 0 w 287"/>
                <a:gd name="T5" fmla="*/ 107 h 392"/>
                <a:gd name="T6" fmla="*/ 63 w 287"/>
                <a:gd name="T7" fmla="*/ 0 h 392"/>
                <a:gd name="T8" fmla="*/ 146 w 287"/>
                <a:gd name="T9" fmla="*/ 67 h 392"/>
                <a:gd name="T10" fmla="*/ 287 w 287"/>
                <a:gd name="T11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392">
                  <a:moveTo>
                    <a:pt x="287" y="392"/>
                  </a:moveTo>
                  <a:cubicBezTo>
                    <a:pt x="163" y="392"/>
                    <a:pt x="163" y="392"/>
                    <a:pt x="163" y="392"/>
                  </a:cubicBezTo>
                  <a:cubicBezTo>
                    <a:pt x="158" y="272"/>
                    <a:pt x="94" y="168"/>
                    <a:pt x="0" y="107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3" y="19"/>
                    <a:pt x="121" y="41"/>
                    <a:pt x="146" y="67"/>
                  </a:cubicBezTo>
                  <a:cubicBezTo>
                    <a:pt x="234" y="154"/>
                    <a:pt x="283" y="269"/>
                    <a:pt x="287" y="392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2"/>
            <p:cNvSpPr/>
            <p:nvPr/>
          </p:nvSpPr>
          <p:spPr bwMode="auto">
            <a:xfrm>
              <a:off x="7969069" y="4028315"/>
              <a:ext cx="985178" cy="1345008"/>
            </a:xfrm>
            <a:custGeom>
              <a:avLst/>
              <a:gdLst>
                <a:gd name="T0" fmla="*/ 0 w 287"/>
                <a:gd name="T1" fmla="*/ 284 h 391"/>
                <a:gd name="T2" fmla="*/ 163 w 287"/>
                <a:gd name="T3" fmla="*/ 0 h 391"/>
                <a:gd name="T4" fmla="*/ 287 w 287"/>
                <a:gd name="T5" fmla="*/ 0 h 391"/>
                <a:gd name="T6" fmla="*/ 146 w 287"/>
                <a:gd name="T7" fmla="*/ 324 h 391"/>
                <a:gd name="T8" fmla="*/ 63 w 287"/>
                <a:gd name="T9" fmla="*/ 391 h 391"/>
                <a:gd name="T10" fmla="*/ 0 w 287"/>
                <a:gd name="T11" fmla="*/ 28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391">
                  <a:moveTo>
                    <a:pt x="0" y="284"/>
                  </a:moveTo>
                  <a:cubicBezTo>
                    <a:pt x="94" y="223"/>
                    <a:pt x="158" y="119"/>
                    <a:pt x="163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283" y="122"/>
                    <a:pt x="234" y="237"/>
                    <a:pt x="146" y="324"/>
                  </a:cubicBezTo>
                  <a:cubicBezTo>
                    <a:pt x="121" y="350"/>
                    <a:pt x="93" y="372"/>
                    <a:pt x="63" y="391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3"/>
            <p:cNvSpPr/>
            <p:nvPr/>
          </p:nvSpPr>
          <p:spPr bwMode="auto">
            <a:xfrm>
              <a:off x="6512340" y="5059923"/>
              <a:ext cx="1580057" cy="567312"/>
            </a:xfrm>
            <a:custGeom>
              <a:avLst/>
              <a:gdLst>
                <a:gd name="T0" fmla="*/ 0 w 460"/>
                <a:gd name="T1" fmla="*/ 107 h 165"/>
                <a:gd name="T2" fmla="*/ 63 w 460"/>
                <a:gd name="T3" fmla="*/ 0 h 165"/>
                <a:gd name="T4" fmla="*/ 230 w 460"/>
                <a:gd name="T5" fmla="*/ 42 h 165"/>
                <a:gd name="T6" fmla="*/ 397 w 460"/>
                <a:gd name="T7" fmla="*/ 0 h 165"/>
                <a:gd name="T8" fmla="*/ 460 w 460"/>
                <a:gd name="T9" fmla="*/ 107 h 165"/>
                <a:gd name="T10" fmla="*/ 230 w 460"/>
                <a:gd name="T11" fmla="*/ 165 h 165"/>
                <a:gd name="T12" fmla="*/ 0 w 460"/>
                <a:gd name="T13" fmla="*/ 10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" h="165">
                  <a:moveTo>
                    <a:pt x="0" y="107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3" y="26"/>
                    <a:pt x="170" y="42"/>
                    <a:pt x="230" y="42"/>
                  </a:cubicBezTo>
                  <a:cubicBezTo>
                    <a:pt x="291" y="42"/>
                    <a:pt x="347" y="26"/>
                    <a:pt x="397" y="0"/>
                  </a:cubicBezTo>
                  <a:cubicBezTo>
                    <a:pt x="460" y="107"/>
                    <a:pt x="460" y="107"/>
                    <a:pt x="460" y="107"/>
                  </a:cubicBezTo>
                  <a:cubicBezTo>
                    <a:pt x="390" y="145"/>
                    <a:pt x="312" y="165"/>
                    <a:pt x="230" y="165"/>
                  </a:cubicBezTo>
                  <a:cubicBezTo>
                    <a:pt x="148" y="165"/>
                    <a:pt x="70" y="145"/>
                    <a:pt x="0" y="10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4"/>
            <p:cNvSpPr/>
            <p:nvPr/>
          </p:nvSpPr>
          <p:spPr bwMode="auto">
            <a:xfrm>
              <a:off x="5650491" y="4028315"/>
              <a:ext cx="986629" cy="1345008"/>
            </a:xfrm>
            <a:custGeom>
              <a:avLst/>
              <a:gdLst>
                <a:gd name="T0" fmla="*/ 0 w 287"/>
                <a:gd name="T1" fmla="*/ 0 h 391"/>
                <a:gd name="T2" fmla="*/ 124 w 287"/>
                <a:gd name="T3" fmla="*/ 0 h 391"/>
                <a:gd name="T4" fmla="*/ 287 w 287"/>
                <a:gd name="T5" fmla="*/ 284 h 391"/>
                <a:gd name="T6" fmla="*/ 224 w 287"/>
                <a:gd name="T7" fmla="*/ 391 h 391"/>
                <a:gd name="T8" fmla="*/ 141 w 287"/>
                <a:gd name="T9" fmla="*/ 324 h 391"/>
                <a:gd name="T10" fmla="*/ 0 w 287"/>
                <a:gd name="T1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391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9" y="119"/>
                    <a:pt x="193" y="223"/>
                    <a:pt x="287" y="284"/>
                  </a:cubicBezTo>
                  <a:cubicBezTo>
                    <a:pt x="224" y="391"/>
                    <a:pt x="224" y="391"/>
                    <a:pt x="224" y="391"/>
                  </a:cubicBezTo>
                  <a:cubicBezTo>
                    <a:pt x="195" y="372"/>
                    <a:pt x="167" y="350"/>
                    <a:pt x="141" y="324"/>
                  </a:cubicBezTo>
                  <a:cubicBezTo>
                    <a:pt x="54" y="237"/>
                    <a:pt x="4" y="122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885790" y="3796642"/>
            <a:ext cx="151057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Evaluation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253865" y="3796665"/>
            <a:ext cx="1647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Explanation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431190" y="2497135"/>
            <a:ext cx="345321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回归分析是用来评估变量之间关系的统计过程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431189" y="3940119"/>
            <a:ext cx="345321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用来解释自变量X与因变量Y的关系，即当自变量X发生改变时，因变量Y会如何改变。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67151" y="232088"/>
            <a:ext cx="49599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回归分析的思想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35960" y="139755"/>
            <a:ext cx="12410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0095" y="101600"/>
            <a:ext cx="3524250" cy="755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690087" y="1415700"/>
            <a:ext cx="4530725" cy="2037080"/>
            <a:chOff x="1448788" y="1030502"/>
            <a:chExt cx="4530725" cy="2037080"/>
          </a:xfrm>
        </p:grpSpPr>
        <p:sp>
          <p:nvSpPr>
            <p:cNvPr id="14" name="文本框 13"/>
            <p:cNvSpPr txBox="1"/>
            <p:nvPr/>
          </p:nvSpPr>
          <p:spPr>
            <a:xfrm>
              <a:off x="1677388" y="1591207"/>
              <a:ext cx="4302125" cy="147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线性回归是回归分析的一种，评估的自变量X与因变量Y之间是一种线性关系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（画出来的图像是直的，每个自变量的最高项为1）。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线性回归会输出一个连续值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48788" y="1030502"/>
              <a:ext cx="241808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2.1 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线性回归</a:t>
              </a:r>
              <a:endPara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/>
          <a:srcRect t="1" b="21065"/>
          <a:stretch>
            <a:fillRect/>
          </a:stretch>
        </p:blipFill>
        <p:spPr>
          <a:xfrm>
            <a:off x="8860294" y="313473"/>
            <a:ext cx="3067646" cy="565302"/>
          </a:xfrm>
          <a:prstGeom prst="rect">
            <a:avLst/>
          </a:prstGeom>
        </p:spPr>
      </p:pic>
      <p:sp>
        <p:nvSpPr>
          <p:cNvPr id="21" name="梯形 20"/>
          <p:cNvSpPr/>
          <p:nvPr/>
        </p:nvSpPr>
        <p:spPr>
          <a:xfrm rot="10800000">
            <a:off x="319088" y="855062"/>
            <a:ext cx="11608850" cy="155047"/>
          </a:xfrm>
          <a:prstGeom prst="trapezoid">
            <a:avLst>
              <a:gd name="adj" fmla="val 334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266" y="1711209"/>
            <a:ext cx="3774281" cy="40895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67151" y="232088"/>
            <a:ext cx="49599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回归分析的思想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5960" y="139755"/>
            <a:ext cx="12410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8687" y="3676300"/>
            <a:ext cx="430212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线性回归的函数可以用如下式子表示，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 x 为自变量（x0为1），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w为对应自变量的权重（w0为截距）：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01395" y="4757420"/>
            <a:ext cx="4566285" cy="8274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095" y="101600"/>
            <a:ext cx="3524250" cy="755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5"/>
          <p:cNvSpPr/>
          <p:nvPr/>
        </p:nvSpPr>
        <p:spPr bwMode="auto">
          <a:xfrm>
            <a:off x="4178820" y="2437102"/>
            <a:ext cx="3772448" cy="816508"/>
          </a:xfrm>
          <a:custGeom>
            <a:avLst/>
            <a:gdLst>
              <a:gd name="T0" fmla="*/ 3039 w 3091"/>
              <a:gd name="T1" fmla="*/ 0 h 669"/>
              <a:gd name="T2" fmla="*/ 3082 w 3091"/>
              <a:gd name="T3" fmla="*/ 26 h 669"/>
              <a:gd name="T4" fmla="*/ 3081 w 3091"/>
              <a:gd name="T5" fmla="*/ 76 h 669"/>
              <a:gd name="T6" fmla="*/ 2716 w 3091"/>
              <a:gd name="T7" fmla="*/ 669 h 669"/>
              <a:gd name="T8" fmla="*/ 374 w 3091"/>
              <a:gd name="T9" fmla="*/ 669 h 669"/>
              <a:gd name="T10" fmla="*/ 10 w 3091"/>
              <a:gd name="T11" fmla="*/ 76 h 669"/>
              <a:gd name="T12" fmla="*/ 9 w 3091"/>
              <a:gd name="T13" fmla="*/ 26 h 669"/>
              <a:gd name="T14" fmla="*/ 52 w 3091"/>
              <a:gd name="T15" fmla="*/ 0 h 669"/>
              <a:gd name="T16" fmla="*/ 3039 w 3091"/>
              <a:gd name="T17" fmla="*/ 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91" h="669">
                <a:moveTo>
                  <a:pt x="3039" y="0"/>
                </a:moveTo>
                <a:cubicBezTo>
                  <a:pt x="3057" y="0"/>
                  <a:pt x="3073" y="10"/>
                  <a:pt x="3082" y="26"/>
                </a:cubicBezTo>
                <a:cubicBezTo>
                  <a:pt x="3091" y="41"/>
                  <a:pt x="3090" y="60"/>
                  <a:pt x="3081" y="76"/>
                </a:cubicBezTo>
                <a:cubicBezTo>
                  <a:pt x="2716" y="669"/>
                  <a:pt x="2716" y="669"/>
                  <a:pt x="2716" y="669"/>
                </a:cubicBezTo>
                <a:cubicBezTo>
                  <a:pt x="374" y="669"/>
                  <a:pt x="374" y="669"/>
                  <a:pt x="374" y="669"/>
                </a:cubicBezTo>
                <a:cubicBezTo>
                  <a:pt x="10" y="76"/>
                  <a:pt x="10" y="76"/>
                  <a:pt x="10" y="76"/>
                </a:cubicBezTo>
                <a:cubicBezTo>
                  <a:pt x="0" y="60"/>
                  <a:pt x="0" y="41"/>
                  <a:pt x="9" y="26"/>
                </a:cubicBezTo>
                <a:cubicBezTo>
                  <a:pt x="17" y="10"/>
                  <a:pt x="34" y="0"/>
                  <a:pt x="52" y="0"/>
                </a:cubicBezTo>
                <a:lnTo>
                  <a:pt x="3039" y="0"/>
                </a:lnTo>
                <a:close/>
              </a:path>
            </a:pathLst>
          </a:custGeom>
          <a:solidFill>
            <a:srgbClr val="FFCC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Freeform 9"/>
          <p:cNvSpPr/>
          <p:nvPr/>
        </p:nvSpPr>
        <p:spPr bwMode="auto">
          <a:xfrm>
            <a:off x="6091724" y="2437102"/>
            <a:ext cx="1856524" cy="816508"/>
          </a:xfrm>
          <a:custGeom>
            <a:avLst/>
            <a:gdLst>
              <a:gd name="T0" fmla="*/ 1511 w 1521"/>
              <a:gd name="T1" fmla="*/ 76 h 669"/>
              <a:gd name="T2" fmla="*/ 1147 w 1521"/>
              <a:gd name="T3" fmla="*/ 669 h 669"/>
              <a:gd name="T4" fmla="*/ 0 w 1521"/>
              <a:gd name="T5" fmla="*/ 669 h 669"/>
              <a:gd name="T6" fmla="*/ 0 w 1521"/>
              <a:gd name="T7" fmla="*/ 0 h 669"/>
              <a:gd name="T8" fmla="*/ 1469 w 1521"/>
              <a:gd name="T9" fmla="*/ 0 h 669"/>
              <a:gd name="T10" fmla="*/ 1512 w 1521"/>
              <a:gd name="T11" fmla="*/ 26 h 669"/>
              <a:gd name="T12" fmla="*/ 1511 w 1521"/>
              <a:gd name="T13" fmla="*/ 7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1" h="669">
                <a:moveTo>
                  <a:pt x="1511" y="76"/>
                </a:moveTo>
                <a:cubicBezTo>
                  <a:pt x="1147" y="669"/>
                  <a:pt x="1147" y="669"/>
                  <a:pt x="1147" y="669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0"/>
                  <a:pt x="0" y="0"/>
                  <a:pt x="0" y="0"/>
                </a:cubicBezTo>
                <a:cubicBezTo>
                  <a:pt x="1469" y="0"/>
                  <a:pt x="1469" y="0"/>
                  <a:pt x="1469" y="0"/>
                </a:cubicBezTo>
                <a:cubicBezTo>
                  <a:pt x="1487" y="0"/>
                  <a:pt x="1504" y="10"/>
                  <a:pt x="1512" y="26"/>
                </a:cubicBezTo>
                <a:cubicBezTo>
                  <a:pt x="1521" y="41"/>
                  <a:pt x="1521" y="60"/>
                  <a:pt x="1511" y="7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9" name="Freeform 6"/>
          <p:cNvSpPr/>
          <p:nvPr/>
        </p:nvSpPr>
        <p:spPr bwMode="auto">
          <a:xfrm>
            <a:off x="4634897" y="3336856"/>
            <a:ext cx="2858281" cy="814494"/>
          </a:xfrm>
          <a:custGeom>
            <a:avLst/>
            <a:gdLst>
              <a:gd name="T0" fmla="*/ 2839 w 2839"/>
              <a:gd name="T1" fmla="*/ 0 h 809"/>
              <a:gd name="T2" fmla="*/ 2341 w 2839"/>
              <a:gd name="T3" fmla="*/ 809 h 809"/>
              <a:gd name="T4" fmla="*/ 498 w 2839"/>
              <a:gd name="T5" fmla="*/ 809 h 809"/>
              <a:gd name="T6" fmla="*/ 0 w 2839"/>
              <a:gd name="T7" fmla="*/ 0 h 809"/>
              <a:gd name="T8" fmla="*/ 2839 w 2839"/>
              <a:gd name="T9" fmla="*/ 0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9" h="809">
                <a:moveTo>
                  <a:pt x="2839" y="0"/>
                </a:moveTo>
                <a:lnTo>
                  <a:pt x="2341" y="809"/>
                </a:lnTo>
                <a:lnTo>
                  <a:pt x="498" y="809"/>
                </a:lnTo>
                <a:lnTo>
                  <a:pt x="0" y="0"/>
                </a:lnTo>
                <a:lnTo>
                  <a:pt x="2839" y="0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0" name="Freeform 10"/>
          <p:cNvSpPr/>
          <p:nvPr/>
        </p:nvSpPr>
        <p:spPr bwMode="auto">
          <a:xfrm>
            <a:off x="6091725" y="3336856"/>
            <a:ext cx="1400447" cy="814494"/>
          </a:xfrm>
          <a:custGeom>
            <a:avLst/>
            <a:gdLst>
              <a:gd name="T0" fmla="*/ 1391 w 1391"/>
              <a:gd name="T1" fmla="*/ 0 h 809"/>
              <a:gd name="T2" fmla="*/ 891 w 1391"/>
              <a:gd name="T3" fmla="*/ 809 h 809"/>
              <a:gd name="T4" fmla="*/ 0 w 1391"/>
              <a:gd name="T5" fmla="*/ 809 h 809"/>
              <a:gd name="T6" fmla="*/ 0 w 1391"/>
              <a:gd name="T7" fmla="*/ 0 h 809"/>
              <a:gd name="T8" fmla="*/ 1391 w 1391"/>
              <a:gd name="T9" fmla="*/ 0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1" h="809">
                <a:moveTo>
                  <a:pt x="1391" y="0"/>
                </a:moveTo>
                <a:lnTo>
                  <a:pt x="891" y="809"/>
                </a:lnTo>
                <a:lnTo>
                  <a:pt x="0" y="809"/>
                </a:lnTo>
                <a:lnTo>
                  <a:pt x="0" y="0"/>
                </a:lnTo>
                <a:lnTo>
                  <a:pt x="1391" y="0"/>
                </a:lnTo>
                <a:close/>
              </a:path>
            </a:pathLst>
          </a:custGeom>
          <a:solidFill>
            <a:srgbClr val="00928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1" name="Freeform 7"/>
          <p:cNvSpPr/>
          <p:nvPr/>
        </p:nvSpPr>
        <p:spPr bwMode="auto">
          <a:xfrm>
            <a:off x="5136279" y="4234596"/>
            <a:ext cx="1855517" cy="816508"/>
          </a:xfrm>
          <a:custGeom>
            <a:avLst/>
            <a:gdLst>
              <a:gd name="T0" fmla="*/ 1843 w 1843"/>
              <a:gd name="T1" fmla="*/ 0 h 811"/>
              <a:gd name="T2" fmla="*/ 1345 w 1843"/>
              <a:gd name="T3" fmla="*/ 811 h 811"/>
              <a:gd name="T4" fmla="*/ 500 w 1843"/>
              <a:gd name="T5" fmla="*/ 811 h 811"/>
              <a:gd name="T6" fmla="*/ 0 w 1843"/>
              <a:gd name="T7" fmla="*/ 0 h 811"/>
              <a:gd name="T8" fmla="*/ 1843 w 1843"/>
              <a:gd name="T9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3" h="811">
                <a:moveTo>
                  <a:pt x="1843" y="0"/>
                </a:moveTo>
                <a:lnTo>
                  <a:pt x="1345" y="811"/>
                </a:lnTo>
                <a:lnTo>
                  <a:pt x="500" y="811"/>
                </a:lnTo>
                <a:lnTo>
                  <a:pt x="0" y="0"/>
                </a:lnTo>
                <a:lnTo>
                  <a:pt x="1843" y="0"/>
                </a:ln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2" name="Freeform 11"/>
          <p:cNvSpPr/>
          <p:nvPr/>
        </p:nvSpPr>
        <p:spPr bwMode="auto">
          <a:xfrm>
            <a:off x="6091724" y="4234596"/>
            <a:ext cx="897052" cy="816508"/>
          </a:xfrm>
          <a:custGeom>
            <a:avLst/>
            <a:gdLst>
              <a:gd name="T0" fmla="*/ 891 w 891"/>
              <a:gd name="T1" fmla="*/ 0 h 811"/>
              <a:gd name="T2" fmla="*/ 393 w 891"/>
              <a:gd name="T3" fmla="*/ 811 h 811"/>
              <a:gd name="T4" fmla="*/ 0 w 891"/>
              <a:gd name="T5" fmla="*/ 811 h 811"/>
              <a:gd name="T6" fmla="*/ 0 w 891"/>
              <a:gd name="T7" fmla="*/ 0 h 811"/>
              <a:gd name="T8" fmla="*/ 891 w 891"/>
              <a:gd name="T9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1" h="811">
                <a:moveTo>
                  <a:pt x="891" y="0"/>
                </a:moveTo>
                <a:lnTo>
                  <a:pt x="393" y="811"/>
                </a:lnTo>
                <a:lnTo>
                  <a:pt x="0" y="811"/>
                </a:lnTo>
                <a:lnTo>
                  <a:pt x="0" y="0"/>
                </a:lnTo>
                <a:lnTo>
                  <a:pt x="891" y="0"/>
                </a:lnTo>
                <a:close/>
              </a:path>
            </a:pathLst>
          </a:custGeom>
          <a:solidFill>
            <a:srgbClr val="FF191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 Placeholder 68"/>
          <p:cNvSpPr txBox="1"/>
          <p:nvPr/>
        </p:nvSpPr>
        <p:spPr>
          <a:xfrm>
            <a:off x="5613155" y="2437102"/>
            <a:ext cx="901762" cy="8165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 Placeholder 68"/>
          <p:cNvSpPr txBox="1"/>
          <p:nvPr/>
        </p:nvSpPr>
        <p:spPr>
          <a:xfrm>
            <a:off x="5613155" y="3334841"/>
            <a:ext cx="901762" cy="8165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Placeholder 68"/>
          <p:cNvSpPr txBox="1"/>
          <p:nvPr/>
        </p:nvSpPr>
        <p:spPr>
          <a:xfrm>
            <a:off x="5613155" y="4234596"/>
            <a:ext cx="901762" cy="8165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951470" y="3609975"/>
            <a:ext cx="348424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从机器学习的角度来讲，线性回归就是要构建一个线性函数，使得该函数与目标值之间的相符性最好。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72490" y="2739390"/>
            <a:ext cx="33737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拟合，是指构建一种算法（数学函数），使得该算法能够符合真实的数据。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01345" y="2402205"/>
            <a:ext cx="8915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Point.1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72490" y="4521835"/>
            <a:ext cx="403923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从空间的角度来看，就是要让函数的直线（面），尽可能靠近空间中所有的数据点（点到直线的平行于y轴的距离之和最短）。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24280" y="231775"/>
            <a:ext cx="4465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回归分析的思想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5960" y="139755"/>
            <a:ext cx="1241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0087" y="1415700"/>
            <a:ext cx="2418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拟合</a:t>
            </a:r>
            <a:endParaRPr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0245" y="4234815"/>
            <a:ext cx="8915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Point.3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99375" y="3336925"/>
            <a:ext cx="8915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Point.3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0095" y="101600"/>
            <a:ext cx="3524250" cy="755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5"/>
          <p:cNvSpPr/>
          <p:nvPr/>
        </p:nvSpPr>
        <p:spPr bwMode="auto">
          <a:xfrm>
            <a:off x="5372286" y="2603619"/>
            <a:ext cx="1864301" cy="315553"/>
          </a:xfrm>
          <a:custGeom>
            <a:avLst/>
            <a:gdLst>
              <a:gd name="T0" fmla="*/ 113 w 300"/>
              <a:gd name="T1" fmla="*/ 49 h 51"/>
              <a:gd name="T2" fmla="*/ 114 w 300"/>
              <a:gd name="T3" fmla="*/ 51 h 51"/>
              <a:gd name="T4" fmla="*/ 160 w 300"/>
              <a:gd name="T5" fmla="*/ 5 h 51"/>
              <a:gd name="T6" fmla="*/ 300 w 300"/>
              <a:gd name="T7" fmla="*/ 5 h 51"/>
              <a:gd name="T8" fmla="*/ 300 w 300"/>
              <a:gd name="T9" fmla="*/ 1 h 51"/>
              <a:gd name="T10" fmla="*/ 158 w 300"/>
              <a:gd name="T11" fmla="*/ 1 h 51"/>
              <a:gd name="T12" fmla="*/ 158 w 300"/>
              <a:gd name="T13" fmla="*/ 2 h 51"/>
              <a:gd name="T14" fmla="*/ 158 w 300"/>
              <a:gd name="T15" fmla="*/ 2 h 51"/>
              <a:gd name="T16" fmla="*/ 113 w 300"/>
              <a:gd name="T17" fmla="*/ 47 h 51"/>
              <a:gd name="T18" fmla="*/ 0 w 300"/>
              <a:gd name="T19" fmla="*/ 0 h 51"/>
              <a:gd name="T20" fmla="*/ 0 w 300"/>
              <a:gd name="T21" fmla="*/ 3 h 51"/>
              <a:gd name="T22" fmla="*/ 113 w 300"/>
              <a:gd name="T23" fmla="*/ 50 h 51"/>
              <a:gd name="T24" fmla="*/ 113 w 300"/>
              <a:gd name="T25" fmla="*/ 49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0" h="51">
                <a:moveTo>
                  <a:pt x="113" y="49"/>
                </a:moveTo>
                <a:cubicBezTo>
                  <a:pt x="114" y="51"/>
                  <a:pt x="114" y="51"/>
                  <a:pt x="114" y="51"/>
                </a:cubicBezTo>
                <a:cubicBezTo>
                  <a:pt x="160" y="5"/>
                  <a:pt x="160" y="5"/>
                  <a:pt x="160" y="5"/>
                </a:cubicBezTo>
                <a:cubicBezTo>
                  <a:pt x="300" y="5"/>
                  <a:pt x="300" y="5"/>
                  <a:pt x="300" y="5"/>
                </a:cubicBezTo>
                <a:cubicBezTo>
                  <a:pt x="300" y="1"/>
                  <a:pt x="300" y="1"/>
                  <a:pt x="300" y="1"/>
                </a:cubicBezTo>
                <a:cubicBezTo>
                  <a:pt x="158" y="1"/>
                  <a:pt x="158" y="1"/>
                  <a:pt x="158" y="1"/>
                </a:cubicBezTo>
                <a:cubicBezTo>
                  <a:pt x="158" y="2"/>
                  <a:pt x="158" y="2"/>
                  <a:pt x="158" y="2"/>
                </a:cubicBezTo>
                <a:cubicBezTo>
                  <a:pt x="158" y="2"/>
                  <a:pt x="158" y="2"/>
                  <a:pt x="158" y="2"/>
                </a:cubicBezTo>
                <a:cubicBezTo>
                  <a:pt x="113" y="47"/>
                  <a:pt x="113" y="47"/>
                  <a:pt x="113" y="47"/>
                </a:cubicBezTo>
                <a:cubicBezTo>
                  <a:pt x="81" y="20"/>
                  <a:pt x="41" y="4"/>
                  <a:pt x="0" y="0"/>
                </a:cubicBezTo>
                <a:cubicBezTo>
                  <a:pt x="0" y="3"/>
                  <a:pt x="0" y="3"/>
                  <a:pt x="0" y="3"/>
                </a:cubicBezTo>
                <a:cubicBezTo>
                  <a:pt x="42" y="7"/>
                  <a:pt x="81" y="24"/>
                  <a:pt x="113" y="50"/>
                </a:cubicBezTo>
                <a:lnTo>
                  <a:pt x="113" y="49"/>
                </a:ln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3242002" y="4924928"/>
            <a:ext cx="1870346" cy="315553"/>
          </a:xfrm>
          <a:custGeom>
            <a:avLst/>
            <a:gdLst>
              <a:gd name="T0" fmla="*/ 188 w 301"/>
              <a:gd name="T1" fmla="*/ 1 h 51"/>
              <a:gd name="T2" fmla="*/ 187 w 301"/>
              <a:gd name="T3" fmla="*/ 0 h 51"/>
              <a:gd name="T4" fmla="*/ 141 w 301"/>
              <a:gd name="T5" fmla="*/ 46 h 51"/>
              <a:gd name="T6" fmla="*/ 0 w 301"/>
              <a:gd name="T7" fmla="*/ 46 h 51"/>
              <a:gd name="T8" fmla="*/ 0 w 301"/>
              <a:gd name="T9" fmla="*/ 50 h 51"/>
              <a:gd name="T10" fmla="*/ 142 w 301"/>
              <a:gd name="T11" fmla="*/ 50 h 51"/>
              <a:gd name="T12" fmla="*/ 142 w 301"/>
              <a:gd name="T13" fmla="*/ 49 h 51"/>
              <a:gd name="T14" fmla="*/ 143 w 301"/>
              <a:gd name="T15" fmla="*/ 49 h 51"/>
              <a:gd name="T16" fmla="*/ 187 w 301"/>
              <a:gd name="T17" fmla="*/ 4 h 51"/>
              <a:gd name="T18" fmla="*/ 301 w 301"/>
              <a:gd name="T19" fmla="*/ 51 h 51"/>
              <a:gd name="T20" fmla="*/ 301 w 301"/>
              <a:gd name="T21" fmla="*/ 48 h 51"/>
              <a:gd name="T22" fmla="*/ 188 w 301"/>
              <a:gd name="T23" fmla="*/ 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1" h="51">
                <a:moveTo>
                  <a:pt x="188" y="1"/>
                </a:moveTo>
                <a:cubicBezTo>
                  <a:pt x="187" y="0"/>
                  <a:pt x="187" y="0"/>
                  <a:pt x="187" y="0"/>
                </a:cubicBezTo>
                <a:cubicBezTo>
                  <a:pt x="141" y="46"/>
                  <a:pt x="141" y="46"/>
                  <a:pt x="141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0"/>
                  <a:pt x="0" y="50"/>
                  <a:pt x="0" y="50"/>
                </a:cubicBezTo>
                <a:cubicBezTo>
                  <a:pt x="142" y="50"/>
                  <a:pt x="142" y="50"/>
                  <a:pt x="142" y="50"/>
                </a:cubicBezTo>
                <a:cubicBezTo>
                  <a:pt x="142" y="49"/>
                  <a:pt x="142" y="49"/>
                  <a:pt x="142" y="49"/>
                </a:cubicBezTo>
                <a:cubicBezTo>
                  <a:pt x="143" y="49"/>
                  <a:pt x="143" y="49"/>
                  <a:pt x="143" y="49"/>
                </a:cubicBezTo>
                <a:cubicBezTo>
                  <a:pt x="187" y="4"/>
                  <a:pt x="187" y="4"/>
                  <a:pt x="187" y="4"/>
                </a:cubicBezTo>
                <a:cubicBezTo>
                  <a:pt x="220" y="31"/>
                  <a:pt x="259" y="47"/>
                  <a:pt x="301" y="51"/>
                </a:cubicBezTo>
                <a:cubicBezTo>
                  <a:pt x="301" y="48"/>
                  <a:pt x="301" y="48"/>
                  <a:pt x="301" y="48"/>
                </a:cubicBezTo>
                <a:cubicBezTo>
                  <a:pt x="258" y="44"/>
                  <a:pt x="219" y="27"/>
                  <a:pt x="188" y="1"/>
                </a:cubicBez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6254867" y="3079970"/>
            <a:ext cx="702438" cy="724200"/>
          </a:xfrm>
          <a:custGeom>
            <a:avLst/>
            <a:gdLst>
              <a:gd name="T0" fmla="*/ 113 w 113"/>
              <a:gd name="T1" fmla="*/ 117 h 117"/>
              <a:gd name="T2" fmla="*/ 113 w 113"/>
              <a:gd name="T3" fmla="*/ 113 h 117"/>
              <a:gd name="T4" fmla="*/ 49 w 113"/>
              <a:gd name="T5" fmla="*/ 113 h 117"/>
              <a:gd name="T6" fmla="*/ 2 w 113"/>
              <a:gd name="T7" fmla="*/ 0 h 117"/>
              <a:gd name="T8" fmla="*/ 0 w 113"/>
              <a:gd name="T9" fmla="*/ 2 h 117"/>
              <a:gd name="T10" fmla="*/ 47 w 113"/>
              <a:gd name="T11" fmla="*/ 115 h 117"/>
              <a:gd name="T12" fmla="*/ 47 w 113"/>
              <a:gd name="T13" fmla="*/ 115 h 117"/>
              <a:gd name="T14" fmla="*/ 47 w 113"/>
              <a:gd name="T15" fmla="*/ 117 h 117"/>
              <a:gd name="T16" fmla="*/ 113 w 113"/>
              <a:gd name="T17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17">
                <a:moveTo>
                  <a:pt x="113" y="117"/>
                </a:moveTo>
                <a:cubicBezTo>
                  <a:pt x="113" y="113"/>
                  <a:pt x="113" y="113"/>
                  <a:pt x="113" y="113"/>
                </a:cubicBezTo>
                <a:cubicBezTo>
                  <a:pt x="49" y="113"/>
                  <a:pt x="49" y="113"/>
                  <a:pt x="49" y="113"/>
                </a:cubicBezTo>
                <a:cubicBezTo>
                  <a:pt x="45" y="72"/>
                  <a:pt x="29" y="33"/>
                  <a:pt x="2" y="0"/>
                </a:cubicBezTo>
                <a:cubicBezTo>
                  <a:pt x="0" y="2"/>
                  <a:pt x="0" y="2"/>
                  <a:pt x="0" y="2"/>
                </a:cubicBezTo>
                <a:cubicBezTo>
                  <a:pt x="26" y="34"/>
                  <a:pt x="43" y="72"/>
                  <a:pt x="47" y="115"/>
                </a:cubicBezTo>
                <a:cubicBezTo>
                  <a:pt x="47" y="115"/>
                  <a:pt x="47" y="115"/>
                  <a:pt x="47" y="115"/>
                </a:cubicBezTo>
                <a:cubicBezTo>
                  <a:pt x="47" y="117"/>
                  <a:pt x="47" y="117"/>
                  <a:pt x="47" y="117"/>
                </a:cubicBezTo>
                <a:lnTo>
                  <a:pt x="11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Freeform 8"/>
          <p:cNvSpPr/>
          <p:nvPr/>
        </p:nvSpPr>
        <p:spPr bwMode="auto">
          <a:xfrm>
            <a:off x="4397820" y="2214316"/>
            <a:ext cx="720573" cy="698810"/>
          </a:xfrm>
          <a:custGeom>
            <a:avLst/>
            <a:gdLst>
              <a:gd name="T0" fmla="*/ 113 w 116"/>
              <a:gd name="T1" fmla="*/ 63 h 113"/>
              <a:gd name="T2" fmla="*/ 0 w 116"/>
              <a:gd name="T3" fmla="*/ 111 h 113"/>
              <a:gd name="T4" fmla="*/ 2 w 116"/>
              <a:gd name="T5" fmla="*/ 113 h 113"/>
              <a:gd name="T6" fmla="*/ 115 w 116"/>
              <a:gd name="T7" fmla="*/ 66 h 113"/>
              <a:gd name="T8" fmla="*/ 115 w 116"/>
              <a:gd name="T9" fmla="*/ 66 h 113"/>
              <a:gd name="T10" fmla="*/ 116 w 116"/>
              <a:gd name="T11" fmla="*/ 66 h 113"/>
              <a:gd name="T12" fmla="*/ 116 w 116"/>
              <a:gd name="T13" fmla="*/ 0 h 113"/>
              <a:gd name="T14" fmla="*/ 113 w 116"/>
              <a:gd name="T15" fmla="*/ 0 h 113"/>
              <a:gd name="T16" fmla="*/ 113 w 116"/>
              <a:gd name="T17" fmla="*/ 6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3">
                <a:moveTo>
                  <a:pt x="113" y="63"/>
                </a:moveTo>
                <a:cubicBezTo>
                  <a:pt x="71" y="68"/>
                  <a:pt x="32" y="84"/>
                  <a:pt x="0" y="111"/>
                </a:cubicBezTo>
                <a:cubicBezTo>
                  <a:pt x="2" y="113"/>
                  <a:pt x="2" y="113"/>
                  <a:pt x="2" y="113"/>
                </a:cubicBezTo>
                <a:cubicBezTo>
                  <a:pt x="33" y="87"/>
                  <a:pt x="72" y="70"/>
                  <a:pt x="115" y="66"/>
                </a:cubicBezTo>
                <a:cubicBezTo>
                  <a:pt x="115" y="66"/>
                  <a:pt x="115" y="66"/>
                  <a:pt x="115" y="66"/>
                </a:cubicBezTo>
                <a:cubicBezTo>
                  <a:pt x="116" y="66"/>
                  <a:pt x="116" y="66"/>
                  <a:pt x="116" y="66"/>
                </a:cubicBezTo>
                <a:cubicBezTo>
                  <a:pt x="116" y="0"/>
                  <a:pt x="116" y="0"/>
                  <a:pt x="116" y="0"/>
                </a:cubicBezTo>
                <a:cubicBezTo>
                  <a:pt x="113" y="0"/>
                  <a:pt x="113" y="0"/>
                  <a:pt x="113" y="0"/>
                </a:cubicBezTo>
                <a:lnTo>
                  <a:pt x="113" y="63"/>
                </a:lnTo>
                <a:close/>
              </a:path>
            </a:pathLst>
          </a:custGeom>
          <a:solidFill>
            <a:srgbClr val="00A99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Freeform 9"/>
          <p:cNvSpPr/>
          <p:nvPr/>
        </p:nvSpPr>
        <p:spPr bwMode="auto">
          <a:xfrm>
            <a:off x="3055813" y="2795852"/>
            <a:ext cx="1173954" cy="996229"/>
          </a:xfrm>
          <a:custGeom>
            <a:avLst/>
            <a:gdLst>
              <a:gd name="T0" fmla="*/ 185 w 189"/>
              <a:gd name="T1" fmla="*/ 48 h 161"/>
              <a:gd name="T2" fmla="*/ 139 w 189"/>
              <a:gd name="T3" fmla="*/ 161 h 161"/>
              <a:gd name="T4" fmla="*/ 141 w 189"/>
              <a:gd name="T5" fmla="*/ 161 h 161"/>
              <a:gd name="T6" fmla="*/ 188 w 189"/>
              <a:gd name="T7" fmla="*/ 48 h 161"/>
              <a:gd name="T8" fmla="*/ 188 w 189"/>
              <a:gd name="T9" fmla="*/ 48 h 161"/>
              <a:gd name="T10" fmla="*/ 189 w 189"/>
              <a:gd name="T11" fmla="*/ 47 h 161"/>
              <a:gd name="T12" fmla="*/ 143 w 189"/>
              <a:gd name="T13" fmla="*/ 0 h 161"/>
              <a:gd name="T14" fmla="*/ 142 w 189"/>
              <a:gd name="T15" fmla="*/ 1 h 161"/>
              <a:gd name="T16" fmla="*/ 142 w 189"/>
              <a:gd name="T17" fmla="*/ 0 h 161"/>
              <a:gd name="T18" fmla="*/ 0 w 189"/>
              <a:gd name="T19" fmla="*/ 0 h 161"/>
              <a:gd name="T20" fmla="*/ 0 w 189"/>
              <a:gd name="T21" fmla="*/ 3 h 161"/>
              <a:gd name="T22" fmla="*/ 141 w 189"/>
              <a:gd name="T23" fmla="*/ 3 h 161"/>
              <a:gd name="T24" fmla="*/ 185 w 189"/>
              <a:gd name="T25" fmla="*/ 48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9" h="161">
                <a:moveTo>
                  <a:pt x="185" y="48"/>
                </a:moveTo>
                <a:cubicBezTo>
                  <a:pt x="159" y="80"/>
                  <a:pt x="143" y="119"/>
                  <a:pt x="139" y="161"/>
                </a:cubicBezTo>
                <a:cubicBezTo>
                  <a:pt x="141" y="161"/>
                  <a:pt x="141" y="161"/>
                  <a:pt x="141" y="161"/>
                </a:cubicBezTo>
                <a:cubicBezTo>
                  <a:pt x="146" y="118"/>
                  <a:pt x="163" y="80"/>
                  <a:pt x="188" y="48"/>
                </a:cubicBezTo>
                <a:cubicBezTo>
                  <a:pt x="188" y="48"/>
                  <a:pt x="188" y="48"/>
                  <a:pt x="188" y="48"/>
                </a:cubicBezTo>
                <a:cubicBezTo>
                  <a:pt x="189" y="47"/>
                  <a:pt x="189" y="47"/>
                  <a:pt x="189" y="47"/>
                </a:cubicBezTo>
                <a:cubicBezTo>
                  <a:pt x="143" y="0"/>
                  <a:pt x="143" y="0"/>
                  <a:pt x="143" y="0"/>
                </a:cubicBezTo>
                <a:cubicBezTo>
                  <a:pt x="142" y="1"/>
                  <a:pt x="142" y="1"/>
                  <a:pt x="142" y="1"/>
                </a:cubicBezTo>
                <a:cubicBezTo>
                  <a:pt x="142" y="0"/>
                  <a:pt x="142" y="0"/>
                  <a:pt x="1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"/>
                  <a:pt x="0" y="3"/>
                  <a:pt x="0" y="3"/>
                </a:cubicBezTo>
                <a:cubicBezTo>
                  <a:pt x="141" y="3"/>
                  <a:pt x="141" y="3"/>
                  <a:pt x="141" y="3"/>
                </a:cubicBezTo>
                <a:lnTo>
                  <a:pt x="185" y="48"/>
                </a:lnTo>
                <a:close/>
              </a:path>
            </a:pathLst>
          </a:custGeom>
          <a:solidFill>
            <a:srgbClr val="FFCC3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Freeform 10"/>
          <p:cNvSpPr/>
          <p:nvPr/>
        </p:nvSpPr>
        <p:spPr bwMode="auto">
          <a:xfrm>
            <a:off x="3527329" y="4039929"/>
            <a:ext cx="696393" cy="724200"/>
          </a:xfrm>
          <a:custGeom>
            <a:avLst/>
            <a:gdLst>
              <a:gd name="T0" fmla="*/ 0 w 112"/>
              <a:gd name="T1" fmla="*/ 0 h 117"/>
              <a:gd name="T2" fmla="*/ 0 w 112"/>
              <a:gd name="T3" fmla="*/ 4 h 117"/>
              <a:gd name="T4" fmla="*/ 63 w 112"/>
              <a:gd name="T5" fmla="*/ 4 h 117"/>
              <a:gd name="T6" fmla="*/ 110 w 112"/>
              <a:gd name="T7" fmla="*/ 117 h 117"/>
              <a:gd name="T8" fmla="*/ 112 w 112"/>
              <a:gd name="T9" fmla="*/ 115 h 117"/>
              <a:gd name="T10" fmla="*/ 65 w 112"/>
              <a:gd name="T11" fmla="*/ 2 h 117"/>
              <a:gd name="T12" fmla="*/ 65 w 112"/>
              <a:gd name="T13" fmla="*/ 2 h 117"/>
              <a:gd name="T14" fmla="*/ 65 w 112"/>
              <a:gd name="T15" fmla="*/ 0 h 117"/>
              <a:gd name="T16" fmla="*/ 0 w 112"/>
              <a:gd name="T17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17">
                <a:moveTo>
                  <a:pt x="0" y="0"/>
                </a:moveTo>
                <a:cubicBezTo>
                  <a:pt x="0" y="4"/>
                  <a:pt x="0" y="4"/>
                  <a:pt x="0" y="4"/>
                </a:cubicBezTo>
                <a:cubicBezTo>
                  <a:pt x="63" y="4"/>
                  <a:pt x="63" y="4"/>
                  <a:pt x="63" y="4"/>
                </a:cubicBezTo>
                <a:cubicBezTo>
                  <a:pt x="68" y="45"/>
                  <a:pt x="84" y="84"/>
                  <a:pt x="110" y="117"/>
                </a:cubicBezTo>
                <a:cubicBezTo>
                  <a:pt x="112" y="115"/>
                  <a:pt x="112" y="115"/>
                  <a:pt x="112" y="115"/>
                </a:cubicBezTo>
                <a:cubicBezTo>
                  <a:pt x="87" y="83"/>
                  <a:pt x="70" y="44"/>
                  <a:pt x="65" y="2"/>
                </a:cubicBezTo>
                <a:cubicBezTo>
                  <a:pt x="65" y="2"/>
                  <a:pt x="65" y="2"/>
                  <a:pt x="65" y="2"/>
                </a:cubicBezTo>
                <a:cubicBezTo>
                  <a:pt x="65" y="0"/>
                  <a:pt x="65" y="0"/>
                  <a:pt x="6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Freeform 11"/>
          <p:cNvSpPr/>
          <p:nvPr/>
        </p:nvSpPr>
        <p:spPr bwMode="auto">
          <a:xfrm>
            <a:off x="6248822" y="4052018"/>
            <a:ext cx="1173954" cy="996229"/>
          </a:xfrm>
          <a:custGeom>
            <a:avLst/>
            <a:gdLst>
              <a:gd name="T0" fmla="*/ 48 w 189"/>
              <a:gd name="T1" fmla="*/ 158 h 161"/>
              <a:gd name="T2" fmla="*/ 4 w 189"/>
              <a:gd name="T3" fmla="*/ 113 h 161"/>
              <a:gd name="T4" fmla="*/ 50 w 189"/>
              <a:gd name="T5" fmla="*/ 0 h 161"/>
              <a:gd name="T6" fmla="*/ 48 w 189"/>
              <a:gd name="T7" fmla="*/ 0 h 161"/>
              <a:gd name="T8" fmla="*/ 1 w 189"/>
              <a:gd name="T9" fmla="*/ 113 h 161"/>
              <a:gd name="T10" fmla="*/ 1 w 189"/>
              <a:gd name="T11" fmla="*/ 113 h 161"/>
              <a:gd name="T12" fmla="*/ 0 w 189"/>
              <a:gd name="T13" fmla="*/ 114 h 161"/>
              <a:gd name="T14" fmla="*/ 47 w 189"/>
              <a:gd name="T15" fmla="*/ 160 h 161"/>
              <a:gd name="T16" fmla="*/ 47 w 189"/>
              <a:gd name="T17" fmla="*/ 160 h 161"/>
              <a:gd name="T18" fmla="*/ 47 w 189"/>
              <a:gd name="T19" fmla="*/ 161 h 161"/>
              <a:gd name="T20" fmla="*/ 189 w 189"/>
              <a:gd name="T21" fmla="*/ 161 h 161"/>
              <a:gd name="T22" fmla="*/ 189 w 189"/>
              <a:gd name="T23" fmla="*/ 158 h 161"/>
              <a:gd name="T24" fmla="*/ 48 w 189"/>
              <a:gd name="T25" fmla="*/ 158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9" h="161">
                <a:moveTo>
                  <a:pt x="48" y="158"/>
                </a:moveTo>
                <a:cubicBezTo>
                  <a:pt x="4" y="113"/>
                  <a:pt x="4" y="113"/>
                  <a:pt x="4" y="113"/>
                </a:cubicBezTo>
                <a:cubicBezTo>
                  <a:pt x="30" y="81"/>
                  <a:pt x="46" y="42"/>
                  <a:pt x="5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42"/>
                  <a:pt x="27" y="81"/>
                  <a:pt x="1" y="113"/>
                </a:cubicBezTo>
                <a:cubicBezTo>
                  <a:pt x="1" y="113"/>
                  <a:pt x="1" y="113"/>
                  <a:pt x="1" y="113"/>
                </a:cubicBezTo>
                <a:cubicBezTo>
                  <a:pt x="0" y="114"/>
                  <a:pt x="0" y="114"/>
                  <a:pt x="0" y="114"/>
                </a:cubicBezTo>
                <a:cubicBezTo>
                  <a:pt x="47" y="160"/>
                  <a:pt x="47" y="160"/>
                  <a:pt x="47" y="160"/>
                </a:cubicBezTo>
                <a:cubicBezTo>
                  <a:pt x="47" y="160"/>
                  <a:pt x="47" y="160"/>
                  <a:pt x="47" y="160"/>
                </a:cubicBezTo>
                <a:cubicBezTo>
                  <a:pt x="47" y="161"/>
                  <a:pt x="47" y="161"/>
                  <a:pt x="47" y="161"/>
                </a:cubicBezTo>
                <a:cubicBezTo>
                  <a:pt x="189" y="161"/>
                  <a:pt x="189" y="161"/>
                  <a:pt x="189" y="161"/>
                </a:cubicBezTo>
                <a:cubicBezTo>
                  <a:pt x="189" y="158"/>
                  <a:pt x="189" y="158"/>
                  <a:pt x="189" y="158"/>
                </a:cubicBezTo>
                <a:lnTo>
                  <a:pt x="48" y="158"/>
                </a:lnTo>
                <a:close/>
              </a:path>
            </a:pathLst>
          </a:custGeom>
          <a:solidFill>
            <a:srgbClr val="FFCC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Freeform 12"/>
          <p:cNvSpPr/>
          <p:nvPr/>
        </p:nvSpPr>
        <p:spPr bwMode="auto">
          <a:xfrm>
            <a:off x="5354151" y="4924928"/>
            <a:ext cx="720573" cy="698810"/>
          </a:xfrm>
          <a:custGeom>
            <a:avLst/>
            <a:gdLst>
              <a:gd name="T0" fmla="*/ 3 w 116"/>
              <a:gd name="T1" fmla="*/ 49 h 113"/>
              <a:gd name="T2" fmla="*/ 116 w 116"/>
              <a:gd name="T3" fmla="*/ 2 h 113"/>
              <a:gd name="T4" fmla="*/ 114 w 116"/>
              <a:gd name="T5" fmla="*/ 0 h 113"/>
              <a:gd name="T6" fmla="*/ 1 w 116"/>
              <a:gd name="T7" fmla="*/ 47 h 113"/>
              <a:gd name="T8" fmla="*/ 1 w 116"/>
              <a:gd name="T9" fmla="*/ 47 h 113"/>
              <a:gd name="T10" fmla="*/ 0 w 116"/>
              <a:gd name="T11" fmla="*/ 47 h 113"/>
              <a:gd name="T12" fmla="*/ 0 w 116"/>
              <a:gd name="T13" fmla="*/ 113 h 113"/>
              <a:gd name="T14" fmla="*/ 3 w 116"/>
              <a:gd name="T15" fmla="*/ 113 h 113"/>
              <a:gd name="T16" fmla="*/ 3 w 116"/>
              <a:gd name="T17" fmla="*/ 49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3">
                <a:moveTo>
                  <a:pt x="3" y="49"/>
                </a:moveTo>
                <a:cubicBezTo>
                  <a:pt x="45" y="45"/>
                  <a:pt x="84" y="29"/>
                  <a:pt x="116" y="2"/>
                </a:cubicBezTo>
                <a:cubicBezTo>
                  <a:pt x="114" y="0"/>
                  <a:pt x="114" y="0"/>
                  <a:pt x="114" y="0"/>
                </a:cubicBezTo>
                <a:cubicBezTo>
                  <a:pt x="83" y="26"/>
                  <a:pt x="44" y="43"/>
                  <a:pt x="1" y="47"/>
                </a:cubicBezTo>
                <a:cubicBezTo>
                  <a:pt x="1" y="47"/>
                  <a:pt x="1" y="47"/>
                  <a:pt x="1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13"/>
                  <a:pt x="0" y="113"/>
                  <a:pt x="0" y="113"/>
                </a:cubicBezTo>
                <a:cubicBezTo>
                  <a:pt x="3" y="113"/>
                  <a:pt x="3" y="113"/>
                  <a:pt x="3" y="113"/>
                </a:cubicBezTo>
                <a:lnTo>
                  <a:pt x="3" y="4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Freeform 13"/>
          <p:cNvSpPr/>
          <p:nvPr/>
        </p:nvSpPr>
        <p:spPr bwMode="auto">
          <a:xfrm>
            <a:off x="3931140" y="3087224"/>
            <a:ext cx="435246" cy="722991"/>
          </a:xfrm>
          <a:custGeom>
            <a:avLst/>
            <a:gdLst>
              <a:gd name="T0" fmla="*/ 70 w 70"/>
              <a:gd name="T1" fmla="*/ 18 h 117"/>
              <a:gd name="T2" fmla="*/ 48 w 70"/>
              <a:gd name="T3" fmla="*/ 0 h 117"/>
              <a:gd name="T4" fmla="*/ 0 w 70"/>
              <a:gd name="T5" fmla="*/ 114 h 117"/>
              <a:gd name="T6" fmla="*/ 29 w 70"/>
              <a:gd name="T7" fmla="*/ 117 h 117"/>
              <a:gd name="T8" fmla="*/ 70 w 70"/>
              <a:gd name="T9" fmla="*/ 1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117">
                <a:moveTo>
                  <a:pt x="70" y="18"/>
                </a:moveTo>
                <a:cubicBezTo>
                  <a:pt x="48" y="0"/>
                  <a:pt x="48" y="0"/>
                  <a:pt x="48" y="0"/>
                </a:cubicBezTo>
                <a:cubicBezTo>
                  <a:pt x="3" y="44"/>
                  <a:pt x="0" y="114"/>
                  <a:pt x="0" y="114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3" y="79"/>
                  <a:pt x="48" y="45"/>
                  <a:pt x="70" y="18"/>
                </a:cubicBezTo>
                <a:close/>
              </a:path>
            </a:pathLst>
          </a:custGeom>
          <a:solidFill>
            <a:srgbClr val="FFCC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Freeform 14"/>
          <p:cNvSpPr/>
          <p:nvPr/>
        </p:nvSpPr>
        <p:spPr bwMode="auto">
          <a:xfrm>
            <a:off x="3931140" y="4033883"/>
            <a:ext cx="435246" cy="716946"/>
          </a:xfrm>
          <a:custGeom>
            <a:avLst/>
            <a:gdLst>
              <a:gd name="T0" fmla="*/ 29 w 70"/>
              <a:gd name="T1" fmla="*/ 0 h 116"/>
              <a:gd name="T2" fmla="*/ 0 w 70"/>
              <a:gd name="T3" fmla="*/ 3 h 116"/>
              <a:gd name="T4" fmla="*/ 47 w 70"/>
              <a:gd name="T5" fmla="*/ 116 h 116"/>
              <a:gd name="T6" fmla="*/ 70 w 70"/>
              <a:gd name="T7" fmla="*/ 97 h 116"/>
              <a:gd name="T8" fmla="*/ 29 w 70"/>
              <a:gd name="T9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116">
                <a:moveTo>
                  <a:pt x="29" y="0"/>
                </a:moveTo>
                <a:cubicBezTo>
                  <a:pt x="0" y="3"/>
                  <a:pt x="0" y="3"/>
                  <a:pt x="0" y="3"/>
                </a:cubicBezTo>
                <a:cubicBezTo>
                  <a:pt x="5" y="72"/>
                  <a:pt x="47" y="116"/>
                  <a:pt x="47" y="116"/>
                </a:cubicBezTo>
                <a:cubicBezTo>
                  <a:pt x="70" y="97"/>
                  <a:pt x="70" y="97"/>
                  <a:pt x="70" y="97"/>
                </a:cubicBezTo>
                <a:cubicBezTo>
                  <a:pt x="48" y="70"/>
                  <a:pt x="33" y="37"/>
                  <a:pt x="2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Freeform 15"/>
          <p:cNvSpPr/>
          <p:nvPr/>
        </p:nvSpPr>
        <p:spPr bwMode="auto">
          <a:xfrm>
            <a:off x="4403865" y="4788309"/>
            <a:ext cx="726618" cy="438872"/>
          </a:xfrm>
          <a:custGeom>
            <a:avLst/>
            <a:gdLst>
              <a:gd name="T0" fmla="*/ 18 w 117"/>
              <a:gd name="T1" fmla="*/ 0 h 71"/>
              <a:gd name="T2" fmla="*/ 0 w 117"/>
              <a:gd name="T3" fmla="*/ 22 h 71"/>
              <a:gd name="T4" fmla="*/ 114 w 117"/>
              <a:gd name="T5" fmla="*/ 70 h 71"/>
              <a:gd name="T6" fmla="*/ 117 w 117"/>
              <a:gd name="T7" fmla="*/ 41 h 71"/>
              <a:gd name="T8" fmla="*/ 18 w 117"/>
              <a:gd name="T9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" h="71">
                <a:moveTo>
                  <a:pt x="18" y="0"/>
                </a:moveTo>
                <a:cubicBezTo>
                  <a:pt x="0" y="22"/>
                  <a:pt x="0" y="22"/>
                  <a:pt x="0" y="22"/>
                </a:cubicBezTo>
                <a:cubicBezTo>
                  <a:pt x="57" y="71"/>
                  <a:pt x="114" y="70"/>
                  <a:pt x="114" y="70"/>
                </a:cubicBezTo>
                <a:cubicBezTo>
                  <a:pt x="117" y="41"/>
                  <a:pt x="117" y="41"/>
                  <a:pt x="117" y="41"/>
                </a:cubicBezTo>
                <a:cubicBezTo>
                  <a:pt x="80" y="37"/>
                  <a:pt x="46" y="22"/>
                  <a:pt x="18" y="0"/>
                </a:cubicBez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Freeform 16"/>
          <p:cNvSpPr/>
          <p:nvPr/>
        </p:nvSpPr>
        <p:spPr bwMode="auto">
          <a:xfrm>
            <a:off x="5336015" y="4788309"/>
            <a:ext cx="726618" cy="426783"/>
          </a:xfrm>
          <a:custGeom>
            <a:avLst/>
            <a:gdLst>
              <a:gd name="T0" fmla="*/ 0 w 117"/>
              <a:gd name="T1" fmla="*/ 41 h 69"/>
              <a:gd name="T2" fmla="*/ 3 w 117"/>
              <a:gd name="T3" fmla="*/ 69 h 69"/>
              <a:gd name="T4" fmla="*/ 117 w 117"/>
              <a:gd name="T5" fmla="*/ 22 h 69"/>
              <a:gd name="T6" fmla="*/ 99 w 117"/>
              <a:gd name="T7" fmla="*/ 0 h 69"/>
              <a:gd name="T8" fmla="*/ 0 w 117"/>
              <a:gd name="T9" fmla="*/ 4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" h="69">
                <a:moveTo>
                  <a:pt x="0" y="41"/>
                </a:moveTo>
                <a:cubicBezTo>
                  <a:pt x="3" y="69"/>
                  <a:pt x="3" y="69"/>
                  <a:pt x="3" y="69"/>
                </a:cubicBezTo>
                <a:cubicBezTo>
                  <a:pt x="3" y="69"/>
                  <a:pt x="74" y="66"/>
                  <a:pt x="117" y="22"/>
                </a:cubicBezTo>
                <a:cubicBezTo>
                  <a:pt x="99" y="0"/>
                  <a:pt x="99" y="0"/>
                  <a:pt x="99" y="0"/>
                </a:cubicBezTo>
                <a:cubicBezTo>
                  <a:pt x="72" y="23"/>
                  <a:pt x="38" y="37"/>
                  <a:pt x="0" y="41"/>
                </a:cubicBezTo>
                <a:close/>
              </a:path>
            </a:pathLst>
          </a:custGeom>
          <a:solidFill>
            <a:srgbClr val="00A99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Freeform 17"/>
          <p:cNvSpPr/>
          <p:nvPr/>
        </p:nvSpPr>
        <p:spPr bwMode="auto">
          <a:xfrm>
            <a:off x="6106159" y="4033883"/>
            <a:ext cx="441291" cy="724200"/>
          </a:xfrm>
          <a:custGeom>
            <a:avLst/>
            <a:gdLst>
              <a:gd name="T0" fmla="*/ 41 w 71"/>
              <a:gd name="T1" fmla="*/ 0 h 117"/>
              <a:gd name="T2" fmla="*/ 0 w 71"/>
              <a:gd name="T3" fmla="*/ 98 h 117"/>
              <a:gd name="T4" fmla="*/ 23 w 71"/>
              <a:gd name="T5" fmla="*/ 117 h 117"/>
              <a:gd name="T6" fmla="*/ 71 w 71"/>
              <a:gd name="T7" fmla="*/ 3 h 117"/>
              <a:gd name="T8" fmla="*/ 41 w 71"/>
              <a:gd name="T9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117">
                <a:moveTo>
                  <a:pt x="41" y="0"/>
                </a:moveTo>
                <a:cubicBezTo>
                  <a:pt x="38" y="37"/>
                  <a:pt x="23" y="71"/>
                  <a:pt x="0" y="98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23" y="117"/>
                  <a:pt x="70" y="68"/>
                  <a:pt x="71" y="3"/>
                </a:cubicBezTo>
                <a:lnTo>
                  <a:pt x="41" y="0"/>
                </a:lnTo>
                <a:close/>
              </a:path>
            </a:pathLst>
          </a:custGeom>
          <a:solidFill>
            <a:srgbClr val="FFCC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Freeform 18"/>
          <p:cNvSpPr/>
          <p:nvPr/>
        </p:nvSpPr>
        <p:spPr bwMode="auto">
          <a:xfrm>
            <a:off x="6118248" y="3093271"/>
            <a:ext cx="429201" cy="724200"/>
          </a:xfrm>
          <a:custGeom>
            <a:avLst/>
            <a:gdLst>
              <a:gd name="T0" fmla="*/ 40 w 69"/>
              <a:gd name="T1" fmla="*/ 117 h 117"/>
              <a:gd name="T2" fmla="*/ 69 w 69"/>
              <a:gd name="T3" fmla="*/ 115 h 117"/>
              <a:gd name="T4" fmla="*/ 22 w 69"/>
              <a:gd name="T5" fmla="*/ 0 h 117"/>
              <a:gd name="T6" fmla="*/ 0 w 69"/>
              <a:gd name="T7" fmla="*/ 19 h 117"/>
              <a:gd name="T8" fmla="*/ 40 w 69"/>
              <a:gd name="T9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117">
                <a:moveTo>
                  <a:pt x="40" y="117"/>
                </a:moveTo>
                <a:cubicBezTo>
                  <a:pt x="69" y="115"/>
                  <a:pt x="69" y="115"/>
                  <a:pt x="69" y="115"/>
                </a:cubicBezTo>
                <a:cubicBezTo>
                  <a:pt x="69" y="115"/>
                  <a:pt x="69" y="51"/>
                  <a:pt x="22" y="0"/>
                </a:cubicBezTo>
                <a:cubicBezTo>
                  <a:pt x="0" y="19"/>
                  <a:pt x="0" y="19"/>
                  <a:pt x="0" y="19"/>
                </a:cubicBezTo>
                <a:cubicBezTo>
                  <a:pt x="22" y="46"/>
                  <a:pt x="36" y="80"/>
                  <a:pt x="40" y="11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Freeform 19"/>
          <p:cNvSpPr/>
          <p:nvPr/>
        </p:nvSpPr>
        <p:spPr bwMode="auto">
          <a:xfrm>
            <a:off x="5354151" y="2622963"/>
            <a:ext cx="726618" cy="432827"/>
          </a:xfrm>
          <a:custGeom>
            <a:avLst/>
            <a:gdLst>
              <a:gd name="T0" fmla="*/ 98 w 117"/>
              <a:gd name="T1" fmla="*/ 70 h 70"/>
              <a:gd name="T2" fmla="*/ 117 w 117"/>
              <a:gd name="T3" fmla="*/ 48 h 70"/>
              <a:gd name="T4" fmla="*/ 3 w 117"/>
              <a:gd name="T5" fmla="*/ 0 h 70"/>
              <a:gd name="T6" fmla="*/ 0 w 117"/>
              <a:gd name="T7" fmla="*/ 28 h 70"/>
              <a:gd name="T8" fmla="*/ 98 w 117"/>
              <a:gd name="T9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" h="70">
                <a:moveTo>
                  <a:pt x="98" y="70"/>
                </a:moveTo>
                <a:cubicBezTo>
                  <a:pt x="117" y="48"/>
                  <a:pt x="117" y="48"/>
                  <a:pt x="117" y="48"/>
                </a:cubicBezTo>
                <a:cubicBezTo>
                  <a:pt x="117" y="48"/>
                  <a:pt x="79" y="6"/>
                  <a:pt x="3" y="0"/>
                </a:cubicBezTo>
                <a:cubicBezTo>
                  <a:pt x="0" y="28"/>
                  <a:pt x="0" y="28"/>
                  <a:pt x="0" y="28"/>
                </a:cubicBezTo>
                <a:cubicBezTo>
                  <a:pt x="37" y="32"/>
                  <a:pt x="71" y="47"/>
                  <a:pt x="98" y="70"/>
                </a:cubicBez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Freeform 20"/>
          <p:cNvSpPr/>
          <p:nvPr/>
        </p:nvSpPr>
        <p:spPr bwMode="auto">
          <a:xfrm>
            <a:off x="4409910" y="2622963"/>
            <a:ext cx="726618" cy="426783"/>
          </a:xfrm>
          <a:custGeom>
            <a:avLst/>
            <a:gdLst>
              <a:gd name="T0" fmla="*/ 117 w 117"/>
              <a:gd name="T1" fmla="*/ 28 h 69"/>
              <a:gd name="T2" fmla="*/ 114 w 117"/>
              <a:gd name="T3" fmla="*/ 0 h 69"/>
              <a:gd name="T4" fmla="*/ 0 w 117"/>
              <a:gd name="T5" fmla="*/ 47 h 69"/>
              <a:gd name="T6" fmla="*/ 18 w 117"/>
              <a:gd name="T7" fmla="*/ 69 h 69"/>
              <a:gd name="T8" fmla="*/ 117 w 117"/>
              <a:gd name="T9" fmla="*/ 2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" h="69">
                <a:moveTo>
                  <a:pt x="117" y="28"/>
                </a:moveTo>
                <a:cubicBezTo>
                  <a:pt x="114" y="0"/>
                  <a:pt x="114" y="0"/>
                  <a:pt x="114" y="0"/>
                </a:cubicBezTo>
                <a:cubicBezTo>
                  <a:pt x="114" y="0"/>
                  <a:pt x="51" y="0"/>
                  <a:pt x="0" y="47"/>
                </a:cubicBezTo>
                <a:cubicBezTo>
                  <a:pt x="18" y="69"/>
                  <a:pt x="18" y="69"/>
                  <a:pt x="18" y="69"/>
                </a:cubicBezTo>
                <a:cubicBezTo>
                  <a:pt x="45" y="46"/>
                  <a:pt x="80" y="31"/>
                  <a:pt x="117" y="28"/>
                </a:cubicBezTo>
                <a:close/>
              </a:path>
            </a:pathLst>
          </a:custGeom>
          <a:solidFill>
            <a:srgbClr val="00A99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TextBox 6"/>
          <p:cNvSpPr txBox="1"/>
          <p:nvPr/>
        </p:nvSpPr>
        <p:spPr>
          <a:xfrm>
            <a:off x="2947670" y="2437130"/>
            <a:ext cx="942340" cy="4756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FontAwesome"/>
              </a:rPr>
              <a:t>01</a:t>
            </a:r>
            <a:endParaRPr lang="en-US" sz="25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70" name="TextBox 6"/>
          <p:cNvSpPr txBox="1"/>
          <p:nvPr/>
        </p:nvSpPr>
        <p:spPr>
          <a:xfrm>
            <a:off x="2947670" y="3622040"/>
            <a:ext cx="915035" cy="4756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FontAwesome"/>
              </a:rPr>
              <a:t>02</a:t>
            </a:r>
            <a:endParaRPr lang="en-US" sz="25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73" name="TextBox 6"/>
          <p:cNvSpPr txBox="1"/>
          <p:nvPr/>
        </p:nvSpPr>
        <p:spPr>
          <a:xfrm>
            <a:off x="2892425" y="4758055"/>
            <a:ext cx="970280" cy="4756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FontAwesome"/>
              </a:rPr>
              <a:t>03</a:t>
            </a:r>
            <a:endParaRPr lang="en-US" sz="25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677272" y="3567232"/>
            <a:ext cx="10632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Loss </a:t>
            </a:r>
            <a:r>
              <a:rPr lang="en-US" altLang="zh-CN" b="1" dirty="0" smtClean="0">
                <a:solidFill>
                  <a:schemeClr val="bg1"/>
                </a:solidFill>
              </a:rPr>
              <a:t>Function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70065" y="2099841"/>
            <a:ext cx="202754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损失函数，关于误差的一个函数，用来衡量模型预测值和真实值之间的差异。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70065" y="4559312"/>
            <a:ext cx="202754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损失函数是以模型参数w作为自变量的函数，自变量可能的取值组合通常是无限的，我们的目标就是要在众多可能的组合中，找到一组最合适的自变量组合（值），使得损失函数的值最小。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86385" y="3430402"/>
            <a:ext cx="202754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机器学习的目标，就是要建立一个损失函数，使得该函数的值最小。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271770" y="1546225"/>
            <a:ext cx="457771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在线性回归中，使用最小二乘法来定义损失函数：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19088" y="232088"/>
            <a:ext cx="49599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回归分析的思想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35960" y="139755"/>
            <a:ext cx="12410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0087" y="1415700"/>
            <a:ext cx="2418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 损失函数</a:t>
            </a:r>
            <a:endParaRPr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17376"/>
          <a:stretch>
            <a:fillRect/>
          </a:stretch>
        </p:blipFill>
        <p:spPr>
          <a:xfrm>
            <a:off x="7621905" y="2678430"/>
            <a:ext cx="4006850" cy="18027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58000" y="5432425"/>
            <a:ext cx="457771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注意：机器学习中，样本的概念与统计学中略有不同。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095" y="101600"/>
            <a:ext cx="3524250" cy="755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3806</Words>
  <Application>WPS 演示</Application>
  <PresentationFormat>宽屏</PresentationFormat>
  <Paragraphs>257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华文仿宋</vt:lpstr>
      <vt:lpstr>Lato Black</vt:lpstr>
      <vt:lpstr>Segoe Print</vt:lpstr>
      <vt:lpstr>FontAwesome</vt:lpstr>
      <vt:lpstr>Roboto Light</vt:lpstr>
      <vt:lpstr>Roboto</vt:lpstr>
      <vt:lpstr>华文楷体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51PPT模板网</dc:creator>
  <cp:keywords>www.51pptmoban.com</cp:keywords>
  <dc:description>www.51pptmoban.com</dc:description>
  <cp:lastModifiedBy>Gabrielle</cp:lastModifiedBy>
  <cp:revision>94</cp:revision>
  <dcterms:created xsi:type="dcterms:W3CDTF">2017-06-07T04:43:00Z</dcterms:created>
  <dcterms:modified xsi:type="dcterms:W3CDTF">2021-01-14T14:06:08Z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