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31"/>
  </p:handoutMasterIdLst>
  <p:sldIdLst>
    <p:sldId id="256" r:id="rId3"/>
    <p:sldId id="262" r:id="rId5"/>
    <p:sldId id="276" r:id="rId6"/>
    <p:sldId id="280" r:id="rId7"/>
    <p:sldId id="286" r:id="rId8"/>
    <p:sldId id="288" r:id="rId9"/>
    <p:sldId id="292" r:id="rId10"/>
    <p:sldId id="287" r:id="rId11"/>
    <p:sldId id="289" r:id="rId12"/>
    <p:sldId id="290" r:id="rId13"/>
    <p:sldId id="293" r:id="rId14"/>
    <p:sldId id="291" r:id="rId15"/>
    <p:sldId id="294" r:id="rId16"/>
    <p:sldId id="296" r:id="rId17"/>
    <p:sldId id="297" r:id="rId18"/>
    <p:sldId id="295" r:id="rId19"/>
    <p:sldId id="298" r:id="rId20"/>
    <p:sldId id="301" r:id="rId21"/>
    <p:sldId id="300" r:id="rId22"/>
    <p:sldId id="304" r:id="rId23"/>
    <p:sldId id="305" r:id="rId24"/>
    <p:sldId id="306" r:id="rId25"/>
    <p:sldId id="307" r:id="rId26"/>
    <p:sldId id="308" r:id="rId27"/>
    <p:sldId id="309" r:id="rId28"/>
    <p:sldId id="310" r:id="rId29"/>
    <p:sldId id="259" r:id="rId30"/>
  </p:sldIdLst>
  <p:sldSz cx="24377650" cy="13716000"/>
  <p:notesSz cx="6858000" cy="9144000"/>
  <p:defaultText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0730"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295" algn="l" defTabSz="1828165"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373C41"/>
    <a:srgbClr val="7030A0"/>
    <a:srgbClr val="373D41"/>
    <a:srgbClr val="F15533"/>
    <a:srgbClr val="ACF34B"/>
    <a:srgbClr val="F5F5F5"/>
    <a:srgbClr val="56F1CB"/>
    <a:srgbClr val="555A5D"/>
    <a:srgbClr val="00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84409" autoAdjust="0"/>
  </p:normalViewPr>
  <p:slideViewPr>
    <p:cSldViewPr snapToObjects="1">
      <p:cViewPr varScale="1">
        <p:scale>
          <a:sx n="41" d="100"/>
          <a:sy n="41" d="100"/>
        </p:scale>
        <p:origin x="-612" y="-60"/>
      </p:cViewPr>
      <p:guideLst>
        <p:guide orient="horz" pos="4320"/>
        <p:guide pos="765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549A9-39A2-41A1-B0BC-966F80FC5ABB}" type="datetime1">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F3F68D-0CB9-8040-9727-5E9FFB1D5B7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15D48-36B0-4696-8E23-1D06FBCCAE3E}" type="datetime1">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7618D-3BFE-7A4D-9849-DC5F9DF229F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notesStyle>
    <a:lvl1pPr marL="263525" indent="-263525" algn="l" defTabSz="1828165" rtl="0" eaLnBrk="1" latinLnBrk="0" hangingPunct="1">
      <a:lnSpc>
        <a:spcPct val="150000"/>
      </a:lnSpc>
      <a:buClr>
        <a:schemeClr val="tx2"/>
      </a:buClr>
      <a:buSzPct val="80000"/>
      <a:buFont typeface="Wingdings" panose="05000000000000000000" pitchFamily="2" charset="2"/>
      <a:buChar char="u"/>
      <a:defRPr sz="1600" kern="1200">
        <a:solidFill>
          <a:schemeClr val="tx2"/>
        </a:solidFill>
        <a:latin typeface="微软雅黑" panose="020B0503020204020204" pitchFamily="34" charset="-122"/>
        <a:ea typeface="微软雅黑" panose="020B0503020204020204" pitchFamily="34" charset="-122"/>
        <a:cs typeface="+mn-cs"/>
      </a:defRPr>
    </a:lvl1pPr>
    <a:lvl2pPr marL="536575" indent="-273050" algn="l" defTabSz="1828165" rtl="0" eaLnBrk="1" latinLnBrk="0" hangingPunct="1">
      <a:lnSpc>
        <a:spcPct val="150000"/>
      </a:lnSpc>
      <a:buClr>
        <a:schemeClr val="tx2"/>
      </a:buClr>
      <a:buSzPct val="80000"/>
      <a:buFont typeface="Wingdings" panose="05000000000000000000" pitchFamily="2" charset="2"/>
      <a:buChar char="p"/>
      <a:defRPr sz="1600" kern="1200">
        <a:solidFill>
          <a:schemeClr val="tx2"/>
        </a:solidFill>
        <a:latin typeface="微软雅黑" panose="020B0503020204020204" pitchFamily="34" charset="-122"/>
        <a:ea typeface="微软雅黑" panose="020B0503020204020204" pitchFamily="34" charset="-122"/>
        <a:cs typeface="+mn-cs"/>
      </a:defRPr>
    </a:lvl2pPr>
    <a:lvl3pPr marL="1828165" algn="l" defTabSz="1828165" rtl="0" eaLnBrk="1" latinLnBrk="0" hangingPunct="1">
      <a:defRPr sz="2400" kern="1200">
        <a:solidFill>
          <a:schemeClr val="tx1"/>
        </a:solidFill>
        <a:latin typeface="微软雅黑" panose="020B0503020204020204" pitchFamily="34" charset="-122"/>
        <a:ea typeface="微软雅黑" panose="020B0503020204020204" pitchFamily="34" charset="-122"/>
        <a:cs typeface="+mn-cs"/>
      </a:defRPr>
    </a:lvl3pPr>
    <a:lvl4pPr marL="2742565" algn="l" defTabSz="1828165" rtl="0" eaLnBrk="1" latinLnBrk="0" hangingPunct="1">
      <a:defRPr sz="2400" kern="1200">
        <a:solidFill>
          <a:schemeClr val="tx1"/>
        </a:solidFill>
        <a:latin typeface="微软雅黑" panose="020B0503020204020204" pitchFamily="34" charset="-122"/>
        <a:ea typeface="微软雅黑" panose="020B0503020204020204" pitchFamily="34" charset="-122"/>
        <a:cs typeface="+mn-cs"/>
      </a:defRPr>
    </a:lvl4pPr>
    <a:lvl5pPr marL="3656965" algn="l" defTabSz="1828165" rtl="0" eaLnBrk="1" latinLnBrk="0" hangingPunct="1">
      <a:defRPr sz="2400" kern="1200">
        <a:solidFill>
          <a:schemeClr val="tx1"/>
        </a:solidFill>
        <a:latin typeface="微软雅黑" panose="020B0503020204020204" pitchFamily="34" charset="-122"/>
        <a:ea typeface="微软雅黑" panose="020B0503020204020204" pitchFamily="34" charset="-122"/>
        <a:cs typeface="+mn-cs"/>
      </a:defRPr>
    </a:lvl5pPr>
    <a:lvl6pPr marL="4570730" algn="l" defTabSz="1828165" rtl="0" eaLnBrk="1" latinLnBrk="0" hangingPunct="1">
      <a:defRPr sz="2400" kern="1200">
        <a:solidFill>
          <a:schemeClr val="tx1"/>
        </a:solidFill>
        <a:latin typeface="+mn-lt"/>
        <a:ea typeface="+mn-ea"/>
        <a:cs typeface="+mn-cs"/>
      </a:defRPr>
    </a:lvl6pPr>
    <a:lvl7pPr marL="5485130" algn="l" defTabSz="1828165" rtl="0" eaLnBrk="1" latinLnBrk="0" hangingPunct="1">
      <a:defRPr sz="2400" kern="1200">
        <a:solidFill>
          <a:schemeClr val="tx1"/>
        </a:solidFill>
        <a:latin typeface="+mn-lt"/>
        <a:ea typeface="+mn-ea"/>
        <a:cs typeface="+mn-cs"/>
      </a:defRPr>
    </a:lvl7pPr>
    <a:lvl8pPr marL="6399530" algn="l" defTabSz="1828165" rtl="0" eaLnBrk="1" latinLnBrk="0" hangingPunct="1">
      <a:defRPr sz="2400" kern="1200">
        <a:solidFill>
          <a:schemeClr val="tx1"/>
        </a:solidFill>
        <a:latin typeface="+mn-lt"/>
        <a:ea typeface="+mn-ea"/>
        <a:cs typeface="+mn-cs"/>
      </a:defRPr>
    </a:lvl8pPr>
    <a:lvl9pPr marL="7313295" algn="l" defTabSz="1828165"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在本次实验中，我们将使用</a:t>
            </a:r>
            <a:r>
              <a:rPr lang="en-US" altLang="zh-CN" sz="1600" dirty="0"/>
              <a:t>1:N</a:t>
            </a:r>
            <a:r>
              <a:rPr lang="zh-CN" altLang="en-US" sz="1600" dirty="0"/>
              <a:t>的人脸识别能力</a:t>
            </a:r>
            <a:endParaRPr kumimoji="1"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备注页：注意这页课程目标不仅要讲课程目标，还要讲业务目标</a:t>
            </a:r>
            <a:endParaRPr kumimoji="1" lang="en-US" altLang="zh-CN" dirty="0"/>
          </a:p>
          <a:p>
            <a:pPr lvl="1"/>
            <a:r>
              <a:rPr kumimoji="1" lang="zh-CN" altLang="en-US" dirty="0"/>
              <a:t>课程目标：阿里云体系</a:t>
            </a:r>
            <a:endParaRPr kumimoji="1" lang="en-US" altLang="zh-CN" dirty="0"/>
          </a:p>
          <a:p>
            <a:pPr lvl="1"/>
            <a:r>
              <a:rPr kumimoji="1" lang="zh-CN" altLang="en-US" dirty="0"/>
              <a:t>业务目标：成为技术大神</a:t>
            </a:r>
            <a:endParaRPr kumimoji="1"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给样本添加数据支持两种方式：方式一，使用</a:t>
            </a:r>
            <a:r>
              <a:rPr kumimoji="1" lang="en-US" altLang="zh-CN" dirty="0"/>
              <a:t>python</a:t>
            </a:r>
            <a:r>
              <a:rPr kumimoji="1" lang="zh-CN" altLang="en-US" dirty="0"/>
              <a:t>开发使用图片本地上传模式；方式二，</a:t>
            </a:r>
            <a:r>
              <a:rPr lang="zh-CN" altLang="zh-CN" sz="1600" kern="1200" dirty="0">
                <a:solidFill>
                  <a:schemeClr val="tx2"/>
                </a:solidFill>
                <a:effectLst/>
                <a:latin typeface="微软雅黑" panose="020B0503020204020204" pitchFamily="34" charset="-122"/>
                <a:ea typeface="微软雅黑" panose="020B0503020204020204" pitchFamily="34" charset="-122"/>
                <a:cs typeface="+mn-cs"/>
              </a:rPr>
              <a:t>可以在视觉智能开放平台后台直接添加样本及样本图片</a:t>
            </a:r>
            <a:r>
              <a:rPr lang="zh-CN" altLang="zh-CN" dirty="0">
                <a:effectLst/>
              </a:rPr>
              <a:t> </a:t>
            </a:r>
            <a:r>
              <a:rPr lang="zh-CN" altLang="en-US" dirty="0">
                <a:effectLst/>
              </a:rPr>
              <a:t>；</a:t>
            </a:r>
            <a:endParaRPr kumimoji="1"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备注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77650" cy="13716000"/>
          </a:xfrm>
          <a:prstGeom prst="rect">
            <a:avLst/>
          </a:prstGeom>
        </p:spPr>
      </p:pic>
      <p:sp>
        <p:nvSpPr>
          <p:cNvPr id="2" name="标题 1"/>
          <p:cNvSpPr>
            <a:spLocks noGrp="1"/>
          </p:cNvSpPr>
          <p:nvPr>
            <p:ph type="ctrTitle" hasCustomPrompt="1"/>
          </p:nvPr>
        </p:nvSpPr>
        <p:spPr>
          <a:xfrm>
            <a:off x="5757332" y="4625752"/>
            <a:ext cx="15573111" cy="1588805"/>
          </a:xfrm>
        </p:spPr>
        <p:txBody>
          <a:bodyPr anchor="b">
            <a:normAutofit/>
          </a:bodyPr>
          <a:lstStyle>
            <a:lvl1pPr algn="l">
              <a:defRPr sz="9600" b="0">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单击此处编辑标题</a:t>
            </a:r>
            <a:endParaRPr kumimoji="1" lang="zh-CN" altLang="en-US" dirty="0"/>
          </a:p>
        </p:txBody>
      </p:sp>
      <p:sp>
        <p:nvSpPr>
          <p:cNvPr id="3" name="副标题 2"/>
          <p:cNvSpPr>
            <a:spLocks noGrp="1"/>
          </p:cNvSpPr>
          <p:nvPr>
            <p:ph type="subTitle" idx="1" hasCustomPrompt="1"/>
          </p:nvPr>
        </p:nvSpPr>
        <p:spPr>
          <a:xfrm>
            <a:off x="5757331" y="7326052"/>
            <a:ext cx="15573112" cy="1226947"/>
          </a:xfrm>
          <a:prstGeom prst="rect">
            <a:avLst/>
          </a:prstGeom>
        </p:spPr>
        <p:txBody>
          <a:bodyPr vert="horz" lIns="91440" tIns="45720" rIns="91440" bIns="45720" rtlCol="0" anchor="b">
            <a:normAutofit/>
          </a:bodyPr>
          <a:lstStyle>
            <a:lvl1pPr>
              <a:defRPr kumimoji="1" lang="zh-CN" altLang="en-US" sz="5400" b="0" dirty="0">
                <a:solidFill>
                  <a:schemeClr val="bg1"/>
                </a:solidFill>
                <a:latin typeface="微软雅黑" panose="020B0503020204020204" pitchFamily="34" charset="-122"/>
                <a:ea typeface="微软雅黑" panose="020B0503020204020204" pitchFamily="34" charset="-122"/>
              </a:defRPr>
            </a:lvl1pPr>
          </a:lstStyle>
          <a:p>
            <a:pPr lvl="0">
              <a:spcBef>
                <a:spcPct val="0"/>
              </a:spcBef>
              <a:buNone/>
            </a:pPr>
            <a:r>
              <a:rPr kumimoji="1" lang="zh-CN" altLang="en-US" dirty="0"/>
              <a:t>单击此处编辑副标题</a:t>
            </a:r>
            <a:endParaRPr kumimoji="1" lang="zh-CN" altLang="en-US" dirty="0"/>
          </a:p>
        </p:txBody>
      </p:sp>
      <p:sp>
        <p:nvSpPr>
          <p:cNvPr id="5" name="Rectangle 51"/>
          <p:cNvSpPr/>
          <p:nvPr userDrawn="1"/>
        </p:nvSpPr>
        <p:spPr bwMode="auto">
          <a:xfrm>
            <a:off x="8552421" y="12780106"/>
            <a:ext cx="15805756" cy="882650"/>
          </a:xfrm>
          <a:prstGeom prst="rect">
            <a:avLst/>
          </a:prstGeom>
          <a:solidFill>
            <a:srgbClr val="373C41"/>
          </a:solidFill>
          <a:ln>
            <a:noFill/>
          </a:ln>
          <a:effectLst/>
        </p:spPr>
        <p:txBody>
          <a:bodyPr lIns="45720" rIns="45720" anchor="ctr"/>
          <a:lstStyle/>
          <a:p>
            <a:endParaRPr lang="zh-CN" altLang="zh-CN"/>
          </a:p>
        </p:txBody>
      </p:sp>
      <p:pic>
        <p:nvPicPr>
          <p:cNvPr id="6" name="Picture 52" descr="pasted-image.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765889" y="13031886"/>
            <a:ext cx="203993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11" name="文本框 10"/>
          <p:cNvSpPr txBox="1"/>
          <p:nvPr userDrawn="1"/>
        </p:nvSpPr>
        <p:spPr>
          <a:xfrm>
            <a:off x="11201890" y="13082626"/>
            <a:ext cx="1980220" cy="400110"/>
          </a:xfrm>
          <a:prstGeom prst="rect">
            <a:avLst/>
          </a:prstGeom>
          <a:noFill/>
        </p:spPr>
        <p:txBody>
          <a:bodyPr wrap="square" rtlCol="0">
            <a:spAutoFit/>
          </a:bodyPr>
          <a:lstStyle/>
          <a:p>
            <a:pPr algn="ctr"/>
            <a:fld id="{C997917E-8DE7-4105-8BB1-AECB6DED54F8}" type="slidenum">
              <a:rPr lang="zh-CN" altLang="en-US" sz="2000" smtClean="0">
                <a:solidFill>
                  <a:schemeClr val="tx2"/>
                </a:solidFill>
                <a:latin typeface="微软雅黑" panose="020B0503020204020204" pitchFamily="34" charset="-122"/>
                <a:ea typeface="微软雅黑" panose="020B0503020204020204" pitchFamily="34" charset="-122"/>
              </a:rPr>
            </a:fld>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矩形 5"/>
          <p:cNvSpPr/>
          <p:nvPr userDrawn="1"/>
        </p:nvSpPr>
        <p:spPr>
          <a:xfrm>
            <a:off x="0" y="0"/>
            <a:ext cx="24377650" cy="12731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11201890" y="13082626"/>
            <a:ext cx="1980220" cy="400110"/>
          </a:xfrm>
          <a:prstGeom prst="rect">
            <a:avLst/>
          </a:prstGeom>
          <a:noFill/>
        </p:spPr>
        <p:txBody>
          <a:bodyPr wrap="square" rtlCol="0">
            <a:spAutoFit/>
          </a:bodyPr>
          <a:lstStyle/>
          <a:p>
            <a:pPr algn="ctr"/>
            <a:fld id="{C997917E-8DE7-4105-8BB1-AECB6DED54F8}" type="slidenum">
              <a:rPr lang="zh-CN" altLang="en-US" sz="2000" smtClean="0">
                <a:solidFill>
                  <a:schemeClr val="tx2"/>
                </a:solidFill>
                <a:latin typeface="微软雅黑" panose="020B0503020204020204" pitchFamily="34" charset="-122"/>
                <a:ea typeface="微软雅黑" panose="020B0503020204020204" pitchFamily="34" charset="-122"/>
              </a:rPr>
            </a:fld>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117" y="-99010"/>
            <a:ext cx="24784302" cy="13815010"/>
          </a:xfrm>
          <a:prstGeom prst="rect">
            <a:avLst/>
          </a:prstGeom>
        </p:spPr>
      </p:pic>
      <p:sp>
        <p:nvSpPr>
          <p:cNvPr id="6" name="Rectangle 49"/>
          <p:cNvSpPr/>
          <p:nvPr userDrawn="1"/>
        </p:nvSpPr>
        <p:spPr bwMode="auto">
          <a:xfrm>
            <a:off x="3652895" y="6187281"/>
            <a:ext cx="8877300" cy="1270000"/>
          </a:xfrm>
          <a:prstGeom prst="rect">
            <a:avLst/>
          </a:prstGeom>
          <a:solidFill>
            <a:srgbClr val="373C41"/>
          </a:solidFill>
          <a:ln w="12700" cap="flat" cmpd="sng">
            <a:solidFill>
              <a:srgbClr val="373C4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zh-CN" altLang="zh-CN"/>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15776" y="6269066"/>
            <a:ext cx="4644516" cy="1037881"/>
          </a:xfrm>
          <a:prstGeom prst="rect">
            <a:avLst/>
          </a:prstGeom>
        </p:spPr>
      </p:pic>
      <p:sp>
        <p:nvSpPr>
          <p:cNvPr id="10" name="Rectangle 51"/>
          <p:cNvSpPr/>
          <p:nvPr userDrawn="1"/>
        </p:nvSpPr>
        <p:spPr bwMode="auto">
          <a:xfrm>
            <a:off x="15969245" y="6641975"/>
            <a:ext cx="2628292" cy="292065"/>
          </a:xfrm>
          <a:prstGeom prst="rect">
            <a:avLst/>
          </a:prstGeom>
          <a:solidFill>
            <a:srgbClr val="FF6A00"/>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7145" tIns="17145" rIns="17145" bIns="17145" anchor="ctr"/>
          <a:lstStyle/>
          <a:p>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5.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3569"/>
            <a:ext cx="24384002" cy="13712430"/>
          </a:xfrm>
          <a:prstGeom prst="rect">
            <a:avLst/>
          </a:prstGeom>
        </p:spPr>
      </p:pic>
      <p:sp>
        <p:nvSpPr>
          <p:cNvPr id="2" name="标题占位符 1"/>
          <p:cNvSpPr>
            <a:spLocks noGrp="1"/>
          </p:cNvSpPr>
          <p:nvPr>
            <p:ph type="title"/>
          </p:nvPr>
        </p:nvSpPr>
        <p:spPr>
          <a:xfrm>
            <a:off x="1066364" y="593304"/>
            <a:ext cx="22176224" cy="908768"/>
          </a:xfrm>
          <a:prstGeom prst="rect">
            <a:avLst/>
          </a:prstGeom>
        </p:spPr>
        <p:txBody>
          <a:bodyPr vert="horz" lIns="91440" tIns="45720" rIns="91440" bIns="45720" rtlCol="0" anchor="ctr">
            <a:noAutofit/>
          </a:bodyPr>
          <a:lstStyle/>
          <a:p>
            <a:r>
              <a:rPr kumimoji="1" lang="zh-CN" altLang="en-US" dirty="0"/>
              <a:t>单击此处编辑母版标题样式</a:t>
            </a:r>
            <a:endParaRPr kumimoji="1" lang="zh-CN" altLang="en-US" dirty="0"/>
          </a:p>
        </p:txBody>
      </p:sp>
      <p:sp>
        <p:nvSpPr>
          <p:cNvPr id="3" name="文本框 2"/>
          <p:cNvSpPr txBox="1"/>
          <p:nvPr userDrawn="1"/>
        </p:nvSpPr>
        <p:spPr>
          <a:xfrm>
            <a:off x="24432894" y="-361950"/>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飞天六部</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6" name="Rectangle 51"/>
          <p:cNvSpPr/>
          <p:nvPr userDrawn="1"/>
        </p:nvSpPr>
        <p:spPr bwMode="auto">
          <a:xfrm>
            <a:off x="-19473" y="12780106"/>
            <a:ext cx="24377650" cy="882650"/>
          </a:xfrm>
          <a:prstGeom prst="rect">
            <a:avLst/>
          </a:prstGeom>
          <a:solidFill>
            <a:srgbClr val="E1E3E3"/>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zh-CN" altLang="zh-CN"/>
          </a:p>
        </p:txBody>
      </p:sp>
      <p:pic>
        <p:nvPicPr>
          <p:cNvPr id="65" name="Picture 52" descr="pasted-image.pdf"/>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765889" y="13031886"/>
            <a:ext cx="203993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1828165" rtl="0" eaLnBrk="1" latinLnBrk="0" hangingPunct="1">
        <a:lnSpc>
          <a:spcPct val="90000"/>
        </a:lnSpc>
        <a:spcBef>
          <a:spcPct val="0"/>
        </a:spcBef>
        <a:buNone/>
        <a:defRPr sz="6000" b="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p:titleStyle>
    <p:body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p:bodyStyle>
    <p:otherStyle>
      <a:defPPr>
        <a:defRPr lang="zh-CN"/>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330" algn="l" defTabSz="1828165" rtl="0" eaLnBrk="1" latinLnBrk="0" hangingPunct="1">
        <a:defRPr sz="3600" kern="1200">
          <a:solidFill>
            <a:schemeClr val="tx1"/>
          </a:solidFill>
          <a:latin typeface="+mn-lt"/>
          <a:ea typeface="+mn-ea"/>
          <a:cs typeface="+mn-cs"/>
        </a:defRPr>
      </a:lvl5pPr>
      <a:lvl6pPr marL="4570730"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8895" algn="l" defTabSz="1828165" rtl="0" eaLnBrk="1" latinLnBrk="0" hangingPunct="1">
        <a:defRPr sz="3600" kern="1200">
          <a:solidFill>
            <a:schemeClr val="tx1"/>
          </a:solidFill>
          <a:latin typeface="+mn-lt"/>
          <a:ea typeface="+mn-ea"/>
          <a:cs typeface="+mn-cs"/>
        </a:defRPr>
      </a:lvl8pPr>
      <a:lvl9pPr marL="7313295" algn="l" defTabSz="1828165"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标题 1"/>
          <p:cNvSpPr>
            <a:spLocks noGrp="1"/>
          </p:cNvSpPr>
          <p:nvPr>
            <p:ph type="ctrTitle"/>
          </p:nvPr>
        </p:nvSpPr>
        <p:spPr>
          <a:xfrm>
            <a:off x="8545487" y="6245772"/>
            <a:ext cx="15573111" cy="1440000"/>
          </a:xfrm>
        </p:spPr>
        <p:txBody>
          <a:bodyPr>
            <a:normAutofit fontScale="90000"/>
          </a:bodyPr>
          <a:lstStyle/>
          <a:p>
            <a:r>
              <a:rPr lang="zh-CN" altLang="en-US" b="1" dirty="0"/>
              <a:t>阿里云视觉智能开放</a:t>
            </a:r>
            <a:r>
              <a:rPr lang="zh-CN" altLang="en-US" b="1" dirty="0" smtClean="0"/>
              <a:t>平台介绍</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阿里云视觉智能开放平台基本概念</a:t>
            </a:r>
            <a:endParaRPr lang="zh-CN" altLang="en-US" dirty="0"/>
          </a:p>
        </p:txBody>
      </p:sp>
      <p:sp>
        <p:nvSpPr>
          <p:cNvPr id="11" name="内容占位符 9"/>
          <p:cNvSpPr txBox="1"/>
          <p:nvPr/>
        </p:nvSpPr>
        <p:spPr>
          <a:xfrm>
            <a:off x="1855787" y="2712321"/>
            <a:ext cx="20666075" cy="4175139"/>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3600" b="1" dirty="0" smtClean="0"/>
              <a:t>AccessKey</a:t>
            </a:r>
            <a:r>
              <a:rPr lang="zh-CN" altLang="en-GB" sz="3600" b="1" dirty="0"/>
              <a:t>（</a:t>
            </a:r>
            <a:r>
              <a:rPr lang="zh-CN" altLang="en-US" sz="3600" b="1" dirty="0"/>
              <a:t>访问密钥）</a:t>
            </a:r>
            <a:endParaRPr lang="zh-CN" altLang="en-US" sz="3600" b="1" dirty="0"/>
          </a:p>
          <a:p>
            <a:pPr marL="0" indent="0">
              <a:buNone/>
            </a:pPr>
            <a:r>
              <a:rPr lang="zh-CN" altLang="en-US" sz="3600" dirty="0"/>
              <a:t>      </a:t>
            </a:r>
            <a:r>
              <a:rPr lang="en-GB" altLang="zh-CN" sz="3600" dirty="0" err="1"/>
              <a:t>AccessKey</a:t>
            </a:r>
            <a:r>
              <a:rPr lang="zh-CN" altLang="en-GB" sz="3600" dirty="0"/>
              <a:t>（</a:t>
            </a:r>
            <a:r>
              <a:rPr lang="zh-CN" altLang="en-US" sz="3600" dirty="0"/>
              <a:t>简称</a:t>
            </a:r>
            <a:r>
              <a:rPr lang="en-GB" altLang="zh-CN" sz="3600" dirty="0"/>
              <a:t>AK</a:t>
            </a:r>
            <a:r>
              <a:rPr lang="zh-CN" altLang="en-GB" sz="3600" dirty="0"/>
              <a:t>）</a:t>
            </a:r>
            <a:r>
              <a:rPr lang="zh-CN" altLang="en-US" sz="3600" dirty="0"/>
              <a:t>指的是访问身份验证中用到的</a:t>
            </a:r>
            <a:r>
              <a:rPr lang="en-GB" altLang="zh-CN" sz="3600" dirty="0" err="1"/>
              <a:t>AccessKey</a:t>
            </a:r>
            <a:r>
              <a:rPr lang="en-GB" altLang="zh-CN" sz="3600" dirty="0"/>
              <a:t> ID</a:t>
            </a:r>
            <a:r>
              <a:rPr lang="zh-CN" altLang="en-US" sz="3600" dirty="0"/>
              <a:t>和</a:t>
            </a:r>
            <a:r>
              <a:rPr lang="en-GB" altLang="zh-CN" sz="3600" dirty="0" err="1"/>
              <a:t>AccessKey</a:t>
            </a:r>
            <a:r>
              <a:rPr lang="en-GB" altLang="zh-CN" sz="3600" dirty="0"/>
              <a:t> Secret</a:t>
            </a:r>
            <a:r>
              <a:rPr lang="zh-CN" altLang="en-GB" sz="3600" dirty="0"/>
              <a:t>。</a:t>
            </a:r>
            <a:r>
              <a:rPr lang="zh-CN" altLang="en-US" sz="3600" dirty="0"/>
              <a:t>视觉智能平台通过</a:t>
            </a:r>
            <a:r>
              <a:rPr lang="en-GB" altLang="zh-CN" sz="3600" dirty="0" err="1"/>
              <a:t>AccessKey</a:t>
            </a:r>
            <a:r>
              <a:rPr lang="en-GB" altLang="zh-CN" sz="3600" dirty="0"/>
              <a:t> ID</a:t>
            </a:r>
            <a:r>
              <a:rPr lang="zh-CN" altLang="en-US" sz="3600" dirty="0"/>
              <a:t>和</a:t>
            </a:r>
            <a:r>
              <a:rPr lang="en-GB" altLang="zh-CN" sz="3600" dirty="0" err="1"/>
              <a:t>AccessKey</a:t>
            </a:r>
            <a:r>
              <a:rPr lang="en-GB" altLang="zh-CN" sz="3600" dirty="0"/>
              <a:t> Secret</a:t>
            </a:r>
            <a:r>
              <a:rPr lang="zh-CN" altLang="en-US" sz="3600" dirty="0"/>
              <a:t>使用对称加密方法来验证某个请求发送者的身份。</a:t>
            </a:r>
            <a:endParaRPr lang="zh-CN" altLang="en-US" sz="3600" dirty="0"/>
          </a:p>
          <a:p>
            <a:pPr marL="914400" lvl="1" indent="0">
              <a:buNone/>
            </a:pPr>
            <a:r>
              <a:rPr lang="zh-CN" altLang="en-US" sz="2800" dirty="0"/>
              <a:t>* </a:t>
            </a:r>
            <a:r>
              <a:rPr lang="en-GB" altLang="zh-CN" sz="2800" dirty="0" err="1"/>
              <a:t>AccessKey</a:t>
            </a:r>
            <a:r>
              <a:rPr lang="en-GB" altLang="zh-CN" sz="2800" dirty="0"/>
              <a:t> ID</a:t>
            </a:r>
            <a:r>
              <a:rPr lang="zh-CN" altLang="en-US" sz="2800" dirty="0"/>
              <a:t>用于标识用户。</a:t>
            </a:r>
            <a:endParaRPr lang="zh-CN" altLang="en-US" sz="2800" dirty="0"/>
          </a:p>
          <a:p>
            <a:pPr marL="914400" lvl="1" indent="0">
              <a:buNone/>
            </a:pPr>
            <a:r>
              <a:rPr lang="zh-CN" altLang="en-US" sz="2800" dirty="0"/>
              <a:t>* </a:t>
            </a:r>
            <a:r>
              <a:rPr lang="en-GB" altLang="zh-CN" sz="2800" dirty="0" err="1"/>
              <a:t>AccessKey</a:t>
            </a:r>
            <a:r>
              <a:rPr lang="en-GB" altLang="zh-CN" sz="2800" dirty="0"/>
              <a:t> Secret</a:t>
            </a:r>
            <a:r>
              <a:rPr lang="zh-CN" altLang="en-US" sz="2800" dirty="0"/>
              <a:t>是用户用于加密签名字符串和视觉智能平台用来验证签名字符串的密钥。</a:t>
            </a:r>
            <a:endParaRPr lang="zh-CN" altLang="en-US" sz="2000" dirty="0"/>
          </a:p>
        </p:txBody>
      </p:sp>
      <p:sp>
        <p:nvSpPr>
          <p:cNvPr id="5" name="内容占位符 9"/>
          <p:cNvSpPr txBox="1"/>
          <p:nvPr/>
        </p:nvSpPr>
        <p:spPr>
          <a:xfrm>
            <a:off x="1861442" y="7112017"/>
            <a:ext cx="20666075" cy="4175139"/>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lnSpc>
                <a:spcPct val="200000"/>
              </a:lnSpc>
              <a:buNone/>
            </a:pPr>
            <a:r>
              <a:rPr lang="zh-CN" altLang="en-US" sz="3600" dirty="0"/>
              <a:t>    </a:t>
            </a:r>
            <a:r>
              <a:rPr lang="zh-CN" altLang="en-US" sz="3600" dirty="0" smtClean="0"/>
              <a:t>对于</a:t>
            </a:r>
            <a:r>
              <a:rPr lang="zh-CN" altLang="en-US" sz="3600" dirty="0"/>
              <a:t>视觉智能平台来说，</a:t>
            </a:r>
            <a:r>
              <a:rPr lang="en-GB" altLang="zh-CN" sz="3600" dirty="0" err="1"/>
              <a:t>AccessKey</a:t>
            </a:r>
            <a:r>
              <a:rPr lang="zh-CN" altLang="en-US" sz="3600" dirty="0"/>
              <a:t>的来源有：</a:t>
            </a:r>
            <a:endParaRPr lang="zh-CN" altLang="en-US" sz="3600" dirty="0"/>
          </a:p>
          <a:p>
            <a:pPr marL="914400" lvl="1" indent="0">
              <a:lnSpc>
                <a:spcPct val="200000"/>
              </a:lnSpc>
              <a:buNone/>
            </a:pPr>
            <a:r>
              <a:rPr lang="zh-CN" altLang="en-US" sz="2800" dirty="0"/>
              <a:t>* 已开通视觉智能平台服务的拥有者申请的</a:t>
            </a:r>
            <a:r>
              <a:rPr lang="en-GB" altLang="zh-CN" sz="2800" dirty="0" err="1"/>
              <a:t>AccessKey</a:t>
            </a:r>
            <a:r>
              <a:rPr lang="zh-CN" altLang="en-GB" sz="2800" dirty="0"/>
              <a:t>。</a:t>
            </a:r>
            <a:endParaRPr lang="zh-CN" altLang="en-GB" sz="2800" dirty="0"/>
          </a:p>
          <a:p>
            <a:pPr marL="914400" lvl="1" indent="0">
              <a:lnSpc>
                <a:spcPct val="200000"/>
              </a:lnSpc>
              <a:buNone/>
            </a:pPr>
            <a:r>
              <a:rPr lang="zh-CN" altLang="en-GB" sz="2800" dirty="0"/>
              <a:t>* </a:t>
            </a:r>
            <a:r>
              <a:rPr lang="zh-CN" altLang="en-US" sz="2800" dirty="0"/>
              <a:t>已开通视觉智能平台服务的拥有者通过</a:t>
            </a:r>
            <a:r>
              <a:rPr lang="en-GB" altLang="zh-CN" sz="2800" dirty="0"/>
              <a:t>RAM</a:t>
            </a:r>
            <a:r>
              <a:rPr lang="zh-CN" altLang="en-US" sz="2800" dirty="0"/>
              <a:t>授权给第三方请求者的</a:t>
            </a:r>
            <a:r>
              <a:rPr lang="en-GB" altLang="zh-CN" sz="2800" dirty="0" err="1"/>
              <a:t>AccessKey</a:t>
            </a:r>
            <a:r>
              <a:rPr lang="zh-CN" altLang="en-GB" sz="2800" dirty="0"/>
              <a:t>。</a:t>
            </a:r>
            <a:endParaRPr lang="zh-CN" altLang="en-GB" sz="2800" dirty="0"/>
          </a:p>
          <a:p>
            <a:pPr marL="914400" lvl="1" indent="0">
              <a:lnSpc>
                <a:spcPct val="200000"/>
              </a:lnSpc>
              <a:buNone/>
            </a:pPr>
            <a:r>
              <a:rPr lang="zh-CN" altLang="en-GB" sz="2800" dirty="0"/>
              <a:t>* </a:t>
            </a:r>
            <a:r>
              <a:rPr lang="zh-CN" altLang="en-US" sz="2800" dirty="0"/>
              <a:t>已开通视觉智能平台服务的拥有者通过</a:t>
            </a:r>
            <a:r>
              <a:rPr lang="en-GB" altLang="zh-CN" sz="2800" dirty="0"/>
              <a:t>STS</a:t>
            </a:r>
            <a:r>
              <a:rPr lang="zh-CN" altLang="en-US" sz="2800" dirty="0"/>
              <a:t>授权给第三方请求者的</a:t>
            </a:r>
            <a:r>
              <a:rPr lang="en-GB" altLang="zh-CN" sz="2800" dirty="0" err="1"/>
              <a:t>AccessKey</a:t>
            </a:r>
            <a:r>
              <a:rPr lang="zh-CN" altLang="en-GB" sz="2800" dirty="0"/>
              <a:t>。</a:t>
            </a:r>
            <a:endParaRPr lang="zh-CN"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5281831"/>
          </a:xfrm>
          <a:prstGeom prst="rect">
            <a:avLst/>
          </a:prstGeom>
        </p:spPr>
        <p:txBody>
          <a:bodyPr wrap="square">
            <a:spAutoFit/>
          </a:bodyPr>
          <a:lstStyle/>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1.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2.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阿里云视觉智能开放平台基本概念</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b="1" dirty="0">
                <a:latin typeface="微软雅黑" panose="020B0503020204020204" pitchFamily="34" charset="-122"/>
                <a:ea typeface="微软雅黑" panose="020B0503020204020204" pitchFamily="34" charset="-122"/>
              </a:rPr>
              <a:t>3. </a:t>
            </a:r>
            <a:r>
              <a:rPr kumimoji="1" lang="zh-CN" altLang="en-US" sz="4400" b="1" dirty="0">
                <a:latin typeface="微软雅黑" panose="020B0503020204020204" pitchFamily="34" charset="-122"/>
                <a:ea typeface="微软雅黑" panose="020B0503020204020204" pitchFamily="34" charset="-122"/>
              </a:rPr>
              <a:t>开发流程与步骤</a:t>
            </a:r>
            <a:endParaRPr kumimoji="1" lang="zh-CN" altLang="en-US"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4. </a:t>
            </a:r>
            <a:r>
              <a:rPr kumimoji="1" lang="zh-CN" altLang="en-US" sz="4400" dirty="0">
                <a:solidFill>
                  <a:schemeClr val="tx2"/>
                </a:solidFill>
                <a:latin typeface="微软雅黑" panose="020B0503020204020204" pitchFamily="34" charset="-122"/>
                <a:ea typeface="微软雅黑" panose="020B0503020204020204" pitchFamily="34" charset="-122"/>
              </a:rPr>
              <a:t>人脸人体相关能力介绍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5.</a:t>
            </a:r>
            <a:r>
              <a:rPr kumimoji="1" lang="zh-CN" altLang="en-US" sz="4400" dirty="0">
                <a:solidFill>
                  <a:schemeClr val="tx2"/>
                </a:solidFill>
                <a:latin typeface="微软雅黑" panose="020B0503020204020204" pitchFamily="34" charset="-122"/>
                <a:ea typeface="微软雅黑" panose="020B0503020204020204" pitchFamily="34" charset="-122"/>
              </a:rPr>
              <a:t> 综合案例：人脸识别门禁</a:t>
            </a:r>
            <a:endParaRPr kumimoji="1" lang="en-US" altLang="zh-CN" sz="4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开发流程与步骤</a:t>
            </a:r>
            <a:endParaRPr lang="zh-CN" altLang="en-US" dirty="0"/>
          </a:p>
        </p:txBody>
      </p:sp>
      <p:sp>
        <p:nvSpPr>
          <p:cNvPr id="11" name="内容占位符 9"/>
          <p:cNvSpPr txBox="1"/>
          <p:nvPr/>
        </p:nvSpPr>
        <p:spPr>
          <a:xfrm>
            <a:off x="1856422" y="2821541"/>
            <a:ext cx="20666075" cy="9438404"/>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      阿里云视觉智能开放平台提供人脸人体</a:t>
            </a:r>
            <a:r>
              <a:rPr lang="en-GB" altLang="zh-CN" sz="3600" dirty="0"/>
              <a:t>AI</a:t>
            </a:r>
            <a:r>
              <a:rPr lang="zh-CN" altLang="en-US" sz="3600" dirty="0"/>
              <a:t>服务，该服务中的大部分</a:t>
            </a:r>
            <a:r>
              <a:rPr lang="en-GB" altLang="zh-CN" sz="3600" dirty="0"/>
              <a:t>API</a:t>
            </a:r>
            <a:r>
              <a:rPr lang="zh-CN" altLang="en-US" sz="3600" dirty="0"/>
              <a:t>都可以单独使用，人脸搜索的</a:t>
            </a:r>
            <a:r>
              <a:rPr lang="en-GB" altLang="zh-CN" sz="3600" dirty="0"/>
              <a:t>API</a:t>
            </a:r>
            <a:r>
              <a:rPr lang="zh-CN" altLang="en-US" sz="3600" dirty="0"/>
              <a:t>则需要多个</a:t>
            </a:r>
            <a:r>
              <a:rPr lang="en-GB" altLang="zh-CN" sz="3600" dirty="0"/>
              <a:t>API</a:t>
            </a:r>
            <a:r>
              <a:rPr lang="zh-CN" altLang="en-US" sz="3600" dirty="0"/>
              <a:t>调用配合使用</a:t>
            </a:r>
            <a:r>
              <a:rPr lang="zh-CN" altLang="en-US" sz="3600" dirty="0" smtClean="0"/>
              <a:t>。</a:t>
            </a:r>
            <a:endParaRPr lang="en-US" altLang="zh-CN" sz="3600" dirty="0" smtClean="0"/>
          </a:p>
          <a:p>
            <a:pPr marL="0" indent="0">
              <a:buNone/>
            </a:pPr>
            <a:endParaRPr lang="en-US" altLang="zh-CN" sz="2000" dirty="0"/>
          </a:p>
          <a:p>
            <a:pPr marL="914400" lvl="1" indent="0">
              <a:buNone/>
            </a:pPr>
            <a:r>
              <a:rPr lang="zh-CN" altLang="en-US" dirty="0"/>
              <a:t>步骤</a:t>
            </a:r>
            <a:r>
              <a:rPr lang="en-US" altLang="zh-CN" dirty="0"/>
              <a:t>1</a:t>
            </a:r>
            <a:r>
              <a:rPr lang="zh-CN" altLang="en-US" dirty="0"/>
              <a:t>：成为开发者，使用阿里云账号登录 </a:t>
            </a:r>
            <a:r>
              <a:rPr lang="en-US" altLang="zh-CN" dirty="0"/>
              <a:t>[</a:t>
            </a:r>
            <a:r>
              <a:rPr lang="zh-CN" altLang="en-US" dirty="0"/>
              <a:t>阿里云视觉智能开放平台</a:t>
            </a:r>
            <a:r>
              <a:rPr lang="en-US" altLang="zh-CN" dirty="0"/>
              <a:t>]</a:t>
            </a:r>
            <a:r>
              <a:rPr lang="zh-CN" altLang="en-US" dirty="0"/>
              <a:t>。</a:t>
            </a:r>
            <a:endParaRPr lang="zh-CN" altLang="en-US" dirty="0"/>
          </a:p>
          <a:p>
            <a:pPr marL="914400" lvl="1" indent="0">
              <a:buNone/>
            </a:pPr>
            <a:r>
              <a:rPr lang="zh-CN" altLang="en-US" dirty="0"/>
              <a:t>步骤</a:t>
            </a:r>
            <a:r>
              <a:rPr lang="en-US" altLang="zh-CN" dirty="0"/>
              <a:t>2</a:t>
            </a:r>
            <a:r>
              <a:rPr lang="zh-CN" altLang="en-US" dirty="0"/>
              <a:t>：能力开通，在能力页面上方单击立即开通，进入能力购买页面。</a:t>
            </a:r>
            <a:endParaRPr lang="zh-CN" altLang="en-US" dirty="0"/>
          </a:p>
          <a:p>
            <a:pPr marL="914400" lvl="1" indent="0">
              <a:buNone/>
            </a:pPr>
            <a:r>
              <a:rPr lang="zh-CN" altLang="en-US" dirty="0"/>
              <a:t>步骤</a:t>
            </a:r>
            <a:r>
              <a:rPr lang="en-US" altLang="zh-CN" dirty="0"/>
              <a:t>3</a:t>
            </a:r>
            <a:r>
              <a:rPr lang="zh-CN" altLang="en-US" dirty="0"/>
              <a:t>：添加</a:t>
            </a:r>
            <a:r>
              <a:rPr lang="en-US" altLang="zh-CN" dirty="0"/>
              <a:t>POM</a:t>
            </a:r>
            <a:r>
              <a:rPr lang="zh-CN" altLang="en-US" dirty="0"/>
              <a:t>依赖。</a:t>
            </a:r>
            <a:endParaRPr lang="zh-CN" altLang="en-US" dirty="0"/>
          </a:p>
          <a:p>
            <a:pPr marL="914400" lvl="1" indent="0">
              <a:buNone/>
            </a:pPr>
            <a:r>
              <a:rPr lang="zh-CN" altLang="en-US" dirty="0"/>
              <a:t>步骤</a:t>
            </a:r>
            <a:r>
              <a:rPr lang="en-US" altLang="zh-CN" dirty="0"/>
              <a:t>4</a:t>
            </a:r>
            <a:r>
              <a:rPr lang="zh-CN" altLang="en-US" dirty="0"/>
              <a:t>：创建人脸数据库。</a:t>
            </a:r>
            <a:endParaRPr lang="zh-CN" altLang="en-US" dirty="0"/>
          </a:p>
          <a:p>
            <a:pPr marL="914400" lvl="1" indent="0">
              <a:buNone/>
            </a:pPr>
            <a:r>
              <a:rPr lang="zh-CN" altLang="en-US" dirty="0"/>
              <a:t>步骤</a:t>
            </a:r>
            <a:r>
              <a:rPr lang="en-US" altLang="zh-CN" dirty="0"/>
              <a:t>4</a:t>
            </a:r>
            <a:r>
              <a:rPr lang="zh-CN" altLang="en-US" dirty="0"/>
              <a:t>：添加人脸样本。</a:t>
            </a:r>
            <a:endParaRPr lang="zh-CN" altLang="en-US" dirty="0"/>
          </a:p>
          <a:p>
            <a:pPr marL="914400" lvl="1" indent="0">
              <a:buNone/>
            </a:pPr>
            <a:r>
              <a:rPr lang="zh-CN" altLang="en-US" dirty="0"/>
              <a:t>步骤</a:t>
            </a:r>
            <a:r>
              <a:rPr lang="en-US" altLang="zh-CN" dirty="0"/>
              <a:t>6</a:t>
            </a:r>
            <a:r>
              <a:rPr lang="zh-CN" altLang="en-US" dirty="0"/>
              <a:t>：添加人脸数据。</a:t>
            </a:r>
            <a:endParaRPr lang="zh-CN" altLang="en-US" dirty="0"/>
          </a:p>
          <a:p>
            <a:pPr marL="914400" lvl="1" indent="0">
              <a:buNone/>
            </a:pPr>
            <a:r>
              <a:rPr lang="zh-CN" altLang="en-US" dirty="0"/>
              <a:t>步骤</a:t>
            </a:r>
            <a:r>
              <a:rPr lang="en-US" altLang="zh-CN" dirty="0"/>
              <a:t>7</a:t>
            </a:r>
            <a:r>
              <a:rPr lang="zh-CN" altLang="en-US" dirty="0"/>
              <a:t>：搜索人脸。</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5281831"/>
          </a:xfrm>
          <a:prstGeom prst="rect">
            <a:avLst/>
          </a:prstGeom>
        </p:spPr>
        <p:txBody>
          <a:bodyPr wrap="square">
            <a:spAutoFit/>
          </a:bodyPr>
          <a:lstStyle/>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1.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2.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阿里云视觉智能开放平台基本概念</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3. </a:t>
            </a:r>
            <a:r>
              <a:rPr kumimoji="1" lang="zh-CN" altLang="en-US" sz="4400" dirty="0">
                <a:solidFill>
                  <a:schemeClr val="tx2"/>
                </a:solidFill>
                <a:latin typeface="微软雅黑" panose="020B0503020204020204" pitchFamily="34" charset="-122"/>
                <a:ea typeface="微软雅黑" panose="020B0503020204020204" pitchFamily="34" charset="-122"/>
              </a:rPr>
              <a:t>开发流程与步骤</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b="1" dirty="0">
                <a:latin typeface="微软雅黑" panose="020B0503020204020204" pitchFamily="34" charset="-122"/>
                <a:ea typeface="微软雅黑" panose="020B0503020204020204" pitchFamily="34" charset="-122"/>
              </a:rPr>
              <a:t>4. </a:t>
            </a:r>
            <a:r>
              <a:rPr kumimoji="1" lang="zh-CN" altLang="en-US" sz="4400" b="1" dirty="0">
                <a:latin typeface="微软雅黑" panose="020B0503020204020204" pitchFamily="34" charset="-122"/>
                <a:ea typeface="微软雅黑" panose="020B0503020204020204" pitchFamily="34" charset="-122"/>
              </a:rPr>
              <a:t>人脸人体相关能力介绍</a:t>
            </a:r>
            <a:endParaRPr kumimoji="1" lang="en-US" altLang="zh-CN"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5.</a:t>
            </a:r>
            <a:r>
              <a:rPr kumimoji="1" lang="zh-CN" altLang="en-US" sz="4400" dirty="0">
                <a:solidFill>
                  <a:schemeClr val="tx2"/>
                </a:solidFill>
                <a:latin typeface="微软雅黑" panose="020B0503020204020204" pitchFamily="34" charset="-122"/>
                <a:ea typeface="微软雅黑" panose="020B0503020204020204" pitchFamily="34" charset="-122"/>
              </a:rPr>
              <a:t> 综合案例：人脸识别门禁</a:t>
            </a:r>
            <a:endParaRPr kumimoji="1" lang="en-US" altLang="zh-CN" sz="4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人脸人体相关能力介绍</a:t>
            </a:r>
            <a:endParaRPr lang="zh-CN" altLang="en-US" dirty="0"/>
          </a:p>
        </p:txBody>
      </p:sp>
      <p:sp>
        <p:nvSpPr>
          <p:cNvPr id="11" name="内容占位符 9"/>
          <p:cNvSpPr txBox="1"/>
          <p:nvPr/>
        </p:nvSpPr>
        <p:spPr>
          <a:xfrm>
            <a:off x="1855787" y="2712321"/>
            <a:ext cx="20666075" cy="9438404"/>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lgn="just">
              <a:buNone/>
            </a:pPr>
            <a:r>
              <a:rPr lang="zh-CN" altLang="en-US" sz="3600" dirty="0"/>
              <a:t>      阿里云视觉智能开放平台基于达摩院自研的人脸人体分析技术，提供人脸检测与五官定位、人脸属性识别、人脸比对、人脸搜索、人体检测、人体属性、行为分析等多种功能，为开发者和企业用户提供高性能高可用的人脸人体识别服务。广泛应用于数字门店、楼宇门禁、身份识别、互动娱乐、</a:t>
            </a:r>
            <a:r>
              <a:rPr lang="en-GB" altLang="zh-CN" sz="3600" dirty="0"/>
              <a:t>IPC</a:t>
            </a:r>
            <a:r>
              <a:rPr lang="zh-CN" altLang="en-US" sz="3600" dirty="0"/>
              <a:t>摄像头、内容广告等领域。</a:t>
            </a:r>
            <a:endParaRPr lang="en-US" altLang="zh-CN" sz="3600" dirty="0"/>
          </a:p>
          <a:p>
            <a:pPr marL="0" indent="0">
              <a:buNone/>
            </a:pPr>
            <a:endParaRPr lang="en-US" altLang="zh-CN" sz="3600" dirty="0"/>
          </a:p>
          <a:p>
            <a:pPr marL="0" indent="0">
              <a:buNone/>
            </a:pPr>
            <a:r>
              <a:rPr lang="zh-CN" altLang="en-US" sz="3600" dirty="0"/>
              <a:t>    人脸人体服务的应用场景如下：</a:t>
            </a:r>
            <a:endParaRPr lang="zh-CN" altLang="en-US" sz="3600" dirty="0"/>
          </a:p>
          <a:p>
            <a:pPr marL="914400" lvl="1" indent="0">
              <a:buNone/>
            </a:pPr>
            <a:r>
              <a:rPr lang="zh-CN" altLang="en-US" sz="2800" dirty="0"/>
              <a:t>* 身份验证：基于图像或视频输入进行检测，与注册库比对，实现</a:t>
            </a:r>
            <a:r>
              <a:rPr lang="en-US" altLang="zh-CN" sz="2800" dirty="0"/>
              <a:t>1:N</a:t>
            </a:r>
            <a:r>
              <a:rPr lang="zh-CN" altLang="en-US" sz="2800" dirty="0"/>
              <a:t>的人脸注册库比对。或与证件比对，实现</a:t>
            </a:r>
            <a:r>
              <a:rPr lang="en-US" altLang="zh-CN" sz="2800" dirty="0"/>
              <a:t>1</a:t>
            </a:r>
            <a:r>
              <a:rPr lang="zh-CN" altLang="en-US" sz="2800" dirty="0"/>
              <a:t>：</a:t>
            </a:r>
            <a:r>
              <a:rPr lang="en-US" altLang="zh-CN" sz="2800" dirty="0"/>
              <a:t>1</a:t>
            </a:r>
            <a:r>
              <a:rPr lang="zh-CN" altLang="en-US" sz="2800" dirty="0"/>
              <a:t>的人脸证件比对。适用于人脸登录、</a:t>
            </a:r>
            <a:r>
              <a:rPr lang="en-US" altLang="zh-CN" sz="2800" dirty="0"/>
              <a:t>VIP</a:t>
            </a:r>
            <a:r>
              <a:rPr lang="zh-CN" altLang="en-US" sz="2800" dirty="0"/>
              <a:t>人脸识别、人脸通关等场景。</a:t>
            </a:r>
            <a:endParaRPr lang="zh-CN" altLang="en-US" sz="2800" dirty="0"/>
          </a:p>
          <a:p>
            <a:pPr marL="914400" lvl="1" indent="0">
              <a:buNone/>
            </a:pPr>
            <a:r>
              <a:rPr lang="zh-CN" altLang="en-US" sz="2800" dirty="0"/>
              <a:t>* 安防监控：通过人脸特征点定位跟踪识别 ，进行</a:t>
            </a:r>
            <a:r>
              <a:rPr lang="en-US" altLang="zh-CN" sz="2800" dirty="0"/>
              <a:t>3D</a:t>
            </a:r>
            <a:r>
              <a:rPr lang="zh-CN" altLang="en-US" sz="2800" dirty="0"/>
              <a:t>人脸重建估计，识别摇头、 眨眼、张嘴等动作，判断是否为真人。在安检、</a:t>
            </a:r>
            <a:r>
              <a:rPr lang="en-US" altLang="zh-CN" sz="2800" dirty="0"/>
              <a:t>App</a:t>
            </a:r>
            <a:r>
              <a:rPr lang="zh-CN" altLang="en-US" sz="2800" dirty="0"/>
              <a:t>等进行安全身份验证的场景使用。</a:t>
            </a:r>
            <a:endParaRPr lang="en-US" altLang="zh-C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人脸识别门禁使用的</a:t>
            </a:r>
            <a:r>
              <a:rPr lang="en-US" altLang="zh-CN" dirty="0"/>
              <a:t>AI</a:t>
            </a:r>
            <a:r>
              <a:rPr lang="zh-CN" altLang="en-US" dirty="0"/>
              <a:t>能力</a:t>
            </a:r>
            <a:endParaRPr lang="zh-CN" altLang="en-US" dirty="0"/>
          </a:p>
        </p:txBody>
      </p:sp>
      <p:sp>
        <p:nvSpPr>
          <p:cNvPr id="11" name="内容占位符 9"/>
          <p:cNvSpPr txBox="1"/>
          <p:nvPr/>
        </p:nvSpPr>
        <p:spPr>
          <a:xfrm>
            <a:off x="1872919" y="2730170"/>
            <a:ext cx="20666075" cy="2399638"/>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      阿里云视觉智能开放平台基于达摩院自研的人脸人体分析技术，人脸识别门禁主要应用“人脸识别”相关能力，具体如下：</a:t>
            </a:r>
            <a:endParaRPr lang="en-US" altLang="zh-CN" sz="2000" dirty="0"/>
          </a:p>
        </p:txBody>
      </p:sp>
      <p:graphicFrame>
        <p:nvGraphicFramePr>
          <p:cNvPr id="4" name="表格 3"/>
          <p:cNvGraphicFramePr>
            <a:graphicFrameLocks noGrp="1"/>
          </p:cNvGraphicFramePr>
          <p:nvPr/>
        </p:nvGraphicFramePr>
        <p:xfrm>
          <a:off x="1874680" y="5129808"/>
          <a:ext cx="20666076" cy="7271714"/>
        </p:xfrm>
        <a:graphic>
          <a:graphicData uri="http://schemas.openxmlformats.org/drawingml/2006/table">
            <a:tbl>
              <a:tblPr firstRow="1" bandRow="1">
                <a:tableStyleId>{5C22544A-7EE6-4342-B048-85BDC9FD1C3A}</a:tableStyleId>
              </a:tblPr>
              <a:tblGrid>
                <a:gridCol w="4260290"/>
                <a:gridCol w="6072748"/>
                <a:gridCol w="10333038"/>
              </a:tblGrid>
              <a:tr h="688034">
                <a:tc>
                  <a:txBody>
                    <a:bodyPr/>
                    <a:lstStyle/>
                    <a:p>
                      <a:pPr algn="ctr"/>
                      <a:r>
                        <a:rPr lang="zh-CN" altLang="en-US" dirty="0">
                          <a:latin typeface="微软雅黑" panose="020B0503020204020204" pitchFamily="34" charset="-122"/>
                          <a:ea typeface="微软雅黑" panose="020B0503020204020204" pitchFamily="34" charset="-122"/>
                        </a:rPr>
                        <a:t>类别</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能力</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endParaRPr lang="zh-CN" altLang="en-US" dirty="0">
                        <a:latin typeface="微软雅黑" panose="020B0503020204020204" pitchFamily="34" charset="-122"/>
                        <a:ea typeface="微软雅黑" panose="020B0503020204020204" pitchFamily="34" charset="-122"/>
                      </a:endParaRPr>
                    </a:p>
                  </a:txBody>
                  <a:tcPr/>
                </a:tc>
              </a:tr>
              <a:tr h="688034">
                <a:tc rowSpan="8">
                  <a:txBody>
                    <a:bodyPr/>
                    <a:lstStyle/>
                    <a:p>
                      <a:pPr marL="144145" algn="ctr">
                        <a:lnSpc>
                          <a:spcPct val="150000"/>
                        </a:lnSpc>
                      </a:pPr>
                      <a:r>
                        <a:rPr lang="zh-CN" altLang="en-US" sz="3200" dirty="0">
                          <a:solidFill>
                            <a:srgbClr val="373C41"/>
                          </a:solidFill>
                          <a:latin typeface="微软雅黑" panose="020B0503020204020204" pitchFamily="34" charset="-122"/>
                          <a:ea typeface="微软雅黑" panose="020B0503020204020204" pitchFamily="34" charset="-122"/>
                        </a:rPr>
                        <a:t>人脸识别</a:t>
                      </a:r>
                      <a:endParaRPr lang="zh-CN" altLang="en-US" sz="3200" dirty="0">
                        <a:solidFill>
                          <a:srgbClr val="373C41"/>
                        </a:solidFill>
                        <a:latin typeface="微软雅黑" panose="020B0503020204020204" pitchFamily="34" charset="-122"/>
                        <a:ea typeface="微软雅黑" panose="020B0503020204020204" pitchFamily="34" charset="-122"/>
                      </a:endParaRPr>
                    </a:p>
                  </a:txBody>
                  <a:tcPr anchor="ctr"/>
                </a:tc>
                <a:tc>
                  <a:txBody>
                    <a:bodyPr/>
                    <a:lstStyle/>
                    <a:p>
                      <a:pPr marL="0" indent="0" algn="l">
                        <a:lnSpc>
                          <a:spcPct val="150000"/>
                        </a:lnSpc>
                        <a:buFontTx/>
                        <a:buNone/>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 创建人脸数据库</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a:r>
                        <a:rPr lang="zh-CN" altLang="en-US" sz="3200" dirty="0">
                          <a:solidFill>
                            <a:srgbClr val="373C41"/>
                          </a:solidFill>
                          <a:latin typeface="微软雅黑" panose="020B0503020204020204" pitchFamily="34" charset="-122"/>
                          <a:ea typeface="微软雅黑" panose="020B0503020204020204" pitchFamily="34" charset="-122"/>
                        </a:rPr>
                        <a:t>创建人脸数据库</a:t>
                      </a:r>
                      <a:endParaRPr lang="zh-CN" altLang="en-US" sz="3200" dirty="0">
                        <a:solidFill>
                          <a:srgbClr val="373C41"/>
                        </a:solidFill>
                        <a:latin typeface="微软雅黑" panose="020B0503020204020204" pitchFamily="34" charset="-122"/>
                        <a:ea typeface="微软雅黑" panose="020B0503020204020204" pitchFamily="34" charset="-122"/>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查看数据库列表</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查看人脸数据库列表</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添加人脸样本</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向人脸数据库中添加人脸样本数据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marR="0" lvl="0" indent="0" algn="l" defTabSz="1828165" rtl="0" eaLnBrk="1" fontAlgn="auto" latinLnBrk="0" hangingPunct="1">
                        <a:lnSpc>
                          <a:spcPct val="150000"/>
                        </a:lnSpc>
                        <a:spcBef>
                          <a:spcPts val="0"/>
                        </a:spcBef>
                        <a:spcAft>
                          <a:spcPts val="0"/>
                        </a:spcAft>
                        <a:buClrTx/>
                        <a:buSzTx/>
                        <a:buFontTx/>
                        <a:buNone/>
                        <a:defRPr/>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查询人脸样本</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查询人脸数据库中的人脸样本数据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查询人脸样本列表</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查询人脸数据库中的人脸样本列表</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更新人脸样本</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更新人脸数据库中的人脸样本数据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添加人脸数据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为指定数据库添加人脸数据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r h="688034">
                <a:tc vMerge="1">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人脸搜索</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c>
                  <a:txBody>
                    <a:bodyPr/>
                    <a:lstStyle/>
                    <a:p>
                      <a:pPr marL="144145" algn="l" defTabSz="1828165" rtl="0" eaLnBrk="1" latinLnBrk="0" hangingPunct="1">
                        <a:lnSpc>
                          <a:spcPct val="150000"/>
                        </a:lnSpc>
                      </a:pPr>
                      <a:r>
                        <a:rPr lang="zh-CN" altLang="en-US" sz="3200" kern="1200" dirty="0">
                          <a:solidFill>
                            <a:srgbClr val="373C41"/>
                          </a:solidFill>
                          <a:latin typeface="微软雅黑" panose="020B0503020204020204" pitchFamily="34" charset="-122"/>
                          <a:ea typeface="微软雅黑" panose="020B0503020204020204" pitchFamily="34" charset="-122"/>
                          <a:cs typeface="+mn-cs"/>
                        </a:rPr>
                        <a:t>根据输入图片，在数据库中搜索相似的人脸图片数据</a:t>
                      </a:r>
                      <a:endParaRPr lang="zh-CN" altLang="en-US" sz="3200" kern="1200" dirty="0">
                        <a:solidFill>
                          <a:srgbClr val="373C41"/>
                        </a:solidFill>
                        <a:latin typeface="微软雅黑" panose="020B0503020204020204" pitchFamily="34" charset="-122"/>
                        <a:ea typeface="微软雅黑" panose="020B0503020204020204" pitchFamily="34" charset="-122"/>
                        <a:cs typeface="+mn-cs"/>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5281831"/>
          </a:xfrm>
          <a:prstGeom prst="rect">
            <a:avLst/>
          </a:prstGeom>
        </p:spPr>
        <p:txBody>
          <a:bodyPr wrap="square">
            <a:spAutoFit/>
          </a:bodyPr>
          <a:lstStyle/>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1.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2.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阿里云视觉智能开放平台基本概念</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3. </a:t>
            </a:r>
            <a:r>
              <a:rPr kumimoji="1" lang="zh-CN" altLang="en-US" sz="4400" dirty="0">
                <a:solidFill>
                  <a:schemeClr val="tx2"/>
                </a:solidFill>
                <a:latin typeface="微软雅黑" panose="020B0503020204020204" pitchFamily="34" charset="-122"/>
                <a:ea typeface="微软雅黑" panose="020B0503020204020204" pitchFamily="34" charset="-122"/>
              </a:rPr>
              <a:t>开发流程与步骤</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4. </a:t>
            </a:r>
            <a:r>
              <a:rPr kumimoji="1" lang="zh-CN" altLang="en-US" sz="4400" dirty="0">
                <a:solidFill>
                  <a:schemeClr val="tx2"/>
                </a:solidFill>
                <a:latin typeface="微软雅黑" panose="020B0503020204020204" pitchFamily="34" charset="-122"/>
                <a:ea typeface="微软雅黑" panose="020B0503020204020204" pitchFamily="34" charset="-122"/>
              </a:rPr>
              <a:t>人脸人体相关能力介绍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b="1" dirty="0">
                <a:latin typeface="微软雅黑" panose="020B0503020204020204" pitchFamily="34" charset="-122"/>
                <a:ea typeface="微软雅黑" panose="020B0503020204020204" pitchFamily="34" charset="-122"/>
              </a:rPr>
              <a:t>5.</a:t>
            </a:r>
            <a:r>
              <a:rPr kumimoji="1" lang="zh-CN" altLang="en-US" sz="4400" b="1" dirty="0">
                <a:latin typeface="微软雅黑" panose="020B0503020204020204" pitchFamily="34" charset="-122"/>
                <a:ea typeface="微软雅黑" panose="020B0503020204020204" pitchFamily="34" charset="-122"/>
              </a:rPr>
              <a:t> 综合案例：人脸识别门禁</a:t>
            </a:r>
            <a:endParaRPr kumimoji="1" lang="en-US" altLang="zh-CN" sz="4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综合案例：人脸识别门禁</a:t>
            </a:r>
            <a:endParaRPr lang="zh-CN" altLang="en-US" dirty="0"/>
          </a:p>
        </p:txBody>
      </p:sp>
      <p:sp>
        <p:nvSpPr>
          <p:cNvPr id="11" name="内容占位符 9"/>
          <p:cNvSpPr txBox="1"/>
          <p:nvPr/>
        </p:nvSpPr>
        <p:spPr>
          <a:xfrm>
            <a:off x="1855787" y="2712321"/>
            <a:ext cx="20666075" cy="4145679"/>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案例描述：</a:t>
            </a:r>
            <a:endParaRPr lang="en-US" altLang="zh-CN" sz="3600" dirty="0"/>
          </a:p>
          <a:p>
            <a:pPr marL="0" indent="0">
              <a:buNone/>
            </a:pPr>
            <a:r>
              <a:rPr lang="zh-CN" altLang="en-US" sz="3600" dirty="0"/>
              <a:t>      以实验箱中的树莓派、及树莓派配套摄像头为基础硬件，通过简单开发（语言为</a:t>
            </a:r>
            <a:r>
              <a:rPr lang="en-US" altLang="zh-CN" sz="3600" dirty="0"/>
              <a:t>python</a:t>
            </a:r>
            <a:r>
              <a:rPr lang="zh-CN" altLang="en-US" sz="3600" dirty="0"/>
              <a:t>）调用阿里云视觉智能开放平台中的“人脸识别”相关能力的</a:t>
            </a:r>
            <a:r>
              <a:rPr lang="en-US" altLang="zh-CN" sz="3600" dirty="0"/>
              <a:t>API</a:t>
            </a:r>
            <a:r>
              <a:rPr lang="zh-CN" altLang="en-US" sz="3600" dirty="0"/>
              <a:t>，来实现人脸识别门禁的功能，同时将识别结果与</a:t>
            </a:r>
            <a:r>
              <a:rPr lang="en-US" altLang="zh-CN" sz="3600" dirty="0"/>
              <a:t>IOT</a:t>
            </a:r>
            <a:r>
              <a:rPr lang="zh-CN" altLang="en-US" sz="3600" dirty="0"/>
              <a:t>物联网平台联动，通过“钉钉”下发识别结果。</a:t>
            </a:r>
            <a:endParaRPr lang="en-US" altLang="zh-CN" sz="2800" dirty="0"/>
          </a:p>
        </p:txBody>
      </p:sp>
      <p:pic>
        <p:nvPicPr>
          <p:cNvPr id="3" name="图片 2"/>
          <p:cNvPicPr>
            <a:picLocks noChangeAspect="1"/>
          </p:cNvPicPr>
          <p:nvPr/>
        </p:nvPicPr>
        <p:blipFill>
          <a:blip r:embed="rId1"/>
          <a:stretch>
            <a:fillRect/>
          </a:stretch>
        </p:blipFill>
        <p:spPr>
          <a:xfrm>
            <a:off x="6533780" y="6858000"/>
            <a:ext cx="11237066" cy="50406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综合案例：人脸识别门禁</a:t>
            </a:r>
            <a:endParaRPr lang="zh-CN" altLang="en-US" dirty="0"/>
          </a:p>
        </p:txBody>
      </p:sp>
      <p:sp>
        <p:nvSpPr>
          <p:cNvPr id="4" name="内容占位符 9"/>
          <p:cNvSpPr txBox="1"/>
          <p:nvPr/>
        </p:nvSpPr>
        <p:spPr>
          <a:xfrm>
            <a:off x="1855788" y="2712321"/>
            <a:ext cx="10333038" cy="9438404"/>
          </a:xfrm>
          <a:prstGeom prst="rect">
            <a:avLst/>
          </a:prstGeom>
        </p:spPr>
        <p:txBody>
          <a:bodyPr>
            <a:normAutofit fontScale="92500" lnSpcReduction="2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900" b="1" dirty="0"/>
              <a:t>具体实验内容包括：</a:t>
            </a:r>
            <a:endParaRPr lang="en-US" altLang="zh-CN" sz="3900" b="1" dirty="0"/>
          </a:p>
          <a:p>
            <a:pPr marL="742950" indent="-742950">
              <a:buFont typeface="+mj-ea"/>
              <a:buAutoNum type="circleNumDbPlain"/>
            </a:pPr>
            <a:r>
              <a:rPr lang="zh-CN" altLang="en-US" sz="3600" dirty="0"/>
              <a:t>树莓派系统的安装；</a:t>
            </a:r>
            <a:endParaRPr lang="zh-CN" altLang="en-US" sz="3600" dirty="0"/>
          </a:p>
          <a:p>
            <a:pPr marL="742950" indent="-742950">
              <a:buFont typeface="+mj-ea"/>
              <a:buAutoNum type="circleNumDbPlain"/>
            </a:pPr>
            <a:r>
              <a:rPr lang="zh-CN" altLang="en-US" sz="3600" dirty="0"/>
              <a:t>搭建完成硬件环境；</a:t>
            </a:r>
            <a:endParaRPr lang="zh-CN" altLang="en-US" sz="3600" dirty="0"/>
          </a:p>
          <a:p>
            <a:pPr marL="742950" indent="-742950">
              <a:buFont typeface="+mj-ea"/>
              <a:buAutoNum type="circleNumDbPlain"/>
            </a:pPr>
            <a:r>
              <a:rPr lang="zh-CN" altLang="en-US" sz="3600" dirty="0"/>
              <a:t>使用阿里云账号登录 </a:t>
            </a:r>
            <a:r>
              <a:rPr lang="en-US" altLang="zh-CN" sz="3600" dirty="0"/>
              <a:t>[</a:t>
            </a:r>
            <a:r>
              <a:rPr lang="zh-CN" altLang="en-US" sz="3600" dirty="0"/>
              <a:t>阿里云视觉智能开放平台</a:t>
            </a:r>
            <a:r>
              <a:rPr lang="en-US" altLang="zh-CN" sz="3600" dirty="0"/>
              <a:t>]</a:t>
            </a:r>
            <a:r>
              <a:rPr lang="zh-CN" altLang="en-US" sz="3600" dirty="0"/>
              <a:t>，成为开发者；</a:t>
            </a:r>
            <a:endParaRPr lang="zh-CN" altLang="en-US" sz="3600" dirty="0"/>
          </a:p>
          <a:p>
            <a:pPr marL="742950" indent="-742950">
              <a:buFont typeface="+mj-ea"/>
              <a:buAutoNum type="circleNumDbPlain"/>
            </a:pPr>
            <a:r>
              <a:rPr lang="zh-CN" altLang="en-US" sz="3600" dirty="0"/>
              <a:t>人脸识别能力开通；</a:t>
            </a:r>
            <a:endParaRPr lang="zh-CN" altLang="en-US" sz="3600" dirty="0"/>
          </a:p>
          <a:p>
            <a:pPr marL="742950" indent="-742950">
              <a:buFont typeface="+mj-ea"/>
              <a:buAutoNum type="circleNumDbPlain"/>
            </a:pPr>
            <a:r>
              <a:rPr lang="zh-CN" altLang="en-US" sz="3600" dirty="0"/>
              <a:t>调用人脸识别”相关能力的</a:t>
            </a:r>
            <a:r>
              <a:rPr lang="en-GB" altLang="zh-CN" sz="3600" dirty="0"/>
              <a:t>API</a:t>
            </a:r>
            <a:r>
              <a:rPr lang="zh-CN" altLang="en-US" sz="3600" dirty="0"/>
              <a:t>完成代码工作；</a:t>
            </a:r>
            <a:endParaRPr lang="zh-CN" altLang="en-US" sz="3600" dirty="0"/>
          </a:p>
          <a:p>
            <a:pPr marL="742950" indent="-742950">
              <a:buFont typeface="+mj-ea"/>
              <a:buAutoNum type="circleNumDbPlain"/>
            </a:pPr>
            <a:r>
              <a:rPr lang="zh-CN" altLang="en-US" sz="3600" dirty="0"/>
              <a:t>添加样本数据；</a:t>
            </a:r>
            <a:endParaRPr lang="zh-CN" altLang="en-US" sz="3600" dirty="0"/>
          </a:p>
          <a:p>
            <a:pPr marL="742950" indent="-742950">
              <a:buFont typeface="+mj-ea"/>
              <a:buAutoNum type="circleNumDbPlain"/>
            </a:pPr>
            <a:r>
              <a:rPr lang="zh-CN" altLang="en-US" sz="3600" dirty="0"/>
              <a:t>测试验证；</a:t>
            </a:r>
            <a:endParaRPr lang="zh-CN" altLang="en-US" sz="3600" dirty="0"/>
          </a:p>
          <a:p>
            <a:pPr marL="742950" indent="-742950">
              <a:buFont typeface="+mj-ea"/>
              <a:buAutoNum type="circleNumDbPlain"/>
            </a:pPr>
            <a:r>
              <a:rPr lang="zh-CN" altLang="en-US" sz="3600" dirty="0"/>
              <a:t>通过</a:t>
            </a:r>
            <a:r>
              <a:rPr lang="en-GB" altLang="zh-CN" sz="3600" dirty="0"/>
              <a:t>IOT Studio</a:t>
            </a:r>
            <a:r>
              <a:rPr lang="zh-CN" altLang="en-US" sz="3600" dirty="0"/>
              <a:t>进行业务服务的开发，实现钉钉消息推送；</a:t>
            </a:r>
            <a:endParaRPr lang="zh-CN" altLang="en-US" sz="3600" dirty="0"/>
          </a:p>
        </p:txBody>
      </p:sp>
      <p:sp>
        <p:nvSpPr>
          <p:cNvPr id="5" name="内容占位符 9"/>
          <p:cNvSpPr txBox="1"/>
          <p:nvPr/>
        </p:nvSpPr>
        <p:spPr>
          <a:xfrm>
            <a:off x="13736997" y="2712321"/>
            <a:ext cx="8784866" cy="9438404"/>
          </a:xfrm>
          <a:prstGeom prst="rect">
            <a:avLst/>
          </a:prstGeom>
        </p:spPr>
        <p:txBody>
          <a:bodyPr>
            <a:normAutofit lnSpcReduction="1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b="1" dirty="0"/>
              <a:t>实验仪器、设备：</a:t>
            </a:r>
            <a:endParaRPr lang="en-US" altLang="zh-CN" sz="2000" b="1" dirty="0"/>
          </a:p>
          <a:p>
            <a:pPr marL="0" indent="0">
              <a:buNone/>
            </a:pPr>
            <a:r>
              <a:rPr lang="en-US" altLang="zh-CN" sz="3200" dirty="0"/>
              <a:t>1</a:t>
            </a:r>
            <a:r>
              <a:rPr lang="zh-CN" altLang="en-US" sz="3200" dirty="0"/>
              <a:t>、硬件：</a:t>
            </a:r>
            <a:endParaRPr lang="en-US" altLang="zh-CN" sz="3200" dirty="0"/>
          </a:p>
          <a:p>
            <a:pPr marL="0" indent="0">
              <a:buNone/>
            </a:pPr>
            <a:r>
              <a:rPr lang="en-GB" altLang="zh-CN" sz="3200" dirty="0"/>
              <a:t>PC </a:t>
            </a:r>
            <a:r>
              <a:rPr lang="zh-CN" altLang="en-US" sz="3200" dirty="0"/>
              <a:t>微型计算机、</a:t>
            </a:r>
            <a:r>
              <a:rPr lang="en-US" altLang="zh-CN" sz="3200" dirty="0"/>
              <a:t>1</a:t>
            </a:r>
            <a:r>
              <a:rPr lang="en-GB" altLang="zh-CN" sz="3200" dirty="0"/>
              <a:t>G</a:t>
            </a:r>
            <a:r>
              <a:rPr lang="zh-CN" altLang="en-US" sz="3200" dirty="0"/>
              <a:t>以上内存，</a:t>
            </a:r>
            <a:r>
              <a:rPr lang="en-US" altLang="zh-CN" sz="3200" dirty="0"/>
              <a:t>40</a:t>
            </a:r>
            <a:r>
              <a:rPr lang="en-GB" altLang="zh-CN" sz="3200" dirty="0"/>
              <a:t>G</a:t>
            </a:r>
            <a:r>
              <a:rPr lang="zh-CN" altLang="en-US" sz="3200" dirty="0"/>
              <a:t>以上硬盘</a:t>
            </a:r>
            <a:endParaRPr lang="zh-CN" altLang="en-US" sz="3200" dirty="0"/>
          </a:p>
          <a:p>
            <a:pPr marL="0" indent="0">
              <a:buNone/>
            </a:pPr>
            <a:endParaRPr lang="en-US" altLang="zh-CN" sz="3200" dirty="0"/>
          </a:p>
          <a:p>
            <a:pPr marL="0" indent="0">
              <a:buNone/>
            </a:pPr>
            <a:r>
              <a:rPr lang="en-US" altLang="zh-CN" sz="3200" dirty="0"/>
              <a:t>2</a:t>
            </a:r>
            <a:r>
              <a:rPr lang="zh-CN" altLang="en-US" sz="3200" dirty="0"/>
              <a:t>、使用平台：</a:t>
            </a:r>
            <a:endParaRPr lang="zh-CN" altLang="en-US" sz="3200" dirty="0"/>
          </a:p>
          <a:p>
            <a:pPr marL="0" indent="0">
              <a:buNone/>
            </a:pPr>
            <a:r>
              <a:rPr lang="zh-CN" altLang="en-US" sz="3200" dirty="0"/>
              <a:t>阿里云物联网平台；</a:t>
            </a:r>
            <a:endParaRPr lang="zh-CN" altLang="en-US" sz="3200" dirty="0"/>
          </a:p>
          <a:p>
            <a:pPr marL="0" indent="0">
              <a:buNone/>
            </a:pPr>
            <a:r>
              <a:rPr lang="zh-CN" altLang="en-US" sz="3200" dirty="0"/>
              <a:t>阿里云视觉智能开放平台（目前免费）；</a:t>
            </a:r>
            <a:endParaRPr lang="zh-CN" altLang="en-US" sz="3200" dirty="0"/>
          </a:p>
          <a:p>
            <a:pPr marL="0" indent="0">
              <a:buNone/>
            </a:pPr>
            <a:endParaRPr lang="en-US" altLang="zh-CN" sz="3200" dirty="0"/>
          </a:p>
          <a:p>
            <a:pPr marL="0" indent="0">
              <a:buNone/>
            </a:pPr>
            <a:r>
              <a:rPr lang="en-US" altLang="zh-CN" sz="3200" dirty="0"/>
              <a:t>3</a:t>
            </a:r>
            <a:r>
              <a:rPr lang="zh-CN" altLang="en-US" sz="3200" dirty="0"/>
              <a:t>、使用设备：</a:t>
            </a:r>
            <a:endParaRPr lang="zh-CN" altLang="en-US" sz="3200" dirty="0"/>
          </a:p>
          <a:p>
            <a:pPr marL="0" indent="0">
              <a:buNone/>
            </a:pPr>
            <a:r>
              <a:rPr lang="zh-CN" altLang="en-US" sz="3200" dirty="0"/>
              <a:t>智慧物联开发套件（包含树莓派</a:t>
            </a:r>
            <a:r>
              <a:rPr lang="en-US" altLang="zh-CN" sz="3200" dirty="0"/>
              <a:t>3</a:t>
            </a:r>
            <a:r>
              <a:rPr lang="en-GB" altLang="zh-CN" sz="3200" dirty="0"/>
              <a:t>B+</a:t>
            </a:r>
            <a:r>
              <a:rPr lang="zh-CN" altLang="en-GB" sz="3200" dirty="0"/>
              <a:t>；）</a:t>
            </a:r>
            <a:endParaRPr lang="zh-CN" altLang="en-GB" sz="3200" dirty="0"/>
          </a:p>
          <a:p>
            <a:pPr marL="0" indent="0">
              <a:buNone/>
            </a:pPr>
            <a:endParaRPr lang="zh-CN" alt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人脸识别门禁：硬件环境构建</a:t>
            </a:r>
            <a:endParaRPr lang="zh-CN" altLang="en-US" dirty="0"/>
          </a:p>
        </p:txBody>
      </p:sp>
      <p:pic>
        <p:nvPicPr>
          <p:cNvPr id="10" name="图片 9" descr="1616051780(1)"/>
          <p:cNvPicPr/>
          <p:nvPr/>
        </p:nvPicPr>
        <p:blipFill>
          <a:blip r:embed="rId1"/>
          <a:stretch>
            <a:fillRect/>
          </a:stretch>
        </p:blipFill>
        <p:spPr>
          <a:xfrm>
            <a:off x="14061033" y="2730170"/>
            <a:ext cx="7071712" cy="9432924"/>
          </a:xfrm>
          <a:prstGeom prst="rect">
            <a:avLst/>
          </a:prstGeom>
          <a:effectLst>
            <a:outerShdw blurRad="63500" algn="ctr" rotWithShape="0">
              <a:prstClr val="black">
                <a:alpha val="40000"/>
              </a:prstClr>
            </a:outerShdw>
            <a:softEdge rad="127000"/>
          </a:effectLst>
        </p:spPr>
      </p:pic>
      <p:sp>
        <p:nvSpPr>
          <p:cNvPr id="11" name="内容占位符 9"/>
          <p:cNvSpPr txBox="1"/>
          <p:nvPr/>
        </p:nvSpPr>
        <p:spPr>
          <a:xfrm>
            <a:off x="1855788"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人脸识别门禁硬件环境使用实验箱中的树莓派、及配套摄像头（通过排线连接到树莓派主板）</a:t>
            </a:r>
            <a:endParaRPr lang="zh-CN" altLang="en-US" sz="3600" dirty="0"/>
          </a:p>
          <a:p>
            <a:pPr lvl="1">
              <a:lnSpc>
                <a:spcPct val="200000"/>
              </a:lnSpc>
            </a:pPr>
            <a:r>
              <a:rPr lang="zh-CN" altLang="en-US" sz="2800" dirty="0"/>
              <a:t>树莓派默认没有操作系统，首先需要安装操作系统；</a:t>
            </a:r>
            <a:endParaRPr lang="en-US" altLang="zh-CN" sz="2800" dirty="0"/>
          </a:p>
          <a:p>
            <a:pPr lvl="1">
              <a:lnSpc>
                <a:spcPct val="200000"/>
              </a:lnSpc>
            </a:pPr>
            <a:r>
              <a:rPr lang="zh-CN" altLang="en-US" sz="2800" dirty="0"/>
              <a:t>树莓派的显示输出只支持</a:t>
            </a:r>
            <a:r>
              <a:rPr lang="en-US" altLang="zh-CN" sz="2800" dirty="0"/>
              <a:t>HDMI</a:t>
            </a:r>
            <a:r>
              <a:rPr lang="zh-CN" altLang="en-US" sz="2800" dirty="0"/>
              <a:t>，需要准备好具备</a:t>
            </a:r>
            <a:r>
              <a:rPr lang="en-US" altLang="zh-CN" sz="2800" dirty="0"/>
              <a:t>HDMI</a:t>
            </a:r>
            <a:r>
              <a:rPr lang="zh-CN" altLang="en-US" sz="2800" dirty="0"/>
              <a:t>接口的显示器；</a:t>
            </a:r>
            <a:endParaRPr lang="en-US" altLang="zh-CN" sz="2800" dirty="0"/>
          </a:p>
          <a:p>
            <a:pPr lvl="1">
              <a:lnSpc>
                <a:spcPct val="200000"/>
              </a:lnSpc>
            </a:pPr>
            <a:r>
              <a:rPr lang="zh-CN" altLang="en-US" sz="2800" dirty="0"/>
              <a:t>另外，树莓派的通信方式使用</a:t>
            </a:r>
            <a:r>
              <a:rPr lang="en-US" altLang="zh-CN" sz="2800" dirty="0"/>
              <a:t>LAN</a:t>
            </a:r>
            <a:r>
              <a:rPr lang="zh-CN" altLang="en-US" sz="2800" dirty="0"/>
              <a:t>的方式接入网络；</a:t>
            </a:r>
            <a:endParaRPr lang="zh-CN"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855787" y="2730500"/>
            <a:ext cx="20666075" cy="6018571"/>
          </a:xfrm>
          <a:prstGeom prst="rect">
            <a:avLst/>
          </a:prstGeom>
        </p:spPr>
        <p:txBody>
          <a:bodyPr wrap="square">
            <a:spAutoFit/>
          </a:bodyPr>
          <a:lstStyle/>
          <a:p>
            <a:pPr defTabSz="2400300">
              <a:lnSpc>
                <a:spcPct val="150000"/>
              </a:lnSpc>
              <a:spcBef>
                <a:spcPts val="600"/>
              </a:spcBef>
              <a:spcAft>
                <a:spcPts val="600"/>
              </a:spcAft>
            </a:pPr>
            <a:r>
              <a:rPr kumimoji="1" lang="zh-CN" altLang="en-US" sz="4400" b="1" dirty="0">
                <a:latin typeface="微软雅黑" panose="020B0503020204020204" pitchFamily="34" charset="-122"/>
                <a:ea typeface="微软雅黑" panose="020B0503020204020204" pitchFamily="34" charset="-122"/>
              </a:rPr>
              <a:t>学习完本课程后，你将能够：</a:t>
            </a:r>
            <a:endParaRPr kumimoji="1" lang="en-US" altLang="zh-CN"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latin typeface="微软雅黑" panose="020B0503020204020204" pitchFamily="34" charset="-122"/>
                <a:ea typeface="微软雅黑" panose="020B0503020204020204" pitchFamily="34" charset="-122"/>
              </a:rPr>
              <a:t>1.</a:t>
            </a:r>
            <a:r>
              <a:rPr kumimoji="1" lang="zh-CN" altLang="en-US" sz="4400" dirty="0">
                <a:latin typeface="微软雅黑" panose="020B0503020204020204" pitchFamily="34" charset="-122"/>
                <a:ea typeface="微软雅黑" panose="020B0503020204020204" pitchFamily="34" charset="-122"/>
              </a:rPr>
              <a:t> 了解阿里云视觉智能开放平台</a:t>
            </a:r>
            <a:endParaRPr kumimoji="1" lang="en-US" altLang="zh-CN" sz="4400"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latin typeface="微软雅黑" panose="020B0503020204020204" pitchFamily="34" charset="-122"/>
                <a:ea typeface="微软雅黑" panose="020B0503020204020204" pitchFamily="34" charset="-122"/>
              </a:rPr>
              <a:t>2.</a:t>
            </a:r>
            <a:r>
              <a:rPr kumimoji="1" lang="zh-CN" altLang="en-US" sz="4400" dirty="0">
                <a:latin typeface="微软雅黑" panose="020B0503020204020204" pitchFamily="34" charset="-122"/>
                <a:ea typeface="微软雅黑" panose="020B0503020204020204" pitchFamily="34" charset="-122"/>
              </a:rPr>
              <a:t> 掌握阿里云视觉智能平台</a:t>
            </a:r>
            <a:r>
              <a:rPr kumimoji="1" lang="en-US" altLang="zh-CN" sz="4400" dirty="0">
                <a:latin typeface="微软雅黑" panose="020B0503020204020204" pitchFamily="34" charset="-122"/>
                <a:ea typeface="微软雅黑" panose="020B0503020204020204" pitchFamily="34" charset="-122"/>
              </a:rPr>
              <a:t>AI</a:t>
            </a:r>
            <a:r>
              <a:rPr kumimoji="1" lang="zh-CN" altLang="en-US" sz="4400" dirty="0">
                <a:latin typeface="微软雅黑" panose="020B0503020204020204" pitchFamily="34" charset="-122"/>
                <a:ea typeface="微软雅黑" panose="020B0503020204020204" pitchFamily="34" charset="-122"/>
              </a:rPr>
              <a:t>能力的封装和应用集成</a:t>
            </a:r>
            <a:endParaRPr kumimoji="1" lang="en-US" altLang="zh-CN" sz="4400"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latin typeface="微软雅黑" panose="020B0503020204020204" pitchFamily="34" charset="-122"/>
                <a:ea typeface="微软雅黑" panose="020B0503020204020204" pitchFamily="34" charset="-122"/>
              </a:rPr>
              <a:t>3. </a:t>
            </a:r>
            <a:r>
              <a:rPr kumimoji="1" lang="zh-CN" altLang="en-US" sz="4400" dirty="0">
                <a:latin typeface="微软雅黑" panose="020B0503020204020204" pitchFamily="34" charset="-122"/>
                <a:ea typeface="微软雅黑" panose="020B0503020204020204" pitchFamily="34" charset="-122"/>
              </a:rPr>
              <a:t>可以通过阿里云视觉智能平台提供的基础</a:t>
            </a:r>
            <a:r>
              <a:rPr kumimoji="1" lang="en-US" altLang="zh-CN" sz="4400" dirty="0">
                <a:latin typeface="微软雅黑" panose="020B0503020204020204" pitchFamily="34" charset="-122"/>
                <a:ea typeface="微软雅黑" panose="020B0503020204020204" pitchFamily="34" charset="-122"/>
              </a:rPr>
              <a:t>AI</a:t>
            </a:r>
            <a:r>
              <a:rPr kumimoji="1" lang="zh-CN" altLang="en-US" sz="4400" dirty="0">
                <a:latin typeface="微软雅黑" panose="020B0503020204020204" pitchFamily="34" charset="-122"/>
                <a:ea typeface="微软雅黑" panose="020B0503020204020204" pitchFamily="34" charset="-122"/>
              </a:rPr>
              <a:t>能力，设计、开发和构建</a:t>
            </a:r>
            <a:r>
              <a:rPr kumimoji="1" lang="en-US" altLang="zh-CN" sz="4400" dirty="0">
                <a:latin typeface="微软雅黑" panose="020B0503020204020204" pitchFamily="34" charset="-122"/>
                <a:ea typeface="微软雅黑" panose="020B0503020204020204" pitchFamily="34" charset="-122"/>
              </a:rPr>
              <a:t>AI</a:t>
            </a:r>
            <a:r>
              <a:rPr kumimoji="1" lang="zh-CN" altLang="en-US" sz="4400" dirty="0">
                <a:latin typeface="微软雅黑" panose="020B0503020204020204" pitchFamily="34" charset="-122"/>
                <a:ea typeface="微软雅黑" panose="020B0503020204020204" pitchFamily="34" charset="-122"/>
              </a:rPr>
              <a:t>应用</a:t>
            </a:r>
            <a:endParaRPr kumimoji="1" lang="en-US" altLang="zh-CN" sz="4400" dirty="0">
              <a:latin typeface="微软雅黑" panose="020B0503020204020204" pitchFamily="34" charset="-122"/>
              <a:ea typeface="微软雅黑" panose="020B0503020204020204" pitchFamily="34" charset="-122"/>
            </a:endParaRPr>
          </a:p>
          <a:p>
            <a:pPr marL="914400" indent="-914400" defTabSz="2400300">
              <a:lnSpc>
                <a:spcPct val="90000"/>
              </a:lnSpc>
              <a:spcBef>
                <a:spcPct val="0"/>
              </a:spcBef>
              <a:spcAft>
                <a:spcPct val="35000"/>
              </a:spcAft>
              <a:buAutoNum type="arabicPeriod"/>
            </a:pPr>
            <a:endParaRPr kumimoji="1" lang="en-US" altLang="zh-CN" sz="5400" dirty="0">
              <a:latin typeface="微软雅黑" panose="020B0503020204020204" pitchFamily="34" charset="-122"/>
              <a:ea typeface="微软雅黑" panose="020B0503020204020204" pitchFamily="34" charset="-122"/>
            </a:endParaRPr>
          </a:p>
          <a:p>
            <a:pPr defTabSz="2400300">
              <a:lnSpc>
                <a:spcPct val="90000"/>
              </a:lnSpc>
              <a:spcBef>
                <a:spcPct val="0"/>
              </a:spcBef>
              <a:spcAft>
                <a:spcPct val="35000"/>
              </a:spcAft>
            </a:pPr>
            <a:endParaRPr kumimoji="1" lang="zh-CN" altLang="en-US" sz="5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a:t>课程目标</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人脸识别门禁：硬件环境构建</a:t>
            </a:r>
            <a:endParaRPr lang="zh-CN" altLang="en-US" dirty="0"/>
          </a:p>
        </p:txBody>
      </p:sp>
      <p:sp>
        <p:nvSpPr>
          <p:cNvPr id="11" name="内容占位符 9"/>
          <p:cNvSpPr txBox="1"/>
          <p:nvPr/>
        </p:nvSpPr>
        <p:spPr>
          <a:xfrm>
            <a:off x="1855788"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r>
              <a:rPr lang="zh-CN" altLang="en-US" sz="3600" dirty="0"/>
              <a:t>安装操作系统，准备基础环境</a:t>
            </a:r>
            <a:endParaRPr lang="zh-CN" altLang="en-US" sz="3600" dirty="0"/>
          </a:p>
          <a:p>
            <a:pPr lvl="1"/>
            <a:r>
              <a:rPr lang="zh-CN" altLang="en-US" sz="2800" dirty="0"/>
              <a:t>下载树莓派系统：下载地址</a:t>
            </a:r>
            <a:r>
              <a:rPr lang="en-US" altLang="zh-CN" sz="2800" dirty="0"/>
              <a:t>:</a:t>
            </a:r>
            <a:r>
              <a:rPr lang="zh-CN" altLang="en-US" sz="2800" dirty="0"/>
              <a:t> </a:t>
            </a:r>
            <a:r>
              <a:rPr lang="en-GB" altLang="zh-CN" sz="2800" dirty="0"/>
              <a:t>https://</a:t>
            </a:r>
            <a:r>
              <a:rPr lang="en-GB" altLang="zh-CN" sz="2800" dirty="0" err="1"/>
              <a:t>www.raspberrypi.org</a:t>
            </a:r>
            <a:r>
              <a:rPr lang="en-GB" altLang="zh-CN" sz="2800" dirty="0"/>
              <a:t>/software/operating-systems/</a:t>
            </a:r>
            <a:r>
              <a:rPr lang="zh-CN" altLang="en-US" sz="2800" dirty="0"/>
              <a:t>；系统</a:t>
            </a:r>
            <a:r>
              <a:rPr lang="en-GB" altLang="zh-CN" sz="2800" dirty="0"/>
              <a:t>SD</a:t>
            </a:r>
            <a:r>
              <a:rPr lang="zh-CN" altLang="en-US" sz="2800" dirty="0"/>
              <a:t>卡安装工具</a:t>
            </a:r>
            <a:r>
              <a:rPr lang="en-GB" altLang="zh-CN" sz="2800" dirty="0"/>
              <a:t>Pi Imager</a:t>
            </a:r>
            <a:r>
              <a:rPr lang="zh-CN" altLang="en-GB" sz="2800" dirty="0"/>
              <a:t>下载</a:t>
            </a:r>
            <a:r>
              <a:rPr lang="zh-CN" altLang="en-US" sz="2800" dirty="0"/>
              <a:t>地址</a:t>
            </a:r>
            <a:r>
              <a:rPr lang="en-GB" altLang="zh-CN" sz="2800" dirty="0"/>
              <a:t>:</a:t>
            </a:r>
            <a:r>
              <a:rPr lang="zh-CN" altLang="en-US" sz="2800" dirty="0"/>
              <a:t> </a:t>
            </a:r>
            <a:r>
              <a:rPr lang="en-GB" altLang="zh-CN" sz="2800" dirty="0"/>
              <a:t>https://</a:t>
            </a:r>
            <a:r>
              <a:rPr lang="en-GB" altLang="zh-CN" sz="2800" dirty="0" err="1"/>
              <a:t>www.raspberrypi.org</a:t>
            </a:r>
            <a:r>
              <a:rPr lang="en-GB" altLang="zh-CN" sz="2800" dirty="0"/>
              <a:t>/software/</a:t>
            </a:r>
            <a:endParaRPr lang="en-GB" altLang="zh-CN" sz="2800" dirty="0"/>
          </a:p>
          <a:p>
            <a:pPr lvl="1"/>
            <a:r>
              <a:rPr lang="zh-CN" altLang="en-US" sz="2800" dirty="0"/>
              <a:t>使用</a:t>
            </a:r>
            <a:r>
              <a:rPr lang="en-GB" altLang="zh-CN" sz="2800" dirty="0"/>
              <a:t>Pi Imager</a:t>
            </a:r>
            <a:r>
              <a:rPr lang="zh-CN" altLang="en-US" sz="2800" dirty="0"/>
              <a:t>将系统写入</a:t>
            </a:r>
            <a:r>
              <a:rPr lang="en-GB" altLang="zh-CN" sz="2800" dirty="0"/>
              <a:t>SD</a:t>
            </a:r>
            <a:r>
              <a:rPr lang="zh-CN" altLang="en-US" sz="2800" dirty="0"/>
              <a:t>卡 ；</a:t>
            </a:r>
            <a:endParaRPr lang="en-US" altLang="zh-CN" sz="2800" dirty="0"/>
          </a:p>
          <a:p>
            <a:pPr lvl="1"/>
            <a:r>
              <a:rPr lang="en-GB" altLang="zh-CN" sz="2800" dirty="0"/>
              <a:t>choose SD CARD,</a:t>
            </a:r>
            <a:r>
              <a:rPr lang="zh-CN" altLang="en-US" sz="2800" dirty="0"/>
              <a:t>选择</a:t>
            </a:r>
            <a:r>
              <a:rPr lang="en-GB" altLang="zh-CN" sz="2800" dirty="0" err="1"/>
              <a:t>sd</a:t>
            </a:r>
            <a:r>
              <a:rPr lang="zh-CN" altLang="en-US" sz="2800" dirty="0"/>
              <a:t>卡，</a:t>
            </a:r>
            <a:r>
              <a:rPr lang="en-GB" altLang="zh-CN" sz="2800" dirty="0"/>
              <a:t>write,</a:t>
            </a:r>
            <a:r>
              <a:rPr lang="zh-CN" altLang="en-US" sz="2800" dirty="0"/>
              <a:t>等待程序完成；</a:t>
            </a:r>
            <a:endParaRPr lang="en-US" altLang="zh-CN" sz="8800" dirty="0"/>
          </a:p>
          <a:p>
            <a:pPr lvl="1"/>
            <a:r>
              <a:rPr lang="zh-CN" altLang="en-US" sz="2800" dirty="0"/>
              <a:t>树莓派默认关闭了显示信号的输出</a:t>
            </a:r>
            <a:r>
              <a:rPr lang="en-US" altLang="zh-CN" sz="2800" dirty="0"/>
              <a:t>,</a:t>
            </a:r>
            <a:r>
              <a:rPr lang="zh-CN" altLang="en-US" sz="2800" dirty="0"/>
              <a:t>安装完成需修改默认配置文件 （打开</a:t>
            </a:r>
            <a:r>
              <a:rPr lang="en-US" altLang="zh-CN" sz="2800" dirty="0"/>
              <a:t>/</a:t>
            </a:r>
            <a:r>
              <a:rPr lang="en-GB" altLang="zh-CN" sz="2800" dirty="0"/>
              <a:t>boot/</a:t>
            </a:r>
            <a:r>
              <a:rPr lang="en-GB" altLang="zh-CN" sz="2800" dirty="0" err="1"/>
              <a:t>config.txt</a:t>
            </a:r>
            <a:r>
              <a:rPr lang="en-GB" altLang="zh-CN" sz="2800" dirty="0"/>
              <a:t> </a:t>
            </a:r>
            <a:r>
              <a:rPr lang="zh-CN" altLang="en-US" sz="2800" dirty="0"/>
              <a:t>）</a:t>
            </a:r>
            <a:endParaRPr lang="en-US" altLang="zh-CN" sz="2800" dirty="0"/>
          </a:p>
          <a:p>
            <a:pPr lvl="2"/>
            <a:r>
              <a:rPr lang="en-GB" altLang="zh-CN" sz="2000" dirty="0" err="1"/>
              <a:t>hdmi_safe</a:t>
            </a:r>
            <a:r>
              <a:rPr lang="en-GB" altLang="zh-CN" sz="2000" dirty="0"/>
              <a:t>=1</a:t>
            </a:r>
            <a:endParaRPr lang="en-GB" altLang="zh-CN" sz="2000" dirty="0"/>
          </a:p>
          <a:p>
            <a:pPr lvl="2"/>
            <a:r>
              <a:rPr lang="en-GB" altLang="zh-CN" sz="2000" dirty="0" err="1"/>
              <a:t>hdmi_force_hotplug</a:t>
            </a:r>
            <a:r>
              <a:rPr lang="en-GB" altLang="zh-CN" sz="2000" dirty="0"/>
              <a:t>=1</a:t>
            </a:r>
            <a:endParaRPr lang="en-GB" altLang="zh-CN" sz="2000" dirty="0"/>
          </a:p>
          <a:p>
            <a:pPr lvl="2"/>
            <a:r>
              <a:rPr lang="en-GB" altLang="zh-CN" sz="2000" dirty="0" err="1"/>
              <a:t>hdmi_group</a:t>
            </a:r>
            <a:r>
              <a:rPr lang="en-GB" altLang="zh-CN" sz="2000" dirty="0"/>
              <a:t>=2</a:t>
            </a:r>
            <a:endParaRPr lang="en-GB" altLang="zh-CN" sz="2000" dirty="0"/>
          </a:p>
          <a:p>
            <a:pPr lvl="2"/>
            <a:r>
              <a:rPr lang="en-GB" altLang="zh-CN" sz="2000" dirty="0" err="1"/>
              <a:t>hdmi_mode</a:t>
            </a:r>
            <a:r>
              <a:rPr lang="en-GB" altLang="zh-CN" sz="2000" dirty="0"/>
              <a:t>=82</a:t>
            </a:r>
            <a:endParaRPr lang="en-GB" altLang="zh-CN" sz="2000" dirty="0"/>
          </a:p>
          <a:p>
            <a:pPr lvl="1"/>
            <a:r>
              <a:rPr lang="zh-CN" altLang="en-US" sz="2800" dirty="0"/>
              <a:t>开启</a:t>
            </a:r>
            <a:r>
              <a:rPr lang="en-GB" altLang="zh-CN" sz="2800" dirty="0"/>
              <a:t>SSH</a:t>
            </a:r>
            <a:r>
              <a:rPr lang="zh-CN" altLang="en-US" sz="2800" dirty="0"/>
              <a:t>连接及</a:t>
            </a:r>
            <a:r>
              <a:rPr lang="en-GB" altLang="zh-CN" sz="2800" dirty="0"/>
              <a:t>Camera</a:t>
            </a:r>
            <a:r>
              <a:rPr lang="zh-CN" altLang="en-US" sz="2800" dirty="0"/>
              <a:t>并重启你的树莓派 ；</a:t>
            </a:r>
            <a:endParaRPr lang="en-US" altLang="zh-CN" sz="2800" dirty="0"/>
          </a:p>
          <a:p>
            <a:pPr lvl="1"/>
            <a:r>
              <a:rPr lang="zh-CN" altLang="en-US" sz="2800" dirty="0"/>
              <a:t>修改</a:t>
            </a:r>
            <a:r>
              <a:rPr lang="en-US" altLang="zh-CN" sz="2800" dirty="0" err="1"/>
              <a:t>ip</a:t>
            </a:r>
            <a:r>
              <a:rPr lang="zh-CN" altLang="en-US" sz="2800" dirty="0"/>
              <a:t>地址，让树莓派联网；</a:t>
            </a:r>
            <a:endParaRPr lang="zh-CN" altLang="en-US" sz="2800" dirty="0"/>
          </a:p>
        </p:txBody>
      </p:sp>
      <p:pic>
        <p:nvPicPr>
          <p:cNvPr id="5" name="图片 4"/>
          <p:cNvPicPr/>
          <p:nvPr/>
        </p:nvPicPr>
        <p:blipFill>
          <a:blip r:embed="rId1"/>
          <a:stretch>
            <a:fillRect/>
          </a:stretch>
        </p:blipFill>
        <p:spPr>
          <a:xfrm>
            <a:off x="12584869" y="2717800"/>
            <a:ext cx="9936993" cy="6553626"/>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人脸识别门禁：使用阿里云视觉智能开放平台</a:t>
            </a:r>
            <a:r>
              <a:rPr lang="en-US" altLang="zh-CN" dirty="0"/>
              <a:t>AI</a:t>
            </a:r>
            <a:r>
              <a:rPr lang="zh-CN" altLang="en-US" dirty="0"/>
              <a:t>能力构建应用</a:t>
            </a:r>
            <a:endParaRPr lang="zh-CN" altLang="en-US" dirty="0"/>
          </a:p>
        </p:txBody>
      </p:sp>
      <p:sp>
        <p:nvSpPr>
          <p:cNvPr id="11" name="内容占位符 9"/>
          <p:cNvSpPr txBox="1"/>
          <p:nvPr/>
        </p:nvSpPr>
        <p:spPr>
          <a:xfrm>
            <a:off x="972820" y="2357120"/>
            <a:ext cx="10930255"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人脸识别</a:t>
            </a:r>
            <a:r>
              <a:rPr lang="en-US" altLang="zh-CN" sz="3600" dirty="0"/>
              <a:t>AI</a:t>
            </a:r>
            <a:r>
              <a:rPr lang="zh-CN" altLang="en-US" sz="3600" dirty="0"/>
              <a:t>能力开通：</a:t>
            </a:r>
            <a:endParaRPr lang="zh-CN" altLang="en-US" sz="3600" dirty="0"/>
          </a:p>
          <a:p>
            <a:pPr lvl="1">
              <a:lnSpc>
                <a:spcPct val="200000"/>
              </a:lnSpc>
            </a:pPr>
            <a:r>
              <a:rPr lang="zh-CN" altLang="en-US" sz="2800" dirty="0"/>
              <a:t>https://help.aliyun.com/document_detail/167897.html</a:t>
            </a:r>
            <a:endParaRPr lang="zh-CN" altLang="en-US" sz="2800" dirty="0"/>
          </a:p>
          <a:p>
            <a:pPr lvl="1">
              <a:lnSpc>
                <a:spcPct val="200000"/>
              </a:lnSpc>
            </a:pPr>
            <a:r>
              <a:rPr lang="zh-CN" altLang="en-US" sz="2800" dirty="0"/>
              <a:t>使用阿里云账号登录阿里云视觉智能开放平台，地址</a:t>
            </a:r>
            <a:r>
              <a:rPr lang="en-US" altLang="zh-CN" sz="2800" dirty="0"/>
              <a:t>:https://</a:t>
            </a:r>
            <a:r>
              <a:rPr lang="en-US" altLang="zh-CN" sz="2800" dirty="0" err="1"/>
              <a:t>vision.aliyun.com</a:t>
            </a:r>
            <a:r>
              <a:rPr lang="en-US" altLang="zh-CN" sz="2800" dirty="0"/>
              <a:t> </a:t>
            </a:r>
            <a:r>
              <a:rPr lang="zh-CN" altLang="en-US" sz="2800" dirty="0"/>
              <a:t>；</a:t>
            </a:r>
            <a:endParaRPr lang="en-US" altLang="zh-CN" sz="2800" dirty="0"/>
          </a:p>
          <a:p>
            <a:pPr lvl="1">
              <a:lnSpc>
                <a:spcPct val="200000"/>
              </a:lnSpc>
            </a:pPr>
            <a:r>
              <a:rPr lang="zh-CN" altLang="en-US" sz="2800" dirty="0"/>
              <a:t>在使用阿里云</a:t>
            </a:r>
            <a:r>
              <a:rPr lang="en-GB" altLang="zh-CN" sz="2800" dirty="0"/>
              <a:t>SDK</a:t>
            </a:r>
            <a:r>
              <a:rPr lang="zh-CN" altLang="en-US" sz="2800" dirty="0"/>
              <a:t>和调用视觉智能开放平台的</a:t>
            </a:r>
            <a:r>
              <a:rPr lang="en-GB" altLang="zh-CN" sz="2800" dirty="0"/>
              <a:t>API</a:t>
            </a:r>
            <a:r>
              <a:rPr lang="zh-CN" altLang="en-US" sz="2800" dirty="0"/>
              <a:t>之前，首先创建生成访问密钥（</a:t>
            </a:r>
            <a:r>
              <a:rPr lang="en-GB" altLang="zh-CN" sz="2800" dirty="0" err="1"/>
              <a:t>AccessKey</a:t>
            </a:r>
            <a:r>
              <a:rPr lang="zh-CN" altLang="en-GB" sz="2800" dirty="0"/>
              <a:t>） </a:t>
            </a:r>
            <a:r>
              <a:rPr lang="zh-CN" altLang="en-US" sz="2800" dirty="0"/>
              <a:t>；</a:t>
            </a:r>
            <a:endParaRPr lang="en-US" altLang="zh-CN" sz="2800" dirty="0"/>
          </a:p>
          <a:p>
            <a:pPr lvl="1">
              <a:lnSpc>
                <a:spcPct val="200000"/>
              </a:lnSpc>
            </a:pPr>
            <a:r>
              <a:rPr lang="zh-CN" altLang="en-US" sz="2800" dirty="0"/>
              <a:t>在能力页面开通 人脸搜索</a:t>
            </a:r>
            <a:r>
              <a:rPr lang="en-US" altLang="zh-CN" sz="2800" dirty="0"/>
              <a:t>1:N</a:t>
            </a:r>
            <a:r>
              <a:rPr lang="zh-CN" altLang="en-US" sz="2800" dirty="0"/>
              <a:t>能力；</a:t>
            </a:r>
            <a:endParaRPr lang="zh-CN" altLang="en-US" sz="2800" dirty="0"/>
          </a:p>
        </p:txBody>
      </p:sp>
      <p:pic>
        <p:nvPicPr>
          <p:cNvPr id="3" name="图片 2"/>
          <p:cNvPicPr>
            <a:picLocks noChangeAspect="1"/>
          </p:cNvPicPr>
          <p:nvPr/>
        </p:nvPicPr>
        <p:blipFill rotWithShape="1">
          <a:blip r:embed="rId1"/>
          <a:srcRect r="15536"/>
          <a:stretch>
            <a:fillRect/>
          </a:stretch>
        </p:blipFill>
        <p:spPr>
          <a:xfrm>
            <a:off x="12176464" y="2727939"/>
            <a:ext cx="10385390" cy="5714237"/>
          </a:xfrm>
          <a:prstGeom prst="rect">
            <a:avLst/>
          </a:prstGeom>
          <a:effectLst>
            <a:outerShdw blurRad="63500" algn="ctr" rotWithShape="0">
              <a:prstClr val="black">
                <a:alpha val="40000"/>
              </a:prstClr>
            </a:outerShdw>
            <a:softEdge rad="127000"/>
          </a:effectLst>
        </p:spPr>
      </p:pic>
      <p:pic>
        <p:nvPicPr>
          <p:cNvPr id="7" name="图片 6"/>
          <p:cNvPicPr/>
          <p:nvPr/>
        </p:nvPicPr>
        <p:blipFill>
          <a:blip r:embed="rId2"/>
          <a:stretch>
            <a:fillRect/>
          </a:stretch>
        </p:blipFill>
        <p:spPr>
          <a:xfrm>
            <a:off x="1880815" y="8805184"/>
            <a:ext cx="10295628" cy="3913231"/>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人脸识别门禁：使用阿里云视觉智能开放平台</a:t>
            </a:r>
            <a:r>
              <a:rPr lang="en-US" altLang="zh-CN" dirty="0"/>
              <a:t>AI</a:t>
            </a:r>
            <a:r>
              <a:rPr lang="zh-CN" altLang="en-US" dirty="0"/>
              <a:t>能力构建应用</a:t>
            </a:r>
            <a:endParaRPr lang="zh-CN" altLang="en-US" dirty="0"/>
          </a:p>
        </p:txBody>
      </p:sp>
      <p:sp>
        <p:nvSpPr>
          <p:cNvPr id="11" name="内容占位符 9"/>
          <p:cNvSpPr txBox="1"/>
          <p:nvPr/>
        </p:nvSpPr>
        <p:spPr>
          <a:xfrm>
            <a:off x="1855788"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r>
              <a:rPr lang="zh-CN" altLang="en-US" sz="3600" dirty="0"/>
              <a:t>启动开发</a:t>
            </a:r>
            <a:endParaRPr lang="zh-CN" altLang="en-US" sz="3600" dirty="0"/>
          </a:p>
          <a:p>
            <a:pPr lvl="1"/>
            <a:r>
              <a:rPr lang="zh-CN" altLang="en-US" sz="2800" dirty="0"/>
              <a:t>添加</a:t>
            </a:r>
            <a:r>
              <a:rPr lang="en-US" altLang="zh-CN" sz="2800" dirty="0" err="1"/>
              <a:t>sdk</a:t>
            </a:r>
            <a:r>
              <a:rPr lang="zh-CN" altLang="en-US" sz="2800" dirty="0"/>
              <a:t>依赖；</a:t>
            </a:r>
            <a:endParaRPr lang="en-US" altLang="zh-CN" sz="2800" dirty="0"/>
          </a:p>
          <a:p>
            <a:pPr lvl="1"/>
            <a:r>
              <a:rPr lang="zh-CN" altLang="en-US" sz="2800" dirty="0"/>
              <a:t>创建人脸数据库；</a:t>
            </a:r>
            <a:endParaRPr lang="zh-CN" altLang="en-US" sz="2800" dirty="0"/>
          </a:p>
          <a:p>
            <a:pPr lvl="1"/>
            <a:endParaRPr lang="zh-CN" altLang="en-US" sz="2800" dirty="0"/>
          </a:p>
        </p:txBody>
      </p:sp>
      <p:sp>
        <p:nvSpPr>
          <p:cNvPr id="8" name="内容占位符 9"/>
          <p:cNvSpPr txBox="1"/>
          <p:nvPr/>
        </p:nvSpPr>
        <p:spPr>
          <a:xfrm>
            <a:off x="12188826" y="2717800"/>
            <a:ext cx="10333037" cy="9432925"/>
          </a:xfrm>
          <a:prstGeom prst="rect">
            <a:avLst/>
          </a:prstGeom>
          <a:solidFill>
            <a:schemeClr val="accent1"/>
          </a:solidFill>
        </p:spPr>
        <p:txBody>
          <a:bodyPr>
            <a:normAutofit fontScale="70000" lnSpcReduction="2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2800" dirty="0">
                <a:solidFill>
                  <a:schemeClr val="bg1"/>
                </a:solidFill>
              </a:rPr>
              <a:t>#!/</a:t>
            </a:r>
            <a:r>
              <a:rPr lang="en-GB" altLang="zh-CN" sz="2800" dirty="0" err="1">
                <a:solidFill>
                  <a:schemeClr val="bg1"/>
                </a:solidFill>
              </a:rPr>
              <a:t>usr</a:t>
            </a:r>
            <a:r>
              <a:rPr lang="en-GB" altLang="zh-CN" sz="2800" dirty="0">
                <a:solidFill>
                  <a:schemeClr val="bg1"/>
                </a:solidFill>
              </a:rPr>
              <a:t>/bin/env python</a:t>
            </a:r>
            <a:endParaRPr lang="en-GB" altLang="zh-CN" sz="2800" dirty="0">
              <a:solidFill>
                <a:schemeClr val="bg1"/>
              </a:solidFill>
            </a:endParaRPr>
          </a:p>
          <a:p>
            <a:pPr marL="0" indent="0">
              <a:buNone/>
            </a:pPr>
            <a:r>
              <a:rPr lang="en-GB" altLang="zh-CN" sz="2800" dirty="0">
                <a:solidFill>
                  <a:schemeClr val="bg1"/>
                </a:solidFill>
              </a:rPr>
              <a:t>#coding=utf-8</a:t>
            </a:r>
            <a:endParaRPr lang="en-GB" altLang="zh-CN" sz="2800" dirty="0">
              <a:solidFill>
                <a:schemeClr val="bg1"/>
              </a:solidFill>
            </a:endParaRPr>
          </a:p>
          <a:p>
            <a:pPr marL="0" indent="0">
              <a:buNone/>
            </a:pPr>
            <a:r>
              <a:rPr lang="en-GB" altLang="zh-CN" sz="2800" dirty="0">
                <a:solidFill>
                  <a:schemeClr val="bg1"/>
                </a:solidFill>
              </a:rPr>
              <a:t> </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aliyunsdkcore.client</a:t>
            </a:r>
            <a:r>
              <a:rPr lang="en-GB" altLang="zh-CN" sz="2800" dirty="0">
                <a:solidFill>
                  <a:schemeClr val="bg1"/>
                </a:solidFill>
              </a:rPr>
              <a:t> import </a:t>
            </a:r>
            <a:r>
              <a:rPr lang="en-GB" altLang="zh-CN" sz="2800" dirty="0" err="1">
                <a:solidFill>
                  <a:schemeClr val="bg1"/>
                </a:solidFill>
              </a:rPr>
              <a:t>AcsClient</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aliyunsdkcore.acs_exception.exceptions</a:t>
            </a:r>
            <a:r>
              <a:rPr lang="en-GB" altLang="zh-CN" sz="2800" dirty="0">
                <a:solidFill>
                  <a:schemeClr val="bg1"/>
                </a:solidFill>
              </a:rPr>
              <a:t> import </a:t>
            </a:r>
            <a:r>
              <a:rPr lang="en-GB" altLang="zh-CN" sz="2800" dirty="0" err="1">
                <a:solidFill>
                  <a:schemeClr val="bg1"/>
                </a:solidFill>
              </a:rPr>
              <a:t>ClientException</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aliyunsdkcore.acs_exception.exceptions</a:t>
            </a:r>
            <a:r>
              <a:rPr lang="en-GB" altLang="zh-CN" sz="2800" dirty="0">
                <a:solidFill>
                  <a:schemeClr val="bg1"/>
                </a:solidFill>
              </a:rPr>
              <a:t> import </a:t>
            </a:r>
            <a:r>
              <a:rPr lang="en-GB" altLang="zh-CN" sz="2800" dirty="0" err="1">
                <a:solidFill>
                  <a:schemeClr val="bg1"/>
                </a:solidFill>
              </a:rPr>
              <a:t>ServerException</a:t>
            </a:r>
            <a:endParaRPr lang="en-GB" altLang="zh-CN" sz="2800" dirty="0">
              <a:solidFill>
                <a:schemeClr val="bg1"/>
              </a:solidFill>
            </a:endParaRPr>
          </a:p>
          <a:p>
            <a:pPr marL="0" indent="0">
              <a:buNone/>
            </a:pPr>
            <a:r>
              <a:rPr lang="en-GB" altLang="zh-CN" sz="2800" dirty="0">
                <a:solidFill>
                  <a:schemeClr val="bg1"/>
                </a:solidFill>
              </a:rPr>
              <a:t>from aliyunsdkfacebody.request.v20191230.CreateFaceDbRequest import </a:t>
            </a:r>
            <a:r>
              <a:rPr lang="en-GB" altLang="zh-CN" sz="2800" dirty="0" err="1">
                <a:solidFill>
                  <a:schemeClr val="bg1"/>
                </a:solidFill>
              </a:rPr>
              <a:t>CreateFaceDbRequest</a:t>
            </a:r>
            <a:endParaRPr lang="en-GB" altLang="zh-CN" sz="2800" dirty="0">
              <a:solidFill>
                <a:schemeClr val="bg1"/>
              </a:solidFill>
            </a:endParaRPr>
          </a:p>
          <a:p>
            <a:pPr marL="0" indent="0">
              <a:buNone/>
            </a:pPr>
            <a:r>
              <a:rPr lang="en-GB" altLang="zh-CN" sz="2800" dirty="0">
                <a:solidFill>
                  <a:schemeClr val="bg1"/>
                </a:solidFill>
              </a:rPr>
              <a:t>client = </a:t>
            </a:r>
            <a:r>
              <a:rPr lang="en-GB" altLang="zh-CN" sz="2800" dirty="0" err="1">
                <a:solidFill>
                  <a:schemeClr val="bg1"/>
                </a:solidFill>
              </a:rPr>
              <a:t>AcsClient</a:t>
            </a:r>
            <a:r>
              <a:rPr lang="en-GB" altLang="zh-CN" sz="2800" dirty="0">
                <a:solidFill>
                  <a:schemeClr val="bg1"/>
                </a:solidFill>
              </a:rPr>
              <a:t>('&lt;</a:t>
            </a:r>
            <a:r>
              <a:rPr lang="en-GB" altLang="zh-CN" sz="2800" dirty="0" err="1">
                <a:solidFill>
                  <a:schemeClr val="bg1"/>
                </a:solidFill>
              </a:rPr>
              <a:t>accessKeyId</a:t>
            </a:r>
            <a:r>
              <a:rPr lang="en-GB" altLang="zh-CN" sz="2800" dirty="0">
                <a:solidFill>
                  <a:schemeClr val="bg1"/>
                </a:solidFill>
              </a:rPr>
              <a:t>&gt;', '&lt;</a:t>
            </a:r>
            <a:r>
              <a:rPr lang="en-GB" altLang="zh-CN" sz="2800" dirty="0" err="1">
                <a:solidFill>
                  <a:schemeClr val="bg1"/>
                </a:solidFill>
              </a:rPr>
              <a:t>accessSecret</a:t>
            </a:r>
            <a:r>
              <a:rPr lang="en-GB" altLang="zh-CN" sz="2800" dirty="0">
                <a:solidFill>
                  <a:schemeClr val="bg1"/>
                </a:solidFill>
              </a:rPr>
              <a:t>&gt;', '</a:t>
            </a:r>
            <a:r>
              <a:rPr lang="en-GB" altLang="zh-CN" sz="2800" dirty="0" err="1">
                <a:solidFill>
                  <a:schemeClr val="bg1"/>
                </a:solidFill>
              </a:rPr>
              <a:t>cn</a:t>
            </a:r>
            <a:r>
              <a:rPr lang="en-GB" altLang="zh-CN" sz="2800" dirty="0">
                <a:solidFill>
                  <a:schemeClr val="bg1"/>
                </a:solidFill>
              </a:rPr>
              <a:t>-shanghai')</a:t>
            </a:r>
            <a:endParaRPr lang="en-GB" altLang="zh-CN" sz="2800" dirty="0">
              <a:solidFill>
                <a:schemeClr val="bg1"/>
              </a:solidFill>
            </a:endParaRPr>
          </a:p>
          <a:p>
            <a:pPr marL="0" indent="0">
              <a:buNone/>
            </a:pPr>
            <a:r>
              <a:rPr lang="en-GB" altLang="zh-CN" sz="2800" dirty="0">
                <a:solidFill>
                  <a:schemeClr val="bg1"/>
                </a:solidFill>
              </a:rPr>
              <a:t>request = </a:t>
            </a:r>
            <a:r>
              <a:rPr lang="en-GB" altLang="zh-CN" sz="2800" dirty="0" err="1">
                <a:solidFill>
                  <a:schemeClr val="bg1"/>
                </a:solidFill>
              </a:rPr>
              <a:t>CreateFaceDbRequest</a:t>
            </a:r>
            <a:r>
              <a:rPr lang="en-GB" altLang="zh-CN" sz="2800" dirty="0">
                <a:solidFill>
                  <a:schemeClr val="bg1"/>
                </a:solidFill>
              </a:rPr>
              <a:t>()</a:t>
            </a:r>
            <a:endParaRPr lang="en-GB" altLang="zh-CN" sz="2800" dirty="0">
              <a:solidFill>
                <a:schemeClr val="bg1"/>
              </a:solidFill>
            </a:endParaRPr>
          </a:p>
          <a:p>
            <a:pPr marL="0" indent="0">
              <a:buNone/>
            </a:pPr>
            <a:r>
              <a:rPr lang="en-GB" altLang="zh-CN" sz="2800" dirty="0" err="1">
                <a:solidFill>
                  <a:schemeClr val="bg1"/>
                </a:solidFill>
              </a:rPr>
              <a:t>request.set_accept_format</a:t>
            </a:r>
            <a:r>
              <a:rPr lang="en-GB" altLang="zh-CN" sz="2800" dirty="0">
                <a:solidFill>
                  <a:schemeClr val="bg1"/>
                </a:solidFill>
              </a:rPr>
              <a:t>('json')</a:t>
            </a:r>
            <a:endParaRPr lang="en-GB" altLang="zh-CN" sz="2800" dirty="0">
              <a:solidFill>
                <a:schemeClr val="bg1"/>
              </a:solidFill>
            </a:endParaRPr>
          </a:p>
          <a:p>
            <a:pPr marL="0" indent="0">
              <a:buNone/>
            </a:pPr>
            <a:r>
              <a:rPr lang="en-GB" altLang="zh-CN" sz="2800" dirty="0" err="1">
                <a:solidFill>
                  <a:schemeClr val="bg1"/>
                </a:solidFill>
              </a:rPr>
              <a:t>request.set_Name</a:t>
            </a:r>
            <a:r>
              <a:rPr lang="en-GB" altLang="zh-CN" sz="2800" dirty="0">
                <a:solidFill>
                  <a:schemeClr val="bg1"/>
                </a:solidFill>
              </a:rPr>
              <a:t>("</a:t>
            </a:r>
            <a:r>
              <a:rPr lang="en-GB" altLang="zh-CN" sz="2800" dirty="0" err="1">
                <a:solidFill>
                  <a:schemeClr val="bg1"/>
                </a:solidFill>
              </a:rPr>
              <a:t>myFaceDB</a:t>
            </a:r>
            <a:r>
              <a:rPr lang="en-GB" altLang="zh-CN" sz="2800" dirty="0">
                <a:solidFill>
                  <a:schemeClr val="bg1"/>
                </a:solidFill>
              </a:rPr>
              <a:t>")</a:t>
            </a:r>
            <a:endParaRPr lang="en-GB" altLang="zh-CN" sz="2800" dirty="0">
              <a:solidFill>
                <a:schemeClr val="bg1"/>
              </a:solidFill>
            </a:endParaRPr>
          </a:p>
          <a:p>
            <a:pPr marL="0" indent="0">
              <a:buNone/>
            </a:pPr>
            <a:r>
              <a:rPr lang="en-GB" altLang="zh-CN" sz="2800" dirty="0">
                <a:solidFill>
                  <a:schemeClr val="bg1"/>
                </a:solidFill>
              </a:rPr>
              <a:t>response = </a:t>
            </a:r>
            <a:r>
              <a:rPr lang="en-GB" altLang="zh-CN" sz="2800" dirty="0" err="1">
                <a:solidFill>
                  <a:schemeClr val="bg1"/>
                </a:solidFill>
              </a:rPr>
              <a:t>client.do_action_with_exception</a:t>
            </a:r>
            <a:r>
              <a:rPr lang="en-GB" altLang="zh-CN" sz="2800" dirty="0">
                <a:solidFill>
                  <a:schemeClr val="bg1"/>
                </a:solidFill>
              </a:rPr>
              <a:t>(request)</a:t>
            </a:r>
            <a:endParaRPr lang="en-GB" altLang="zh-CN" sz="2800" dirty="0">
              <a:solidFill>
                <a:schemeClr val="bg1"/>
              </a:solidFill>
            </a:endParaRPr>
          </a:p>
          <a:p>
            <a:pPr marL="0" indent="0">
              <a:buNone/>
            </a:pPr>
            <a:r>
              <a:rPr lang="en-GB" altLang="zh-CN" sz="2800" dirty="0">
                <a:solidFill>
                  <a:schemeClr val="bg1"/>
                </a:solidFill>
              </a:rPr>
              <a:t># python2: print(response) </a:t>
            </a:r>
            <a:endParaRPr lang="en-GB" altLang="zh-CN" sz="2800" dirty="0">
              <a:solidFill>
                <a:schemeClr val="bg1"/>
              </a:solidFill>
            </a:endParaRPr>
          </a:p>
          <a:p>
            <a:pPr marL="0" indent="0">
              <a:buNone/>
            </a:pPr>
            <a:r>
              <a:rPr lang="en-GB" altLang="zh-CN" sz="2800" dirty="0">
                <a:solidFill>
                  <a:schemeClr val="bg1"/>
                </a:solidFill>
              </a:rPr>
              <a:t>print(str(response, encoding='utf-8')) </a:t>
            </a:r>
            <a:endParaRPr lang="zh-CN" altLang="en-US" sz="28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人脸识别门禁：使用阿里云视觉智能开放平台</a:t>
            </a:r>
            <a:r>
              <a:rPr lang="en-US" altLang="zh-CN" dirty="0"/>
              <a:t>AI</a:t>
            </a:r>
            <a:r>
              <a:rPr lang="zh-CN" altLang="en-US" dirty="0"/>
              <a:t>能力构建应用</a:t>
            </a:r>
            <a:endParaRPr lang="zh-CN" altLang="en-US" dirty="0"/>
          </a:p>
        </p:txBody>
      </p:sp>
      <p:sp>
        <p:nvSpPr>
          <p:cNvPr id="11" name="内容占位符 9"/>
          <p:cNvSpPr txBox="1"/>
          <p:nvPr/>
        </p:nvSpPr>
        <p:spPr>
          <a:xfrm>
            <a:off x="1855789" y="2717800"/>
            <a:ext cx="8866478"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r>
              <a:rPr lang="zh-CN" altLang="en-US" sz="3600" dirty="0"/>
              <a:t>启动开发</a:t>
            </a:r>
            <a:endParaRPr lang="zh-CN" altLang="en-US" sz="3600" dirty="0"/>
          </a:p>
          <a:p>
            <a:pPr lvl="1"/>
            <a:r>
              <a:rPr lang="zh-CN" altLang="en-US" sz="2800" dirty="0"/>
              <a:t>创建人脸数据样本；</a:t>
            </a:r>
            <a:endParaRPr lang="en-US" altLang="zh-CN" sz="2800" dirty="0"/>
          </a:p>
          <a:p>
            <a:pPr lvl="1"/>
            <a:r>
              <a:rPr lang="zh-CN" altLang="en-US" sz="2800" dirty="0"/>
              <a:t>给样本添加初始照片信息</a:t>
            </a:r>
            <a:r>
              <a:rPr lang="en-US" altLang="zh-CN" sz="2800" dirty="0"/>
              <a:t>,</a:t>
            </a:r>
            <a:r>
              <a:rPr lang="zh-CN" altLang="en-US" sz="2800" dirty="0"/>
              <a:t>用于摄像头拍摄照片之后对比识别 ；</a:t>
            </a:r>
            <a:endParaRPr lang="zh-CN" altLang="en-US" sz="2800" dirty="0"/>
          </a:p>
          <a:p>
            <a:pPr lvl="1"/>
            <a:endParaRPr lang="zh-CN" altLang="en-US" sz="2800" dirty="0"/>
          </a:p>
        </p:txBody>
      </p:sp>
      <p:sp>
        <p:nvSpPr>
          <p:cNvPr id="8" name="内容占位符 9"/>
          <p:cNvSpPr txBox="1"/>
          <p:nvPr/>
        </p:nvSpPr>
        <p:spPr>
          <a:xfrm>
            <a:off x="12188826" y="2717800"/>
            <a:ext cx="10333037" cy="9432925"/>
          </a:xfrm>
          <a:prstGeom prst="rect">
            <a:avLst/>
          </a:prstGeom>
          <a:solidFill>
            <a:schemeClr val="accent1"/>
          </a:solidFill>
        </p:spPr>
        <p:txBody>
          <a:bodyPr>
            <a:normAutofit fontScale="62500" lnSpcReduction="2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2800" dirty="0">
                <a:solidFill>
                  <a:schemeClr val="bg1"/>
                </a:solidFill>
              </a:rPr>
              <a:t>#!/</a:t>
            </a:r>
            <a:r>
              <a:rPr lang="en-GB" altLang="zh-CN" sz="2800" dirty="0" err="1">
                <a:solidFill>
                  <a:schemeClr val="bg1"/>
                </a:solidFill>
              </a:rPr>
              <a:t>usr</a:t>
            </a:r>
            <a:r>
              <a:rPr lang="en-GB" altLang="zh-CN" sz="2800" dirty="0">
                <a:solidFill>
                  <a:schemeClr val="bg1"/>
                </a:solidFill>
              </a:rPr>
              <a:t>/bin/env python</a:t>
            </a:r>
            <a:endParaRPr lang="en-GB" altLang="zh-CN" sz="2800" dirty="0">
              <a:solidFill>
                <a:schemeClr val="bg1"/>
              </a:solidFill>
            </a:endParaRPr>
          </a:p>
          <a:p>
            <a:pPr marL="0" indent="0">
              <a:buNone/>
            </a:pPr>
            <a:r>
              <a:rPr lang="en-GB" altLang="zh-CN" sz="2800" dirty="0">
                <a:solidFill>
                  <a:schemeClr val="bg1"/>
                </a:solidFill>
              </a:rPr>
              <a:t>#coding=utf-8</a:t>
            </a:r>
            <a:endParaRPr lang="en-GB" altLang="zh-CN" sz="2800" dirty="0">
              <a:solidFill>
                <a:schemeClr val="bg1"/>
              </a:solidFill>
            </a:endParaRPr>
          </a:p>
          <a:p>
            <a:pPr marL="0" indent="0">
              <a:buNone/>
            </a:pPr>
            <a:r>
              <a:rPr lang="en-GB" altLang="zh-CN" sz="2800" dirty="0">
                <a:solidFill>
                  <a:schemeClr val="bg1"/>
                </a:solidFill>
              </a:rPr>
              <a:t> </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aliyunsdkcore.client</a:t>
            </a:r>
            <a:r>
              <a:rPr lang="en-GB" altLang="zh-CN" sz="2800" dirty="0">
                <a:solidFill>
                  <a:schemeClr val="bg1"/>
                </a:solidFill>
              </a:rPr>
              <a:t> import </a:t>
            </a:r>
            <a:r>
              <a:rPr lang="en-GB" altLang="zh-CN" sz="2800" dirty="0" err="1">
                <a:solidFill>
                  <a:schemeClr val="bg1"/>
                </a:solidFill>
              </a:rPr>
              <a:t>AcsClient</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aliyunsdkcore.acs_exception.exceptions</a:t>
            </a:r>
            <a:r>
              <a:rPr lang="en-GB" altLang="zh-CN" sz="2800" dirty="0">
                <a:solidFill>
                  <a:schemeClr val="bg1"/>
                </a:solidFill>
              </a:rPr>
              <a:t> import </a:t>
            </a:r>
            <a:r>
              <a:rPr lang="en-GB" altLang="zh-CN" sz="2800" dirty="0" err="1">
                <a:solidFill>
                  <a:schemeClr val="bg1"/>
                </a:solidFill>
              </a:rPr>
              <a:t>ClientException</a:t>
            </a:r>
            <a:endParaRPr lang="en-GB" altLang="zh-CN" sz="2800" dirty="0">
              <a:solidFill>
                <a:schemeClr val="bg1"/>
              </a:solidFill>
            </a:endParaRPr>
          </a:p>
          <a:p>
            <a:pPr marL="0" indent="0">
              <a:buNone/>
            </a:pPr>
            <a:r>
              <a:rPr lang="en-GB" altLang="zh-CN" sz="2800" dirty="0">
                <a:solidFill>
                  <a:schemeClr val="bg1"/>
                </a:solidFill>
              </a:rPr>
              <a:t>from </a:t>
            </a:r>
            <a:r>
              <a:rPr lang="en-GB" altLang="zh-CN" sz="2800" dirty="0" err="1">
                <a:solidFill>
                  <a:schemeClr val="bg1"/>
                </a:solidFill>
              </a:rPr>
              <a:t>aliyunsdkcore.acs_exception.exceptions</a:t>
            </a:r>
            <a:r>
              <a:rPr lang="en-GB" altLang="zh-CN" sz="2800" dirty="0">
                <a:solidFill>
                  <a:schemeClr val="bg1"/>
                </a:solidFill>
              </a:rPr>
              <a:t> import </a:t>
            </a:r>
            <a:r>
              <a:rPr lang="en-GB" altLang="zh-CN" sz="2800" dirty="0" err="1">
                <a:solidFill>
                  <a:schemeClr val="bg1"/>
                </a:solidFill>
              </a:rPr>
              <a:t>ServerException</a:t>
            </a:r>
            <a:endParaRPr lang="en-GB" altLang="zh-CN" sz="2800" dirty="0">
              <a:solidFill>
                <a:schemeClr val="bg1"/>
              </a:solidFill>
            </a:endParaRPr>
          </a:p>
          <a:p>
            <a:pPr marL="0" indent="0">
              <a:buNone/>
            </a:pPr>
            <a:r>
              <a:rPr lang="en-GB" altLang="zh-CN" sz="2800" dirty="0">
                <a:solidFill>
                  <a:schemeClr val="bg1"/>
                </a:solidFill>
              </a:rPr>
              <a:t>from aliyunsdkfacebody.request.v20191230.AddFaceEntityRequest import </a:t>
            </a:r>
            <a:r>
              <a:rPr lang="en-GB" altLang="zh-CN" sz="2800" dirty="0" err="1">
                <a:solidFill>
                  <a:schemeClr val="bg1"/>
                </a:solidFill>
              </a:rPr>
              <a:t>AddFaceEntityRequest</a:t>
            </a:r>
            <a:endParaRPr lang="en-GB" altLang="zh-CN" sz="2800" dirty="0">
              <a:solidFill>
                <a:schemeClr val="bg1"/>
              </a:solidFill>
            </a:endParaRPr>
          </a:p>
          <a:p>
            <a:pPr marL="0" indent="0">
              <a:buNone/>
            </a:pPr>
            <a:r>
              <a:rPr lang="en-GB" altLang="zh-CN" sz="2800" dirty="0">
                <a:solidFill>
                  <a:schemeClr val="bg1"/>
                </a:solidFill>
              </a:rPr>
              <a:t>client = </a:t>
            </a:r>
            <a:r>
              <a:rPr lang="en-GB" altLang="zh-CN" sz="2800" dirty="0" err="1">
                <a:solidFill>
                  <a:schemeClr val="bg1"/>
                </a:solidFill>
              </a:rPr>
              <a:t>AcsClient</a:t>
            </a:r>
            <a:r>
              <a:rPr lang="en-GB" altLang="zh-CN" sz="2800" dirty="0">
                <a:solidFill>
                  <a:schemeClr val="bg1"/>
                </a:solidFill>
              </a:rPr>
              <a:t>('&lt;</a:t>
            </a:r>
            <a:r>
              <a:rPr lang="en-GB" altLang="zh-CN" sz="2800" dirty="0" err="1">
                <a:solidFill>
                  <a:schemeClr val="bg1"/>
                </a:solidFill>
              </a:rPr>
              <a:t>accessKeyId</a:t>
            </a:r>
            <a:r>
              <a:rPr lang="en-GB" altLang="zh-CN" sz="2800" dirty="0">
                <a:solidFill>
                  <a:schemeClr val="bg1"/>
                </a:solidFill>
              </a:rPr>
              <a:t>&gt;', '&lt;</a:t>
            </a:r>
            <a:r>
              <a:rPr lang="en-GB" altLang="zh-CN" sz="2800" dirty="0" err="1">
                <a:solidFill>
                  <a:schemeClr val="bg1"/>
                </a:solidFill>
              </a:rPr>
              <a:t>accessSecret</a:t>
            </a:r>
            <a:r>
              <a:rPr lang="en-GB" altLang="zh-CN" sz="2800" dirty="0">
                <a:solidFill>
                  <a:schemeClr val="bg1"/>
                </a:solidFill>
              </a:rPr>
              <a:t>&gt;', '</a:t>
            </a:r>
            <a:r>
              <a:rPr lang="en-GB" altLang="zh-CN" sz="2800" dirty="0" err="1">
                <a:solidFill>
                  <a:schemeClr val="bg1"/>
                </a:solidFill>
              </a:rPr>
              <a:t>cn</a:t>
            </a:r>
            <a:r>
              <a:rPr lang="en-GB" altLang="zh-CN" sz="2800" dirty="0">
                <a:solidFill>
                  <a:schemeClr val="bg1"/>
                </a:solidFill>
              </a:rPr>
              <a:t>-shanghai')</a:t>
            </a:r>
            <a:endParaRPr lang="en-GB" altLang="zh-CN" sz="2800" dirty="0">
              <a:solidFill>
                <a:schemeClr val="bg1"/>
              </a:solidFill>
            </a:endParaRPr>
          </a:p>
          <a:p>
            <a:pPr marL="0" indent="0">
              <a:buNone/>
            </a:pPr>
            <a:r>
              <a:rPr lang="en-GB" altLang="zh-CN" sz="2800" dirty="0">
                <a:solidFill>
                  <a:schemeClr val="bg1"/>
                </a:solidFill>
              </a:rPr>
              <a:t>request = </a:t>
            </a:r>
            <a:r>
              <a:rPr lang="en-GB" altLang="zh-CN" sz="2800" dirty="0" err="1">
                <a:solidFill>
                  <a:schemeClr val="bg1"/>
                </a:solidFill>
              </a:rPr>
              <a:t>AddFaceEntityRequest</a:t>
            </a:r>
            <a:r>
              <a:rPr lang="en-GB" altLang="zh-CN" sz="2800" dirty="0">
                <a:solidFill>
                  <a:schemeClr val="bg1"/>
                </a:solidFill>
              </a:rPr>
              <a:t>()</a:t>
            </a:r>
            <a:endParaRPr lang="en-GB" altLang="zh-CN" sz="2800" dirty="0">
              <a:solidFill>
                <a:schemeClr val="bg1"/>
              </a:solidFill>
            </a:endParaRPr>
          </a:p>
          <a:p>
            <a:pPr marL="0" indent="0">
              <a:buNone/>
            </a:pPr>
            <a:r>
              <a:rPr lang="en-GB" altLang="zh-CN" sz="2800" dirty="0" err="1">
                <a:solidFill>
                  <a:schemeClr val="bg1"/>
                </a:solidFill>
              </a:rPr>
              <a:t>request.set_accept_format</a:t>
            </a:r>
            <a:r>
              <a:rPr lang="en-GB" altLang="zh-CN" sz="2800" dirty="0">
                <a:solidFill>
                  <a:schemeClr val="bg1"/>
                </a:solidFill>
              </a:rPr>
              <a:t>('json')</a:t>
            </a:r>
            <a:endParaRPr lang="en-GB" altLang="zh-CN" sz="2800" dirty="0">
              <a:solidFill>
                <a:schemeClr val="bg1"/>
              </a:solidFill>
            </a:endParaRPr>
          </a:p>
          <a:p>
            <a:pPr marL="0" indent="0">
              <a:buNone/>
            </a:pPr>
            <a:r>
              <a:rPr lang="en-GB" altLang="zh-CN" sz="2800" dirty="0" err="1">
                <a:solidFill>
                  <a:schemeClr val="bg1"/>
                </a:solidFill>
              </a:rPr>
              <a:t>request.set_DbName</a:t>
            </a:r>
            <a:r>
              <a:rPr lang="en-GB" altLang="zh-CN" sz="2800" dirty="0">
                <a:solidFill>
                  <a:schemeClr val="bg1"/>
                </a:solidFill>
              </a:rPr>
              <a:t>("</a:t>
            </a:r>
            <a:r>
              <a:rPr lang="en-GB" altLang="zh-CN" sz="2800" dirty="0" err="1">
                <a:solidFill>
                  <a:schemeClr val="bg1"/>
                </a:solidFill>
              </a:rPr>
              <a:t>myFaceDB</a:t>
            </a:r>
            <a:r>
              <a:rPr lang="en-GB" altLang="zh-CN" sz="2800" dirty="0">
                <a:solidFill>
                  <a:schemeClr val="bg1"/>
                </a:solidFill>
              </a:rPr>
              <a:t>")</a:t>
            </a:r>
            <a:endParaRPr lang="en-GB" altLang="zh-CN" sz="2800" dirty="0">
              <a:solidFill>
                <a:schemeClr val="bg1"/>
              </a:solidFill>
            </a:endParaRPr>
          </a:p>
          <a:p>
            <a:pPr marL="0" indent="0">
              <a:buNone/>
            </a:pPr>
            <a:r>
              <a:rPr lang="en-GB" altLang="zh-CN" sz="2800" dirty="0" err="1">
                <a:solidFill>
                  <a:schemeClr val="bg1"/>
                </a:solidFill>
              </a:rPr>
              <a:t>request.set_EntityId</a:t>
            </a:r>
            <a:r>
              <a:rPr lang="en-GB" altLang="zh-CN" sz="2800" dirty="0">
                <a:solidFill>
                  <a:schemeClr val="bg1"/>
                </a:solidFill>
              </a:rPr>
              <a:t>("test1")</a:t>
            </a:r>
            <a:endParaRPr lang="en-GB" altLang="zh-CN" sz="2800" dirty="0">
              <a:solidFill>
                <a:schemeClr val="bg1"/>
              </a:solidFill>
            </a:endParaRPr>
          </a:p>
          <a:p>
            <a:pPr marL="0" indent="0">
              <a:buNone/>
            </a:pPr>
            <a:r>
              <a:rPr lang="en-GB" altLang="zh-CN" sz="2800" dirty="0">
                <a:solidFill>
                  <a:schemeClr val="bg1"/>
                </a:solidFill>
              </a:rPr>
              <a:t>response = </a:t>
            </a:r>
            <a:r>
              <a:rPr lang="en-GB" altLang="zh-CN" sz="2800" dirty="0" err="1">
                <a:solidFill>
                  <a:schemeClr val="bg1"/>
                </a:solidFill>
              </a:rPr>
              <a:t>client.do_action_with_exception</a:t>
            </a:r>
            <a:r>
              <a:rPr lang="en-GB" altLang="zh-CN" sz="2800" dirty="0">
                <a:solidFill>
                  <a:schemeClr val="bg1"/>
                </a:solidFill>
              </a:rPr>
              <a:t>(request)</a:t>
            </a:r>
            <a:endParaRPr lang="en-GB" altLang="zh-CN" sz="2800" dirty="0">
              <a:solidFill>
                <a:schemeClr val="bg1"/>
              </a:solidFill>
            </a:endParaRPr>
          </a:p>
          <a:p>
            <a:pPr marL="0" indent="0">
              <a:buNone/>
            </a:pPr>
            <a:r>
              <a:rPr lang="en-GB" altLang="zh-CN" sz="2800" dirty="0">
                <a:solidFill>
                  <a:schemeClr val="bg1"/>
                </a:solidFill>
              </a:rPr>
              <a:t># python2: print(response) </a:t>
            </a:r>
            <a:endParaRPr lang="en-GB" altLang="zh-CN" sz="2800" dirty="0">
              <a:solidFill>
                <a:schemeClr val="bg1"/>
              </a:solidFill>
            </a:endParaRPr>
          </a:p>
          <a:p>
            <a:pPr marL="0" indent="0">
              <a:buNone/>
            </a:pPr>
            <a:r>
              <a:rPr lang="en-GB" altLang="zh-CN" sz="2800" dirty="0">
                <a:solidFill>
                  <a:schemeClr val="bg1"/>
                </a:solidFill>
              </a:rPr>
              <a:t>print(str(response, encoding='utf-8')) </a:t>
            </a:r>
            <a:endParaRPr lang="zh-CN" altLang="en-US" sz="2800" dirty="0">
              <a:solidFill>
                <a:schemeClr val="bg1"/>
              </a:solidFill>
            </a:endParaRPr>
          </a:p>
        </p:txBody>
      </p:sp>
      <p:pic>
        <p:nvPicPr>
          <p:cNvPr id="5" name="图片 4"/>
          <p:cNvPicPr/>
          <p:nvPr/>
        </p:nvPicPr>
        <p:blipFill>
          <a:blip r:embed="rId1"/>
          <a:stretch>
            <a:fillRect/>
          </a:stretch>
        </p:blipFill>
        <p:spPr>
          <a:xfrm>
            <a:off x="3259833" y="6855799"/>
            <a:ext cx="7462433" cy="5294926"/>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人脸识别门禁：使用阿里云视觉智能开放平台</a:t>
            </a:r>
            <a:r>
              <a:rPr lang="en-US" altLang="zh-CN" dirty="0"/>
              <a:t>AI</a:t>
            </a:r>
            <a:r>
              <a:rPr lang="zh-CN" altLang="en-US" dirty="0"/>
              <a:t>能力构建应用</a:t>
            </a:r>
            <a:endParaRPr lang="zh-CN" altLang="en-US" dirty="0"/>
          </a:p>
        </p:txBody>
      </p:sp>
      <p:sp>
        <p:nvSpPr>
          <p:cNvPr id="11" name="内容占位符 9"/>
          <p:cNvSpPr txBox="1"/>
          <p:nvPr/>
        </p:nvSpPr>
        <p:spPr>
          <a:xfrm>
            <a:off x="1855788"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启动开发</a:t>
            </a:r>
            <a:endParaRPr lang="zh-CN" altLang="en-US" sz="3600" dirty="0"/>
          </a:p>
          <a:p>
            <a:pPr lvl="1">
              <a:lnSpc>
                <a:spcPct val="200000"/>
              </a:lnSpc>
            </a:pPr>
            <a:r>
              <a:rPr lang="zh-CN" altLang="en-US" sz="2800" dirty="0"/>
              <a:t>完整代码请参考实验手册；</a:t>
            </a:r>
            <a:endParaRPr lang="en-US" altLang="zh-CN" sz="2800" dirty="0"/>
          </a:p>
          <a:p>
            <a:pPr lvl="1">
              <a:lnSpc>
                <a:spcPct val="200000"/>
              </a:lnSpc>
            </a:pPr>
            <a:r>
              <a:rPr lang="zh-CN" altLang="en-US" sz="2800" dirty="0"/>
              <a:t>完成代码工作后重启树莓派；</a:t>
            </a:r>
            <a:endParaRPr lang="en-US" altLang="zh-CN" sz="2800" dirty="0"/>
          </a:p>
          <a:p>
            <a:pPr lvl="1">
              <a:lnSpc>
                <a:spcPct val="200000"/>
              </a:lnSpc>
            </a:pPr>
            <a:r>
              <a:rPr lang="zh-CN" altLang="en-US" sz="2800" dirty="0"/>
              <a:t>开始测试验证；</a:t>
            </a:r>
            <a:endParaRPr lang="zh-CN" altLang="en-US" sz="2800" dirty="0"/>
          </a:p>
          <a:p>
            <a:pPr lvl="1">
              <a:lnSpc>
                <a:spcPct val="200000"/>
              </a:lnSpc>
            </a:pPr>
            <a:endParaRPr lang="zh-CN" altLang="en-US" sz="2800" dirty="0"/>
          </a:p>
        </p:txBody>
      </p:sp>
      <p:sp>
        <p:nvSpPr>
          <p:cNvPr id="6" name="内容占位符 9"/>
          <p:cNvSpPr txBox="1"/>
          <p:nvPr/>
        </p:nvSpPr>
        <p:spPr>
          <a:xfrm>
            <a:off x="12188826" y="2717800"/>
            <a:ext cx="10333037" cy="9432925"/>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测试验证</a:t>
            </a:r>
            <a:endParaRPr lang="en-US" altLang="zh-CN" sz="3600" dirty="0"/>
          </a:p>
          <a:p>
            <a:pPr marL="1428750" lvl="1" indent="-514350">
              <a:lnSpc>
                <a:spcPct val="200000"/>
              </a:lnSpc>
              <a:buFont typeface="+mj-ea"/>
              <a:buAutoNum type="circleNumDbPlain"/>
            </a:pPr>
            <a:r>
              <a:rPr lang="zh-CN" altLang="en-US" sz="2800" dirty="0"/>
              <a:t>进入树莓派命令行</a:t>
            </a:r>
            <a:r>
              <a:rPr lang="en-US" altLang="zh-CN" sz="2800" dirty="0"/>
              <a:t>,</a:t>
            </a:r>
            <a:r>
              <a:rPr lang="zh-CN" altLang="en-US" sz="2800" dirty="0"/>
              <a:t>运行</a:t>
            </a:r>
            <a:r>
              <a:rPr lang="en-GB" altLang="zh-CN" sz="2800" dirty="0" err="1"/>
              <a:t>py</a:t>
            </a:r>
            <a:r>
              <a:rPr lang="zh-CN" altLang="en-US" sz="2800" dirty="0"/>
              <a:t>脚本文件</a:t>
            </a:r>
            <a:r>
              <a:rPr lang="en-US" altLang="zh-CN" sz="2800" dirty="0"/>
              <a:t>,</a:t>
            </a:r>
            <a:r>
              <a:rPr lang="zh-CN" altLang="en-US" sz="2800" dirty="0"/>
              <a:t>可直接拉起摄像头；</a:t>
            </a:r>
            <a:endParaRPr lang="en-US" altLang="zh-CN" sz="2800" dirty="0"/>
          </a:p>
          <a:p>
            <a:pPr marL="1428750" lvl="1" indent="-514350">
              <a:lnSpc>
                <a:spcPct val="200000"/>
              </a:lnSpc>
              <a:buFont typeface="+mj-ea"/>
              <a:buAutoNum type="circleNumDbPlain"/>
            </a:pPr>
            <a:r>
              <a:rPr lang="zh-CN" altLang="en-US" sz="2800" dirty="0"/>
              <a:t>识别人脸；</a:t>
            </a:r>
            <a:endParaRPr lang="en-US" altLang="zh-CN" sz="2800" dirty="0"/>
          </a:p>
          <a:p>
            <a:pPr marL="1428750" lvl="1" indent="-514350">
              <a:lnSpc>
                <a:spcPct val="200000"/>
              </a:lnSpc>
              <a:buFont typeface="+mj-ea"/>
              <a:buAutoNum type="circleNumDbPlain"/>
            </a:pPr>
            <a:r>
              <a:rPr lang="zh-CN" altLang="en-US" sz="2800" dirty="0"/>
              <a:t>按下键盘 </a:t>
            </a:r>
            <a:r>
              <a:rPr lang="en-US" altLang="zh-CN" sz="2800" dirty="0"/>
              <a:t>[ </a:t>
            </a:r>
            <a:r>
              <a:rPr lang="en-GB" altLang="zh-CN" sz="2800" dirty="0"/>
              <a:t>q  ],</a:t>
            </a:r>
            <a:r>
              <a:rPr lang="zh-CN" altLang="en-US" sz="2800" dirty="0"/>
              <a:t>进行拍照</a:t>
            </a:r>
            <a:r>
              <a:rPr lang="en-US" altLang="zh-CN" sz="2800" dirty="0"/>
              <a:t>,</a:t>
            </a:r>
            <a:r>
              <a:rPr lang="zh-CN" altLang="en-US" sz="2800" dirty="0"/>
              <a:t>并上传阿里云进行人脸识别</a:t>
            </a:r>
            <a:r>
              <a:rPr lang="en-US" altLang="zh-CN" sz="2800" dirty="0"/>
              <a:t>,</a:t>
            </a:r>
            <a:r>
              <a:rPr lang="zh-CN" altLang="en-US" sz="2800" dirty="0"/>
              <a:t>返回识别结果；</a:t>
            </a:r>
            <a:endParaRPr lang="en-US" altLang="zh-CN" sz="2800" dirty="0"/>
          </a:p>
          <a:p>
            <a:pPr marL="1428750" lvl="1" indent="-514350">
              <a:lnSpc>
                <a:spcPct val="200000"/>
              </a:lnSpc>
              <a:buFont typeface="+mj-ea"/>
              <a:buAutoNum type="circleNumDbPlain"/>
            </a:pPr>
            <a:r>
              <a:rPr lang="zh-CN" altLang="en-US" sz="2800" dirty="0"/>
              <a:t>本地照片存储位置</a:t>
            </a:r>
            <a:r>
              <a:rPr lang="en-US" altLang="zh-CN" sz="2800" dirty="0"/>
              <a:t>/</a:t>
            </a:r>
            <a:r>
              <a:rPr lang="en-GB" altLang="zh-CN" sz="2800" dirty="0"/>
              <a:t>home/pi/ </a:t>
            </a:r>
            <a:endParaRPr lang="zh-CN" altLang="en-US" sz="8800" dirty="0"/>
          </a:p>
          <a:p>
            <a:pPr lvl="1">
              <a:lnSpc>
                <a:spcPct val="200000"/>
              </a:lnSpc>
            </a:pP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a:t>
            </a:r>
            <a:r>
              <a:rPr lang="en-US" altLang="zh-CN" dirty="0"/>
              <a:t>IOT Studio</a:t>
            </a:r>
            <a:r>
              <a:rPr lang="zh-CN" altLang="en-US" dirty="0"/>
              <a:t>开发业务服务</a:t>
            </a:r>
            <a:endParaRPr lang="zh-CN" altLang="en-US" dirty="0"/>
          </a:p>
        </p:txBody>
      </p:sp>
      <p:sp>
        <p:nvSpPr>
          <p:cNvPr id="11" name="内容占位符 9"/>
          <p:cNvSpPr txBox="1"/>
          <p:nvPr/>
        </p:nvSpPr>
        <p:spPr>
          <a:xfrm>
            <a:off x="1855788" y="2717801"/>
            <a:ext cx="20666075" cy="4153342"/>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使用</a:t>
            </a:r>
            <a:r>
              <a:rPr lang="en-US" altLang="zh-CN" sz="3600" dirty="0"/>
              <a:t>IOT Studio</a:t>
            </a:r>
            <a:r>
              <a:rPr lang="zh-CN" altLang="en-US" sz="3600" dirty="0"/>
              <a:t>开发业务服务，让人脸识别门禁识别结果通过钉钉下发通知</a:t>
            </a:r>
            <a:endParaRPr lang="zh-CN" altLang="en-US" sz="3600" dirty="0"/>
          </a:p>
          <a:p>
            <a:pPr lvl="1">
              <a:lnSpc>
                <a:spcPct val="200000"/>
              </a:lnSpc>
            </a:pPr>
            <a:r>
              <a:rPr lang="zh-CN" altLang="en-US" sz="2800" dirty="0"/>
              <a:t>登录阿里物联网开发平台，地址为：</a:t>
            </a:r>
            <a:r>
              <a:rPr lang="en-GB" altLang="zh-CN" sz="2800" dirty="0"/>
              <a:t>https://</a:t>
            </a:r>
            <a:r>
              <a:rPr lang="en-GB" altLang="zh-CN" sz="2800" dirty="0" err="1"/>
              <a:t>iot.console.aliyun.com</a:t>
            </a:r>
            <a:r>
              <a:rPr lang="en-GB" altLang="zh-CN" sz="2800" dirty="0"/>
              <a:t>/</a:t>
            </a:r>
            <a:r>
              <a:rPr lang="en-GB" altLang="zh-CN" sz="2800" dirty="0" err="1"/>
              <a:t>lk</a:t>
            </a:r>
            <a:r>
              <a:rPr lang="en-GB" altLang="zh-CN" sz="2800" dirty="0"/>
              <a:t>/related-services </a:t>
            </a:r>
            <a:r>
              <a:rPr lang="zh-CN" altLang="en-US" sz="2800" dirty="0"/>
              <a:t>；</a:t>
            </a:r>
            <a:endParaRPr lang="en-US" altLang="zh-CN" sz="2800" dirty="0"/>
          </a:p>
          <a:p>
            <a:pPr lvl="1">
              <a:lnSpc>
                <a:spcPct val="200000"/>
              </a:lnSpc>
            </a:pPr>
            <a:r>
              <a:rPr lang="zh-CN" altLang="en-US" sz="2800" dirty="0"/>
              <a:t>物联网平台</a:t>
            </a:r>
            <a:r>
              <a:rPr lang="en-US" altLang="zh-CN" sz="2800" dirty="0"/>
              <a:t>---&gt;</a:t>
            </a:r>
            <a:r>
              <a:rPr lang="zh-CN" altLang="en-US" sz="2800" dirty="0"/>
              <a:t>相关服务</a:t>
            </a:r>
            <a:r>
              <a:rPr lang="en-US" altLang="zh-CN" sz="2800" dirty="0"/>
              <a:t>----&gt;</a:t>
            </a:r>
            <a:r>
              <a:rPr lang="zh-CN" altLang="en-US" sz="2800" dirty="0"/>
              <a:t>物联网应用开发，进入</a:t>
            </a:r>
            <a:r>
              <a:rPr lang="en-US" altLang="zh-CN" sz="2800" dirty="0"/>
              <a:t>IOT Studio </a:t>
            </a:r>
            <a:r>
              <a:rPr lang="zh-CN" altLang="en-US" sz="2800" dirty="0"/>
              <a:t>；</a:t>
            </a:r>
            <a:endParaRPr lang="en-US" altLang="zh-CN" sz="2800" dirty="0"/>
          </a:p>
          <a:p>
            <a:pPr lvl="1">
              <a:lnSpc>
                <a:spcPct val="200000"/>
              </a:lnSpc>
            </a:pPr>
            <a:r>
              <a:rPr lang="zh-CN" altLang="en-US" sz="2800" dirty="0"/>
              <a:t>新建项目及业务服务；</a:t>
            </a:r>
            <a:endParaRPr lang="zh-CN" altLang="en-US" sz="8800" dirty="0"/>
          </a:p>
        </p:txBody>
      </p:sp>
      <p:pic>
        <p:nvPicPr>
          <p:cNvPr id="5" name="图片 4"/>
          <p:cNvPicPr/>
          <p:nvPr/>
        </p:nvPicPr>
        <p:blipFill>
          <a:blip r:embed="rId1"/>
          <a:stretch>
            <a:fillRect/>
          </a:stretch>
        </p:blipFill>
        <p:spPr>
          <a:xfrm>
            <a:off x="5613376" y="6871142"/>
            <a:ext cx="13150898" cy="5292725"/>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人脸识别门禁：使用</a:t>
            </a:r>
            <a:r>
              <a:rPr lang="en-US" altLang="zh-CN" dirty="0"/>
              <a:t>IOT Studio</a:t>
            </a:r>
            <a:r>
              <a:rPr lang="zh-CN" altLang="en-US" dirty="0"/>
              <a:t>开发业务服务</a:t>
            </a:r>
            <a:endParaRPr lang="zh-CN" altLang="en-US" dirty="0"/>
          </a:p>
        </p:txBody>
      </p:sp>
      <p:sp>
        <p:nvSpPr>
          <p:cNvPr id="11" name="内容占位符 9"/>
          <p:cNvSpPr txBox="1"/>
          <p:nvPr/>
        </p:nvSpPr>
        <p:spPr>
          <a:xfrm>
            <a:off x="1855788" y="2717801"/>
            <a:ext cx="20666075" cy="4153342"/>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a:lnSpc>
                <a:spcPct val="200000"/>
              </a:lnSpc>
            </a:pPr>
            <a:r>
              <a:rPr lang="zh-CN" altLang="en-US" sz="3600" dirty="0"/>
              <a:t>使用</a:t>
            </a:r>
            <a:r>
              <a:rPr lang="en-US" altLang="zh-CN" sz="3600" dirty="0"/>
              <a:t>IOT Studio</a:t>
            </a:r>
            <a:r>
              <a:rPr lang="zh-CN" altLang="en-US" sz="3600" dirty="0"/>
              <a:t>开发业务服务，让人脸识别门禁识别结果通过钉钉下发通知</a:t>
            </a:r>
            <a:endParaRPr lang="zh-CN" altLang="en-US" sz="3600" dirty="0"/>
          </a:p>
          <a:p>
            <a:pPr lvl="1">
              <a:lnSpc>
                <a:spcPct val="200000"/>
              </a:lnSpc>
            </a:pPr>
            <a:r>
              <a:rPr lang="zh-CN" altLang="en-US" sz="2800" dirty="0"/>
              <a:t>进行业务服务的开发，实现参数的解析以及根据条件触发相应动作，比如当’</a:t>
            </a:r>
            <a:r>
              <a:rPr lang="en-GB" altLang="zh-CN" sz="2800" dirty="0"/>
              <a:t>Score’ </a:t>
            </a:r>
            <a:r>
              <a:rPr lang="zh-CN" altLang="en-US" sz="2800" dirty="0"/>
              <a:t>大于</a:t>
            </a:r>
            <a:r>
              <a:rPr lang="en-US" altLang="zh-CN" sz="2800" dirty="0"/>
              <a:t>0.5</a:t>
            </a:r>
            <a:r>
              <a:rPr lang="zh-CN" altLang="en-US" sz="2800" dirty="0"/>
              <a:t>时，触发钉钉消息推送 ；</a:t>
            </a:r>
            <a:endParaRPr lang="en-US" altLang="zh-CN" sz="2800" dirty="0"/>
          </a:p>
          <a:p>
            <a:pPr lvl="1">
              <a:lnSpc>
                <a:spcPct val="200000"/>
              </a:lnSpc>
            </a:pPr>
            <a:r>
              <a:rPr lang="zh-CN" altLang="en-US" sz="2800" dirty="0"/>
              <a:t>完成后进行发布；</a:t>
            </a:r>
            <a:endParaRPr lang="en-US" altLang="zh-CN" sz="2800" dirty="0"/>
          </a:p>
          <a:p>
            <a:pPr lvl="1">
              <a:lnSpc>
                <a:spcPct val="200000"/>
              </a:lnSpc>
            </a:pPr>
            <a:r>
              <a:rPr lang="zh-CN" altLang="en-US" sz="2800" dirty="0"/>
              <a:t>进行完整演示操作；</a:t>
            </a:r>
            <a:endParaRPr lang="zh-CN" altLang="en-US" sz="8800" dirty="0"/>
          </a:p>
        </p:txBody>
      </p:sp>
      <p:pic>
        <p:nvPicPr>
          <p:cNvPr id="6" name="图片 5"/>
          <p:cNvPicPr/>
          <p:nvPr/>
        </p:nvPicPr>
        <p:blipFill>
          <a:blip r:embed="rId1"/>
          <a:stretch>
            <a:fillRect/>
          </a:stretch>
        </p:blipFill>
        <p:spPr>
          <a:xfrm>
            <a:off x="4668191" y="6871143"/>
            <a:ext cx="15041267" cy="5300464"/>
          </a:xfrm>
          <a:prstGeom prst="rect">
            <a:avLst/>
          </a:prstGeom>
          <a:effectLst>
            <a:outerShdw blurRad="63500" algn="ctr" rotWithShape="0">
              <a:prstClr val="black">
                <a:alpha val="40000"/>
              </a:prstClr>
            </a:outerShdw>
            <a:softEdge rad="1270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8174930"/>
          </a:xfrm>
          <a:prstGeom prst="rect">
            <a:avLst/>
          </a:prstGeom>
        </p:spPr>
        <p:txBody>
          <a:bodyPr wrap="square">
            <a:spAutoFit/>
          </a:bodyPr>
          <a:lstStyle/>
          <a:p>
            <a:pPr defTabSz="2400300">
              <a:lnSpc>
                <a:spcPct val="150000"/>
              </a:lnSpc>
              <a:spcBef>
                <a:spcPts val="600"/>
              </a:spcBef>
              <a:spcAft>
                <a:spcPts val="600"/>
              </a:spcAft>
            </a:pPr>
            <a:r>
              <a:rPr kumimoji="1" lang="en-US" altLang="zh-CN" sz="4400" b="1" dirty="0">
                <a:latin typeface="微软雅黑" panose="020B0503020204020204" pitchFamily="34" charset="-122"/>
                <a:ea typeface="微软雅黑" panose="020B0503020204020204" pitchFamily="34" charset="-122"/>
              </a:rPr>
              <a:t>1. </a:t>
            </a:r>
            <a:r>
              <a:rPr kumimoji="1" lang="zh-CN" altLang="en-US" sz="4400" b="1" dirty="0">
                <a:latin typeface="微软雅黑" panose="020B0503020204020204" pitchFamily="34" charset="-122"/>
                <a:ea typeface="微软雅黑" panose="020B0503020204020204" pitchFamily="34" charset="-122"/>
              </a:rPr>
              <a:t>阿里云视觉智能开放平台介绍</a:t>
            </a:r>
            <a:endParaRPr kumimoji="1" lang="en-US" altLang="zh-CN" sz="4400" b="1" dirty="0">
              <a:latin typeface="微软雅黑" panose="020B0503020204020204" pitchFamily="34" charset="-122"/>
              <a:ea typeface="微软雅黑" panose="020B0503020204020204" pitchFamily="34" charset="-122"/>
            </a:endParaRPr>
          </a:p>
          <a:p>
            <a:pPr lvl="1" defTabSz="2400300">
              <a:lnSpc>
                <a:spcPct val="150000"/>
              </a:lnSpc>
            </a:pPr>
            <a:r>
              <a:rPr kumimoji="1" lang="en-US" altLang="zh-CN" sz="4400" b="1" dirty="0">
                <a:latin typeface="微软雅黑" panose="020B0503020204020204" pitchFamily="34" charset="-122"/>
                <a:ea typeface="微软雅黑" panose="020B0503020204020204" pitchFamily="34" charset="-122"/>
              </a:rPr>
              <a:t>1.1 </a:t>
            </a:r>
            <a:r>
              <a:rPr kumimoji="1" lang="zh-CN" altLang="en-US" sz="4400" b="1" dirty="0">
                <a:latin typeface="微软雅黑" panose="020B0503020204020204" pitchFamily="34" charset="-122"/>
                <a:ea typeface="微软雅黑" panose="020B0503020204020204" pitchFamily="34" charset="-122"/>
              </a:rPr>
              <a:t>视觉智能平台简介</a:t>
            </a:r>
            <a:endParaRPr kumimoji="1" lang="en-US" altLang="zh-CN" sz="4400" b="1" dirty="0">
              <a:latin typeface="微软雅黑" panose="020B0503020204020204" pitchFamily="34" charset="-122"/>
              <a:ea typeface="微软雅黑" panose="020B0503020204020204" pitchFamily="34" charset="-122"/>
            </a:endParaRPr>
          </a:p>
          <a:p>
            <a:pPr lvl="1" defTabSz="2400300">
              <a:lnSpc>
                <a:spcPct val="150000"/>
              </a:lnSpc>
            </a:pPr>
            <a:r>
              <a:rPr kumimoji="1" lang="en-US" altLang="zh-CN" sz="4400" b="1" dirty="0">
                <a:latin typeface="微软雅黑" panose="020B0503020204020204" pitchFamily="34" charset="-122"/>
                <a:ea typeface="微软雅黑" panose="020B0503020204020204" pitchFamily="34" charset="-122"/>
              </a:rPr>
              <a:t>1.2 </a:t>
            </a:r>
            <a:r>
              <a:rPr kumimoji="1" lang="zh-CN" altLang="en-US" sz="4400" b="1" dirty="0">
                <a:latin typeface="微软雅黑" panose="020B0503020204020204" pitchFamily="34" charset="-122"/>
                <a:ea typeface="微软雅黑" panose="020B0503020204020204" pitchFamily="34" charset="-122"/>
              </a:rPr>
              <a:t>能力建设方向</a:t>
            </a:r>
            <a:endParaRPr kumimoji="1" lang="en-US" altLang="zh-CN" sz="4400" b="1" dirty="0">
              <a:latin typeface="微软雅黑" panose="020B0503020204020204" pitchFamily="34" charset="-122"/>
              <a:ea typeface="微软雅黑" panose="020B0503020204020204" pitchFamily="34" charset="-122"/>
            </a:endParaRPr>
          </a:p>
          <a:p>
            <a:pPr lvl="1" defTabSz="2400300">
              <a:lnSpc>
                <a:spcPct val="150000"/>
              </a:lnSpc>
            </a:pPr>
            <a:r>
              <a:rPr kumimoji="1" lang="en-US" altLang="zh-CN" sz="4400" b="1" dirty="0">
                <a:latin typeface="微软雅黑" panose="020B0503020204020204" pitchFamily="34" charset="-122"/>
                <a:ea typeface="微软雅黑" panose="020B0503020204020204" pitchFamily="34" charset="-122"/>
              </a:rPr>
              <a:t>1.3</a:t>
            </a:r>
            <a:r>
              <a:rPr kumimoji="1" lang="zh-CN" altLang="en-US" sz="4400" b="1" dirty="0">
                <a:latin typeface="微软雅黑" panose="020B0503020204020204" pitchFamily="34" charset="-122"/>
                <a:ea typeface="微软雅黑" panose="020B0503020204020204" pitchFamily="34" charset="-122"/>
              </a:rPr>
              <a:t> 使用限制</a:t>
            </a:r>
            <a:endParaRPr kumimoji="1" lang="en-US" altLang="zh-CN"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2.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阿里云视觉智能开放平台基本概念</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3. </a:t>
            </a:r>
            <a:r>
              <a:rPr kumimoji="1" lang="zh-CN" altLang="en-US" sz="4400" dirty="0">
                <a:solidFill>
                  <a:schemeClr val="tx2"/>
                </a:solidFill>
                <a:latin typeface="微软雅黑" panose="020B0503020204020204" pitchFamily="34" charset="-122"/>
                <a:ea typeface="微软雅黑" panose="020B0503020204020204" pitchFamily="34" charset="-122"/>
              </a:rPr>
              <a:t>开发流程与步骤</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4. </a:t>
            </a:r>
            <a:r>
              <a:rPr kumimoji="1" lang="zh-CN" altLang="en-US" sz="4400" dirty="0">
                <a:solidFill>
                  <a:schemeClr val="tx2"/>
                </a:solidFill>
                <a:latin typeface="微软雅黑" panose="020B0503020204020204" pitchFamily="34" charset="-122"/>
                <a:ea typeface="微软雅黑" panose="020B0503020204020204" pitchFamily="34" charset="-122"/>
              </a:rPr>
              <a:t>人脸人体相关能力介绍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5.</a:t>
            </a:r>
            <a:r>
              <a:rPr kumimoji="1" lang="zh-CN" altLang="en-US" sz="4400" dirty="0">
                <a:solidFill>
                  <a:schemeClr val="tx2"/>
                </a:solidFill>
                <a:latin typeface="微软雅黑" panose="020B0503020204020204" pitchFamily="34" charset="-122"/>
                <a:ea typeface="微软雅黑" panose="020B0503020204020204" pitchFamily="34" charset="-122"/>
              </a:rPr>
              <a:t> 综合案例：人脸识别门禁</a:t>
            </a:r>
            <a:endParaRPr kumimoji="1" lang="en-US" altLang="zh-CN" sz="4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阿里云视觉智能开放平台：简介</a:t>
            </a:r>
            <a:endParaRPr lang="zh-CN" altLang="en-US" dirty="0"/>
          </a:p>
        </p:txBody>
      </p:sp>
      <p:sp>
        <p:nvSpPr>
          <p:cNvPr id="11" name="内容占位符 9"/>
          <p:cNvSpPr txBox="1"/>
          <p:nvPr/>
        </p:nvSpPr>
        <p:spPr>
          <a:xfrm>
            <a:off x="1855787" y="2712321"/>
            <a:ext cx="20666075" cy="4175139"/>
          </a:xfrm>
          <a:prstGeom prst="rect">
            <a:avLst/>
          </a:prstGeom>
        </p:spPr>
        <p:txBody>
          <a:bodyPr>
            <a:normAutofit fontScale="925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      阿里云视觉智能开放平台（</a:t>
            </a:r>
            <a:r>
              <a:rPr lang="en-GB" altLang="zh-CN" sz="3600" dirty="0"/>
              <a:t>Vision Intelligent Application Programming Interface Platform</a:t>
            </a:r>
            <a:r>
              <a:rPr lang="zh-CN" altLang="en-GB" sz="3600" dirty="0"/>
              <a:t>）</a:t>
            </a:r>
            <a:r>
              <a:rPr lang="zh-CN" altLang="en-US" sz="3600" dirty="0"/>
              <a:t>简称视觉智能平台，是基于阿里巴巴视觉智能技术实践经验，面向视觉智能技术企业和开发商（含开发者），为其提供高易用、普惠的视觉</a:t>
            </a:r>
            <a:r>
              <a:rPr lang="en-GB" altLang="zh-CN" sz="3600" dirty="0"/>
              <a:t>API</a:t>
            </a:r>
            <a:r>
              <a:rPr lang="zh-CN" altLang="en-US" sz="3600" dirty="0"/>
              <a:t>服务，帮助企业快速建立视觉智能技术应用能力的综合性视觉</a:t>
            </a:r>
            <a:r>
              <a:rPr lang="en-GB" altLang="zh-CN" sz="3600" dirty="0"/>
              <a:t>AI</a:t>
            </a:r>
            <a:r>
              <a:rPr lang="zh-CN" altLang="en-US" sz="3600" dirty="0"/>
              <a:t>能力平台。</a:t>
            </a:r>
            <a:endParaRPr lang="en-US" altLang="zh-CN" sz="3600" dirty="0"/>
          </a:p>
          <a:p>
            <a:pPr marL="0" indent="0">
              <a:buNone/>
            </a:pPr>
            <a:r>
              <a:rPr lang="zh-CN" altLang="en-US" sz="3600" dirty="0"/>
              <a:t>      通过阿里云视觉智能开放平台（官网地址为</a:t>
            </a:r>
            <a:r>
              <a:rPr lang="en-GB" altLang="zh-CN" sz="3600" dirty="0" err="1"/>
              <a:t>vision.aliyun.com</a:t>
            </a:r>
            <a:r>
              <a:rPr lang="zh-CN" altLang="en-US" sz="3600" dirty="0"/>
              <a:t>），企业和开发商（含开发者）可以选择相应能力自行封装解决方案或者是产品、服务。</a:t>
            </a:r>
            <a:endParaRPr lang="en-US" altLang="zh-CN" sz="3600" dirty="0"/>
          </a:p>
          <a:p>
            <a:pPr marL="723900" lvl="1" indent="0">
              <a:buFont typeface="Arial" panose="020B0604020202020204"/>
              <a:buNone/>
            </a:pPr>
            <a:endParaRPr lang="zh-CN" altLang="en-US" sz="2800" dirty="0"/>
          </a:p>
        </p:txBody>
      </p:sp>
      <p:pic>
        <p:nvPicPr>
          <p:cNvPr id="4" name="图片 3"/>
          <p:cNvPicPr>
            <a:picLocks noChangeAspect="1"/>
          </p:cNvPicPr>
          <p:nvPr/>
        </p:nvPicPr>
        <p:blipFill>
          <a:blip r:embed="rId1"/>
          <a:stretch>
            <a:fillRect/>
          </a:stretch>
        </p:blipFill>
        <p:spPr>
          <a:xfrm>
            <a:off x="5284480" y="7199932"/>
            <a:ext cx="13808689" cy="52302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阿里云视觉智能开放平台：能力建设方向</a:t>
            </a:r>
            <a:endParaRPr lang="zh-CN" altLang="en-US" dirty="0"/>
          </a:p>
        </p:txBody>
      </p:sp>
      <p:sp>
        <p:nvSpPr>
          <p:cNvPr id="11" name="内容占位符 9"/>
          <p:cNvSpPr txBox="1"/>
          <p:nvPr/>
        </p:nvSpPr>
        <p:spPr>
          <a:xfrm>
            <a:off x="1855787" y="2712321"/>
            <a:ext cx="20666075" cy="4175139"/>
          </a:xfrm>
          <a:prstGeom prst="rect">
            <a:avLst/>
          </a:prstGeom>
        </p:spPr>
        <p:txBody>
          <a:bodyPr>
            <a:normAutofit fontScale="925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zh-CN" altLang="en-US" sz="3600" dirty="0"/>
              <a:t>      阿里云视觉智能开放平台将围绕多个视觉领域，例如：通用、图像、视频、目标识别以及</a:t>
            </a:r>
            <a:r>
              <a:rPr lang="en-US" altLang="zh-CN" sz="3600" dirty="0"/>
              <a:t>3</a:t>
            </a:r>
            <a:r>
              <a:rPr lang="en-GB" altLang="zh-CN" sz="3600" dirty="0"/>
              <a:t>D</a:t>
            </a:r>
            <a:r>
              <a:rPr lang="zh-CN" altLang="en-GB" sz="3600" dirty="0"/>
              <a:t>、</a:t>
            </a:r>
            <a:r>
              <a:rPr lang="en-GB" altLang="zh-CN" sz="3600" dirty="0"/>
              <a:t>AR/VR</a:t>
            </a:r>
            <a:r>
              <a:rPr lang="zh-CN" altLang="en-US" sz="3600" dirty="0"/>
              <a:t>等类目，不断的提供多种视觉</a:t>
            </a:r>
            <a:r>
              <a:rPr lang="en-GB" altLang="zh-CN" sz="3600" dirty="0"/>
              <a:t>AI</a:t>
            </a:r>
            <a:r>
              <a:rPr lang="zh-CN" altLang="en-US" sz="3600" dirty="0"/>
              <a:t>能力。现阶段平台将主要开放人脸人体、文字识别、商品理解、内容审核、图像识别、图像生产、分割抠图、视觉搜索、目标检测、图像分析处理、视频理解、视频生产、视频分割</a:t>
            </a:r>
            <a:r>
              <a:rPr lang="en-US" altLang="zh-CN" sz="3600" dirty="0"/>
              <a:t>13</a:t>
            </a:r>
            <a:r>
              <a:rPr lang="zh-CN" altLang="en-US" sz="3600" dirty="0"/>
              <a:t>个类目多个</a:t>
            </a:r>
            <a:r>
              <a:rPr lang="en-GB" altLang="zh-CN" sz="3600" dirty="0"/>
              <a:t>API</a:t>
            </a:r>
            <a:r>
              <a:rPr lang="zh-CN" altLang="en-US" sz="3600" dirty="0"/>
              <a:t>能力。</a:t>
            </a:r>
            <a:endParaRPr lang="en-US" altLang="zh-CN" sz="3600" dirty="0"/>
          </a:p>
          <a:p>
            <a:pPr marL="0" indent="0">
              <a:buNone/>
            </a:pPr>
            <a:r>
              <a:rPr lang="zh-CN" altLang="en-US" sz="3600" dirty="0"/>
              <a:t>      所有能力均通过</a:t>
            </a:r>
            <a:r>
              <a:rPr lang="en-GB" altLang="zh-CN" sz="3600" dirty="0"/>
              <a:t>API</a:t>
            </a:r>
            <a:r>
              <a:rPr lang="zh-CN" altLang="en-US" sz="3600" dirty="0"/>
              <a:t>方式透出，提供通用且标准化的接入方式。</a:t>
            </a:r>
            <a:endParaRPr lang="en-US" altLang="zh-CN" sz="3600" dirty="0"/>
          </a:p>
          <a:p>
            <a:pPr marL="0" indent="0">
              <a:buNone/>
            </a:pPr>
            <a:endParaRPr lang="zh-CN" altLang="en-US" sz="2800" dirty="0"/>
          </a:p>
        </p:txBody>
      </p:sp>
      <p:pic>
        <p:nvPicPr>
          <p:cNvPr id="3" name="图片 2"/>
          <p:cNvPicPr>
            <a:picLocks noChangeAspect="1"/>
          </p:cNvPicPr>
          <p:nvPr/>
        </p:nvPicPr>
        <p:blipFill>
          <a:blip r:embed="rId1"/>
          <a:stretch>
            <a:fillRect/>
          </a:stretch>
        </p:blipFill>
        <p:spPr>
          <a:xfrm>
            <a:off x="5791776" y="7234278"/>
            <a:ext cx="12725400" cy="541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阿里云视觉智能开放平台：使用限制</a:t>
            </a:r>
            <a:endParaRPr lang="zh-CN" altLang="en-US" dirty="0"/>
          </a:p>
        </p:txBody>
      </p:sp>
      <p:sp>
        <p:nvSpPr>
          <p:cNvPr id="5" name="任意多边形 11"/>
          <p:cNvSpPr/>
          <p:nvPr/>
        </p:nvSpPr>
        <p:spPr>
          <a:xfrm>
            <a:off x="9574782" y="3365613"/>
            <a:ext cx="5246135" cy="1908211"/>
          </a:xfrm>
          <a:custGeom>
            <a:avLst/>
            <a:gdLst>
              <a:gd name="connsiteX0" fmla="*/ 0 w 7737047"/>
              <a:gd name="connsiteY0" fmla="*/ 0 h 4642228"/>
              <a:gd name="connsiteX1" fmla="*/ 7737047 w 7737047"/>
              <a:gd name="connsiteY1" fmla="*/ 0 h 4642228"/>
              <a:gd name="connsiteX2" fmla="*/ 7737047 w 7737047"/>
              <a:gd name="connsiteY2" fmla="*/ 4642228 h 4642228"/>
              <a:gd name="connsiteX3" fmla="*/ 0 w 7737047"/>
              <a:gd name="connsiteY3" fmla="*/ 4642228 h 4642228"/>
              <a:gd name="connsiteX4" fmla="*/ 0 w 7737047"/>
              <a:gd name="connsiteY4" fmla="*/ 0 h 464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7047" h="4642228">
                <a:moveTo>
                  <a:pt x="0" y="0"/>
                </a:moveTo>
                <a:lnTo>
                  <a:pt x="7737047" y="0"/>
                </a:lnTo>
                <a:lnTo>
                  <a:pt x="7737047" y="4642228"/>
                </a:lnTo>
                <a:lnTo>
                  <a:pt x="0" y="4642228"/>
                </a:lnTo>
                <a:lnTo>
                  <a:pt x="0" y="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4400" kern="1200" dirty="0">
                <a:latin typeface="微软雅黑" panose="020B0503020204020204" pitchFamily="34" charset="-122"/>
                <a:ea typeface="微软雅黑" panose="020B0503020204020204" pitchFamily="34" charset="-122"/>
              </a:rPr>
              <a:t>数据输出</a:t>
            </a:r>
            <a:endParaRPr lang="zh-CN" altLang="en-US" sz="4400" kern="1200" dirty="0">
              <a:latin typeface="微软雅黑" panose="020B0503020204020204" pitchFamily="34" charset="-122"/>
              <a:ea typeface="微软雅黑" panose="020B0503020204020204" pitchFamily="34" charset="-122"/>
            </a:endParaRPr>
          </a:p>
        </p:txBody>
      </p:sp>
      <p:sp>
        <p:nvSpPr>
          <p:cNvPr id="6" name="任意多边形 12"/>
          <p:cNvSpPr/>
          <p:nvPr/>
        </p:nvSpPr>
        <p:spPr>
          <a:xfrm>
            <a:off x="15695462" y="3365613"/>
            <a:ext cx="5246135" cy="1908212"/>
          </a:xfrm>
          <a:custGeom>
            <a:avLst/>
            <a:gdLst>
              <a:gd name="connsiteX0" fmla="*/ 0 w 7737047"/>
              <a:gd name="connsiteY0" fmla="*/ 0 h 4642228"/>
              <a:gd name="connsiteX1" fmla="*/ 7737047 w 7737047"/>
              <a:gd name="connsiteY1" fmla="*/ 0 h 4642228"/>
              <a:gd name="connsiteX2" fmla="*/ 7737047 w 7737047"/>
              <a:gd name="connsiteY2" fmla="*/ 4642228 h 4642228"/>
              <a:gd name="connsiteX3" fmla="*/ 0 w 7737047"/>
              <a:gd name="connsiteY3" fmla="*/ 4642228 h 4642228"/>
              <a:gd name="connsiteX4" fmla="*/ 0 w 7737047"/>
              <a:gd name="connsiteY4" fmla="*/ 0 h 464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7047" h="4642228">
                <a:moveTo>
                  <a:pt x="0" y="0"/>
                </a:moveTo>
                <a:lnTo>
                  <a:pt x="7737047" y="0"/>
                </a:lnTo>
                <a:lnTo>
                  <a:pt x="7737047" y="4642228"/>
                </a:lnTo>
                <a:lnTo>
                  <a:pt x="0" y="4642228"/>
                </a:lnTo>
                <a:lnTo>
                  <a:pt x="0" y="0"/>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4400" kern="1200" dirty="0">
                <a:latin typeface="微软雅黑" panose="020B0503020204020204" pitchFamily="34" charset="-122"/>
                <a:ea typeface="微软雅黑" panose="020B0503020204020204" pitchFamily="34" charset="-122"/>
              </a:rPr>
              <a:t>调用限制</a:t>
            </a:r>
            <a:endParaRPr lang="zh-CN" altLang="en-US" sz="4400" kern="1200" dirty="0">
              <a:latin typeface="微软雅黑" panose="020B0503020204020204" pitchFamily="34" charset="-122"/>
              <a:ea typeface="微软雅黑" panose="020B0503020204020204" pitchFamily="34" charset="-122"/>
            </a:endParaRPr>
          </a:p>
        </p:txBody>
      </p:sp>
      <p:sp>
        <p:nvSpPr>
          <p:cNvPr id="7" name="任意多边形 13"/>
          <p:cNvSpPr/>
          <p:nvPr/>
        </p:nvSpPr>
        <p:spPr>
          <a:xfrm>
            <a:off x="3259833" y="3365611"/>
            <a:ext cx="5246135" cy="1908213"/>
          </a:xfrm>
          <a:custGeom>
            <a:avLst/>
            <a:gdLst>
              <a:gd name="connsiteX0" fmla="*/ 0 w 7737047"/>
              <a:gd name="connsiteY0" fmla="*/ 0 h 4642228"/>
              <a:gd name="connsiteX1" fmla="*/ 7737047 w 7737047"/>
              <a:gd name="connsiteY1" fmla="*/ 0 h 4642228"/>
              <a:gd name="connsiteX2" fmla="*/ 7737047 w 7737047"/>
              <a:gd name="connsiteY2" fmla="*/ 4642228 h 4642228"/>
              <a:gd name="connsiteX3" fmla="*/ 0 w 7737047"/>
              <a:gd name="connsiteY3" fmla="*/ 4642228 h 4642228"/>
              <a:gd name="connsiteX4" fmla="*/ 0 w 7737047"/>
              <a:gd name="connsiteY4" fmla="*/ 0 h 464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7047" h="4642228">
                <a:moveTo>
                  <a:pt x="0" y="0"/>
                </a:moveTo>
                <a:lnTo>
                  <a:pt x="7737047" y="0"/>
                </a:lnTo>
                <a:lnTo>
                  <a:pt x="7737047" y="4642228"/>
                </a:lnTo>
                <a:lnTo>
                  <a:pt x="0" y="4642228"/>
                </a:lnTo>
                <a:lnTo>
                  <a:pt x="0" y="0"/>
                </a:lnTo>
                <a:close/>
              </a:path>
            </a:pathLst>
          </a:custGeom>
          <a:solidFill>
            <a:schemeClr val="tx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4400" kern="1200" dirty="0">
                <a:latin typeface="微软雅黑" panose="020B0503020204020204" pitchFamily="34" charset="-122"/>
                <a:ea typeface="微软雅黑" panose="020B0503020204020204" pitchFamily="34" charset="-122"/>
              </a:rPr>
              <a:t>数据限制</a:t>
            </a:r>
            <a:endParaRPr lang="zh-CN" altLang="en-US" sz="4400" kern="1200" dirty="0">
              <a:latin typeface="微软雅黑" panose="020B0503020204020204" pitchFamily="34" charset="-122"/>
              <a:ea typeface="微软雅黑" panose="020B0503020204020204" pitchFamily="34" charset="-122"/>
            </a:endParaRPr>
          </a:p>
        </p:txBody>
      </p:sp>
      <p:sp>
        <p:nvSpPr>
          <p:cNvPr id="9" name="矩形 8"/>
          <p:cNvSpPr/>
          <p:nvPr/>
        </p:nvSpPr>
        <p:spPr>
          <a:xfrm>
            <a:off x="3259833" y="5273824"/>
            <a:ext cx="5246135" cy="6787243"/>
          </a:xfrm>
          <a:prstGeom prst="rect">
            <a:avLst/>
          </a:prstGeom>
        </p:spPr>
        <p:txBody>
          <a:bodyPr wrap="square">
            <a:spAutoFit/>
          </a:bodyPr>
          <a:lstStyle/>
          <a:p>
            <a:pPr marL="571500" indent="-5715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数据来源：为了保证良好的使用体验，建议数据通过阿里云</a:t>
            </a:r>
            <a:r>
              <a:rPr lang="en-GB"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OSS</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进行输入，并且是同区域内网地址，不建议使用跨区域方式；</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571500" indent="-5715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图片分辨率：输入图片尺寸不得超过</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5000×5000</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像素，并且大小不超过</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9.5MB</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571500" indent="-571500" defTabSz="584200" latinLnBrk="1" hangingPunct="0">
              <a:lnSpc>
                <a:spcPct val="150000"/>
              </a:lnSpc>
              <a:spcBef>
                <a:spcPts val="600"/>
              </a:spcBef>
              <a:spcAft>
                <a:spcPts val="600"/>
              </a:spcAft>
              <a:buFont typeface="Arial" panose="020B0604020202020204" pitchFamily="34" charset="0"/>
              <a:buChar char="•"/>
            </a:pP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限制请查看具体的</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详细限制说明。</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p:txBody>
      </p:sp>
      <p:sp>
        <p:nvSpPr>
          <p:cNvPr id="10" name="矩形 9"/>
          <p:cNvSpPr/>
          <p:nvPr/>
        </p:nvSpPr>
        <p:spPr>
          <a:xfrm>
            <a:off x="9574782" y="5273824"/>
            <a:ext cx="5246135" cy="5987024"/>
          </a:xfrm>
          <a:prstGeom prst="rect">
            <a:avLst/>
          </a:prstGeom>
        </p:spPr>
        <p:txBody>
          <a:bodyPr wrap="square">
            <a:spAutoFit/>
          </a:bodyPr>
          <a:lstStyle/>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数据输出方式：所有涉及到数据输出的</a:t>
            </a:r>
            <a:r>
              <a:rPr lang="en-GB"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能力，均采用临时地址的方式输出结果，临时地址有效期为</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30</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分钟；</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数据保存：阿里云视觉智能开放平台及各</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能力不会对输入、输出数据进行保存，因此请您妥善管理相关数据，尤其是结果数据；</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p:txBody>
      </p:sp>
      <p:sp>
        <p:nvSpPr>
          <p:cNvPr id="12" name="矩形 11"/>
          <p:cNvSpPr/>
          <p:nvPr/>
        </p:nvSpPr>
        <p:spPr>
          <a:xfrm>
            <a:off x="15680072" y="5273823"/>
            <a:ext cx="5246135" cy="6140912"/>
          </a:xfrm>
          <a:prstGeom prst="rect">
            <a:avLst/>
          </a:prstGeom>
        </p:spPr>
        <p:txBody>
          <a:bodyPr wrap="square">
            <a:spAutoFit/>
          </a:bodyPr>
          <a:lstStyle/>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阿里云视觉智能开放平台上线初期所有企业用户和开发者均可使用全部的</a:t>
            </a:r>
            <a:r>
              <a:rPr lang="en-GB"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能力，公测结束时间会另行通知；</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公测期间所有</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能力</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QPS</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上限为：</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2QPS/</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用户</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/API</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a:p>
            <a:pPr marL="457200" indent="-457200" defTabSz="584200" latinLnBrk="1" hangingPunct="0">
              <a:lnSpc>
                <a:spcPct val="150000"/>
              </a:lnSpc>
              <a:spcBef>
                <a:spcPts val="600"/>
              </a:spcBef>
              <a:spcAft>
                <a:spcPts val="600"/>
              </a:spcAft>
              <a:buFont typeface="Arial" panose="020B0604020202020204" pitchFamily="34" charset="0"/>
              <a:buChar char="•"/>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区域限制：公测期目前仅开通了华东</a:t>
            </a:r>
            <a:r>
              <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2</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rPr>
              <a:t>（上海）区域，其它区域后续开通；</a:t>
            </a:r>
            <a:endParaRPr lang="en-US" altLang="zh-CN"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Helvetica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课程目录</a:t>
            </a:r>
            <a:endParaRPr lang="zh-CN" altLang="en-US" dirty="0"/>
          </a:p>
        </p:txBody>
      </p:sp>
      <p:sp>
        <p:nvSpPr>
          <p:cNvPr id="8" name="矩形 7"/>
          <p:cNvSpPr/>
          <p:nvPr/>
        </p:nvSpPr>
        <p:spPr>
          <a:xfrm>
            <a:off x="1855787" y="2730500"/>
            <a:ext cx="20666075" cy="5281831"/>
          </a:xfrm>
          <a:prstGeom prst="rect">
            <a:avLst/>
          </a:prstGeom>
        </p:spPr>
        <p:txBody>
          <a:bodyPr wrap="square">
            <a:spAutoFit/>
          </a:bodyPr>
          <a:lstStyle/>
          <a:p>
            <a:pPr defTabSz="2400300">
              <a:lnSpc>
                <a:spcPct val="150000"/>
              </a:lnSpc>
              <a:spcBef>
                <a:spcPts val="600"/>
              </a:spcBef>
              <a:spcAft>
                <a:spcPts val="600"/>
              </a:spcAft>
            </a:pPr>
            <a:r>
              <a:rPr kumimoji="1" lang="en-US" altLang="zh-CN" sz="4400" dirty="0">
                <a:solidFill>
                  <a:schemeClr val="tx2"/>
                </a:solidFill>
                <a:latin typeface="微软雅黑" panose="020B0503020204020204" pitchFamily="34" charset="-122"/>
                <a:ea typeface="微软雅黑" panose="020B0503020204020204" pitchFamily="34" charset="-122"/>
              </a:rPr>
              <a:t>1. </a:t>
            </a:r>
            <a:r>
              <a:rPr kumimoji="1" lang="zh-CN" altLang="en-US" sz="4400" dirty="0">
                <a:solidFill>
                  <a:schemeClr val="tx2"/>
                </a:solidFill>
                <a:latin typeface="微软雅黑" panose="020B0503020204020204" pitchFamily="34" charset="-122"/>
                <a:ea typeface="微软雅黑" panose="020B0503020204020204" pitchFamily="34" charset="-122"/>
              </a:rPr>
              <a:t>阿里云视觉智能开放平台介绍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spcBef>
                <a:spcPts val="600"/>
              </a:spcBef>
              <a:spcAft>
                <a:spcPts val="600"/>
              </a:spcAft>
            </a:pPr>
            <a:r>
              <a:rPr kumimoji="1" lang="en-US" altLang="zh-CN" sz="4400" b="1" dirty="0">
                <a:latin typeface="微软雅黑" panose="020B0503020204020204" pitchFamily="34" charset="-122"/>
                <a:ea typeface="微软雅黑" panose="020B0503020204020204" pitchFamily="34" charset="-122"/>
              </a:rPr>
              <a:t>2. </a:t>
            </a:r>
            <a:r>
              <a:rPr kumimoji="1" lang="zh-CN" altLang="en-US" sz="4400" b="1" dirty="0">
                <a:latin typeface="微软雅黑" panose="020B0503020204020204" pitchFamily="34" charset="-122"/>
                <a:ea typeface="微软雅黑" panose="020B0503020204020204" pitchFamily="34" charset="-122"/>
              </a:rPr>
              <a:t>阿里云视觉智能开放平台基本概念</a:t>
            </a:r>
            <a:endParaRPr kumimoji="1" lang="zh-CN" altLang="en-US" sz="4400" b="1" dirty="0">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3. </a:t>
            </a:r>
            <a:r>
              <a:rPr kumimoji="1" lang="zh-CN" altLang="en-US" sz="4400" dirty="0">
                <a:solidFill>
                  <a:schemeClr val="tx2"/>
                </a:solidFill>
                <a:latin typeface="微软雅黑" panose="020B0503020204020204" pitchFamily="34" charset="-122"/>
                <a:ea typeface="微软雅黑" panose="020B0503020204020204" pitchFamily="34" charset="-122"/>
              </a:rPr>
              <a:t>开发流程与步骤</a:t>
            </a:r>
            <a:endParaRPr kumimoji="1" lang="zh-CN" altLang="en-US"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4. </a:t>
            </a:r>
            <a:r>
              <a:rPr kumimoji="1" lang="zh-CN" altLang="en-US" sz="4400" dirty="0">
                <a:solidFill>
                  <a:schemeClr val="tx2"/>
                </a:solidFill>
                <a:latin typeface="微软雅黑" panose="020B0503020204020204" pitchFamily="34" charset="-122"/>
                <a:ea typeface="微软雅黑" panose="020B0503020204020204" pitchFamily="34" charset="-122"/>
              </a:rPr>
              <a:t>人脸人体相关能力介绍</a:t>
            </a:r>
            <a:endParaRPr kumimoji="1" lang="en-US" altLang="zh-CN" sz="4400" dirty="0">
              <a:solidFill>
                <a:schemeClr val="tx2"/>
              </a:solidFill>
              <a:latin typeface="微软雅黑" panose="020B0503020204020204" pitchFamily="34" charset="-122"/>
              <a:ea typeface="微软雅黑" panose="020B0503020204020204" pitchFamily="34" charset="-122"/>
            </a:endParaRPr>
          </a:p>
          <a:p>
            <a:pPr defTabSz="2400300">
              <a:lnSpc>
                <a:spcPct val="150000"/>
              </a:lnSpc>
            </a:pPr>
            <a:r>
              <a:rPr kumimoji="1" lang="en-US" altLang="zh-CN" sz="4400" dirty="0">
                <a:solidFill>
                  <a:schemeClr val="tx2"/>
                </a:solidFill>
                <a:latin typeface="微软雅黑" panose="020B0503020204020204" pitchFamily="34" charset="-122"/>
                <a:ea typeface="微软雅黑" panose="020B0503020204020204" pitchFamily="34" charset="-122"/>
              </a:rPr>
              <a:t>5.</a:t>
            </a:r>
            <a:r>
              <a:rPr kumimoji="1" lang="zh-CN" altLang="en-US" sz="4400" dirty="0">
                <a:solidFill>
                  <a:schemeClr val="tx2"/>
                </a:solidFill>
                <a:latin typeface="微软雅黑" panose="020B0503020204020204" pitchFamily="34" charset="-122"/>
                <a:ea typeface="微软雅黑" panose="020B0503020204020204" pitchFamily="34" charset="-122"/>
              </a:rPr>
              <a:t> 综合案例：人脸识别门禁</a:t>
            </a:r>
            <a:endParaRPr kumimoji="1" lang="en-US" altLang="zh-CN" sz="4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阿里云视觉智能开放平台基本概念</a:t>
            </a:r>
            <a:endParaRPr lang="zh-CN" altLang="en-US" dirty="0"/>
          </a:p>
        </p:txBody>
      </p:sp>
      <p:sp>
        <p:nvSpPr>
          <p:cNvPr id="11" name="内容占位符 9"/>
          <p:cNvSpPr txBox="1"/>
          <p:nvPr/>
        </p:nvSpPr>
        <p:spPr>
          <a:xfrm>
            <a:off x="1855787" y="2712321"/>
            <a:ext cx="20666075" cy="4175139"/>
          </a:xfrm>
          <a:prstGeom prst="rect">
            <a:avLst/>
          </a:prstGeom>
        </p:spPr>
        <p:txBody>
          <a:bodyPr>
            <a:normAutofit fontScale="92500" lnSpcReduction="10000"/>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3600" b="1" dirty="0" smtClean="0"/>
              <a:t>Region</a:t>
            </a:r>
            <a:r>
              <a:rPr lang="zh-CN" altLang="en-GB" sz="3600" b="1" dirty="0"/>
              <a:t>（</a:t>
            </a:r>
            <a:r>
              <a:rPr lang="zh-CN" altLang="en-US" sz="3600" b="1" dirty="0"/>
              <a:t>地域）</a:t>
            </a:r>
            <a:endParaRPr lang="zh-CN" altLang="en-US" sz="3600" b="1" dirty="0"/>
          </a:p>
          <a:p>
            <a:pPr marL="0" indent="0">
              <a:buNone/>
            </a:pPr>
            <a:r>
              <a:rPr lang="zh-CN" altLang="en-US" sz="3600" dirty="0"/>
              <a:t>      </a:t>
            </a:r>
            <a:r>
              <a:rPr lang="en-GB" altLang="zh-CN" sz="3600" dirty="0"/>
              <a:t>Region</a:t>
            </a:r>
            <a:r>
              <a:rPr lang="zh-CN" altLang="en-US" sz="3600" dirty="0"/>
              <a:t>表示服务所在物理位置。您可以根据费用、请求来源等选择合适的地域。一般来说，距离您更近的</a:t>
            </a:r>
            <a:r>
              <a:rPr lang="en-GB" altLang="zh-CN" sz="3600" dirty="0"/>
              <a:t>Region</a:t>
            </a:r>
            <a:r>
              <a:rPr lang="zh-CN" altLang="en-US" sz="3600" dirty="0"/>
              <a:t>访问速度更快。</a:t>
            </a:r>
            <a:endParaRPr lang="en-US" altLang="zh-CN" sz="3600" dirty="0"/>
          </a:p>
          <a:p>
            <a:pPr marL="0" indent="0">
              <a:buNone/>
            </a:pPr>
            <a:r>
              <a:rPr lang="zh-CN" altLang="en-US" sz="3600" dirty="0"/>
              <a:t>      目前视觉智能开放平台在公测期间仅开放上海区域的</a:t>
            </a:r>
            <a:r>
              <a:rPr lang="en-GB" altLang="zh-CN" sz="3600" dirty="0"/>
              <a:t>Region</a:t>
            </a:r>
            <a:r>
              <a:rPr lang="zh-CN" altLang="en-US" sz="3600" dirty="0"/>
              <a:t>华东</a:t>
            </a:r>
            <a:r>
              <a:rPr lang="en-US" altLang="zh-CN" sz="3600" dirty="0"/>
              <a:t>2</a:t>
            </a:r>
            <a:r>
              <a:rPr lang="zh-CN" altLang="en-US" sz="3600" dirty="0"/>
              <a:t>（上海），平台后续会不断新增其他</a:t>
            </a:r>
            <a:r>
              <a:rPr lang="en-GB" altLang="zh-CN" sz="3600" dirty="0"/>
              <a:t>Region</a:t>
            </a:r>
            <a:r>
              <a:rPr lang="zh-CN" altLang="en-GB" sz="3600" dirty="0"/>
              <a:t>，</a:t>
            </a:r>
            <a:r>
              <a:rPr lang="zh-CN" altLang="en-US" sz="3600" dirty="0"/>
              <a:t>为您提供更好的服务体验。</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阿里云视觉智能开放平台基本概念</a:t>
            </a:r>
            <a:endParaRPr lang="zh-CN" altLang="en-US" dirty="0"/>
          </a:p>
        </p:txBody>
      </p:sp>
      <p:sp>
        <p:nvSpPr>
          <p:cNvPr id="11" name="内容占位符 9"/>
          <p:cNvSpPr txBox="1"/>
          <p:nvPr/>
        </p:nvSpPr>
        <p:spPr>
          <a:xfrm>
            <a:off x="1855787" y="2712321"/>
            <a:ext cx="20666075" cy="4175139"/>
          </a:xfrm>
          <a:prstGeom prst="rect">
            <a:avLst/>
          </a:prstGeom>
        </p:spPr>
        <p:txBody>
          <a:bodyPr>
            <a:normAutofit/>
          </a:bodyPr>
          <a:lstStyle>
            <a:lvl1pPr marL="457200" indent="-457200" algn="l" defTabSz="1828165" rtl="0" eaLnBrk="1" latinLnBrk="0" hangingPunct="1">
              <a:lnSpc>
                <a:spcPct val="150000"/>
              </a:lnSpc>
              <a:spcBef>
                <a:spcPts val="2000"/>
              </a:spcBef>
              <a:buFont typeface="Arial" panose="020B0604020202020204"/>
              <a:buChar char="•"/>
              <a:defRPr sz="4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370965" indent="-457200" algn="l" defTabSz="1828165" rtl="0" eaLnBrk="1" latinLnBrk="0" hangingPunct="1">
              <a:lnSpc>
                <a:spcPct val="150000"/>
              </a:lnSpc>
              <a:spcBef>
                <a:spcPts val="0"/>
              </a:spcBef>
              <a:buFont typeface="Arial" panose="020B0604020202020204"/>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2285365" indent="-457200" algn="l" defTabSz="1828165" rtl="0" eaLnBrk="1" latinLnBrk="0" hangingPunct="1">
              <a:lnSpc>
                <a:spcPct val="150000"/>
              </a:lnSpc>
              <a:spcBef>
                <a:spcPts val="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3199765" indent="-457200" algn="l" defTabSz="1828165" rtl="0" eaLnBrk="1" latinLnBrk="0" hangingPunct="1">
              <a:lnSpc>
                <a:spcPct val="150000"/>
              </a:lnSpc>
              <a:spcBef>
                <a:spcPts val="1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4113530" indent="-457200" algn="l" defTabSz="1828165" rtl="0" eaLnBrk="1" latinLnBrk="0" hangingPunct="1">
              <a:lnSpc>
                <a:spcPct val="90000"/>
              </a:lnSpc>
              <a:spcBef>
                <a:spcPts val="1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5027930"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6pPr>
            <a:lvl7pPr marL="59416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7pPr>
            <a:lvl8pPr marL="68560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8pPr>
            <a:lvl9pPr marL="7770495" indent="-457200" algn="l" defTabSz="1828165" rtl="0" eaLnBrk="1" latinLnBrk="0" hangingPunct="1">
              <a:lnSpc>
                <a:spcPct val="90000"/>
              </a:lnSpc>
              <a:spcBef>
                <a:spcPts val="1000"/>
              </a:spcBef>
              <a:buFont typeface="Arial" panose="020B0604020202020204"/>
              <a:buChar char="•"/>
              <a:defRPr sz="3600" kern="1200">
                <a:solidFill>
                  <a:schemeClr val="tx1"/>
                </a:solidFill>
                <a:latin typeface="+mn-lt"/>
                <a:ea typeface="+mn-ea"/>
                <a:cs typeface="+mn-cs"/>
              </a:defRPr>
            </a:lvl9pPr>
          </a:lstStyle>
          <a:p>
            <a:pPr marL="0" indent="0">
              <a:buNone/>
            </a:pPr>
            <a:r>
              <a:rPr lang="en-GB" altLang="zh-CN" sz="3600" b="1" dirty="0" smtClean="0"/>
              <a:t>Endpoint</a:t>
            </a:r>
            <a:r>
              <a:rPr lang="zh-CN" altLang="en-GB" sz="3600" b="1" dirty="0"/>
              <a:t>（</a:t>
            </a:r>
            <a:r>
              <a:rPr lang="zh-CN" altLang="en-US" sz="3600" b="1" dirty="0"/>
              <a:t>访问域名）</a:t>
            </a:r>
            <a:endParaRPr lang="zh-CN" altLang="en-US" sz="3600" b="1" dirty="0"/>
          </a:p>
          <a:p>
            <a:pPr marL="0" indent="0">
              <a:buNone/>
            </a:pPr>
            <a:r>
              <a:rPr lang="zh-CN" altLang="en-US" sz="3600" dirty="0"/>
              <a:t>      </a:t>
            </a:r>
            <a:r>
              <a:rPr lang="en-GB" altLang="zh-CN" sz="3600" dirty="0"/>
              <a:t>Endpoint</a:t>
            </a:r>
            <a:r>
              <a:rPr lang="zh-CN" altLang="en-US" sz="3600" dirty="0"/>
              <a:t>表示视觉智能开放平台对外服务的访问域名。视觉智能开放平台以</a:t>
            </a:r>
            <a:r>
              <a:rPr lang="en-GB" altLang="zh-CN" sz="3600" dirty="0"/>
              <a:t>HTTP RESTful API</a:t>
            </a:r>
            <a:r>
              <a:rPr lang="zh-CN" altLang="en-US" sz="3600" dirty="0"/>
              <a:t>的形式对外提供服务，当访问不同</a:t>
            </a:r>
            <a:r>
              <a:rPr lang="en-GB" altLang="zh-CN" sz="3600" dirty="0"/>
              <a:t>Region</a:t>
            </a:r>
            <a:r>
              <a:rPr lang="zh-CN" altLang="en-US" sz="3600" dirty="0"/>
              <a:t>的时候，需要使用不同的域名。</a:t>
            </a:r>
            <a:endParaRPr lang="en-US" altLang="zh-CN" sz="3600" dirty="0"/>
          </a:p>
          <a:p>
            <a:pPr marL="0" indent="0">
              <a:buNone/>
            </a:pPr>
            <a:r>
              <a:rPr lang="zh-CN" altLang="en-US" sz="3600" dirty="0"/>
              <a:t>      不同</a:t>
            </a:r>
            <a:r>
              <a:rPr lang="en-GB" altLang="zh-CN" sz="3600" dirty="0"/>
              <a:t>AI</a:t>
            </a:r>
            <a:r>
              <a:rPr lang="zh-CN" altLang="en-US" sz="3600" dirty="0"/>
              <a:t>能力的</a:t>
            </a:r>
            <a:r>
              <a:rPr lang="en-GB" altLang="zh-CN" sz="3600" dirty="0"/>
              <a:t>Endpoint</a:t>
            </a:r>
            <a:r>
              <a:rPr lang="zh-CN" altLang="en-US" sz="3600" dirty="0"/>
              <a:t>也不相同。</a:t>
            </a:r>
            <a:endParaRPr lang="zh-CN" altLang="en-US" sz="2800" dirty="0"/>
          </a:p>
        </p:txBody>
      </p:sp>
      <p:pic>
        <p:nvPicPr>
          <p:cNvPr id="3" name="图片 2"/>
          <p:cNvPicPr>
            <a:picLocks noChangeAspect="1"/>
          </p:cNvPicPr>
          <p:nvPr/>
        </p:nvPicPr>
        <p:blipFill>
          <a:blip r:embed="rId1"/>
          <a:stretch>
            <a:fillRect/>
          </a:stretch>
        </p:blipFill>
        <p:spPr>
          <a:xfrm>
            <a:off x="4158551" y="7542076"/>
            <a:ext cx="15991850" cy="372468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飞天六部教材模板">
  <a:themeElements>
    <a:clrScheme name="飞天六部教材">
      <a:dk1>
        <a:srgbClr val="373D41"/>
      </a:dk1>
      <a:lt1>
        <a:srgbClr val="FFFFFF"/>
      </a:lt1>
      <a:dk2>
        <a:srgbClr val="737D86"/>
      </a:dk2>
      <a:lt2>
        <a:srgbClr val="F5F5F5"/>
      </a:lt2>
      <a:accent1>
        <a:srgbClr val="373D41"/>
      </a:accent1>
      <a:accent2>
        <a:srgbClr val="00C1E0"/>
      </a:accent2>
      <a:accent3>
        <a:srgbClr val="F15533"/>
      </a:accent3>
      <a:accent4>
        <a:srgbClr val="56F1CB"/>
      </a:accent4>
      <a:accent5>
        <a:srgbClr val="ACF32D"/>
      </a:accent5>
      <a:accent6>
        <a:srgbClr val="7030A0"/>
      </a:accent6>
      <a:hlink>
        <a:srgbClr val="00C1E0"/>
      </a:hlink>
      <a:folHlink>
        <a:srgbClr val="007D91"/>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5714</Words>
  <Application>WPS 演示</Application>
  <PresentationFormat>自定义</PresentationFormat>
  <Paragraphs>319</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Arial</vt:lpstr>
      <vt:lpstr>Helvetica Light</vt:lpstr>
      <vt:lpstr>等线</vt:lpstr>
      <vt:lpstr>Arial Unicode MS</vt:lpstr>
      <vt:lpstr>飞天六部教材模板</vt:lpstr>
      <vt:lpstr>阿里云视觉智能开放平台介绍</vt:lpstr>
      <vt:lpstr>课程目标</vt:lpstr>
      <vt:lpstr>课程目录</vt:lpstr>
      <vt:lpstr>阿里云视觉智能开放平台：简介</vt:lpstr>
      <vt:lpstr>阿里云视觉智能开放平台：能力建设方向</vt:lpstr>
      <vt:lpstr>阿里云视觉智能开放平台：使用限制</vt:lpstr>
      <vt:lpstr>课程目录</vt:lpstr>
      <vt:lpstr>阿里云视觉智能开放平台基本概念</vt:lpstr>
      <vt:lpstr>阿里云视觉智能开放平台基本概念</vt:lpstr>
      <vt:lpstr>阿里云视觉智能开放平台基本概念</vt:lpstr>
      <vt:lpstr>课程目录</vt:lpstr>
      <vt:lpstr>开发流程与步骤</vt:lpstr>
      <vt:lpstr>课程目录</vt:lpstr>
      <vt:lpstr>人脸人体相关能力介绍</vt:lpstr>
      <vt:lpstr>人脸识别门禁使用的AI能力</vt:lpstr>
      <vt:lpstr>课程目录</vt:lpstr>
      <vt:lpstr>综合案例：人脸识别门禁</vt:lpstr>
      <vt:lpstr>综合案例：人脸识别门禁</vt:lpstr>
      <vt:lpstr>人脸识别门禁：硬件环境构建</vt:lpstr>
      <vt:lpstr>人脸识别门禁：硬件环境构建</vt:lpstr>
      <vt:lpstr>人脸识别门禁：使用阿里云视觉智能开放平台AI能力构建应用</vt:lpstr>
      <vt:lpstr>人脸识别门禁：使用阿里云视觉智能开放平台AI能力构建应用</vt:lpstr>
      <vt:lpstr>人脸识别门禁：使用阿里云视觉智能开放平台AI能力构建应用</vt:lpstr>
      <vt:lpstr>人脸识别门禁：使用阿里云视觉智能开放平台AI能力构建应用</vt:lpstr>
      <vt:lpstr>人脸识别门禁：使用IOT Studio开发业务服务</vt:lpstr>
      <vt:lpstr>人脸识别门禁：使用IOT Studio开发业务服务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lei</dc:creator>
  <cp:lastModifiedBy>Gabrielle</cp:lastModifiedBy>
  <cp:revision>195</cp:revision>
  <dcterms:created xsi:type="dcterms:W3CDTF">2016-08-08T06:10:00Z</dcterms:created>
  <dcterms:modified xsi:type="dcterms:W3CDTF">2021-09-05T01:14:12Z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