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6" r:id="rId3"/>
    <p:sldId id="258" r:id="rId4"/>
    <p:sldId id="267" r:id="rId5"/>
    <p:sldId id="268" r:id="rId6"/>
    <p:sldId id="265" r:id="rId7"/>
    <p:sldId id="269" r:id="rId8"/>
    <p:sldId id="270" r:id="rId9"/>
    <p:sldId id="271" r:id="rId10"/>
    <p:sldId id="272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D96FD-8665-48AF-B463-16B7C4F64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F73C4A-0E69-43F6-A0B5-A87254335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C0E1A-59AF-4C59-A4F3-3192E6BD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10C17-0059-4C4B-B075-1DF442BD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F03F6-D25C-4AD9-AD2F-776327C1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7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6FF8B-CA01-4354-9733-31067850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CB7D1-9A40-4D0F-80F1-40954E6B6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F2FAD-CEC7-4DCB-A401-CA07D412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17103-B3B8-49A0-AF58-8DC31614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D35DC-861F-4716-9D08-F9F54546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1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D5C554-7625-4C6B-833B-84AAA0776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C3A8CF-FFC8-4984-A7FC-5B19F02EB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DAAC3-C192-462E-9FA7-D08B37FA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64385-755A-4DBA-8086-1D876B90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A1ED1-5017-43A7-A974-1CAB5B2A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0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2FC70-47D0-477B-A5BE-588942E7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120FE-A05C-4102-BC00-7397A738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951F0-87FC-4E4C-A177-6769B74E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89217-8F9E-4F89-B306-46070FA2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C7D22-ACF0-4E81-9399-2748DB6B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6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C870E-AA8B-4A0D-B3EA-81CC7C2E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57917-0396-4589-86B4-F822F6128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16079-9AB8-4D2C-A415-11E89327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414A0-927D-4099-8EEF-30BF7C70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62CC4-CF9B-49FA-9450-64A688D0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4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845B1-D53F-4A5E-A243-B92E57A5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78D97-71E9-4B18-A0A1-504E5DA4B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8A197-4E20-49DD-B5E3-4E6E34AD3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EE1DA-8BF4-4DB1-802E-889927C8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13F9D-469F-44DC-89B8-11543791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717FA-9224-4CE6-AA87-EA5CCFBB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9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64B1E-FF27-4B2F-AE63-1D5929D2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3392ED-52E3-438B-B7EE-47AA64FA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9CC8E9-75B2-451E-99DD-A45013670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EB42CF-2EC7-499C-BA0B-B840C72F2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C28EC9-10A0-49E2-AC85-16D348B03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9B581-D1DC-439D-87D7-5463AE0E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671530-75CE-4400-B3A4-7D6AB3B7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5EAB22-A6CF-471C-BDA3-A7A2FABA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2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93472-16BA-4D8C-A338-691637D5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561952-35F8-4999-B3A3-EDB0659A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8A5BDA-D35D-4A70-B1C7-5FA3E900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CFB8A2-AFB8-4F0A-9728-813D6E37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8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BFAF90-652F-46F6-9800-711924F3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ABC03F-AE4B-46BC-9281-5CDC47B7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AF69F6-06F5-4EE6-B7F7-31E0F985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8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BB329-2E6C-4F7E-B474-84A1E7A1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FDC8B-7B51-4A62-8718-CFBDE5D70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0F274-F438-4F19-B07F-57CDCB1BE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EF3B52-0AA8-40C0-91CF-8DC7DB53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41A8F-A276-4546-82F3-117E4AF5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98FEC-F281-4DE2-98A8-1D328CC4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7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51A38-9A88-477D-8A00-F7FA005E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BEBD0-C8BB-4FFB-B904-81AB2F9DF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7786CF-70BF-48AA-A7A9-6C775B568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ACBDE8-91B6-49BC-B57F-E7EB644E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06F47A-FCE6-41BA-B2AC-9A86494B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6A9048-A711-4E7B-9DC4-54F8A0EE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2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FD0092-559F-4A91-8CF3-650908F8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2AC981-E18E-4872-BACB-E256DD5E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47E1E-EC4B-4026-BEF7-839E6FF7D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6F05F-4573-4368-8474-EAA88FD2E330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40FD4-0554-4CB4-8144-C09265FE0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919C5-7CCB-477E-A232-4EA9A4AE8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5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6B2786F-0F09-4CBC-8B60-B8D950628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097" y="0"/>
            <a:ext cx="3857427" cy="686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17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DC112F2-217B-4E05-883A-3435CF3B4339}"/>
              </a:ext>
            </a:extLst>
          </p:cNvPr>
          <p:cNvSpPr txBox="1"/>
          <p:nvPr/>
        </p:nvSpPr>
        <p:spPr>
          <a:xfrm>
            <a:off x="1760288" y="2152207"/>
            <a:ext cx="9422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根据文档演示一下：把</a:t>
            </a:r>
            <a:r>
              <a:rPr lang="en-US" altLang="zh-CN" sz="2800"/>
              <a:t>liteos-a</a:t>
            </a:r>
            <a:r>
              <a:rPr lang="zh-CN" altLang="en-US" sz="2800"/>
              <a:t>移植到</a:t>
            </a:r>
            <a:r>
              <a:rPr lang="en-US" altLang="zh-CN" sz="2800"/>
              <a:t>STM32MP157.md</a:t>
            </a:r>
            <a:endParaRPr lang="zh-CN" altLang="en-US" sz="2800" dirty="0"/>
          </a:p>
        </p:txBody>
      </p:sp>
      <p:grpSp>
        <p:nvGrpSpPr>
          <p:cNvPr id="5" name="淘宝网Chenying0907出品 47">
            <a:extLst>
              <a:ext uri="{FF2B5EF4-FFF2-40B4-BE49-F238E27FC236}">
                <a16:creationId xmlns:a16="http://schemas.microsoft.com/office/drawing/2014/main" id="{D2DAC219-32BE-4C36-A782-A69328B7164F}"/>
              </a:ext>
            </a:extLst>
          </p:cNvPr>
          <p:cNvGrpSpPr/>
          <p:nvPr/>
        </p:nvGrpSpPr>
        <p:grpSpPr>
          <a:xfrm>
            <a:off x="4126862" y="556934"/>
            <a:ext cx="4052404" cy="693026"/>
            <a:chOff x="5554662" y="2968625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ACC760A5-76B9-4E85-81F0-94B826261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2CA29A15-4773-4823-A3E1-E44B28DA5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5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怎么开始？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6973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DC112F2-217B-4E05-883A-3435CF3B4339}"/>
              </a:ext>
            </a:extLst>
          </p:cNvPr>
          <p:cNvSpPr txBox="1"/>
          <p:nvPr/>
        </p:nvSpPr>
        <p:spPr>
          <a:xfrm>
            <a:off x="1718344" y="1900537"/>
            <a:ext cx="94222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2800"/>
              <a:t>从顶层目录分析</a:t>
            </a:r>
            <a:endParaRPr lang="en-US" altLang="zh-CN" sz="2800"/>
          </a:p>
          <a:p>
            <a:pPr marL="514350" indent="-514350">
              <a:buAutoNum type="arabicPeriod"/>
            </a:pPr>
            <a:endParaRPr lang="en-US" altLang="zh-CN" sz="2800"/>
          </a:p>
          <a:p>
            <a:pPr marL="514350" indent="-514350">
              <a:buAutoNum type="arabicPeriod"/>
            </a:pPr>
            <a:r>
              <a:rPr lang="en-US" altLang="zh-CN" sz="2800"/>
              <a:t>Liteos-a</a:t>
            </a:r>
            <a:r>
              <a:rPr lang="zh-CN" altLang="en-US" sz="2800"/>
              <a:t>由哪些代码组成？</a:t>
            </a:r>
            <a:endParaRPr lang="en-US" altLang="zh-CN" sz="2800"/>
          </a:p>
          <a:p>
            <a:r>
              <a:rPr lang="en-US" altLang="zh-CN" sz="2800"/>
              <a:t>      </a:t>
            </a:r>
            <a:r>
              <a:rPr lang="zh-CN" altLang="en-US" sz="2800"/>
              <a:t>各个子目录，这些目录下的源码被链接为库：</a:t>
            </a:r>
            <a:r>
              <a:rPr lang="en-US" altLang="zh-CN" sz="2800"/>
              <a:t>libXXX.a</a:t>
            </a:r>
          </a:p>
          <a:p>
            <a:r>
              <a:rPr lang="en-US" altLang="zh-CN" sz="2800"/>
              <a:t>      </a:t>
            </a:r>
            <a:r>
              <a:rPr lang="zh-CN" altLang="en-US" sz="2800"/>
              <a:t>最终链接成</a:t>
            </a:r>
            <a:r>
              <a:rPr lang="en-US" altLang="zh-CN" sz="2800"/>
              <a:t>liteos</a:t>
            </a:r>
          </a:p>
          <a:p>
            <a:endParaRPr lang="en-US" altLang="zh-CN" sz="2800"/>
          </a:p>
          <a:p>
            <a:r>
              <a:rPr lang="en-US" altLang="zh-CN" sz="2800"/>
              <a:t>3. </a:t>
            </a:r>
            <a:r>
              <a:rPr lang="zh-CN" altLang="en-US" sz="2800"/>
              <a:t>子目录有哪些？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4. </a:t>
            </a:r>
            <a:r>
              <a:rPr lang="zh-CN" altLang="en-US" sz="2800"/>
              <a:t>子目录如何编译？</a:t>
            </a:r>
            <a:endParaRPr lang="zh-CN" altLang="en-US" sz="2800" dirty="0"/>
          </a:p>
        </p:txBody>
      </p:sp>
      <p:grpSp>
        <p:nvGrpSpPr>
          <p:cNvPr id="5" name="淘宝网Chenying0907出品 47">
            <a:extLst>
              <a:ext uri="{FF2B5EF4-FFF2-40B4-BE49-F238E27FC236}">
                <a16:creationId xmlns:a16="http://schemas.microsoft.com/office/drawing/2014/main" id="{D2DAC219-32BE-4C36-A782-A69328B7164F}"/>
              </a:ext>
            </a:extLst>
          </p:cNvPr>
          <p:cNvGrpSpPr/>
          <p:nvPr/>
        </p:nvGrpSpPr>
        <p:grpSpPr>
          <a:xfrm>
            <a:off x="4126861" y="556934"/>
            <a:ext cx="4262129" cy="693026"/>
            <a:chOff x="5554662" y="2968625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ACC760A5-76B9-4E85-81F0-94B826261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2CA29A15-4773-4823-A3E1-E44B28DA5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5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Liteos-a Makefile</a:t>
              </a:r>
              <a:r>
                <a:rPr lang="zh-CN" altLang="en-US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系统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3929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DC112F2-217B-4E05-883A-3435CF3B4339}"/>
              </a:ext>
            </a:extLst>
          </p:cNvPr>
          <p:cNvSpPr txBox="1"/>
          <p:nvPr/>
        </p:nvSpPr>
        <p:spPr>
          <a:xfrm>
            <a:off x="1718344" y="1900537"/>
            <a:ext cx="942223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800"/>
              <a:t>make menuconfig</a:t>
            </a:r>
            <a:r>
              <a:rPr lang="zh-CN" altLang="en-US" sz="2800"/>
              <a:t>演示，修改</a:t>
            </a:r>
            <a:r>
              <a:rPr lang="en-US" altLang="zh-CN" sz="2800"/>
              <a:t>Kconfig</a:t>
            </a:r>
            <a:r>
              <a:rPr lang="zh-CN" altLang="en-US" sz="2800"/>
              <a:t>添加</a:t>
            </a:r>
            <a:endParaRPr lang="en-US" altLang="zh-CN" sz="2800"/>
          </a:p>
          <a:p>
            <a:pPr marL="514350" indent="-514350">
              <a:buAutoNum type="arabicPeriod"/>
            </a:pPr>
            <a:endParaRPr lang="en-US" altLang="zh-CN" sz="2800"/>
          </a:p>
          <a:p>
            <a:pPr marL="514350" indent="-514350">
              <a:buAutoNum type="arabicPeriod"/>
            </a:pPr>
            <a:r>
              <a:rPr lang="en-US" altLang="zh-CN" sz="2800"/>
              <a:t>Kconfig</a:t>
            </a:r>
            <a:r>
              <a:rPr lang="zh-CN" altLang="en-US" sz="2800"/>
              <a:t>只是定义</a:t>
            </a:r>
            <a:r>
              <a:rPr lang="en-US" altLang="zh-CN" sz="2800"/>
              <a:t>Makefile</a:t>
            </a:r>
            <a:r>
              <a:rPr lang="zh-CN" altLang="en-US" sz="2800"/>
              <a:t>的变量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3.  Makeifile</a:t>
            </a:r>
            <a:r>
              <a:rPr lang="zh-CN" altLang="en-US" sz="2800"/>
              <a:t>中要使用这些变量，来编译单板相关的代码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4. </a:t>
            </a:r>
            <a:r>
              <a:rPr lang="zh-CN" altLang="en-US" sz="2800"/>
              <a:t>所以：添加单板代码、修改</a:t>
            </a:r>
            <a:r>
              <a:rPr lang="en-US" altLang="zh-CN" sz="2800"/>
              <a:t>Makefile</a:t>
            </a:r>
            <a:endParaRPr lang="zh-CN" altLang="en-US" sz="2800" dirty="0"/>
          </a:p>
        </p:txBody>
      </p:sp>
      <p:grpSp>
        <p:nvGrpSpPr>
          <p:cNvPr id="5" name="淘宝网Chenying0907出品 47">
            <a:extLst>
              <a:ext uri="{FF2B5EF4-FFF2-40B4-BE49-F238E27FC236}">
                <a16:creationId xmlns:a16="http://schemas.microsoft.com/office/drawing/2014/main" id="{D2DAC219-32BE-4C36-A782-A69328B7164F}"/>
              </a:ext>
            </a:extLst>
          </p:cNvPr>
          <p:cNvGrpSpPr/>
          <p:nvPr/>
        </p:nvGrpSpPr>
        <p:grpSpPr>
          <a:xfrm>
            <a:off x="4126861" y="556934"/>
            <a:ext cx="4262129" cy="693026"/>
            <a:chOff x="5554662" y="2968625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ACC760A5-76B9-4E85-81F0-94B826261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2CA29A15-4773-4823-A3E1-E44B28DA5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5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添加</a:t>
              </a:r>
              <a:r>
                <a:rPr lang="en-US" altLang="zh-CN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STM32MP157</a:t>
              </a:r>
              <a:r>
                <a:rPr lang="zh-CN" altLang="en-US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单板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2560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DC112F2-217B-4E05-883A-3435CF3B4339}"/>
              </a:ext>
            </a:extLst>
          </p:cNvPr>
          <p:cNvSpPr txBox="1"/>
          <p:nvPr/>
        </p:nvSpPr>
        <p:spPr>
          <a:xfrm>
            <a:off x="1718344" y="1900537"/>
            <a:ext cx="94222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2800"/>
              <a:t>配置后编译，肯定会出错的</a:t>
            </a:r>
            <a:endParaRPr lang="en-US" altLang="zh-CN" sz="2800"/>
          </a:p>
          <a:p>
            <a:pPr marL="514350" indent="-514350">
              <a:buAutoNum type="arabicPeriod"/>
            </a:pPr>
            <a:endParaRPr lang="en-US" altLang="zh-CN" sz="2800"/>
          </a:p>
          <a:p>
            <a:pPr marL="514350" indent="-514350">
              <a:buFontTx/>
              <a:buAutoNum type="arabicPeriod"/>
            </a:pPr>
            <a:r>
              <a:rPr lang="zh-CN" altLang="en-US" sz="2800"/>
              <a:t>能配置、能编译，是第一步</a:t>
            </a:r>
            <a:endParaRPr lang="en-US" altLang="zh-CN" sz="2800"/>
          </a:p>
          <a:p>
            <a:pPr marL="514350" indent="-514350">
              <a:buAutoNum type="arabicPeriod"/>
            </a:pPr>
            <a:endParaRPr lang="en-US" altLang="zh-CN" sz="2800"/>
          </a:p>
          <a:p>
            <a:pPr marL="514350" indent="-514350">
              <a:buAutoNum type="arabicPeriod"/>
            </a:pPr>
            <a:r>
              <a:rPr lang="zh-CN" altLang="en-US" sz="2800"/>
              <a:t>以后要反复：编译、出错、修改、测试</a:t>
            </a:r>
            <a:endParaRPr lang="en-US" altLang="zh-CN" sz="2800"/>
          </a:p>
        </p:txBody>
      </p:sp>
      <p:grpSp>
        <p:nvGrpSpPr>
          <p:cNvPr id="5" name="淘宝网Chenying0907出品 47">
            <a:extLst>
              <a:ext uri="{FF2B5EF4-FFF2-40B4-BE49-F238E27FC236}">
                <a16:creationId xmlns:a16="http://schemas.microsoft.com/office/drawing/2014/main" id="{D2DAC219-32BE-4C36-A782-A69328B7164F}"/>
              </a:ext>
            </a:extLst>
          </p:cNvPr>
          <p:cNvGrpSpPr/>
          <p:nvPr/>
        </p:nvGrpSpPr>
        <p:grpSpPr>
          <a:xfrm>
            <a:off x="4126861" y="556934"/>
            <a:ext cx="4262129" cy="693026"/>
            <a:chOff x="5554662" y="2968625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ACC760A5-76B9-4E85-81F0-94B826261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2CA29A15-4773-4823-A3E1-E44B28DA5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5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配置、编译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536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E365791-2E62-4715-AD87-8B321E2A0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7" y="891243"/>
            <a:ext cx="10868025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27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EFC9C7-1646-4EB5-BEB4-3375E359BEAF}"/>
              </a:ext>
            </a:extLst>
          </p:cNvPr>
          <p:cNvSpPr txBox="1"/>
          <p:nvPr/>
        </p:nvSpPr>
        <p:spPr>
          <a:xfrm>
            <a:off x="3271705" y="692922"/>
            <a:ext cx="5780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一个完整的嵌入式系统都有什么？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E734F9-4A69-45BD-85DF-2EEA840B213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18036" y="1912622"/>
            <a:ext cx="6559340" cy="349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69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EFC9C7-1646-4EB5-BEB4-3375E359BEAF}"/>
              </a:ext>
            </a:extLst>
          </p:cNvPr>
          <p:cNvSpPr txBox="1"/>
          <p:nvPr/>
        </p:nvSpPr>
        <p:spPr>
          <a:xfrm>
            <a:off x="3271705" y="692922"/>
            <a:ext cx="5780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操作系统怎么“同时运行”多个任务？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2E49C0F-EF76-4657-BC8B-1834A5C07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431" y="1310097"/>
            <a:ext cx="4996869" cy="521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24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EFC9C7-1646-4EB5-BEB4-3375E359BEAF}"/>
              </a:ext>
            </a:extLst>
          </p:cNvPr>
          <p:cNvSpPr txBox="1"/>
          <p:nvPr/>
        </p:nvSpPr>
        <p:spPr>
          <a:xfrm>
            <a:off x="2172749" y="751645"/>
            <a:ext cx="7592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支持</a:t>
            </a:r>
            <a:r>
              <a:rPr lang="en-US" altLang="zh-CN" sz="2800" dirty="0"/>
              <a:t>MMU</a:t>
            </a:r>
            <a:r>
              <a:rPr lang="zh-CN" altLang="en-US" sz="2800" dirty="0"/>
              <a:t>的操作系统，怎么实现空间隔离？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408A692-3905-43F0-A47A-903A0AE9849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01255" y="2037524"/>
            <a:ext cx="6283683" cy="278295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908BE2A-B53A-4A3F-B706-A5645465FD28}"/>
              </a:ext>
            </a:extLst>
          </p:cNvPr>
          <p:cNvSpPr txBox="1"/>
          <p:nvPr/>
        </p:nvSpPr>
        <p:spPr>
          <a:xfrm>
            <a:off x="2701255" y="5338302"/>
            <a:ext cx="6056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</a:t>
            </a:r>
            <a:r>
              <a:rPr lang="en-US" altLang="zh-CN" dirty="0"/>
              <a:t>app1</a:t>
            </a:r>
            <a:r>
              <a:rPr lang="zh-CN" altLang="en-US" dirty="0"/>
              <a:t>时，</a:t>
            </a:r>
            <a:r>
              <a:rPr lang="en-US" altLang="zh-CN" dirty="0"/>
              <a:t>CPU</a:t>
            </a:r>
            <a:r>
              <a:rPr lang="zh-CN" altLang="en-US" dirty="0"/>
              <a:t>发出的</a:t>
            </a:r>
            <a:r>
              <a:rPr lang="en-US" altLang="zh-CN" dirty="0" err="1"/>
              <a:t>addr</a:t>
            </a:r>
            <a:r>
              <a:rPr lang="zh-CN" altLang="en-US" dirty="0"/>
              <a:t>，通过</a:t>
            </a:r>
            <a:r>
              <a:rPr lang="en-US" altLang="zh-CN" dirty="0"/>
              <a:t>MMU</a:t>
            </a:r>
            <a:r>
              <a:rPr lang="zh-CN" altLang="en-US" dirty="0"/>
              <a:t>映射到</a:t>
            </a:r>
            <a:r>
              <a:rPr lang="en-US" altLang="zh-CN" dirty="0"/>
              <a:t>paddr1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它不可能放到到</a:t>
            </a:r>
            <a:r>
              <a:rPr lang="en-US" altLang="zh-CN" dirty="0"/>
              <a:t>app2</a:t>
            </a:r>
            <a:r>
              <a:rPr lang="zh-CN" altLang="en-US" dirty="0"/>
              <a:t>的空间，不可能破坏</a:t>
            </a:r>
            <a:r>
              <a:rPr lang="en-US" altLang="zh-CN" dirty="0"/>
              <a:t>app2</a:t>
            </a:r>
          </a:p>
        </p:txBody>
      </p:sp>
    </p:spTree>
    <p:extLst>
      <p:ext uri="{BB962C8B-B14F-4D97-AF65-F5344CB8AC3E}">
        <p14:creationId xmlns:p14="http://schemas.microsoft.com/office/powerpoint/2010/main" val="1186527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EFC9C7-1646-4EB5-BEB4-3375E359BEAF}"/>
              </a:ext>
            </a:extLst>
          </p:cNvPr>
          <p:cNvSpPr txBox="1"/>
          <p:nvPr/>
        </p:nvSpPr>
        <p:spPr>
          <a:xfrm>
            <a:off x="2299980" y="366925"/>
            <a:ext cx="7592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支持</a:t>
            </a:r>
            <a:r>
              <a:rPr lang="en-US" altLang="zh-CN" sz="2800" dirty="0"/>
              <a:t>MMU</a:t>
            </a:r>
            <a:r>
              <a:rPr lang="zh-CN" altLang="en-US" sz="2800" dirty="0"/>
              <a:t>的操作系统，怎么实现权限控制？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BD615D-997A-4D62-9FBB-EEFB71AD1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884" y="1062504"/>
            <a:ext cx="5152381" cy="5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50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EFC9C7-1646-4EB5-BEB4-3375E359BEAF}"/>
              </a:ext>
            </a:extLst>
          </p:cNvPr>
          <p:cNvSpPr txBox="1"/>
          <p:nvPr/>
        </p:nvSpPr>
        <p:spPr>
          <a:xfrm>
            <a:off x="2299980" y="366925"/>
            <a:ext cx="7592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移植一个最小系统要做什么事情？</a:t>
            </a:r>
          </a:p>
        </p:txBody>
      </p:sp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74546" y="1269999"/>
            <a:ext cx="3345448" cy="547347"/>
            <a:chOff x="5554662" y="2968625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5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串口驱动：方便调试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8" name="淘宝网Chenying0907出品 47">
            <a:extLst>
              <a:ext uri="{FF2B5EF4-FFF2-40B4-BE49-F238E27FC236}">
                <a16:creationId xmlns:a16="http://schemas.microsoft.com/office/drawing/2014/main" id="{071DEB6C-49D5-40CF-8DFC-585F50B136CB}"/>
              </a:ext>
            </a:extLst>
          </p:cNvPr>
          <p:cNvGrpSpPr/>
          <p:nvPr/>
        </p:nvGrpSpPr>
        <p:grpSpPr>
          <a:xfrm>
            <a:off x="4274545" y="2385582"/>
            <a:ext cx="3345451" cy="547347"/>
            <a:chOff x="5554662" y="2968625"/>
            <a:chExt cx="1635127" cy="317942"/>
          </a:xfrm>
          <a:solidFill>
            <a:srgbClr val="21AB82"/>
          </a:solidFill>
        </p:grpSpPr>
        <p:sp>
          <p:nvSpPr>
            <p:cNvPr id="9" name="淘宝网Chenying0907出品 79">
              <a:extLst>
                <a:ext uri="{FF2B5EF4-FFF2-40B4-BE49-F238E27FC236}">
                  <a16:creationId xmlns:a16="http://schemas.microsoft.com/office/drawing/2014/main" id="{EE72696D-42BE-4D7A-B82E-BBC3D892F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10" name="淘宝网Chenying0907出品 15">
              <a:extLst>
                <a:ext uri="{FF2B5EF4-FFF2-40B4-BE49-F238E27FC236}">
                  <a16:creationId xmlns:a16="http://schemas.microsoft.com/office/drawing/2014/main" id="{9A85F3C3-51C0-4D07-BA8D-68F4C1903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5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地址映射：虚拟地址</a:t>
              </a:r>
              <a:r>
                <a:rPr lang="en-US" altLang="zh-CN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-</a:t>
              </a:r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物理地址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1" name="淘宝网Chenying0907出品 47">
            <a:extLst>
              <a:ext uri="{FF2B5EF4-FFF2-40B4-BE49-F238E27FC236}">
                <a16:creationId xmlns:a16="http://schemas.microsoft.com/office/drawing/2014/main" id="{7BB13BB1-F479-4E88-A284-94E1D8B1EB2F}"/>
              </a:ext>
            </a:extLst>
          </p:cNvPr>
          <p:cNvGrpSpPr/>
          <p:nvPr/>
        </p:nvGrpSpPr>
        <p:grpSpPr>
          <a:xfrm>
            <a:off x="4235454" y="3501165"/>
            <a:ext cx="3384545" cy="547347"/>
            <a:chOff x="5554662" y="2968625"/>
            <a:chExt cx="1635127" cy="317942"/>
          </a:xfrm>
          <a:solidFill>
            <a:srgbClr val="21AB82"/>
          </a:solidFill>
        </p:grpSpPr>
        <p:sp>
          <p:nvSpPr>
            <p:cNvPr id="12" name="淘宝网Chenying0907出品 79">
              <a:extLst>
                <a:ext uri="{FF2B5EF4-FFF2-40B4-BE49-F238E27FC236}">
                  <a16:creationId xmlns:a16="http://schemas.microsoft.com/office/drawing/2014/main" id="{7B389312-572B-43C5-9F48-0A68CE0DB7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13" name="淘宝网Chenying0907出品 15">
              <a:extLst>
                <a:ext uri="{FF2B5EF4-FFF2-40B4-BE49-F238E27FC236}">
                  <a16:creationId xmlns:a16="http://schemas.microsoft.com/office/drawing/2014/main" id="{BF99F9AD-C3F1-4AF1-8EE8-4C81946CC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5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完善中断子系统：至少提供</a:t>
              </a:r>
              <a:r>
                <a:rPr lang="en-US" altLang="zh-CN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tick</a:t>
              </a:r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中断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4" name="淘宝网Chenying0907出品 47">
            <a:extLst>
              <a:ext uri="{FF2B5EF4-FFF2-40B4-BE49-F238E27FC236}">
                <a16:creationId xmlns:a16="http://schemas.microsoft.com/office/drawing/2014/main" id="{70854F3E-8087-4EEE-8FBB-DCEC08FF25D5}"/>
              </a:ext>
            </a:extLst>
          </p:cNvPr>
          <p:cNvGrpSpPr/>
          <p:nvPr/>
        </p:nvGrpSpPr>
        <p:grpSpPr>
          <a:xfrm>
            <a:off x="4235447" y="4616748"/>
            <a:ext cx="3384545" cy="547347"/>
            <a:chOff x="5554662" y="2968625"/>
            <a:chExt cx="1635127" cy="317942"/>
          </a:xfrm>
          <a:solidFill>
            <a:srgbClr val="21AB82"/>
          </a:solidFill>
        </p:grpSpPr>
        <p:sp>
          <p:nvSpPr>
            <p:cNvPr id="15" name="淘宝网Chenying0907出品 79">
              <a:extLst>
                <a:ext uri="{FF2B5EF4-FFF2-40B4-BE49-F238E27FC236}">
                  <a16:creationId xmlns:a16="http://schemas.microsoft.com/office/drawing/2014/main" id="{628055E1-BF35-4449-889D-BC30DA07B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16" name="淘宝网Chenying0907出品 15">
              <a:extLst>
                <a:ext uri="{FF2B5EF4-FFF2-40B4-BE49-F238E27FC236}">
                  <a16:creationId xmlns:a16="http://schemas.microsoft.com/office/drawing/2014/main" id="{2AB76692-34CA-4254-8178-AF2E419F8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5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实现存储设备驱动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7" name="淘宝网Chenying0907出品 47">
            <a:extLst>
              <a:ext uri="{FF2B5EF4-FFF2-40B4-BE49-F238E27FC236}">
                <a16:creationId xmlns:a16="http://schemas.microsoft.com/office/drawing/2014/main" id="{E0EC9A2E-7364-41B9-AF66-2B14726BE9D5}"/>
              </a:ext>
            </a:extLst>
          </p:cNvPr>
          <p:cNvGrpSpPr/>
          <p:nvPr/>
        </p:nvGrpSpPr>
        <p:grpSpPr>
          <a:xfrm>
            <a:off x="4274545" y="5732332"/>
            <a:ext cx="3384545" cy="547347"/>
            <a:chOff x="5554662" y="2968625"/>
            <a:chExt cx="1635127" cy="317942"/>
          </a:xfrm>
          <a:solidFill>
            <a:srgbClr val="21AB82"/>
          </a:solidFill>
        </p:grpSpPr>
        <p:sp>
          <p:nvSpPr>
            <p:cNvPr id="18" name="淘宝网Chenying0907出品 79">
              <a:extLst>
                <a:ext uri="{FF2B5EF4-FFF2-40B4-BE49-F238E27FC236}">
                  <a16:creationId xmlns:a16="http://schemas.microsoft.com/office/drawing/2014/main" id="{7225F536-BBA8-4936-BD47-DD2BC8B60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19" name="淘宝网Chenying0907出品 15">
              <a:extLst>
                <a:ext uri="{FF2B5EF4-FFF2-40B4-BE49-F238E27FC236}">
                  <a16:creationId xmlns:a16="http://schemas.microsoft.com/office/drawing/2014/main" id="{55B41CBF-006C-4502-A35D-105587643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5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实现根文件系统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5661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DC112F2-217B-4E05-883A-3435CF3B4339}"/>
              </a:ext>
            </a:extLst>
          </p:cNvPr>
          <p:cNvSpPr txBox="1"/>
          <p:nvPr/>
        </p:nvSpPr>
        <p:spPr>
          <a:xfrm>
            <a:off x="963334" y="1715979"/>
            <a:ext cx="101185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2800"/>
              <a:t>我已经在</a:t>
            </a:r>
            <a:r>
              <a:rPr lang="en-US" altLang="zh-CN" sz="2800"/>
              <a:t>IMX6ULL</a:t>
            </a:r>
            <a:r>
              <a:rPr lang="zh-CN" altLang="en-US" sz="2800"/>
              <a:t>上把</a:t>
            </a:r>
            <a:r>
              <a:rPr lang="en-US" altLang="zh-CN" sz="2800"/>
              <a:t>Liteos-a</a:t>
            </a:r>
            <a:r>
              <a:rPr lang="zh-CN" altLang="en-US" sz="2800"/>
              <a:t>移植成功了</a:t>
            </a:r>
            <a:endParaRPr lang="en-US" altLang="zh-CN" sz="2800"/>
          </a:p>
          <a:p>
            <a:r>
              <a:rPr lang="en-US" altLang="zh-CN" sz="2800"/>
              <a:t>      </a:t>
            </a:r>
            <a:r>
              <a:rPr lang="zh-CN" altLang="en-US" sz="2800"/>
              <a:t>在华为内部移植时，得到了他们众多专家的支持。</a:t>
            </a:r>
            <a:endParaRPr lang="en-US" altLang="zh-CN" sz="2800"/>
          </a:p>
          <a:p>
            <a:r>
              <a:rPr lang="en-US" altLang="zh-CN" sz="2800"/>
              <a:t>      </a:t>
            </a:r>
            <a:r>
              <a:rPr lang="zh-CN" altLang="en-US" sz="2800"/>
              <a:t>如果没有</a:t>
            </a:r>
            <a:r>
              <a:rPr lang="en-US" altLang="zh-CN" sz="2800"/>
              <a:t>IMX6ULL</a:t>
            </a:r>
            <a:r>
              <a:rPr lang="zh-CN" altLang="en-US" sz="2800"/>
              <a:t>的移植经验，自己从头摸索很难。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2. </a:t>
            </a:r>
            <a:r>
              <a:rPr lang="zh-CN" altLang="en-US" sz="2800"/>
              <a:t>我移植</a:t>
            </a:r>
            <a:r>
              <a:rPr lang="en-US" altLang="zh-CN" sz="2800"/>
              <a:t>IMX6ULL</a:t>
            </a:r>
            <a:r>
              <a:rPr lang="zh-CN" altLang="en-US" sz="2800"/>
              <a:t>时，可以参考海思的代码。</a:t>
            </a:r>
            <a:endParaRPr lang="en-US" altLang="zh-CN" sz="2800"/>
          </a:p>
          <a:p>
            <a:r>
              <a:rPr lang="en-US" altLang="zh-CN" sz="2800"/>
              <a:t>    </a:t>
            </a:r>
            <a:r>
              <a:rPr lang="zh-CN" altLang="en-US" sz="2800"/>
              <a:t>在华为内部，可以看到</a:t>
            </a:r>
            <a:r>
              <a:rPr lang="en-US" altLang="zh-CN" sz="2800"/>
              <a:t>Liteos-a</a:t>
            </a:r>
            <a:r>
              <a:rPr lang="zh-CN" altLang="en-US" sz="2800"/>
              <a:t>中海思的代码。</a:t>
            </a:r>
            <a:endParaRPr lang="en-US" altLang="zh-CN" sz="2800"/>
          </a:p>
          <a:p>
            <a:r>
              <a:rPr lang="en-US" altLang="zh-CN" sz="2800"/>
              <a:t>     </a:t>
            </a:r>
            <a:r>
              <a:rPr lang="zh-CN" altLang="en-US" sz="2800"/>
              <a:t>但是，现在</a:t>
            </a:r>
            <a:r>
              <a:rPr lang="en-US" altLang="zh-CN" sz="2800"/>
              <a:t>Liteos-a</a:t>
            </a:r>
            <a:r>
              <a:rPr lang="zh-CN" altLang="en-US" sz="2800"/>
              <a:t>开源后，海思部分的代码并没有公开。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3. </a:t>
            </a:r>
            <a:r>
              <a:rPr lang="zh-CN" altLang="en-US" sz="2800"/>
              <a:t>要移植到</a:t>
            </a:r>
            <a:r>
              <a:rPr lang="en-US" altLang="zh-CN" sz="2800"/>
              <a:t>STM32MP157</a:t>
            </a:r>
            <a:r>
              <a:rPr lang="zh-CN" altLang="en-US" sz="2800"/>
              <a:t>上，怎么办？</a:t>
            </a:r>
            <a:endParaRPr lang="zh-CN" altLang="en-US" sz="2800" dirty="0"/>
          </a:p>
        </p:txBody>
      </p:sp>
      <p:grpSp>
        <p:nvGrpSpPr>
          <p:cNvPr id="5" name="淘宝网Chenying0907出品 47">
            <a:extLst>
              <a:ext uri="{FF2B5EF4-FFF2-40B4-BE49-F238E27FC236}">
                <a16:creationId xmlns:a16="http://schemas.microsoft.com/office/drawing/2014/main" id="{D2DAC219-32BE-4C36-A782-A69328B7164F}"/>
              </a:ext>
            </a:extLst>
          </p:cNvPr>
          <p:cNvGrpSpPr/>
          <p:nvPr/>
        </p:nvGrpSpPr>
        <p:grpSpPr>
          <a:xfrm>
            <a:off x="3271184" y="347209"/>
            <a:ext cx="6527157" cy="869194"/>
            <a:chOff x="5554662" y="2968625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ACC760A5-76B9-4E85-81F0-94B826261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2CA29A15-4773-4823-A3E1-E44B28DA5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5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怎么把</a:t>
              </a:r>
              <a:r>
                <a:rPr lang="en-US" altLang="zh-CN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Liteos-a</a:t>
              </a:r>
              <a:r>
                <a:rPr lang="zh-CN" altLang="en-US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移植到</a:t>
              </a:r>
              <a:r>
                <a:rPr lang="en-US" altLang="zh-CN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STM32MP157</a:t>
              </a:r>
              <a:r>
                <a:rPr lang="zh-CN" altLang="en-US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上？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2319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DC112F2-217B-4E05-883A-3435CF3B4339}"/>
              </a:ext>
            </a:extLst>
          </p:cNvPr>
          <p:cNvSpPr txBox="1"/>
          <p:nvPr/>
        </p:nvSpPr>
        <p:spPr>
          <a:xfrm>
            <a:off x="1877734" y="1774702"/>
            <a:ext cx="80212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2800"/>
              <a:t>参考其他单板，增加</a:t>
            </a:r>
            <a:r>
              <a:rPr lang="en-US" altLang="zh-CN" sz="2800"/>
              <a:t>STM32MP157</a:t>
            </a:r>
            <a:r>
              <a:rPr lang="zh-CN" altLang="en-US" sz="2800"/>
              <a:t>的源码</a:t>
            </a:r>
            <a:endParaRPr lang="en-US" altLang="zh-CN" sz="2800"/>
          </a:p>
          <a:p>
            <a:pPr marL="514350" indent="-514350">
              <a:buAutoNum type="arabicPeriod"/>
            </a:pPr>
            <a:endParaRPr lang="en-US" altLang="zh-CN" sz="2800"/>
          </a:p>
          <a:p>
            <a:pPr marL="514350" indent="-514350">
              <a:buAutoNum type="arabicPeriod"/>
            </a:pPr>
            <a:r>
              <a:rPr lang="zh-CN" altLang="en-US" sz="2800"/>
              <a:t>根据</a:t>
            </a:r>
            <a:r>
              <a:rPr lang="en-US" altLang="zh-CN" sz="2800"/>
              <a:t>Liteos-a</a:t>
            </a:r>
            <a:r>
              <a:rPr lang="zh-CN" altLang="en-US" sz="2800"/>
              <a:t>启动流程，反复：修改</a:t>
            </a:r>
            <a:r>
              <a:rPr lang="en-US" altLang="zh-CN" sz="2800"/>
              <a:t>/</a:t>
            </a:r>
            <a:r>
              <a:rPr lang="zh-CN" altLang="en-US" sz="2800"/>
              <a:t>测试</a:t>
            </a:r>
            <a:endParaRPr lang="en-US" altLang="zh-CN" sz="2800"/>
          </a:p>
          <a:p>
            <a:pPr marL="514350" indent="-514350">
              <a:buAutoNum type="arabicPeriod"/>
            </a:pPr>
            <a:endParaRPr lang="en-US" altLang="zh-CN" sz="2800"/>
          </a:p>
          <a:p>
            <a:pPr marL="514350" indent="-514350">
              <a:buAutoNum type="arabicPeriod"/>
            </a:pPr>
            <a:r>
              <a:rPr lang="zh-CN" altLang="en-US" sz="2800"/>
              <a:t>参考我的文档</a:t>
            </a:r>
            <a:endParaRPr lang="en-US" altLang="zh-CN" sz="2800"/>
          </a:p>
          <a:p>
            <a:pPr marL="514350" indent="-514350">
              <a:buAutoNum type="arabicPeriod"/>
            </a:pPr>
            <a:endParaRPr lang="en-US" altLang="zh-CN" sz="2800"/>
          </a:p>
          <a:p>
            <a:pPr marL="514350" indent="-514350">
              <a:buAutoNum type="arabicPeriod"/>
            </a:pPr>
            <a:r>
              <a:rPr lang="zh-CN" altLang="en-US" sz="2800"/>
              <a:t>参考“开放原子开源基金会”的文档</a:t>
            </a:r>
            <a:endParaRPr lang="zh-CN" altLang="en-US" sz="2800" dirty="0"/>
          </a:p>
        </p:txBody>
      </p:sp>
      <p:grpSp>
        <p:nvGrpSpPr>
          <p:cNvPr id="5" name="淘宝网Chenying0907出品 47">
            <a:extLst>
              <a:ext uri="{FF2B5EF4-FFF2-40B4-BE49-F238E27FC236}">
                <a16:creationId xmlns:a16="http://schemas.microsoft.com/office/drawing/2014/main" id="{D2DAC219-32BE-4C36-A782-A69328B7164F}"/>
              </a:ext>
            </a:extLst>
          </p:cNvPr>
          <p:cNvGrpSpPr/>
          <p:nvPr/>
        </p:nvGrpSpPr>
        <p:grpSpPr>
          <a:xfrm>
            <a:off x="4126862" y="556934"/>
            <a:ext cx="4052404" cy="693026"/>
            <a:chOff x="5554662" y="2968625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ACC760A5-76B9-4E85-81F0-94B826261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2CA29A15-4773-4823-A3E1-E44B28DA5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5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移植思路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7536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373</Words>
  <Application>Microsoft Office PowerPoint</Application>
  <PresentationFormat>宽屏</PresentationFormat>
  <Paragraphs>56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方正正纤黑简体</vt:lpstr>
      <vt:lpstr>黑体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韦 东山</dc:creator>
  <cp:lastModifiedBy>韦 东山</cp:lastModifiedBy>
  <cp:revision>70</cp:revision>
  <dcterms:created xsi:type="dcterms:W3CDTF">2020-09-12T05:08:37Z</dcterms:created>
  <dcterms:modified xsi:type="dcterms:W3CDTF">2020-10-14T10:57:25Z</dcterms:modified>
</cp:coreProperties>
</file>