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2" r:id="rId11"/>
    <p:sldId id="28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EFC9C7-1646-4EB5-BEB4-3375E359BEAF}"/>
              </a:ext>
            </a:extLst>
          </p:cNvPr>
          <p:cNvSpPr txBox="1"/>
          <p:nvPr/>
        </p:nvSpPr>
        <p:spPr>
          <a:xfrm>
            <a:off x="2299980" y="366925"/>
            <a:ext cx="759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移植一个最小系统要做什么事情？</a:t>
            </a:r>
          </a:p>
        </p:txBody>
      </p:sp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74546" y="1269999"/>
            <a:ext cx="3345448" cy="547347"/>
            <a:chOff x="5554662" y="2968625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5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串口驱动：方便调试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8" name="淘宝网Chenying0907出品 47">
            <a:extLst>
              <a:ext uri="{FF2B5EF4-FFF2-40B4-BE49-F238E27FC236}">
                <a16:creationId xmlns:a16="http://schemas.microsoft.com/office/drawing/2014/main" id="{071DEB6C-49D5-40CF-8DFC-585F50B136CB}"/>
              </a:ext>
            </a:extLst>
          </p:cNvPr>
          <p:cNvGrpSpPr/>
          <p:nvPr/>
        </p:nvGrpSpPr>
        <p:grpSpPr>
          <a:xfrm>
            <a:off x="4274545" y="2385582"/>
            <a:ext cx="3345451" cy="547347"/>
            <a:chOff x="5554662" y="2968625"/>
            <a:chExt cx="1635127" cy="317942"/>
          </a:xfrm>
          <a:solidFill>
            <a:srgbClr val="21AB82"/>
          </a:solidFill>
        </p:grpSpPr>
        <p:sp>
          <p:nvSpPr>
            <p:cNvPr id="9" name="淘宝网Chenying0907出品 79">
              <a:extLst>
                <a:ext uri="{FF2B5EF4-FFF2-40B4-BE49-F238E27FC236}">
                  <a16:creationId xmlns:a16="http://schemas.microsoft.com/office/drawing/2014/main" id="{EE72696D-42BE-4D7A-B82E-BBC3D892F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10" name="淘宝网Chenying0907出品 15">
              <a:extLst>
                <a:ext uri="{FF2B5EF4-FFF2-40B4-BE49-F238E27FC236}">
                  <a16:creationId xmlns:a16="http://schemas.microsoft.com/office/drawing/2014/main" id="{9A85F3C3-51C0-4D07-BA8D-68F4C1903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5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地址映射：虚拟地址</a:t>
              </a:r>
              <a:r>
                <a:rPr lang="en-US" altLang="zh-CN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物理地址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1" name="淘宝网Chenying0907出品 47">
            <a:extLst>
              <a:ext uri="{FF2B5EF4-FFF2-40B4-BE49-F238E27FC236}">
                <a16:creationId xmlns:a16="http://schemas.microsoft.com/office/drawing/2014/main" id="{7BB13BB1-F479-4E88-A284-94E1D8B1EB2F}"/>
              </a:ext>
            </a:extLst>
          </p:cNvPr>
          <p:cNvGrpSpPr/>
          <p:nvPr/>
        </p:nvGrpSpPr>
        <p:grpSpPr>
          <a:xfrm>
            <a:off x="4235454" y="3501165"/>
            <a:ext cx="3384545" cy="547347"/>
            <a:chOff x="5554662" y="2968625"/>
            <a:chExt cx="1635127" cy="317942"/>
          </a:xfrm>
          <a:solidFill>
            <a:srgbClr val="21AB82"/>
          </a:solidFill>
        </p:grpSpPr>
        <p:sp>
          <p:nvSpPr>
            <p:cNvPr id="12" name="淘宝网Chenying0907出品 79">
              <a:extLst>
                <a:ext uri="{FF2B5EF4-FFF2-40B4-BE49-F238E27FC236}">
                  <a16:creationId xmlns:a16="http://schemas.microsoft.com/office/drawing/2014/main" id="{7B389312-572B-43C5-9F48-0A68CE0DB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13" name="淘宝网Chenying0907出品 15">
              <a:extLst>
                <a:ext uri="{FF2B5EF4-FFF2-40B4-BE49-F238E27FC236}">
                  <a16:creationId xmlns:a16="http://schemas.microsoft.com/office/drawing/2014/main" id="{BF99F9AD-C3F1-4AF1-8EE8-4C81946CC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5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完善中断子系统：至少提供</a:t>
              </a:r>
              <a:r>
                <a:rPr lang="en-US" altLang="zh-CN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tick</a:t>
              </a:r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中断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4" name="淘宝网Chenying0907出品 47">
            <a:extLst>
              <a:ext uri="{FF2B5EF4-FFF2-40B4-BE49-F238E27FC236}">
                <a16:creationId xmlns:a16="http://schemas.microsoft.com/office/drawing/2014/main" id="{70854F3E-8087-4EEE-8FBB-DCEC08FF25D5}"/>
              </a:ext>
            </a:extLst>
          </p:cNvPr>
          <p:cNvGrpSpPr/>
          <p:nvPr/>
        </p:nvGrpSpPr>
        <p:grpSpPr>
          <a:xfrm>
            <a:off x="4235447" y="4616748"/>
            <a:ext cx="3384545" cy="547347"/>
            <a:chOff x="5554662" y="2968625"/>
            <a:chExt cx="1635127" cy="317942"/>
          </a:xfrm>
          <a:solidFill>
            <a:srgbClr val="21AB82"/>
          </a:solidFill>
        </p:grpSpPr>
        <p:sp>
          <p:nvSpPr>
            <p:cNvPr id="15" name="淘宝网Chenying0907出品 79">
              <a:extLst>
                <a:ext uri="{FF2B5EF4-FFF2-40B4-BE49-F238E27FC236}">
                  <a16:creationId xmlns:a16="http://schemas.microsoft.com/office/drawing/2014/main" id="{628055E1-BF35-4449-889D-BC30DA07B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16" name="淘宝网Chenying0907出品 15">
              <a:extLst>
                <a:ext uri="{FF2B5EF4-FFF2-40B4-BE49-F238E27FC236}">
                  <a16:creationId xmlns:a16="http://schemas.microsoft.com/office/drawing/2014/main" id="{2AB76692-34CA-4254-8178-AF2E419F8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5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实现存储设备驱动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" name="淘宝网Chenying0907出品 47">
            <a:extLst>
              <a:ext uri="{FF2B5EF4-FFF2-40B4-BE49-F238E27FC236}">
                <a16:creationId xmlns:a16="http://schemas.microsoft.com/office/drawing/2014/main" id="{E0EC9A2E-7364-41B9-AF66-2B14726BE9D5}"/>
              </a:ext>
            </a:extLst>
          </p:cNvPr>
          <p:cNvGrpSpPr/>
          <p:nvPr/>
        </p:nvGrpSpPr>
        <p:grpSpPr>
          <a:xfrm>
            <a:off x="4274545" y="5732332"/>
            <a:ext cx="3384545" cy="547347"/>
            <a:chOff x="5554662" y="2968625"/>
            <a:chExt cx="1635127" cy="317942"/>
          </a:xfrm>
          <a:solidFill>
            <a:srgbClr val="21AB82"/>
          </a:solidFill>
        </p:grpSpPr>
        <p:sp>
          <p:nvSpPr>
            <p:cNvPr id="18" name="淘宝网Chenying0907出品 79">
              <a:extLst>
                <a:ext uri="{FF2B5EF4-FFF2-40B4-BE49-F238E27FC236}">
                  <a16:creationId xmlns:a16="http://schemas.microsoft.com/office/drawing/2014/main" id="{7225F536-BBA8-4936-BD47-DD2BC8B60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19" name="淘宝网Chenying0907出品 15">
              <a:extLst>
                <a:ext uri="{FF2B5EF4-FFF2-40B4-BE49-F238E27FC236}">
                  <a16:creationId xmlns:a16="http://schemas.microsoft.com/office/drawing/2014/main" id="{55B41CBF-006C-4502-A35D-105587643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5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实现根文件系统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5661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1218DC8-7287-4081-8813-C56202BA7403}"/>
              </a:ext>
            </a:extLst>
          </p:cNvPr>
          <p:cNvSpPr txBox="1"/>
          <p:nvPr/>
        </p:nvSpPr>
        <p:spPr>
          <a:xfrm>
            <a:off x="557253" y="454346"/>
            <a:ext cx="9907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分析一下代码流程：</a:t>
            </a:r>
            <a:endParaRPr lang="en-US" altLang="zh-CN" dirty="0"/>
          </a:p>
          <a:p>
            <a:r>
              <a:rPr lang="en-US" altLang="zh-CN" dirty="0" err="1"/>
              <a:t>HdfIoServiceBind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HdfIoServiceAdapterObtain</a:t>
            </a:r>
            <a:r>
              <a:rPr lang="en-US" altLang="zh-CN" dirty="0"/>
              <a:t>  (</a:t>
            </a:r>
            <a:r>
              <a:rPr lang="zh-CN" altLang="en-US" dirty="0"/>
              <a:t>有</a:t>
            </a:r>
            <a:r>
              <a:rPr lang="en-US" altLang="zh-CN" dirty="0"/>
              <a:t>APP</a:t>
            </a:r>
            <a:r>
              <a:rPr lang="zh-CN" altLang="en-US" dirty="0"/>
              <a:t>的接口，有内核的实现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8B29CF-2CCC-4839-A0ED-8CFD336DC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353" y="2238524"/>
            <a:ext cx="7057143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24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1218DC8-7287-4081-8813-C56202BA7403}"/>
              </a:ext>
            </a:extLst>
          </p:cNvPr>
          <p:cNvSpPr txBox="1"/>
          <p:nvPr/>
        </p:nvSpPr>
        <p:spPr>
          <a:xfrm>
            <a:off x="557253" y="454346"/>
            <a:ext cx="9907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使用服务时，</a:t>
            </a:r>
            <a:r>
              <a:rPr lang="en-US" altLang="zh-CN" dirty="0"/>
              <a:t>APP</a:t>
            </a:r>
            <a:r>
              <a:rPr lang="zh-CN" altLang="en-US" dirty="0"/>
              <a:t>调用 </a:t>
            </a:r>
            <a:r>
              <a:rPr lang="en-US" altLang="zh-CN" dirty="0"/>
              <a:t>service-&gt;dispatcher-&gt;Dispatch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实际上是对</a:t>
            </a:r>
            <a:r>
              <a:rPr lang="en-US" altLang="zh-CN" dirty="0"/>
              <a:t>/dev/</a:t>
            </a:r>
            <a:r>
              <a:rPr lang="en-US" altLang="zh-CN" dirty="0" err="1"/>
              <a:t>hello_service</a:t>
            </a:r>
            <a:r>
              <a:rPr lang="zh-CN" altLang="en-US" dirty="0"/>
              <a:t>的访问：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29ACED0-59AE-4BA9-AF53-24A5F7C4F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31" y="1548047"/>
            <a:ext cx="9895238" cy="3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3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BD126C4-8D1C-4343-AC02-EA40F68866C2}"/>
              </a:ext>
            </a:extLst>
          </p:cNvPr>
          <p:cNvSpPr txBox="1"/>
          <p:nvPr/>
        </p:nvSpPr>
        <p:spPr>
          <a:xfrm>
            <a:off x="2048311" y="315680"/>
            <a:ext cx="759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HDF</a:t>
            </a:r>
            <a:r>
              <a:rPr lang="zh-CN" altLang="en-US" sz="2800" dirty="0"/>
              <a:t>框架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EC1BB0-03D0-4F93-B1F2-A44610B9A250}"/>
              </a:ext>
            </a:extLst>
          </p:cNvPr>
          <p:cNvSpPr txBox="1"/>
          <p:nvPr/>
        </p:nvSpPr>
        <p:spPr>
          <a:xfrm>
            <a:off x="1400961" y="914400"/>
            <a:ext cx="99073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Liteos</a:t>
            </a:r>
            <a:r>
              <a:rPr lang="en-US" altLang="zh-CN" dirty="0"/>
              <a:t>-a</a:t>
            </a:r>
            <a:r>
              <a:rPr lang="zh-CN" altLang="en-US" dirty="0"/>
              <a:t>中驱动程序也跟</a:t>
            </a:r>
            <a:r>
              <a:rPr lang="en-US" altLang="zh-CN" dirty="0"/>
              <a:t>Linux</a:t>
            </a:r>
            <a:r>
              <a:rPr lang="zh-CN" altLang="en-US" dirty="0"/>
              <a:t>类似，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使用设备树描述硬件信息，驱动程序从设备树里获得这些信息。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Liteos</a:t>
            </a:r>
            <a:r>
              <a:rPr lang="en-US" altLang="zh-CN" dirty="0"/>
              <a:t>-a</a:t>
            </a:r>
            <a:r>
              <a:rPr lang="zh-CN" altLang="en-US" dirty="0"/>
              <a:t>使用</a:t>
            </a:r>
            <a:r>
              <a:rPr lang="en-US" altLang="zh-CN" dirty="0"/>
              <a:t>HCS</a:t>
            </a:r>
            <a:r>
              <a:rPr lang="zh-CN" altLang="en-US" dirty="0"/>
              <a:t>文件描述硬件信息，驱动程序从</a:t>
            </a:r>
            <a:r>
              <a:rPr lang="en-US" altLang="zh-CN" dirty="0"/>
              <a:t>HCS</a:t>
            </a:r>
            <a:r>
              <a:rPr lang="zh-CN" altLang="en-US" dirty="0"/>
              <a:t>文件获得这些信息。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驱动程序怎么写？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根</a:t>
            </a:r>
            <a:r>
              <a:rPr lang="en-US" altLang="zh-CN" dirty="0"/>
              <a:t>Linux</a:t>
            </a:r>
            <a:r>
              <a:rPr lang="zh-CN" altLang="en-US" dirty="0"/>
              <a:t>类似：构造、注册一个</a:t>
            </a:r>
            <a:r>
              <a:rPr lang="en-US" altLang="zh-CN" dirty="0" err="1"/>
              <a:t>file_operations_vfs</a:t>
            </a:r>
            <a:r>
              <a:rPr lang="zh-CN" altLang="en-US" dirty="0"/>
              <a:t>结构体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1A69BB-4369-4703-9823-1499F3DB2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785" y="3021225"/>
            <a:ext cx="5371087" cy="341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9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1EC1BB0-03D0-4F93-B1F2-A44610B9A250}"/>
              </a:ext>
            </a:extLst>
          </p:cNvPr>
          <p:cNvSpPr txBox="1"/>
          <p:nvPr/>
        </p:nvSpPr>
        <p:spPr>
          <a:xfrm>
            <a:off x="1325461" y="2181138"/>
            <a:ext cx="9907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鸿蒙为了支持多内核，提出了</a:t>
            </a:r>
            <a:r>
              <a:rPr lang="en-US" altLang="zh-CN" dirty="0"/>
              <a:t>HDF(Harmony Driver Foundation)</a:t>
            </a:r>
            <a:r>
              <a:rPr lang="zh-CN" altLang="en-US" dirty="0"/>
              <a:t>，鸿蒙驱动框架。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使用“服务”的概念编写驱动程序：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驱动程序中实现服务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APP</a:t>
            </a:r>
            <a:r>
              <a:rPr lang="zh-CN" altLang="en-US" dirty="0"/>
              <a:t>要先获得服务，然后调用服务的</a:t>
            </a:r>
            <a:r>
              <a:rPr lang="en-US" altLang="zh-CN" dirty="0"/>
              <a:t>Dispatch</a:t>
            </a:r>
            <a:r>
              <a:rPr lang="zh-CN" altLang="en-US" dirty="0"/>
              <a:t>函数跟驱动程序交互。</a:t>
            </a:r>
          </a:p>
        </p:txBody>
      </p:sp>
    </p:spTree>
    <p:extLst>
      <p:ext uri="{BB962C8B-B14F-4D97-AF65-F5344CB8AC3E}">
        <p14:creationId xmlns:p14="http://schemas.microsoft.com/office/powerpoint/2010/main" val="381174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BD126C4-8D1C-4343-AC02-EA40F68866C2}"/>
              </a:ext>
            </a:extLst>
          </p:cNvPr>
          <p:cNvSpPr txBox="1"/>
          <p:nvPr/>
        </p:nvSpPr>
        <p:spPr>
          <a:xfrm>
            <a:off x="2048311" y="315680"/>
            <a:ext cx="759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传统驱动程序示例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1A69BB-4369-4703-9823-1499F3DB2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393" y="1152454"/>
            <a:ext cx="4315805" cy="274700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D355D0C-41C2-4724-9B56-4CFC9BD8C248}"/>
              </a:ext>
            </a:extLst>
          </p:cNvPr>
          <p:cNvSpPr txBox="1"/>
          <p:nvPr/>
        </p:nvSpPr>
        <p:spPr>
          <a:xfrm>
            <a:off x="989901" y="1040721"/>
            <a:ext cx="990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驱动程序：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6F06DB-BEB4-417C-AFD3-1F81395D731A}"/>
              </a:ext>
            </a:extLst>
          </p:cNvPr>
          <p:cNvSpPr txBox="1"/>
          <p:nvPr/>
        </p:nvSpPr>
        <p:spPr>
          <a:xfrm>
            <a:off x="890629" y="4855096"/>
            <a:ext cx="990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应用程序：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82376A-3257-434C-96B3-FD7589EB3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393" y="4469730"/>
            <a:ext cx="3627717" cy="215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4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BD126C4-8D1C-4343-AC02-EA40F68866C2}"/>
              </a:ext>
            </a:extLst>
          </p:cNvPr>
          <p:cNvSpPr txBox="1"/>
          <p:nvPr/>
        </p:nvSpPr>
        <p:spPr>
          <a:xfrm>
            <a:off x="2048311" y="315680"/>
            <a:ext cx="759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HDF</a:t>
            </a:r>
            <a:r>
              <a:rPr lang="zh-CN" altLang="en-US" sz="2800" dirty="0"/>
              <a:t>驱动程序示例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355D0C-41C2-4724-9B56-4CFC9BD8C248}"/>
              </a:ext>
            </a:extLst>
          </p:cNvPr>
          <p:cNvSpPr txBox="1"/>
          <p:nvPr/>
        </p:nvSpPr>
        <p:spPr>
          <a:xfrm>
            <a:off x="989901" y="1040721"/>
            <a:ext cx="990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驱动程序：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2270AD-FC5C-44E5-BD2C-A3FEA3F2F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789" y="1040721"/>
            <a:ext cx="8309511" cy="519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D355D0C-41C2-4724-9B56-4CFC9BD8C248}"/>
              </a:ext>
            </a:extLst>
          </p:cNvPr>
          <p:cNvSpPr txBox="1"/>
          <p:nvPr/>
        </p:nvSpPr>
        <p:spPr>
          <a:xfrm>
            <a:off x="873787" y="764949"/>
            <a:ext cx="990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应用程序：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E08FBB-805F-4C17-9DA0-975730356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809" y="657571"/>
            <a:ext cx="6552381" cy="5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8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BD126C4-8D1C-4343-AC02-EA40F68866C2}"/>
              </a:ext>
            </a:extLst>
          </p:cNvPr>
          <p:cNvSpPr txBox="1"/>
          <p:nvPr/>
        </p:nvSpPr>
        <p:spPr>
          <a:xfrm>
            <a:off x="2048311" y="315680"/>
            <a:ext cx="759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HDF</a:t>
            </a:r>
            <a:r>
              <a:rPr lang="zh-CN" altLang="en-US" sz="2800" dirty="0"/>
              <a:t>深入分析：</a:t>
            </a:r>
            <a:r>
              <a:rPr lang="en-US" altLang="zh-CN" sz="2800" dirty="0"/>
              <a:t>APP</a:t>
            </a:r>
            <a:r>
              <a:rPr lang="zh-CN" altLang="en-US" sz="2800" dirty="0"/>
              <a:t>访问驱动离不开</a:t>
            </a:r>
            <a:r>
              <a:rPr lang="en-US" altLang="zh-CN" sz="2800" dirty="0" err="1"/>
              <a:t>syscall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0A2082-FF27-4DB6-8AC0-A7A590BBB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333" y="1833806"/>
            <a:ext cx="9733333" cy="389523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9C2E380-2B89-485F-AC69-CEB86D7717D0}"/>
              </a:ext>
            </a:extLst>
          </p:cNvPr>
          <p:cNvSpPr txBox="1"/>
          <p:nvPr/>
        </p:nvSpPr>
        <p:spPr>
          <a:xfrm>
            <a:off x="890629" y="967021"/>
            <a:ext cx="990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应用程序和内核打交道：</a:t>
            </a:r>
          </a:p>
        </p:txBody>
      </p:sp>
    </p:spTree>
    <p:extLst>
      <p:ext uri="{BB962C8B-B14F-4D97-AF65-F5344CB8AC3E}">
        <p14:creationId xmlns:p14="http://schemas.microsoft.com/office/powerpoint/2010/main" val="3840764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BD126C4-8D1C-4343-AC02-EA40F68866C2}"/>
              </a:ext>
            </a:extLst>
          </p:cNvPr>
          <p:cNvSpPr txBox="1"/>
          <p:nvPr/>
        </p:nvSpPr>
        <p:spPr>
          <a:xfrm>
            <a:off x="2048311" y="315680"/>
            <a:ext cx="759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HDF</a:t>
            </a:r>
            <a:r>
              <a:rPr lang="zh-CN" altLang="en-US" sz="2800" dirty="0"/>
              <a:t>深入分析：“服务”只是对</a:t>
            </a:r>
            <a:r>
              <a:rPr lang="en-US" altLang="zh-CN" sz="2800" dirty="0" err="1"/>
              <a:t>syscall</a:t>
            </a:r>
            <a:r>
              <a:rPr lang="zh-CN" altLang="en-US" sz="2800" dirty="0"/>
              <a:t>的封装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C2E380-2B89-485F-AC69-CEB86D7717D0}"/>
              </a:ext>
            </a:extLst>
          </p:cNvPr>
          <p:cNvSpPr txBox="1"/>
          <p:nvPr/>
        </p:nvSpPr>
        <p:spPr>
          <a:xfrm>
            <a:off x="890629" y="967021"/>
            <a:ext cx="990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获得服务：</a:t>
            </a:r>
            <a:r>
              <a:rPr lang="en-US" altLang="zh-CN" dirty="0" err="1"/>
              <a:t>HdfIoServiceBind</a:t>
            </a:r>
            <a:r>
              <a:rPr lang="en-US" altLang="zh-CN" dirty="0"/>
              <a:t> </a:t>
            </a:r>
            <a:r>
              <a:rPr lang="zh-CN" altLang="en-US" dirty="0"/>
              <a:t>的实质，是通过 </a:t>
            </a:r>
            <a:r>
              <a:rPr lang="en-US" altLang="zh-CN" dirty="0"/>
              <a:t>/dev/</a:t>
            </a:r>
            <a:r>
              <a:rPr lang="en-US" altLang="zh-CN" dirty="0" err="1"/>
              <a:t>dev_mgr</a:t>
            </a:r>
            <a:r>
              <a:rPr lang="en-US" altLang="zh-CN" dirty="0"/>
              <a:t> </a:t>
            </a:r>
            <a:r>
              <a:rPr lang="zh-CN" altLang="en-US" dirty="0"/>
              <a:t>加载驱动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0C0CC2-5AFF-4183-9ACE-BB14FFE3C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987" y="1752764"/>
            <a:ext cx="9790476" cy="2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03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1218DC8-7287-4081-8813-C56202BA7403}"/>
              </a:ext>
            </a:extLst>
          </p:cNvPr>
          <p:cNvSpPr txBox="1"/>
          <p:nvPr/>
        </p:nvSpPr>
        <p:spPr>
          <a:xfrm>
            <a:off x="557253" y="454346"/>
            <a:ext cx="990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dev_mgr</a:t>
            </a:r>
            <a:r>
              <a:rPr lang="zh-CN" altLang="en-US" dirty="0"/>
              <a:t>会注册新的驱动：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29ACED0-59AE-4BA9-AF53-24A5F7C4F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31" y="1548047"/>
            <a:ext cx="9386269" cy="356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80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252</Words>
  <Application>Microsoft Office PowerPoint</Application>
  <PresentationFormat>宽屏</PresentationFormat>
  <Paragraphs>35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方正正纤黑简体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110</cp:revision>
  <dcterms:created xsi:type="dcterms:W3CDTF">2020-09-12T05:08:37Z</dcterms:created>
  <dcterms:modified xsi:type="dcterms:W3CDTF">2020-09-26T05:49:34Z</dcterms:modified>
</cp:coreProperties>
</file>