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rs/downrev.xml" ContentType="application/vnd.ms-office.DrsDownRev+xml"/>
  <Override PartName="/drs/shapexml.xml" ContentType="application/vnd.ms-office.DrsShape+xml"/>
</Types>
</file>

<file path=_rels/.rels><?xml version="1.0" encoding="UTF-8" standalone="yes"?>
<Relationships xmlns="http://schemas.openxmlformats.org/package/2006/relationships"><Relationship Id="rId2" Type="http://schemas.microsoft.com/office/2006/relationships/shapeXml" Target="drs/shapexml.xml"/><Relationship Id="rId1" Type="http://schemas.microsoft.com/office/2006/relationships/downRev" Target="drs/downrev.xml"/></Relationships>
</file>

<file path=drs/downrev.xml><?xml version="1.0" encoding="utf-8"?>
<a:downRevStg xmlns:a="http://schemas.openxmlformats.org/drawingml/2006/main" shapeCheckSum="VOfZW40PgDm5pwox0/nm9/==" textCheckSum="+7mE77==" fHybridRaster="0" shapeId="6" ver="1"/>
</file>

<file path=drs/shapexml.xml><?xml version="1.0" encoding="utf-8"?>
<p:sp xmlns:p="http://schemas.openxmlformats.org/presentationml/2006/main" xmlns:a="http://schemas.openxmlformats.org/drawingml/2006/main" xmlns:r="http://schemas.openxmlformats.org/officeDocument/2006/relationships">
  <p:nvSpPr>
    <p:cNvPr id="6" name="Rectangle 3"/>
    <p:cNvSpPr txBox="1">
      <a:spLocks noChangeArrowheads="1"/>
    </p:cNvSpPr>
    <p:nvPr/>
  </p:nvSpPr>
  <p:spPr bwMode="auto">
    <a:xfrm>
      <a:off x="588963" y="1219200"/>
      <a:ext cx="8215313" cy="647700"/>
    </a:xfrm>
    <a:prstGeom prst="rect">
      <a:avLst/>
    </a:prstGeom>
    <a:noFill/>
    <a:ln>
      <a:noFill/>
    </a:ln>
    <a:extLst>
      <a:ext uri="{909E8E84-426E-40DD-AFC4-6F175D3DCCD1}">
        <a14:hiddenFill xmlns:a14="http://schemas.microsoft.com/office/drawing/2010/main">
          <a:solidFill>
            <a:srgbClr val="FFFFFF"/>
          </a:solidFill>
        </a14:hiddenFill>
      </a:ext>
      <a:ext uri="{91240B29-F687-4F45-9708-019B960494DF}">
        <a14:hiddenLine xmlns:a14="http://schemas.microsoft.com/office/drawing/2010/main" w="9525">
          <a:solidFill>
            <a:srgbClr val="000000"/>
          </a:solidFill>
          <a:miter lim="800000"/>
          <a:headEnd/>
          <a:tailEnd/>
        </a14:hiddenLine>
      </a:ext>
    </a:extLst>
  </p:spPr>
  <p:txBody>
    <a:bodyPr/>
    <a:lstStyle>
      <a:lvl1pPr marL="342900" indent="-342900">
        <a:spcBef>
          <a:spcPct val="20000"/>
        </a:spcBef>
        <a:buClr>
          <a:schemeClr val="folHlink"/>
        </a:buClr>
        <a:buSzPct val="60000"/>
        <a:buFont typeface="Wingdings" panose="05000000000000000000" pitchFamily="2" charset="2"/>
        <a:buChar char="n"/>
        <a:defRPr sz="3200" b="1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</a:defRPr>
      </a:lvl1pPr>
      <a:lvl2pPr marL="742950" indent="-285750">
        <a:spcBef>
          <a:spcPct val="20000"/>
        </a:spcBef>
        <a:buClr>
          <a:schemeClr val="hlink"/>
        </a:buClr>
        <a:buSzPct val="55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marL="1143000" indent="-228600">
        <a:spcBef>
          <a:spcPct val="20000"/>
        </a:spcBef>
        <a:buClr>
          <a:schemeClr val="folHlink"/>
        </a:buClr>
        <a:buSzPct val="5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marL="1600200" indent="-228600">
        <a:spcBef>
          <a:spcPct val="20000"/>
        </a:spcBef>
        <a:buClr>
          <a:schemeClr val="accent2"/>
        </a:buClr>
        <a:buSzPct val="5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marL="2057400" indent="-228600">
        <a:spcBef>
          <a:spcPct val="20000"/>
        </a:spcBef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2514600" indent="-22860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2971800" indent="-22860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3429000" indent="-22860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3886200" indent="-22860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</a:defRPr>
      </a:lvl9pPr>
    </a:lstStyle>
    <a:p>
      <a:pPr lvl="0" marL="342900" marR="0" indent="-3429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tabLst/>
        <a:defRPr/>
      </a:pPr>
      <a:r>
        <a:rPr kumimoji="0" lang="en-US" altLang="zh-CN" sz="2400" b="1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宋体" panose="02010600030101010101" pitchFamily="2" charset="-122"/>
          <a:cs typeface="+mn-cs"/>
        </a:rPr>
        <a:t>SVM</a:t>
      </a:r>
      <a:r>
        <a:rPr kumimoji="0" lang="zh-CN" altLang="en-US" sz="2400" b="1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宋体" panose="02010600030101010101" pitchFamily="2" charset="-122"/>
          <a:cs typeface="+mn-cs"/>
        </a:rPr>
        <a:t>有三种方式处理多类问题，即类别大于</a:t>
      </a:r>
      <a:r>
        <a:rPr kumimoji="0" lang="en-US" altLang="zh-CN" sz="2400" b="1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宋体" panose="02010600030101010101" pitchFamily="2" charset="-122"/>
          <a:cs typeface="+mn-cs"/>
        </a:rPr>
        <a:t>2</a:t>
      </a:r>
      <a:r>
        <a:rPr kumimoji="0" lang="zh-CN" altLang="en-US" sz="2400" b="1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宋体" panose="02010600030101010101" pitchFamily="2" charset="-122"/>
          <a:cs typeface="+mn-cs"/>
        </a:rPr>
        <a:t>的问题：</a:t>
      </a:r>
      <a:endParaRPr kumimoji="0" lang="en-US" altLang="zh-CN" sz="2400" b="1" i="0" u="none" strike="noStrike" kern="1200" cap="none" spc="0" normalizeH="0" baseline="0" noProof="0" dirty="0" smtClean="0">
        <a:ln>
          <a:noFill/>
        </a:ln>
        <a:solidFill>
          <a:schemeClr val="tx1"/>
        </a:solidFill>
        <a:effectLst/>
        <a:uLnTx/>
        <a:uFillTx/>
        <a:latin typeface="Tahoma" panose="020B0604030504040204" pitchFamily="34" charset="0"/>
        <a:ea typeface="宋体" panose="02010600030101010101" pitchFamily="2" charset="-122"/>
        <a:cs typeface="+mn-cs"/>
      </a:endParaRPr>
    </a:p>
    <a:p>
      <a:pPr lvl="0" marL="342900" marR="0" indent="-3429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tabLst/>
        <a:defRPr/>
      </a:pPr>
      <a:endParaRPr kumimoji="0" lang="en-US" altLang="zh-CN" sz="2400" b="1" i="0" u="none" strike="noStrike" kern="1200" cap="none" spc="0" normalizeH="0" baseline="0" noProof="0" dirty="0" smtClean="0">
        <a:ln>
          <a:noFill/>
        </a:ln>
        <a:solidFill>
          <a:schemeClr val="tx1"/>
        </a:solidFill>
        <a:effectLst/>
        <a:uLnTx/>
        <a:uFillTx/>
        <a:latin typeface="Tahoma" panose="020B0604030504040204" pitchFamily="34" charset="0"/>
        <a:ea typeface="宋体" panose="02010600030101010101" pitchFamily="2" charset="-122"/>
        <a:cs typeface="+mn-cs"/>
      </a:endParaRPr>
    </a:p>
    <a:p>
      <a:pPr lvl="0" marL="0" marR="0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None/>
        <a:tabLst/>
        <a:defRPr/>
      </a:pPr>
      <a:r>
        <a:rPr kumimoji="0" lang="zh-CN" altLang="en-US" sz="2400" b="1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宋体" panose="02010600030101010101" pitchFamily="2" charset="-122"/>
          <a:cs typeface="+mn-cs"/>
        </a:rPr>
        <a:t>（</a:t>
      </a:r>
      <a:r>
        <a:rPr kumimoji="0" lang="en-US" altLang="zh-CN" sz="2400" b="1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宋体" panose="02010600030101010101" pitchFamily="2" charset="-122"/>
          <a:cs typeface="+mn-cs"/>
        </a:rPr>
        <a:t>1</a:t>
      </a:r>
      <a:r>
        <a:rPr kumimoji="0" lang="zh-CN" altLang="en-US" sz="2400" b="1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宋体" panose="02010600030101010101" pitchFamily="2" charset="-122"/>
          <a:cs typeface="+mn-cs"/>
        </a:rPr>
        <a:t>）改造优化的目标函数和限制条件，使之能处理多类</a:t>
      </a:r>
      <a:endParaRPr kumimoji="0" lang="en-US" altLang="zh-CN" sz="2400" b="1" i="0" u="none" strike="noStrike" kern="1200" cap="none" spc="0" normalizeH="0" baseline="0" noProof="0" dirty="0" smtClean="0">
        <a:ln>
          <a:noFill/>
        </a:ln>
        <a:solidFill>
          <a:schemeClr val="tx1"/>
        </a:solidFill>
        <a:effectLst/>
        <a:uLnTx/>
        <a:uFillTx/>
        <a:latin typeface="Tahoma" panose="020B0604030504040204" pitchFamily="34" charset="0"/>
        <a:ea typeface="宋体" panose="02010600030101010101" pitchFamily="2" charset="-122"/>
        <a:cs typeface="+mn-cs"/>
      </a:endParaRPr>
    </a:p>
    <a:p>
      <a:pPr lvl="0" marL="0" marR="0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None/>
        <a:tabLst/>
        <a:defRPr/>
      </a:pPr>
      <a:r>
        <a:rPr kumimoji="0" lang="zh-CN" altLang="en-US" sz="2400" b="1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宋体" panose="02010600030101010101" pitchFamily="2" charset="-122"/>
          <a:cs typeface="+mn-cs"/>
        </a:rPr>
        <a:t>论文 </a:t>
      </a:r>
      <a:r>
        <a:rPr kumimoji="0" lang="en-US" altLang="zh-CN" sz="2400" b="1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宋体" panose="02010600030101010101" pitchFamily="2" charset="-122"/>
          <a:cs typeface="+mn-cs"/>
        </a:rPr>
        <a:t>SVM-Multiclass Multi-class Support Vector Machine</a:t>
      </a:r>
      <a:endParaRPr kumimoji="0" lang="en-US" altLang="zh-CN" sz="2400" b="1" i="0" u="none" strike="noStrike" kern="1200" cap="none" spc="0" normalizeH="0" baseline="0" noProof="0" dirty="0" smtClean="0">
        <a:ln>
          <a:noFill/>
        </a:ln>
        <a:solidFill>
          <a:schemeClr val="tx1"/>
        </a:solidFill>
        <a:effectLst/>
        <a:uLnTx/>
        <a:uFillTx/>
        <a:latin typeface="Tahoma" panose="020B0604030504040204" pitchFamily="34" charset="0"/>
        <a:ea typeface="宋体" panose="02010600030101010101" pitchFamily="2" charset="-122"/>
        <a:cs typeface="+mn-cs"/>
      </a:endParaRPr>
    </a:p>
    <a:p>
      <a:pPr lvl="0" marL="0" marR="0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None/>
        <a:tabLst/>
        <a:defRPr/>
      </a:pPr>
      <a:endParaRPr kumimoji="0" lang="en-US" altLang="zh-CN" sz="2400" b="1" i="0" u="none" strike="noStrike" kern="1200" cap="none" spc="0" normalizeH="0" baseline="0" noProof="0" dirty="0" smtClean="0">
        <a:ln>
          <a:noFill/>
        </a:ln>
        <a:solidFill>
          <a:schemeClr val="tx1"/>
        </a:solidFill>
        <a:effectLst/>
        <a:uLnTx/>
        <a:uFillTx/>
        <a:latin typeface="Tahoma" panose="020B0604030504040204" pitchFamily="34" charset="0"/>
        <a:ea typeface="宋体" panose="02010600030101010101" pitchFamily="2" charset="-122"/>
        <a:cs typeface="+mn-cs"/>
      </a:endParaRPr>
    </a:p>
    <a:p>
      <a:pPr lvl="0" marL="0" marR="0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None/>
        <a:tabLst/>
        <a:defRPr/>
      </a:pPr>
      <a:r>
        <a:rPr kumimoji="0" lang="zh-CN" altLang="en-US" sz="2400" b="1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宋体" panose="02010600030101010101" pitchFamily="2" charset="-122"/>
          <a:cs typeface="+mn-cs"/>
        </a:rPr>
        <a:t>（</a:t>
      </a:r>
      <a:r>
        <a:rPr kumimoji="0" lang="en-US" altLang="zh-CN" sz="2400" b="1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宋体" panose="02010600030101010101" pitchFamily="2" charset="-122"/>
          <a:cs typeface="+mn-cs"/>
        </a:rPr>
        <a:t>2</a:t>
      </a:r>
      <a:r>
        <a:rPr kumimoji="0" lang="zh-CN" altLang="en-US" sz="2400" b="1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宋体" panose="02010600030101010101" pitchFamily="2" charset="-122"/>
          <a:cs typeface="+mn-cs"/>
        </a:rPr>
        <a:t>）</a:t>
      </a:r>
      <a:r>
        <a:rPr kumimoji="0" lang="zh-CN" altLang="en-US" sz="2400" b="1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宋体" panose="02010600030101010101" pitchFamily="2" charset="-122"/>
          <a:cs typeface="+mn-cs"/>
        </a:rPr>
        <a:t>一</a:t>
      </a:r>
      <a:r>
        <a:rPr kumimoji="0" lang="zh-CN" altLang="en-US" sz="2400" b="1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宋体" panose="02010600030101010101" pitchFamily="2" charset="-122"/>
          <a:cs typeface="+mn-cs"/>
        </a:rPr>
        <a:t>类 </a:t>
      </a:r>
      <a:r>
        <a:rPr kumimoji="0" lang="en-US" altLang="zh-CN" sz="2400" b="1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宋体" panose="02010600030101010101" pitchFamily="2" charset="-122"/>
          <a:cs typeface="+mn-cs"/>
        </a:rPr>
        <a:t>VS </a:t>
      </a:r>
      <a:r>
        <a:rPr kumimoji="0" lang="zh-CN" altLang="en-US" sz="2400" b="1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宋体" panose="02010600030101010101" pitchFamily="2" charset="-122"/>
          <a:cs typeface="+mn-cs"/>
        </a:rPr>
        <a:t>其他类</a:t>
      </a:r>
      <a:endParaRPr kumimoji="0" lang="en-US" altLang="zh-CN" sz="2400" b="1" i="0" u="none" strike="noStrike" kern="1200" cap="none" spc="0" normalizeH="0" baseline="0" noProof="0" dirty="0" smtClean="0">
        <a:ln>
          <a:noFill/>
        </a:ln>
        <a:solidFill>
          <a:schemeClr val="tx1"/>
        </a:solidFill>
        <a:effectLst/>
        <a:uLnTx/>
        <a:uFillTx/>
        <a:latin typeface="Tahoma" panose="020B0604030504040204" pitchFamily="34" charset="0"/>
        <a:ea typeface="宋体" panose="02010600030101010101" pitchFamily="2" charset="-122"/>
        <a:cs typeface="+mn-cs"/>
      </a:endParaRPr>
    </a:p>
    <a:p>
      <a:pPr lvl="0" marL="0" marR="0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None/>
        <a:tabLst/>
        <a:defRPr/>
      </a:pPr>
      <a:endParaRPr kumimoji="0" lang="en-US" altLang="zh-CN" sz="2400" b="1" i="0" u="none" strike="noStrike" kern="1200" cap="none" spc="0" normalizeH="0" baseline="0" noProof="0" dirty="0" smtClean="0">
        <a:ln>
          <a:noFill/>
        </a:ln>
        <a:solidFill>
          <a:schemeClr val="tx1"/>
        </a:solidFill>
        <a:effectLst/>
        <a:uLnTx/>
        <a:uFillTx/>
        <a:latin typeface="Tahoma" panose="020B0604030504040204" pitchFamily="34" charset="0"/>
        <a:ea typeface="宋体" panose="02010600030101010101" pitchFamily="2" charset="-122"/>
        <a:cs typeface="+mn-cs"/>
      </a:endParaRPr>
    </a:p>
    <a:p>
      <a:pPr lvl="0" marL="0" marR="0" indent="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None/>
        <a:tabLst/>
        <a:defRPr/>
      </a:pPr>
      <a:r>
        <a:rPr kumimoji="0" lang="zh-CN" altLang="en-US" sz="2400" b="1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宋体" panose="02010600030101010101" pitchFamily="2" charset="-122"/>
          <a:cs typeface="+mn-cs"/>
        </a:rPr>
        <a:t>（</a:t>
      </a:r>
      <a:r>
        <a:rPr kumimoji="0" lang="en-US" altLang="zh-CN" sz="2400" b="1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宋体" panose="02010600030101010101" pitchFamily="2" charset="-122"/>
          <a:cs typeface="+mn-cs"/>
        </a:rPr>
        <a:t>3</a:t>
      </a:r>
      <a:r>
        <a:rPr kumimoji="0" lang="zh-CN" altLang="en-US" sz="2400" b="1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宋体" panose="02010600030101010101" pitchFamily="2" charset="-122"/>
          <a:cs typeface="+mn-cs"/>
        </a:rPr>
        <a:t>）</a:t>
      </a:r>
      <a:r>
        <a:rPr kumimoji="0" lang="zh-CN" altLang="en-US" sz="2400" b="1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宋体" panose="02010600030101010101" pitchFamily="2" charset="-122"/>
          <a:cs typeface="+mn-cs"/>
        </a:rPr>
        <a:t>一</a:t>
      </a:r>
      <a:r>
        <a:rPr kumimoji="0" lang="zh-CN" altLang="en-US" sz="2400" b="1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宋体" panose="02010600030101010101" pitchFamily="2" charset="-122"/>
          <a:cs typeface="+mn-cs"/>
        </a:rPr>
        <a:t>类 </a:t>
      </a:r>
      <a:r>
        <a:rPr kumimoji="0" lang="en-US" altLang="zh-CN" sz="2400" b="1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宋体" panose="02010600030101010101" pitchFamily="2" charset="-122"/>
          <a:cs typeface="+mn-cs"/>
        </a:rPr>
        <a:t>VS </a:t>
      </a:r>
      <a:r>
        <a:rPr kumimoji="0" lang="zh-CN" altLang="en-US" sz="2400" b="1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宋体" panose="02010600030101010101" pitchFamily="2" charset="-122"/>
          <a:cs typeface="+mn-cs"/>
        </a:rPr>
        <a:t>另一类</a:t>
      </a:r>
      <a:endParaRPr kumimoji="0" lang="en-US" altLang="zh-CN" sz="2400" b="1" i="0" u="none" strike="noStrike" kern="1200" cap="none" spc="0" normalizeH="0" baseline="0" noProof="0" dirty="0" smtClean="0">
        <a:ln>
          <a:noFill/>
        </a:ln>
        <a:solidFill>
          <a:schemeClr val="tx1"/>
        </a:solidFill>
        <a:effectLst/>
        <a:uLnTx/>
        <a:uFillTx/>
        <a:latin typeface="Tahoma" panose="020B0604030504040204" pitchFamily="34" charset="0"/>
        <a:ea typeface="宋体" panose="02010600030101010101" pitchFamily="2" charset="-122"/>
        <a:cs typeface="+mn-cs"/>
      </a:endParaRPr>
    </a:p>
  </p:txBody>
</p:sp>
</file>