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8" r:id="rId3"/>
    <p:sldId id="259" r:id="rId4"/>
    <p:sldId id="260" r:id="rId5"/>
    <p:sldId id="268" r:id="rId6"/>
    <p:sldId id="267" r:id="rId7"/>
    <p:sldId id="271" r:id="rId8"/>
    <p:sldId id="272" r:id="rId9"/>
    <p:sldId id="262" r:id="rId10"/>
    <p:sldId id="263" r:id="rId11"/>
    <p:sldId id="264" r:id="rId12"/>
    <p:sldId id="265" r:id="rId13"/>
    <p:sldId id="266" r:id="rId14"/>
    <p:sldId id="25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DFF"/>
    <a:srgbClr val="A3A5FF"/>
    <a:srgbClr val="CDCEFF"/>
    <a:srgbClr val="7578FF"/>
    <a:srgbClr val="4F53FF"/>
    <a:srgbClr val="FC979F"/>
    <a:srgbClr val="F9F9F9"/>
    <a:srgbClr val="F7F7F7"/>
    <a:srgbClr val="8588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48EB9-777C-485A-8CC0-2FE38809E66D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016AD-EB63-4CBB-A7B4-4D92F2246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74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0932B-5E6B-45AD-9A8D-51BE5755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998636-1DE3-44EE-B6D1-9D893C61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DEE004-14C0-4D48-A362-2C2EA12B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22440-15F4-4638-B357-874C88E3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25B36B-B17F-423D-8E62-8698E7D6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91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B618E-4E27-4E9F-998E-83786896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4AF096-1660-4906-8602-1DA314C5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52B6C-3BFF-407E-9870-0493DF02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64DA3D-89D4-4FE3-9BA3-F80621E2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4226B-2B48-44A5-B34B-150D83F8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01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22F84A-55CD-4D8D-99B7-9501A40A4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982BBC-EE85-43CC-97E2-BABB42CED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B96A6-01D8-4980-B962-945EAB36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EB1E58-83E4-4158-BACD-91372D88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AAB2EC-DF34-436E-BCF1-BCA11D26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0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1DF07-066C-4B1A-B3BF-113D2D8E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4AD6E-A5EC-4657-B122-FD244EC3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E53BEC-DCF9-4C99-857E-94BECAF9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0F60C-3FBF-4F4B-880B-35648C60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A5357-707B-4CFD-AF97-D22C86C7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20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7AF3B-871D-4A0E-B4EA-8E39E873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DD5EAC-06D6-4871-8175-22531542B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AD7BA-3D31-4532-9001-18518C6B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752F6-B977-4E30-8946-C7007E90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954DA4-D63B-4B5F-9965-26A3225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0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75ECA-2594-42C2-B4C8-49F8E6A9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D7E98-7E24-450F-9585-B6619057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BCF505-B102-4AF7-98CF-621E13412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E5BD97-F601-47A1-BA4D-8DFF1E84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C47C62-9D30-4018-8E32-FD621BA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16CADB-D1E9-49E9-B490-53963F38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17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0732C-7CB4-4AC5-BD79-15C58968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4F965D-C0A0-4EF9-9FDB-C1D08F98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0568AD-34E1-4BBE-A9CD-EFCF57B6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8498B5-4151-4AB1-9EE5-760EDCD60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1BB2B9-D10A-4859-8374-76092DC17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17774A-28EE-4ABB-AC83-DC80E25C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6CFE4-5244-4297-93E2-7D712E35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729C94-806B-462C-9200-DD34AD86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94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D219D-7E88-46B5-984C-CB4283F7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C14EE8-C716-4605-9B91-3DFDACE6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E3ABA1-C1AC-4115-9D9D-0EE169D0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C90DD2-ED53-4DFD-ABF7-DBDBACD9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21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4A048A-20D5-4FE4-95CF-13FBEDE4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B4D23F-9889-4EB7-AA5F-257182FA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2D7DCA-1A70-4DC5-BE1A-F1A1D773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3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6E131-E760-4C76-BCEB-A3F01575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54E0A3-1BCE-4AB4-8242-E46826B0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9BCCF3-77F7-4AD4-AC1F-8665C2849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B220DC-E104-4642-92B7-034A837A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AA4874-F158-460A-B34F-05C0B78B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CA8BA4-6C58-44A6-8FB9-C2140B7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2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06690-549D-4213-9899-18AE1F83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5683B5-3E0C-487F-B586-49766875B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1767E9-94DF-4873-BAF8-4DC239D9A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DD40A-8C1E-4012-856C-83E86162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12C1A8-BF0E-49F1-B283-ACEEA02F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1A6EE4-C814-41E5-BD44-5F16B3DA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0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457D39-A457-49FF-B7E7-87CD537D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4C1AF-8293-4831-BCD1-63EB51CC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F5E0F3-93DE-4F49-A973-57F51E385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2C31EC-F75D-4659-AE89-8A4CD7CFD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C8F92-15FF-4817-9CE5-99DE85070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20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microsoft.com/office/2007/relationships/hdphoto" Target="../media/hdphoto1.wdp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57.sv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63.svg"/><Relationship Id="rId5" Type="http://schemas.openxmlformats.org/officeDocument/2006/relationships/image" Target="../media/image32.svg"/><Relationship Id="rId10" Type="http://schemas.openxmlformats.org/officeDocument/2006/relationships/image" Target="../media/image62.png"/><Relationship Id="rId4" Type="http://schemas.openxmlformats.org/officeDocument/2006/relationships/image" Target="../media/image31.png"/><Relationship Id="rId9" Type="http://schemas.openxmlformats.org/officeDocument/2006/relationships/image" Target="../media/image6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4.svg"/><Relationship Id="rId21" Type="http://schemas.openxmlformats.org/officeDocument/2006/relationships/image" Target="../media/image3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54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BC13B95-E2A7-4100-B1A6-7E3544934FE6}"/>
              </a:ext>
            </a:extLst>
          </p:cNvPr>
          <p:cNvSpPr/>
          <p:nvPr/>
        </p:nvSpPr>
        <p:spPr>
          <a:xfrm>
            <a:off x="8815753" y="0"/>
            <a:ext cx="3376247" cy="6858000"/>
          </a:xfrm>
          <a:prstGeom prst="rect">
            <a:avLst/>
          </a:prstGeom>
          <a:solidFill>
            <a:srgbClr val="89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7311F75-1680-46A6-8DEC-FB45C6029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205" y="3067238"/>
            <a:ext cx="804199" cy="80419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0681E6F-E894-4F77-BB84-BF3A1A46B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030" y="4549142"/>
            <a:ext cx="1055064" cy="142156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51518A8C-1E98-48BA-B357-EF94F00CC704}"/>
              </a:ext>
            </a:extLst>
          </p:cNvPr>
          <p:cNvSpPr/>
          <p:nvPr/>
        </p:nvSpPr>
        <p:spPr>
          <a:xfrm>
            <a:off x="5439506" y="0"/>
            <a:ext cx="3376247" cy="6858000"/>
          </a:xfrm>
          <a:prstGeom prst="rect">
            <a:avLst/>
          </a:prstGeom>
          <a:solidFill>
            <a:srgbClr val="6B6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27B542-349B-49EC-9933-4EA6C2F6071A}"/>
              </a:ext>
            </a:extLst>
          </p:cNvPr>
          <p:cNvSpPr txBox="1"/>
          <p:nvPr/>
        </p:nvSpPr>
        <p:spPr>
          <a:xfrm>
            <a:off x="458775" y="637285"/>
            <a:ext cx="3653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ExtraBold" panose="020B0903030101060003" pitchFamily="34" charset="0"/>
              </a:rPr>
              <a:t>MODELO DE NEGÓCIO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75F1363D-FF3F-43E3-9248-77ED038958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2662" y="754589"/>
            <a:ext cx="2785214" cy="156871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6C3381B-0145-493D-88EB-A1BEBAF08364}"/>
              </a:ext>
            </a:extLst>
          </p:cNvPr>
          <p:cNvSpPr/>
          <p:nvPr/>
        </p:nvSpPr>
        <p:spPr>
          <a:xfrm>
            <a:off x="1530864" y="3067238"/>
            <a:ext cx="36536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ExtraBold" panose="020B0903030101060003" pitchFamily="34" charset="0"/>
              </a:rPr>
              <a:t>Lucro na venda das composteiras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EB9FD7B-D624-424F-A852-AE45101F486C}"/>
              </a:ext>
            </a:extLst>
          </p:cNvPr>
          <p:cNvSpPr/>
          <p:nvPr/>
        </p:nvSpPr>
        <p:spPr>
          <a:xfrm>
            <a:off x="1525530" y="4829035"/>
            <a:ext cx="36536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ExtraBold" panose="020B0903030101060003" pitchFamily="34" charset="0"/>
              </a:rPr>
              <a:t>Assinatura premium para tirar anúncios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34906FF-313D-4F77-BE7B-1FFC7FE6B81F}"/>
              </a:ext>
            </a:extLst>
          </p:cNvPr>
          <p:cNvSpPr/>
          <p:nvPr/>
        </p:nvSpPr>
        <p:spPr>
          <a:xfrm>
            <a:off x="5833685" y="2807619"/>
            <a:ext cx="25845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4000" dirty="0">
                <a:solidFill>
                  <a:schemeClr val="bg1"/>
                </a:solidFill>
                <a:latin typeface="Raleway ExtraBold" panose="020B0903030101060003" pitchFamily="34" charset="0"/>
              </a:rPr>
              <a:t>Anúncios no app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300D2E-5658-40B1-BE51-F39E5CD7B491}"/>
              </a:ext>
            </a:extLst>
          </p:cNvPr>
          <p:cNvSpPr/>
          <p:nvPr/>
        </p:nvSpPr>
        <p:spPr>
          <a:xfrm>
            <a:off x="8998252" y="2746063"/>
            <a:ext cx="30906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2800" dirty="0">
                <a:solidFill>
                  <a:schemeClr val="bg1"/>
                </a:solidFill>
                <a:latin typeface="Raleway ExtraBold" panose="020B0903030101060003" pitchFamily="34" charset="0"/>
              </a:rPr>
              <a:t>Lucro na venda de composto líquido e húmus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B1A60CA-A6F0-4631-A377-E321A14C84D0}"/>
              </a:ext>
            </a:extLst>
          </p:cNvPr>
          <p:cNvGrpSpPr/>
          <p:nvPr/>
        </p:nvGrpSpPr>
        <p:grpSpPr>
          <a:xfrm>
            <a:off x="9293388" y="937643"/>
            <a:ext cx="2560391" cy="1202608"/>
            <a:chOff x="9691616" y="812836"/>
            <a:chExt cx="1662414" cy="780831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D56FB3E7-0606-45FF-A901-0FCA81C8B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91616" y="812836"/>
              <a:ext cx="1662414" cy="780831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44CAA92-DF8A-42F9-8D0D-9A6C2DE59858}"/>
                </a:ext>
              </a:extLst>
            </p:cNvPr>
            <p:cNvSpPr txBox="1"/>
            <p:nvPr/>
          </p:nvSpPr>
          <p:spPr>
            <a:xfrm>
              <a:off x="10318722" y="903501"/>
              <a:ext cx="408202" cy="599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400" dirty="0">
                  <a:solidFill>
                    <a:schemeClr val="bg1"/>
                  </a:solidFill>
                  <a:latin typeface="Raleway ExtraBold" panose="020B0903030101060003" pitchFamily="34" charset="0"/>
                </a:rPr>
                <a:t>$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E2703D4-8F5C-467C-A121-872555B52AE7}"/>
              </a:ext>
            </a:extLst>
          </p:cNvPr>
          <p:cNvGrpSpPr/>
          <p:nvPr/>
        </p:nvGrpSpPr>
        <p:grpSpPr>
          <a:xfrm>
            <a:off x="7293714" y="4671745"/>
            <a:ext cx="3409075" cy="2186255"/>
            <a:chOff x="6231888" y="3603308"/>
            <a:chExt cx="4381500" cy="2809875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9BBFFE7F-EECF-4476-9394-536200624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31888" y="3603308"/>
              <a:ext cx="4381500" cy="2809875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3E974CD-5E87-4F97-B7EE-DC0FAB517558}"/>
                </a:ext>
              </a:extLst>
            </p:cNvPr>
            <p:cNvSpPr txBox="1"/>
            <p:nvPr/>
          </p:nvSpPr>
          <p:spPr>
            <a:xfrm>
              <a:off x="8515454" y="5093472"/>
              <a:ext cx="702959" cy="988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dirty="0">
                  <a:solidFill>
                    <a:srgbClr val="991D15"/>
                  </a:solidFill>
                  <a:latin typeface="Raleway ExtraBold" panose="020B0903030101060003" pitchFamily="34" charset="0"/>
                </a:rPr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30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D284E3E-2133-4B12-AE15-957C477AEF76}"/>
              </a:ext>
            </a:extLst>
          </p:cNvPr>
          <p:cNvSpPr txBox="1"/>
          <p:nvPr/>
        </p:nvSpPr>
        <p:spPr>
          <a:xfrm>
            <a:off x="4269192" y="541344"/>
            <a:ext cx="365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ExtraBold" panose="020B0903030101060003" pitchFamily="34" charset="0"/>
              </a:rPr>
              <a:t>MERCADO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0DC862D-1586-468B-AAF4-1CC69B05AAD3}"/>
              </a:ext>
            </a:extLst>
          </p:cNvPr>
          <p:cNvGrpSpPr/>
          <p:nvPr/>
        </p:nvGrpSpPr>
        <p:grpSpPr>
          <a:xfrm>
            <a:off x="992352" y="1932852"/>
            <a:ext cx="4372128" cy="3372813"/>
            <a:chOff x="340738" y="1958295"/>
            <a:chExt cx="5532699" cy="4268121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C26C865-9465-4C89-ADF6-B7E8A2BFB985}"/>
                </a:ext>
              </a:extLst>
            </p:cNvPr>
            <p:cNvSpPr/>
            <p:nvPr/>
          </p:nvSpPr>
          <p:spPr>
            <a:xfrm>
              <a:off x="340738" y="5225884"/>
              <a:ext cx="5532699" cy="1000532"/>
            </a:xfrm>
            <a:prstGeom prst="ellipse">
              <a:avLst/>
            </a:prstGeom>
            <a:solidFill>
              <a:srgbClr val="000000">
                <a:alpha val="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E95A2F50-C678-4389-B090-D5C1DDDBF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3881" y="1958295"/>
              <a:ext cx="4048427" cy="3809816"/>
            </a:xfrm>
            <a:prstGeom prst="rect">
              <a:avLst/>
            </a:prstGeom>
          </p:spPr>
        </p:pic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723B6B-DB92-4169-8A2A-B5DB629D27B1}"/>
              </a:ext>
            </a:extLst>
          </p:cNvPr>
          <p:cNvSpPr txBox="1"/>
          <p:nvPr/>
        </p:nvSpPr>
        <p:spPr>
          <a:xfrm>
            <a:off x="1243214" y="5528085"/>
            <a:ext cx="361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COMPRADORES DE COMPOSTOS ORGÂNICOS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E71DC79-B435-4371-9A6B-494826217457}"/>
              </a:ext>
            </a:extLst>
          </p:cNvPr>
          <p:cNvGrpSpPr/>
          <p:nvPr/>
        </p:nvGrpSpPr>
        <p:grpSpPr>
          <a:xfrm>
            <a:off x="7197964" y="1876593"/>
            <a:ext cx="3653615" cy="3485331"/>
            <a:chOff x="7071605" y="1810848"/>
            <a:chExt cx="3889925" cy="3710757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7DDA15E-5E76-4AC7-BC9F-C5472EC500C7}"/>
                </a:ext>
              </a:extLst>
            </p:cNvPr>
            <p:cNvSpPr/>
            <p:nvPr/>
          </p:nvSpPr>
          <p:spPr>
            <a:xfrm>
              <a:off x="7071605" y="4818152"/>
              <a:ext cx="3889925" cy="703453"/>
            </a:xfrm>
            <a:prstGeom prst="ellipse">
              <a:avLst/>
            </a:prstGeom>
            <a:solidFill>
              <a:srgbClr val="000000">
                <a:alpha val="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B6C1D7C1-F19F-4F5E-98F6-948973478508}"/>
                </a:ext>
              </a:extLst>
            </p:cNvPr>
            <p:cNvGrpSpPr/>
            <p:nvPr/>
          </p:nvGrpSpPr>
          <p:grpSpPr>
            <a:xfrm>
              <a:off x="7649992" y="1810848"/>
              <a:ext cx="2668833" cy="3359031"/>
              <a:chOff x="7150012" y="1828838"/>
              <a:chExt cx="2668833" cy="3359031"/>
            </a:xfrm>
          </p:grpSpPr>
          <p:pic>
            <p:nvPicPr>
              <p:cNvPr id="7" name="Gráfico 6">
                <a:extLst>
                  <a:ext uri="{FF2B5EF4-FFF2-40B4-BE49-F238E27FC236}">
                    <a16:creationId xmlns:a16="http://schemas.microsoft.com/office/drawing/2014/main" id="{53106755-3176-4410-80FE-8BD73E712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50012" y="1995288"/>
                <a:ext cx="1366576" cy="3174591"/>
              </a:xfrm>
              <a:prstGeom prst="rect">
                <a:avLst/>
              </a:prstGeom>
            </p:spPr>
          </p:pic>
          <p:pic>
            <p:nvPicPr>
              <p:cNvPr id="8" name="Gráfico 7">
                <a:extLst>
                  <a:ext uri="{FF2B5EF4-FFF2-40B4-BE49-F238E27FC236}">
                    <a16:creationId xmlns:a16="http://schemas.microsoft.com/office/drawing/2014/main" id="{DD7DB2DC-FE79-4763-ABA2-DFF6D71DE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014570" y="1828838"/>
                <a:ext cx="804275" cy="3359031"/>
              </a:xfrm>
              <a:prstGeom prst="rect">
                <a:avLst/>
              </a:prstGeom>
            </p:spPr>
          </p:pic>
        </p:grp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C100EE-87C6-4236-ADB4-2E9ACD8BE1E9}"/>
              </a:ext>
            </a:extLst>
          </p:cNvPr>
          <p:cNvSpPr txBox="1"/>
          <p:nvPr/>
        </p:nvSpPr>
        <p:spPr>
          <a:xfrm>
            <a:off x="7237614" y="5528085"/>
            <a:ext cx="361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DONOS DE PLANTAS DOMÉSTICAS</a:t>
            </a:r>
          </a:p>
        </p:txBody>
      </p:sp>
    </p:spTree>
    <p:extLst>
      <p:ext uri="{BB962C8B-B14F-4D97-AF65-F5344CB8AC3E}">
        <p14:creationId xmlns:p14="http://schemas.microsoft.com/office/powerpoint/2010/main" val="402378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507266A-5C52-41FE-A620-9945AFAA88D6}"/>
              </a:ext>
            </a:extLst>
          </p:cNvPr>
          <p:cNvSpPr txBox="1"/>
          <p:nvPr/>
        </p:nvSpPr>
        <p:spPr>
          <a:xfrm>
            <a:off x="382301" y="469860"/>
            <a:ext cx="3576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ExtraBold" panose="020B0903030101060003" pitchFamily="34" charset="0"/>
              </a:rPr>
              <a:t>DIFERENCIAL E CONCORRENTES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42498F5-46CD-419F-B03E-66778FBA398F}"/>
              </a:ext>
            </a:extLst>
          </p:cNvPr>
          <p:cNvGrpSpPr/>
          <p:nvPr/>
        </p:nvGrpSpPr>
        <p:grpSpPr>
          <a:xfrm>
            <a:off x="4226643" y="1858502"/>
            <a:ext cx="1566904" cy="1566903"/>
            <a:chOff x="746601" y="1462350"/>
            <a:chExt cx="2812004" cy="2812004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713DAB5-EBEF-42A0-A466-B29E4DC6B395}"/>
                </a:ext>
              </a:extLst>
            </p:cNvPr>
            <p:cNvSpPr/>
            <p:nvPr/>
          </p:nvSpPr>
          <p:spPr>
            <a:xfrm>
              <a:off x="746601" y="1462350"/>
              <a:ext cx="2812004" cy="2812004"/>
            </a:xfrm>
            <a:prstGeom prst="ellipse">
              <a:avLst/>
            </a:prstGeom>
            <a:solidFill>
              <a:srgbClr val="A3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8" name="Picture 4" descr="→ [iSET] Plataforma de E-commerce - Integre com o Mercado Livre">
              <a:extLst>
                <a:ext uri="{FF2B5EF4-FFF2-40B4-BE49-F238E27FC236}">
                  <a16:creationId xmlns:a16="http://schemas.microsoft.com/office/drawing/2014/main" id="{3D5BCF5A-0193-4BA4-B7FB-706D9C23F6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69" b="89714" l="4396" r="96311">
                          <a14:foregroundMark x1="9733" y1="49319" x2="6750" y2="42439"/>
                          <a14:foregroundMark x1="6750" y1="42439" x2="6515" y2="34537"/>
                          <a14:foregroundMark x1="6515" y1="34537" x2="18838" y2="21730"/>
                          <a14:foregroundMark x1="18838" y1="21730" x2="37206" y2="18937"/>
                          <a14:foregroundMark x1="37206" y1="18937" x2="77316" y2="24319"/>
                          <a14:foregroundMark x1="77316" y1="24319" x2="86656" y2="30381"/>
                          <a14:foregroundMark x1="86656" y1="30381" x2="92543" y2="38556"/>
                          <a14:foregroundMark x1="92543" y1="38556" x2="93250" y2="47003"/>
                          <a14:foregroundMark x1="93250" y1="47003" x2="91130" y2="49455"/>
                          <a14:foregroundMark x1="95055" y1="38828" x2="94192" y2="30790"/>
                          <a14:foregroundMark x1="94192" y1="30790" x2="91209" y2="24114"/>
                          <a14:foregroundMark x1="91209" y1="24114" x2="95604" y2="30518"/>
                          <a14:foregroundMark x1="95604" y1="30518" x2="96311" y2="35831"/>
                          <a14:foregroundMark x1="5965" y1="45913" x2="4396" y2="38488"/>
                          <a14:foregroundMark x1="4396" y1="38488" x2="9890" y2="25204"/>
                          <a14:foregroundMark x1="9890" y1="25204" x2="31633" y2="11785"/>
                          <a14:foregroundMark x1="31633" y1="11785" x2="40267" y2="10082"/>
                          <a14:foregroundMark x1="40267" y1="10082" x2="40973" y2="10082"/>
                          <a14:foregroundMark x1="4396" y1="34946" x2="4396" y2="34946"/>
                          <a14:foregroundMark x1="4631" y1="41485" x2="4631" y2="41485"/>
                          <a14:foregroundMark x1="21507" y1="32902" x2="22527" y2="32766"/>
                          <a14:foregroundMark x1="27630" y1="32561" x2="69623" y2="39986"/>
                          <a14:foregroundMark x1="72920" y1="29768" x2="22841" y2="37193"/>
                          <a14:foregroundMark x1="27786" y1="30245" x2="65856" y2="45981"/>
                          <a14:foregroundMark x1="65856" y1="45981" x2="67111" y2="46253"/>
                          <a14:foregroundMark x1="64207" y1="31403" x2="43564" y2="42030"/>
                          <a14:foregroundMark x1="43564" y1="42030" x2="32810" y2="42371"/>
                          <a14:foregroundMark x1="32810" y1="42371" x2="24333" y2="31403"/>
                          <a14:foregroundMark x1="24333" y1="31403" x2="26060" y2="22888"/>
                          <a14:foregroundMark x1="26060" y1="22888" x2="34380" y2="23093"/>
                          <a14:foregroundMark x1="34380" y1="23093" x2="40110" y2="28270"/>
                          <a14:foregroundMark x1="40110" y1="28270" x2="9341" y2="21730"/>
                          <a14:foregroundMark x1="9341" y1="21730" x2="14835" y2="27384"/>
                          <a14:foregroundMark x1="14835" y1="27384" x2="26766" y2="23501"/>
                          <a14:foregroundMark x1="26766" y1="23501" x2="25196" y2="30450"/>
                          <a14:foregroundMark x1="25196" y1="30450" x2="36813" y2="25409"/>
                          <a14:foregroundMark x1="36813" y1="25409" x2="33987" y2="35014"/>
                          <a14:foregroundMark x1="33987" y1="35014" x2="39246" y2="31676"/>
                          <a14:foregroundMark x1="24882" y1="28610" x2="11068" y2="38079"/>
                          <a14:foregroundMark x1="11068" y1="38079" x2="24882" y2="25545"/>
                          <a14:foregroundMark x1="24882" y1="25545" x2="21900" y2="34809"/>
                          <a14:foregroundMark x1="21900" y1="34809" x2="37127" y2="24251"/>
                          <a14:foregroundMark x1="37127" y1="24251" x2="31319" y2="41485"/>
                          <a14:foregroundMark x1="31319" y1="41485" x2="47959" y2="31335"/>
                          <a14:foregroundMark x1="47959" y1="31335" x2="45290" y2="43256"/>
                          <a14:foregroundMark x1="45290" y1="43256" x2="57300" y2="25341"/>
                          <a14:foregroundMark x1="57300" y1="25341" x2="58006" y2="39646"/>
                          <a14:foregroundMark x1="58006" y1="39646" x2="65699" y2="33106"/>
                          <a14:foregroundMark x1="65699" y1="33106" x2="71586" y2="22548"/>
                          <a14:foregroundMark x1="71586" y1="22548" x2="68760" y2="40054"/>
                          <a14:foregroundMark x1="68760" y1="40054" x2="77630" y2="27452"/>
                          <a14:foregroundMark x1="77630" y1="27452" x2="78336" y2="36989"/>
                          <a14:foregroundMark x1="78336" y1="36989" x2="82967" y2="27997"/>
                          <a14:foregroundMark x1="82967" y1="27997" x2="85871" y2="32153"/>
                          <a14:foregroundMark x1="69466" y1="46253" x2="39953" y2="53134"/>
                          <a14:foregroundMark x1="39953" y1="53134" x2="49843" y2="43392"/>
                          <a14:foregroundMark x1="49843" y1="43392" x2="37755" y2="47684"/>
                          <a14:foregroundMark x1="37755" y1="47684" x2="26923" y2="42779"/>
                          <a14:foregroundMark x1="26923" y1="42779" x2="50314" y2="45572"/>
                          <a14:foregroundMark x1="50314" y1="45572" x2="34301" y2="46526"/>
                          <a14:foregroundMark x1="34301" y1="46526" x2="40345" y2="39305"/>
                          <a14:foregroundMark x1="40345" y1="39305" x2="54631" y2="46730"/>
                          <a14:foregroundMark x1="54631" y1="46730" x2="59812" y2="38692"/>
                          <a14:foregroundMark x1="59812" y1="38692" x2="70016" y2="43597"/>
                          <a14:foregroundMark x1="70016" y1="43597" x2="67975" y2="36444"/>
                          <a14:foregroundMark x1="67975" y1="36444" x2="56515" y2="35286"/>
                          <a14:foregroundMark x1="56515" y1="35286" x2="43014" y2="26226"/>
                          <a14:foregroundMark x1="43014" y1="26226" x2="41837" y2="18052"/>
                          <a14:foregroundMark x1="41837" y1="18052" x2="46703" y2="26635"/>
                          <a14:foregroundMark x1="46703" y1="26635" x2="57064" y2="22616"/>
                          <a14:foregroundMark x1="57064" y1="22616" x2="67582" y2="26226"/>
                          <a14:foregroundMark x1="67582" y1="26226" x2="74254" y2="30790"/>
                          <a14:foregroundMark x1="74254" y1="30790" x2="93250" y2="30381"/>
                          <a14:foregroundMark x1="93250" y1="30381" x2="84537" y2="23569"/>
                          <a14:foregroundMark x1="84537" y1="23569" x2="89011" y2="30177"/>
                          <a14:foregroundMark x1="89011" y1="30177" x2="82025" y2="23842"/>
                          <a14:foregroundMark x1="82025" y1="23842" x2="89796" y2="26294"/>
                          <a14:foregroundMark x1="89796" y1="26294" x2="91130" y2="30041"/>
                          <a14:foregroundMark x1="75118" y1="45777" x2="71350" y2="39441"/>
                          <a14:foregroundMark x1="71350" y1="39441" x2="57614" y2="52793"/>
                          <a14:foregroundMark x1="57614" y1="52793" x2="49686" y2="51499"/>
                          <a14:foregroundMark x1="49686" y1="51499" x2="57457" y2="48297"/>
                          <a14:foregroundMark x1="57457" y1="48297" x2="46232" y2="52589"/>
                          <a14:foregroundMark x1="46232" y1="52589" x2="46075" y2="52589"/>
                          <a14:foregroundMark x1="41915" y1="10286" x2="50628" y2="9537"/>
                          <a14:foregroundMark x1="50628" y1="9537" x2="59341" y2="10422"/>
                          <a14:foregroundMark x1="41680" y1="9469" x2="50157" y2="9128"/>
                          <a14:foregroundMark x1="50157" y1="9128" x2="58477" y2="9469"/>
                          <a14:foregroundMark x1="58477" y1="9469" x2="59733" y2="9877"/>
                          <a14:backgroundMark x1="9184" y1="21798" x2="9184" y2="21798"/>
                          <a14:backgroundMark x1="9027" y1="21935" x2="9027" y2="21935"/>
                          <a14:backgroundMark x1="9576" y1="21798" x2="9576" y2="21798"/>
                          <a14:backgroundMark x1="9184" y1="21798" x2="9184" y2="217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481"/>
            <a:stretch/>
          </p:blipFill>
          <p:spPr bwMode="auto">
            <a:xfrm>
              <a:off x="1166418" y="2060615"/>
              <a:ext cx="1972371" cy="1602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6A29B75-1541-4263-AF33-7D47EFED7CA3}"/>
              </a:ext>
            </a:extLst>
          </p:cNvPr>
          <p:cNvGrpSpPr/>
          <p:nvPr/>
        </p:nvGrpSpPr>
        <p:grpSpPr>
          <a:xfrm>
            <a:off x="3188225" y="5377553"/>
            <a:ext cx="1107411" cy="1107411"/>
            <a:chOff x="602258" y="4861655"/>
            <a:chExt cx="1633697" cy="1633697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EFE1EC0-4872-475F-8D89-F188FACB4AD7}"/>
                </a:ext>
              </a:extLst>
            </p:cNvPr>
            <p:cNvSpPr/>
            <p:nvPr/>
          </p:nvSpPr>
          <p:spPr>
            <a:xfrm>
              <a:off x="602258" y="4861655"/>
              <a:ext cx="1633697" cy="1633697"/>
            </a:xfrm>
            <a:prstGeom prst="ellipse">
              <a:avLst/>
            </a:prstGeom>
            <a:solidFill>
              <a:srgbClr val="75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D7B890E-D64E-43BD-8CE6-991C3A19E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925" y="5535160"/>
              <a:ext cx="1206977" cy="38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E6A5325-9A30-496B-968F-081C7B14FFA4}"/>
              </a:ext>
            </a:extLst>
          </p:cNvPr>
          <p:cNvGrpSpPr/>
          <p:nvPr/>
        </p:nvGrpSpPr>
        <p:grpSpPr>
          <a:xfrm>
            <a:off x="4321034" y="3998689"/>
            <a:ext cx="1216777" cy="1216777"/>
            <a:chOff x="-1094722" y="3117430"/>
            <a:chExt cx="2059875" cy="2059875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7D9634D-9481-4471-AEAE-3443074D4FB7}"/>
                </a:ext>
              </a:extLst>
            </p:cNvPr>
            <p:cNvSpPr/>
            <p:nvPr/>
          </p:nvSpPr>
          <p:spPr>
            <a:xfrm>
              <a:off x="-1094722" y="3117430"/>
              <a:ext cx="2059875" cy="2059875"/>
            </a:xfrm>
            <a:prstGeom prst="ellipse">
              <a:avLst/>
            </a:prstGeom>
            <a:solidFill>
              <a:srgbClr val="858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79F89A3-2FA6-4A62-9FB4-D21E2658A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1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6380" y="3982921"/>
              <a:ext cx="1529019" cy="497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Gráfico 16">
            <a:extLst>
              <a:ext uri="{FF2B5EF4-FFF2-40B4-BE49-F238E27FC236}">
                <a16:creationId xmlns:a16="http://schemas.microsoft.com/office/drawing/2014/main" id="{EEB1F1FC-F972-427A-980E-6E98A3FAB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63253" y="3425405"/>
            <a:ext cx="4329135" cy="3845519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F083A4A9-B972-429D-B8B1-8E30C9F3FD97}"/>
              </a:ext>
            </a:extLst>
          </p:cNvPr>
          <p:cNvSpPr/>
          <p:nvPr/>
        </p:nvSpPr>
        <p:spPr>
          <a:xfrm>
            <a:off x="6708133" y="0"/>
            <a:ext cx="548386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B5F6CC9-BE8E-4B10-9DE3-220CB9C5AB35}"/>
              </a:ext>
            </a:extLst>
          </p:cNvPr>
          <p:cNvGrpSpPr/>
          <p:nvPr/>
        </p:nvGrpSpPr>
        <p:grpSpPr>
          <a:xfrm>
            <a:off x="7182312" y="849438"/>
            <a:ext cx="4627387" cy="766624"/>
            <a:chOff x="7182312" y="625157"/>
            <a:chExt cx="4627387" cy="766624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D205A7B1-5DFE-4077-98E0-BE43BFAD9605}"/>
                </a:ext>
              </a:extLst>
            </p:cNvPr>
            <p:cNvGrpSpPr/>
            <p:nvPr/>
          </p:nvGrpSpPr>
          <p:grpSpPr>
            <a:xfrm>
              <a:off x="7182312" y="625157"/>
              <a:ext cx="915003" cy="766624"/>
              <a:chOff x="1402860" y="2223328"/>
              <a:chExt cx="2329744" cy="1951948"/>
            </a:xfrm>
          </p:grpSpPr>
          <p:pic>
            <p:nvPicPr>
              <p:cNvPr id="15" name="Gráfico 14">
                <a:extLst>
                  <a:ext uri="{FF2B5EF4-FFF2-40B4-BE49-F238E27FC236}">
                    <a16:creationId xmlns:a16="http://schemas.microsoft.com/office/drawing/2014/main" id="{14459E33-276A-4615-A7DF-7FFF2EBAD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02860" y="2223328"/>
                <a:ext cx="2329744" cy="1951948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B59B6C8-C71B-438D-A4F7-98DED0355D33}"/>
                  </a:ext>
                </a:extLst>
              </p:cNvPr>
              <p:cNvSpPr txBox="1"/>
              <p:nvPr/>
            </p:nvSpPr>
            <p:spPr>
              <a:xfrm>
                <a:off x="2326579" y="2530655"/>
                <a:ext cx="1057924" cy="133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dirty="0">
                    <a:solidFill>
                      <a:schemeClr val="bg1"/>
                    </a:solidFill>
                    <a:latin typeface="Raleway ExtraBold" panose="020B0903030101060003" pitchFamily="34" charset="0"/>
                  </a:rPr>
                  <a:t>$</a:t>
                </a:r>
              </a:p>
            </p:txBody>
          </p:sp>
        </p:grp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55EAE721-A366-4B27-8EBF-9E8051D1A555}"/>
                </a:ext>
              </a:extLst>
            </p:cNvPr>
            <p:cNvSpPr txBox="1"/>
            <p:nvPr/>
          </p:nvSpPr>
          <p:spPr>
            <a:xfrm>
              <a:off x="8192673" y="777637"/>
              <a:ext cx="3617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50000"/>
                    </a:schemeClr>
                  </a:solidFill>
                  <a:latin typeface="Raleway ExtraBold" panose="020B0903030101060003" pitchFamily="34" charset="0"/>
                </a:rPr>
                <a:t>PREÇO ACESSÍVEL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BA5CDC6-A6A3-4D09-BE41-5E8CBD9EF071}"/>
              </a:ext>
            </a:extLst>
          </p:cNvPr>
          <p:cNvGrpSpPr/>
          <p:nvPr/>
        </p:nvGrpSpPr>
        <p:grpSpPr>
          <a:xfrm>
            <a:off x="7182312" y="2932292"/>
            <a:ext cx="4627167" cy="812996"/>
            <a:chOff x="7233315" y="2797244"/>
            <a:chExt cx="4627167" cy="812996"/>
          </a:xfrm>
        </p:grpSpPr>
        <p:grpSp>
          <p:nvGrpSpPr>
            <p:cNvPr id="22" name="Grupo 1788">
              <a:extLst>
                <a:ext uri="{FF2B5EF4-FFF2-40B4-BE49-F238E27FC236}">
                  <a16:creationId xmlns:a16="http://schemas.microsoft.com/office/drawing/2014/main" id="{893BE072-500D-4122-8ACC-2014F5C60D25}"/>
                </a:ext>
              </a:extLst>
            </p:cNvPr>
            <p:cNvGrpSpPr/>
            <p:nvPr/>
          </p:nvGrpSpPr>
          <p:grpSpPr>
            <a:xfrm>
              <a:off x="7233315" y="2797244"/>
              <a:ext cx="812996" cy="812996"/>
              <a:chOff x="3714343" y="3860321"/>
              <a:chExt cx="1944216" cy="1944216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CA16E38E-37B1-4F95-B493-8DC27B0576E0}"/>
                  </a:ext>
                </a:extLst>
              </p:cNvPr>
              <p:cNvSpPr/>
              <p:nvPr/>
            </p:nvSpPr>
            <p:spPr>
              <a:xfrm>
                <a:off x="3714343" y="3860321"/>
                <a:ext cx="1944216" cy="1944216"/>
              </a:xfrm>
              <a:prstGeom prst="ellipse">
                <a:avLst/>
              </a:prstGeom>
              <a:solidFill>
                <a:srgbClr val="757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1790">
                <a:extLst>
                  <a:ext uri="{FF2B5EF4-FFF2-40B4-BE49-F238E27FC236}">
                    <a16:creationId xmlns:a16="http://schemas.microsoft.com/office/drawing/2014/main" id="{A1DB9B2A-E4E8-4986-86C3-E6B57DF443A4}"/>
                  </a:ext>
                </a:extLst>
              </p:cNvPr>
              <p:cNvGrpSpPr/>
              <p:nvPr/>
            </p:nvGrpSpPr>
            <p:grpSpPr>
              <a:xfrm>
                <a:off x="4345678" y="4395051"/>
                <a:ext cx="577575" cy="995754"/>
                <a:chOff x="4068763" y="3780308"/>
                <a:chExt cx="1274945" cy="2198036"/>
              </a:xfrm>
              <a:solidFill>
                <a:srgbClr val="3EA6C2"/>
              </a:solidFill>
            </p:grpSpPr>
            <p:sp>
              <p:nvSpPr>
                <p:cNvPr id="25" name="Retângulo de cantos arredondados 1791">
                  <a:extLst>
                    <a:ext uri="{FF2B5EF4-FFF2-40B4-BE49-F238E27FC236}">
                      <a16:creationId xmlns:a16="http://schemas.microsoft.com/office/drawing/2014/main" id="{6D241A0F-F751-4181-8B6C-675230324FC7}"/>
                    </a:ext>
                  </a:extLst>
                </p:cNvPr>
                <p:cNvSpPr/>
                <p:nvPr/>
              </p:nvSpPr>
              <p:spPr>
                <a:xfrm rot="2700000">
                  <a:off x="3721287" y="5055089"/>
                  <a:ext cx="1212631" cy="51767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1792">
                  <a:extLst>
                    <a:ext uri="{FF2B5EF4-FFF2-40B4-BE49-F238E27FC236}">
                      <a16:creationId xmlns:a16="http://schemas.microsoft.com/office/drawing/2014/main" id="{9ABA7308-18E6-46B9-98B8-406859AE091A}"/>
                    </a:ext>
                  </a:extLst>
                </p:cNvPr>
                <p:cNvSpPr/>
                <p:nvPr/>
              </p:nvSpPr>
              <p:spPr>
                <a:xfrm rot="18000000" flipH="1">
                  <a:off x="3985851" y="4620486"/>
                  <a:ext cx="2198036" cy="51767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8E855EE-173C-4E81-95A3-AAC2B28A80CD}"/>
                </a:ext>
              </a:extLst>
            </p:cNvPr>
            <p:cNvSpPr txBox="1"/>
            <p:nvPr/>
          </p:nvSpPr>
          <p:spPr>
            <a:xfrm>
              <a:off x="8243456" y="2972910"/>
              <a:ext cx="3617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50000"/>
                    </a:schemeClr>
                  </a:solidFill>
                  <a:latin typeface="Raleway ExtraBold" panose="020B0903030101060003" pitchFamily="34" charset="0"/>
                </a:rPr>
                <a:t>PRÁTICO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91984F5-B3A4-439D-9EC7-7E47F58AFF6B}"/>
              </a:ext>
            </a:extLst>
          </p:cNvPr>
          <p:cNvGrpSpPr/>
          <p:nvPr/>
        </p:nvGrpSpPr>
        <p:grpSpPr>
          <a:xfrm>
            <a:off x="7182312" y="5061519"/>
            <a:ext cx="3470661" cy="1080629"/>
            <a:chOff x="7213697" y="4837238"/>
            <a:chExt cx="3470661" cy="1080629"/>
          </a:xfrm>
        </p:grpSpPr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C91AD200-5D80-4EFD-8051-A84E8F4A9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13697" y="4837238"/>
              <a:ext cx="815799" cy="1080629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66F2700-A3B2-487B-9CAE-4180BCCE986C}"/>
                </a:ext>
              </a:extLst>
            </p:cNvPr>
            <p:cNvSpPr txBox="1"/>
            <p:nvPr/>
          </p:nvSpPr>
          <p:spPr>
            <a:xfrm>
              <a:off x="8192673" y="5146720"/>
              <a:ext cx="2491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50000"/>
                    </a:schemeClr>
                  </a:solidFill>
                  <a:latin typeface="Raleway ExtraBold" panose="020B0903030101060003" pitchFamily="34" charset="0"/>
                </a:rPr>
                <a:t>INFORMATIVO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0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5C4C1F8-F41B-4EF5-A3DE-E8284B56A170}"/>
              </a:ext>
            </a:extLst>
          </p:cNvPr>
          <p:cNvSpPr txBox="1"/>
          <p:nvPr/>
        </p:nvSpPr>
        <p:spPr>
          <a:xfrm>
            <a:off x="4693920" y="203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GABI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727484-6385-4FD1-8BF8-95F8DA07A56D}"/>
              </a:ext>
            </a:extLst>
          </p:cNvPr>
          <p:cNvSpPr txBox="1"/>
          <p:nvPr/>
        </p:nvSpPr>
        <p:spPr>
          <a:xfrm>
            <a:off x="4972536" y="2661920"/>
            <a:ext cx="97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MATEUS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8F1818-BEBD-494E-AA7B-1F9645C1E9E5}"/>
              </a:ext>
            </a:extLst>
          </p:cNvPr>
          <p:cNvSpPr txBox="1"/>
          <p:nvPr/>
        </p:nvSpPr>
        <p:spPr>
          <a:xfrm>
            <a:off x="5666715" y="32443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RAMINHOS</a:t>
            </a:r>
          </a:p>
        </p:txBody>
      </p:sp>
    </p:spTree>
    <p:extLst>
      <p:ext uri="{BB962C8B-B14F-4D97-AF65-F5344CB8AC3E}">
        <p14:creationId xmlns:p14="http://schemas.microsoft.com/office/powerpoint/2010/main" val="397521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EC0AD90D-F250-420E-B9A1-60BEF595B275}"/>
              </a:ext>
            </a:extLst>
          </p:cNvPr>
          <p:cNvGrpSpPr/>
          <p:nvPr/>
        </p:nvGrpSpPr>
        <p:grpSpPr>
          <a:xfrm>
            <a:off x="1447800" y="1534195"/>
            <a:ext cx="2900680" cy="3428057"/>
            <a:chOff x="1549400" y="1788160"/>
            <a:chExt cx="3241058" cy="383032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BA2E4DAA-3ACC-44E3-8DA6-3D102081C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49400" y="1788160"/>
              <a:ext cx="3115327" cy="3830320"/>
            </a:xfrm>
            <a:prstGeom prst="rect">
              <a:avLst/>
            </a:prstGeom>
          </p:spPr>
        </p:pic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E788606B-0163-47D7-B41D-D580F1D41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23340" y="1895419"/>
              <a:ext cx="1067118" cy="605757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B4D45215-A4A7-42BE-9E9D-0869A63E2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27372" y="2378525"/>
              <a:ext cx="144604" cy="55976"/>
            </a:xfrm>
            <a:prstGeom prst="rect">
              <a:avLst/>
            </a:prstGeom>
          </p:spPr>
        </p:pic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E71B7EB1-4419-4760-BBC9-2CFC2070A9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1200" y="2153194"/>
            <a:ext cx="5537200" cy="1795631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A3B28753-6EFD-4B40-AF4C-6566C5384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1200" y="4160570"/>
            <a:ext cx="5537200" cy="801682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60E83CF-FCB4-4C4A-9B5D-C6C45DF6755E}"/>
              </a:ext>
            </a:extLst>
          </p:cNvPr>
          <p:cNvGrpSpPr/>
          <p:nvPr/>
        </p:nvGrpSpPr>
        <p:grpSpPr>
          <a:xfrm rot="3267763">
            <a:off x="-1947890" y="2770076"/>
            <a:ext cx="772862" cy="1205350"/>
            <a:chOff x="6445772" y="1077492"/>
            <a:chExt cx="2324411" cy="3625136"/>
          </a:xfrm>
        </p:grpSpPr>
        <p:sp>
          <p:nvSpPr>
            <p:cNvPr id="16" name="Elipse 1">
              <a:extLst>
                <a:ext uri="{FF2B5EF4-FFF2-40B4-BE49-F238E27FC236}">
                  <a16:creationId xmlns:a16="http://schemas.microsoft.com/office/drawing/2014/main" id="{7E3C4C07-CBEE-4375-B70E-34AACFF0C44E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35307959-46EF-44E6-9B44-2426EC6AE862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D4206BE-D213-47C1-93AF-CD71F2F6E8C6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183F08AA-C166-47E4-8F19-812992230836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886253C2-DFD1-4124-82D1-19CB2BE6EC13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: Cantos Arredondados 23">
                  <a:extLst>
                    <a:ext uri="{FF2B5EF4-FFF2-40B4-BE49-F238E27FC236}">
                      <a16:creationId xmlns:a16="http://schemas.microsoft.com/office/drawing/2014/main" id="{197225EB-6978-4F9F-8514-099BFEF6C157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" name="Agrupar 24">
                  <a:extLst>
                    <a:ext uri="{FF2B5EF4-FFF2-40B4-BE49-F238E27FC236}">
                      <a16:creationId xmlns:a16="http://schemas.microsoft.com/office/drawing/2014/main" id="{D74A9273-7967-482C-951B-7D0EC6260936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26" name="Retângulo: Cantos Arredondados 25">
                    <a:extLst>
                      <a:ext uri="{FF2B5EF4-FFF2-40B4-BE49-F238E27FC236}">
                        <a16:creationId xmlns:a16="http://schemas.microsoft.com/office/drawing/2014/main" id="{8D212842-1BA6-44E2-9571-6A5C4AA4739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id="{0F7763D4-4A0D-47C5-844E-BE95E515197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86A60DDB-6C57-4265-95C3-65D862955587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id="{57568947-4362-4E12-A8AC-D4F9063442AE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id="{F1DDD0B8-6E9D-4F3E-9000-DF7E3384DA4A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7644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20671 L 0.38945 0.02315 C 0.46953 0.075 0.58984 0.10301 0.71628 0.10301 C 0.8599 0.10301 0.975 0.075 1.05508 0.02315 L 1.44024 -0.20671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84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AAB7B5F8-CD62-4DF0-8A79-372E36EF9972}"/>
              </a:ext>
            </a:extLst>
          </p:cNvPr>
          <p:cNvSpPr/>
          <p:nvPr/>
        </p:nvSpPr>
        <p:spPr>
          <a:xfrm>
            <a:off x="696410" y="5487425"/>
            <a:ext cx="10799180" cy="2837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3E8A8A5-7101-46F9-84AE-5329561C4D94}"/>
              </a:ext>
            </a:extLst>
          </p:cNvPr>
          <p:cNvSpPr/>
          <p:nvPr/>
        </p:nvSpPr>
        <p:spPr>
          <a:xfrm>
            <a:off x="489992" y="587297"/>
            <a:ext cx="5189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ighteous" panose="02010506000000020000" pitchFamily="2" charset="0"/>
              </a:rPr>
              <a:t>150 MIL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TONELADAS DE LIXO</a:t>
            </a:r>
            <a:endParaRPr lang="pt-BR" sz="2800" dirty="0">
              <a:solidFill>
                <a:srgbClr val="6B6DFF"/>
              </a:solidFill>
              <a:latin typeface="Raleway ExtraBold" panose="020B0903030101060003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6957CE7-D306-477A-BF8C-837B5E834AE1}"/>
              </a:ext>
            </a:extLst>
          </p:cNvPr>
          <p:cNvSpPr/>
          <p:nvPr/>
        </p:nvSpPr>
        <p:spPr>
          <a:xfrm>
            <a:off x="6540730" y="583428"/>
            <a:ext cx="53968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800" dirty="0">
                <a:solidFill>
                  <a:srgbClr val="7F7F7F"/>
                </a:solidFill>
                <a:latin typeface="Righteous" panose="02010506000000020000" pitchFamily="2" charset="0"/>
              </a:rPr>
              <a:t>59%</a:t>
            </a:r>
            <a:r>
              <a:rPr lang="pt-BR" sz="2800" dirty="0">
                <a:solidFill>
                  <a:srgbClr val="7F7F7F"/>
                </a:solidFill>
                <a:latin typeface="Raleway ExtraBold" panose="020B0903030101060003" pitchFamily="34" charset="0"/>
              </a:rPr>
              <a:t> DO LIXO DESCARTADO É </a:t>
            </a:r>
            <a:r>
              <a:rPr lang="pt-BR" sz="2800" dirty="0">
                <a:solidFill>
                  <a:srgbClr val="6B6DFF"/>
                </a:solidFill>
                <a:latin typeface="Raleway ExtraBold" panose="020B0903030101060003" pitchFamily="34" charset="0"/>
              </a:rPr>
              <a:t>ORGÂNICO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9CB907-ED00-4BE7-80FD-F18374DF24AD}"/>
              </a:ext>
            </a:extLst>
          </p:cNvPr>
          <p:cNvSpPr/>
          <p:nvPr/>
        </p:nvSpPr>
        <p:spPr>
          <a:xfrm>
            <a:off x="489992" y="1060482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6B6DFF"/>
                </a:solidFill>
                <a:latin typeface="Raleway ExtraBold" panose="020B0903030101060003" pitchFamily="34" charset="0"/>
              </a:rPr>
              <a:t>POR DIA</a:t>
            </a:r>
            <a:endParaRPr lang="pt-BR" sz="2800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6D8EC90-D488-40C6-B35E-DD5EC187C924}"/>
              </a:ext>
            </a:extLst>
          </p:cNvPr>
          <p:cNvGrpSpPr/>
          <p:nvPr/>
        </p:nvGrpSpPr>
        <p:grpSpPr>
          <a:xfrm>
            <a:off x="1515320" y="3208096"/>
            <a:ext cx="9161360" cy="2325496"/>
            <a:chOff x="789008" y="3035391"/>
            <a:chExt cx="10442295" cy="2593896"/>
          </a:xfrm>
        </p:grpSpPr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1B586B2E-409D-408A-9DF1-8FC90A2A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9008" y="3035391"/>
              <a:ext cx="3146385" cy="2593896"/>
            </a:xfrm>
            <a:prstGeom prst="rect">
              <a:avLst/>
            </a:prstGeom>
          </p:spPr>
        </p:pic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0954604F-FBEB-4076-A3CD-AD18CF56E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6963" y="3035391"/>
              <a:ext cx="3146385" cy="2593896"/>
            </a:xfrm>
            <a:prstGeom prst="rect">
              <a:avLst/>
            </a:prstGeom>
          </p:spPr>
        </p:pic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1C4E8320-8698-4E57-A1FF-7F58B7A7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84918" y="3035391"/>
              <a:ext cx="3146385" cy="2593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43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411780C-0208-4944-B23A-741E31A15E69}"/>
              </a:ext>
            </a:extLst>
          </p:cNvPr>
          <p:cNvSpPr/>
          <p:nvPr/>
        </p:nvSpPr>
        <p:spPr>
          <a:xfrm>
            <a:off x="528318" y="532676"/>
            <a:ext cx="93065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CRESCIMENTO DA PRODUÇÃO DE LIXO É </a:t>
            </a:r>
            <a:r>
              <a:rPr lang="pt-BR" sz="2400" dirty="0">
                <a:solidFill>
                  <a:srgbClr val="6B6DFF"/>
                </a:solidFill>
                <a:latin typeface="Raleway ExtraBold" panose="020B0903030101060003" pitchFamily="34" charset="0"/>
              </a:rPr>
              <a:t>CINCO VEZES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O  CRESCIMENTO POPULACIONAL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A679873-37FF-4FE3-B88C-43FC9B23D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922" y="2361458"/>
            <a:ext cx="1781610" cy="1488088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AB4EAD9-CF07-421E-A4E5-501FB4964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527" y="4175857"/>
            <a:ext cx="1928005" cy="1305111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8F61382-5EB8-44B6-9694-3710E300FA95}"/>
              </a:ext>
            </a:extLst>
          </p:cNvPr>
          <p:cNvSpPr/>
          <p:nvPr/>
        </p:nvSpPr>
        <p:spPr>
          <a:xfrm rot="16200000">
            <a:off x="6171571" y="88079"/>
            <a:ext cx="579120" cy="6498961"/>
          </a:xfrm>
          <a:prstGeom prst="roundRect">
            <a:avLst>
              <a:gd name="adj" fmla="val 27193"/>
            </a:avLst>
          </a:prstGeom>
          <a:solidFill>
            <a:srgbClr val="6B6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E7E6627-4040-42D8-B47C-29D6C85231B3}"/>
              </a:ext>
            </a:extLst>
          </p:cNvPr>
          <p:cNvSpPr/>
          <p:nvPr/>
        </p:nvSpPr>
        <p:spPr>
          <a:xfrm rot="16200000">
            <a:off x="3520999" y="4229504"/>
            <a:ext cx="579120" cy="1197816"/>
          </a:xfrm>
          <a:prstGeom prst="roundRect">
            <a:avLst>
              <a:gd name="adj" fmla="val 27193"/>
            </a:avLst>
          </a:prstGeom>
          <a:solidFill>
            <a:srgbClr val="6B6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B66DE1-7382-4092-ABBB-2DAD3CC6E99B}"/>
              </a:ext>
            </a:extLst>
          </p:cNvPr>
          <p:cNvSpPr/>
          <p:nvPr/>
        </p:nvSpPr>
        <p:spPr>
          <a:xfrm rot="5400000">
            <a:off x="7895401" y="2828835"/>
            <a:ext cx="7086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rgbClr val="6B6DFF"/>
                </a:solidFill>
                <a:latin typeface="Raleway ExtraBold" panose="020B0903030101060003" pitchFamily="34" charset="0"/>
              </a:rPr>
              <a:t>CINCO VEZES </a:t>
            </a:r>
            <a:endParaRPr lang="pt-BR" sz="7200" dirty="0">
              <a:solidFill>
                <a:srgbClr val="6B6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7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44BDC5B-F32D-474D-870A-569783F82A24}"/>
              </a:ext>
            </a:extLst>
          </p:cNvPr>
          <p:cNvSpPr txBox="1"/>
          <p:nvPr/>
        </p:nvSpPr>
        <p:spPr>
          <a:xfrm>
            <a:off x="320339" y="492494"/>
            <a:ext cx="465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PREVISÕES PARA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ighteous" panose="02010506000000020000" pitchFamily="2" charset="0"/>
              </a:rPr>
              <a:t>2030: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66CF466-ADD0-42D9-BCC0-E84D82881A94}"/>
              </a:ext>
            </a:extLst>
          </p:cNvPr>
          <p:cNvGrpSpPr/>
          <p:nvPr/>
        </p:nvGrpSpPr>
        <p:grpSpPr>
          <a:xfrm>
            <a:off x="2646979" y="1504369"/>
            <a:ext cx="6898042" cy="1842025"/>
            <a:chOff x="2722880" y="2222773"/>
            <a:chExt cx="6898042" cy="184202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10A17BB-5C51-4A59-AB86-A4A23DFAAB1B}"/>
                </a:ext>
              </a:extLst>
            </p:cNvPr>
            <p:cNvSpPr/>
            <p:nvPr/>
          </p:nvSpPr>
          <p:spPr>
            <a:xfrm>
              <a:off x="2722880" y="2222773"/>
              <a:ext cx="6898042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0" dirty="0">
                  <a:solidFill>
                    <a:srgbClr val="6B6DFF"/>
                  </a:solidFill>
                  <a:latin typeface="Righteous" panose="02010506000000020000" pitchFamily="2" charset="0"/>
                </a:rPr>
                <a:t>52</a:t>
              </a:r>
              <a:r>
                <a:rPr lang="pt-BR" sz="10000" dirty="0">
                  <a:solidFill>
                    <a:srgbClr val="6B6DFF"/>
                  </a:solidFill>
                  <a:latin typeface="Raleway ExtraBold" panose="020B0903030101060003" pitchFamily="34" charset="0"/>
                </a:rPr>
                <a:t> milhões</a:t>
              </a:r>
              <a:endParaRPr lang="pt-BR" sz="10000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2BEAFDD-37AB-4B21-9001-A32F9E6A221F}"/>
                </a:ext>
              </a:extLst>
            </p:cNvPr>
            <p:cNvSpPr/>
            <p:nvPr/>
          </p:nvSpPr>
          <p:spPr>
            <a:xfrm>
              <a:off x="3486183" y="3480023"/>
              <a:ext cx="61347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3200" dirty="0">
                  <a:solidFill>
                    <a:srgbClr val="9799FF"/>
                  </a:solidFill>
                  <a:latin typeface="Raleway ExtraBold" panose="020B0903030101060003" pitchFamily="34" charset="0"/>
                </a:rPr>
                <a:t>de toneladas de lixo orgânico </a:t>
              </a:r>
              <a:endParaRPr lang="pt-BR" sz="3200" dirty="0">
                <a:solidFill>
                  <a:srgbClr val="9799FF"/>
                </a:solidFill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94FADAD-F481-4DBD-96E1-27BD8FDFF95B}"/>
              </a:ext>
            </a:extLst>
          </p:cNvPr>
          <p:cNvGrpSpPr/>
          <p:nvPr/>
        </p:nvGrpSpPr>
        <p:grpSpPr>
          <a:xfrm>
            <a:off x="1930427" y="4090341"/>
            <a:ext cx="8331145" cy="1751945"/>
            <a:chOff x="1368702" y="3891053"/>
            <a:chExt cx="8331145" cy="1751945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B2BB9674-5B26-448D-9ABB-B622D5CBD806}"/>
                </a:ext>
              </a:extLst>
            </p:cNvPr>
            <p:cNvGrpSpPr/>
            <p:nvPr/>
          </p:nvGrpSpPr>
          <p:grpSpPr>
            <a:xfrm>
              <a:off x="1368702" y="3891053"/>
              <a:ext cx="2030854" cy="1751945"/>
              <a:chOff x="1093802" y="3905865"/>
              <a:chExt cx="2614598" cy="2255520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FCE72CA3-06D1-4136-9137-FD557C8FEAA0}"/>
                  </a:ext>
                </a:extLst>
              </p:cNvPr>
              <p:cNvSpPr/>
              <p:nvPr/>
            </p:nvSpPr>
            <p:spPr>
              <a:xfrm>
                <a:off x="1093802" y="3905865"/>
                <a:ext cx="2255520" cy="2255520"/>
              </a:xfrm>
              <a:prstGeom prst="ellipse">
                <a:avLst/>
              </a:prstGeom>
              <a:solidFill>
                <a:srgbClr val="898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552F8A7-77E1-40D1-837C-79B728BB2AC3}"/>
                  </a:ext>
                </a:extLst>
              </p:cNvPr>
              <p:cNvSpPr txBox="1"/>
              <p:nvPr/>
            </p:nvSpPr>
            <p:spPr>
              <a:xfrm>
                <a:off x="1267358" y="4433460"/>
                <a:ext cx="2441042" cy="1188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5400" dirty="0">
                    <a:solidFill>
                      <a:schemeClr val="bg1"/>
                    </a:solidFill>
                    <a:latin typeface="Righteous" panose="02010506000000020000" pitchFamily="2" charset="0"/>
                  </a:rPr>
                  <a:t>40%</a:t>
                </a:r>
              </a:p>
            </p:txBody>
          </p:sp>
        </p:grp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E3935E3-9036-41F1-9610-A10898964F8E}"/>
                </a:ext>
              </a:extLst>
            </p:cNvPr>
            <p:cNvSpPr/>
            <p:nvPr/>
          </p:nvSpPr>
          <p:spPr>
            <a:xfrm>
              <a:off x="3255454" y="4474638"/>
              <a:ext cx="644439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3200" dirty="0">
                  <a:solidFill>
                    <a:schemeClr val="bg1">
                      <a:lumMod val="50000"/>
                    </a:schemeClr>
                  </a:solidFill>
                  <a:latin typeface="Raleway ExtraBold" panose="020B0903030101060003" pitchFamily="34" charset="0"/>
                </a:rPr>
                <a:t>descartados </a:t>
              </a:r>
              <a:r>
                <a:rPr lang="pt-BR" sz="3200" dirty="0">
                  <a:solidFill>
                    <a:srgbClr val="FF3D01"/>
                  </a:solidFill>
                  <a:latin typeface="Raleway ExtraBold" panose="020B0903030101060003" pitchFamily="34" charset="0"/>
                </a:rPr>
                <a:t>inadequadamente</a:t>
              </a:r>
              <a:endParaRPr lang="pt-BR" sz="3200" dirty="0">
                <a:solidFill>
                  <a:srgbClr val="FF3D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06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17E505F-3136-45F6-90ED-EDBC692E55DE}"/>
              </a:ext>
            </a:extLst>
          </p:cNvPr>
          <p:cNvGrpSpPr/>
          <p:nvPr/>
        </p:nvGrpSpPr>
        <p:grpSpPr>
          <a:xfrm>
            <a:off x="546481" y="3429000"/>
            <a:ext cx="2785774" cy="2447019"/>
            <a:chOff x="546481" y="3429000"/>
            <a:chExt cx="2785774" cy="2447019"/>
          </a:xfrm>
        </p:grpSpPr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7DF2A95C-5D1C-4435-A8D5-39C71E73D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003" y="4396725"/>
              <a:ext cx="1376053" cy="1479294"/>
            </a:xfrm>
            <a:prstGeom prst="rect">
              <a:avLst/>
            </a:prstGeom>
            <a:effectLst>
              <a:outerShdw blurRad="215900" dist="38100" dir="5400000" sx="109000" sy="109000" algn="t" rotWithShape="0">
                <a:srgbClr val="6B6DFF">
                  <a:alpha val="32000"/>
                </a:srgbClr>
              </a:outerShdw>
            </a:effectLst>
          </p:spPr>
        </p:pic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4F327E6-6B03-4646-A8FB-70DDB23444A5}"/>
                </a:ext>
              </a:extLst>
            </p:cNvPr>
            <p:cNvGrpSpPr/>
            <p:nvPr/>
          </p:nvGrpSpPr>
          <p:grpSpPr>
            <a:xfrm>
              <a:off x="546481" y="3429000"/>
              <a:ext cx="2785774" cy="618324"/>
              <a:chOff x="2325673" y="1370972"/>
              <a:chExt cx="3598574" cy="618324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E4DEC1A-27B0-4598-98F7-19853BF5E335}"/>
                  </a:ext>
                </a:extLst>
              </p:cNvPr>
              <p:cNvSpPr/>
              <p:nvPr/>
            </p:nvSpPr>
            <p:spPr>
              <a:xfrm>
                <a:off x="2325673" y="1370972"/>
                <a:ext cx="3598574" cy="618324"/>
              </a:xfrm>
              <a:prstGeom prst="rect">
                <a:avLst/>
              </a:prstGeom>
              <a:solidFill>
                <a:srgbClr val="898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337EBB70-AF3B-4627-B9D3-08DD4D1E8611}"/>
                  </a:ext>
                </a:extLst>
              </p:cNvPr>
              <p:cNvSpPr/>
              <p:nvPr/>
            </p:nvSpPr>
            <p:spPr>
              <a:xfrm>
                <a:off x="2719489" y="1498631"/>
                <a:ext cx="281094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dirty="0">
                    <a:solidFill>
                      <a:schemeClr val="bg1"/>
                    </a:solidFill>
                    <a:latin typeface="Raleway ExtraBold" panose="020B0903030101060003" pitchFamily="34" charset="0"/>
                  </a:rPr>
                  <a:t>COMPOSTEIRA</a:t>
                </a:r>
              </a:p>
            </p:txBody>
          </p:sp>
        </p:grpSp>
      </p:grp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9DC32B1C-626D-476B-97D8-2325AFD7CECA}"/>
              </a:ext>
            </a:extLst>
          </p:cNvPr>
          <p:cNvSpPr/>
          <p:nvPr/>
        </p:nvSpPr>
        <p:spPr>
          <a:xfrm>
            <a:off x="3221397" y="4941278"/>
            <a:ext cx="1638843" cy="4775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B2B63E1C-89D3-432B-B8B9-156B6A8E950C}"/>
              </a:ext>
            </a:extLst>
          </p:cNvPr>
          <p:cNvSpPr/>
          <p:nvPr/>
        </p:nvSpPr>
        <p:spPr>
          <a:xfrm>
            <a:off x="7292906" y="4897612"/>
            <a:ext cx="1638843" cy="4775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2E54233-7297-467D-954F-1349D5C49C97}"/>
              </a:ext>
            </a:extLst>
          </p:cNvPr>
          <p:cNvGrpSpPr/>
          <p:nvPr/>
        </p:nvGrpSpPr>
        <p:grpSpPr>
          <a:xfrm>
            <a:off x="4738721" y="3447552"/>
            <a:ext cx="2785774" cy="2305769"/>
            <a:chOff x="4738721" y="3447552"/>
            <a:chExt cx="2785774" cy="2305769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BA591459-45CE-469E-818E-69F39595C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4430" y="4606754"/>
              <a:ext cx="1294357" cy="1146567"/>
            </a:xfrm>
            <a:prstGeom prst="rect">
              <a:avLst/>
            </a:prstGeom>
            <a:effectLst>
              <a:outerShdw blurRad="215900" dist="38100" dir="5400000" sx="109000" sy="109000" algn="t" rotWithShape="0">
                <a:srgbClr val="6B6DFF">
                  <a:alpha val="32000"/>
                </a:srgbClr>
              </a:outerShdw>
            </a:effectLst>
          </p:spPr>
        </p:pic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3C84FC29-CEB2-489E-A4BD-09392E79CD40}"/>
                </a:ext>
              </a:extLst>
            </p:cNvPr>
            <p:cNvGrpSpPr/>
            <p:nvPr/>
          </p:nvGrpSpPr>
          <p:grpSpPr>
            <a:xfrm>
              <a:off x="4738721" y="3447552"/>
              <a:ext cx="2785774" cy="618324"/>
              <a:chOff x="2325673" y="1370972"/>
              <a:chExt cx="3598574" cy="618324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C2B5FD34-01A7-4BCB-9D97-42F817FDE0F0}"/>
                  </a:ext>
                </a:extLst>
              </p:cNvPr>
              <p:cNvSpPr/>
              <p:nvPr/>
            </p:nvSpPr>
            <p:spPr>
              <a:xfrm>
                <a:off x="2325673" y="1370972"/>
                <a:ext cx="3598574" cy="618324"/>
              </a:xfrm>
              <a:prstGeom prst="rect">
                <a:avLst/>
              </a:prstGeom>
              <a:solidFill>
                <a:srgbClr val="898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5099C823-AC1A-4681-BA92-C09E11A363F6}"/>
                  </a:ext>
                </a:extLst>
              </p:cNvPr>
              <p:cNvSpPr/>
              <p:nvPr/>
            </p:nvSpPr>
            <p:spPr>
              <a:xfrm>
                <a:off x="2719489" y="1498631"/>
                <a:ext cx="281094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dirty="0">
                    <a:solidFill>
                      <a:schemeClr val="bg1"/>
                    </a:solidFill>
                    <a:latin typeface="Raleway ExtraBold" panose="020B0903030101060003" pitchFamily="34" charset="0"/>
                  </a:rPr>
                  <a:t>DOMÉSTICA</a:t>
                </a:r>
              </a:p>
            </p:txBody>
          </p:sp>
        </p:grp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6534707-7EF8-4156-95A0-356C3858F598}"/>
              </a:ext>
            </a:extLst>
          </p:cNvPr>
          <p:cNvGrpSpPr/>
          <p:nvPr/>
        </p:nvGrpSpPr>
        <p:grpSpPr>
          <a:xfrm>
            <a:off x="8852576" y="3460332"/>
            <a:ext cx="2785774" cy="2677720"/>
            <a:chOff x="8852576" y="3460332"/>
            <a:chExt cx="2785774" cy="2677720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8BC9C91E-1E17-4BE6-A225-44C355C8B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98285" y="4836652"/>
              <a:ext cx="1294357" cy="1301400"/>
            </a:xfrm>
            <a:prstGeom prst="rect">
              <a:avLst/>
            </a:prstGeom>
            <a:effectLst>
              <a:outerShdw blurRad="215900" dist="38100" dir="5400000" sx="109000" sy="109000" algn="t" rotWithShape="0">
                <a:srgbClr val="6B6DFF">
                  <a:alpha val="32000"/>
                </a:srgbClr>
              </a:outerShdw>
            </a:effectLst>
          </p:spPr>
        </p:pic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966F24F3-D3AB-4ED2-BA25-3D38782C92C6}"/>
                </a:ext>
              </a:extLst>
            </p:cNvPr>
            <p:cNvGrpSpPr/>
            <p:nvPr/>
          </p:nvGrpSpPr>
          <p:grpSpPr>
            <a:xfrm>
              <a:off x="8852576" y="3460332"/>
              <a:ext cx="2785774" cy="618324"/>
              <a:chOff x="2325673" y="1370972"/>
              <a:chExt cx="3598574" cy="618324"/>
            </a:xfrm>
          </p:grpSpPr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F675D6E9-6224-418E-AC79-25E3DC011311}"/>
                  </a:ext>
                </a:extLst>
              </p:cNvPr>
              <p:cNvSpPr/>
              <p:nvPr/>
            </p:nvSpPr>
            <p:spPr>
              <a:xfrm>
                <a:off x="2325673" y="1370972"/>
                <a:ext cx="3598574" cy="618324"/>
              </a:xfrm>
              <a:prstGeom prst="rect">
                <a:avLst/>
              </a:prstGeom>
              <a:solidFill>
                <a:srgbClr val="898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22C25CB9-43AF-4744-B306-F1EF6D6F5DF2}"/>
                  </a:ext>
                </a:extLst>
              </p:cNvPr>
              <p:cNvSpPr/>
              <p:nvPr/>
            </p:nvSpPr>
            <p:spPr>
              <a:xfrm>
                <a:off x="2607902" y="1485851"/>
                <a:ext cx="303411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dirty="0">
                    <a:solidFill>
                      <a:schemeClr val="bg1"/>
                    </a:solidFill>
                    <a:latin typeface="Raleway ExtraBold" panose="020B0903030101060003" pitchFamily="34" charset="0"/>
                  </a:rPr>
                  <a:t>AUTOMATIZADA</a:t>
                </a:r>
              </a:p>
            </p:txBody>
          </p:sp>
        </p:grpSp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75B979-B62D-49D4-8098-87E42243022D}"/>
              </a:ext>
            </a:extLst>
          </p:cNvPr>
          <p:cNvSpPr/>
          <p:nvPr/>
        </p:nvSpPr>
        <p:spPr>
          <a:xfrm>
            <a:off x="0" y="0"/>
            <a:ext cx="12192000" cy="2885440"/>
          </a:xfrm>
          <a:prstGeom prst="rect">
            <a:avLst/>
          </a:prstGeom>
          <a:solidFill>
            <a:srgbClr val="6B6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D574ECE-4832-4E68-9351-C5880A7044DD}"/>
              </a:ext>
            </a:extLst>
          </p:cNvPr>
          <p:cNvSpPr txBox="1"/>
          <p:nvPr/>
        </p:nvSpPr>
        <p:spPr>
          <a:xfrm>
            <a:off x="1259514" y="755192"/>
            <a:ext cx="106138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kern="0" spc="5000" dirty="0">
                <a:solidFill>
                  <a:srgbClr val="A3A5FF"/>
                </a:solidFill>
                <a:latin typeface="Raleway ExtraBold" panose="020B0903030101060003" pitchFamily="34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171186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44BDC5B-F32D-474D-870A-569783F82A24}"/>
              </a:ext>
            </a:extLst>
          </p:cNvPr>
          <p:cNvSpPr txBox="1"/>
          <p:nvPr/>
        </p:nvSpPr>
        <p:spPr>
          <a:xfrm>
            <a:off x="386080" y="620255"/>
            <a:ext cx="11419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MAS, AFINAL DE CONTAS, O QUE É UMA </a:t>
            </a:r>
            <a:r>
              <a:rPr lang="pt-BR" sz="2800" spc="300" dirty="0">
                <a:solidFill>
                  <a:srgbClr val="6B6DFF"/>
                </a:solidFill>
                <a:latin typeface="Raleway ExtraBold" panose="020B0903030101060003" pitchFamily="34" charset="0"/>
              </a:rPr>
              <a:t>COMPOSTEIRA</a:t>
            </a:r>
            <a:r>
              <a:rPr lang="pt-BR" sz="2800" spc="3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?</a:t>
            </a:r>
            <a:endParaRPr lang="pt-BR" sz="2800" spc="300" dirty="0">
              <a:solidFill>
                <a:schemeClr val="bg1">
                  <a:lumMod val="50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4AC5907-C2EB-4EB8-9162-42686C7E01D6}"/>
              </a:ext>
            </a:extLst>
          </p:cNvPr>
          <p:cNvSpPr/>
          <p:nvPr/>
        </p:nvSpPr>
        <p:spPr>
          <a:xfrm>
            <a:off x="4670122" y="299527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800" spc="300" dirty="0">
                <a:latin typeface="Raleway Light" panose="020B0403030101060003" pitchFamily="34" charset="0"/>
              </a:rPr>
              <a:t>É o lugar onde se coloca o material orgânico e é onde ocorre a compostagem, ou seja, a reciclagem dos resíduos orgânicos.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AF6FBEE7-E6C7-4DB7-A2F8-6F9F53DF8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62" y="2387600"/>
            <a:ext cx="2819677" cy="3031229"/>
          </a:xfrm>
          <a:prstGeom prst="rect">
            <a:avLst/>
          </a:prstGeom>
          <a:effectLst>
            <a:outerShdw blurRad="215900" dist="38100" dir="5400000" sx="109000" sy="109000" algn="t" rotWithShape="0">
              <a:srgbClr val="6B6DFF">
                <a:alpha val="3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43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44BDC5B-F32D-474D-870A-569783F82A24}"/>
              </a:ext>
            </a:extLst>
          </p:cNvPr>
          <p:cNvSpPr txBox="1"/>
          <p:nvPr/>
        </p:nvSpPr>
        <p:spPr>
          <a:xfrm>
            <a:off x="386080" y="620255"/>
            <a:ext cx="1141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POR QUE </a:t>
            </a:r>
            <a:r>
              <a:rPr lang="pt-BR" sz="2800" spc="300" dirty="0">
                <a:solidFill>
                  <a:srgbClr val="6B6DFF"/>
                </a:solidFill>
                <a:latin typeface="Raleway ExtraBold" panose="020B0903030101060003" pitchFamily="34" charset="0"/>
              </a:rPr>
              <a:t>DOMÉSTICA</a:t>
            </a:r>
            <a:r>
              <a:rPr lang="pt-BR" sz="2800" spc="3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?</a:t>
            </a:r>
            <a:endParaRPr lang="pt-BR" sz="2800" spc="300" dirty="0">
              <a:solidFill>
                <a:schemeClr val="bg1">
                  <a:lumMod val="50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4AC5907-C2EB-4EB8-9162-42686C7E01D6}"/>
              </a:ext>
            </a:extLst>
          </p:cNvPr>
          <p:cNvSpPr/>
          <p:nvPr/>
        </p:nvSpPr>
        <p:spPr>
          <a:xfrm>
            <a:off x="4477082" y="2502775"/>
            <a:ext cx="68716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spc="300" dirty="0">
                <a:latin typeface="Raleway Light" panose="020B0403030101060003" pitchFamily="34" charset="0"/>
              </a:rPr>
              <a:t>Será projetada do tamanho perfeito para colocar onde quiser: na cozinha, no quintal ou na área de serviço. Você nem vai notá-la.</a:t>
            </a:r>
            <a:endParaRPr lang="pt-BR" sz="2800" spc="300" dirty="0">
              <a:latin typeface="Raleway Light" panose="020B0403030101060003" pitchFamily="34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419B2CE-6E88-4A3D-9857-6B9CA7A83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400" y="2034011"/>
            <a:ext cx="3149600" cy="2789978"/>
          </a:xfrm>
          <a:prstGeom prst="rect">
            <a:avLst/>
          </a:prstGeom>
          <a:effectLst>
            <a:outerShdw blurRad="215900" dist="38100" dir="5400000" sx="109000" sy="109000" algn="t" rotWithShape="0">
              <a:srgbClr val="6B6DFF">
                <a:alpha val="3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47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44BDC5B-F32D-474D-870A-569783F82A24}"/>
              </a:ext>
            </a:extLst>
          </p:cNvPr>
          <p:cNvSpPr txBox="1"/>
          <p:nvPr/>
        </p:nvSpPr>
        <p:spPr>
          <a:xfrm>
            <a:off x="386080" y="620255"/>
            <a:ext cx="1141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COMO ASSIM </a:t>
            </a:r>
            <a:r>
              <a:rPr lang="pt-BR" sz="2800" spc="300" dirty="0">
                <a:solidFill>
                  <a:srgbClr val="6B6DFF"/>
                </a:solidFill>
                <a:latin typeface="Raleway ExtraBold" panose="020B0903030101060003" pitchFamily="34" charset="0"/>
              </a:rPr>
              <a:t>AUTOMATIZADA</a:t>
            </a:r>
            <a:r>
              <a:rPr lang="pt-BR" sz="2800" spc="3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?</a:t>
            </a:r>
            <a:endParaRPr lang="pt-BR" sz="2800" spc="300" dirty="0">
              <a:solidFill>
                <a:schemeClr val="bg1">
                  <a:lumMod val="50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4AC5907-C2EB-4EB8-9162-42686C7E01D6}"/>
              </a:ext>
            </a:extLst>
          </p:cNvPr>
          <p:cNvSpPr/>
          <p:nvPr/>
        </p:nvSpPr>
        <p:spPr>
          <a:xfrm>
            <a:off x="4538042" y="2385955"/>
            <a:ext cx="599787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/>
              <a:t>Sensores especiais para: </a:t>
            </a:r>
          </a:p>
          <a:p>
            <a:pPr marL="285750" indent="-285750">
              <a:buFontTx/>
              <a:buChar char="-"/>
            </a:pPr>
            <a:r>
              <a:rPr lang="pt-BR" sz="3000" dirty="0"/>
              <a:t>detecção de gases nocivos ao composto</a:t>
            </a:r>
          </a:p>
          <a:p>
            <a:pPr marL="285750" indent="-285750">
              <a:buFontTx/>
              <a:buChar char="-"/>
            </a:pPr>
            <a:r>
              <a:rPr lang="pt-BR" sz="3000" dirty="0"/>
              <a:t>Umidade</a:t>
            </a:r>
          </a:p>
          <a:p>
            <a:pPr marL="285750" indent="-285750">
              <a:buFontTx/>
              <a:buChar char="-"/>
            </a:pPr>
            <a:r>
              <a:rPr lang="pt-BR" sz="3000" dirty="0"/>
              <a:t>Temperatura</a:t>
            </a:r>
          </a:p>
          <a:p>
            <a:pPr marL="285750" indent="-285750">
              <a:buFontTx/>
              <a:buChar char="-"/>
            </a:pPr>
            <a:r>
              <a:rPr lang="pt-BR" sz="3000" dirty="0"/>
              <a:t>pH</a:t>
            </a:r>
            <a:br>
              <a:rPr lang="pt-BR" sz="3000" dirty="0"/>
            </a:br>
            <a:endParaRPr lang="pt-BR" sz="30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44F365E-F9F7-423F-BF05-A7483FAD0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245" y="2631176"/>
            <a:ext cx="2532755" cy="2546537"/>
          </a:xfrm>
          <a:prstGeom prst="rect">
            <a:avLst/>
          </a:prstGeom>
          <a:effectLst>
            <a:outerShdw blurRad="215900" dist="38100" dir="5400000" sx="109000" sy="109000" algn="t" rotWithShape="0">
              <a:srgbClr val="6B6DFF">
                <a:alpha val="3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544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3E9C8728-1FD6-4171-91A3-B0B3A3973028}"/>
              </a:ext>
            </a:extLst>
          </p:cNvPr>
          <p:cNvSpPr/>
          <p:nvPr/>
        </p:nvSpPr>
        <p:spPr>
          <a:xfrm>
            <a:off x="1" y="0"/>
            <a:ext cx="12192000" cy="1806659"/>
          </a:xfrm>
          <a:prstGeom prst="rect">
            <a:avLst/>
          </a:prstGeom>
          <a:solidFill>
            <a:srgbClr val="CD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6A4C06E-C010-4EC4-A017-7FA701D0AE17}"/>
              </a:ext>
            </a:extLst>
          </p:cNvPr>
          <p:cNvSpPr/>
          <p:nvPr/>
        </p:nvSpPr>
        <p:spPr>
          <a:xfrm>
            <a:off x="0" y="2482789"/>
            <a:ext cx="12192000" cy="1806659"/>
          </a:xfrm>
          <a:prstGeom prst="rect">
            <a:avLst/>
          </a:prstGeom>
          <a:solidFill>
            <a:srgbClr val="CD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B1969ED-5479-457F-AC49-8FA7B3912274}"/>
              </a:ext>
            </a:extLst>
          </p:cNvPr>
          <p:cNvSpPr/>
          <p:nvPr/>
        </p:nvSpPr>
        <p:spPr>
          <a:xfrm>
            <a:off x="-1" y="5051341"/>
            <a:ext cx="12192000" cy="1806659"/>
          </a:xfrm>
          <a:prstGeom prst="rect">
            <a:avLst/>
          </a:prstGeom>
          <a:solidFill>
            <a:srgbClr val="CD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05F533E-173A-4F1B-BFF0-6A216E35690E}"/>
              </a:ext>
            </a:extLst>
          </p:cNvPr>
          <p:cNvSpPr/>
          <p:nvPr/>
        </p:nvSpPr>
        <p:spPr>
          <a:xfrm>
            <a:off x="1006335" y="965200"/>
            <a:ext cx="276253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92B0209-2930-49D2-BD01-D25FFB072786}"/>
              </a:ext>
            </a:extLst>
          </p:cNvPr>
          <p:cNvGrpSpPr/>
          <p:nvPr/>
        </p:nvGrpSpPr>
        <p:grpSpPr>
          <a:xfrm>
            <a:off x="1006335" y="579779"/>
            <a:ext cx="2762530" cy="5698442"/>
            <a:chOff x="4623295" y="391160"/>
            <a:chExt cx="2945410" cy="6075680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B6A080D5-5FBE-43B4-ACCC-E2C0197A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3295" y="391160"/>
              <a:ext cx="2945410" cy="6075680"/>
            </a:xfrm>
            <a:prstGeom prst="rect">
              <a:avLst/>
            </a:prstGeom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9A508D1-0B32-476D-92E5-4750F908DF59}"/>
                </a:ext>
              </a:extLst>
            </p:cNvPr>
            <p:cNvSpPr/>
            <p:nvPr/>
          </p:nvSpPr>
          <p:spPr>
            <a:xfrm>
              <a:off x="4856480" y="1148080"/>
              <a:ext cx="2479040" cy="873760"/>
            </a:xfrm>
            <a:prstGeom prst="rect">
              <a:avLst/>
            </a:prstGeom>
            <a:solidFill>
              <a:srgbClr val="A3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FB0D1A5-539B-4197-8CB9-4F377C71131F}"/>
                </a:ext>
              </a:extLst>
            </p:cNvPr>
            <p:cNvSpPr/>
            <p:nvPr/>
          </p:nvSpPr>
          <p:spPr>
            <a:xfrm>
              <a:off x="4856480" y="2174240"/>
              <a:ext cx="1239520" cy="1056640"/>
            </a:xfrm>
            <a:prstGeom prst="rect">
              <a:avLst/>
            </a:prstGeom>
            <a:solidFill>
              <a:srgbClr val="75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479F3B9-5B5E-48BE-ADD5-F27FFB31BD75}"/>
                </a:ext>
              </a:extLst>
            </p:cNvPr>
            <p:cNvSpPr/>
            <p:nvPr/>
          </p:nvSpPr>
          <p:spPr>
            <a:xfrm>
              <a:off x="4856480" y="3383280"/>
              <a:ext cx="1239520" cy="2326640"/>
            </a:xfrm>
            <a:prstGeom prst="rect">
              <a:avLst/>
            </a:prstGeom>
            <a:solidFill>
              <a:srgbClr val="4F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F7DDBE8-D070-43C3-9818-4DCB04CCA679}"/>
                </a:ext>
              </a:extLst>
            </p:cNvPr>
            <p:cNvSpPr/>
            <p:nvPr/>
          </p:nvSpPr>
          <p:spPr>
            <a:xfrm>
              <a:off x="6212592" y="2174240"/>
              <a:ext cx="1122928" cy="2326640"/>
            </a:xfrm>
            <a:prstGeom prst="rect">
              <a:avLst/>
            </a:prstGeom>
            <a:solidFill>
              <a:srgbClr val="CDC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41D7376-D636-4BD2-81FF-292AD9C0F49A}"/>
                </a:ext>
              </a:extLst>
            </p:cNvPr>
            <p:cNvSpPr/>
            <p:nvPr/>
          </p:nvSpPr>
          <p:spPr>
            <a:xfrm>
              <a:off x="6212592" y="4653280"/>
              <a:ext cx="1122928" cy="1056640"/>
            </a:xfrm>
            <a:prstGeom prst="rect">
              <a:avLst/>
            </a:prstGeom>
            <a:solidFill>
              <a:srgbClr val="75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" name="Gráfico 15">
              <a:extLst>
                <a:ext uri="{FF2B5EF4-FFF2-40B4-BE49-F238E27FC236}">
                  <a16:creationId xmlns:a16="http://schemas.microsoft.com/office/drawing/2014/main" id="{09546A79-0380-456C-9256-3735453FB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14744" y="2314061"/>
              <a:ext cx="474856" cy="775589"/>
            </a:xfrm>
            <a:prstGeom prst="rect">
              <a:avLst/>
            </a:prstGeom>
          </p:spPr>
        </p:pic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71B5CD3E-D3DC-4F24-B57E-D66F83C5C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06399" y="3916415"/>
              <a:ext cx="594961" cy="1265185"/>
            </a:xfrm>
            <a:prstGeom prst="rect">
              <a:avLst/>
            </a:prstGeom>
          </p:spPr>
        </p:pic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19CEF169-7FD8-46F6-AC94-D0BFF6761B1B}"/>
                </a:ext>
              </a:extLst>
            </p:cNvPr>
            <p:cNvSpPr/>
            <p:nvPr/>
          </p:nvSpPr>
          <p:spPr>
            <a:xfrm>
              <a:off x="5074920" y="1470660"/>
              <a:ext cx="2042160" cy="228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A7188887-3545-431C-A2DF-8BD2AFF92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45919" y="4806157"/>
              <a:ext cx="629399" cy="750886"/>
            </a:xfrm>
            <a:prstGeom prst="rect">
              <a:avLst/>
            </a:prstGeom>
          </p:spPr>
        </p:pic>
        <p:pic>
          <p:nvPicPr>
            <p:cNvPr id="22" name="Gráfico 21">
              <a:extLst>
                <a:ext uri="{FF2B5EF4-FFF2-40B4-BE49-F238E27FC236}">
                  <a16:creationId xmlns:a16="http://schemas.microsoft.com/office/drawing/2014/main" id="{8A18CDBB-43E1-4BC1-A0BD-21FEC1C8F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31263" y="2344420"/>
              <a:ext cx="491828" cy="2054104"/>
            </a:xfrm>
            <a:prstGeom prst="rect">
              <a:avLst/>
            </a:prstGeom>
          </p:spPr>
        </p:pic>
      </p:grp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463C2F3-2673-4408-A902-51F688A1B21E}"/>
              </a:ext>
            </a:extLst>
          </p:cNvPr>
          <p:cNvSpPr/>
          <p:nvPr/>
        </p:nvSpPr>
        <p:spPr>
          <a:xfrm>
            <a:off x="4252136" y="1592253"/>
            <a:ext cx="7456591" cy="4663440"/>
          </a:xfrm>
          <a:prstGeom prst="roundRect">
            <a:avLst>
              <a:gd name="adj" fmla="val 3531"/>
            </a:avLst>
          </a:prstGeom>
          <a:solidFill>
            <a:schemeClr val="bg1"/>
          </a:solidFill>
          <a:ln>
            <a:noFill/>
          </a:ln>
          <a:effectLst>
            <a:outerShdw blurRad="596900" dist="38100" dir="5400000" sx="106000" sy="106000" algn="t" rotWithShape="0">
              <a:srgbClr val="6B6DFF">
                <a:alpha val="4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79D6A8DA-7881-49EE-8234-E3AE6CF8AC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73051" y="2317603"/>
            <a:ext cx="445372" cy="727433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5B0F4690-BCE9-4C34-83B0-7B17075C59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43519" y="3372022"/>
            <a:ext cx="704437" cy="840408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468BBB96-375B-4F00-ACAF-42F092E3DB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73051" y="4643125"/>
            <a:ext cx="445372" cy="947084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3B1B04AB-F2D3-4735-A9FD-4D6E665A5CB4}"/>
              </a:ext>
            </a:extLst>
          </p:cNvPr>
          <p:cNvSpPr/>
          <p:nvPr/>
        </p:nvSpPr>
        <p:spPr>
          <a:xfrm>
            <a:off x="8463928" y="2482789"/>
            <a:ext cx="57542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500" dirty="0">
                <a:solidFill>
                  <a:schemeClr val="bg1">
                    <a:lumMod val="65000"/>
                  </a:schemeClr>
                </a:solidFill>
                <a:latin typeface="Raleway ExtraBold" panose="020B0903030101060003" pitchFamily="34" charset="0"/>
              </a:rPr>
              <a:t>TAXA DE GASES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4E65541-2C81-43C0-B86F-2F2210503825}"/>
              </a:ext>
            </a:extLst>
          </p:cNvPr>
          <p:cNvSpPr/>
          <p:nvPr/>
        </p:nvSpPr>
        <p:spPr>
          <a:xfrm>
            <a:off x="8382648" y="4878140"/>
            <a:ext cx="26917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500" dirty="0">
                <a:solidFill>
                  <a:schemeClr val="bg1">
                    <a:lumMod val="65000"/>
                  </a:schemeClr>
                </a:solidFill>
                <a:latin typeface="Raleway ExtraBold" panose="020B0903030101060003" pitchFamily="34" charset="0"/>
              </a:rPr>
              <a:t>TEMPERATURA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92A26C2-A13B-4D6E-AF8A-34292288B06C}"/>
              </a:ext>
            </a:extLst>
          </p:cNvPr>
          <p:cNvSpPr/>
          <p:nvPr/>
        </p:nvSpPr>
        <p:spPr>
          <a:xfrm>
            <a:off x="8465894" y="3629235"/>
            <a:ext cx="57542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500" dirty="0">
                <a:solidFill>
                  <a:schemeClr val="bg1">
                    <a:lumMod val="65000"/>
                  </a:schemeClr>
                </a:solidFill>
                <a:latin typeface="Raleway ExtraBold" panose="020B0903030101060003" pitchFamily="34" charset="0"/>
              </a:rPr>
              <a:t>HUMILDADE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791332A-B568-4859-85FC-364AD346BA08}"/>
              </a:ext>
            </a:extLst>
          </p:cNvPr>
          <p:cNvSpPr/>
          <p:nvPr/>
        </p:nvSpPr>
        <p:spPr>
          <a:xfrm>
            <a:off x="4700914" y="2766127"/>
            <a:ext cx="23938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2800" dirty="0">
                <a:solidFill>
                  <a:srgbClr val="CDCEFF"/>
                </a:solidFill>
                <a:latin typeface="Raleway ExtraBold" panose="020B0903030101060003" pitchFamily="34" charset="0"/>
              </a:rPr>
              <a:t>MEDIDORES </a:t>
            </a:r>
          </a:p>
          <a:p>
            <a:pPr algn="ctr" fontAlgn="base"/>
            <a:r>
              <a:rPr lang="pt-BR" sz="2800" dirty="0">
                <a:solidFill>
                  <a:srgbClr val="CDCEFF"/>
                </a:solidFill>
                <a:latin typeface="Raleway ExtraBold" panose="020B0903030101060003" pitchFamily="34" charset="0"/>
              </a:rPr>
              <a:t>DE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1FA9500B-7EAF-4564-8C16-0C0F6CE38190}"/>
              </a:ext>
            </a:extLst>
          </p:cNvPr>
          <p:cNvGrpSpPr/>
          <p:nvPr/>
        </p:nvGrpSpPr>
        <p:grpSpPr>
          <a:xfrm>
            <a:off x="3663549" y="3959815"/>
            <a:ext cx="3245643" cy="3835739"/>
            <a:chOff x="1549400" y="1788160"/>
            <a:chExt cx="3241058" cy="3830320"/>
          </a:xfrm>
        </p:grpSpPr>
        <p:pic>
          <p:nvPicPr>
            <p:cNvPr id="39" name="Gráfico 38">
              <a:extLst>
                <a:ext uri="{FF2B5EF4-FFF2-40B4-BE49-F238E27FC236}">
                  <a16:creationId xmlns:a16="http://schemas.microsoft.com/office/drawing/2014/main" id="{04BE0792-5F4F-41C7-8972-EC7E67309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549400" y="1788160"/>
              <a:ext cx="3115327" cy="3830320"/>
            </a:xfrm>
            <a:prstGeom prst="rect">
              <a:avLst/>
            </a:prstGeom>
          </p:spPr>
        </p:pic>
        <p:pic>
          <p:nvPicPr>
            <p:cNvPr id="40" name="Gráfico 39">
              <a:extLst>
                <a:ext uri="{FF2B5EF4-FFF2-40B4-BE49-F238E27FC236}">
                  <a16:creationId xmlns:a16="http://schemas.microsoft.com/office/drawing/2014/main" id="{A3A60607-50A4-4EA4-9B81-4710F10A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723340" y="1895419"/>
              <a:ext cx="1067118" cy="605757"/>
            </a:xfrm>
            <a:prstGeom prst="rect">
              <a:avLst/>
            </a:prstGeom>
          </p:spPr>
        </p:pic>
        <p:pic>
          <p:nvPicPr>
            <p:cNvPr id="41" name="Gráfico 40">
              <a:extLst>
                <a:ext uri="{FF2B5EF4-FFF2-40B4-BE49-F238E27FC236}">
                  <a16:creationId xmlns:a16="http://schemas.microsoft.com/office/drawing/2014/main" id="{9B194F48-3E4F-4828-87B2-68B5D2F3F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227372" y="2378525"/>
              <a:ext cx="144604" cy="55976"/>
            </a:xfrm>
            <a:prstGeom prst="rect">
              <a:avLst/>
            </a:prstGeom>
          </p:spPr>
        </p:pic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AE0BE82-FE9C-4428-A893-B404C94B5BD3}"/>
              </a:ext>
            </a:extLst>
          </p:cNvPr>
          <p:cNvSpPr txBox="1"/>
          <p:nvPr/>
        </p:nvSpPr>
        <p:spPr>
          <a:xfrm>
            <a:off x="4380551" y="272053"/>
            <a:ext cx="773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kern="0" spc="2000" dirty="0">
                <a:solidFill>
                  <a:schemeClr val="bg1"/>
                </a:solidFill>
                <a:latin typeface="Raleway ExtraBold" panose="020B0903030101060003" pitchFamily="34" charset="0"/>
              </a:rPr>
              <a:t>APLICATIVO</a:t>
            </a:r>
          </a:p>
        </p:txBody>
      </p:sp>
    </p:spTree>
    <p:extLst>
      <p:ext uri="{BB962C8B-B14F-4D97-AF65-F5344CB8AC3E}">
        <p14:creationId xmlns:p14="http://schemas.microsoft.com/office/powerpoint/2010/main" val="4121189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185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Raleway ExtraBold</vt:lpstr>
      <vt:lpstr>Raleway Light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91</cp:revision>
  <dcterms:created xsi:type="dcterms:W3CDTF">2020-04-01T13:17:58Z</dcterms:created>
  <dcterms:modified xsi:type="dcterms:W3CDTF">2020-04-14T12:40:33Z</dcterms:modified>
</cp:coreProperties>
</file>