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rchivo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92DA7-17FE-4028-BA80-6E2D4B928647}">
  <a:tblStyle styleId="{65392DA7-17FE-4028-BA80-6E2D4B9286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chivoBlack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fit-r.github.io/feedforward_DNN" TargetMode="External"/><Relationship Id="rId3" Type="http://schemas.openxmlformats.org/officeDocument/2006/relationships/hyperlink" Target="https://www.geeksforgeeks.org/feedforward-neural-network/" TargetMode="External"/><Relationship Id="rId4" Type="http://schemas.openxmlformats.org/officeDocument/2006/relationships/hyperlink" Target="https://deepai.org/machine-learning-glossary-and-terms/feed-forward-neural-network#:~:text=Architecture%20of%20Feedforward%20Neural%20Networks,layers%20are%20interconnected%20by%20weight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07b515d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207b515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01b6d4b9f_5_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01b6d4b9f_5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201b6d4b9f_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201b6d4b9f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01b6d4b9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201b6d4b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207b515dea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207b515de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f84cf1b84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f84cf1b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01b6d4b9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201b6d4b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84cf1b8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84cf1b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01b6d4b9f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01b6d4b9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84cf1b8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f84cf1b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01b6d4b9f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01b6d4b9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01b6d4b9f_6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01b6d4b9f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01b6d4b9f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01b6d4b9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https://afit-r.github.io/feedforward_DNN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https://www.geeksforgeeks.org/feedforward-neural-network/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https://deepai.org/machine-learning-glossary-and-terms/feed-forward-neural-network#:~:text=Architecture%20of%20Feedforward%20Neural%20Networks,layers%20are%20interconnected%20by%20weights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01b6d4b9f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201b6d4b9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01b6d4b9f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01b6d4b9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1755808">
            <a:off x="-5157715" y="-3666289"/>
            <a:ext cx="22715268" cy="9723307"/>
            <a:chOff x="0" y="-57150"/>
            <a:chExt cx="5982662" cy="256088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982662" cy="2503738"/>
            </a:xfrm>
            <a:custGeom>
              <a:rect b="b" l="l" r="r" t="t"/>
              <a:pathLst>
                <a:path extrusionOk="0" h="2503738" w="5982662">
                  <a:moveTo>
                    <a:pt x="0" y="0"/>
                  </a:moveTo>
                  <a:lnTo>
                    <a:pt x="5982662" y="0"/>
                  </a:lnTo>
                  <a:lnTo>
                    <a:pt x="5982662" y="2503738"/>
                  </a:lnTo>
                  <a:lnTo>
                    <a:pt x="0" y="2503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0" y="7619"/>
            <a:ext cx="1364231" cy="1193702"/>
            <a:chOff x="0" y="0"/>
            <a:chExt cx="812800" cy="7112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364231" y="7619"/>
            <a:ext cx="1364231" cy="1193702"/>
            <a:chOff x="0" y="0"/>
            <a:chExt cx="812800" cy="7112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92" name="Google Shape;92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682115" y="1201321"/>
            <a:ext cx="1364231" cy="1193702"/>
            <a:chOff x="0" y="0"/>
            <a:chExt cx="812800" cy="711200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2046346" y="1201321"/>
            <a:ext cx="1364231" cy="1193702"/>
            <a:chOff x="0" y="0"/>
            <a:chExt cx="812800" cy="7112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8" name="Google Shape;98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2728462" y="7619"/>
            <a:ext cx="1364231" cy="1193702"/>
            <a:chOff x="0" y="0"/>
            <a:chExt cx="812800" cy="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1" name="Google Shape;101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3"/>
          <p:cNvCxnSpPr/>
          <p:nvPr/>
        </p:nvCxnSpPr>
        <p:spPr>
          <a:xfrm>
            <a:off x="-76200" y="2788920"/>
            <a:ext cx="45474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03" name="Google Shape;103;p13"/>
          <p:cNvCxnSpPr/>
          <p:nvPr/>
        </p:nvCxnSpPr>
        <p:spPr>
          <a:xfrm rot="-5400000">
            <a:off x="2645450" y="963270"/>
            <a:ext cx="3613200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04" name="Google Shape;104;p13"/>
          <p:cNvGrpSpPr/>
          <p:nvPr/>
        </p:nvGrpSpPr>
        <p:grpSpPr>
          <a:xfrm>
            <a:off x="13929043" y="7835296"/>
            <a:ext cx="5418540" cy="3160815"/>
            <a:chOff x="0" y="0"/>
            <a:chExt cx="7224720" cy="4214420"/>
          </a:xfrm>
        </p:grpSpPr>
        <p:grpSp>
          <p:nvGrpSpPr>
            <p:cNvPr id="105" name="Google Shape;105;p13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07" name="Google Shape;107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0" name="Google Shape;110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3"/>
            <p:cNvGrpSpPr/>
            <p:nvPr/>
          </p:nvGrpSpPr>
          <p:grpSpPr>
            <a:xfrm>
              <a:off x="1204120" y="2107210"/>
              <a:ext cx="2408240" cy="2107210"/>
              <a:chOff x="0" y="0"/>
              <a:chExt cx="812800" cy="7112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3" name="Google Shape;113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3612360" y="2107210"/>
              <a:ext cx="2408240" cy="2107210"/>
              <a:chOff x="0" y="0"/>
              <a:chExt cx="812800" cy="711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6" name="Google Shape;116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13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19" name="Google Shape;119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" name="Google Shape;120;p13"/>
          <p:cNvSpPr txBox="1"/>
          <p:nvPr/>
        </p:nvSpPr>
        <p:spPr>
          <a:xfrm>
            <a:off x="1332981" y="3054682"/>
            <a:ext cx="156219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300">
                <a:latin typeface="Archivo Black"/>
                <a:ea typeface="Archivo Black"/>
                <a:cs typeface="Archivo Black"/>
                <a:sym typeface="Archivo Black"/>
              </a:rPr>
              <a:t>Transcribing Handwritten Text</a:t>
            </a:r>
            <a:endParaRPr sz="113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473825" y="7451900"/>
            <a:ext cx="105150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970575" y="7688550"/>
            <a:ext cx="115215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Gabrielle Chavez, Jackson Shapiro, Mehmet Emre Tiryaki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432" name="Google Shape;432;p22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33" name="Google Shape;433;p2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22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435" name="Google Shape;435;p22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36" name="Google Shape;436;p22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438" name="Google Shape;438;p22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39" name="Google Shape;439;p22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22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441" name="Google Shape;441;p22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2" name="Google Shape;442;p22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2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444" name="Google Shape;444;p22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5" name="Google Shape;445;p22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22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447" name="Google Shape;447;p22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8" name="Google Shape;448;p22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450" name="Google Shape;450;p22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1" name="Google Shape;451;p22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2" name="Google Shape;452;p22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453" name="Google Shape;453;p22"/>
          <p:cNvSpPr txBox="1"/>
          <p:nvPr/>
        </p:nvSpPr>
        <p:spPr>
          <a:xfrm>
            <a:off x="588300" y="1706525"/>
            <a:ext cx="137517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Random Forest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"/>
          <p:cNvSpPr txBox="1"/>
          <p:nvPr/>
        </p:nvSpPr>
        <p:spPr>
          <a:xfrm>
            <a:off x="421625" y="3107450"/>
            <a:ext cx="12695100" cy="6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CART (Classification and Regression Trees) Algorithm to build decision trees with binary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◆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Calculates information gain using the log-loss and chooses the decision with highest information gain per layer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Bootstrap to get a subset of the data and build an ensemble of trees.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final classification is the majority vote of the constructed trees.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random forest was made up by 184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trees, which were trained to optimize log-loss, using a max depth of 41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◆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criterion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Converged on this set of parameters through Bayesian Optimization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5" name="Google Shape;4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900" y="2400734"/>
            <a:ext cx="5285701" cy="740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3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461" name="Google Shape;461;p23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62" name="Google Shape;462;p2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3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464" name="Google Shape;464;p2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65" name="Google Shape;465;p23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23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467" name="Google Shape;467;p2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8" name="Google Shape;468;p23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470" name="Google Shape;470;p2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1" name="Google Shape;471;p23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" name="Google Shape;472;p23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473" name="Google Shape;473;p2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4" name="Google Shape;474;p23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23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476" name="Google Shape;476;p2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77" name="Google Shape;477;p23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3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479" name="Google Shape;479;p2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80" name="Google Shape;480;p23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1" name="Google Shape;481;p23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482" name="Google Shape;482;p23"/>
          <p:cNvSpPr txBox="1"/>
          <p:nvPr/>
        </p:nvSpPr>
        <p:spPr>
          <a:xfrm>
            <a:off x="588300" y="1706525"/>
            <a:ext cx="137517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XGBoost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3"/>
          <p:cNvSpPr txBox="1"/>
          <p:nvPr/>
        </p:nvSpPr>
        <p:spPr>
          <a:xfrm>
            <a:off x="421625" y="3297950"/>
            <a:ext cx="12695100" cy="6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Builds trees iteratively, attempting to improve loss at each iteration through the process of gradient boosting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◆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tree is created to achieve the negative gradient of previous iteration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predictions of each new tree are added to overall model’s predictions, scaled by a learning rate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XGBoost model creates 140 consecutive trees, which were trained to optimize objective function using a max depth of 8 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◆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 function combines cross-entropy loss with L2 regularization to prevent overfitting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➔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the softmax function to select class with highest probability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4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489" name="Google Shape;489;p24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90" name="Google Shape;490;p2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24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492" name="Google Shape;492;p2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93" name="Google Shape;493;p2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24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495" name="Google Shape;495;p2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96" name="Google Shape;496;p2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24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498" name="Google Shape;498;p2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99" name="Google Shape;499;p2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24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501" name="Google Shape;501;p2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02" name="Google Shape;502;p2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24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504" name="Google Shape;504;p2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05" name="Google Shape;505;p2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24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507" name="Google Shape;507;p2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08" name="Google Shape;508;p2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9" name="Google Shape;509;p24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510" name="Google Shape;510;p24"/>
          <p:cNvSpPr txBox="1"/>
          <p:nvPr/>
        </p:nvSpPr>
        <p:spPr>
          <a:xfrm>
            <a:off x="181175" y="1706525"/>
            <a:ext cx="19929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4"/>
          <p:cNvSpPr txBox="1"/>
          <p:nvPr/>
        </p:nvSpPr>
        <p:spPr>
          <a:xfrm>
            <a:off x="588300" y="1706525"/>
            <a:ext cx="137517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K-Nearest Neighbors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4"/>
          <p:cNvSpPr txBox="1"/>
          <p:nvPr/>
        </p:nvSpPr>
        <p:spPr>
          <a:xfrm>
            <a:off x="421625" y="3297950"/>
            <a:ext cx="8743800" cy="6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Classifies images by using train and test datasets.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Converts Image to a Feature Vector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</a:t>
            </a: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Euclidean</a:t>
            </a: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distance to find distance between vectors	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voting process to </a:t>
            </a: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classify</a:t>
            </a: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images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our model we used Bayesian Optimization to find the best value for the number of neighbors: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value: 3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3" name="Google Shape;513;p24"/>
          <p:cNvPicPr preferRelativeResize="0"/>
          <p:nvPr/>
        </p:nvPicPr>
        <p:blipFill rotWithShape="1">
          <a:blip r:embed="rId3">
            <a:alphaModFix/>
          </a:blip>
          <a:srcRect b="0" l="0" r="9690" t="0"/>
          <a:stretch/>
        </p:blipFill>
        <p:spPr>
          <a:xfrm>
            <a:off x="9318850" y="3429000"/>
            <a:ext cx="8578549" cy="53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5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519" name="Google Shape;519;p25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520" name="Google Shape;520;p25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25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522" name="Google Shape;522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23" name="Google Shape;523;p2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525" name="Google Shape;525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26" name="Google Shape;526;p2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25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528" name="Google Shape;528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29" name="Google Shape;529;p2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25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531" name="Google Shape;531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32" name="Google Shape;532;p2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3" name="Google Shape;533;p25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534" name="Google Shape;534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35" name="Google Shape;535;p2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25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537" name="Google Shape;537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38" name="Google Shape;538;p2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9" name="Google Shape;539;p25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540" name="Google Shape;540;p25"/>
          <p:cNvSpPr txBox="1"/>
          <p:nvPr/>
        </p:nvSpPr>
        <p:spPr>
          <a:xfrm>
            <a:off x="202375" y="1792550"/>
            <a:ext cx="6340500" cy="5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</a:t>
            </a:r>
            <a:endParaRPr sz="9499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541" name="Google Shape;5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75" y="1792551"/>
            <a:ext cx="11440323" cy="749964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5"/>
          <p:cNvSpPr txBox="1"/>
          <p:nvPr/>
        </p:nvSpPr>
        <p:spPr>
          <a:xfrm>
            <a:off x="0" y="4095075"/>
            <a:ext cx="64710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Weighted average for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➔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F1 score: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Avg of Precision &amp; Accuracy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➔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Precision: 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measures correct positive predictions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➔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measures correct positive predictions out of all positive predictions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26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548" name="Google Shape;548;p26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549" name="Google Shape;549;p26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26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551" name="Google Shape;551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52" name="Google Shape;552;p2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26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554" name="Google Shape;554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55" name="Google Shape;555;p2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26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557" name="Google Shape;557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58" name="Google Shape;558;p2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26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560" name="Google Shape;560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61" name="Google Shape;561;p2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26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563" name="Google Shape;563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64" name="Google Shape;564;p2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26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566" name="Google Shape;566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67" name="Google Shape;567;p2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68" name="Google Shape;568;p26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569" name="Google Shape;569;p26"/>
          <p:cNvSpPr txBox="1"/>
          <p:nvPr/>
        </p:nvSpPr>
        <p:spPr>
          <a:xfrm>
            <a:off x="588300" y="1706525"/>
            <a:ext cx="9681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Discussion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1125900" y="3297950"/>
            <a:ext cx="14930400" cy="6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of Various Models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 outperforms other models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Feed-Forward Neural Network in-line with more traditional models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 models perform relatively well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Time of Models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vs. accuracy trade-off using Transformer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 has closer training time with other models while keeping higher accuracy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b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7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576" name="Google Shape;576;p27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577" name="Google Shape;577;p2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27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579" name="Google Shape;579;p2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80" name="Google Shape;580;p2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582" name="Google Shape;582;p2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83" name="Google Shape;583;p2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27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585" name="Google Shape;585;p2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86" name="Google Shape;586;p2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27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588" name="Google Shape;588;p2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89" name="Google Shape;589;p2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p27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591" name="Google Shape;591;p2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92" name="Google Shape;592;p2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27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594" name="Google Shape;594;p2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595" name="Google Shape;595;p2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96" name="Google Shape;596;p27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597" name="Google Shape;597;p27"/>
          <p:cNvSpPr txBox="1"/>
          <p:nvPr/>
        </p:nvSpPr>
        <p:spPr>
          <a:xfrm>
            <a:off x="588300" y="1706525"/>
            <a:ext cx="9681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Challenges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1125900" y="3297950"/>
            <a:ext cx="10397400" cy="6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Inconsistent image sizes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Incompatible class labels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had access to CPUs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models took a while to train using Bayesian Optimization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Bayesian Optimization too computationally intensive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b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9" name="Google Shape;5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236" y="1440650"/>
            <a:ext cx="5243576" cy="408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750" y="5719050"/>
            <a:ext cx="6594559" cy="40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8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606" name="Google Shape;606;p28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607" name="Google Shape;607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28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609" name="Google Shape;609;p2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10" name="Google Shape;610;p2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28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612" name="Google Shape;612;p2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13" name="Google Shape;613;p2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28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615" name="Google Shape;615;p2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16" name="Google Shape;616;p2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8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618" name="Google Shape;618;p2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19" name="Google Shape;619;p2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28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621" name="Google Shape;621;p2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22" name="Google Shape;622;p2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624" name="Google Shape;624;p2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25" name="Google Shape;625;p2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6" name="Google Shape;626;p28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627" name="Google Shape;627;p28"/>
          <p:cNvSpPr txBox="1"/>
          <p:nvPr/>
        </p:nvSpPr>
        <p:spPr>
          <a:xfrm>
            <a:off x="588300" y="1706525"/>
            <a:ext cx="173028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Implications &amp; Extensions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8"/>
          <p:cNvSpPr txBox="1"/>
          <p:nvPr/>
        </p:nvSpPr>
        <p:spPr>
          <a:xfrm>
            <a:off x="782650" y="3429000"/>
            <a:ext cx="81486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Ideas: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transcribe: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Sentences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Messy or Cursive Text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Mathematical Expressions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used to: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transcribe</a:t>
            </a: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historical documents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9" name="Google Shape;6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525" y="4114575"/>
            <a:ext cx="6611583" cy="5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"/>
          <p:cNvSpPr txBox="1"/>
          <p:nvPr/>
        </p:nvSpPr>
        <p:spPr>
          <a:xfrm>
            <a:off x="3729073" y="3619500"/>
            <a:ext cx="108300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  <a:endParaRPr/>
          </a:p>
        </p:txBody>
      </p:sp>
      <p:sp>
        <p:nvSpPr>
          <p:cNvPr id="635" name="Google Shape;635;p29"/>
          <p:cNvSpPr txBox="1"/>
          <p:nvPr/>
        </p:nvSpPr>
        <p:spPr>
          <a:xfrm>
            <a:off x="5703818" y="5366288"/>
            <a:ext cx="688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sz="6000"/>
          </a:p>
        </p:txBody>
      </p:sp>
      <p:grpSp>
        <p:nvGrpSpPr>
          <p:cNvPr id="636" name="Google Shape;636;p29"/>
          <p:cNvGrpSpPr/>
          <p:nvPr/>
        </p:nvGrpSpPr>
        <p:grpSpPr>
          <a:xfrm>
            <a:off x="4227115" y="2567901"/>
            <a:ext cx="9833770" cy="4663958"/>
            <a:chOff x="0" y="-1"/>
            <a:chExt cx="13111694" cy="6218612"/>
          </a:xfrm>
        </p:grpSpPr>
        <p:cxnSp>
          <p:nvCxnSpPr>
            <p:cNvPr id="637" name="Google Shape;637;p29"/>
            <p:cNvCxnSpPr/>
            <p:nvPr/>
          </p:nvCxnSpPr>
          <p:spPr>
            <a:xfrm>
              <a:off x="0" y="6218611"/>
              <a:ext cx="13111694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638" name="Google Shape;638;p29"/>
            <p:cNvCxnSpPr/>
            <p:nvPr/>
          </p:nvCxnSpPr>
          <p:spPr>
            <a:xfrm rot="10800000">
              <a:off x="0" y="0"/>
              <a:ext cx="13111694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639" name="Google Shape;639;p29"/>
            <p:cNvCxnSpPr/>
            <p:nvPr/>
          </p:nvCxnSpPr>
          <p:spPr>
            <a:xfrm rot="-5400000">
              <a:off x="9976988" y="3134705"/>
              <a:ext cx="6167811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cxnSp>
          <p:nvCxnSpPr>
            <p:cNvPr id="640" name="Google Shape;640;p29"/>
            <p:cNvCxnSpPr/>
            <p:nvPr/>
          </p:nvCxnSpPr>
          <p:spPr>
            <a:xfrm rot="-5400000">
              <a:off x="-3033105" y="3083905"/>
              <a:ext cx="6167811" cy="0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round/>
              <a:headEnd len="lg" w="lg" type="diamond"/>
              <a:tailEnd len="lg" w="lg" type="diamond"/>
            </a:ln>
          </p:spPr>
        </p:cxnSp>
      </p:grpSp>
      <p:grpSp>
        <p:nvGrpSpPr>
          <p:cNvPr id="641" name="Google Shape;641;p29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642" name="Google Shape;642;p29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643" name="Google Shape;643;p29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29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645" name="Google Shape;645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46" name="Google Shape;646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29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648" name="Google Shape;648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49" name="Google Shape;649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29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651" name="Google Shape;651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52" name="Google Shape;652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29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654" name="Google Shape;654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55" name="Google Shape;655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29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657" name="Google Shape;657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58" name="Google Shape;658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29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660" name="Google Shape;660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61" name="Google Shape;661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2" name="Google Shape;662;p29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663" name="Google Shape;663;p29"/>
          <p:cNvGrpSpPr/>
          <p:nvPr/>
        </p:nvGrpSpPr>
        <p:grpSpPr>
          <a:xfrm rot="10800000">
            <a:off x="21299" y="8361798"/>
            <a:ext cx="18288118" cy="5131977"/>
            <a:chOff x="0" y="-57150"/>
            <a:chExt cx="4816592" cy="1351623"/>
          </a:xfrm>
        </p:grpSpPr>
        <p:sp>
          <p:nvSpPr>
            <p:cNvPr id="664" name="Google Shape;664;p29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665" name="Google Shape;665;p29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29"/>
          <p:cNvGrpSpPr/>
          <p:nvPr/>
        </p:nvGrpSpPr>
        <p:grpSpPr>
          <a:xfrm>
            <a:off x="15636412" y="8340947"/>
            <a:ext cx="2672974" cy="2359735"/>
            <a:chOff x="0" y="-6350"/>
            <a:chExt cx="812800" cy="717550"/>
          </a:xfrm>
        </p:grpSpPr>
        <p:sp>
          <p:nvSpPr>
            <p:cNvPr id="667" name="Google Shape;667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68" name="Google Shape;668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985684" y="8340947"/>
            <a:ext cx="2672974" cy="2359735"/>
            <a:chOff x="0" y="-6350"/>
            <a:chExt cx="812800" cy="717550"/>
          </a:xfrm>
        </p:grpSpPr>
        <p:sp>
          <p:nvSpPr>
            <p:cNvPr id="670" name="Google Shape;670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71" name="Google Shape;671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29"/>
          <p:cNvGrpSpPr/>
          <p:nvPr/>
        </p:nvGrpSpPr>
        <p:grpSpPr>
          <a:xfrm>
            <a:off x="-398550" y="8340947"/>
            <a:ext cx="2672974" cy="2359735"/>
            <a:chOff x="0" y="-6350"/>
            <a:chExt cx="812800" cy="717550"/>
          </a:xfrm>
        </p:grpSpPr>
        <p:sp>
          <p:nvSpPr>
            <p:cNvPr id="673" name="Google Shape;673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74" name="Google Shape;674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29"/>
          <p:cNvGrpSpPr/>
          <p:nvPr/>
        </p:nvGrpSpPr>
        <p:grpSpPr>
          <a:xfrm>
            <a:off x="12371751" y="8340947"/>
            <a:ext cx="2672974" cy="2359735"/>
            <a:chOff x="0" y="-6350"/>
            <a:chExt cx="812800" cy="717550"/>
          </a:xfrm>
        </p:grpSpPr>
        <p:sp>
          <p:nvSpPr>
            <p:cNvPr id="676" name="Google Shape;676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77" name="Google Shape;677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2807855" y="8340947"/>
            <a:ext cx="2672974" cy="2359735"/>
            <a:chOff x="0" y="-6350"/>
            <a:chExt cx="812800" cy="717550"/>
          </a:xfrm>
        </p:grpSpPr>
        <p:sp>
          <p:nvSpPr>
            <p:cNvPr id="679" name="Google Shape;679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80" name="Google Shape;680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29"/>
          <p:cNvGrpSpPr/>
          <p:nvPr/>
        </p:nvGrpSpPr>
        <p:grpSpPr>
          <a:xfrm>
            <a:off x="9165417" y="8340947"/>
            <a:ext cx="2672974" cy="2359735"/>
            <a:chOff x="0" y="-6350"/>
            <a:chExt cx="812800" cy="717550"/>
          </a:xfrm>
        </p:grpSpPr>
        <p:sp>
          <p:nvSpPr>
            <p:cNvPr id="682" name="Google Shape;682;p2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683" name="Google Shape;683;p2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4" name="Google Shape;684;p29"/>
          <p:cNvCxnSpPr/>
          <p:nvPr/>
        </p:nvCxnSpPr>
        <p:spPr>
          <a:xfrm>
            <a:off x="-10658" y="8338030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29" name="Google Shape;129;p1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131" name="Google Shape;131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2" name="Google Shape;132;p1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134" name="Google Shape;134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35" name="Google Shape;135;p1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137" name="Google Shape;137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38" name="Google Shape;138;p1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140" name="Google Shape;140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1" name="Google Shape;141;p1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143" name="Google Shape;143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44" name="Google Shape;144;p1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146" name="Google Shape;146;p14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47" name="Google Shape;147;p14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8" name="Google Shape;148;p14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149" name="Google Shape;149;p14"/>
          <p:cNvSpPr txBox="1"/>
          <p:nvPr/>
        </p:nvSpPr>
        <p:spPr>
          <a:xfrm>
            <a:off x="588300" y="1706525"/>
            <a:ext cx="9681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948150" y="3297950"/>
            <a:ext cx="16391700" cy="6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Texts are used as data for various applications: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NLP : summarizing, sentiment analysis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Storage: easier  and more robust.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However, some data is handwritten on paper, which the models described above cannot use.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examples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doctor’s charts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old manuscripts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handwritten notes etc.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fix this problem we need a method to convert handwritten text images into digital text.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7951800" y="3824900"/>
            <a:ext cx="103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58" name="Google Shape;158;p15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15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160" name="Google Shape;160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61" name="Google Shape;161;p1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163" name="Google Shape;163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64" name="Google Shape;164;p1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5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166" name="Google Shape;166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67" name="Google Shape;167;p1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169" name="Google Shape;169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70" name="Google Shape;170;p1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172" name="Google Shape;172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73" name="Google Shape;173;p1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76" name="Google Shape;176;p15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" name="Google Shape;177;p15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178" name="Google Shape;178;p15"/>
          <p:cNvSpPr txBox="1"/>
          <p:nvPr/>
        </p:nvSpPr>
        <p:spPr>
          <a:xfrm>
            <a:off x="588300" y="1706525"/>
            <a:ext cx="150420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Description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952500" y="3053575"/>
            <a:ext cx="159576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built various Machine Learning models that include different neural networks to transcribe handwritten characters.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compare the results of each model and discuss the advantages and disadvantages of each.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0" name="Google Shape;180;p15"/>
          <p:cNvGraphicFramePr/>
          <p:nvPr/>
        </p:nvGraphicFramePr>
        <p:xfrm>
          <a:off x="952500" y="641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{65392DA7-17FE-4028-BA80-6E2D4B928647}</a:tableStyleId>
              </a:tblPr>
              <a:tblGrid>
                <a:gridCol w="7737675"/>
                <a:gridCol w="8645325"/>
              </a:tblGrid>
              <a:tr h="82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Non-Neural Network Models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Neural Network Architectures</a:t>
                      </a:r>
                      <a:endParaRPr b="1" sz="2600"/>
                    </a:p>
                  </a:txBody>
                  <a:tcPr marT="91425" marB="91425" marR="91425" marL="91425"/>
                </a:tc>
              </a:tr>
              <a:tr h="8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Random Forest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Feed-Forward 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8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XGBoost (Extreme Gradient Boosting)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CNN (</a:t>
                      </a:r>
                      <a:r>
                        <a:rPr lang="en-US" sz="2600"/>
                        <a:t>Convolutional Neural Network)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8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KNN (K-Nearest Neighbors)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Transformer With Convolutional Neural Network Features</a:t>
                      </a:r>
                      <a:endParaRPr sz="2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186" name="Google Shape;186;p16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87" name="Google Shape;187;p16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6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189" name="Google Shape;189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90" name="Google Shape;190;p1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6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3" name="Google Shape;193;p1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195" name="Google Shape;195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6" name="Google Shape;196;p1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9" name="Google Shape;199;p1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6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201" name="Google Shape;201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02" name="Google Shape;202;p1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204" name="Google Shape;204;p1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05" name="Google Shape;205;p16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6" name="Google Shape;206;p16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07" name="Google Shape;207;p16"/>
          <p:cNvSpPr txBox="1"/>
          <p:nvPr/>
        </p:nvSpPr>
        <p:spPr>
          <a:xfrm>
            <a:off x="588300" y="1706525"/>
            <a:ext cx="3180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588300" y="3429000"/>
            <a:ext cx="6744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We used the </a:t>
            </a:r>
            <a:r>
              <a:rPr b="1"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AlphaNum </a:t>
            </a: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b="0" i="0" lang="en-US" sz="2700" u="none" cap="none" strike="noStrike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700" u="none" cap="none" strike="noStrike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00"/>
              <a:buFont typeface="Roboto"/>
              <a:buChar char="➔"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108,781 grayscale images</a:t>
            </a:r>
            <a:endParaRPr sz="27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00"/>
              <a:buFont typeface="Roboto"/>
              <a:buChar char="➔"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~24x24 pixels</a:t>
            </a:r>
            <a:endParaRPr sz="27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00"/>
              <a:buFont typeface="Roboto"/>
              <a:buChar char="➔"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Training, Testing, &amp; Validation dataset</a:t>
            </a:r>
            <a:endParaRPr sz="27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550" y="2444750"/>
            <a:ext cx="2160984" cy="30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3891" y="2444750"/>
            <a:ext cx="2160984" cy="3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/>
          <p:nvPr/>
        </p:nvSpPr>
        <p:spPr>
          <a:xfrm>
            <a:off x="588300" y="6291900"/>
            <a:ext cx="7373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r>
              <a:rPr b="0" i="0" lang="en-US" sz="2700" u="none" cap="none" strike="noStrike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700" u="none" cap="none" strike="noStrike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00"/>
              <a:buFont typeface="Roboto"/>
              <a:buChar char="➔"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Not all images were the same pixel size</a:t>
            </a:r>
            <a:endParaRPr sz="27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00"/>
              <a:buFont typeface="Roboto"/>
              <a:buChar char="➔"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We padded each image to be 28x28</a:t>
            </a:r>
            <a:endParaRPr sz="27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00"/>
              <a:buFont typeface="Roboto"/>
              <a:buChar char="➔"/>
            </a:pPr>
            <a:r>
              <a:rPr lang="en-US" sz="27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Mapping  (elaborate in NN)</a:t>
            </a:r>
            <a:endParaRPr sz="27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5">
            <a:alphaModFix/>
          </a:blip>
          <a:srcRect b="-6459" l="1804" r="-4929" t="2281"/>
          <a:stretch/>
        </p:blipFill>
        <p:spPr>
          <a:xfrm>
            <a:off x="9866288" y="6499466"/>
            <a:ext cx="2284507" cy="2643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6"/>
          <p:cNvGrpSpPr/>
          <p:nvPr/>
        </p:nvGrpSpPr>
        <p:grpSpPr>
          <a:xfrm>
            <a:off x="14590375" y="6306613"/>
            <a:ext cx="2641661" cy="3029405"/>
            <a:chOff x="13287713" y="6234800"/>
            <a:chExt cx="2250713" cy="2361925"/>
          </a:xfrm>
        </p:grpSpPr>
        <p:pic>
          <p:nvPicPr>
            <p:cNvPr id="214" name="Google Shape;214;p16"/>
            <p:cNvPicPr preferRelativeResize="0"/>
            <p:nvPr/>
          </p:nvPicPr>
          <p:blipFill rotWithShape="1">
            <a:blip r:embed="rId5">
              <a:alphaModFix/>
            </a:blip>
            <a:srcRect b="-6459" l="1804" r="-4929" t="2281"/>
            <a:stretch/>
          </p:blipFill>
          <p:spPr>
            <a:xfrm>
              <a:off x="13434275" y="6441151"/>
              <a:ext cx="1946363" cy="2061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6"/>
            <p:cNvSpPr/>
            <p:nvPr/>
          </p:nvSpPr>
          <p:spPr>
            <a:xfrm>
              <a:off x="13298925" y="6357225"/>
              <a:ext cx="368100" cy="22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 rot="5400000">
              <a:off x="14223413" y="7292925"/>
              <a:ext cx="368100" cy="22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5159125" y="6357225"/>
              <a:ext cx="368100" cy="22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 rot="5400000">
              <a:off x="14234625" y="5299100"/>
              <a:ext cx="368100" cy="22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9" name="Google Shape;219;p16"/>
          <p:cNvCxnSpPr/>
          <p:nvPr/>
        </p:nvCxnSpPr>
        <p:spPr>
          <a:xfrm>
            <a:off x="12378182" y="7810809"/>
            <a:ext cx="19848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6"/>
          <p:cNvSpPr txBox="1"/>
          <p:nvPr/>
        </p:nvSpPr>
        <p:spPr>
          <a:xfrm>
            <a:off x="12459488" y="7011288"/>
            <a:ext cx="182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9335100" y="1618175"/>
            <a:ext cx="89742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Examples: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7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227" name="Google Shape;227;p17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228" name="Google Shape;228;p1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7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230" name="Google Shape;230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31" name="Google Shape;231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17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233" name="Google Shape;233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4" name="Google Shape;234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236" name="Google Shape;236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7" name="Google Shape;237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17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239" name="Google Shape;239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0" name="Google Shape;240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7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242" name="Google Shape;242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43" name="Google Shape;243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245" name="Google Shape;245;p17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46" name="Google Shape;246;p17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7" name="Google Shape;247;p17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48" name="Google Shape;248;p17"/>
          <p:cNvSpPr txBox="1"/>
          <p:nvPr/>
        </p:nvSpPr>
        <p:spPr>
          <a:xfrm>
            <a:off x="588300" y="1706525"/>
            <a:ext cx="137517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Bayesian Optimization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421625" y="3297950"/>
            <a:ext cx="8543100" cy="6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Optimization method for justified hyperparameter tuning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Iteratively converge towards best hyperparameters that minimize the given loss function (MSE)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K-Folds validation to prevent overfitting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312" y="3059975"/>
            <a:ext cx="5559827" cy="351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4">
            <a:alphaModFix/>
          </a:blip>
          <a:srcRect b="0" l="0" r="9690" t="0"/>
          <a:stretch/>
        </p:blipFill>
        <p:spPr>
          <a:xfrm>
            <a:off x="9243800" y="6797775"/>
            <a:ext cx="5402849" cy="33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8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257" name="Google Shape;257;p18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258" name="Google Shape;258;p1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260" name="Google Shape;260;p1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61" name="Google Shape;261;p1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8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4" name="Google Shape;264;p1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8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7" name="Google Shape;267;p1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8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0" name="Google Shape;270;p1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8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73" name="Google Shape;273;p1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8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275" name="Google Shape;275;p18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276" name="Google Shape;276;p18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7" name="Google Shape;277;p18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78" name="Google Shape;278;p18"/>
          <p:cNvSpPr txBox="1"/>
          <p:nvPr/>
        </p:nvSpPr>
        <p:spPr>
          <a:xfrm>
            <a:off x="588300" y="1706525"/>
            <a:ext cx="137517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Training Loop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90500" y="3126075"/>
            <a:ext cx="7597200" cy="6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Cross-Entropy Loss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◆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◆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on Plateau Scheduler based on validation loss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5" y="2882180"/>
            <a:ext cx="2136157" cy="23964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/>
        </p:nvSpPr>
        <p:spPr>
          <a:xfrm>
            <a:off x="473549" y="5459863"/>
            <a:ext cx="1240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28x28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19"/>
          <p:cNvCxnSpPr/>
          <p:nvPr/>
        </p:nvCxnSpPr>
        <p:spPr>
          <a:xfrm>
            <a:off x="2435164" y="4377235"/>
            <a:ext cx="933900" cy="14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19"/>
          <p:cNvSpPr/>
          <p:nvPr/>
        </p:nvSpPr>
        <p:spPr>
          <a:xfrm>
            <a:off x="3589762" y="2798413"/>
            <a:ext cx="437100" cy="276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3105200" y="5670613"/>
            <a:ext cx="1622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784 x 1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19"/>
          <p:cNvCxnSpPr/>
          <p:nvPr/>
        </p:nvCxnSpPr>
        <p:spPr>
          <a:xfrm>
            <a:off x="4511250" y="4394113"/>
            <a:ext cx="652800" cy="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19"/>
          <p:cNvSpPr/>
          <p:nvPr/>
        </p:nvSpPr>
        <p:spPr>
          <a:xfrm>
            <a:off x="5459525" y="3729950"/>
            <a:ext cx="1285200" cy="129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flipH="1" rot="10800000">
            <a:off x="6852518" y="4369270"/>
            <a:ext cx="793500" cy="17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19"/>
          <p:cNvSpPr/>
          <p:nvPr/>
        </p:nvSpPr>
        <p:spPr>
          <a:xfrm>
            <a:off x="7753805" y="3750145"/>
            <a:ext cx="1285200" cy="129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10129621" y="3770364"/>
            <a:ext cx="1285200" cy="129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19"/>
          <p:cNvCxnSpPr/>
          <p:nvPr/>
        </p:nvCxnSpPr>
        <p:spPr>
          <a:xfrm>
            <a:off x="11867238" y="4447254"/>
            <a:ext cx="1240200" cy="1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9"/>
          <p:cNvSpPr/>
          <p:nvPr/>
        </p:nvSpPr>
        <p:spPr>
          <a:xfrm>
            <a:off x="13662225" y="2834863"/>
            <a:ext cx="3445800" cy="31266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Logits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15410325" y="4633538"/>
            <a:ext cx="26670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19"/>
          <p:cNvCxnSpPr/>
          <p:nvPr/>
        </p:nvCxnSpPr>
        <p:spPr>
          <a:xfrm flipH="1" rot="10800000">
            <a:off x="9187568" y="4439320"/>
            <a:ext cx="793500" cy="17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9"/>
          <p:cNvSpPr/>
          <p:nvPr/>
        </p:nvSpPr>
        <p:spPr>
          <a:xfrm rot="5400000">
            <a:off x="7931950" y="2987563"/>
            <a:ext cx="1072800" cy="601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6846250" y="6858938"/>
            <a:ext cx="3244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Hidden Layers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14561475" y="2071413"/>
            <a:ext cx="16221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1367125" y="7731900"/>
            <a:ext cx="1470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Hidden layer used ReLu activation function &amp; Linear transformation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decreased the layer size by ½ each time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a linear Transformation as the final layer before classifying the output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210675" y="1125050"/>
            <a:ext cx="15617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Feed Forward NN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304" name="Google Shape;304;p19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305" name="Google Shape;305;p19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9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307" name="Google Shape;307;p1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08" name="Google Shape;308;p1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310" name="Google Shape;310;p1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1" name="Google Shape;311;p1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19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313" name="Google Shape;313;p1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4" name="Google Shape;314;p1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316" name="Google Shape;316;p1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17" name="Google Shape;317;p1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9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20" name="Google Shape;320;p1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9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322" name="Google Shape;322;p1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23" name="Google Shape;323;p19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4" name="Google Shape;324;p19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325" name="Google Shape;325;p19"/>
          <p:cNvSpPr txBox="1"/>
          <p:nvPr/>
        </p:nvSpPr>
        <p:spPr>
          <a:xfrm>
            <a:off x="181175" y="1706525"/>
            <a:ext cx="19929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20"/>
          <p:cNvCxnSpPr/>
          <p:nvPr/>
        </p:nvCxnSpPr>
        <p:spPr>
          <a:xfrm>
            <a:off x="3833363" y="5395775"/>
            <a:ext cx="66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0"/>
          <p:cNvSpPr/>
          <p:nvPr/>
        </p:nvSpPr>
        <p:spPr>
          <a:xfrm>
            <a:off x="4932863" y="4489850"/>
            <a:ext cx="1797600" cy="18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20"/>
          <p:cNvCxnSpPr/>
          <p:nvPr/>
        </p:nvCxnSpPr>
        <p:spPr>
          <a:xfrm>
            <a:off x="7163063" y="5395775"/>
            <a:ext cx="66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9839588" y="5401250"/>
            <a:ext cx="66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0"/>
          <p:cNvSpPr/>
          <p:nvPr/>
        </p:nvSpPr>
        <p:spPr>
          <a:xfrm>
            <a:off x="10710713" y="4489850"/>
            <a:ext cx="666900" cy="182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Numbered 14x20 grid.svg - Wikimedia Commons" id="335" name="Google Shape;335;p20"/>
          <p:cNvPicPr preferRelativeResize="0"/>
          <p:nvPr/>
        </p:nvPicPr>
        <p:blipFill rotWithShape="1">
          <a:blip r:embed="rId3">
            <a:alphaModFix/>
          </a:blip>
          <a:srcRect b="37108" l="5405" r="65904" t="18214"/>
          <a:stretch/>
        </p:blipFill>
        <p:spPr>
          <a:xfrm>
            <a:off x="4852287" y="4412450"/>
            <a:ext cx="1878300" cy="19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1577663" y="6579800"/>
            <a:ext cx="1878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28x28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5105013" y="6679775"/>
            <a:ext cx="1372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14x14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8489288" y="6579800"/>
            <a:ext cx="82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7x7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10360300" y="6542125"/>
            <a:ext cx="1372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20"/>
          <p:cNvCxnSpPr/>
          <p:nvPr/>
        </p:nvCxnSpPr>
        <p:spPr>
          <a:xfrm>
            <a:off x="11742813" y="5368525"/>
            <a:ext cx="66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0"/>
          <p:cNvSpPr/>
          <p:nvPr/>
        </p:nvSpPr>
        <p:spPr>
          <a:xfrm>
            <a:off x="14969013" y="4349080"/>
            <a:ext cx="2811000" cy="24750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Logits 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15603062" y="3567513"/>
            <a:ext cx="154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591175" y="7278675"/>
            <a:ext cx="161319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Kernel</a:t>
            </a: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Size = 2 , reduced dimension by 2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Hidden Layers: Convolution → ReLu Activation Function → Pooling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flattening we use another ReLu Activation Function to get Logits &amp; then Classify the largest logit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992288" y="3338500"/>
            <a:ext cx="1268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0"/>
          <p:cNvSpPr/>
          <p:nvPr/>
        </p:nvSpPr>
        <p:spPr>
          <a:xfrm rot="-5400000">
            <a:off x="6837865" y="1143775"/>
            <a:ext cx="952500" cy="562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692013" y="2636650"/>
            <a:ext cx="3244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Hidden Layers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450" y="4376313"/>
            <a:ext cx="1984425" cy="19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9539" y="4800625"/>
            <a:ext cx="1268700" cy="12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6">
            <a:alphaModFix/>
          </a:blip>
          <a:srcRect b="4662" l="7613" r="8816" t="9144"/>
          <a:stretch/>
        </p:blipFill>
        <p:spPr>
          <a:xfrm>
            <a:off x="702625" y="4305675"/>
            <a:ext cx="2136150" cy="21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/>
          <p:nvPr/>
        </p:nvSpPr>
        <p:spPr>
          <a:xfrm>
            <a:off x="12774925" y="4373488"/>
            <a:ext cx="1268700" cy="2133300"/>
          </a:xfrm>
          <a:prstGeom prst="roundRect">
            <a:avLst>
              <a:gd fmla="val 16667" name="adj"/>
            </a:avLst>
          </a:prstGeom>
          <a:solidFill>
            <a:srgbClr val="3445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0"/>
          <p:cNvCxnSpPr/>
          <p:nvPr/>
        </p:nvCxnSpPr>
        <p:spPr>
          <a:xfrm>
            <a:off x="14172863" y="5401250"/>
            <a:ext cx="66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0"/>
          <p:cNvSpPr/>
          <p:nvPr/>
        </p:nvSpPr>
        <p:spPr>
          <a:xfrm rot="-5400000">
            <a:off x="13163575" y="3085275"/>
            <a:ext cx="491400" cy="148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12003775" y="2743075"/>
            <a:ext cx="28110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ReLu Func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0" y="1375875"/>
            <a:ext cx="153555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Convolutional NN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20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356" name="Google Shape;356;p20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357" name="Google Shape;357;p2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359" name="Google Shape;359;p20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60" name="Google Shape;360;p20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0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362" name="Google Shape;362;p20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3" name="Google Shape;363;p20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365" name="Google Shape;365;p20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6" name="Google Shape;366;p20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20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368" name="Google Shape;368;p20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9" name="Google Shape;369;p20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0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371" name="Google Shape;371;p20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72" name="Google Shape;372;p20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0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374" name="Google Shape;374;p20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75" name="Google Shape;375;p20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6" name="Google Shape;376;p20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377" name="Google Shape;377;p20"/>
          <p:cNvSpPr txBox="1"/>
          <p:nvPr/>
        </p:nvSpPr>
        <p:spPr>
          <a:xfrm>
            <a:off x="181175" y="1706525"/>
            <a:ext cx="19929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1"/>
          <p:cNvGrpSpPr/>
          <p:nvPr/>
        </p:nvGrpSpPr>
        <p:grpSpPr>
          <a:xfrm>
            <a:off x="21300" y="-3908228"/>
            <a:ext cx="18288118" cy="5131977"/>
            <a:chOff x="0" y="-57150"/>
            <a:chExt cx="4816592" cy="1351623"/>
          </a:xfrm>
        </p:grpSpPr>
        <p:sp>
          <p:nvSpPr>
            <p:cNvPr id="383" name="Google Shape;383;p21"/>
            <p:cNvSpPr/>
            <p:nvPr/>
          </p:nvSpPr>
          <p:spPr>
            <a:xfrm>
              <a:off x="0" y="0"/>
              <a:ext cx="4816592" cy="1294473"/>
            </a:xfrm>
            <a:custGeom>
              <a:rect b="b" l="l" r="r" t="t"/>
              <a:pathLst>
                <a:path extrusionOk="0" h="12944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384" name="Google Shape;384;p21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21"/>
          <p:cNvGrpSpPr/>
          <p:nvPr/>
        </p:nvGrpSpPr>
        <p:grpSpPr>
          <a:xfrm rot="10800000">
            <a:off x="21331" y="-1115134"/>
            <a:ext cx="2672974" cy="2359735"/>
            <a:chOff x="0" y="-6350"/>
            <a:chExt cx="812800" cy="717550"/>
          </a:xfrm>
        </p:grpSpPr>
        <p:sp>
          <p:nvSpPr>
            <p:cNvPr id="386" name="Google Shape;386;p21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87" name="Google Shape;387;p21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21"/>
          <p:cNvGrpSpPr/>
          <p:nvPr/>
        </p:nvGrpSpPr>
        <p:grpSpPr>
          <a:xfrm rot="10800000">
            <a:off x="9672059" y="-1115134"/>
            <a:ext cx="2672974" cy="2359735"/>
            <a:chOff x="0" y="-6350"/>
            <a:chExt cx="812800" cy="717550"/>
          </a:xfrm>
        </p:grpSpPr>
        <p:sp>
          <p:nvSpPr>
            <p:cNvPr id="389" name="Google Shape;389;p21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0" name="Google Shape;390;p21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21"/>
          <p:cNvGrpSpPr/>
          <p:nvPr/>
        </p:nvGrpSpPr>
        <p:grpSpPr>
          <a:xfrm rot="10800000">
            <a:off x="16056293" y="-1115134"/>
            <a:ext cx="2672974" cy="2359735"/>
            <a:chOff x="0" y="-6350"/>
            <a:chExt cx="812800" cy="717550"/>
          </a:xfrm>
        </p:grpSpPr>
        <p:sp>
          <p:nvSpPr>
            <p:cNvPr id="392" name="Google Shape;392;p21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3" name="Google Shape;393;p21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1"/>
          <p:cNvGrpSpPr/>
          <p:nvPr/>
        </p:nvGrpSpPr>
        <p:grpSpPr>
          <a:xfrm rot="10800000">
            <a:off x="3285992" y="-1115134"/>
            <a:ext cx="2672974" cy="2359735"/>
            <a:chOff x="0" y="-6350"/>
            <a:chExt cx="812800" cy="717550"/>
          </a:xfrm>
        </p:grpSpPr>
        <p:sp>
          <p:nvSpPr>
            <p:cNvPr id="395" name="Google Shape;395;p21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6" name="Google Shape;396;p21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1"/>
          <p:cNvGrpSpPr/>
          <p:nvPr/>
        </p:nvGrpSpPr>
        <p:grpSpPr>
          <a:xfrm rot="10800000">
            <a:off x="12849888" y="-1115134"/>
            <a:ext cx="2672974" cy="2359735"/>
            <a:chOff x="0" y="-6350"/>
            <a:chExt cx="812800" cy="717550"/>
          </a:xfrm>
        </p:grpSpPr>
        <p:sp>
          <p:nvSpPr>
            <p:cNvPr id="398" name="Google Shape;398;p21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99" name="Google Shape;399;p21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1"/>
          <p:cNvGrpSpPr/>
          <p:nvPr/>
        </p:nvGrpSpPr>
        <p:grpSpPr>
          <a:xfrm rot="10800000">
            <a:off x="6492326" y="-1115134"/>
            <a:ext cx="2672974" cy="2359735"/>
            <a:chOff x="0" y="-6350"/>
            <a:chExt cx="812800" cy="717550"/>
          </a:xfrm>
        </p:grpSpPr>
        <p:sp>
          <p:nvSpPr>
            <p:cNvPr id="401" name="Google Shape;401;p21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02" name="Google Shape;402;p21"/>
            <p:cNvSpPr txBox="1"/>
            <p:nvPr/>
          </p:nvSpPr>
          <p:spPr>
            <a:xfrm>
              <a:off x="127000" y="-6350"/>
              <a:ext cx="5589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950" lIns="66950" spcFirstLastPara="1" rIns="66950" wrap="square" tIns="6695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3" name="Google Shape;403;p21"/>
          <p:cNvCxnSpPr/>
          <p:nvPr/>
        </p:nvCxnSpPr>
        <p:spPr>
          <a:xfrm rot="10800000">
            <a:off x="0" y="1223718"/>
            <a:ext cx="18309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404" name="Google Shape;404;p21"/>
          <p:cNvSpPr txBox="1"/>
          <p:nvPr/>
        </p:nvSpPr>
        <p:spPr>
          <a:xfrm>
            <a:off x="181175" y="1706525"/>
            <a:ext cx="19929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Transformer With CNN Features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472750" y="8599675"/>
            <a:ext cx="16131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➔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transformer has 8 attention heads per encoder and decoder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◆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 head: calculates the “importance” of each feature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6" name="Google Shape;4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3" y="4829081"/>
            <a:ext cx="1922371" cy="19843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1"/>
          <p:cNvSpPr txBox="1"/>
          <p:nvPr/>
        </p:nvSpPr>
        <p:spPr>
          <a:xfrm>
            <a:off x="590864" y="6999740"/>
            <a:ext cx="1690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28x28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03601" y="4215731"/>
            <a:ext cx="1141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21"/>
          <p:cNvCxnSpPr/>
          <p:nvPr/>
        </p:nvCxnSpPr>
        <p:spPr>
          <a:xfrm>
            <a:off x="2512722" y="5887494"/>
            <a:ext cx="1797900" cy="1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1"/>
          <p:cNvSpPr/>
          <p:nvPr/>
        </p:nvSpPr>
        <p:spPr>
          <a:xfrm rot="-5400000">
            <a:off x="3213588" y="5331000"/>
            <a:ext cx="3630900" cy="112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Spatial Feature</a:t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21"/>
          <p:cNvCxnSpPr/>
          <p:nvPr/>
        </p:nvCxnSpPr>
        <p:spPr>
          <a:xfrm flipH="1" rot="10800000">
            <a:off x="5747462" y="5872214"/>
            <a:ext cx="6795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1"/>
          <p:cNvSpPr txBox="1"/>
          <p:nvPr/>
        </p:nvSpPr>
        <p:spPr>
          <a:xfrm>
            <a:off x="2825013" y="5270400"/>
            <a:ext cx="1485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21"/>
          <p:cNvCxnSpPr/>
          <p:nvPr/>
        </p:nvCxnSpPr>
        <p:spPr>
          <a:xfrm flipH="1" rot="10800000">
            <a:off x="9014247" y="5872214"/>
            <a:ext cx="6795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1"/>
          <p:cNvSpPr/>
          <p:nvPr/>
        </p:nvSpPr>
        <p:spPr>
          <a:xfrm>
            <a:off x="10115055" y="4839188"/>
            <a:ext cx="1970400" cy="1984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1"/>
          <p:cNvSpPr/>
          <p:nvPr/>
        </p:nvSpPr>
        <p:spPr>
          <a:xfrm rot="-5400000">
            <a:off x="11547913" y="5419500"/>
            <a:ext cx="4164300" cy="9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FULLY CONNECTED LAYER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15083050" y="4974505"/>
            <a:ext cx="2811000" cy="24750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Logits 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15717100" y="4192938"/>
            <a:ext cx="154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9972192" y="5044638"/>
            <a:ext cx="1970400" cy="1984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9844042" y="5229963"/>
            <a:ext cx="1970400" cy="1984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6870905" y="4708263"/>
            <a:ext cx="1970400" cy="1984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6728042" y="4913713"/>
            <a:ext cx="1970400" cy="1984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6599892" y="5099038"/>
            <a:ext cx="1970400" cy="1984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ENCODER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6012425" y="4049350"/>
            <a:ext cx="6572700" cy="4317300"/>
          </a:xfrm>
          <a:prstGeom prst="roundRect">
            <a:avLst>
              <a:gd fmla="val 16667" name="adj"/>
            </a:avLst>
          </a:prstGeom>
          <a:solidFill>
            <a:srgbClr val="FF7C7C">
              <a:alpha val="13210"/>
            </a:srgbClr>
          </a:solidFill>
          <a:ln cap="flat" cmpd="sng" w="7620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7686863" y="3069050"/>
            <a:ext cx="3223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1"/>
          <p:cNvCxnSpPr/>
          <p:nvPr/>
        </p:nvCxnSpPr>
        <p:spPr>
          <a:xfrm>
            <a:off x="14286900" y="6026675"/>
            <a:ext cx="66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1"/>
          <p:cNvCxnSpPr/>
          <p:nvPr/>
        </p:nvCxnSpPr>
        <p:spPr>
          <a:xfrm flipH="1" rot="10800000">
            <a:off x="12235772" y="5872214"/>
            <a:ext cx="6795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