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951b9f7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951b9f7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951b9f7c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951b9f7c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6a57938d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6a57938d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6a57938d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6a57938d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6a57938d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6a57938d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951b9f7c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951b9f7c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6a57938d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6a57938d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951b9f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951b9f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951b9f7c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951b9f7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951b9f7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951b9f7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ml.ics.uci.edu/~mlearn/MLRepository.html" TargetMode="External"/><Relationship Id="rId4" Type="http://schemas.openxmlformats.org/officeDocument/2006/relationships/hyperlink" Target="https://www.censu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achinelearningmastery.com/imbalanced-classification-with-the-adult-incom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Adult Income</a:t>
            </a:r>
            <a:endParaRPr>
              <a:latin typeface="Lato"/>
              <a:ea typeface="Lato"/>
              <a:cs typeface="Lato"/>
              <a:sym typeface="La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 Gabrielle Ray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Model Evaluation</a:t>
            </a:r>
            <a:endParaRPr/>
          </a:p>
        </p:txBody>
      </p:sp>
      <p:sp>
        <p:nvSpPr>
          <p:cNvPr id="147" name="Google Shape;147;p22"/>
          <p:cNvSpPr txBox="1"/>
          <p:nvPr/>
        </p:nvSpPr>
        <p:spPr>
          <a:xfrm>
            <a:off x="645450" y="2146950"/>
            <a:ext cx="6177300" cy="19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best model chosen, to predict an adult’s income level based on their personal information is the Logistic Regression Model.  The model was able to </a:t>
            </a:r>
            <a:r>
              <a:rPr lang="en" sz="1300">
                <a:solidFill>
                  <a:schemeClr val="accent1"/>
                </a:solidFill>
                <a:latin typeface="Lato"/>
                <a:ea typeface="Lato"/>
                <a:cs typeface="Lato"/>
                <a:sym typeface="Lato"/>
              </a:rPr>
              <a:t>correctly</a:t>
            </a:r>
            <a:r>
              <a:rPr lang="en" sz="1300">
                <a:solidFill>
                  <a:schemeClr val="accent1"/>
                </a:solidFill>
                <a:latin typeface="Lato"/>
                <a:ea typeface="Lato"/>
                <a:cs typeface="Lato"/>
                <a:sym typeface="Lato"/>
              </a:rPr>
              <a:t> predict 0.60% of adult’s income.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 </a:t>
            </a:r>
            <a:r>
              <a:rPr lang="en"/>
              <a:t>Recommendations</a:t>
            </a:r>
            <a:endParaRPr/>
          </a:p>
        </p:txBody>
      </p:sp>
      <p:sp>
        <p:nvSpPr>
          <p:cNvPr id="153" name="Google Shape;153;p23"/>
          <p:cNvSpPr txBox="1"/>
          <p:nvPr/>
        </p:nvSpPr>
        <p:spPr>
          <a:xfrm>
            <a:off x="693775" y="2057225"/>
            <a:ext cx="6853800" cy="24435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1"/>
              </a:buClr>
              <a:buSzPts val="1500"/>
              <a:buFont typeface="Lato"/>
              <a:buChar char="-"/>
            </a:pPr>
            <a:r>
              <a:rPr lang="en" sz="1500">
                <a:solidFill>
                  <a:schemeClr val="accent1"/>
                </a:solidFill>
                <a:latin typeface="Lato"/>
                <a:ea typeface="Lato"/>
                <a:cs typeface="Lato"/>
                <a:sym typeface="Lato"/>
              </a:rPr>
              <a:t>Adding additional data can possibly increase the model’s positive prediction. </a:t>
            </a:r>
            <a:endParaRPr sz="1500">
              <a:solidFill>
                <a:schemeClr val="accent1"/>
              </a:solidFill>
              <a:latin typeface="Lato"/>
              <a:ea typeface="Lato"/>
              <a:cs typeface="Lato"/>
              <a:sym typeface="Lato"/>
            </a:endParaRPr>
          </a:p>
          <a:p>
            <a:pPr indent="0" lvl="0" marL="0" rtl="0" algn="l">
              <a:spcBef>
                <a:spcPts val="0"/>
              </a:spcBef>
              <a:spcAft>
                <a:spcPts val="0"/>
              </a:spcAft>
              <a:buNone/>
            </a:pPr>
            <a:r>
              <a:t/>
            </a:r>
            <a:endParaRPr sz="1500">
              <a:solidFill>
                <a:schemeClr val="accent1"/>
              </a:solidFill>
              <a:latin typeface="Lato"/>
              <a:ea typeface="Lato"/>
              <a:cs typeface="Lato"/>
              <a:sym typeface="Lato"/>
            </a:endParaRPr>
          </a:p>
          <a:p>
            <a:pPr indent="0" lvl="0" marL="0" rtl="0" algn="l">
              <a:spcBef>
                <a:spcPts val="0"/>
              </a:spcBef>
              <a:spcAft>
                <a:spcPts val="0"/>
              </a:spcAft>
              <a:buNone/>
            </a:pPr>
            <a:r>
              <a:rPr lang="en" sz="1500">
                <a:solidFill>
                  <a:schemeClr val="accent1"/>
                </a:solidFill>
                <a:latin typeface="Lato"/>
                <a:ea typeface="Lato"/>
                <a:cs typeface="Lato"/>
                <a:sym typeface="Lato"/>
              </a:rPr>
              <a:t>However,  using this model to predict adult’s income could result into further Income Inequality. Meaning , if the model predicts a category of individuals with lowers income rates with high income rates. What is being analysed to help people with lower income can actually hurt them and cause poverty rates to increase.</a:t>
            </a:r>
            <a:endParaRPr sz="15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Business</a:t>
            </a:r>
            <a:r>
              <a:rPr lang="en" u="sng"/>
              <a:t> </a:t>
            </a:r>
            <a:r>
              <a:rPr lang="en" u="sng"/>
              <a:t>Problem</a:t>
            </a:r>
            <a:endParaRPr u="sng"/>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“Adult” dataset focuses on predicting an individual’s </a:t>
            </a:r>
            <a:r>
              <a:rPr lang="en"/>
              <a:t>income based on their personal information.</a:t>
            </a:r>
            <a:endParaRPr/>
          </a:p>
          <a:p>
            <a:pPr indent="0" lvl="0" marL="0" rtl="0" algn="l">
              <a:spcBef>
                <a:spcPts val="1200"/>
              </a:spcBef>
              <a:spcAft>
                <a:spcPts val="1200"/>
              </a:spcAft>
              <a:buNone/>
            </a:pPr>
            <a:r>
              <a:t/>
            </a:r>
            <a:endParaRPr b="1" i="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09400" y="1194250"/>
            <a:ext cx="76887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Data Source </a:t>
            </a:r>
            <a:endParaRPr u="sng"/>
          </a:p>
        </p:txBody>
      </p:sp>
      <p:sp>
        <p:nvSpPr>
          <p:cNvPr id="99" name="Google Shape;99;p15"/>
          <p:cNvSpPr txBox="1"/>
          <p:nvPr>
            <p:ph idx="1" type="body"/>
          </p:nvPr>
        </p:nvSpPr>
        <p:spPr>
          <a:xfrm>
            <a:off x="230450" y="1902125"/>
            <a:ext cx="7830300" cy="3039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901"/>
              <a:t>This data set named “Adult” is by  The University of California, Irvine. The dataset is located in their </a:t>
            </a:r>
            <a:r>
              <a:rPr lang="en" sz="1901" u="sng">
                <a:solidFill>
                  <a:schemeClr val="hlink"/>
                </a:solidFill>
                <a:hlinkClick r:id="rId3"/>
              </a:rPr>
              <a:t>UCI repository </a:t>
            </a:r>
            <a:r>
              <a:rPr lang="en" sz="1901"/>
              <a:t> </a:t>
            </a:r>
            <a:r>
              <a:rPr lang="en" sz="1901"/>
              <a:t>of machine learning databases.  The dataset is based on the 1994 </a:t>
            </a:r>
            <a:r>
              <a:rPr lang="en" sz="1901" u="sng">
                <a:solidFill>
                  <a:schemeClr val="hlink"/>
                </a:solidFill>
                <a:hlinkClick r:id="rId4"/>
              </a:rPr>
              <a:t>US Census Bureau</a:t>
            </a:r>
            <a:r>
              <a:rPr lang="en" sz="1901"/>
              <a:t> data. </a:t>
            </a:r>
            <a:endParaRPr sz="1901"/>
          </a:p>
          <a:p>
            <a:pPr indent="0" lvl="0" marL="0" rtl="0" algn="l">
              <a:spcBef>
                <a:spcPts val="1200"/>
              </a:spcBef>
              <a:spcAft>
                <a:spcPts val="0"/>
              </a:spcAft>
              <a:buNone/>
            </a:pPr>
            <a:r>
              <a:rPr lang="en" sz="1901"/>
              <a:t>The detailed description of the dataset can be found in the UCI </a:t>
            </a:r>
            <a:r>
              <a:rPr lang="en" sz="1901"/>
              <a:t>original</a:t>
            </a:r>
            <a:r>
              <a:rPr lang="en" sz="1901"/>
              <a:t> documentation</a:t>
            </a:r>
            <a:endParaRPr sz="1901"/>
          </a:p>
          <a:p>
            <a:pPr indent="0" lvl="0" marL="0" rtl="0" algn="l">
              <a:spcBef>
                <a:spcPts val="1200"/>
              </a:spcBef>
              <a:spcAft>
                <a:spcPts val="0"/>
              </a:spcAft>
              <a:buNone/>
            </a:pPr>
            <a:r>
              <a:rPr lang="en" sz="1901"/>
              <a:t>The dataset contains 16 columns</a:t>
            </a:r>
            <a:endParaRPr sz="1901"/>
          </a:p>
          <a:p>
            <a:pPr indent="0" lvl="0" marL="0" rtl="0" algn="l">
              <a:spcBef>
                <a:spcPts val="1200"/>
              </a:spcBef>
              <a:spcAft>
                <a:spcPts val="0"/>
              </a:spcAft>
              <a:buNone/>
            </a:pPr>
            <a:r>
              <a:rPr lang="en" sz="1901"/>
              <a:t>The target column: Income</a:t>
            </a:r>
            <a:endParaRPr sz="1901"/>
          </a:p>
          <a:p>
            <a:pPr indent="0" lvl="0" marL="0" rtl="0" algn="l">
              <a:spcBef>
                <a:spcPts val="1200"/>
              </a:spcBef>
              <a:spcAft>
                <a:spcPts val="0"/>
              </a:spcAft>
              <a:buNone/>
            </a:pPr>
            <a:r>
              <a:rPr lang="en" sz="1901"/>
              <a:t>“Income” is divided into two categories: &lt; = 50k or &gt; 50k</a:t>
            </a:r>
            <a:endParaRPr sz="190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Description: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141625" y="1853850"/>
            <a:ext cx="8652574" cy="241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Adult Income Prediction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a:t>“ Adult income predictions can be useful for analyzing the income distribution and inequality in a population, or or targeting potential customers or donors for a business or a charity”</a:t>
            </a:r>
            <a:endParaRPr b="1" i="1" sz="1600"/>
          </a:p>
          <a:p>
            <a:pPr indent="0" lvl="0" marL="0" rtl="0" algn="l">
              <a:spcBef>
                <a:spcPts val="1200"/>
              </a:spcBef>
              <a:spcAft>
                <a:spcPts val="0"/>
              </a:spcAft>
              <a:buNone/>
            </a:pPr>
            <a:r>
              <a:t/>
            </a:r>
            <a:endParaRPr b="1" i="1" sz="1600"/>
          </a:p>
          <a:p>
            <a:pPr indent="0" lvl="0" marL="0" rtl="0" algn="l">
              <a:spcBef>
                <a:spcPts val="1200"/>
              </a:spcBef>
              <a:spcAft>
                <a:spcPts val="0"/>
              </a:spcAft>
              <a:buNone/>
            </a:pPr>
            <a:r>
              <a:rPr b="1" i="1" lang="en" sz="1600"/>
              <a:t>Sourced: </a:t>
            </a:r>
            <a:r>
              <a:rPr b="1" i="1" lang="en" sz="1600" u="sng">
                <a:solidFill>
                  <a:schemeClr val="accent5"/>
                </a:solidFill>
                <a:hlinkClick r:id="rId3">
                  <a:extLst>
                    <a:ext uri="{A12FA001-AC4F-418D-AE19-62706E023703}">
                      <ahyp:hlinkClr val="tx"/>
                    </a:ext>
                  </a:extLst>
                </a:hlinkClick>
              </a:rPr>
              <a:t>Machine Learning Mastery.com</a:t>
            </a:r>
            <a:endParaRPr b="1" i="1" sz="16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08275" y="511650"/>
            <a:ext cx="79776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40"/>
              <a:t>Comparing Capital Asset Increase to Workclass:</a:t>
            </a:r>
            <a:endParaRPr sz="2140"/>
          </a:p>
        </p:txBody>
      </p:sp>
      <p:sp>
        <p:nvSpPr>
          <p:cNvPr id="118" name="Google Shape;118;p18"/>
          <p:cNvSpPr txBox="1"/>
          <p:nvPr>
            <p:ph idx="1" type="body"/>
          </p:nvPr>
        </p:nvSpPr>
        <p:spPr>
          <a:xfrm>
            <a:off x="260075" y="1498150"/>
            <a:ext cx="3236100" cy="267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Individuals who are Self Employed had the highest capital gains. This is about $5,800</a:t>
            </a:r>
            <a:endParaRPr/>
          </a:p>
          <a:p>
            <a:pPr indent="-311150" lvl="0" marL="457200" rtl="0" algn="l">
              <a:spcBef>
                <a:spcPts val="0"/>
              </a:spcBef>
              <a:spcAft>
                <a:spcPts val="0"/>
              </a:spcAft>
              <a:buSzPts val="1300"/>
              <a:buChar char="-"/>
            </a:pPr>
            <a:r>
              <a:rPr lang="en"/>
              <a:t>Individuals who have never worked did not have any capital asset increase </a:t>
            </a:r>
            <a:endParaRPr/>
          </a:p>
          <a:p>
            <a:pPr indent="-311150" lvl="0" marL="457200" rtl="0" algn="l">
              <a:spcBef>
                <a:spcPts val="0"/>
              </a:spcBef>
              <a:spcAft>
                <a:spcPts val="0"/>
              </a:spcAft>
              <a:buSzPts val="1300"/>
              <a:buChar char="-"/>
            </a:pPr>
            <a:r>
              <a:rPr lang="en"/>
              <a:t>Independent contractors have the second highest Capital asset gain of about $2,000</a:t>
            </a:r>
            <a:endParaRPr/>
          </a:p>
        </p:txBody>
      </p:sp>
      <p:pic>
        <p:nvPicPr>
          <p:cNvPr id="119" name="Google Shape;119;p18"/>
          <p:cNvPicPr preferRelativeResize="0"/>
          <p:nvPr/>
        </p:nvPicPr>
        <p:blipFill>
          <a:blip r:embed="rId3">
            <a:alphaModFix/>
          </a:blip>
          <a:stretch>
            <a:fillRect/>
          </a:stretch>
        </p:blipFill>
        <p:spPr>
          <a:xfrm>
            <a:off x="4186925" y="1046850"/>
            <a:ext cx="4216062" cy="3750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1625600" y="1049625"/>
            <a:ext cx="5563200" cy="1905000"/>
          </a:xfrm>
          <a:prstGeom prst="rect">
            <a:avLst/>
          </a:prstGeom>
        </p:spPr>
        <p:txBody>
          <a:bodyPr anchorCtr="0" anchor="t" bIns="91425" lIns="91425" spcFirstLastPara="1" rIns="91425" wrap="square" tIns="91425">
            <a:normAutofit fontScale="55000" lnSpcReduction="20000"/>
          </a:bodyPr>
          <a:lstStyle/>
          <a:p>
            <a:pPr indent="-298880" lvl="0" marL="457200" rtl="0" algn="l">
              <a:spcBef>
                <a:spcPts val="0"/>
              </a:spcBef>
              <a:spcAft>
                <a:spcPts val="0"/>
              </a:spcAft>
              <a:buSzPct val="100000"/>
              <a:buChar char="-"/>
            </a:pPr>
            <a:r>
              <a:rPr lang="en" sz="2012"/>
              <a:t>Women with the max of 16 years of education, worked the most of about 45 hours a week </a:t>
            </a:r>
            <a:endParaRPr sz="2012"/>
          </a:p>
          <a:p>
            <a:pPr indent="-298880" lvl="0" marL="457200" rtl="0" algn="l">
              <a:spcBef>
                <a:spcPts val="0"/>
              </a:spcBef>
              <a:spcAft>
                <a:spcPts val="0"/>
              </a:spcAft>
              <a:buSzPct val="100000"/>
              <a:buChar char="-"/>
            </a:pPr>
            <a:r>
              <a:rPr lang="en" sz="2012"/>
              <a:t>Men with the education years of 15, work the more hours than everyone else</a:t>
            </a:r>
            <a:endParaRPr sz="2012"/>
          </a:p>
          <a:p>
            <a:pPr indent="-298880" lvl="0" marL="457200" rtl="0" algn="l">
              <a:spcBef>
                <a:spcPts val="0"/>
              </a:spcBef>
              <a:spcAft>
                <a:spcPts val="0"/>
              </a:spcAft>
              <a:buSzPct val="100000"/>
              <a:buChar char="-"/>
            </a:pPr>
            <a:r>
              <a:rPr lang="en" sz="2012"/>
              <a:t>All Men worked at least 35 hours per week despite there years of education</a:t>
            </a:r>
            <a:endParaRPr sz="2012"/>
          </a:p>
          <a:p>
            <a:pPr indent="-298880" lvl="0" marL="457200" rtl="0" algn="l">
              <a:spcBef>
                <a:spcPts val="0"/>
              </a:spcBef>
              <a:spcAft>
                <a:spcPts val="0"/>
              </a:spcAft>
              <a:buSzPct val="100000"/>
              <a:buChar char="-"/>
            </a:pPr>
            <a:r>
              <a:rPr lang="en" sz="2012"/>
              <a:t>All Women worked at least 30 hours a week</a:t>
            </a:r>
            <a:endParaRPr sz="2012"/>
          </a:p>
          <a:p>
            <a:pPr indent="-298880" lvl="0" marL="457200" rtl="0" algn="l">
              <a:spcBef>
                <a:spcPts val="0"/>
              </a:spcBef>
              <a:spcAft>
                <a:spcPts val="0"/>
              </a:spcAft>
              <a:buSzPct val="100000"/>
              <a:buChar char="-"/>
            </a:pPr>
            <a:r>
              <a:rPr lang="en" sz="2012"/>
              <a:t>Men worked more than Women</a:t>
            </a:r>
            <a:endParaRPr sz="2012"/>
          </a:p>
          <a:p>
            <a:pPr indent="-298880" lvl="0" marL="457200" rtl="0" algn="l">
              <a:spcBef>
                <a:spcPts val="0"/>
              </a:spcBef>
              <a:spcAft>
                <a:spcPts val="0"/>
              </a:spcAft>
              <a:buSzPct val="100000"/>
              <a:buChar char="-"/>
            </a:pPr>
            <a:r>
              <a:rPr lang="en" sz="2012"/>
              <a:t>Both Men and Women with  7 years of education worked the least amount</a:t>
            </a:r>
            <a:endParaRPr sz="2012"/>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5" name="Google Shape;125;p19"/>
          <p:cNvSpPr txBox="1"/>
          <p:nvPr/>
        </p:nvSpPr>
        <p:spPr>
          <a:xfrm>
            <a:off x="287700" y="531825"/>
            <a:ext cx="7392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Lato"/>
                <a:ea typeface="Lato"/>
                <a:cs typeface="Lato"/>
                <a:sym typeface="Lato"/>
              </a:rPr>
              <a:t>Comparing Males and Females Education and Working Hours</a:t>
            </a:r>
            <a:endParaRPr b="1" sz="2000">
              <a:solidFill>
                <a:schemeClr val="accent1"/>
              </a:solidFill>
              <a:latin typeface="Lato"/>
              <a:ea typeface="Lato"/>
              <a:cs typeface="Lato"/>
              <a:sym typeface="Lato"/>
            </a:endParaRPr>
          </a:p>
        </p:txBody>
      </p:sp>
      <p:pic>
        <p:nvPicPr>
          <p:cNvPr id="126" name="Google Shape;126;p19"/>
          <p:cNvPicPr preferRelativeResize="0"/>
          <p:nvPr/>
        </p:nvPicPr>
        <p:blipFill>
          <a:blip r:embed="rId3">
            <a:alphaModFix/>
          </a:blip>
          <a:stretch>
            <a:fillRect/>
          </a:stretch>
        </p:blipFill>
        <p:spPr>
          <a:xfrm>
            <a:off x="5556375" y="2285000"/>
            <a:ext cx="3327800" cy="2703800"/>
          </a:xfrm>
          <a:prstGeom prst="rect">
            <a:avLst/>
          </a:prstGeom>
          <a:noFill/>
          <a:ln>
            <a:noFill/>
          </a:ln>
        </p:spPr>
      </p:pic>
      <p:pic>
        <p:nvPicPr>
          <p:cNvPr id="127" name="Google Shape;127;p19"/>
          <p:cNvPicPr preferRelativeResize="0"/>
          <p:nvPr/>
        </p:nvPicPr>
        <p:blipFill>
          <a:blip r:embed="rId4">
            <a:alphaModFix/>
          </a:blip>
          <a:stretch>
            <a:fillRect/>
          </a:stretch>
        </p:blipFill>
        <p:spPr>
          <a:xfrm>
            <a:off x="103875" y="2392051"/>
            <a:ext cx="3754200" cy="265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36025" y="621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a:t>
            </a:r>
            <a:r>
              <a:rPr lang="en"/>
              <a:t> Males’ Capital gain by Income</a:t>
            </a:r>
            <a:endParaRPr/>
          </a:p>
        </p:txBody>
      </p:sp>
      <p:sp>
        <p:nvSpPr>
          <p:cNvPr id="133" name="Google Shape;133;p20"/>
          <p:cNvSpPr txBox="1"/>
          <p:nvPr>
            <p:ph idx="1" type="body"/>
          </p:nvPr>
        </p:nvSpPr>
        <p:spPr>
          <a:xfrm>
            <a:off x="729450" y="2160750"/>
            <a:ext cx="2697600" cy="217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Men with about 12 years of Education makes at least 50k or above</a:t>
            </a:r>
            <a:endParaRPr/>
          </a:p>
          <a:p>
            <a:pPr indent="-311150" lvl="0" marL="457200" rtl="0" algn="l">
              <a:spcBef>
                <a:spcPts val="0"/>
              </a:spcBef>
              <a:spcAft>
                <a:spcPts val="0"/>
              </a:spcAft>
              <a:buSzPts val="1300"/>
              <a:buChar char="-"/>
            </a:pPr>
            <a:r>
              <a:rPr lang="en"/>
              <a:t>Men with about 9 years of </a:t>
            </a:r>
            <a:r>
              <a:rPr lang="en"/>
              <a:t>education</a:t>
            </a:r>
            <a:r>
              <a:rPr lang="en"/>
              <a:t> make at 50k or less</a:t>
            </a:r>
            <a:endParaRPr/>
          </a:p>
        </p:txBody>
      </p:sp>
      <p:pic>
        <p:nvPicPr>
          <p:cNvPr id="134" name="Google Shape;134;p20"/>
          <p:cNvPicPr preferRelativeResize="0"/>
          <p:nvPr/>
        </p:nvPicPr>
        <p:blipFill>
          <a:blip r:embed="rId3">
            <a:alphaModFix/>
          </a:blip>
          <a:stretch>
            <a:fillRect/>
          </a:stretch>
        </p:blipFill>
        <p:spPr>
          <a:xfrm>
            <a:off x="4452247" y="1494947"/>
            <a:ext cx="3896429" cy="3381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01525" y="587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Females’ by Income by Education </a:t>
            </a:r>
            <a:endParaRPr/>
          </a:p>
        </p:txBody>
      </p:sp>
      <p:sp>
        <p:nvSpPr>
          <p:cNvPr id="140" name="Google Shape;140;p21"/>
          <p:cNvSpPr txBox="1"/>
          <p:nvPr>
            <p:ph idx="1" type="body"/>
          </p:nvPr>
        </p:nvSpPr>
        <p:spPr>
          <a:xfrm>
            <a:off x="619025" y="1442925"/>
            <a:ext cx="2594100" cy="320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Women with </a:t>
            </a:r>
            <a:r>
              <a:rPr lang="en"/>
              <a:t>about</a:t>
            </a:r>
            <a:r>
              <a:rPr lang="en"/>
              <a:t> 12 years of education  make 50k or above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Women with at least 10 years of education and that make 50k orless  </a:t>
            </a:r>
            <a:endParaRPr/>
          </a:p>
          <a:p>
            <a:pPr indent="-311150" lvl="0" marL="457200" rtl="0" algn="l">
              <a:spcBef>
                <a:spcPts val="0"/>
              </a:spcBef>
              <a:spcAft>
                <a:spcPts val="0"/>
              </a:spcAft>
              <a:buSzPts val="1300"/>
              <a:buChar char="-"/>
            </a:pPr>
            <a:r>
              <a:rPr lang="en"/>
              <a:t>Women tend to go to school longer than Men</a:t>
            </a:r>
            <a:endParaRPr/>
          </a:p>
        </p:txBody>
      </p:sp>
      <p:pic>
        <p:nvPicPr>
          <p:cNvPr id="141" name="Google Shape;141;p21"/>
          <p:cNvPicPr preferRelativeResize="0"/>
          <p:nvPr/>
        </p:nvPicPr>
        <p:blipFill>
          <a:blip r:embed="rId3">
            <a:alphaModFix/>
          </a:blip>
          <a:stretch>
            <a:fillRect/>
          </a:stretch>
        </p:blipFill>
        <p:spPr>
          <a:xfrm>
            <a:off x="4139975" y="1254963"/>
            <a:ext cx="4236781" cy="371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