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289" r:id="rId35"/>
    <p:sldId id="290" r:id="rId36"/>
    <p:sldId id="318" r:id="rId37"/>
    <p:sldId id="319" r:id="rId38"/>
    <p:sldId id="320" r:id="rId39"/>
    <p:sldId id="310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5F5A2-84C2-471B-819C-BCDE48B8C822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35B80-36CB-4E59-B0CB-DB8135444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covid é um vírus que causa doenças no sistema respiratório. A primeira infecção de covid 19 em humanos foi em 2019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5B80-36CB-4E59-B0CB-DB8135444FF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8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5B80-36CB-4E59-B0CB-DB8135444FF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6C22-A143-4524-B747-5FE2E41C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7405D-C259-4CEC-B48D-64E201D6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5F64-8672-4322-8D52-AB1F4900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F61C5-F60D-4AE4-B317-1C0CF1A0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6CF37-B17F-4EB8-B4DD-488EC59C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7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6A07F-EE3B-4AA8-9495-79788169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7710EE-E736-47CA-8F30-0D241D22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A9100B-D40B-45AE-8824-DAE44677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3F649-21AA-4236-B0EA-068EE7B0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0F715-7852-43CC-B2D0-85324BF0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09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3CEC5-7E29-4190-A442-657FA4AE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FBBCEC-F0ED-40E0-93E8-DE6D5E11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1D669-AFEE-4A92-8990-B8A8B2D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DB13A-6D55-4D41-9E3B-3C1BAA78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43209-A24F-4943-A4CA-09450D51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B9C0C-E144-48C3-9460-07ED3F09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F21AD-2C95-46AC-910C-6E5729B1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47397-EF3F-4D1C-B79C-8BDCC349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9C47A-AE27-4A69-A9B1-2DBF854E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47B3-26AD-44FF-916D-565163B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B18ED-BBFC-447A-BB57-9D626F80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2D6BBC-BDF5-4217-B7FB-7D1496A4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3A0C-91C0-4441-BC3B-9348DE11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68E5CE-B2C2-4B9C-B6F6-14CF1204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12934-AE09-4D11-B1E1-4FF85B47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847D6-9D48-48CA-95A1-230072C8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F3F83-B81D-4099-B753-89560A8EB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87918-71CD-4570-AF83-6DCEBD56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C6568A-BFFD-471D-9CED-0AC2E920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CBF116-53AC-42DE-9F48-FAFD76E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4B2D5-EAFA-4FDC-B32A-EE71859D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7B4D-E16B-4A9D-B689-C6A044A4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692E60-8E09-4BE4-8E83-5E054E4F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20A18-CE81-4C6B-AB79-DB2600CC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E43896-FE18-45BD-8699-8D2659E4B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4E6493-8DF2-439B-A7B3-577B4DE4D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82E791-C573-434F-AF08-CF11094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856552-2419-43D9-A319-7E935664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4C5A6A-A0BE-4B10-9FE9-991CAA70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67C67-79F8-4D27-A0E7-277E83F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022C53-3A07-401A-BBC9-69090B00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DE38B2-4440-4B2F-8F34-BBCD1AE6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EF4D01-7782-4D17-B5A1-69D39CD1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21EBA8-5FB3-4F6B-BEF9-711E8D74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0FFAA1-95C3-49C5-8AB3-2B1A0450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74B4CA-CC2E-4449-94DF-EF5E9630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B81B5-332C-409F-A5C9-B83D5AD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679C0-145F-45F6-8896-72935A2F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FF4A4-9A07-42B3-9CD6-A1C7D39B2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516AA4-1D0D-47FB-BAD3-D88FB18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48C00-F8E7-4B69-8E5D-E1983D5D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C6C60C-088A-402C-9C32-847BEE48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98D3F-787F-4623-9B3B-66C9FD10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3BA26-6928-46A4-94F4-995EC4B32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173859-F88C-421F-B115-8521D577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3BAF8-A5C2-47C2-9A43-0062DED4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8E037-C9CF-4771-B0A9-5C263C6D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04BF5-B055-47F2-97AE-F116A39D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33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5F4D89-35D7-4C71-A761-D5B0263C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31C60-7099-4A41-968E-1D931530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1636F-C48F-4428-A965-3A3644EB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E474-769A-47D7-A765-CE81215531CE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D70D2-B82F-443C-8750-A1B9F8399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BADA8-CB04-4394-8147-1D425CAD1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FB1B-34EB-49F7-8AD6-A17391988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9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B110-A10D-4064-8385-15A51A6D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0" y="350591"/>
            <a:ext cx="9144000" cy="150361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n-lt"/>
              </a:rPr>
              <a:t>PONTIFÍCIA UNIVERSIDADE CATÓLICA DE MINAS GERAIS NÚCLEO DE EDUCAÇÃO A DISTÂNCIA Pós-graduação Lato Sensu em Ciência de Dados 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E9F31-381D-4216-9712-05C1852E8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590" y="3124939"/>
            <a:ext cx="9144000" cy="774577"/>
          </a:xfrm>
        </p:spPr>
        <p:txBody>
          <a:bodyPr/>
          <a:lstStyle/>
          <a:p>
            <a:r>
              <a:rPr lang="pt-PT" sz="18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 MT"/>
              </a:rPr>
              <a:t>PRATICA DE ATIVIDADE FISICA ENTRE ADULTOS BRASILEIROS NAS CAPITAIS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E997FD5-421D-48C0-BF32-243204075605}"/>
              </a:ext>
            </a:extLst>
          </p:cNvPr>
          <p:cNvSpPr txBox="1">
            <a:spLocks/>
          </p:cNvSpPr>
          <p:nvPr/>
        </p:nvSpPr>
        <p:spPr>
          <a:xfrm>
            <a:off x="1524000" y="5283692"/>
            <a:ext cx="9144000" cy="77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Gabriel </a:t>
            </a:r>
            <a:r>
              <a:rPr lang="pt-BR" dirty="0" err="1"/>
              <a:t>Luis</a:t>
            </a:r>
            <a:r>
              <a:rPr lang="pt-BR" dirty="0"/>
              <a:t> Rodrigues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022556-A3FD-4C09-A2F4-E698A1333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1" y="4759626"/>
            <a:ext cx="1584963" cy="18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Processamento/Tratamento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12543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effectLst/>
                <a:ea typeface="Arial MT"/>
              </a:rPr>
              <a:t>Anaconda, versão 1.10.0 </a:t>
            </a:r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utilizando a extensão “</a:t>
            </a:r>
            <a:r>
              <a:rPr lang="pt-BR" sz="24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Jupyter</a:t>
            </a:r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Notebook”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Python 3.8.1.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Pandas </a:t>
            </a:r>
            <a:r>
              <a:rPr lang="pt-BR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pt-BR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D005C5-E17A-4BFD-8083-774C7BC2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2878000"/>
            <a:ext cx="12009120" cy="2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3408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Processamento/Tratamento de Dados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825BB2-562F-4F34-91EB-BE600C37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81" y="1526371"/>
            <a:ext cx="87219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Concatenando os quatros Data Frame em um unico DF.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34">
            <a:extLst>
              <a:ext uri="{FF2B5EF4-FFF2-40B4-BE49-F238E27FC236}">
                <a16:creationId xmlns:a16="http://schemas.microsoft.com/office/drawing/2014/main" id="{5000DAC2-00A5-4215-BADE-50FCE470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77" y="2265035"/>
            <a:ext cx="8296277" cy="184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B2DF27A-6596-4530-932E-372C3D59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94" y="4362133"/>
            <a:ext cx="5387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Informação do Data Frame.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Imagem 130">
            <a:extLst>
              <a:ext uri="{FF2B5EF4-FFF2-40B4-BE49-F238E27FC236}">
                <a16:creationId xmlns:a16="http://schemas.microsoft.com/office/drawing/2014/main" id="{9414B576-77DF-431D-B251-B958D774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29" y="4855458"/>
            <a:ext cx="3962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1B3DA85-863B-46AC-90A8-A6724202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38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Processamento/Tratamento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130188-1DE9-40DE-B5F2-A72D574F699D}"/>
              </a:ext>
            </a:extLst>
          </p:cNvPr>
          <p:cNvSpPr txBox="1"/>
          <p:nvPr/>
        </p:nvSpPr>
        <p:spPr>
          <a:xfrm>
            <a:off x="956637" y="1115092"/>
            <a:ext cx="8373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Trata campos nulos no Data Frame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3143AE-07C2-48CB-9BF0-EC0A87C6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59" y="1661444"/>
            <a:ext cx="5852419" cy="5542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BD5E3C-A887-4BCB-A0DC-D862EFC5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59" y="2695851"/>
            <a:ext cx="6758058" cy="606150"/>
          </a:xfrm>
          <a:prstGeom prst="rect">
            <a:avLst/>
          </a:prstGeom>
        </p:spPr>
      </p:pic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5A5503F3-B82A-457E-997D-052D3A4A1700}"/>
              </a:ext>
            </a:extLst>
          </p:cNvPr>
          <p:cNvSpPr txBox="1">
            <a:spLocks/>
          </p:cNvSpPr>
          <p:nvPr/>
        </p:nvSpPr>
        <p:spPr>
          <a:xfrm>
            <a:off x="956637" y="5136758"/>
            <a:ext cx="6592957" cy="60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Alterado valor do registro coluna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AF1CA3DD-31A6-4667-B0FB-B10579CC97B7}"/>
              </a:ext>
            </a:extLst>
          </p:cNvPr>
          <p:cNvSpPr txBox="1">
            <a:spLocks/>
          </p:cNvSpPr>
          <p:nvPr/>
        </p:nvSpPr>
        <p:spPr>
          <a:xfrm>
            <a:off x="941589" y="2315575"/>
            <a:ext cx="6592957" cy="60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Renomeando colunas</a:t>
            </a: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2D881338-F09B-4FA9-BCB0-25CE327EF13D}"/>
              </a:ext>
            </a:extLst>
          </p:cNvPr>
          <p:cNvSpPr txBox="1">
            <a:spLocks/>
          </p:cNvSpPr>
          <p:nvPr/>
        </p:nvSpPr>
        <p:spPr>
          <a:xfrm>
            <a:off x="956637" y="3660543"/>
            <a:ext cx="6592957" cy="60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coluna nova</a:t>
            </a: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CFE0B6E-68E6-40CD-BBA8-0B8C11377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04" y="4274333"/>
            <a:ext cx="6257925" cy="4762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76D8FEF-B977-4A71-ABB4-3BC78C8B4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304" y="5858562"/>
            <a:ext cx="5800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Processamento/Tratamento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612559" y="1126854"/>
            <a:ext cx="6755907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Ajustado tipo de campos do Data Frame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5846ED-BC75-44F1-9BEB-AA328C6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1755559"/>
            <a:ext cx="8877300" cy="2743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34F83E5-0D6D-42C8-A407-AA15A4FD75E2}"/>
              </a:ext>
            </a:extLst>
          </p:cNvPr>
          <p:cNvSpPr txBox="1"/>
          <p:nvPr/>
        </p:nvSpPr>
        <p:spPr>
          <a:xfrm>
            <a:off x="612559" y="4644220"/>
            <a:ext cx="6755907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Obtendo valores para o Ano 2019</a:t>
            </a:r>
            <a:endParaRPr lang="pt-BR" sz="2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64AF4B-CC2D-4FD4-B59C-45C1C405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24" y="5337288"/>
            <a:ext cx="8172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Processamento/Tratamento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1402672" y="977095"/>
            <a:ext cx="4181383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Importando Data Set</a:t>
            </a: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6BA513-B917-47D0-9FE0-76C062B3621C}"/>
              </a:ext>
            </a:extLst>
          </p:cNvPr>
          <p:cNvSpPr txBox="1"/>
          <p:nvPr/>
        </p:nvSpPr>
        <p:spPr>
          <a:xfrm>
            <a:off x="1470594" y="2558916"/>
            <a:ext cx="623163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Renomeando coluna do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DataFrame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688E7E-978C-445E-BAEF-756CCEB8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0" y="1650355"/>
            <a:ext cx="4314825" cy="4476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7E83E24-B713-45F0-9280-E3C384C856A4}"/>
              </a:ext>
            </a:extLst>
          </p:cNvPr>
          <p:cNvSpPr txBox="1"/>
          <p:nvPr/>
        </p:nvSpPr>
        <p:spPr>
          <a:xfrm>
            <a:off x="1402672" y="4260664"/>
            <a:ext cx="623163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Filtrando coluna no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DataFrame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475714-FF13-46EC-A278-A8DBA5B7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70" y="3276600"/>
            <a:ext cx="7381875" cy="304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BE4E551-9426-4D21-8E3D-BFDF204E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70" y="4993332"/>
            <a:ext cx="5438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1757779" y="2024109"/>
            <a:ext cx="885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Análise e </a:t>
            </a:r>
          </a:p>
          <a:p>
            <a:pPr algn="ctr"/>
            <a:r>
              <a:rPr lang="pt-BR" sz="7200" dirty="0"/>
              <a:t>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24160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1748902" y="665826"/>
            <a:ext cx="885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Análise e </a:t>
            </a:r>
          </a:p>
          <a:p>
            <a:pPr algn="ctr"/>
            <a:r>
              <a:rPr lang="pt-BR" sz="7200" dirty="0"/>
              <a:t>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412707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&gt; Análise descritiva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1091954" y="1414132"/>
            <a:ext cx="716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Total de  pessoas entrevistadas no ano de 2019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B083A-4A2B-432C-BB01-53CBE3E7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14" y="1989384"/>
            <a:ext cx="4333875" cy="6953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5436B2-89E8-48C6-BF28-994AE2235AC9}"/>
              </a:ext>
            </a:extLst>
          </p:cNvPr>
          <p:cNvSpPr txBox="1"/>
          <p:nvPr/>
        </p:nvSpPr>
        <p:spPr>
          <a:xfrm>
            <a:off x="1091954" y="3141687"/>
            <a:ext cx="8343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Total de resposta agrupado por Sim ou Não praticante de atividade física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4781BF-5213-4B86-84C9-4392402C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00" y="4663542"/>
            <a:ext cx="5534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88778" y="988004"/>
            <a:ext cx="628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Gráfico de pizza agrupado por Sim ou Não porcentagem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5F51BC-5765-47D0-8929-6317A481DDC6}"/>
              </a:ext>
            </a:extLst>
          </p:cNvPr>
          <p:cNvSpPr txBox="1"/>
          <p:nvPr/>
        </p:nvSpPr>
        <p:spPr>
          <a:xfrm>
            <a:off x="6374168" y="893523"/>
            <a:ext cx="559589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Gráfico pizza agrupado por gênero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9662E8-585F-4C44-84B9-7C61566D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68" y="1763274"/>
            <a:ext cx="4625268" cy="313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05E0D7-1B7C-4514-B9FA-B6F946A1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1" y="1763274"/>
            <a:ext cx="5361329" cy="31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4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5F51BC-5765-47D0-8929-6317A481DDC6}"/>
              </a:ext>
            </a:extLst>
          </p:cNvPr>
          <p:cNvSpPr txBox="1"/>
          <p:nvPr/>
        </p:nvSpPr>
        <p:spPr>
          <a:xfrm>
            <a:off x="0" y="1272705"/>
            <a:ext cx="474067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Media da Idade dos entrevistados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E6FDD-B5BD-4966-9FD0-1CAD0245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1" y="2167723"/>
            <a:ext cx="4638675" cy="1847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33A9CA-5F22-4EB6-B506-BCAC0E34D3B8}"/>
              </a:ext>
            </a:extLst>
          </p:cNvPr>
          <p:cNvSpPr txBox="1"/>
          <p:nvPr/>
        </p:nvSpPr>
        <p:spPr>
          <a:xfrm>
            <a:off x="5408720" y="1272705"/>
            <a:ext cx="621880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Gráfico com idade dos entrevistados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1E04048-8E02-49E8-8183-C040EF34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438" y="1994572"/>
            <a:ext cx="4410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2459114" y="2317072"/>
            <a:ext cx="743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94774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958819"/>
            <a:ext cx="690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 Gráfico idade dos entrevistados que praticam atividade física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8D93C7-DBD8-4AC1-9740-51798FFC7F64}"/>
              </a:ext>
            </a:extLst>
          </p:cNvPr>
          <p:cNvSpPr txBox="1"/>
          <p:nvPr/>
        </p:nvSpPr>
        <p:spPr>
          <a:xfrm>
            <a:off x="5974672" y="3676241"/>
            <a:ext cx="51046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Media dos  entrevistados que não praticam atividades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A59EEB-A9B0-4196-8C93-BFAAF668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5" y="1379236"/>
            <a:ext cx="3933825" cy="2476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AEA6A6-F401-4938-A19B-BEAA53CD2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60" y="4405009"/>
            <a:ext cx="3924300" cy="18478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2088390-5A2F-4382-B72D-C8098A65D23F}"/>
              </a:ext>
            </a:extLst>
          </p:cNvPr>
          <p:cNvSpPr txBox="1"/>
          <p:nvPr/>
        </p:nvSpPr>
        <p:spPr>
          <a:xfrm>
            <a:off x="7164741" y="962016"/>
            <a:ext cx="448100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Gráfico idade dos </a:t>
            </a:r>
            <a:r>
              <a:rPr lang="pt-BR" sz="2000" dirty="0"/>
              <a:t>entrevistados</a:t>
            </a:r>
            <a:r>
              <a:rPr lang="pt-BR" sz="1800" dirty="0"/>
              <a:t> que não praticam atividade física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0B5BDD-4078-48A4-9000-3873D62D6B36}"/>
              </a:ext>
            </a:extLst>
          </p:cNvPr>
          <p:cNvSpPr txBox="1"/>
          <p:nvPr/>
        </p:nvSpPr>
        <p:spPr>
          <a:xfrm>
            <a:off x="101353" y="3945706"/>
            <a:ext cx="519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Media dos  entrevistados que praticam atividades</a:t>
            </a: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359AECF-3656-4973-A25E-0AF93938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72" y="4644198"/>
            <a:ext cx="4143375" cy="1809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FB4C754-F414-4100-AF76-DA9181209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488" y="1573600"/>
            <a:ext cx="3551068" cy="2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8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1793289" y="1014637"/>
            <a:ext cx="538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Variação da idade por entrevistados em 2019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8D93C7-DBD8-4AC1-9740-51798FFC7F64}"/>
              </a:ext>
            </a:extLst>
          </p:cNvPr>
          <p:cNvSpPr txBox="1"/>
          <p:nvPr/>
        </p:nvSpPr>
        <p:spPr>
          <a:xfrm>
            <a:off x="0" y="5040573"/>
            <a:ext cx="1209138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2000" dirty="0"/>
              <a:t>	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761D32-77EF-4FFE-A9EC-42868F1C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11" y="1479473"/>
            <a:ext cx="9258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0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4389" y="979126"/>
            <a:ext cx="484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Total de entrevistados agrupados por cor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01EB3-814C-4DF0-A2AE-9B8D5E65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8" y="1508771"/>
            <a:ext cx="5221364" cy="37662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488DEB-1F98-49B5-9154-2CFED337A4F3}"/>
              </a:ext>
            </a:extLst>
          </p:cNvPr>
          <p:cNvSpPr txBox="1"/>
          <p:nvPr/>
        </p:nvSpPr>
        <p:spPr>
          <a:xfrm>
            <a:off x="5595151" y="954440"/>
            <a:ext cx="62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Total de entrevistados agrupados por cor Praticante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F3F983-F7B4-4A7D-B46D-54C233CBA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95" y="1396272"/>
            <a:ext cx="5699464" cy="38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88776" y="1005919"/>
            <a:ext cx="832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Total de entrevistados praticantes de atividade física agrupado por Região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A3007-D555-4692-8408-4B6846D34BBA}"/>
              </a:ext>
            </a:extLst>
          </p:cNvPr>
          <p:cNvSpPr txBox="1"/>
          <p:nvPr/>
        </p:nvSpPr>
        <p:spPr>
          <a:xfrm>
            <a:off x="88776" y="4887405"/>
            <a:ext cx="285861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Contagem por Região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64D3B4-2D83-493B-AEB3-5D4766E5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75" y="1412687"/>
            <a:ext cx="8972227" cy="33102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3F3630-B466-4371-94C9-6DE539B10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7" y="5393697"/>
            <a:ext cx="38766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9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-1" y="3259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88777" y="988004"/>
            <a:ext cx="791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Total entrevistados que praticam atividade física agrupado por capital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246AB-2043-4525-95DA-3C8D4007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1" y="1388114"/>
            <a:ext cx="9039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228353" y="1012582"/>
            <a:ext cx="1132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Contagem de praticante por capital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D5136B-84DE-446E-B909-33AD2F9F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9" y="1412692"/>
            <a:ext cx="47815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539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10 Capitais que mais praticam atividade física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DFECD-B51C-462A-B9FE-0C6B2CE0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38" y="1606677"/>
            <a:ext cx="55911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Porcentagem da população estimada agrupado por Capital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63AFB-BA33-4517-93F7-1C4ABDDD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09" y="1440679"/>
            <a:ext cx="89439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3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541538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Porcentagem frequência atividade física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283548-F14C-49FC-B80E-1861EEA4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34" y="1579745"/>
            <a:ext cx="91916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Tipo exercício praticado por capital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D83315-77B0-4EC6-A9A0-7E322A4C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33" y="1362075"/>
            <a:ext cx="9410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2380695" y="1171853"/>
            <a:ext cx="743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2380695" y="2828835"/>
            <a:ext cx="743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2918478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Tipo exercício praticado por Cor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6DA5F7-05F5-4A1F-843F-4D2E222D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9" y="1761616"/>
            <a:ext cx="92964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Tempo praticado por Capital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EDBEBA-CA62-4E34-94DD-6629A060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0" y="1442622"/>
            <a:ext cx="9010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3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Contagem dos exercícios mais praticados.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75568E-F841-4324-8F82-F7C58893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4" y="1374648"/>
            <a:ext cx="5651839" cy="2800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0481A7-E253-4CE7-9649-821D18F6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77" y="1174593"/>
            <a:ext cx="5388744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3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Análise e Exploração dos Dados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488272" y="974538"/>
            <a:ext cx="705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Contagem por escolaridade dos praticante de atividade.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42BC9D-C297-42A2-988C-69F105CC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1579745"/>
            <a:ext cx="5724895" cy="24468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8050D4-92F5-48C8-9DC4-E721930E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2" y="4026626"/>
            <a:ext cx="7714927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CFE784-3874-4322-A9BC-572744EDEF69}"/>
              </a:ext>
            </a:extLst>
          </p:cNvPr>
          <p:cNvSpPr txBox="1"/>
          <p:nvPr/>
        </p:nvSpPr>
        <p:spPr>
          <a:xfrm>
            <a:off x="1537316" y="1626094"/>
            <a:ext cx="885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Modelo de </a:t>
            </a:r>
            <a:r>
              <a:rPr lang="pt-BR" sz="7200" dirty="0" err="1"/>
              <a:t>Machine</a:t>
            </a:r>
            <a:r>
              <a:rPr lang="pt-BR" sz="7200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46160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Modelo de </a:t>
            </a:r>
            <a:r>
              <a:rPr lang="pt-BR" sz="4400" dirty="0" err="1"/>
              <a:t>Machine</a:t>
            </a:r>
            <a:r>
              <a:rPr lang="pt-BR" sz="4400" dirty="0"/>
              <a:t> Learning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CEB84F-25E8-45EF-B59D-FEB90035E83F}"/>
              </a:ext>
            </a:extLst>
          </p:cNvPr>
          <p:cNvSpPr/>
          <p:nvPr/>
        </p:nvSpPr>
        <p:spPr>
          <a:xfrm>
            <a:off x="149752" y="2504252"/>
            <a:ext cx="2054942" cy="21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512952-D1E8-45B8-8516-E5017DDD1D7A}"/>
              </a:ext>
            </a:extLst>
          </p:cNvPr>
          <p:cNvSpPr/>
          <p:nvPr/>
        </p:nvSpPr>
        <p:spPr>
          <a:xfrm>
            <a:off x="2612732" y="2504252"/>
            <a:ext cx="2079523" cy="21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árvore de decisão 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8D1DEB-27B6-49A1-967B-E5662F5B49F1}"/>
              </a:ext>
            </a:extLst>
          </p:cNvPr>
          <p:cNvSpPr/>
          <p:nvPr/>
        </p:nvSpPr>
        <p:spPr>
          <a:xfrm>
            <a:off x="4952810" y="2499336"/>
            <a:ext cx="2054942" cy="21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 Forest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52BF9FA-3771-48FA-BD3E-7E3A787E999E}"/>
              </a:ext>
            </a:extLst>
          </p:cNvPr>
          <p:cNvSpPr/>
          <p:nvPr/>
        </p:nvSpPr>
        <p:spPr>
          <a:xfrm>
            <a:off x="7327301" y="2494420"/>
            <a:ext cx="2054942" cy="21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SVM (</a:t>
            </a:r>
            <a:r>
              <a:rPr lang="pt-BR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pt-BR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7E3D5B0-8E15-4C62-BBCC-17E5345559B4}"/>
              </a:ext>
            </a:extLst>
          </p:cNvPr>
          <p:cNvSpPr/>
          <p:nvPr/>
        </p:nvSpPr>
        <p:spPr>
          <a:xfrm>
            <a:off x="9696874" y="2474755"/>
            <a:ext cx="2054942" cy="21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KNN (K-</a:t>
            </a:r>
            <a:r>
              <a:rPr lang="pt-BR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Neighbor</a:t>
            </a: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DE43C8-8E4F-44C7-B333-596D9EEE66E0}"/>
              </a:ext>
            </a:extLst>
          </p:cNvPr>
          <p:cNvSpPr txBox="1"/>
          <p:nvPr/>
        </p:nvSpPr>
        <p:spPr>
          <a:xfrm>
            <a:off x="1956118" y="1449250"/>
            <a:ext cx="7818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Modelos classificadores de aprendizagem supervisionada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9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Modelo de </a:t>
            </a:r>
            <a:r>
              <a:rPr lang="pt-BR" sz="4400" dirty="0" err="1"/>
              <a:t>Machine</a:t>
            </a:r>
            <a:r>
              <a:rPr lang="pt-BR" sz="4400" dirty="0"/>
              <a:t> Learning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DE43C8-8E4F-44C7-B333-596D9EEE66E0}"/>
              </a:ext>
            </a:extLst>
          </p:cNvPr>
          <p:cNvSpPr txBox="1"/>
          <p:nvPr/>
        </p:nvSpPr>
        <p:spPr>
          <a:xfrm>
            <a:off x="878889" y="1449250"/>
            <a:ext cx="616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Modelos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Naive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Bayes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B3CC02-F16B-4C96-AD6E-73A6086D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3" y="2239947"/>
            <a:ext cx="6086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9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Modelo de </a:t>
            </a:r>
            <a:r>
              <a:rPr lang="pt-BR" sz="4400" dirty="0" err="1"/>
              <a:t>Machine</a:t>
            </a:r>
            <a:r>
              <a:rPr lang="pt-BR" sz="4400" dirty="0"/>
              <a:t> Learning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DE43C8-8E4F-44C7-B333-596D9EEE66E0}"/>
              </a:ext>
            </a:extLst>
          </p:cNvPr>
          <p:cNvSpPr txBox="1"/>
          <p:nvPr/>
        </p:nvSpPr>
        <p:spPr>
          <a:xfrm>
            <a:off x="878889" y="1483816"/>
            <a:ext cx="616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Modelos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Naive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Bayes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B3CC02-F16B-4C96-AD6E-73A6086D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3" y="2000250"/>
            <a:ext cx="6086475" cy="2857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B994F8-1D4D-42F6-923F-BD8775E5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64" y="5572125"/>
            <a:ext cx="6162675" cy="12001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667EB7-8790-42C8-A471-E9FA08D51D30}"/>
              </a:ext>
            </a:extLst>
          </p:cNvPr>
          <p:cNvSpPr txBox="1"/>
          <p:nvPr/>
        </p:nvSpPr>
        <p:spPr>
          <a:xfrm>
            <a:off x="878888" y="4984105"/>
            <a:ext cx="616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Validação Cruzada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3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Modelo de </a:t>
            </a:r>
            <a:r>
              <a:rPr lang="pt-BR" sz="4400" dirty="0" err="1"/>
              <a:t>Machine</a:t>
            </a:r>
            <a:r>
              <a:rPr lang="pt-BR" sz="4400" dirty="0"/>
              <a:t> Learning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DE43C8-8E4F-44C7-B333-596D9EEE66E0}"/>
              </a:ext>
            </a:extLst>
          </p:cNvPr>
          <p:cNvSpPr txBox="1"/>
          <p:nvPr/>
        </p:nvSpPr>
        <p:spPr>
          <a:xfrm>
            <a:off x="878889" y="1483816"/>
            <a:ext cx="616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Modelos </a:t>
            </a:r>
            <a:r>
              <a:rPr lang="pt-BR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Metricas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E78BDF-2B42-49A7-8226-CE3CC62A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4" y="2056358"/>
            <a:ext cx="8963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43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272B10-C948-4C3E-99B6-7450C78AF000}"/>
              </a:ext>
            </a:extLst>
          </p:cNvPr>
          <p:cNvSpPr txBox="1"/>
          <p:nvPr/>
        </p:nvSpPr>
        <p:spPr>
          <a:xfrm>
            <a:off x="7679183" y="5714253"/>
            <a:ext cx="431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Muito obrigado!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76C33A-870F-4F7E-9616-4786FC222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07758" cy="60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Introdução &gt; Contextualização</a:t>
            </a:r>
            <a:endParaRPr lang="pt-BR" sz="7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1254334"/>
            <a:ext cx="12192000" cy="348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marR="168910" indent="448945" algn="just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</a:pPr>
            <a:r>
              <a:rPr lang="pt-BR" sz="2000" dirty="0"/>
              <a:t>	</a:t>
            </a:r>
            <a:r>
              <a:rPr lang="pt-PT" sz="1800" dirty="0">
                <a:effectLst/>
                <a:latin typeface="Arial" panose="020B0604020202020204" pitchFamily="34" charset="0"/>
                <a:ea typeface="Arial MT"/>
                <a:cs typeface="Arial MT"/>
              </a:rPr>
              <a:t>A pratica de atividade física e muito importante para o fortalecimento do corpo e também pode oferecer benefícios psicológicos, como promover a sensação de bem-estar. A redução dos níveis de atividade física e o aumento do tempo gasto em atividades sedentárias pode fazer com que a população desenvolva doenças cardiovasculares, respiratórias, metabólicas, musculoesqueléticas, câncer e depressão.</a:t>
            </a:r>
          </a:p>
          <a:p>
            <a:pPr marL="140335" marR="168910" indent="448945" algn="just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 MT"/>
                <a:cs typeface="Arial MT"/>
              </a:rPr>
              <a:t>Por outro lado, a realização de atividade física é considerada como uma estratégia para a prevenção e gestão de doenças crônicas e ainda para a melhora da saúde mental, reduzindo o risco de depressão e deficiência cognitiva e melhorando e elevando a autoestima.</a:t>
            </a:r>
            <a:endParaRPr lang="pt-BR" sz="1800" dirty="0">
              <a:effectLst/>
              <a:latin typeface="Arial MT"/>
              <a:ea typeface="Arial MT"/>
              <a:cs typeface="Arial MT"/>
            </a:endParaRP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30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2380695" y="1171853"/>
            <a:ext cx="743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282883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O problema proposto </a:t>
            </a:r>
          </a:p>
        </p:txBody>
      </p:sp>
    </p:spTree>
    <p:extLst>
      <p:ext uri="{BB962C8B-B14F-4D97-AF65-F5344CB8AC3E}">
        <p14:creationId xmlns:p14="http://schemas.microsoft.com/office/powerpoint/2010/main" val="19348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Introdução &gt; O problema proposto</a:t>
            </a:r>
            <a:endParaRPr lang="pt-BR" sz="7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125433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	</a:t>
            </a:r>
            <a:r>
              <a:rPr lang="pt-PT" sz="2000" dirty="0">
                <a:effectLst/>
                <a:latin typeface="Arial" panose="020B0604020202020204" pitchFamily="34" charset="0"/>
                <a:ea typeface="Arial MT"/>
              </a:rPr>
              <a:t>Realizar uma análise nos dados das Práticas de atividade física por Capitais. Desta forma auxiliaremos para ver qual atividade e mais praticada em determinada região qual a idade do praticante, quanto tempo de duração da pratica. Iremos analisar um conjuntos de dados que tem diversas informações importantes.</a:t>
            </a:r>
          </a:p>
          <a:p>
            <a:pPr algn="just"/>
            <a:endParaRPr lang="pt-PT" sz="2000" dirty="0">
              <a:latin typeface="Arial" panose="020B0604020202020204" pitchFamily="34" charset="0"/>
            </a:endParaRPr>
          </a:p>
          <a:p>
            <a:pPr algn="just"/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ABAA87-3FFC-4F04-8233-FFCB96AD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01" y="2605751"/>
            <a:ext cx="5898099" cy="42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2380695" y="1171853"/>
            <a:ext cx="743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282883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Objetivos  </a:t>
            </a:r>
          </a:p>
        </p:txBody>
      </p:sp>
    </p:spTree>
    <p:extLst>
      <p:ext uri="{BB962C8B-B14F-4D97-AF65-F5344CB8AC3E}">
        <p14:creationId xmlns:p14="http://schemas.microsoft.com/office/powerpoint/2010/main" val="23864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Introdução &gt; Objetivos</a:t>
            </a:r>
            <a:endParaRPr lang="pt-BR" sz="7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A9A4D5-09E2-4337-859A-06C17CD0B94F}"/>
              </a:ext>
            </a:extLst>
          </p:cNvPr>
          <p:cNvSpPr txBox="1"/>
          <p:nvPr/>
        </p:nvSpPr>
        <p:spPr>
          <a:xfrm>
            <a:off x="0" y="1254334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Classificar as Atividades física praticada nas capitais por tipo de pratica 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tempo da pratica.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aseado no histórico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Motivos considerados importantes: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Modalidade praticada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 praticado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Escolaridade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Idade...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5069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876233-BC6B-4303-9049-C25E21B6A3D0}"/>
              </a:ext>
            </a:extLst>
          </p:cNvPr>
          <p:cNvSpPr txBox="1"/>
          <p:nvPr/>
        </p:nvSpPr>
        <p:spPr>
          <a:xfrm>
            <a:off x="0" y="231707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Processamento/Tratamento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156612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702</Words>
  <Application>Microsoft Office PowerPoint</Application>
  <PresentationFormat>Widescreen</PresentationFormat>
  <Paragraphs>112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Arial MT</vt:lpstr>
      <vt:lpstr>Calibri</vt:lpstr>
      <vt:lpstr>Calibri Light</vt:lpstr>
      <vt:lpstr>Tema do Office</vt:lpstr>
      <vt:lpstr>PONTIFÍCIA UNIVERSIDADE CATÓLICA DE MINAS GERAIS NÚCLEO DE EDUCAÇÃO A DISTÂNCIA Pós-graduação Lato Sensu em Ciência de Dados e Big Data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Gabi</dc:creator>
  <cp:lastModifiedBy>Gabriel rodrigues</cp:lastModifiedBy>
  <cp:revision>93</cp:revision>
  <dcterms:created xsi:type="dcterms:W3CDTF">2022-03-29T20:48:42Z</dcterms:created>
  <dcterms:modified xsi:type="dcterms:W3CDTF">2022-04-17T05:15:26Z</dcterms:modified>
</cp:coreProperties>
</file>