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D45F5E-F75F-4B97-AED3-58B97D25DC2D}" v="5" dt="2022-02-23T17:45:19.928"/>
    <p1510:client id="{C6FC59B8-2EB5-4D93-9992-EA5AD6A3F16D}" v="3" dt="2022-02-16T22:44:34.9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01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M Canuto" userId="S::gabrielcanuto@capilanou.ca::6d9ce5c8-2aab-4c30-aeb1-0f17acb68be5" providerId="AD" clId="Web-{76D45F5E-F75F-4B97-AED3-58B97D25DC2D}"/>
    <pc:docChg chg="modSld">
      <pc:chgData name="Gabriel M Canuto" userId="S::gabrielcanuto@capilanou.ca::6d9ce5c8-2aab-4c30-aeb1-0f17acb68be5" providerId="AD" clId="Web-{76D45F5E-F75F-4B97-AED3-58B97D25DC2D}" dt="2022-02-23T17:45:19.334" v="1" actId="20577"/>
      <pc:docMkLst>
        <pc:docMk/>
      </pc:docMkLst>
      <pc:sldChg chg="modSp">
        <pc:chgData name="Gabriel M Canuto" userId="S::gabrielcanuto@capilanou.ca::6d9ce5c8-2aab-4c30-aeb1-0f17acb68be5" providerId="AD" clId="Web-{76D45F5E-F75F-4B97-AED3-58B97D25DC2D}" dt="2022-02-23T17:45:19.334" v="1" actId="20577"/>
        <pc:sldMkLst>
          <pc:docMk/>
          <pc:sldMk cId="1433720682" sldId="258"/>
        </pc:sldMkLst>
        <pc:spChg chg="mod">
          <ac:chgData name="Gabriel M Canuto" userId="S::gabrielcanuto@capilanou.ca::6d9ce5c8-2aab-4c30-aeb1-0f17acb68be5" providerId="AD" clId="Web-{76D45F5E-F75F-4B97-AED3-58B97D25DC2D}" dt="2022-02-23T17:45:19.334" v="1" actId="20577"/>
          <ac:spMkLst>
            <pc:docMk/>
            <pc:sldMk cId="1433720682" sldId="258"/>
            <ac:spMk id="6" creationId="{85FC7F2B-0C15-4009-9D0F-F77F37A4ACA9}"/>
          </ac:spMkLst>
        </pc:spChg>
      </pc:sldChg>
    </pc:docChg>
  </pc:docChgLst>
  <pc:docChgLst>
    <pc:chgData name="Gabriel M Canuto" userId="S::gabrielcanuto@capilanou.ca::6d9ce5c8-2aab-4c30-aeb1-0f17acb68be5" providerId="AD" clId="Web-{C6FC59B8-2EB5-4D93-9992-EA5AD6A3F16D}"/>
    <pc:docChg chg="modSld">
      <pc:chgData name="Gabriel M Canuto" userId="S::gabrielcanuto@capilanou.ca::6d9ce5c8-2aab-4c30-aeb1-0f17acb68be5" providerId="AD" clId="Web-{C6FC59B8-2EB5-4D93-9992-EA5AD6A3F16D}" dt="2022-02-16T22:44:33.689" v="1" actId="20577"/>
      <pc:docMkLst>
        <pc:docMk/>
      </pc:docMkLst>
      <pc:sldChg chg="modSp">
        <pc:chgData name="Gabriel M Canuto" userId="S::gabrielcanuto@capilanou.ca::6d9ce5c8-2aab-4c30-aeb1-0f17acb68be5" providerId="AD" clId="Web-{C6FC59B8-2EB5-4D93-9992-EA5AD6A3F16D}" dt="2022-02-16T22:44:33.689" v="1" actId="20577"/>
        <pc:sldMkLst>
          <pc:docMk/>
          <pc:sldMk cId="2148584807" sldId="256"/>
        </pc:sldMkLst>
        <pc:spChg chg="mod">
          <ac:chgData name="Gabriel M Canuto" userId="S::gabrielcanuto@capilanou.ca::6d9ce5c8-2aab-4c30-aeb1-0f17acb68be5" providerId="AD" clId="Web-{C6FC59B8-2EB5-4D93-9992-EA5AD6A3F16D}" dt="2022-02-16T22:44:33.689" v="1" actId="20577"/>
          <ac:spMkLst>
            <pc:docMk/>
            <pc:sldMk cId="2148584807" sldId="256"/>
            <ac:spMk id="2" creationId="{E8E02D02-8E5C-4EC2-A023-7CE6AEF3E8C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73028-5385-40D7-83AF-CD9F38F36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82D11A-16EC-40F7-AA32-42E04D2D7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A2972-6071-439F-9E18-B2497E512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4111-46DE-4D1D-AD19-E7BD2505135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10E7D-6FF8-4362-942B-166DFB688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0723A-A78D-4CB8-B514-ECBF52431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5766-83F4-4E65-9B61-21DA27994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77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3518A-D436-4CEB-BA47-20A5AC5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50BC96-E3E1-4BFC-8A7D-CFE1B2AD9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6DBF0-A441-402D-B270-F03E886D3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4111-46DE-4D1D-AD19-E7BD2505135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3D02A-5C0A-4385-BEAF-F30E49FDF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75273-EC43-4902-9AA1-0BA27DE6C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5766-83F4-4E65-9B61-21DA27994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41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BB02E-14D2-4E7B-982C-782C1A5A2B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E25D8B-1001-40BF-8835-0B43F424F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F6747-0803-4C05-9645-71BC119E5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4111-46DE-4D1D-AD19-E7BD2505135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762EF-E4D8-4EAA-968D-2E6B5336E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D5771-60B5-4C4B-BBA3-90FE14D98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5766-83F4-4E65-9B61-21DA27994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84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AAFC1-B018-4840-80FC-ECAF91767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31D03-4614-4659-8392-A89FD73B3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D77F9-36F7-4E7B-A68C-951BE083B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4111-46DE-4D1D-AD19-E7BD2505135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F1688-BBFE-49A4-98C1-E7728CFAB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225C6-8D5F-4637-B910-ACFE07467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5766-83F4-4E65-9B61-21DA27994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84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F8E68-7ACE-4328-8082-E62866444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43185-EAF5-46B9-956E-BB88C8126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0CEAE-62C9-4646-A1B7-58B13AC93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4111-46DE-4D1D-AD19-E7BD2505135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5467D-31FD-4BCA-A263-8E0A50A2B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D6E72-6B5A-4BCC-9C4A-A81BE8BF5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5766-83F4-4E65-9B61-21DA27994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24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8C617-18BA-41B6-992C-16B637D69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FB016-945A-4906-AC94-CE3A682C8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8B7D30-40CF-4B41-A4A9-64502450E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93A297-E242-4356-9253-4804C2AF1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4111-46DE-4D1D-AD19-E7BD2505135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491EE-1EA8-4251-972F-5D06AD37C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B44A1-24DB-4E6A-AACD-AC3DA3DB1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5766-83F4-4E65-9B61-21DA27994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79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F26E0-6EE9-4D32-ADFB-AB6419D6F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69A2A-AD04-4822-9CFE-FC47F6926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49E03D-5390-4A9B-B8C8-53FCBB885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E3F24-994C-422D-A6F2-8285D470CA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5B611C-57FB-4DB8-91A1-DDAB7F6D97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C0BFF2-F7FC-4214-B775-CD58F9D73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4111-46DE-4D1D-AD19-E7BD2505135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6F1498-BE4C-4BD6-9B3E-A743A4D9F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B1D98F-FF34-442B-BE19-0C0CBF0BD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5766-83F4-4E65-9B61-21DA27994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69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35F0F-7A46-49B9-8DCF-4AF0C2AB8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88C60F-1BAC-4068-A114-8557B2463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4111-46DE-4D1D-AD19-E7BD2505135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1FDCB5-DE51-4DF3-9F85-A74A8FEF7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13EAE-A0FD-48B3-8A77-B5FA0249C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5766-83F4-4E65-9B61-21DA27994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82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AC3263-95C1-4EDD-9BA9-6A619C377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4111-46DE-4D1D-AD19-E7BD2505135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D1C8A0-5DC6-4B99-8D9C-1C7D17B17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87F53-FCA3-4DAD-A6A4-17E85B1EC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5766-83F4-4E65-9B61-21DA27994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4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0BF2C-63F1-41A1-8802-0DAB2F855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E8305-F859-4B8A-ACDE-95A0A49DD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CAECB3-C9DC-4E76-88AF-2F418E1D0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5BF7E-EA19-485E-9C15-597453DB2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4111-46DE-4D1D-AD19-E7BD2505135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245D3-41C8-43AD-AEBD-25C6E87D4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0B706-3CA3-4AC7-AFCF-B88EF3925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5766-83F4-4E65-9B61-21DA27994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83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49E7B-703B-4CE2-8432-4A83CFE40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772C2C-F7ED-43AD-89F0-799A2E722F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5805DC-57E3-4E5A-BDFD-67425043F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16E14-DAAD-4441-94AA-EFA005329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4111-46DE-4D1D-AD19-E7BD2505135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FB90F-1E7E-4A76-A79C-F2F2614B3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22EAF6-9F2D-46F7-ABDD-8B22114C0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5766-83F4-4E65-9B61-21DA27994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25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69225F-D0E5-45AC-9CC6-525A409E2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69563-DE24-4C32-804E-020F07DD6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4BE50-A566-4593-9F64-AD3555D40F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B4111-46DE-4D1D-AD19-E7BD2505135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16B11-C37E-4131-9A5F-48704B0BA7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A55B9-C38B-4B70-86EB-F52DE48D56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35766-83F4-4E65-9B61-21DA27994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319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02D02-8E5C-4EC2-A023-7CE6AEF3E8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PAL Session 12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16E6D3-0DFF-4821-B39E-0C7D41DF44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Review Chapter 4 and 5</a:t>
            </a:r>
          </a:p>
        </p:txBody>
      </p:sp>
    </p:spTree>
    <p:extLst>
      <p:ext uri="{BB962C8B-B14F-4D97-AF65-F5344CB8AC3E}">
        <p14:creationId xmlns:p14="http://schemas.microsoft.com/office/powerpoint/2010/main" val="2148584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C3C5C-42A2-4B33-A5B1-8CE53E621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F7BB8-B4B9-4840-89B6-7788E703F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Chapter 4</a:t>
            </a:r>
          </a:p>
          <a:p>
            <a:pPr lvl="1"/>
            <a:r>
              <a:rPr lang="en-US" dirty="0"/>
              <a:t>Define the terms probability, experiment, event, and outcome. </a:t>
            </a:r>
          </a:p>
          <a:p>
            <a:pPr lvl="1"/>
            <a:r>
              <a:rPr lang="en-US" dirty="0"/>
              <a:t>Assign probabilities using the classical, empirical or subjective probability. </a:t>
            </a:r>
          </a:p>
          <a:p>
            <a:pPr lvl="1"/>
            <a:r>
              <a:rPr lang="en-US" dirty="0"/>
              <a:t>Determine the number of outcomes using principles of counting. </a:t>
            </a:r>
          </a:p>
          <a:p>
            <a:pPr lvl="1"/>
            <a:r>
              <a:rPr lang="en-US" dirty="0"/>
              <a:t>Calculate probabilities using the rules of addition.  </a:t>
            </a:r>
          </a:p>
          <a:p>
            <a:pPr lvl="1"/>
            <a:r>
              <a:rPr lang="en-US" dirty="0"/>
              <a:t>Calculate probabilities using the rules of multiplication.  </a:t>
            </a:r>
          </a:p>
          <a:p>
            <a:pPr lvl="1"/>
            <a:r>
              <a:rPr lang="en-US" dirty="0"/>
              <a:t>Compute probabilities using a contingency table. </a:t>
            </a:r>
          </a:p>
          <a:p>
            <a:pPr lvl="1"/>
            <a:r>
              <a:rPr lang="en-US" dirty="0"/>
              <a:t>Use a tree diagram to organize and compute probabilities. </a:t>
            </a:r>
          </a:p>
          <a:p>
            <a:r>
              <a:rPr lang="en-US" dirty="0"/>
              <a:t>Chapter 5</a:t>
            </a:r>
          </a:p>
          <a:p>
            <a:pPr lvl="1"/>
            <a:r>
              <a:rPr lang="en-US" dirty="0"/>
              <a:t>Identify the characteristics of a probability distribution. </a:t>
            </a:r>
          </a:p>
          <a:p>
            <a:pPr lvl="1"/>
            <a:r>
              <a:rPr lang="en-US" dirty="0"/>
              <a:t>Distinguish between discrete and continuous random variables. </a:t>
            </a:r>
          </a:p>
          <a:p>
            <a:pPr lvl="1"/>
            <a:r>
              <a:rPr lang="en-US" dirty="0"/>
              <a:t>Compute the mean, variance, and standard deviation of a probability distribution. </a:t>
            </a:r>
          </a:p>
          <a:p>
            <a:pPr lvl="1"/>
            <a:r>
              <a:rPr lang="en-US" dirty="0"/>
              <a:t>Explain the assumptions and compute probabilities of the binomial distribution </a:t>
            </a:r>
          </a:p>
          <a:p>
            <a:pPr lvl="1"/>
            <a:r>
              <a:rPr lang="en-US" dirty="0"/>
              <a:t>Explain the assumptions and compute probabilities of the hypergeometric distribution.  </a:t>
            </a:r>
          </a:p>
          <a:p>
            <a:pPr lvl="1"/>
            <a:r>
              <a:rPr lang="en-US" dirty="0"/>
              <a:t>Explain the assumptions and compute probabilities of the Poisson distribution. </a:t>
            </a:r>
          </a:p>
        </p:txBody>
      </p:sp>
    </p:spTree>
    <p:extLst>
      <p:ext uri="{BB962C8B-B14F-4D97-AF65-F5344CB8AC3E}">
        <p14:creationId xmlns:p14="http://schemas.microsoft.com/office/powerpoint/2010/main" val="1992664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571EC-311F-4872-95D8-29020DF32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4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3CDCAF98-00E4-4AF2-A62D-1D90D99033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877" y="1569734"/>
            <a:ext cx="7910245" cy="163082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FC7F2B-0C15-4009-9D0F-F77F37A4ACA9}"/>
              </a:ext>
            </a:extLst>
          </p:cNvPr>
          <p:cNvSpPr txBox="1"/>
          <p:nvPr/>
        </p:nvSpPr>
        <p:spPr>
          <a:xfrm>
            <a:off x="691258" y="3709770"/>
            <a:ext cx="5313302" cy="20313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AutoNum type="alphaLcParenR"/>
            </a:pPr>
            <a:r>
              <a:rPr lang="en-US" dirty="0"/>
              <a:t>Answers</a:t>
            </a:r>
          </a:p>
          <a:p>
            <a:pPr marL="342900" indent="-342900">
              <a:buAutoNum type="alphaLcParenR"/>
            </a:pPr>
            <a:r>
              <a:rPr lang="en-US" dirty="0">
                <a:solidFill>
                  <a:schemeClr val="bg1"/>
                </a:solidFill>
              </a:rPr>
              <a:t>5/20 * 4/19 = 1/19</a:t>
            </a:r>
            <a:endParaRPr lang="en-US" dirty="0">
              <a:solidFill>
                <a:schemeClr val="bg1"/>
              </a:solidFill>
              <a:cs typeface="Calibri"/>
            </a:endParaRPr>
          </a:p>
          <a:p>
            <a:pPr marL="342900" indent="-342900">
              <a:buAutoNum type="alphaLcParenR"/>
            </a:pPr>
            <a:endParaRPr lang="en-US" dirty="0">
              <a:solidFill>
                <a:schemeClr val="bg1"/>
              </a:solidFill>
              <a:cs typeface="Calibri"/>
            </a:endParaRPr>
          </a:p>
          <a:p>
            <a:pPr marL="342900" indent="-342900">
              <a:buAutoNum type="alphaLcParenR"/>
            </a:pPr>
            <a:r>
              <a:rPr lang="en-US" dirty="0">
                <a:solidFill>
                  <a:schemeClr val="bg1"/>
                </a:solidFill>
              </a:rPr>
              <a:t>1 – P(x), where P(x) is the probability of neither</a:t>
            </a:r>
            <a:endParaRPr lang="en-US" dirty="0">
              <a:solidFill>
                <a:schemeClr val="bg1"/>
              </a:solidFill>
              <a:cs typeface="Calibri"/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P(x) = 15/20*14/19 = 0.5526</a:t>
            </a:r>
            <a:endParaRPr lang="en-US" dirty="0">
              <a:solidFill>
                <a:schemeClr val="bg1"/>
              </a:solidFill>
              <a:cs typeface="Calibri"/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1 – 0.5526 = 0.4474</a:t>
            </a:r>
            <a:endParaRPr lang="en-US" dirty="0">
              <a:solidFill>
                <a:schemeClr val="bg1"/>
              </a:solidFill>
              <a:cs typeface="Calibri"/>
            </a:endParaRPr>
          </a:p>
          <a:p>
            <a:pPr lvl="1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D37F24-DB47-4368-8AEB-3A3F12A2A6C3}"/>
              </a:ext>
            </a:extLst>
          </p:cNvPr>
          <p:cNvSpPr txBox="1"/>
          <p:nvPr/>
        </p:nvSpPr>
        <p:spPr>
          <a:xfrm>
            <a:off x="6467856" y="3709770"/>
            <a:ext cx="479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1433720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01B682-5D25-4CD6-A479-4D5367AA08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133" y="404038"/>
            <a:ext cx="9744320" cy="72214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8EF721-82DE-42BC-9B51-60DB9E2555AF}"/>
              </a:ext>
            </a:extLst>
          </p:cNvPr>
          <p:cNvSpPr txBox="1"/>
          <p:nvPr/>
        </p:nvSpPr>
        <p:spPr>
          <a:xfrm>
            <a:off x="534180" y="2081288"/>
            <a:ext cx="509216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Answers</a:t>
            </a:r>
          </a:p>
          <a:p>
            <a:r>
              <a:rPr lang="en-US" dirty="0">
                <a:solidFill>
                  <a:schemeClr val="bg1"/>
                </a:solidFill>
              </a:rPr>
              <a:t>P(only jogs) = 0.3 – 0.12 = 0.18</a:t>
            </a:r>
          </a:p>
          <a:p>
            <a:r>
              <a:rPr lang="en-US" dirty="0">
                <a:solidFill>
                  <a:schemeClr val="bg1"/>
                </a:solidFill>
              </a:rPr>
              <a:t>P(only bike) = 0.2 – 0.12 = 0.08</a:t>
            </a:r>
          </a:p>
          <a:p>
            <a:r>
              <a:rPr lang="en-US" dirty="0">
                <a:solidFill>
                  <a:schemeClr val="bg1"/>
                </a:solidFill>
              </a:rPr>
              <a:t>P(both) = 0.12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P(at least one) = P(both) + P(only bike) + P(only jogs)</a:t>
            </a:r>
          </a:p>
          <a:p>
            <a:r>
              <a:rPr lang="en-US" dirty="0">
                <a:solidFill>
                  <a:schemeClr val="bg1"/>
                </a:solidFill>
              </a:rPr>
              <a:t>	= 0.18 + 0.08 + 0.12 = 0.38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2834C2-2BEA-4EFE-B972-FEECCFAC0297}"/>
              </a:ext>
            </a:extLst>
          </p:cNvPr>
          <p:cNvSpPr txBox="1"/>
          <p:nvPr/>
        </p:nvSpPr>
        <p:spPr>
          <a:xfrm>
            <a:off x="6238211" y="2164080"/>
            <a:ext cx="537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1402491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DD5039-DF12-4274-AF88-6B0925EC89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75" y="509698"/>
            <a:ext cx="11148627" cy="12978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A54AE4-D9B5-4BD0-88E2-E1F5D1E9964F}"/>
              </a:ext>
            </a:extLst>
          </p:cNvPr>
          <p:cNvSpPr txBox="1"/>
          <p:nvPr/>
        </p:nvSpPr>
        <p:spPr>
          <a:xfrm>
            <a:off x="1027814" y="2353340"/>
            <a:ext cx="49507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Answer)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For this case order matters, so we use Permutation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n </a:t>
            </a:r>
            <a:r>
              <a:rPr lang="en-US" dirty="0" err="1">
                <a:solidFill>
                  <a:schemeClr val="bg1"/>
                </a:solidFill>
              </a:rPr>
              <a:t>Pr</a:t>
            </a:r>
            <a:r>
              <a:rPr lang="en-US" dirty="0">
                <a:solidFill>
                  <a:schemeClr val="bg1"/>
                </a:solidFill>
              </a:rPr>
              <a:t> x = 4 </a:t>
            </a:r>
            <a:r>
              <a:rPr lang="en-US" dirty="0" err="1">
                <a:solidFill>
                  <a:schemeClr val="bg1"/>
                </a:solidFill>
              </a:rPr>
              <a:t>Pr</a:t>
            </a:r>
            <a:r>
              <a:rPr lang="en-US" dirty="0">
                <a:solidFill>
                  <a:schemeClr val="bg1"/>
                </a:solidFill>
              </a:rPr>
              <a:t> 5 = 120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7B951A-6A8B-4814-89D4-D26E470F798E}"/>
              </a:ext>
            </a:extLst>
          </p:cNvPr>
          <p:cNvSpPr txBox="1"/>
          <p:nvPr/>
        </p:nvSpPr>
        <p:spPr>
          <a:xfrm>
            <a:off x="7400544" y="2462784"/>
            <a:ext cx="4187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3917721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31D2C-8ABD-42DF-AD02-D8DC49EBA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5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C018C462-E8BF-46A3-865A-C81C74A368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886" y="1456138"/>
            <a:ext cx="8062659" cy="173751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C9BC5B-CA16-465C-87E8-A7307D824610}"/>
              </a:ext>
            </a:extLst>
          </p:cNvPr>
          <p:cNvSpPr txBox="1"/>
          <p:nvPr/>
        </p:nvSpPr>
        <p:spPr>
          <a:xfrm>
            <a:off x="1041991" y="3501655"/>
            <a:ext cx="490070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Answers)</a:t>
            </a:r>
          </a:p>
          <a:p>
            <a:pPr marL="342900" indent="-342900">
              <a:buAutoNum type="alphaLcParenR"/>
            </a:pPr>
            <a:r>
              <a:rPr lang="en-US" dirty="0">
                <a:solidFill>
                  <a:schemeClr val="bg1"/>
                </a:solidFill>
              </a:rPr>
              <a:t>Binomial</a:t>
            </a:r>
          </a:p>
          <a:p>
            <a:pPr marL="342900" indent="-342900">
              <a:buAutoNum type="alphaLcParenR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lphaLcParenR"/>
            </a:pPr>
            <a:r>
              <a:rPr lang="en-US" dirty="0">
                <a:solidFill>
                  <a:schemeClr val="bg1"/>
                </a:solidFill>
              </a:rPr>
              <a:t>P(1) = 1 C 16 * 0.15^1 * (1 – 0.15) ^ (16 – 1)</a:t>
            </a:r>
          </a:p>
          <a:p>
            <a:r>
              <a:rPr lang="en-US" dirty="0">
                <a:solidFill>
                  <a:schemeClr val="bg1"/>
                </a:solidFill>
              </a:rPr>
              <a:t>	= 0.210</a:t>
            </a:r>
          </a:p>
          <a:p>
            <a:pPr marL="342900" indent="-342900">
              <a:buAutoNum type="alphaLcParenR" startAt="3"/>
            </a:pPr>
            <a:r>
              <a:rPr lang="en-US" dirty="0">
                <a:solidFill>
                  <a:schemeClr val="bg1"/>
                </a:solidFill>
              </a:rPr>
              <a:t>1 – P(0) = 0 C 16 * 0.15^0 *(1 – 0.15) ^ (16 – 0)</a:t>
            </a:r>
          </a:p>
          <a:p>
            <a:r>
              <a:rPr lang="en-US" dirty="0">
                <a:solidFill>
                  <a:schemeClr val="bg1"/>
                </a:solidFill>
              </a:rPr>
              <a:t>	= 1 – 0.074 = 0.926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AE8EB5-F9D6-4E59-9090-FE099E3392CD}"/>
              </a:ext>
            </a:extLst>
          </p:cNvPr>
          <p:cNvSpPr txBox="1"/>
          <p:nvPr/>
        </p:nvSpPr>
        <p:spPr>
          <a:xfrm>
            <a:off x="7363968" y="3602736"/>
            <a:ext cx="930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3787310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45DEF509-2CCF-4A96-AA46-C37CB60E1B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878" y="121382"/>
            <a:ext cx="9354244" cy="247296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BBA134-DC6C-409D-9E48-387C54D59138}"/>
              </a:ext>
            </a:extLst>
          </p:cNvPr>
          <p:cNvSpPr txBox="1"/>
          <p:nvPr/>
        </p:nvSpPr>
        <p:spPr>
          <a:xfrm>
            <a:off x="1346790" y="3429000"/>
            <a:ext cx="297709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Answer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lphaLcParenR"/>
            </a:pPr>
            <a:r>
              <a:rPr lang="en-US" dirty="0">
                <a:solidFill>
                  <a:schemeClr val="bg1"/>
                </a:solidFill>
              </a:rPr>
              <a:t>Poisson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b) P(3) = (3^3 * e ^-3) / 3!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= 0.224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c) P(0) = (3^0 * e ^-3) / 0!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= 0.050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d) 1 – P(0) = 1 – 0.050 = 0.950</a:t>
            </a:r>
          </a:p>
          <a:p>
            <a:endParaRPr lang="en-US" dirty="0"/>
          </a:p>
          <a:p>
            <a:pPr marL="342900" indent="-342900">
              <a:buAutoNum type="alphaLcParenR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9DA3A5-A800-4E00-BCE4-6B3B79B7351F}"/>
              </a:ext>
            </a:extLst>
          </p:cNvPr>
          <p:cNvSpPr txBox="1"/>
          <p:nvPr/>
        </p:nvSpPr>
        <p:spPr>
          <a:xfrm>
            <a:off x="6144768" y="3499104"/>
            <a:ext cx="930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3083101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C535A375-AE0E-49D6-96F7-B08364F1C1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220" y="100570"/>
            <a:ext cx="6919560" cy="3917019"/>
          </a:xfrm>
        </p:spPr>
      </p:pic>
    </p:spTree>
    <p:extLst>
      <p:ext uri="{BB962C8B-B14F-4D97-AF65-F5344CB8AC3E}">
        <p14:creationId xmlns:p14="http://schemas.microsoft.com/office/powerpoint/2010/main" val="3068072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03B80CBABB9747BD7983508E3ED8F6" ma:contentTypeVersion="9" ma:contentTypeDescription="Create a new document." ma:contentTypeScope="" ma:versionID="7779ee10d788cd300b8d22deb55174d8">
  <xsd:schema xmlns:xsd="http://www.w3.org/2001/XMLSchema" xmlns:xs="http://www.w3.org/2001/XMLSchema" xmlns:p="http://schemas.microsoft.com/office/2006/metadata/properties" xmlns:ns2="bb77e39c-7839-42f3-82d5-724fbe4c8bdf" targetNamespace="http://schemas.microsoft.com/office/2006/metadata/properties" ma:root="true" ma:fieldsID="2be28018c2c00c73a7921e06ce2c73f8" ns2:_="">
    <xsd:import namespace="bb77e39c-7839-42f3-82d5-724fbe4c8b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77e39c-7839-42f3-82d5-724fbe4c8b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DCD76B5-2E4D-4911-B995-2EAC2D0450B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1C1EAFA-E044-45A6-A84B-6614B30683C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C23502B-2FF2-47D2-B24B-58BF3EE3FA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77e39c-7839-42f3-82d5-724fbe4c8b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379</Words>
  <Application>Microsoft Office PowerPoint</Application>
  <PresentationFormat>Widescreen</PresentationFormat>
  <Paragraphs>61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PAL Session 12</vt:lpstr>
      <vt:lpstr>Content</vt:lpstr>
      <vt:lpstr>Chapter 4</vt:lpstr>
      <vt:lpstr>PowerPoint Presentation</vt:lpstr>
      <vt:lpstr>PowerPoint Presentation</vt:lpstr>
      <vt:lpstr>Chapter 5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PAL Session 11</dc:title>
  <dc:creator>Gabriel M Canuto</dc:creator>
  <cp:lastModifiedBy>Gabriel M Canuto</cp:lastModifiedBy>
  <cp:revision>10</cp:revision>
  <dcterms:created xsi:type="dcterms:W3CDTF">2022-02-14T17:57:02Z</dcterms:created>
  <dcterms:modified xsi:type="dcterms:W3CDTF">2022-02-23T17:45:20Z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0x0101007203B80CBABB9747BD7983508E3ED8F6</vt:lpwstr>
  </property>
</Properties>
</file>