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3028-5385-40D7-83AF-CD9F38F3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D11A-16EC-40F7-AA32-42E04D2D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2972-6071-439F-9E18-B2497E51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0E7D-6FF8-4362-942B-166DFB68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723A-A78D-4CB8-B514-ECBF5243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518A-D436-4CEB-BA47-20A5AC5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0BC96-E3E1-4BFC-8A7D-CFE1B2AD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DBF0-A441-402D-B270-F03E886D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D02A-5C0A-4385-BEAF-F30E49FD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5273-EC43-4902-9AA1-0BA27DE6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BB02E-14D2-4E7B-982C-782C1A5A2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5D8B-1001-40BF-8835-0B43F424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6747-0803-4C05-9645-71BC119E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62EF-E4D8-4EAA-968D-2E6B5336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5771-60B5-4C4B-BBA3-90FE14D9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AFC1-B018-4840-80FC-ECAF9176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1D03-4614-4659-8392-A89FD73B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77F9-36F7-4E7B-A68C-951BE083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1688-BBFE-49A4-98C1-E7728CFA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25C6-8D5F-4637-B910-ACFE0746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8E68-7ACE-4328-8082-E6286644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3185-EAF5-46B9-956E-BB88C812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CEAE-62C9-4646-A1B7-58B13AC9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467D-31FD-4BCA-A263-8E0A50A2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6E72-6B5A-4BCC-9C4A-A81BE8BF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C617-18BA-41B6-992C-16B637D6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016-945A-4906-AC94-CE3A682C8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B7D30-40CF-4B41-A4A9-64502450E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3A297-E242-4356-9253-4804C2AF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91EE-1EA8-4251-972F-5D06AD37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44A1-24DB-4E6A-AACD-AC3DA3DB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6E0-6EE9-4D32-ADFB-AB6419D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69A2A-AD04-4822-9CFE-FC47F692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9E03D-5390-4A9B-B8C8-53FCBB88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3F24-994C-422D-A6F2-8285D470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B611C-57FB-4DB8-91A1-DDAB7F6D9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0BFF2-F7FC-4214-B775-CD58F9D7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F1498-BE4C-4BD6-9B3E-A743A4D9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1D98F-FF34-442B-BE19-0C0CBF0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5F0F-7A46-49B9-8DCF-4AF0C2AB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8C60F-1BAC-4068-A114-8557B246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FDCB5-DE51-4DF3-9F85-A74A8FEF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13EAE-A0FD-48B3-8A77-B5FA0249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3263-95C1-4EDD-9BA9-6A619C37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1C8A0-5DC6-4B99-8D9C-1C7D17B1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87F53-FCA3-4DAD-A6A4-17E85B1E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4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BF2C-63F1-41A1-8802-0DAB2F85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8305-F859-4B8A-ACDE-95A0A49D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AECB3-C9DC-4E76-88AF-2F418E1D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BF7E-EA19-485E-9C15-597453DB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45D3-41C8-43AD-AEBD-25C6E87D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B706-3CA3-4AC7-AFCF-B88EF392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9E7B-703B-4CE2-8432-4A83CFE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72C2C-F7ED-43AD-89F0-799A2E722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805DC-57E3-4E5A-BDFD-67425043F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6E14-DAAD-4441-94AA-EFA00532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B90F-1E7E-4A76-A79C-F2F2614B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2EAF6-9F2D-46F7-ABDD-8B22114C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9225F-D0E5-45AC-9CC6-525A409E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9563-DE24-4C32-804E-020F07DD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BE50-A566-4593-9F64-AD3555D40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4111-46DE-4D1D-AD19-E7BD2505135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6B11-C37E-4131-9A5F-48704B0BA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55B9-C38B-4B70-86EB-F52DE48D5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2D02-8E5C-4EC2-A023-7CE6AEF3E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 Session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6E6D3-0DFF-4821-B39E-0C7D41DF4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Chapter 4 and 5</a:t>
            </a:r>
          </a:p>
        </p:txBody>
      </p:sp>
    </p:spTree>
    <p:extLst>
      <p:ext uri="{BB962C8B-B14F-4D97-AF65-F5344CB8AC3E}">
        <p14:creationId xmlns:p14="http://schemas.microsoft.com/office/powerpoint/2010/main" val="214858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3C5C-42A2-4B33-A5B1-8CE53E62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7BB8-B4B9-4840-89B6-7788E703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4</a:t>
            </a:r>
          </a:p>
          <a:p>
            <a:pPr lvl="1"/>
            <a:r>
              <a:rPr lang="en-US" dirty="0"/>
              <a:t>Define the terms probability, experiment, event, and outcome. </a:t>
            </a:r>
          </a:p>
          <a:p>
            <a:pPr lvl="1"/>
            <a:r>
              <a:rPr lang="en-US" dirty="0"/>
              <a:t>Assign probabilities using the classical, empirical or subjective probability. </a:t>
            </a:r>
          </a:p>
          <a:p>
            <a:pPr lvl="1"/>
            <a:r>
              <a:rPr lang="en-US" dirty="0"/>
              <a:t>Determine the number of outcomes using principles of counting. </a:t>
            </a:r>
          </a:p>
          <a:p>
            <a:pPr lvl="1"/>
            <a:r>
              <a:rPr lang="en-US" dirty="0"/>
              <a:t>Calculate probabilities using the rules of addition.  </a:t>
            </a:r>
          </a:p>
          <a:p>
            <a:pPr lvl="1"/>
            <a:r>
              <a:rPr lang="en-US" dirty="0"/>
              <a:t>Calculate probabilities using the rules of multiplication.  </a:t>
            </a:r>
          </a:p>
          <a:p>
            <a:pPr lvl="1"/>
            <a:r>
              <a:rPr lang="en-US" dirty="0"/>
              <a:t>Compute probabilities using a contingency table. </a:t>
            </a:r>
          </a:p>
          <a:p>
            <a:pPr lvl="1"/>
            <a:r>
              <a:rPr lang="en-US" dirty="0"/>
              <a:t>Use a tree diagram to organize and compute probabilities. </a:t>
            </a:r>
          </a:p>
          <a:p>
            <a:r>
              <a:rPr lang="en-US" dirty="0"/>
              <a:t>Chapter 5</a:t>
            </a:r>
          </a:p>
          <a:p>
            <a:pPr lvl="1"/>
            <a:r>
              <a:rPr lang="en-US" dirty="0"/>
              <a:t>Identify the characteristics of a probability distribution. </a:t>
            </a:r>
          </a:p>
          <a:p>
            <a:pPr lvl="1"/>
            <a:r>
              <a:rPr lang="en-US" dirty="0"/>
              <a:t>Distinguish between discrete and continuous random variables. </a:t>
            </a:r>
          </a:p>
          <a:p>
            <a:pPr lvl="1"/>
            <a:r>
              <a:rPr lang="en-US" dirty="0"/>
              <a:t>Compute the mean, variance, and standard deviation of a probability distribution. </a:t>
            </a:r>
          </a:p>
          <a:p>
            <a:pPr lvl="1"/>
            <a:r>
              <a:rPr lang="en-US" dirty="0"/>
              <a:t>Explain the assumptions and compute probabilities of the binomial distribution </a:t>
            </a:r>
          </a:p>
          <a:p>
            <a:pPr lvl="1"/>
            <a:r>
              <a:rPr lang="en-US" dirty="0"/>
              <a:t>Explain the assumptions and compute probabilities of the hypergeometric distribution.  </a:t>
            </a:r>
          </a:p>
          <a:p>
            <a:pPr lvl="1"/>
            <a:r>
              <a:rPr lang="en-US" dirty="0"/>
              <a:t>Explain the assumptions and compute probabilities of the Poisson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199266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71EC-311F-4872-95D8-29020DF3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DCAF98-00E4-4AF2-A62D-1D90D990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7" y="1569734"/>
            <a:ext cx="7910245" cy="16308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C7F2B-0C15-4009-9D0F-F77F37A4ACA9}"/>
              </a:ext>
            </a:extLst>
          </p:cNvPr>
          <p:cNvSpPr txBox="1"/>
          <p:nvPr/>
        </p:nvSpPr>
        <p:spPr>
          <a:xfrm>
            <a:off x="691258" y="3709770"/>
            <a:ext cx="53133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Answers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5/20 * 4/19 = 1/19</a:t>
            </a:r>
          </a:p>
          <a:p>
            <a:pPr marL="342900" indent="-342900">
              <a:buAutoNum type="alphaL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1 – P(x), where P(x) is the probability of neither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P(x) = 15/20*14/19 = 0.5526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 – 0.5526 = 0.4474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37F24-DB47-4368-8AEB-3A3F12A2A6C3}"/>
              </a:ext>
            </a:extLst>
          </p:cNvPr>
          <p:cNvSpPr txBox="1"/>
          <p:nvPr/>
        </p:nvSpPr>
        <p:spPr>
          <a:xfrm>
            <a:off x="6467856" y="3709770"/>
            <a:ext cx="479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43372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1B682-5D25-4CD6-A479-4D5367AA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33" y="404038"/>
            <a:ext cx="9744320" cy="722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EF721-82DE-42BC-9B51-60DB9E2555AF}"/>
              </a:ext>
            </a:extLst>
          </p:cNvPr>
          <p:cNvSpPr txBox="1"/>
          <p:nvPr/>
        </p:nvSpPr>
        <p:spPr>
          <a:xfrm>
            <a:off x="534180" y="2081288"/>
            <a:ext cx="5092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</a:p>
          <a:p>
            <a:r>
              <a:rPr lang="en-US" dirty="0">
                <a:solidFill>
                  <a:schemeClr val="bg1"/>
                </a:solidFill>
              </a:rPr>
              <a:t>P(only jogs) = 0.3 – 0.12 = 0.18</a:t>
            </a:r>
          </a:p>
          <a:p>
            <a:r>
              <a:rPr lang="en-US" dirty="0">
                <a:solidFill>
                  <a:schemeClr val="bg1"/>
                </a:solidFill>
              </a:rPr>
              <a:t>P(only bike) = 0.2 – 0.12 = 0.08</a:t>
            </a:r>
          </a:p>
          <a:p>
            <a:r>
              <a:rPr lang="en-US" dirty="0">
                <a:solidFill>
                  <a:schemeClr val="bg1"/>
                </a:solidFill>
              </a:rPr>
              <a:t>P(both) = 0.12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P(at least one) = P(both) + P(only bike) + P(only jogs)</a:t>
            </a:r>
          </a:p>
          <a:p>
            <a:r>
              <a:rPr lang="en-US" dirty="0">
                <a:solidFill>
                  <a:schemeClr val="bg1"/>
                </a:solidFill>
              </a:rPr>
              <a:t>	= 0.18 + 0.08 + 0.12 = 0.38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834C2-2BEA-4EFE-B972-FEECCFAC0297}"/>
              </a:ext>
            </a:extLst>
          </p:cNvPr>
          <p:cNvSpPr txBox="1"/>
          <p:nvPr/>
        </p:nvSpPr>
        <p:spPr>
          <a:xfrm>
            <a:off x="6238211" y="2164080"/>
            <a:ext cx="5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40249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D5039-DF12-4274-AF88-6B0925EC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5" y="509698"/>
            <a:ext cx="11148627" cy="1297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54AE4-D9B5-4BD0-88E2-E1F5D1E9964F}"/>
              </a:ext>
            </a:extLst>
          </p:cNvPr>
          <p:cNvSpPr txBox="1"/>
          <p:nvPr/>
        </p:nvSpPr>
        <p:spPr>
          <a:xfrm>
            <a:off x="1027814" y="2353340"/>
            <a:ext cx="4950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this case order matters, so we use Permutation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en-US" dirty="0" err="1">
                <a:solidFill>
                  <a:schemeClr val="bg1"/>
                </a:solidFill>
              </a:rPr>
              <a:t>Pr</a:t>
            </a:r>
            <a:r>
              <a:rPr lang="en-US" dirty="0">
                <a:solidFill>
                  <a:schemeClr val="bg1"/>
                </a:solidFill>
              </a:rPr>
              <a:t> x = 4 </a:t>
            </a:r>
            <a:r>
              <a:rPr lang="en-US" dirty="0" err="1">
                <a:solidFill>
                  <a:schemeClr val="bg1"/>
                </a:solidFill>
              </a:rPr>
              <a:t>Pr</a:t>
            </a:r>
            <a:r>
              <a:rPr lang="en-US" dirty="0">
                <a:solidFill>
                  <a:schemeClr val="bg1"/>
                </a:solidFill>
              </a:rPr>
              <a:t> 5 = 120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B951A-6A8B-4814-89D4-D26E470F798E}"/>
              </a:ext>
            </a:extLst>
          </p:cNvPr>
          <p:cNvSpPr txBox="1"/>
          <p:nvPr/>
        </p:nvSpPr>
        <p:spPr>
          <a:xfrm>
            <a:off x="7400544" y="2462784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1772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1D2C-8ABD-42DF-AD02-D8DC49EB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18C462-E8BF-46A3-865A-C81C74A36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86" y="1456138"/>
            <a:ext cx="8062659" cy="17375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9BC5B-CA16-465C-87E8-A7307D824610}"/>
              </a:ext>
            </a:extLst>
          </p:cNvPr>
          <p:cNvSpPr txBox="1"/>
          <p:nvPr/>
        </p:nvSpPr>
        <p:spPr>
          <a:xfrm>
            <a:off x="1041991" y="3501655"/>
            <a:ext cx="49007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Answers)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Binomial</a:t>
            </a:r>
          </a:p>
          <a:p>
            <a:pPr marL="342900" indent="-342900">
              <a:buAutoNum type="alphaL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P(1) = 1 C 16 * 0.15^1 * (1 – 0.15) ^ (16 – 1)</a:t>
            </a:r>
          </a:p>
          <a:p>
            <a:r>
              <a:rPr lang="en-US" dirty="0">
                <a:solidFill>
                  <a:schemeClr val="bg1"/>
                </a:solidFill>
              </a:rPr>
              <a:t>	= 0.210</a:t>
            </a:r>
          </a:p>
          <a:p>
            <a:pPr marL="342900" indent="-342900">
              <a:buAutoNum type="alphaLcParenR" startAt="3"/>
            </a:pPr>
            <a:r>
              <a:rPr lang="en-US" dirty="0">
                <a:solidFill>
                  <a:schemeClr val="bg1"/>
                </a:solidFill>
              </a:rPr>
              <a:t>1 – P(0) = 0 C 16 * 0.15^0 *(1 – 0.15) ^ (16 – 0)</a:t>
            </a:r>
          </a:p>
          <a:p>
            <a:r>
              <a:rPr lang="en-US" dirty="0">
                <a:solidFill>
                  <a:schemeClr val="bg1"/>
                </a:solidFill>
              </a:rPr>
              <a:t>	= 1 – 0.074 = 0.926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E8EB5-F9D6-4E59-9090-FE099E3392CD}"/>
              </a:ext>
            </a:extLst>
          </p:cNvPr>
          <p:cNvSpPr txBox="1"/>
          <p:nvPr/>
        </p:nvSpPr>
        <p:spPr>
          <a:xfrm>
            <a:off x="7363968" y="3602736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7873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DEF509-2CCF-4A96-AA46-C37CB60E1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8" y="121382"/>
            <a:ext cx="9354244" cy="24729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BA134-DC6C-409D-9E48-387C54D59138}"/>
              </a:ext>
            </a:extLst>
          </p:cNvPr>
          <p:cNvSpPr txBox="1"/>
          <p:nvPr/>
        </p:nvSpPr>
        <p:spPr>
          <a:xfrm>
            <a:off x="1346790" y="3429000"/>
            <a:ext cx="29770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Poisson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b) P(3) = (3^3 * e ^-3) / 3!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= 0.224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c) P(0) = (3^0 * e ^-3) / 0!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= 0.050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d) 1 – P(0) = 1 – 0.050 = 0.950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DA3A5-A800-4E00-BCE4-6B3B79B7351F}"/>
              </a:ext>
            </a:extLst>
          </p:cNvPr>
          <p:cNvSpPr txBox="1"/>
          <p:nvPr/>
        </p:nvSpPr>
        <p:spPr>
          <a:xfrm>
            <a:off x="6144768" y="3499104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8310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535A375-AE0E-49D6-96F7-B08364F1C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20" y="100570"/>
            <a:ext cx="6919560" cy="3917019"/>
          </a:xfrm>
        </p:spPr>
      </p:pic>
    </p:spTree>
    <p:extLst>
      <p:ext uri="{BB962C8B-B14F-4D97-AF65-F5344CB8AC3E}">
        <p14:creationId xmlns:p14="http://schemas.microsoft.com/office/powerpoint/2010/main" val="30680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PAL Session 11</vt:lpstr>
      <vt:lpstr>Content</vt:lpstr>
      <vt:lpstr>Chapter 4</vt:lpstr>
      <vt:lpstr>PowerPoint Presentation</vt:lpstr>
      <vt:lpstr>PowerPoint Presentation</vt:lpstr>
      <vt:lpstr>Chapter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Session 11</dc:title>
  <dc:creator>Gabriel M Canuto</dc:creator>
  <cp:lastModifiedBy>Gabriel M Canuto</cp:lastModifiedBy>
  <cp:revision>6</cp:revision>
  <dcterms:created xsi:type="dcterms:W3CDTF">2022-02-14T17:57:02Z</dcterms:created>
  <dcterms:modified xsi:type="dcterms:W3CDTF">2022-02-14T18:44:54Z</dcterms:modified>
</cp:coreProperties>
</file>