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597744-B149-43BE-BEFC-ED7F9A0BDE63}" v="15" dt="2022-01-19T22:43:14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M Canuto" userId="S::gabrielcanuto@capilanou.ca::6d9ce5c8-2aab-4c30-aeb1-0f17acb68be5" providerId="AD" clId="Web-{48597744-B149-43BE-BEFC-ED7F9A0BDE63}"/>
    <pc:docChg chg="modSld">
      <pc:chgData name="Gabriel M Canuto" userId="S::gabrielcanuto@capilanou.ca::6d9ce5c8-2aab-4c30-aeb1-0f17acb68be5" providerId="AD" clId="Web-{48597744-B149-43BE-BEFC-ED7F9A0BDE63}" dt="2022-01-19T22:43:14.543" v="14" actId="20577"/>
      <pc:docMkLst>
        <pc:docMk/>
      </pc:docMkLst>
      <pc:sldChg chg="modSp">
        <pc:chgData name="Gabriel M Canuto" userId="S::gabrielcanuto@capilanou.ca::6d9ce5c8-2aab-4c30-aeb1-0f17acb68be5" providerId="AD" clId="Web-{48597744-B149-43BE-BEFC-ED7F9A0BDE63}" dt="2022-01-19T22:43:14.543" v="14" actId="20577"/>
        <pc:sldMkLst>
          <pc:docMk/>
          <pc:sldMk cId="4286347872" sldId="260"/>
        </pc:sldMkLst>
        <pc:spChg chg="mod">
          <ac:chgData name="Gabriel M Canuto" userId="S::gabrielcanuto@capilanou.ca::6d9ce5c8-2aab-4c30-aeb1-0f17acb68be5" providerId="AD" clId="Web-{48597744-B149-43BE-BEFC-ED7F9A0BDE63}" dt="2022-01-19T22:43:14.543" v="14" actId="20577"/>
          <ac:spMkLst>
            <pc:docMk/>
            <pc:sldMk cId="4286347872" sldId="260"/>
            <ac:spMk id="3" creationId="{BF1D0DBA-7864-47C3-A555-FBD10CEDE1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7FA5-E2AE-4393-A6EA-254EC5C54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F3E3B-319A-45F2-8516-70A3B70E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DE42-6980-43D0-9BBB-F283B28C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0E9C2-DA93-491E-96F6-352DC6A9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1F8B-27F8-443C-97AE-61288CD8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7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2982-3F10-4734-A346-03485CF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4E912-E296-4DC2-BA44-4E06572D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F1A40-D64F-4C4A-A4F4-2196DF66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3F40B-89FF-4D20-940B-8FC7579D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A40F-EA2E-4916-ADD1-361028D4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6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A2F2E-EC7B-4C59-8CB7-770B51A0B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1966A-3088-4EF6-A64D-5B5979DAF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60C8-4D62-44BE-ACD7-D51C3E65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3F978-F3AD-4568-8EC5-73D5F242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7896-D2E5-4799-B01D-E172D00D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4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83DF-7601-4143-8E65-D6AFEA00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2135-E959-4046-8CD0-B0EDF8858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0C762-F5F9-4D6E-B572-B7827EDD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D52FC-BAE4-48B9-A2DA-303B9330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877D-AFC6-4C94-8B25-998A4196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8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73C1-78A5-49E1-B1A3-F0F782C0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88DD4-EB96-44B0-9275-A4589475C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9FD-F7CA-4E25-89E1-781C1DD8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28413-A06F-48C1-A703-78A1727B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51F9A-6592-4DFB-AC44-BF97B8DA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2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4A0A-985F-4815-BB84-9BA467F1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0507-A9FE-4D40-97F8-57F118189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CD37C-65C5-4CFA-9AA9-9401432B5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1B187-64D7-4A0E-850E-C2305D7E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FF0C-F1AB-4391-8C73-39BFD914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4A71B-CEC6-47D8-BE42-FC0B2D2B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54F6-0C23-4B6F-B546-7B984E9A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0AF42-61E9-41DB-A472-4F09F61D7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D93F8-4928-4E00-8DED-EDA7B8217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68A3A-A614-43BC-8B55-FA304FDED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524FD-0BA9-4D2A-B10A-B49FF2679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2B328-5B9A-40DB-A2F7-8B6B60C2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B478E-A405-43AD-A00C-B1928C0B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2D28C-20D9-44FE-8A5E-714A4C2E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6293-5776-4BE0-B81E-9CF33D62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B2573-D418-43EE-A068-04BB0C07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CA9D4-DCF3-4363-ABBE-921FD490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58998-62D3-414E-8A18-9F275265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9D76E-2AF5-420C-BAA3-6E361D3A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B5EFF-9E19-4A6D-A2CF-E59B5842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6179-8318-4A67-999E-3892DB6A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6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FAF5-EBCF-431F-8CC8-345E880C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E1121-8F33-4ED5-98CE-F8B96867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6A044-93F3-42AE-BDB4-A6F62669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69117-44FE-41C6-BA8B-6E96E1D5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F9A5-1268-4A74-8B50-49281120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AA51F-9EDD-440A-896F-1C45F657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7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7509-5588-48F9-BC5D-A7B0B9B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15C62-EF1C-47E1-BF9D-CD7E9FC94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EF895-EA61-423C-9F1C-A6794AAAE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DE61A-5B48-424E-8093-E524B1FA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2EB4F-CE23-4C69-9DD9-312CFD12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1E997-F097-4C60-A2E0-7B55A610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0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D7584-D078-4129-B73D-E2602AC0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17B9E-A8DF-4FCD-B14B-092D87398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C87B-998A-417D-B881-0ED2B030B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F2806-9FA9-4E64-9E80-C52D7BFF3FF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F421-3D87-4DDC-A35F-A9FFFAEEC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94AB7-3825-4C71-A8E2-31B56BAF0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7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AE81-9DF9-4460-A8E6-28AB19C4B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PAL Session 6</a:t>
            </a:r>
          </a:p>
        </p:txBody>
      </p:sp>
    </p:spTree>
    <p:extLst>
      <p:ext uri="{BB962C8B-B14F-4D97-AF65-F5344CB8AC3E}">
        <p14:creationId xmlns:p14="http://schemas.microsoft.com/office/powerpoint/2010/main" val="59767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1B9922-31D0-46F8-AABA-FB13E2D6A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9FFABAF-E14E-475E-95D3-13A219008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 you have a job? If yes, what is?</a:t>
            </a:r>
          </a:p>
          <a:p>
            <a:r>
              <a:rPr lang="en-US" dirty="0"/>
              <a:t>What do you prefer online classes or in person?</a:t>
            </a:r>
          </a:p>
        </p:txBody>
      </p:sp>
    </p:spTree>
    <p:extLst>
      <p:ext uri="{BB962C8B-B14F-4D97-AF65-F5344CB8AC3E}">
        <p14:creationId xmlns:p14="http://schemas.microsoft.com/office/powerpoint/2010/main" val="308729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8B6D-DDDE-4D86-B2BC-73D091C4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/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B15D-BDA1-481F-815D-CAC95A56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Describing data in numerical ways (Chap 3)</a:t>
            </a:r>
            <a:endParaRPr lang="en-US" dirty="0">
              <a:solidFill>
                <a:srgbClr val="FF0000"/>
              </a:solidFill>
            </a:endParaRPr>
          </a:p>
          <a:p>
            <a:pPr lvl="1" fontAlgn="base"/>
            <a:r>
              <a:rPr lang="en-CA" dirty="0"/>
              <a:t>Identify and compute measures of position.</a:t>
            </a:r>
          </a:p>
          <a:p>
            <a:pPr lvl="1" fontAlgn="base"/>
            <a:r>
              <a:rPr lang="en-CA" dirty="0"/>
              <a:t>Construct and analyse box plots.</a:t>
            </a:r>
          </a:p>
          <a:p>
            <a:pPr lvl="1" fontAlgn="base"/>
            <a:r>
              <a:rPr lang="en-CA" dirty="0"/>
              <a:t>Compute the mean, median, and standard deviation of grouped data.</a:t>
            </a:r>
          </a:p>
          <a:p>
            <a:pPr marL="0" indent="0" fontAlgn="base">
              <a:buNone/>
            </a:pPr>
            <a:endParaRPr lang="en-CA" dirty="0"/>
          </a:p>
          <a:p>
            <a:pPr fontAlgn="base"/>
            <a:r>
              <a:rPr lang="en-CA" dirty="0"/>
              <a:t>Review Chapter 3</a:t>
            </a:r>
          </a:p>
          <a:p>
            <a:pPr lvl="1" fontAlgn="base"/>
            <a:r>
              <a:rPr lang="en-CA" dirty="0"/>
              <a:t>Measures of position</a:t>
            </a:r>
          </a:p>
          <a:p>
            <a:pPr lvl="1" fontAlgn="base"/>
            <a:r>
              <a:rPr lang="en-CA" dirty="0"/>
              <a:t>Measures of central tendency</a:t>
            </a:r>
          </a:p>
          <a:p>
            <a:pPr lvl="1" fontAlgn="base"/>
            <a:r>
              <a:rPr lang="en-CA" dirty="0"/>
              <a:t>Measures of dispersion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4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57E0-4333-4621-9CEE-F8A6CDD4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0DBA-7864-47C3-A555-FBD10CED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Let's go to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4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2B8-E5EE-444E-B763-65C98D4D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12" y="195381"/>
            <a:ext cx="10515600" cy="1325563"/>
          </a:xfrm>
        </p:spPr>
        <p:txBody>
          <a:bodyPr/>
          <a:lstStyle/>
          <a:p>
            <a:r>
              <a:rPr lang="en-US" dirty="0"/>
              <a:t>Part 1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5BFAE8-1F46-437A-92A6-FE1A2A5E02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4" y="1110237"/>
            <a:ext cx="11665174" cy="262497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3239D1B-4F1E-41A3-8776-6E11E33BE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0588" y="3900195"/>
            <a:ext cx="4861249" cy="22767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Practice</a:t>
            </a:r>
          </a:p>
          <a:p>
            <a:r>
              <a:rPr lang="en-US" dirty="0"/>
              <a:t>1)</a:t>
            </a:r>
          </a:p>
          <a:p>
            <a:r>
              <a:rPr lang="en-US" dirty="0"/>
              <a:t>2)</a:t>
            </a:r>
          </a:p>
          <a:p>
            <a:r>
              <a:rPr lang="en-US" dirty="0"/>
              <a:t>3)</a:t>
            </a:r>
          </a:p>
          <a:p>
            <a:r>
              <a:rPr lang="en-US" dirty="0"/>
              <a:t>4)</a:t>
            </a:r>
          </a:p>
          <a:p>
            <a:r>
              <a:rPr lang="en-US" dirty="0"/>
              <a:t>5)</a:t>
            </a:r>
          </a:p>
          <a:p>
            <a:endParaRPr lang="en-US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C42C36EC-601F-43C6-AE33-7E82D2C35ABA}"/>
              </a:ext>
            </a:extLst>
          </p:cNvPr>
          <p:cNvSpPr txBox="1">
            <a:spLocks/>
          </p:cNvSpPr>
          <p:nvPr/>
        </p:nvSpPr>
        <p:spPr>
          <a:xfrm>
            <a:off x="6161315" y="3987281"/>
            <a:ext cx="4861249" cy="2276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Answers</a:t>
            </a:r>
          </a:p>
          <a:p>
            <a:r>
              <a:rPr lang="en-US" dirty="0">
                <a:solidFill>
                  <a:schemeClr val="bg1"/>
                </a:solidFill>
              </a:rPr>
              <a:t>1) Parameter</a:t>
            </a:r>
          </a:p>
          <a:p>
            <a:r>
              <a:rPr lang="en-US" dirty="0">
                <a:solidFill>
                  <a:schemeClr val="bg1"/>
                </a:solidFill>
              </a:rPr>
              <a:t>2) Statistic</a:t>
            </a:r>
          </a:p>
          <a:p>
            <a:r>
              <a:rPr lang="en-US" dirty="0">
                <a:solidFill>
                  <a:schemeClr val="bg1"/>
                </a:solidFill>
              </a:rPr>
              <a:t>3) Zero</a:t>
            </a:r>
          </a:p>
          <a:p>
            <a:r>
              <a:rPr lang="en-US" dirty="0">
                <a:solidFill>
                  <a:schemeClr val="bg1"/>
                </a:solidFill>
              </a:rPr>
              <a:t>4) Median</a:t>
            </a:r>
          </a:p>
          <a:p>
            <a:r>
              <a:rPr lang="en-US" dirty="0">
                <a:solidFill>
                  <a:schemeClr val="bg1"/>
                </a:solidFill>
              </a:rPr>
              <a:t>5) 50%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8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130364C-883C-4CFD-9855-E9221171DC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05" y="681037"/>
            <a:ext cx="10557389" cy="208968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27C1D-0740-4538-98F8-14F6BD326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6411" y="3103927"/>
            <a:ext cx="4622877" cy="30730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Practice</a:t>
            </a:r>
          </a:p>
          <a:p>
            <a:r>
              <a:rPr lang="en-US" dirty="0"/>
              <a:t>6)</a:t>
            </a:r>
          </a:p>
          <a:p>
            <a:r>
              <a:rPr lang="en-US" dirty="0"/>
              <a:t>7)</a:t>
            </a:r>
          </a:p>
          <a:p>
            <a:r>
              <a:rPr lang="en-US" dirty="0"/>
              <a:t>8)</a:t>
            </a:r>
          </a:p>
          <a:p>
            <a:r>
              <a:rPr lang="en-US" dirty="0"/>
              <a:t>9)</a:t>
            </a:r>
            <a:br>
              <a:rPr lang="en-US" dirty="0"/>
            </a:br>
            <a:r>
              <a:rPr lang="en-US" dirty="0"/>
              <a:t>10)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57A083-8E87-49A4-8492-B81802CF8D2F}"/>
              </a:ext>
            </a:extLst>
          </p:cNvPr>
          <p:cNvSpPr txBox="1">
            <a:spLocks/>
          </p:cNvSpPr>
          <p:nvPr/>
        </p:nvSpPr>
        <p:spPr>
          <a:xfrm>
            <a:off x="7022441" y="3103927"/>
            <a:ext cx="4622877" cy="3073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Anwers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6) Mode</a:t>
            </a:r>
          </a:p>
          <a:p>
            <a:r>
              <a:rPr lang="en-US" dirty="0">
                <a:solidFill>
                  <a:schemeClr val="bg1"/>
                </a:solidFill>
              </a:rPr>
              <a:t>7) Range</a:t>
            </a:r>
          </a:p>
          <a:p>
            <a:r>
              <a:rPr lang="en-US" dirty="0">
                <a:solidFill>
                  <a:schemeClr val="bg1"/>
                </a:solidFill>
              </a:rPr>
              <a:t>8) Variance</a:t>
            </a:r>
          </a:p>
          <a:p>
            <a:r>
              <a:rPr lang="en-US" dirty="0">
                <a:solidFill>
                  <a:schemeClr val="bg1"/>
                </a:solidFill>
              </a:rPr>
              <a:t>9) Variance</a:t>
            </a:r>
          </a:p>
          <a:p>
            <a:r>
              <a:rPr lang="en-US" dirty="0">
                <a:solidFill>
                  <a:schemeClr val="bg1"/>
                </a:solidFill>
              </a:rPr>
              <a:t>10) Never</a:t>
            </a:r>
          </a:p>
        </p:txBody>
      </p:sp>
    </p:spTree>
    <p:extLst>
      <p:ext uri="{BB962C8B-B14F-4D97-AF65-F5344CB8AC3E}">
        <p14:creationId xmlns:p14="http://schemas.microsoft.com/office/powerpoint/2010/main" val="288598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56FC87D-F72C-42EE-9E13-57BFA73D4C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8" y="716874"/>
            <a:ext cx="11431672" cy="217999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F9631-523A-44A6-9932-892E3BEA2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352" y="3657601"/>
            <a:ext cx="5678648" cy="2620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Practice</a:t>
            </a:r>
          </a:p>
          <a:p>
            <a:r>
              <a:rPr lang="en-US" dirty="0"/>
              <a:t>11)</a:t>
            </a:r>
          </a:p>
          <a:p>
            <a:r>
              <a:rPr lang="en-US" dirty="0"/>
              <a:t>12)</a:t>
            </a:r>
          </a:p>
          <a:p>
            <a:r>
              <a:rPr lang="en-US" dirty="0"/>
              <a:t>13)</a:t>
            </a:r>
          </a:p>
          <a:p>
            <a:r>
              <a:rPr lang="en-US" dirty="0"/>
              <a:t>14)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84477E1-E0E1-44BD-A0E7-CC1F487E5554}"/>
              </a:ext>
            </a:extLst>
          </p:cNvPr>
          <p:cNvSpPr txBox="1">
            <a:spLocks/>
          </p:cNvSpPr>
          <p:nvPr/>
        </p:nvSpPr>
        <p:spPr>
          <a:xfrm>
            <a:off x="6744050" y="3657601"/>
            <a:ext cx="5678648" cy="2620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Answers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11) Median</a:t>
            </a:r>
          </a:p>
          <a:p>
            <a:r>
              <a:rPr lang="en-US" dirty="0">
                <a:solidFill>
                  <a:schemeClr val="bg1"/>
                </a:solidFill>
              </a:rPr>
              <a:t>12) Normal Rule / Empirical Rule</a:t>
            </a:r>
          </a:p>
          <a:p>
            <a:r>
              <a:rPr lang="en-US" dirty="0">
                <a:solidFill>
                  <a:schemeClr val="bg1"/>
                </a:solidFill>
              </a:rPr>
              <a:t>13) Box plot</a:t>
            </a:r>
          </a:p>
          <a:p>
            <a:r>
              <a:rPr lang="en-US" dirty="0">
                <a:solidFill>
                  <a:schemeClr val="bg1"/>
                </a:solidFill>
              </a:rPr>
              <a:t>14) Quartile</a:t>
            </a:r>
          </a:p>
        </p:txBody>
      </p:sp>
    </p:spTree>
    <p:extLst>
      <p:ext uri="{BB962C8B-B14F-4D97-AF65-F5344CB8AC3E}">
        <p14:creationId xmlns:p14="http://schemas.microsoft.com/office/powerpoint/2010/main" val="303817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587E97-0FB0-4881-9FD5-7BCBD90058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40" y="539104"/>
            <a:ext cx="11124038" cy="204547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FC12B-028C-4833-9502-1EB44AF22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0678" y="3259494"/>
            <a:ext cx="5181600" cy="3396440"/>
          </a:xfrm>
        </p:spPr>
        <p:txBody>
          <a:bodyPr/>
          <a:lstStyle/>
          <a:p>
            <a:r>
              <a:rPr lang="en-US" dirty="0"/>
              <a:t>Answers</a:t>
            </a:r>
          </a:p>
          <a:p>
            <a:r>
              <a:rPr lang="en-US" dirty="0"/>
              <a:t>15) Percentile</a:t>
            </a:r>
          </a:p>
          <a:p>
            <a:r>
              <a:rPr lang="en-US" dirty="0"/>
              <a:t>16) Skewness </a:t>
            </a:r>
          </a:p>
          <a:p>
            <a:r>
              <a:rPr lang="en-US" dirty="0"/>
              <a:t>17) First Quartile</a:t>
            </a:r>
          </a:p>
          <a:p>
            <a:r>
              <a:rPr lang="en-US" dirty="0"/>
              <a:t>18) Inter-quartile range</a:t>
            </a:r>
          </a:p>
          <a:p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A20FD4C-50E5-4BD5-A2D2-B9E52728D0B0}"/>
              </a:ext>
            </a:extLst>
          </p:cNvPr>
          <p:cNvSpPr txBox="1">
            <a:spLocks/>
          </p:cNvSpPr>
          <p:nvPr/>
        </p:nvSpPr>
        <p:spPr>
          <a:xfrm>
            <a:off x="716902" y="3259494"/>
            <a:ext cx="5181600" cy="339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Practice</a:t>
            </a:r>
          </a:p>
          <a:p>
            <a:r>
              <a:rPr lang="en-US" dirty="0"/>
              <a:t>15)</a:t>
            </a:r>
          </a:p>
          <a:p>
            <a:r>
              <a:rPr lang="en-US" dirty="0"/>
              <a:t>16)</a:t>
            </a:r>
          </a:p>
          <a:p>
            <a:r>
              <a:rPr lang="en-US" dirty="0"/>
              <a:t>17)</a:t>
            </a:r>
          </a:p>
          <a:p>
            <a:r>
              <a:rPr lang="en-US" dirty="0"/>
              <a:t>18)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7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04D1-B7D7-40D9-9914-C45FFA3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C19D-5E71-4487-BF35-DBD64FE13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Let’s go to excel</a:t>
            </a:r>
          </a:p>
        </p:txBody>
      </p:sp>
    </p:spTree>
    <p:extLst>
      <p:ext uri="{BB962C8B-B14F-4D97-AF65-F5344CB8AC3E}">
        <p14:creationId xmlns:p14="http://schemas.microsoft.com/office/powerpoint/2010/main" val="19215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03B80CBABB9747BD7983508E3ED8F6" ma:contentTypeVersion="9" ma:contentTypeDescription="Create a new document." ma:contentTypeScope="" ma:versionID="7779ee10d788cd300b8d22deb55174d8">
  <xsd:schema xmlns:xsd="http://www.w3.org/2001/XMLSchema" xmlns:xs="http://www.w3.org/2001/XMLSchema" xmlns:p="http://schemas.microsoft.com/office/2006/metadata/properties" xmlns:ns2="bb77e39c-7839-42f3-82d5-724fbe4c8bdf" targetNamespace="http://schemas.microsoft.com/office/2006/metadata/properties" ma:root="true" ma:fieldsID="2be28018c2c00c73a7921e06ce2c73f8" ns2:_="">
    <xsd:import namespace="bb77e39c-7839-42f3-82d5-724fbe4c8b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77e39c-7839-42f3-82d5-724fbe4c8b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93B9C8-20AC-4FF7-8FE5-658534336DCB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bb77e39c-7839-42f3-82d5-724fbe4c8bdf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7A74C25-2D06-47C1-A435-196601A6A1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77e39c-7839-42f3-82d5-724fbe4c8b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2282C2-39FA-404D-A0B7-E4C59080D2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201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PAL Session 6</vt:lpstr>
      <vt:lpstr>Getting Started</vt:lpstr>
      <vt:lpstr>Objectives / Content</vt:lpstr>
      <vt:lpstr>Exercises</vt:lpstr>
      <vt:lpstr>Part 1 </vt:lpstr>
      <vt:lpstr>PowerPoint Presentation</vt:lpstr>
      <vt:lpstr>PowerPoint Presentation</vt:lpstr>
      <vt:lpstr>PowerPoint Presentation</vt:lpstr>
      <vt:lpstr>Part 2 in Excel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 Session 4</dc:title>
  <dc:creator>Gabriel Canuto</dc:creator>
  <cp:lastModifiedBy>Gabriel Mastrangelo</cp:lastModifiedBy>
  <cp:revision>9</cp:revision>
  <dcterms:created xsi:type="dcterms:W3CDTF">2022-01-19T21:42:28Z</dcterms:created>
  <dcterms:modified xsi:type="dcterms:W3CDTF">2022-01-24T22:36:52Z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0x0101007203B80CBABB9747BD7983508E3ED8F6</vt:lpwstr>
  </property>
</Properties>
</file>