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5" r:id="rId9"/>
    <p:sldId id="286" r:id="rId10"/>
    <p:sldId id="259" r:id="rId11"/>
    <p:sldId id="258" r:id="rId12"/>
    <p:sldId id="260" r:id="rId13"/>
    <p:sldId id="263" r:id="rId14"/>
    <p:sldId id="262" r:id="rId15"/>
    <p:sldId id="266" r:id="rId16"/>
    <p:sldId id="264" r:id="rId17"/>
    <p:sldId id="274" r:id="rId18"/>
    <p:sldId id="267" r:id="rId19"/>
    <p:sldId id="284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74061" autoAdjust="0"/>
  </p:normalViewPr>
  <p:slideViewPr>
    <p:cSldViewPr snapToGrid="0">
      <p:cViewPr varScale="1">
        <p:scale>
          <a:sx n="66" d="100"/>
          <a:sy n="66" d="100"/>
        </p:scale>
        <p:origin x="13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07BB9-84F9-4E72-98D4-3339CC316B9A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E54FB-8C89-4251-850A-63839F1BF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422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E54FB-8C89-4251-850A-63839F1BFC7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680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E54FB-8C89-4251-850A-63839F1BFC7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371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E54FB-8C89-4251-850A-63839F1BFC7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038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E54FB-8C89-4251-850A-63839F1BFC7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625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E54FB-8C89-4251-850A-63839F1BFC7E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258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E54FB-8C89-4251-850A-63839F1BFC7E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5181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E54FB-8C89-4251-850A-63839F1BFC7E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319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- Passou por avaliação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E54FB-8C89-4251-850A-63839F1BFC7E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03909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Atingiu</a:t>
            </a:r>
            <a:r>
              <a:rPr lang="pt-BR" b="1" baseline="0" dirty="0" smtClean="0"/>
              <a:t> todos objetivos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baseline="0" dirty="0" smtClean="0"/>
              <a:t>Melhorias (</a:t>
            </a:r>
            <a:r>
              <a:rPr lang="pt-BR" b="1" baseline="0" dirty="0" err="1" smtClean="0"/>
              <a:t>iOS</a:t>
            </a:r>
            <a:r>
              <a:rPr lang="pt-BR" b="1" baseline="0" dirty="0" smtClean="0"/>
              <a:t>)</a:t>
            </a:r>
            <a:endParaRPr lang="pt-BR" b="1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E54FB-8C89-4251-850A-63839F1BFC7E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3786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E54FB-8C89-4251-850A-63839F1BFC7E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8679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E54FB-8C89-4251-850A-63839F1BFC7E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1103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b="1" baseline="0" dirty="0" smtClean="0"/>
              <a:t>Inicio do autismo</a:t>
            </a:r>
          </a:p>
          <a:p>
            <a:pPr marL="171450" indent="-171450">
              <a:buFontTx/>
              <a:buChar char="-"/>
            </a:pPr>
            <a:r>
              <a:rPr lang="pt-BR" b="1" baseline="0" dirty="0" smtClean="0"/>
              <a:t>Sobre o TEA (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Síndrome de </a:t>
            </a:r>
            <a:r>
              <a:rPr lang="pt-B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Asperger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o Transtorno Global do Desenvolvimento.)</a:t>
            </a:r>
            <a:endParaRPr lang="pt-BR" b="1" baseline="0" dirty="0" smtClean="0"/>
          </a:p>
          <a:p>
            <a:pPr marL="171450" indent="-171450">
              <a:buFontTx/>
              <a:buChar char="-"/>
            </a:pPr>
            <a:r>
              <a:rPr lang="pt-BR" b="1" dirty="0" smtClean="0"/>
              <a:t>Estudos (1</a:t>
            </a:r>
            <a:r>
              <a:rPr lang="pt-BR" b="1" baseline="0" dirty="0" smtClean="0"/>
              <a:t> a cada 59  criança)</a:t>
            </a:r>
          </a:p>
          <a:p>
            <a:pPr marL="171450" indent="-171450">
              <a:buFontTx/>
              <a:buChar char="-"/>
            </a:pPr>
            <a:r>
              <a:rPr lang="pt-BR" b="1" baseline="0" dirty="0" smtClean="0"/>
              <a:t>2 Milhão de autista no brasil</a:t>
            </a:r>
          </a:p>
          <a:p>
            <a:pPr marL="171450" indent="-171450">
              <a:buFontTx/>
              <a:buChar char="-"/>
            </a:pPr>
            <a:r>
              <a:rPr lang="pt-BR" b="1" dirty="0" smtClean="0"/>
              <a:t>Não possui cura</a:t>
            </a:r>
          </a:p>
          <a:p>
            <a:pPr marL="171450" indent="-171450">
              <a:buFontTx/>
              <a:buChar char="-"/>
            </a:pPr>
            <a:r>
              <a:rPr lang="pt-BR" b="1" dirty="0" smtClean="0"/>
              <a:t>Identificado</a:t>
            </a:r>
            <a:r>
              <a:rPr lang="pt-BR" b="1" baseline="0" dirty="0" smtClean="0"/>
              <a:t> entre 1 ano e meio a 03 anos.</a:t>
            </a:r>
            <a:endParaRPr lang="pt-BR" b="1" dirty="0" smtClean="0"/>
          </a:p>
          <a:p>
            <a:pPr marL="171450" indent="-171450">
              <a:buFontTx/>
              <a:buChar char="-"/>
            </a:pP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E54FB-8C89-4251-850A-63839F1BFC7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273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b="1" baseline="0" dirty="0" smtClean="0"/>
              <a:t>Mistério</a:t>
            </a:r>
          </a:p>
          <a:p>
            <a:pPr marL="171450" indent="-171450">
              <a:buFontTx/>
              <a:buChar char="-"/>
            </a:pPr>
            <a:r>
              <a:rPr lang="pt-BR" b="1" baseline="0" dirty="0" smtClean="0"/>
              <a:t>Fatores Genéticos</a:t>
            </a:r>
          </a:p>
          <a:p>
            <a:pPr marL="171450" indent="-171450">
              <a:buFontTx/>
              <a:buChar char="-"/>
            </a:pPr>
            <a:r>
              <a:rPr lang="pt-BR" b="1" baseline="0" dirty="0" smtClean="0"/>
              <a:t>Fatores Ambientais (complicação no parto ou no período neonatal)</a:t>
            </a:r>
          </a:p>
          <a:p>
            <a:pPr marL="171450" indent="-171450">
              <a:buFontTx/>
              <a:buChar char="-"/>
            </a:pPr>
            <a:r>
              <a:rPr lang="pt-BR" b="1" baseline="0" dirty="0" smtClean="0"/>
              <a:t>Autista não tem aspecto físico.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E54FB-8C89-4251-850A-63839F1BFC7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84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b="1" dirty="0" smtClean="0"/>
              <a:t>Interação</a:t>
            </a:r>
            <a:r>
              <a:rPr lang="pt-BR" b="1" baseline="0" dirty="0" smtClean="0"/>
              <a:t> social (não interesse em brinquedo, relacionamento, aproximação)</a:t>
            </a:r>
          </a:p>
          <a:p>
            <a:pPr marL="171450" indent="-171450">
              <a:buFontTx/>
              <a:buChar char="-"/>
            </a:pPr>
            <a:r>
              <a:rPr lang="pt-BR" b="1" baseline="0" dirty="0" smtClean="0"/>
              <a:t>Dificuldade na comunicação (comunicação verbal, entender e expressar não verbal, dividir brinquedo)</a:t>
            </a:r>
          </a:p>
          <a:p>
            <a:pPr marL="171450" indent="-171450">
              <a:buFontTx/>
              <a:buChar char="-"/>
            </a:pPr>
            <a:r>
              <a:rPr lang="pt-BR" b="1" baseline="0" dirty="0" smtClean="0"/>
              <a:t>Dificuldade na Cognição (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memória, percepção, a atenção, associação)</a:t>
            </a:r>
          </a:p>
          <a:p>
            <a:pPr marL="171450" indent="-171450">
              <a:buFontTx/>
              <a:buChar char="-"/>
            </a:pPr>
            <a:r>
              <a:rPr lang="pt-BR" b="1" dirty="0" smtClean="0"/>
              <a:t>Comportamento Repetidos</a:t>
            </a:r>
            <a:r>
              <a:rPr lang="pt-BR" b="1" baseline="0" dirty="0"/>
              <a:t> </a:t>
            </a:r>
            <a:r>
              <a:rPr lang="pt-BR" b="1" baseline="0" dirty="0" smtClean="0"/>
              <a:t>(fala, movimento, rotina)</a:t>
            </a:r>
          </a:p>
          <a:p>
            <a:pPr marL="171450" indent="-171450">
              <a:buFontTx/>
              <a:buChar char="-"/>
            </a:pPr>
            <a:r>
              <a:rPr lang="pt-BR" b="1" baseline="0" dirty="0" smtClean="0"/>
              <a:t>Sensibilidade (som, odores, texturas, dor)</a:t>
            </a:r>
          </a:p>
          <a:p>
            <a:pPr marL="171450" indent="-171450">
              <a:buFontTx/>
              <a:buChar char="-"/>
            </a:pPr>
            <a:endParaRPr lang="pt-BR" b="1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E54FB-8C89-4251-850A-63839F1BFC7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322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b="1" dirty="0" smtClean="0"/>
              <a:t>Leve: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BR" b="1" dirty="0" smtClean="0"/>
              <a:t>Não precisam de grande suporte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BR" b="1" dirty="0" smtClean="0"/>
              <a:t>Vão bem</a:t>
            </a:r>
            <a:r>
              <a:rPr lang="pt-BR" b="1" baseline="0" dirty="0" smtClean="0"/>
              <a:t> em casa e escola</a:t>
            </a:r>
          </a:p>
          <a:p>
            <a:pPr marL="171450" indent="-171450">
              <a:buFontTx/>
              <a:buChar char="-"/>
            </a:pPr>
            <a:r>
              <a:rPr lang="pt-BR" b="1" dirty="0" smtClean="0"/>
              <a:t>Moderado:</a:t>
            </a:r>
          </a:p>
          <a:p>
            <a:pPr marL="628650" lvl="1" indent="-171450">
              <a:buFontTx/>
              <a:buChar char="-"/>
            </a:pPr>
            <a:r>
              <a:rPr lang="pt-BR" b="1" dirty="0" smtClean="0"/>
              <a:t>Tratamento intensivo (escola,</a:t>
            </a:r>
            <a:r>
              <a:rPr lang="pt-BR" b="1" baseline="0" dirty="0" smtClean="0"/>
              <a:t> casa ...)</a:t>
            </a:r>
            <a:endParaRPr lang="pt-BR" b="1" dirty="0" smtClean="0"/>
          </a:p>
          <a:p>
            <a:pPr marL="628650" lvl="1" indent="-171450">
              <a:buFontTx/>
              <a:buChar char="-"/>
            </a:pPr>
            <a:r>
              <a:rPr lang="pt-BR" b="1" dirty="0" smtClean="0"/>
              <a:t>Funcionamento</a:t>
            </a:r>
            <a:r>
              <a:rPr lang="pt-BR" b="1" baseline="0" dirty="0" smtClean="0"/>
              <a:t> mediano</a:t>
            </a:r>
            <a:endParaRPr lang="pt-BR" b="1" dirty="0" smtClean="0"/>
          </a:p>
          <a:p>
            <a:pPr marL="171450" indent="-171450">
              <a:buFontTx/>
              <a:buChar char="-"/>
            </a:pPr>
            <a:r>
              <a:rPr lang="pt-BR" b="1" dirty="0" smtClean="0"/>
              <a:t>Severo:</a:t>
            </a:r>
          </a:p>
          <a:p>
            <a:pPr marL="628650" lvl="1" indent="-171450">
              <a:buFontTx/>
              <a:buChar char="-"/>
            </a:pPr>
            <a:r>
              <a:rPr lang="pt-BR" b="1" dirty="0" smtClean="0"/>
              <a:t>Tratamento máximo</a:t>
            </a:r>
          </a:p>
          <a:p>
            <a:pPr marL="628650" lvl="1" indent="-171450">
              <a:buFontTx/>
              <a:buChar char="-"/>
            </a:pPr>
            <a:r>
              <a:rPr lang="pt-BR" b="1" dirty="0" smtClean="0"/>
              <a:t>Dependente</a:t>
            </a:r>
            <a:r>
              <a:rPr lang="pt-BR" b="1" baseline="0" dirty="0" smtClean="0"/>
              <a:t> de outras (trocar de roupa, banho)</a:t>
            </a:r>
          </a:p>
          <a:p>
            <a:pPr marL="628650" lvl="1" indent="-171450">
              <a:buFontTx/>
              <a:buChar char="-"/>
            </a:pPr>
            <a:r>
              <a:rPr lang="pt-BR" b="1" baseline="0" dirty="0" smtClean="0"/>
              <a:t>Agridem e </a:t>
            </a:r>
            <a:r>
              <a:rPr lang="pt-BR" b="1" baseline="0" dirty="0" err="1" smtClean="0"/>
              <a:t>auto-agridem</a:t>
            </a:r>
            <a:endParaRPr lang="pt-BR" b="1" baseline="0" dirty="0" smtClean="0"/>
          </a:p>
          <a:p>
            <a:pPr marL="628650" lvl="1" indent="-171450">
              <a:buFontTx/>
              <a:buChar char="-"/>
            </a:pPr>
            <a:r>
              <a:rPr lang="pt-BR" b="1" baseline="0" dirty="0" smtClean="0"/>
              <a:t>Medicação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E54FB-8C89-4251-850A-63839F1BFC7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323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E54FB-8C89-4251-850A-63839F1BFC7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34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b="1" dirty="0" smtClean="0"/>
              <a:t>- Difundindo na mídia</a:t>
            </a:r>
          </a:p>
          <a:p>
            <a:pPr marL="171450" indent="-171450">
              <a:buFontTx/>
              <a:buChar char="-"/>
            </a:pP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E54FB-8C89-4251-850A-63839F1BFC7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165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b="1" dirty="0" smtClean="0"/>
              <a:t>- Difundindo na mídia</a:t>
            </a:r>
          </a:p>
          <a:p>
            <a:pPr marL="171450" indent="-171450">
              <a:buFontTx/>
              <a:buChar char="-"/>
            </a:pP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E54FB-8C89-4251-850A-63839F1BFC7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553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b="1" dirty="0" smtClean="0"/>
              <a:t>- Difundindo na mídia</a:t>
            </a:r>
          </a:p>
          <a:p>
            <a:pPr marL="171450" indent="-171450">
              <a:buFontTx/>
              <a:buChar char="-"/>
            </a:pP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E54FB-8C89-4251-850A-63839F1BFC7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16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8394-9A95-4660-A8FB-F56846508604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50A4-6214-459E-86FF-30E9A8D8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248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8394-9A95-4660-A8FB-F56846508604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50A4-6214-459E-86FF-30E9A8D8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29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8394-9A95-4660-A8FB-F56846508604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50A4-6214-459E-86FF-30E9A8D8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228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8394-9A95-4660-A8FB-F56846508604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50A4-6214-459E-86FF-30E9A8D8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580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8394-9A95-4660-A8FB-F56846508604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50A4-6214-459E-86FF-30E9A8D8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276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8394-9A95-4660-A8FB-F56846508604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50A4-6214-459E-86FF-30E9A8D8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878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8394-9A95-4660-A8FB-F56846508604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50A4-6214-459E-86FF-30E9A8D8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35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8394-9A95-4660-A8FB-F56846508604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50A4-6214-459E-86FF-30E9A8D8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97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8394-9A95-4660-A8FB-F56846508604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50A4-6214-459E-86FF-30E9A8D8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688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8394-9A95-4660-A8FB-F56846508604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50A4-6214-459E-86FF-30E9A8D8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527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8394-9A95-4660-A8FB-F56846508604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50A4-6214-459E-86FF-30E9A8D8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12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58394-9A95-4660-A8FB-F56846508604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650A4-6214-459E-86FF-30E9A8D8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47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19497" y="1754760"/>
            <a:ext cx="9144000" cy="252544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JOGOS EDUCACIONAIS DIGITAIS VOLTADOS PARA CRIANÇAS DIAGNOSTICADAS COM GRAU SEVERO EM AUTISMO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04962" y="4745038"/>
            <a:ext cx="9144000" cy="874712"/>
          </a:xfrm>
        </p:spPr>
        <p:txBody>
          <a:bodyPr>
            <a:normAutofit lnSpcReduction="10000"/>
          </a:bodyPr>
          <a:lstStyle/>
          <a:p>
            <a:pPr algn="r"/>
            <a:r>
              <a:rPr lang="pt-BR" dirty="0" smtClean="0"/>
              <a:t>Acadêmico(a): Gabriel Mateus Marcilio Souza</a:t>
            </a:r>
          </a:p>
          <a:p>
            <a:pPr algn="r"/>
            <a:r>
              <a:rPr lang="pt-BR" dirty="0"/>
              <a:t>Orientador(a): </a:t>
            </a:r>
            <a:r>
              <a:rPr lang="pt-BR" dirty="0" err="1" smtClean="0"/>
              <a:t>Nacim</a:t>
            </a:r>
            <a:r>
              <a:rPr lang="pt-BR" dirty="0" smtClean="0"/>
              <a:t> Miguel Francisco Junior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841965" y="5963510"/>
            <a:ext cx="229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2019</a:t>
            </a:r>
            <a:endParaRPr lang="pt-BR" dirty="0"/>
          </a:p>
        </p:txBody>
      </p:sp>
      <p:pic>
        <p:nvPicPr>
          <p:cNvPr id="6" name="Picture 6" descr="Resultado de imagem para unib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604962" cy="137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275" y="128788"/>
            <a:ext cx="2545725" cy="110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11680" y="365125"/>
            <a:ext cx="7498080" cy="1325563"/>
          </a:xfrm>
        </p:spPr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auxiliar pais e educadores de crianças diagnosticadas com autismo de grau severo no cenário educacional, fazendo o uso da tecnologia.</a:t>
            </a:r>
          </a:p>
        </p:txBody>
      </p:sp>
      <p:pic>
        <p:nvPicPr>
          <p:cNvPr id="4" name="Picture 6" descr="Resultado de imagem para unib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604962" cy="137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275" y="128788"/>
            <a:ext cx="2545725" cy="110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9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11680" y="365125"/>
            <a:ext cx="7498080" cy="1325563"/>
          </a:xfrm>
        </p:spPr>
        <p:txBody>
          <a:bodyPr/>
          <a:lstStyle/>
          <a:p>
            <a:r>
              <a:rPr lang="pt-BR" dirty="0" smtClean="0"/>
              <a:t>Objetivo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Desenvolver um aplicativo afim de auxiliar crianças diagnosticadas com grau severo em autismo, no âmbito educacional, estimulando a comunicação e a interação social.</a:t>
            </a:r>
          </a:p>
        </p:txBody>
      </p:sp>
      <p:pic>
        <p:nvPicPr>
          <p:cNvPr id="4" name="Picture 6" descr="Resultado de imagem para unib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604962" cy="137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275" y="128788"/>
            <a:ext cx="2545725" cy="110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1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11680" y="365125"/>
            <a:ext cx="7498080" cy="1325563"/>
          </a:xfrm>
        </p:spPr>
        <p:txBody>
          <a:bodyPr/>
          <a:lstStyle/>
          <a:p>
            <a:r>
              <a:rPr lang="pt-BR" dirty="0" smtClean="0"/>
              <a:t>Objetivos Específicos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Avaliar as necessidades de pais e educadores, visando escolher os conteúdos úteis a serem utilizados na aplicação</a:t>
            </a:r>
            <a:r>
              <a:rPr lang="pt-BR" dirty="0" smtClean="0"/>
              <a:t>.</a:t>
            </a:r>
          </a:p>
          <a:p>
            <a:r>
              <a:rPr lang="pt-BR" dirty="0"/>
              <a:t>Desenvolver jogos lúdicos, atrativos para a criança, através da linguagem de programação Java para a plataforma </a:t>
            </a:r>
            <a:r>
              <a:rPr lang="pt-BR" dirty="0" err="1"/>
              <a:t>Android</a:t>
            </a:r>
            <a:r>
              <a:rPr lang="pt-BR" dirty="0" smtClean="0"/>
              <a:t>.</a:t>
            </a:r>
          </a:p>
          <a:p>
            <a:r>
              <a:rPr lang="pt-BR" dirty="0"/>
              <a:t>Aplicar o protótipo em um centro de educação infantil, a fim de avaliar o conteúdo do aplicativo por meio de questionário com os educadores.</a:t>
            </a:r>
          </a:p>
        </p:txBody>
      </p:sp>
      <p:pic>
        <p:nvPicPr>
          <p:cNvPr id="4" name="Picture 6" descr="Resultado de imagem para unib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604962" cy="137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275" y="128788"/>
            <a:ext cx="2545725" cy="110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55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11680" y="365125"/>
            <a:ext cx="7498080" cy="1325563"/>
          </a:xfrm>
        </p:spPr>
        <p:txBody>
          <a:bodyPr/>
          <a:lstStyle/>
          <a:p>
            <a:r>
              <a:rPr lang="pt-BR" dirty="0" smtClean="0"/>
              <a:t>Procedimentos Metodológicos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smtClean="0"/>
              <a:t>Procedimento </a:t>
            </a:r>
            <a:r>
              <a:rPr lang="pt-BR" b="1" dirty="0"/>
              <a:t>adotado:</a:t>
            </a:r>
            <a:endParaRPr lang="pt-BR" b="1" dirty="0" smtClean="0"/>
          </a:p>
          <a:p>
            <a:pPr lvl="1"/>
            <a:r>
              <a:rPr lang="pt-BR" dirty="0" smtClean="0"/>
              <a:t>Estudo de caso.</a:t>
            </a:r>
          </a:p>
          <a:p>
            <a:pPr marL="0" indent="0">
              <a:buNone/>
            </a:pPr>
            <a:r>
              <a:rPr lang="pt-BR" b="1" dirty="0" smtClean="0"/>
              <a:t>Técnica </a:t>
            </a:r>
            <a:r>
              <a:rPr lang="pt-BR" b="1" dirty="0"/>
              <a:t>de </a:t>
            </a:r>
            <a:r>
              <a:rPr lang="pt-BR" b="1" dirty="0" smtClean="0"/>
              <a:t>Pesquisa</a:t>
            </a:r>
            <a:r>
              <a:rPr lang="pt-BR" b="1" dirty="0"/>
              <a:t>:</a:t>
            </a:r>
          </a:p>
          <a:p>
            <a:pPr lvl="1"/>
            <a:r>
              <a:rPr lang="pt-BR" dirty="0" smtClean="0"/>
              <a:t>Entrevista estruturada.</a:t>
            </a:r>
          </a:p>
        </p:txBody>
      </p:sp>
      <p:pic>
        <p:nvPicPr>
          <p:cNvPr id="4" name="Picture 6" descr="Resultado de imagem para unib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604962" cy="137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275" y="128788"/>
            <a:ext cx="2545725" cy="110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5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11680" y="365125"/>
            <a:ext cx="7498080" cy="1325563"/>
          </a:xfrm>
        </p:spPr>
        <p:txBody>
          <a:bodyPr/>
          <a:lstStyle/>
          <a:p>
            <a:r>
              <a:rPr lang="pt-BR" dirty="0" smtClean="0"/>
              <a:t>Procedimentos Metodológicos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smtClean="0"/>
              <a:t>Classificação da Pesquisa:</a:t>
            </a:r>
          </a:p>
          <a:p>
            <a:pPr lvl="1"/>
            <a:r>
              <a:rPr lang="pt-BR" dirty="0" smtClean="0"/>
              <a:t>Aplicada.</a:t>
            </a:r>
          </a:p>
          <a:p>
            <a:pPr marL="0" indent="0">
              <a:buNone/>
            </a:pPr>
            <a:r>
              <a:rPr lang="pt-BR" b="1" dirty="0" smtClean="0"/>
              <a:t>Objetivo </a:t>
            </a:r>
            <a:r>
              <a:rPr lang="pt-BR" b="1" dirty="0"/>
              <a:t>da </a:t>
            </a:r>
            <a:r>
              <a:rPr lang="pt-BR" b="1" dirty="0" smtClean="0"/>
              <a:t>Pesquisa:</a:t>
            </a:r>
            <a:endParaRPr lang="pt-BR" b="1" dirty="0"/>
          </a:p>
          <a:p>
            <a:pPr lvl="1"/>
            <a:r>
              <a:rPr lang="pt-BR" dirty="0" smtClean="0"/>
              <a:t>Exploratória.</a:t>
            </a:r>
          </a:p>
          <a:p>
            <a:pPr marL="0" indent="0">
              <a:buNone/>
            </a:pPr>
            <a:r>
              <a:rPr lang="pt-BR" b="1" dirty="0" smtClean="0"/>
              <a:t>Abordagem da Pesquisa:</a:t>
            </a:r>
          </a:p>
          <a:p>
            <a:pPr lvl="1"/>
            <a:r>
              <a:rPr lang="pt-BR" dirty="0" smtClean="0"/>
              <a:t>Qualitativa.</a:t>
            </a:r>
          </a:p>
        </p:txBody>
      </p:sp>
      <p:pic>
        <p:nvPicPr>
          <p:cNvPr id="4" name="Picture 6" descr="Resultado de imagem para unib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604962" cy="137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275" y="128788"/>
            <a:ext cx="2545725" cy="110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0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11680" y="365125"/>
            <a:ext cx="7498080" cy="1325563"/>
          </a:xfrm>
        </p:spPr>
        <p:txBody>
          <a:bodyPr/>
          <a:lstStyle/>
          <a:p>
            <a:r>
              <a:rPr lang="pt-BR" dirty="0" smtClean="0"/>
              <a:t>Procedimentos Metodológicos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Linguagens </a:t>
            </a:r>
            <a:r>
              <a:rPr lang="pt-BR" b="1" dirty="0"/>
              <a:t>de </a:t>
            </a:r>
            <a:r>
              <a:rPr lang="pt-BR" b="1" dirty="0" smtClean="0"/>
              <a:t>programação:</a:t>
            </a:r>
            <a:endParaRPr lang="pt-BR" b="1" dirty="0"/>
          </a:p>
          <a:p>
            <a:pPr lvl="1"/>
            <a:r>
              <a:rPr lang="pt-BR" i="1" dirty="0" smtClean="0"/>
              <a:t>Java</a:t>
            </a:r>
          </a:p>
          <a:p>
            <a:pPr marL="0" indent="0">
              <a:buNone/>
            </a:pPr>
            <a:r>
              <a:rPr lang="pt-BR" b="1" dirty="0" smtClean="0"/>
              <a:t>Plataforma:</a:t>
            </a:r>
            <a:endParaRPr lang="pt-BR" b="1" dirty="0"/>
          </a:p>
          <a:p>
            <a:pPr lvl="1"/>
            <a:r>
              <a:rPr lang="pt-BR" i="1" dirty="0" err="1" smtClean="0"/>
              <a:t>Android</a:t>
            </a:r>
            <a:endParaRPr lang="pt-BR" dirty="0"/>
          </a:p>
          <a:p>
            <a:pPr marL="0" indent="0">
              <a:buNone/>
            </a:pPr>
            <a:r>
              <a:rPr lang="pt-BR" b="1" dirty="0" smtClean="0"/>
              <a:t>Estilização:</a:t>
            </a:r>
          </a:p>
          <a:p>
            <a:pPr lvl="1"/>
            <a:r>
              <a:rPr lang="pt-BR" dirty="0"/>
              <a:t>Adobe </a:t>
            </a:r>
            <a:r>
              <a:rPr lang="pt-BR" dirty="0" smtClean="0"/>
              <a:t>Fireworks</a:t>
            </a:r>
          </a:p>
          <a:p>
            <a:pPr marL="0" indent="0">
              <a:buNone/>
            </a:pPr>
            <a:r>
              <a:rPr lang="pt-BR" b="1" dirty="0" smtClean="0"/>
              <a:t>Áudios:</a:t>
            </a:r>
            <a:endParaRPr lang="pt-BR" b="1" dirty="0"/>
          </a:p>
          <a:p>
            <a:pPr lvl="1"/>
            <a:r>
              <a:rPr lang="pt-BR" dirty="0"/>
              <a:t>S</a:t>
            </a:r>
            <a:r>
              <a:rPr lang="pt-BR" dirty="0" smtClean="0"/>
              <a:t>oftware </a:t>
            </a:r>
            <a:r>
              <a:rPr lang="pt-BR" dirty="0" err="1" smtClean="0"/>
              <a:t>Audacity</a:t>
            </a:r>
            <a:endParaRPr lang="pt-BR" dirty="0" smtClean="0"/>
          </a:p>
          <a:p>
            <a:pPr lvl="1"/>
            <a:r>
              <a:rPr lang="it-IT" dirty="0"/>
              <a:t>M</a:t>
            </a:r>
            <a:r>
              <a:rPr lang="it-IT" dirty="0" smtClean="0"/>
              <a:t>icrofone </a:t>
            </a:r>
            <a:r>
              <a:rPr lang="it-IT" dirty="0"/>
              <a:t>Novik modelo FNK 02U</a:t>
            </a:r>
            <a:endParaRPr lang="pt-BR" dirty="0" smtClean="0"/>
          </a:p>
        </p:txBody>
      </p:sp>
      <p:pic>
        <p:nvPicPr>
          <p:cNvPr id="4" name="Picture 6" descr="Resultado de imagem para unib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604962" cy="137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275" y="128788"/>
            <a:ext cx="2545725" cy="110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6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11680" y="365125"/>
            <a:ext cx="7498080" cy="1325563"/>
          </a:xfrm>
        </p:spPr>
        <p:txBody>
          <a:bodyPr/>
          <a:lstStyle/>
          <a:p>
            <a:r>
              <a:rPr lang="pt-BR" dirty="0" smtClean="0"/>
              <a:t>Resultados e Discussão</a:t>
            </a:r>
            <a:endParaRPr lang="pt-BR" dirty="0"/>
          </a:p>
        </p:txBody>
      </p:sp>
      <p:pic>
        <p:nvPicPr>
          <p:cNvPr id="4" name="Picture 6" descr="Resultado de imagem para unib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604962" cy="137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275" y="128788"/>
            <a:ext cx="2545725" cy="1109816"/>
          </a:xfrm>
          <a:prstGeom prst="rect">
            <a:avLst/>
          </a:prstGeom>
        </p:spPr>
      </p:pic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</a:t>
            </a:r>
            <a:r>
              <a:rPr lang="pt-BR" dirty="0" smtClean="0"/>
              <a:t>oi </a:t>
            </a:r>
            <a:r>
              <a:rPr lang="pt-BR" dirty="0"/>
              <a:t>desenvolvido um aplicativo </a:t>
            </a:r>
            <a:r>
              <a:rPr lang="pt-BR" dirty="0" err="1"/>
              <a:t>android</a:t>
            </a:r>
            <a:r>
              <a:rPr lang="pt-BR" dirty="0"/>
              <a:t> nomeado de “+Educa”, </a:t>
            </a:r>
            <a:r>
              <a:rPr lang="pt-BR" dirty="0" smtClean="0"/>
              <a:t>contendo seis </a:t>
            </a:r>
            <a:r>
              <a:rPr lang="pt-BR" dirty="0"/>
              <a:t>jogos </a:t>
            </a:r>
            <a:r>
              <a:rPr lang="pt-BR" dirty="0" smtClean="0"/>
              <a:t>educativos voltados para crianças com autismo severo. </a:t>
            </a:r>
            <a:endParaRPr lang="pt-BR" dirty="0"/>
          </a:p>
        </p:txBody>
      </p:sp>
      <p:pic>
        <p:nvPicPr>
          <p:cNvPr id="7" name="Imagem 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316" y="2748209"/>
            <a:ext cx="6844227" cy="402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4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11680" y="365125"/>
            <a:ext cx="7498080" cy="1325563"/>
          </a:xfrm>
        </p:spPr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pic>
        <p:nvPicPr>
          <p:cNvPr id="4" name="Picture 6" descr="Resultado de imagem para unib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604962" cy="137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275" y="128788"/>
            <a:ext cx="2545725" cy="1109816"/>
          </a:xfrm>
          <a:prstGeom prst="rect">
            <a:avLst/>
          </a:prstGeom>
        </p:spPr>
      </p:pic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/>
              <a:t>projeto conseguiu atingir todos os objetivos propostos, alcançando como principal resultado, a atenção do autista diante do aplicativo</a:t>
            </a:r>
            <a:r>
              <a:rPr lang="pt-BR" dirty="0" smtClean="0"/>
              <a:t>.</a:t>
            </a:r>
          </a:p>
          <a:p>
            <a:r>
              <a:rPr lang="pt-BR" dirty="0" smtClean="0"/>
              <a:t>Como sugestão de melhorias ao protótipo desenvolvido, pode-se recomendar a evolução da aplicação para o sistema operacional </a:t>
            </a:r>
            <a:r>
              <a:rPr lang="pt-BR" dirty="0" err="1" smtClean="0"/>
              <a:t>iOS</a:t>
            </a:r>
            <a:r>
              <a:rPr lang="pt-BR" dirty="0"/>
              <a:t>, com o intuito de alcançar usuários de iPhone.</a:t>
            </a:r>
          </a:p>
        </p:txBody>
      </p:sp>
    </p:spTree>
    <p:extLst>
      <p:ext uri="{BB962C8B-B14F-4D97-AF65-F5344CB8AC3E}">
        <p14:creationId xmlns:p14="http://schemas.microsoft.com/office/powerpoint/2010/main" val="125654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11680" y="365125"/>
            <a:ext cx="7498080" cy="1325563"/>
          </a:xfrm>
        </p:spPr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pic>
        <p:nvPicPr>
          <p:cNvPr id="4" name="Picture 6" descr="Resultado de imagem para unib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604962" cy="137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275" y="128788"/>
            <a:ext cx="2545725" cy="1109816"/>
          </a:xfrm>
          <a:prstGeom prst="rect">
            <a:avLst/>
          </a:prstGeom>
        </p:spPr>
      </p:pic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3" name="Retângulo 2"/>
          <p:cNvSpPr/>
          <p:nvPr/>
        </p:nvSpPr>
        <p:spPr>
          <a:xfrm>
            <a:off x="378372" y="1614284"/>
            <a:ext cx="11556123" cy="4380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pt-BR" sz="2000" dirty="0"/>
              <a:t>BANDEIRA, Gabriela. </a:t>
            </a:r>
            <a:r>
              <a:rPr lang="pt-BR" sz="2000" b="1" dirty="0"/>
              <a:t>Graus de autismo</a:t>
            </a:r>
            <a:r>
              <a:rPr lang="pt-BR" sz="2000" dirty="0"/>
              <a:t>: Um breve resumo. [</a:t>
            </a:r>
            <a:r>
              <a:rPr lang="pt-BR" sz="2000" i="1" dirty="0"/>
              <a:t>S. l.</a:t>
            </a:r>
            <a:r>
              <a:rPr lang="pt-BR" sz="2000" dirty="0"/>
              <a:t>], 4 abr. 2018. Disponível em: &lt;http://www.portalsingularidades.com.br/2018/04/04/graus-de-autismo&gt;. Acesso em: 1 out. 2019</a:t>
            </a:r>
            <a:r>
              <a:rPr lang="pt-BR" sz="2000" dirty="0" smtClean="0"/>
              <a:t>.</a:t>
            </a:r>
          </a:p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pt-BR" sz="2000" dirty="0"/>
              <a:t>FREITAS, </a:t>
            </a:r>
            <a:r>
              <a:rPr lang="pt-BR" sz="2000" dirty="0" err="1"/>
              <a:t>Michelli</a:t>
            </a:r>
            <a:r>
              <a:rPr lang="pt-BR" sz="2000" dirty="0"/>
              <a:t>. </a:t>
            </a:r>
            <a:r>
              <a:rPr lang="pt-BR" sz="2000" b="1" dirty="0"/>
              <a:t>O que é ABA? Confira o guia definitivo sobre o assunto!</a:t>
            </a:r>
            <a:r>
              <a:rPr lang="pt-BR" sz="2000" dirty="0"/>
              <a:t>. [</a:t>
            </a:r>
            <a:r>
              <a:rPr lang="pt-BR" sz="2000" i="1" dirty="0"/>
              <a:t>S. l.</a:t>
            </a:r>
            <a:r>
              <a:rPr lang="pt-BR" sz="2000" dirty="0"/>
              <a:t>], 29 jan. 2019. Disponível em: &lt;https://blog.ieac.net.br/o-que-e-aba-confira-o-guiadefinitivo-sobre-o-assunto&gt;. Acesso em: 1 out. 2019</a:t>
            </a:r>
            <a:r>
              <a:rPr lang="pt-BR" sz="2000" dirty="0" smtClean="0"/>
              <a:t>.</a:t>
            </a:r>
          </a:p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pt-BR" sz="2000" dirty="0" smtClean="0"/>
              <a:t>GAIATO</a:t>
            </a:r>
            <a:r>
              <a:rPr lang="pt-BR" sz="2000" dirty="0"/>
              <a:t>, Mayra; TEIXEIRA, Gustavo. </a:t>
            </a:r>
            <a:r>
              <a:rPr lang="pt-BR" sz="2000" b="1" dirty="0"/>
              <a:t>O reizinho autista</a:t>
            </a:r>
            <a:r>
              <a:rPr lang="pt-BR" sz="2000" dirty="0"/>
              <a:t>: </a:t>
            </a:r>
            <a:r>
              <a:rPr lang="pt-BR" sz="2000" b="1" dirty="0"/>
              <a:t>Guia para lidar com comportamentos difíceis</a:t>
            </a:r>
            <a:r>
              <a:rPr lang="pt-BR" sz="2000" dirty="0"/>
              <a:t>. 1. ed. [</a:t>
            </a:r>
            <a:r>
              <a:rPr lang="pt-BR" sz="2000" i="1" dirty="0"/>
              <a:t>S. l.</a:t>
            </a:r>
            <a:r>
              <a:rPr lang="pt-BR" sz="2000" dirty="0"/>
              <a:t>]: </a:t>
            </a:r>
            <a:r>
              <a:rPr lang="pt-BR" sz="2000" dirty="0" err="1"/>
              <a:t>NVersos</a:t>
            </a:r>
            <a:r>
              <a:rPr lang="pt-BR" sz="2000" dirty="0"/>
              <a:t>, 2018. 112 p</a:t>
            </a:r>
            <a:r>
              <a:rPr lang="pt-BR" sz="2000" dirty="0" smtClean="0"/>
              <a:t>.</a:t>
            </a:r>
          </a:p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pt-BR" sz="2000" dirty="0"/>
              <a:t>GIL, Antônio Carlos. </a:t>
            </a:r>
            <a:r>
              <a:rPr lang="pt-BR" sz="2000" b="1" dirty="0"/>
              <a:t>Métodos e técnicas de pesquisa social. </a:t>
            </a:r>
            <a:r>
              <a:rPr lang="pt-BR" sz="2000" dirty="0"/>
              <a:t>8ª ed. São Paulo, Editora Atlas, 2008. 220 p</a:t>
            </a:r>
            <a:r>
              <a:rPr lang="pt-BR" sz="2000" dirty="0" smtClean="0"/>
              <a:t>.</a:t>
            </a:r>
          </a:p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pt-BR" sz="2000" dirty="0"/>
              <a:t>JUNIOR, Francisco Paiva. </a:t>
            </a:r>
            <a:r>
              <a:rPr lang="pt-BR" sz="2000" b="1" dirty="0"/>
              <a:t>Quantos autistas há no Brasil?</a:t>
            </a:r>
            <a:r>
              <a:rPr lang="pt-BR" sz="2000" dirty="0"/>
              <a:t>. [</a:t>
            </a:r>
            <a:r>
              <a:rPr lang="pt-BR" sz="2000" i="1" dirty="0"/>
              <a:t>S. l.</a:t>
            </a:r>
            <a:r>
              <a:rPr lang="pt-BR" sz="2000" dirty="0"/>
              <a:t>], 1 mar. 2019. Disponível em: &lt;https://www.revistaautismo.com.br/noticias/quantos-autistas-ha-no-brasil&gt;. Acesso em: 15 out. 2019.</a:t>
            </a:r>
          </a:p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pt-BR" sz="2000" dirty="0"/>
              <a:t>MORAL, Adriana </a:t>
            </a:r>
            <a:r>
              <a:rPr lang="pt-BR" sz="2000" i="1" dirty="0"/>
              <a:t>et al</a:t>
            </a:r>
            <a:r>
              <a:rPr lang="pt-BR" sz="2000" dirty="0"/>
              <a:t>. </a:t>
            </a:r>
            <a:r>
              <a:rPr lang="pt-BR" sz="2000" b="1" dirty="0"/>
              <a:t>Entendendo o autismo</a:t>
            </a:r>
            <a:r>
              <a:rPr lang="pt-BR" sz="2000" dirty="0"/>
              <a:t>. 3. ed. [</a:t>
            </a:r>
            <a:r>
              <a:rPr lang="pt-BR" sz="2000" i="1" dirty="0"/>
              <a:t>S. l.</a:t>
            </a:r>
            <a:r>
              <a:rPr lang="pt-BR" sz="2000" dirty="0"/>
              <a:t>: </a:t>
            </a:r>
            <a:r>
              <a:rPr lang="pt-BR" sz="2000" i="1" dirty="0"/>
              <a:t>s. n.</a:t>
            </a:r>
            <a:r>
              <a:rPr lang="pt-BR" sz="2000" dirty="0"/>
              <a:t>], 2017. 30 p</a:t>
            </a:r>
            <a:r>
              <a:rPr lang="pt-BR" sz="2000" dirty="0" smtClean="0"/>
              <a:t>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69832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11680" y="365125"/>
            <a:ext cx="7498080" cy="1325563"/>
          </a:xfrm>
        </p:spPr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pic>
        <p:nvPicPr>
          <p:cNvPr id="4" name="Picture 6" descr="Resultado de imagem para unib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604962" cy="137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275" y="128788"/>
            <a:ext cx="2545725" cy="1109816"/>
          </a:xfrm>
          <a:prstGeom prst="rect">
            <a:avLst/>
          </a:prstGeom>
        </p:spPr>
      </p:pic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3" name="Retângulo 2"/>
          <p:cNvSpPr/>
          <p:nvPr/>
        </p:nvSpPr>
        <p:spPr>
          <a:xfrm>
            <a:off x="378372" y="1614284"/>
            <a:ext cx="11556123" cy="3718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pt-BR" sz="2000" dirty="0"/>
              <a:t>PIMENTA, Tatiana. </a:t>
            </a:r>
            <a:r>
              <a:rPr lang="pt-BR" sz="2000" b="1" dirty="0"/>
              <a:t>TEA – Transtorno do Espectro Autista ou Autismo: causas e tratamento</a:t>
            </a:r>
            <a:r>
              <a:rPr lang="pt-BR" sz="2000" dirty="0"/>
              <a:t>. [</a:t>
            </a:r>
            <a:r>
              <a:rPr lang="pt-BR" sz="2000" i="1" dirty="0"/>
              <a:t>S. l.</a:t>
            </a:r>
            <a:r>
              <a:rPr lang="pt-BR" sz="2000" dirty="0"/>
              <a:t>], 8 jan. 2017. Disponível em: &lt;https://www.vittude.com/blog/transtorno-do-espectro-autista-ou-autismo&gt;. Acesso em: 15 out. 2019.</a:t>
            </a:r>
            <a:endParaRPr lang="pt-BR" sz="20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PORTELA, PIETRO NAVARRO. </a:t>
            </a:r>
            <a:r>
              <a:rPr lang="pt-BR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Conhecendo o Autismo: Sua origem, história e características</a:t>
            </a: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[</a:t>
            </a:r>
            <a:r>
              <a:rPr lang="pt-BR" sz="2000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S. l.</a:t>
            </a: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15 out. 2019. Disponível em: &lt;https://blog.cenatcursos.com.br/conhecendo-o-autismo-sua-origem-historia-e-caracteristicas&gt;. Acesso em: 15 out. 2019.</a:t>
            </a:r>
          </a:p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pt-BR" sz="2000" dirty="0"/>
              <a:t>SANTANA, Rodrigo. </a:t>
            </a:r>
            <a:r>
              <a:rPr lang="pt-BR" sz="2000" b="1" dirty="0"/>
              <a:t>10 aplicativos voltados para crianças com Autismo</a:t>
            </a:r>
            <a:r>
              <a:rPr lang="pt-BR" sz="2000" dirty="0"/>
              <a:t>. [</a:t>
            </a:r>
            <a:r>
              <a:rPr lang="pt-BR" sz="2000" i="1" dirty="0"/>
              <a:t>S. l.</a:t>
            </a:r>
            <a:r>
              <a:rPr lang="pt-BR" sz="2000" dirty="0"/>
              <a:t>], 2 abr. 2019. Disponível em: &lt;https://dicaappdodia.com/10-aplicativos-voltados-para-criancas-com-autismo&gt;. Acesso em: 1 out. 2019.</a:t>
            </a:r>
          </a:p>
          <a:p>
            <a:pPr>
              <a:lnSpc>
                <a:spcPct val="115000"/>
              </a:lnSpc>
              <a:spcAft>
                <a:spcPts val="1200"/>
              </a:spcAft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00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11680" y="365125"/>
            <a:ext cx="7498080" cy="1325563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99947"/>
            <a:ext cx="10515600" cy="886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b="1" dirty="0" smtClean="0"/>
              <a:t>Autismo</a:t>
            </a:r>
          </a:p>
        </p:txBody>
      </p:sp>
      <p:pic>
        <p:nvPicPr>
          <p:cNvPr id="4" name="Picture 6" descr="Resultado de imagem para unib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604962" cy="137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275" y="128788"/>
            <a:ext cx="2545725" cy="110981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838200" y="2286000"/>
            <a:ext cx="1063909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i="1" dirty="0" smtClean="0"/>
              <a:t>Sobre o autismo</a:t>
            </a:r>
          </a:p>
          <a:p>
            <a:r>
              <a:rPr lang="pt-BR" sz="2800" i="1" dirty="0"/>
              <a:t>	</a:t>
            </a:r>
            <a:endParaRPr lang="pt-BR" sz="2800" i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Descrito pela primeira vez em 1943 por Leo </a:t>
            </a:r>
            <a:r>
              <a:rPr lang="pt-BR" sz="2800" dirty="0" err="1" smtClean="0"/>
              <a:t>Kanner</a:t>
            </a:r>
            <a:r>
              <a:rPr lang="pt-BR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Estima-se que existam mais de 2 milhões de autista no Brasil.</a:t>
            </a:r>
          </a:p>
          <a:p>
            <a:r>
              <a:rPr lang="pt-BR" sz="2800" i="1" dirty="0" smtClean="0"/>
              <a:t>	</a:t>
            </a:r>
          </a:p>
          <a:p>
            <a:endParaRPr lang="pt-BR" sz="2800" i="1" dirty="0"/>
          </a:p>
          <a:p>
            <a:r>
              <a:rPr lang="pt-BR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408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11680" y="365125"/>
            <a:ext cx="7498080" cy="1325563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99947"/>
            <a:ext cx="10515600" cy="886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b="1" dirty="0" smtClean="0"/>
              <a:t>Autismo</a:t>
            </a:r>
          </a:p>
        </p:txBody>
      </p:sp>
      <p:pic>
        <p:nvPicPr>
          <p:cNvPr id="4" name="Picture 6" descr="Resultado de imagem para unib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604962" cy="137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275" y="128788"/>
            <a:ext cx="2545725" cy="110981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838200" y="2286000"/>
            <a:ext cx="103868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i="1" dirty="0" smtClean="0"/>
              <a:t>Qual </a:t>
            </a:r>
            <a:r>
              <a:rPr lang="pt-BR" sz="2800" i="1" dirty="0"/>
              <a:t>a causa?</a:t>
            </a:r>
          </a:p>
          <a:p>
            <a:r>
              <a:rPr lang="pt-BR" sz="2800" dirty="0"/>
              <a:t>	Fatores genéticos, complicações no momento do parto ou no período neonatal. </a:t>
            </a:r>
          </a:p>
        </p:txBody>
      </p:sp>
    </p:spTree>
    <p:extLst>
      <p:ext uri="{BB962C8B-B14F-4D97-AF65-F5344CB8AC3E}">
        <p14:creationId xmlns:p14="http://schemas.microsoft.com/office/powerpoint/2010/main" val="76294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11680" y="365125"/>
            <a:ext cx="7498080" cy="1325563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99947"/>
            <a:ext cx="10515600" cy="886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b="1" dirty="0" smtClean="0"/>
              <a:t>Autismo</a:t>
            </a:r>
          </a:p>
        </p:txBody>
      </p:sp>
      <p:pic>
        <p:nvPicPr>
          <p:cNvPr id="4" name="Picture 6" descr="Resultado de imagem para unib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604962" cy="137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275" y="128788"/>
            <a:ext cx="2545725" cy="110981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838200" y="2286000"/>
            <a:ext cx="1068639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i="1" dirty="0" smtClean="0"/>
              <a:t>Quais </a:t>
            </a:r>
            <a:r>
              <a:rPr lang="pt-BR" sz="2800" i="1" dirty="0"/>
              <a:t>os sintomas?</a:t>
            </a:r>
          </a:p>
          <a:p>
            <a:r>
              <a:rPr lang="pt-BR" sz="2800" dirty="0"/>
              <a:t>	Os sintomas estão ligados as áreas de interação social, dificuldades na comunicação, alterações na cognição e comportamentos repetidos ou estereotipados.</a:t>
            </a:r>
          </a:p>
        </p:txBody>
      </p:sp>
    </p:spTree>
    <p:extLst>
      <p:ext uri="{BB962C8B-B14F-4D97-AF65-F5344CB8AC3E}">
        <p14:creationId xmlns:p14="http://schemas.microsoft.com/office/powerpoint/2010/main" val="125710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11680" y="365125"/>
            <a:ext cx="7498080" cy="1325563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99947"/>
            <a:ext cx="10515600" cy="886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b="1" dirty="0" smtClean="0"/>
              <a:t>Autismo</a:t>
            </a:r>
          </a:p>
        </p:txBody>
      </p:sp>
      <p:pic>
        <p:nvPicPr>
          <p:cNvPr id="4" name="Picture 6" descr="Resultado de imagem para unib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604962" cy="137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275" y="128788"/>
            <a:ext cx="2545725" cy="110981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838200" y="2286000"/>
            <a:ext cx="106863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i="1" dirty="0" smtClean="0"/>
              <a:t>Quais o níveis de autismo?</a:t>
            </a:r>
            <a:endParaRPr lang="pt-BR" sz="2800" i="1" dirty="0"/>
          </a:p>
          <a:p>
            <a:r>
              <a:rPr lang="pt-BR" sz="2800" dirty="0"/>
              <a:t>	</a:t>
            </a:r>
            <a:r>
              <a:rPr lang="pt-BR" sz="2800" dirty="0" smtClean="0"/>
              <a:t>O autismo é dividido em três graus: autismo leve, autismo moderado e autismo severo.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60295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11680" y="365125"/>
            <a:ext cx="7498080" cy="1325563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99947"/>
            <a:ext cx="10515600" cy="886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b="1" dirty="0" smtClean="0"/>
              <a:t>Autismo</a:t>
            </a:r>
          </a:p>
        </p:txBody>
      </p:sp>
      <p:pic>
        <p:nvPicPr>
          <p:cNvPr id="4" name="Picture 6" descr="Resultado de imagem para unib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604962" cy="137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275" y="128788"/>
            <a:ext cx="2545725" cy="110981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838200" y="2286000"/>
            <a:ext cx="1068639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i="1" dirty="0" smtClean="0"/>
              <a:t>Método ABA</a:t>
            </a:r>
            <a:endParaRPr lang="pt-BR" sz="2800" i="1" dirty="0"/>
          </a:p>
          <a:p>
            <a:r>
              <a:rPr lang="pt-BR" sz="2800" dirty="0"/>
              <a:t>	</a:t>
            </a:r>
            <a:r>
              <a:rPr lang="pt-BR" sz="2800" dirty="0" smtClean="0"/>
              <a:t>Área do conhecimento que desenvolve pesquisas e aplicações a partir da análise do comportamento. </a:t>
            </a:r>
          </a:p>
          <a:p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Ensino em Ambiente Natural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Ensino por Tentativa Discreta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Ensino Incidental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Encadeamento de trás para frente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97851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11680" y="365125"/>
            <a:ext cx="7498080" cy="1325563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99947"/>
            <a:ext cx="10515600" cy="886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b="1" dirty="0" smtClean="0"/>
              <a:t>Autismo</a:t>
            </a:r>
          </a:p>
        </p:txBody>
      </p:sp>
      <p:pic>
        <p:nvPicPr>
          <p:cNvPr id="4" name="Picture 6" descr="Resultado de imagem para unib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604962" cy="137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275" y="128788"/>
            <a:ext cx="2545725" cy="110981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838200" y="2286000"/>
            <a:ext cx="106863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i="1" dirty="0" smtClean="0"/>
              <a:t>Tecnologias no Autismo</a:t>
            </a:r>
            <a:endParaRPr lang="pt-BR" sz="2800" i="1" dirty="0"/>
          </a:p>
          <a:p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ABC Autismo</a:t>
            </a:r>
          </a:p>
        </p:txBody>
      </p:sp>
      <p:pic>
        <p:nvPicPr>
          <p:cNvPr id="1026" name="Picture 2" descr="Resultado de imagem para abc autismo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764" y="2802219"/>
            <a:ext cx="6692036" cy="405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30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11680" y="365125"/>
            <a:ext cx="7498080" cy="1325563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99947"/>
            <a:ext cx="10515600" cy="886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b="1" dirty="0" smtClean="0"/>
              <a:t>Autismo</a:t>
            </a:r>
          </a:p>
        </p:txBody>
      </p:sp>
      <p:pic>
        <p:nvPicPr>
          <p:cNvPr id="4" name="Picture 6" descr="Resultado de imagem para unib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604962" cy="137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275" y="128788"/>
            <a:ext cx="2545725" cy="110981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838200" y="2286000"/>
            <a:ext cx="106863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i="1" dirty="0" smtClean="0"/>
              <a:t>Tecnologias no Autismo</a:t>
            </a:r>
            <a:endParaRPr lang="pt-BR" sz="2800" i="1" dirty="0"/>
          </a:p>
          <a:p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Matraquinha</a:t>
            </a:r>
          </a:p>
        </p:txBody>
      </p:sp>
      <p:pic>
        <p:nvPicPr>
          <p:cNvPr id="3074" name="Picture 2" descr="Resultado de imagem para matraquinha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483" y="2881312"/>
            <a:ext cx="66294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99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11680" y="365125"/>
            <a:ext cx="7498080" cy="1325563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99947"/>
            <a:ext cx="10515600" cy="886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b="1" dirty="0" smtClean="0"/>
              <a:t>Autismo</a:t>
            </a:r>
          </a:p>
        </p:txBody>
      </p:sp>
      <p:pic>
        <p:nvPicPr>
          <p:cNvPr id="4" name="Picture 6" descr="Resultado de imagem para unib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604962" cy="137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275" y="128788"/>
            <a:ext cx="2545725" cy="110981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838200" y="2286000"/>
            <a:ext cx="106863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i="1" dirty="0" smtClean="0"/>
              <a:t>Tecnologias no Autismo</a:t>
            </a:r>
            <a:endParaRPr lang="pt-BR" sz="2800" i="1" dirty="0"/>
          </a:p>
          <a:p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 smtClean="0"/>
              <a:t>Livox</a:t>
            </a:r>
            <a:endParaRPr lang="pt-BR" sz="2800" dirty="0"/>
          </a:p>
        </p:txBody>
      </p:sp>
      <p:pic>
        <p:nvPicPr>
          <p:cNvPr id="2050" name="Picture 2" descr="Resultado de imagem para livox jogo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728" y="2746444"/>
            <a:ext cx="5886409" cy="394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82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867</Words>
  <Application>Microsoft Office PowerPoint</Application>
  <PresentationFormat>Widescreen</PresentationFormat>
  <Paragraphs>149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Tema do Office</vt:lpstr>
      <vt:lpstr>JOGOS EDUCACIONAIS DIGITAIS VOLTADOS PARA CRIANÇAS DIAGNOSTICADAS COM GRAU SEVERO EM AUTISMO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Problema</vt:lpstr>
      <vt:lpstr>Objetivo Geral</vt:lpstr>
      <vt:lpstr>Objetivos Específicos</vt:lpstr>
      <vt:lpstr>Procedimentos Metodológicos</vt:lpstr>
      <vt:lpstr>Procedimentos Metodológicos</vt:lpstr>
      <vt:lpstr>Procedimentos Metodológicos</vt:lpstr>
      <vt:lpstr>Resultados e Discussão</vt:lpstr>
      <vt:lpstr>Conclusão</vt:lpstr>
      <vt:lpstr>Referências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do TCC</dc:title>
  <dc:creator>Janaina Veronezi Alberton</dc:creator>
  <cp:lastModifiedBy>Gabriel Mateus</cp:lastModifiedBy>
  <cp:revision>92</cp:revision>
  <dcterms:created xsi:type="dcterms:W3CDTF">2018-08-29T17:05:23Z</dcterms:created>
  <dcterms:modified xsi:type="dcterms:W3CDTF">2019-12-05T20:09:00Z</dcterms:modified>
</cp:coreProperties>
</file>