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7" r:id="rId7"/>
    <p:sldId id="260" r:id="rId8"/>
    <p:sldId id="271" r:id="rId9"/>
    <p:sldId id="261" r:id="rId10"/>
    <p:sldId id="268" r:id="rId11"/>
    <p:sldId id="262" r:id="rId12"/>
    <p:sldId id="264" r:id="rId13"/>
    <p:sldId id="269" r:id="rId14"/>
    <p:sldId id="265" r:id="rId15"/>
    <p:sldId id="266"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11B8CC89-CA85-433A-8496-32CBA422D210}">
          <p14:sldIdLst>
            <p14:sldId id="256"/>
            <p14:sldId id="257"/>
            <p14:sldId id="258"/>
            <p14:sldId id="259"/>
            <p14:sldId id="270"/>
            <p14:sldId id="267"/>
            <p14:sldId id="260"/>
            <p14:sldId id="271"/>
            <p14:sldId id="261"/>
            <p14:sldId id="268"/>
            <p14:sldId id="262"/>
            <p14:sldId id="264"/>
            <p14:sldId id="269"/>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05D27-A269-B22A-DEBE-29BB12DB5D9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7A414CC-7C16-83E0-9453-450CD5C1D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73D7AD8-A724-3C96-DE04-04EF44D65910}"/>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5" name="Espaço Reservado para Rodapé 4">
            <a:extLst>
              <a:ext uri="{FF2B5EF4-FFF2-40B4-BE49-F238E27FC236}">
                <a16:creationId xmlns:a16="http://schemas.microsoft.com/office/drawing/2014/main" id="{39F39C95-9B25-C7E0-0783-81BD7E2596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E36A39D-58D9-2E25-2108-91AE018D4DD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322817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7A5C3-0099-D65F-0BB7-B02AAE8AD8F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04580A6-AB38-D74B-4A9D-2907C645763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DC1D7C-3B04-0F6C-CA0E-DF79E45768B7}"/>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5" name="Espaço Reservado para Rodapé 4">
            <a:extLst>
              <a:ext uri="{FF2B5EF4-FFF2-40B4-BE49-F238E27FC236}">
                <a16:creationId xmlns:a16="http://schemas.microsoft.com/office/drawing/2014/main" id="{008147E8-1E7F-A993-8CF5-36D96B6329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DF175F-92CC-0E5B-72C7-8CAF4CF37B21}"/>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66269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64F040-1052-2121-7273-614EC8FF8FB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4DA56F4-96C8-7DE7-F30E-03A63D183DC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9FA9DEC-8C3D-2D67-7649-091ED8FF5866}"/>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5" name="Espaço Reservado para Rodapé 4">
            <a:extLst>
              <a:ext uri="{FF2B5EF4-FFF2-40B4-BE49-F238E27FC236}">
                <a16:creationId xmlns:a16="http://schemas.microsoft.com/office/drawing/2014/main" id="{F7332094-D6D9-F229-0FAB-109DC93FEC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21C2530-5BF3-1456-199A-1A65EF879427}"/>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112741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5C342-8A3C-C01D-4DC0-05ECD4457ED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B7B343B-9D8E-1CCE-7C9B-88DC3F65C89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0258FBB-8052-0886-6289-FCFDCF71299D}"/>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5" name="Espaço Reservado para Rodapé 4">
            <a:extLst>
              <a:ext uri="{FF2B5EF4-FFF2-40B4-BE49-F238E27FC236}">
                <a16:creationId xmlns:a16="http://schemas.microsoft.com/office/drawing/2014/main" id="{74CD026D-32BA-EF39-1837-6007F6C45C5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CF72A4-54B4-9E01-A876-877EC24DDD83}"/>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31012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2EA7C-79C3-3E8C-AEFA-7AEDC5845D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042193B-BE38-23B4-1772-338630A41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415B29B-63E3-1517-D54A-5974AC135162}"/>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5" name="Espaço Reservado para Rodapé 4">
            <a:extLst>
              <a:ext uri="{FF2B5EF4-FFF2-40B4-BE49-F238E27FC236}">
                <a16:creationId xmlns:a16="http://schemas.microsoft.com/office/drawing/2014/main" id="{E669157B-F409-87AA-86CE-D09620F13C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5CC232-8360-DF5B-1B13-74834C8C881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91215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20A04-A536-1B94-5485-EA44D40A528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E019CA6-441B-A198-BA34-B04D99ED177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30899F9-2901-F088-4165-A5C133B1E53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F42138E-1081-F727-F803-45660133B7C4}"/>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6" name="Espaço Reservado para Rodapé 5">
            <a:extLst>
              <a:ext uri="{FF2B5EF4-FFF2-40B4-BE49-F238E27FC236}">
                <a16:creationId xmlns:a16="http://schemas.microsoft.com/office/drawing/2014/main" id="{D60253A3-AAE6-0B56-6425-4AE3C0AF576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C694656-6B31-6527-CBC7-C99E234EBBF1}"/>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195661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BCD11-8573-F581-9E02-4FC498C0D87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56D8E45-BD83-4F76-638D-4A7848CC8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7003D5C-D2A6-AD44-5719-DC41989A9E2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AF90CE8-8800-DF40-5178-CD2F54146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1AA5E24-7EFC-F895-C621-FAC44778CEE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ED93DB4-97AC-BA92-2388-B2E2CD8DB07E}"/>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8" name="Espaço Reservado para Rodapé 7">
            <a:extLst>
              <a:ext uri="{FF2B5EF4-FFF2-40B4-BE49-F238E27FC236}">
                <a16:creationId xmlns:a16="http://schemas.microsoft.com/office/drawing/2014/main" id="{65E95680-EBF3-2828-AE3C-CA24348D4C6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C3E0E1F-FA70-8DED-72CC-4FE6E534657E}"/>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34853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F7CEA-42C1-9778-5663-AC02852A6F8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325F07D-1D78-3439-EF45-1969BC0031C8}"/>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4" name="Espaço Reservado para Rodapé 3">
            <a:extLst>
              <a:ext uri="{FF2B5EF4-FFF2-40B4-BE49-F238E27FC236}">
                <a16:creationId xmlns:a16="http://schemas.microsoft.com/office/drawing/2014/main" id="{2035B0E4-CFF2-75DE-13F1-3EF04B86B56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1ADC842-2421-0F7D-0CE8-4BCB419A0416}"/>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03877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AE280B6-0961-981B-21A9-6472EBCFF37E}"/>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3" name="Espaço Reservado para Rodapé 2">
            <a:extLst>
              <a:ext uri="{FF2B5EF4-FFF2-40B4-BE49-F238E27FC236}">
                <a16:creationId xmlns:a16="http://schemas.microsoft.com/office/drawing/2014/main" id="{EF2EDE13-4B7D-D8C9-85B4-7A8FF8E5C74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5B15B07-E1DA-347E-AC7C-C1C39B8B16E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19468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72797-DA02-48A0-7877-CAC09447786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7A785F3-9DA5-690E-53BD-1A35383C2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DFAD725-AA27-673A-C306-B25B7553A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6753D08-3CF4-B946-5B06-7474E249BFDB}"/>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6" name="Espaço Reservado para Rodapé 5">
            <a:extLst>
              <a:ext uri="{FF2B5EF4-FFF2-40B4-BE49-F238E27FC236}">
                <a16:creationId xmlns:a16="http://schemas.microsoft.com/office/drawing/2014/main" id="{77C2B7EE-136D-9A1E-D240-2D370FBFA4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6F93EFA-6F4F-6598-D0D8-9C4CEFAE7B7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61061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FC7E7-5404-01E2-6B6E-47D017A4235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0228D35-4A83-22CC-E525-B4EE3D033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2BB4A46-ED24-A4E6-6919-6480471EE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0A4F682-9930-5B9A-A6CF-3ED00DB2360C}"/>
              </a:ext>
            </a:extLst>
          </p:cNvPr>
          <p:cNvSpPr>
            <a:spLocks noGrp="1"/>
          </p:cNvSpPr>
          <p:nvPr>
            <p:ph type="dt" sz="half" idx="10"/>
          </p:nvPr>
        </p:nvSpPr>
        <p:spPr/>
        <p:txBody>
          <a:bodyPr/>
          <a:lstStyle/>
          <a:p>
            <a:fld id="{2D50022D-DF87-4158-A9CF-191769239C73}" type="datetimeFigureOut">
              <a:rPr lang="pt-BR" smtClean="0"/>
              <a:t>14/12/2023</a:t>
            </a:fld>
            <a:endParaRPr lang="pt-BR"/>
          </a:p>
        </p:txBody>
      </p:sp>
      <p:sp>
        <p:nvSpPr>
          <p:cNvPr id="6" name="Espaço Reservado para Rodapé 5">
            <a:extLst>
              <a:ext uri="{FF2B5EF4-FFF2-40B4-BE49-F238E27FC236}">
                <a16:creationId xmlns:a16="http://schemas.microsoft.com/office/drawing/2014/main" id="{E169EA77-3A1C-2B22-56D7-2F5CEBB2B8C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43F31D1-9BFE-84F5-9AE7-58138B744048}"/>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14888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04A799E-C6EF-C128-E6D7-607F6E850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F878D2F-6717-C9B4-8233-77060C32F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E27A293-A9FA-48B3-3E94-12232F7FC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022D-DF87-4158-A9CF-191769239C73}" type="datetimeFigureOut">
              <a:rPr lang="pt-BR" smtClean="0"/>
              <a:t>14/12/2023</a:t>
            </a:fld>
            <a:endParaRPr lang="pt-BR"/>
          </a:p>
        </p:txBody>
      </p:sp>
      <p:sp>
        <p:nvSpPr>
          <p:cNvPr id="5" name="Espaço Reservado para Rodapé 4">
            <a:extLst>
              <a:ext uri="{FF2B5EF4-FFF2-40B4-BE49-F238E27FC236}">
                <a16:creationId xmlns:a16="http://schemas.microsoft.com/office/drawing/2014/main" id="{224DB8E4-C70D-9902-5E37-2C8E70F84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26BFD2A-5F73-691E-64AA-3196A4D36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ED980-36C1-49A5-A498-3540D2EA12CF}" type="slidenum">
              <a:rPr lang="pt-BR" smtClean="0"/>
              <a:t>‹nº›</a:t>
            </a:fld>
            <a:endParaRPr lang="pt-BR"/>
          </a:p>
        </p:txBody>
      </p:sp>
    </p:spTree>
    <p:extLst>
      <p:ext uri="{BB962C8B-B14F-4D97-AF65-F5344CB8AC3E}">
        <p14:creationId xmlns:p14="http://schemas.microsoft.com/office/powerpoint/2010/main" val="71712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it.ly/portfolio-gabriel-galvao" TargetMode="External"/><Relationship Id="rId2" Type="http://schemas.openxmlformats.org/officeDocument/2006/relationships/hyperlink" Target="https://www.linkedin.com/in/gabriel-nobre-galvao/" TargetMode="External"/><Relationship Id="rId1" Type="http://schemas.openxmlformats.org/officeDocument/2006/relationships/slideLayout" Target="../slideLayouts/slideLayout2.xml"/><Relationship Id="rId5" Type="http://schemas.openxmlformats.org/officeDocument/2006/relationships/hyperlink" Target="https://taxi-4ui9.onrender.com/" TargetMode="External"/><Relationship Id="rId4" Type="http://schemas.openxmlformats.org/officeDocument/2006/relationships/hyperlink" Target="https://github.com/Gabrielnbr/taxi_dri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EB4E4-C996-4A7A-FE14-A5FF48C7A2B2}"/>
              </a:ext>
            </a:extLst>
          </p:cNvPr>
          <p:cNvSpPr>
            <a:spLocks noGrp="1"/>
          </p:cNvSpPr>
          <p:nvPr>
            <p:ph type="ctrTitle"/>
          </p:nvPr>
        </p:nvSpPr>
        <p:spPr>
          <a:xfrm>
            <a:off x="1524000" y="1854201"/>
            <a:ext cx="9144000" cy="958492"/>
          </a:xfrm>
        </p:spPr>
        <p:txBody>
          <a:bodyPr/>
          <a:lstStyle/>
          <a:p>
            <a:r>
              <a:rPr lang="pt-BR" dirty="0"/>
              <a:t>Apresentação </a:t>
            </a:r>
            <a:r>
              <a:rPr lang="pt-BR" dirty="0" err="1"/>
              <a:t>Taxi_Drive</a:t>
            </a:r>
            <a:endParaRPr lang="pt-BR" dirty="0"/>
          </a:p>
        </p:txBody>
      </p:sp>
      <p:sp>
        <p:nvSpPr>
          <p:cNvPr id="3" name="Subtítulo 2">
            <a:extLst>
              <a:ext uri="{FF2B5EF4-FFF2-40B4-BE49-F238E27FC236}">
                <a16:creationId xmlns:a16="http://schemas.microsoft.com/office/drawing/2014/main" id="{1301E6C3-316E-E1F8-A4FF-6947C79B2634}"/>
              </a:ext>
            </a:extLst>
          </p:cNvPr>
          <p:cNvSpPr>
            <a:spLocks noGrp="1"/>
          </p:cNvSpPr>
          <p:nvPr>
            <p:ph type="subTitle" idx="1"/>
          </p:nvPr>
        </p:nvSpPr>
        <p:spPr>
          <a:xfrm>
            <a:off x="1524000" y="3602038"/>
            <a:ext cx="9144000" cy="443270"/>
          </a:xfrm>
        </p:spPr>
        <p:txBody>
          <a:bodyPr>
            <a:normAutofit lnSpcReduction="10000"/>
          </a:bodyPr>
          <a:lstStyle/>
          <a:p>
            <a:r>
              <a:rPr lang="pt-BR" sz="2800" dirty="0"/>
              <a:t>Cientista de Dados Gabriel Nobre</a:t>
            </a:r>
          </a:p>
        </p:txBody>
      </p:sp>
    </p:spTree>
    <p:extLst>
      <p:ext uri="{BB962C8B-B14F-4D97-AF65-F5344CB8AC3E}">
        <p14:creationId xmlns:p14="http://schemas.microsoft.com/office/powerpoint/2010/main" val="211737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17C8A-F3A5-25C6-1E48-ACD0045E1BA9}"/>
              </a:ext>
            </a:extLst>
          </p:cNvPr>
          <p:cNvSpPr>
            <a:spLocks noGrp="1"/>
          </p:cNvSpPr>
          <p:nvPr>
            <p:ph type="title"/>
          </p:nvPr>
        </p:nvSpPr>
        <p:spPr/>
        <p:txBody>
          <a:bodyPr/>
          <a:lstStyle/>
          <a:p>
            <a:r>
              <a:rPr lang="pt-BR" dirty="0"/>
              <a:t>Problema do </a:t>
            </a:r>
            <a:r>
              <a:rPr lang="pt-BR" dirty="0" err="1"/>
              <a:t>Lat</a:t>
            </a:r>
            <a:r>
              <a:rPr lang="pt-BR" dirty="0"/>
              <a:t> e </a:t>
            </a:r>
            <a:r>
              <a:rPr lang="pt-BR" dirty="0" err="1"/>
              <a:t>Long</a:t>
            </a:r>
            <a:r>
              <a:rPr lang="pt-BR" dirty="0"/>
              <a:t> e filtro principal</a:t>
            </a:r>
          </a:p>
        </p:txBody>
      </p:sp>
      <p:sp>
        <p:nvSpPr>
          <p:cNvPr id="6" name="Espaço Reservado para Conteúdo 5">
            <a:extLst>
              <a:ext uri="{FF2B5EF4-FFF2-40B4-BE49-F238E27FC236}">
                <a16:creationId xmlns:a16="http://schemas.microsoft.com/office/drawing/2014/main" id="{A124FDA5-7F32-DE45-EF86-EBF099BD5164}"/>
              </a:ext>
            </a:extLst>
          </p:cNvPr>
          <p:cNvSpPr>
            <a:spLocks noGrp="1"/>
          </p:cNvSpPr>
          <p:nvPr>
            <p:ph idx="1"/>
          </p:nvPr>
        </p:nvSpPr>
        <p:spPr>
          <a:xfrm>
            <a:off x="838200" y="4101468"/>
            <a:ext cx="4515465" cy="829085"/>
          </a:xfrm>
        </p:spPr>
        <p:txBody>
          <a:bodyPr>
            <a:normAutofit fontScale="85000" lnSpcReduction="10000"/>
          </a:bodyPr>
          <a:lstStyle/>
          <a:p>
            <a:r>
              <a:rPr lang="pt-BR" dirty="0"/>
              <a:t>Limitação de latitude e longitude conforme pesquisas e google.</a:t>
            </a:r>
          </a:p>
        </p:txBody>
      </p:sp>
      <p:sp>
        <p:nvSpPr>
          <p:cNvPr id="7" name="Espaço Reservado para Conteúdo 5">
            <a:extLst>
              <a:ext uri="{FF2B5EF4-FFF2-40B4-BE49-F238E27FC236}">
                <a16:creationId xmlns:a16="http://schemas.microsoft.com/office/drawing/2014/main" id="{DE8C3ED5-7E5F-163B-967F-2D6754140691}"/>
              </a:ext>
            </a:extLst>
          </p:cNvPr>
          <p:cNvSpPr txBox="1">
            <a:spLocks/>
          </p:cNvSpPr>
          <p:nvPr/>
        </p:nvSpPr>
        <p:spPr>
          <a:xfrm>
            <a:off x="6096000" y="4101467"/>
            <a:ext cx="4515465" cy="829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Limitação da variação de latitude e longitude.</a:t>
            </a:r>
          </a:p>
        </p:txBody>
      </p:sp>
      <p:graphicFrame>
        <p:nvGraphicFramePr>
          <p:cNvPr id="9" name="Tabela 8">
            <a:extLst>
              <a:ext uri="{FF2B5EF4-FFF2-40B4-BE49-F238E27FC236}">
                <a16:creationId xmlns:a16="http://schemas.microsoft.com/office/drawing/2014/main" id="{4D973C30-58CD-C3C7-3D8C-DA4063C23424}"/>
              </a:ext>
            </a:extLst>
          </p:cNvPr>
          <p:cNvGraphicFramePr>
            <a:graphicFrameLocks noGrp="1"/>
          </p:cNvGraphicFramePr>
          <p:nvPr>
            <p:extLst>
              <p:ext uri="{D42A27DB-BD31-4B8C-83A1-F6EECF244321}">
                <p14:modId xmlns:p14="http://schemas.microsoft.com/office/powerpoint/2010/main" val="473493793"/>
              </p:ext>
            </p:extLst>
          </p:nvPr>
        </p:nvGraphicFramePr>
        <p:xfrm>
          <a:off x="1430594" y="4981841"/>
          <a:ext cx="2827868" cy="1325562"/>
        </p:xfrm>
        <a:graphic>
          <a:graphicData uri="http://schemas.openxmlformats.org/drawingml/2006/table">
            <a:tbl>
              <a:tblPr>
                <a:tableStyleId>{5C22544A-7EE6-4342-B048-85BDC9FD1C3A}</a:tableStyleId>
              </a:tblPr>
              <a:tblGrid>
                <a:gridCol w="1413934">
                  <a:extLst>
                    <a:ext uri="{9D8B030D-6E8A-4147-A177-3AD203B41FA5}">
                      <a16:colId xmlns:a16="http://schemas.microsoft.com/office/drawing/2014/main" val="3511803906"/>
                    </a:ext>
                  </a:extLst>
                </a:gridCol>
                <a:gridCol w="1413934">
                  <a:extLst>
                    <a:ext uri="{9D8B030D-6E8A-4147-A177-3AD203B41FA5}">
                      <a16:colId xmlns:a16="http://schemas.microsoft.com/office/drawing/2014/main" val="3892496155"/>
                    </a:ext>
                  </a:extLst>
                </a:gridCol>
              </a:tblGrid>
              <a:tr h="441854">
                <a:tc>
                  <a:txBody>
                    <a:bodyPr/>
                    <a:lstStyle/>
                    <a:p>
                      <a:pPr algn="l" fontAlgn="b"/>
                      <a:r>
                        <a:rPr lang="pt-BR" sz="2600" u="none" strike="noStrike" dirty="0">
                          <a:effectLst/>
                        </a:rPr>
                        <a:t>latitude</a:t>
                      </a:r>
                      <a:endParaRPr lang="pt-BR" sz="2600" b="0" i="0" u="none" strike="noStrike" dirty="0">
                        <a:solidFill>
                          <a:srgbClr val="000000"/>
                        </a:solidFill>
                        <a:effectLst/>
                        <a:latin typeface="Calibri" panose="020F0502020204030204" pitchFamily="34" charset="0"/>
                      </a:endParaRPr>
                    </a:p>
                  </a:txBody>
                  <a:tcPr marL="22093" marR="22093" marT="22093" marB="0" anchor="b"/>
                </a:tc>
                <a:tc>
                  <a:txBody>
                    <a:bodyPr/>
                    <a:lstStyle/>
                    <a:p>
                      <a:pPr algn="l" fontAlgn="b"/>
                      <a:r>
                        <a:rPr lang="pt-BR" sz="2600" u="none" strike="noStrike" dirty="0">
                          <a:effectLst/>
                        </a:rPr>
                        <a:t>longitude</a:t>
                      </a:r>
                      <a:endParaRPr lang="pt-BR" sz="2600" b="0" i="0" u="none" strike="noStrike" dirty="0">
                        <a:solidFill>
                          <a:srgbClr val="000000"/>
                        </a:solidFill>
                        <a:effectLst/>
                        <a:latin typeface="Calibri" panose="020F0502020204030204" pitchFamily="34" charset="0"/>
                      </a:endParaRPr>
                    </a:p>
                  </a:txBody>
                  <a:tcPr marL="22093" marR="22093" marT="22093" marB="0" anchor="b"/>
                </a:tc>
                <a:extLst>
                  <a:ext uri="{0D108BD9-81ED-4DB2-BD59-A6C34878D82A}">
                    <a16:rowId xmlns:a16="http://schemas.microsoft.com/office/drawing/2014/main" val="2839062413"/>
                  </a:ext>
                </a:extLst>
              </a:tr>
              <a:tr h="441854">
                <a:tc>
                  <a:txBody>
                    <a:bodyPr/>
                    <a:lstStyle/>
                    <a:p>
                      <a:pPr algn="l" fontAlgn="b"/>
                      <a:r>
                        <a:rPr lang="pt-BR" sz="2600" u="none" strike="noStrike" dirty="0">
                          <a:effectLst/>
                        </a:rPr>
                        <a:t>42.2</a:t>
                      </a:r>
                      <a:endParaRPr lang="pt-BR" sz="2600" b="0" i="0" u="none" strike="noStrike" dirty="0">
                        <a:solidFill>
                          <a:srgbClr val="000000"/>
                        </a:solidFill>
                        <a:effectLst/>
                        <a:latin typeface="Calibri" panose="020F0502020204030204" pitchFamily="34" charset="0"/>
                      </a:endParaRPr>
                    </a:p>
                  </a:txBody>
                  <a:tcPr marL="22093" marR="22093" marT="22093" marB="0" anchor="b"/>
                </a:tc>
                <a:tc>
                  <a:txBody>
                    <a:bodyPr/>
                    <a:lstStyle/>
                    <a:p>
                      <a:pPr algn="l" fontAlgn="ctr"/>
                      <a:r>
                        <a:rPr lang="pt-BR" sz="2600" u="none" strike="noStrike" dirty="0">
                          <a:effectLst/>
                        </a:rPr>
                        <a:t>-9.5</a:t>
                      </a:r>
                      <a:endParaRPr lang="pt-BR" sz="2600" b="0" i="0" u="none" strike="noStrike" dirty="0">
                        <a:solidFill>
                          <a:srgbClr val="000000"/>
                        </a:solidFill>
                        <a:effectLst/>
                        <a:latin typeface="Consolas" panose="020B0609020204030204" pitchFamily="49" charset="0"/>
                      </a:endParaRPr>
                    </a:p>
                  </a:txBody>
                  <a:tcPr marL="22093" marR="22093" marT="22093" marB="0" anchor="ctr"/>
                </a:tc>
                <a:extLst>
                  <a:ext uri="{0D108BD9-81ED-4DB2-BD59-A6C34878D82A}">
                    <a16:rowId xmlns:a16="http://schemas.microsoft.com/office/drawing/2014/main" val="1676068215"/>
                  </a:ext>
                </a:extLst>
              </a:tr>
              <a:tr h="441854">
                <a:tc>
                  <a:txBody>
                    <a:bodyPr/>
                    <a:lstStyle/>
                    <a:p>
                      <a:pPr algn="l" fontAlgn="ctr"/>
                      <a:r>
                        <a:rPr lang="pt-BR" sz="2600" u="none" strike="noStrike" dirty="0">
                          <a:effectLst/>
                        </a:rPr>
                        <a:t>38.4</a:t>
                      </a:r>
                      <a:endParaRPr lang="pt-BR" sz="2600" b="0" i="0" u="none" strike="noStrike" dirty="0">
                        <a:solidFill>
                          <a:srgbClr val="000000"/>
                        </a:solidFill>
                        <a:effectLst/>
                        <a:latin typeface="Consolas" panose="020B0609020204030204" pitchFamily="49" charset="0"/>
                      </a:endParaRPr>
                    </a:p>
                  </a:txBody>
                  <a:tcPr marL="22093" marR="22093" marT="22093" marB="0" anchor="ctr"/>
                </a:tc>
                <a:tc>
                  <a:txBody>
                    <a:bodyPr/>
                    <a:lstStyle/>
                    <a:p>
                      <a:pPr algn="l" fontAlgn="ctr"/>
                      <a:r>
                        <a:rPr lang="pt-BR" sz="2600" u="none" strike="noStrike" dirty="0">
                          <a:effectLst/>
                        </a:rPr>
                        <a:t>-6.0</a:t>
                      </a:r>
                      <a:endParaRPr lang="pt-BR" sz="2600" b="0" i="0" u="none" strike="noStrike" dirty="0">
                        <a:solidFill>
                          <a:srgbClr val="000000"/>
                        </a:solidFill>
                        <a:effectLst/>
                        <a:latin typeface="Consolas" panose="020B0609020204030204" pitchFamily="49" charset="0"/>
                      </a:endParaRPr>
                    </a:p>
                  </a:txBody>
                  <a:tcPr marL="22093" marR="22093" marT="22093" marB="0" anchor="ctr"/>
                </a:tc>
                <a:extLst>
                  <a:ext uri="{0D108BD9-81ED-4DB2-BD59-A6C34878D82A}">
                    <a16:rowId xmlns:a16="http://schemas.microsoft.com/office/drawing/2014/main" val="3180401517"/>
                  </a:ext>
                </a:extLst>
              </a:tr>
            </a:tbl>
          </a:graphicData>
        </a:graphic>
      </p:graphicFrame>
      <p:sp>
        <p:nvSpPr>
          <p:cNvPr id="11" name="Espaço Reservado para Conteúdo 5">
            <a:extLst>
              <a:ext uri="{FF2B5EF4-FFF2-40B4-BE49-F238E27FC236}">
                <a16:creationId xmlns:a16="http://schemas.microsoft.com/office/drawing/2014/main" id="{C269FAC1-D73A-5E70-6A8D-6155B92A853D}"/>
              </a:ext>
            </a:extLst>
          </p:cNvPr>
          <p:cNvSpPr txBox="1">
            <a:spLocks/>
          </p:cNvSpPr>
          <p:nvPr/>
        </p:nvSpPr>
        <p:spPr>
          <a:xfrm>
            <a:off x="838200" y="1594835"/>
            <a:ext cx="10075607" cy="245534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Foram realizados 2 recortes distintos para facilitar o entendimento de </a:t>
            </a:r>
            <a:r>
              <a:rPr lang="pt-BR" dirty="0" err="1"/>
              <a:t>lat</a:t>
            </a:r>
            <a:r>
              <a:rPr lang="pt-BR" dirty="0"/>
              <a:t> e long.</a:t>
            </a:r>
          </a:p>
          <a:p>
            <a:r>
              <a:rPr lang="pt-BR" dirty="0"/>
              <a:t>O primeiro foi pelo valor absoluto de </a:t>
            </a:r>
            <a:r>
              <a:rPr lang="pt-BR" dirty="0" err="1"/>
              <a:t>lat</a:t>
            </a:r>
            <a:r>
              <a:rPr lang="pt-BR" dirty="0"/>
              <a:t> e </a:t>
            </a:r>
            <a:r>
              <a:rPr lang="pt-BR" dirty="0" err="1"/>
              <a:t>long</a:t>
            </a:r>
            <a:r>
              <a:rPr lang="pt-BR" dirty="0"/>
              <a:t> inicial e final considerando a dimensionalidade fornecida pelo google </a:t>
            </a:r>
            <a:r>
              <a:rPr lang="pt-BR" dirty="0" err="1"/>
              <a:t>maps</a:t>
            </a:r>
            <a:r>
              <a:rPr lang="pt-BR" dirty="0"/>
              <a:t>.</a:t>
            </a:r>
          </a:p>
          <a:p>
            <a:r>
              <a:rPr lang="pt-BR" dirty="0"/>
              <a:t>O segundo foi pela variação (delta) de </a:t>
            </a:r>
            <a:r>
              <a:rPr lang="pt-BR" dirty="0" err="1"/>
              <a:t>lat</a:t>
            </a:r>
            <a:r>
              <a:rPr lang="pt-BR" dirty="0"/>
              <a:t> e </a:t>
            </a:r>
            <a:r>
              <a:rPr lang="pt-BR" dirty="0" err="1"/>
              <a:t>long</a:t>
            </a:r>
            <a:r>
              <a:rPr lang="pt-BR" dirty="0"/>
              <a:t> inicial e final. Considerando os valores do calculo de </a:t>
            </a:r>
            <a:r>
              <a:rPr lang="pt-BR" dirty="0" err="1"/>
              <a:t>haversine</a:t>
            </a:r>
            <a:r>
              <a:rPr lang="pt-BR" dirty="0"/>
              <a:t> e a distribuição normal dos dados, os cortes estão adequados, mas no próximo ciclo do CRISP deve-se reavaliar os cálculos e decisões perante o </a:t>
            </a:r>
            <a:r>
              <a:rPr lang="pt-BR" dirty="0" err="1"/>
              <a:t>lat</a:t>
            </a:r>
            <a:r>
              <a:rPr lang="pt-BR" dirty="0"/>
              <a:t> e </a:t>
            </a:r>
            <a:r>
              <a:rPr lang="pt-BR" dirty="0" err="1"/>
              <a:t>long</a:t>
            </a:r>
            <a:r>
              <a:rPr lang="pt-BR" dirty="0"/>
              <a:t> conforme modelo de negócio.</a:t>
            </a:r>
          </a:p>
          <a:p>
            <a:pPr marL="0" indent="0">
              <a:buNone/>
            </a:pPr>
            <a:endParaRPr lang="pt-BR" dirty="0"/>
          </a:p>
        </p:txBody>
      </p:sp>
      <p:graphicFrame>
        <p:nvGraphicFramePr>
          <p:cNvPr id="12" name="Tabela 11">
            <a:extLst>
              <a:ext uri="{FF2B5EF4-FFF2-40B4-BE49-F238E27FC236}">
                <a16:creationId xmlns:a16="http://schemas.microsoft.com/office/drawing/2014/main" id="{3BF724B0-B830-39A4-5411-A8DE614030D5}"/>
              </a:ext>
            </a:extLst>
          </p:cNvPr>
          <p:cNvGraphicFramePr>
            <a:graphicFrameLocks noGrp="1"/>
          </p:cNvGraphicFramePr>
          <p:nvPr>
            <p:extLst>
              <p:ext uri="{D42A27DB-BD31-4B8C-83A1-F6EECF244321}">
                <p14:modId xmlns:p14="http://schemas.microsoft.com/office/powerpoint/2010/main" val="3427231336"/>
              </p:ext>
            </p:extLst>
          </p:nvPr>
        </p:nvGraphicFramePr>
        <p:xfrm>
          <a:off x="7124290" y="4990384"/>
          <a:ext cx="2827868" cy="1325562"/>
        </p:xfrm>
        <a:graphic>
          <a:graphicData uri="http://schemas.openxmlformats.org/drawingml/2006/table">
            <a:tbl>
              <a:tblPr>
                <a:tableStyleId>{5C22544A-7EE6-4342-B048-85BDC9FD1C3A}</a:tableStyleId>
              </a:tblPr>
              <a:tblGrid>
                <a:gridCol w="1413934">
                  <a:extLst>
                    <a:ext uri="{9D8B030D-6E8A-4147-A177-3AD203B41FA5}">
                      <a16:colId xmlns:a16="http://schemas.microsoft.com/office/drawing/2014/main" val="2062112985"/>
                    </a:ext>
                  </a:extLst>
                </a:gridCol>
                <a:gridCol w="1413934">
                  <a:extLst>
                    <a:ext uri="{9D8B030D-6E8A-4147-A177-3AD203B41FA5}">
                      <a16:colId xmlns:a16="http://schemas.microsoft.com/office/drawing/2014/main" val="1767405908"/>
                    </a:ext>
                  </a:extLst>
                </a:gridCol>
              </a:tblGrid>
              <a:tr h="441854">
                <a:tc>
                  <a:txBody>
                    <a:bodyPr/>
                    <a:lstStyle/>
                    <a:p>
                      <a:pPr algn="l" fontAlgn="b"/>
                      <a:r>
                        <a:rPr lang="pt-BR" sz="2600" u="none" strike="noStrike">
                          <a:effectLst/>
                        </a:rPr>
                        <a:t>latitude</a:t>
                      </a:r>
                      <a:endParaRPr lang="pt-BR" sz="2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2600" u="none" strike="noStrike">
                          <a:effectLst/>
                        </a:rPr>
                        <a:t>longitude</a:t>
                      </a:r>
                      <a:endParaRPr lang="pt-BR" sz="2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460361"/>
                  </a:ext>
                </a:extLst>
              </a:tr>
              <a:tr h="441854">
                <a:tc>
                  <a:txBody>
                    <a:bodyPr/>
                    <a:lstStyle/>
                    <a:p>
                      <a:pPr algn="l" fontAlgn="b"/>
                      <a:r>
                        <a:rPr lang="pt-BR" sz="2600" u="none" strike="noStrike">
                          <a:effectLst/>
                        </a:rPr>
                        <a:t>0.2</a:t>
                      </a:r>
                      <a:endParaRPr lang="pt-BR" sz="2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pt-BR" sz="2600" u="none" strike="noStrike" dirty="0">
                          <a:effectLst/>
                        </a:rPr>
                        <a:t>-0.2</a:t>
                      </a:r>
                      <a:endParaRPr lang="pt-BR" sz="26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2066801392"/>
                  </a:ext>
                </a:extLst>
              </a:tr>
              <a:tr h="441854">
                <a:tc>
                  <a:txBody>
                    <a:bodyPr/>
                    <a:lstStyle/>
                    <a:p>
                      <a:pPr algn="l" fontAlgn="b"/>
                      <a:r>
                        <a:rPr lang="pt-BR" sz="2600" u="none" strike="noStrike">
                          <a:effectLst/>
                        </a:rPr>
                        <a:t>0.2</a:t>
                      </a:r>
                      <a:endParaRPr lang="pt-BR" sz="2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pt-BR" sz="2600" u="none" strike="noStrike" dirty="0">
                          <a:effectLst/>
                        </a:rPr>
                        <a:t>-0.2</a:t>
                      </a:r>
                      <a:endParaRPr lang="pt-BR" sz="26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38758318"/>
                  </a:ext>
                </a:extLst>
              </a:tr>
            </a:tbl>
          </a:graphicData>
        </a:graphic>
      </p:graphicFrame>
    </p:spTree>
    <p:extLst>
      <p:ext uri="{BB962C8B-B14F-4D97-AF65-F5344CB8AC3E}">
        <p14:creationId xmlns:p14="http://schemas.microsoft.com/office/powerpoint/2010/main" val="102527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07916-44FF-0982-20B1-B9DDD3E0BE97}"/>
              </a:ext>
            </a:extLst>
          </p:cNvPr>
          <p:cNvSpPr>
            <a:spLocks noGrp="1"/>
          </p:cNvSpPr>
          <p:nvPr>
            <p:ph type="title"/>
          </p:nvPr>
        </p:nvSpPr>
        <p:spPr/>
        <p:txBody>
          <a:bodyPr/>
          <a:lstStyle/>
          <a:p>
            <a:r>
              <a:rPr lang="pt-BR" dirty="0"/>
              <a:t>Preparação dos dados e Seleção dos atributos</a:t>
            </a:r>
          </a:p>
        </p:txBody>
      </p:sp>
      <p:sp>
        <p:nvSpPr>
          <p:cNvPr id="3" name="Espaço Reservado para Conteúdo 2">
            <a:extLst>
              <a:ext uri="{FF2B5EF4-FFF2-40B4-BE49-F238E27FC236}">
                <a16:creationId xmlns:a16="http://schemas.microsoft.com/office/drawing/2014/main" id="{90B036BA-32FE-FBAC-CF17-7ADF7303DF64}"/>
              </a:ext>
            </a:extLst>
          </p:cNvPr>
          <p:cNvSpPr>
            <a:spLocks noGrp="1"/>
          </p:cNvSpPr>
          <p:nvPr>
            <p:ph idx="1"/>
          </p:nvPr>
        </p:nvSpPr>
        <p:spPr>
          <a:xfrm>
            <a:off x="218767" y="1690687"/>
            <a:ext cx="6329517" cy="5034577"/>
          </a:xfrm>
        </p:spPr>
        <p:txBody>
          <a:bodyPr>
            <a:normAutofit fontScale="85000" lnSpcReduction="10000"/>
          </a:bodyPr>
          <a:lstStyle/>
          <a:p>
            <a:r>
              <a:rPr lang="pt-BR" dirty="0"/>
              <a:t>Foi aplicado </a:t>
            </a:r>
            <a:r>
              <a:rPr lang="pt-BR" dirty="0" err="1"/>
              <a:t>encoding</a:t>
            </a:r>
            <a:r>
              <a:rPr lang="pt-BR" dirty="0"/>
              <a:t> na coluna </a:t>
            </a:r>
            <a:r>
              <a:rPr lang="pt-BR" dirty="0" err="1"/>
              <a:t>call_type</a:t>
            </a:r>
            <a:r>
              <a:rPr lang="pt-BR" dirty="0"/>
              <a:t>.</a:t>
            </a:r>
          </a:p>
          <a:p>
            <a:r>
              <a:rPr lang="pt-BR" dirty="0" err="1"/>
              <a:t>Rescaling</a:t>
            </a:r>
            <a:r>
              <a:rPr lang="pt-BR" dirty="0"/>
              <a:t> nas colunas </a:t>
            </a:r>
            <a:r>
              <a:rPr lang="pt-BR" dirty="0" err="1"/>
              <a:t>year</a:t>
            </a:r>
            <a:r>
              <a:rPr lang="pt-BR" dirty="0"/>
              <a:t>, </a:t>
            </a:r>
            <a:r>
              <a:rPr lang="pt-BR" dirty="0" err="1"/>
              <a:t>haversine_km</a:t>
            </a:r>
            <a:r>
              <a:rPr lang="pt-BR" dirty="0"/>
              <a:t>, </a:t>
            </a:r>
            <a:r>
              <a:rPr lang="pt-BR" dirty="0" err="1"/>
              <a:t>delta_lat</a:t>
            </a:r>
            <a:r>
              <a:rPr lang="pt-BR" dirty="0"/>
              <a:t> e </a:t>
            </a:r>
            <a:r>
              <a:rPr lang="pt-BR" dirty="0" err="1"/>
              <a:t>delta_long</a:t>
            </a:r>
            <a:r>
              <a:rPr lang="pt-BR" dirty="0"/>
              <a:t>.</a:t>
            </a:r>
          </a:p>
          <a:p>
            <a:pPr lvl="1"/>
            <a:r>
              <a:rPr lang="pt-BR" dirty="0"/>
              <a:t>Teste em outras colunas, mas optei por manter somente nessas 4 devido a distribuição dos dados.</a:t>
            </a:r>
          </a:p>
          <a:p>
            <a:r>
              <a:rPr lang="pt-BR" dirty="0"/>
              <a:t>As colunas relacionado a data apliquei seno e cosseno transformando em variáveis cíclicas.</a:t>
            </a:r>
          </a:p>
          <a:p>
            <a:r>
              <a:rPr lang="pt-BR" dirty="0"/>
              <a:t>Para selecionar as </a:t>
            </a:r>
            <a:r>
              <a:rPr lang="pt-BR" dirty="0" err="1"/>
              <a:t>Features</a:t>
            </a:r>
            <a:r>
              <a:rPr lang="pt-BR" dirty="0"/>
              <a:t>, inicialmente tentei com o </a:t>
            </a:r>
            <a:r>
              <a:rPr lang="pt-BR" dirty="0" err="1"/>
              <a:t>Boruta</a:t>
            </a:r>
            <a:r>
              <a:rPr lang="pt-BR" dirty="0"/>
              <a:t>, mas devido a limitação computacional não funcionou, então utilizei o método com Random Forest </a:t>
            </a:r>
            <a:r>
              <a:rPr lang="pt-BR" dirty="0" err="1"/>
              <a:t>Regressor</a:t>
            </a:r>
            <a:r>
              <a:rPr lang="pt-BR" dirty="0"/>
              <a:t>.</a:t>
            </a:r>
          </a:p>
          <a:p>
            <a:r>
              <a:rPr lang="pt-BR" dirty="0"/>
              <a:t>Após a seleção, de 21 </a:t>
            </a:r>
            <a:r>
              <a:rPr lang="pt-BR" dirty="0" err="1"/>
              <a:t>features</a:t>
            </a:r>
            <a:r>
              <a:rPr lang="pt-BR" dirty="0"/>
              <a:t> permaneci com 5 ao total, sendo:</a:t>
            </a:r>
          </a:p>
          <a:p>
            <a:pPr lvl="1"/>
            <a:r>
              <a:rPr lang="pt-BR" dirty="0" err="1"/>
              <a:t>delta_lat</a:t>
            </a:r>
            <a:r>
              <a:rPr lang="pt-BR" dirty="0"/>
              <a:t>, </a:t>
            </a:r>
            <a:r>
              <a:rPr lang="pt-BR" dirty="0" err="1"/>
              <a:t>lat_inicial</a:t>
            </a:r>
            <a:r>
              <a:rPr lang="pt-BR" dirty="0"/>
              <a:t>, </a:t>
            </a:r>
            <a:r>
              <a:rPr lang="pt-BR" dirty="0" err="1"/>
              <a:t>long_inicial</a:t>
            </a:r>
            <a:r>
              <a:rPr lang="pt-BR" dirty="0"/>
              <a:t>, </a:t>
            </a:r>
            <a:r>
              <a:rPr lang="pt-BR" dirty="0" err="1"/>
              <a:t>haversine_km</a:t>
            </a:r>
            <a:r>
              <a:rPr lang="pt-BR" dirty="0"/>
              <a:t>, </a:t>
            </a:r>
            <a:r>
              <a:rPr lang="pt-BR" dirty="0" err="1"/>
              <a:t>delta_long</a:t>
            </a:r>
            <a:endParaRPr lang="pt-BR" dirty="0"/>
          </a:p>
          <a:p>
            <a:pPr marL="0" indent="0">
              <a:buNone/>
            </a:pPr>
            <a:endParaRPr lang="pt-BR" dirty="0"/>
          </a:p>
        </p:txBody>
      </p:sp>
      <p:pic>
        <p:nvPicPr>
          <p:cNvPr id="7" name="Imagem 6">
            <a:extLst>
              <a:ext uri="{FF2B5EF4-FFF2-40B4-BE49-F238E27FC236}">
                <a16:creationId xmlns:a16="http://schemas.microsoft.com/office/drawing/2014/main" id="{535DA603-8794-16DF-6358-F7C846D99DE0}"/>
              </a:ext>
            </a:extLst>
          </p:cNvPr>
          <p:cNvPicPr>
            <a:picLocks noChangeAspect="1"/>
          </p:cNvPicPr>
          <p:nvPr/>
        </p:nvPicPr>
        <p:blipFill>
          <a:blip r:embed="rId2"/>
          <a:stretch>
            <a:fillRect/>
          </a:stretch>
        </p:blipFill>
        <p:spPr>
          <a:xfrm>
            <a:off x="6548284" y="1506449"/>
            <a:ext cx="5424949" cy="4783582"/>
          </a:xfrm>
          <a:prstGeom prst="rect">
            <a:avLst/>
          </a:prstGeom>
        </p:spPr>
      </p:pic>
    </p:spTree>
    <p:extLst>
      <p:ext uri="{BB962C8B-B14F-4D97-AF65-F5344CB8AC3E}">
        <p14:creationId xmlns:p14="http://schemas.microsoft.com/office/powerpoint/2010/main" val="48814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A92DF-DE82-ABBD-8230-D0FA44B797B5}"/>
              </a:ext>
            </a:extLst>
          </p:cNvPr>
          <p:cNvSpPr>
            <a:spLocks noGrp="1"/>
          </p:cNvSpPr>
          <p:nvPr>
            <p:ph type="title"/>
          </p:nvPr>
        </p:nvSpPr>
        <p:spPr/>
        <p:txBody>
          <a:bodyPr>
            <a:normAutofit/>
          </a:bodyPr>
          <a:lstStyle/>
          <a:p>
            <a:r>
              <a:rPr lang="pt-BR" dirty="0"/>
              <a:t>Aplicação de </a:t>
            </a:r>
            <a:r>
              <a:rPr lang="pt-BR" dirty="0" err="1"/>
              <a:t>Machine</a:t>
            </a:r>
            <a:r>
              <a:rPr lang="pt-BR" dirty="0"/>
              <a:t> Learning</a:t>
            </a:r>
          </a:p>
        </p:txBody>
      </p:sp>
      <p:sp>
        <p:nvSpPr>
          <p:cNvPr id="3" name="Espaço Reservado para Conteúdo 2">
            <a:extLst>
              <a:ext uri="{FF2B5EF4-FFF2-40B4-BE49-F238E27FC236}">
                <a16:creationId xmlns:a16="http://schemas.microsoft.com/office/drawing/2014/main" id="{62CF4AB4-272E-00D9-6176-4AA33083F49C}"/>
              </a:ext>
            </a:extLst>
          </p:cNvPr>
          <p:cNvSpPr>
            <a:spLocks noGrp="1"/>
          </p:cNvSpPr>
          <p:nvPr>
            <p:ph idx="1"/>
          </p:nvPr>
        </p:nvSpPr>
        <p:spPr>
          <a:xfrm>
            <a:off x="838200" y="1825624"/>
            <a:ext cx="10515600" cy="4870143"/>
          </a:xfrm>
        </p:spPr>
        <p:txBody>
          <a:bodyPr>
            <a:normAutofit/>
          </a:bodyPr>
          <a:lstStyle/>
          <a:p>
            <a:r>
              <a:rPr lang="pt-BR" dirty="0"/>
              <a:t>Como a base de dados era suficientemente grande, optei por utilizar o Método de Validação </a:t>
            </a:r>
            <a:r>
              <a:rPr lang="pt-BR" dirty="0" err="1"/>
              <a:t>Houldout</a:t>
            </a:r>
            <a:r>
              <a:rPr lang="pt-BR" dirty="0"/>
              <a:t> aonde eu derivo 3 </a:t>
            </a:r>
            <a:r>
              <a:rPr lang="pt-BR" dirty="0" err="1"/>
              <a:t>dataset</a:t>
            </a:r>
            <a:r>
              <a:rPr lang="pt-BR" dirty="0"/>
              <a:t> diferentes do </a:t>
            </a:r>
            <a:r>
              <a:rPr lang="pt-BR" dirty="0" err="1"/>
              <a:t>dataset</a:t>
            </a:r>
            <a:r>
              <a:rPr lang="pt-BR" dirty="0"/>
              <a:t> de treino, aonde é possível treinar, validar e testar os dados antes mesmo com maior precisão</a:t>
            </a:r>
          </a:p>
          <a:p>
            <a:r>
              <a:rPr lang="pt-BR" dirty="0"/>
              <a:t>Testei ao total com 6 modelos de regressão, mas com uma peculiaridade. Como eu tinha que prever 2 valores, </a:t>
            </a:r>
            <a:r>
              <a:rPr lang="pt-BR" dirty="0" err="1"/>
              <a:t>lat</a:t>
            </a:r>
            <a:r>
              <a:rPr lang="pt-BR" dirty="0"/>
              <a:t> e </a:t>
            </a:r>
            <a:r>
              <a:rPr lang="pt-BR" dirty="0" err="1"/>
              <a:t>long</a:t>
            </a:r>
            <a:r>
              <a:rPr lang="pt-BR" dirty="0"/>
              <a:t> final, eu utilizei o método </a:t>
            </a:r>
            <a:r>
              <a:rPr lang="pt-BR" dirty="0" err="1"/>
              <a:t>MultiOuputRegressor</a:t>
            </a:r>
            <a:r>
              <a:rPr lang="pt-BR" dirty="0"/>
              <a:t> vindo da </a:t>
            </a:r>
            <a:r>
              <a:rPr lang="pt-BR" dirty="0" err="1"/>
              <a:t>bibliote</a:t>
            </a:r>
            <a:r>
              <a:rPr lang="pt-BR" dirty="0"/>
              <a:t> </a:t>
            </a:r>
            <a:r>
              <a:rPr lang="pt-BR" dirty="0" err="1"/>
              <a:t>Sklearn</a:t>
            </a:r>
            <a:r>
              <a:rPr lang="pt-BR" dirty="0"/>
              <a:t> no qual me permite fazer essa predição dupla de </a:t>
            </a:r>
            <a:r>
              <a:rPr lang="pt-BR" dirty="0" err="1"/>
              <a:t>lat</a:t>
            </a:r>
            <a:r>
              <a:rPr lang="pt-BR" dirty="0"/>
              <a:t> e long.</a:t>
            </a:r>
          </a:p>
          <a:p>
            <a:r>
              <a:rPr lang="pt-BR" dirty="0"/>
              <a:t>Resolvi não utilizar técnicas de </a:t>
            </a:r>
            <a:r>
              <a:rPr lang="pt-BR" dirty="0" err="1"/>
              <a:t>cross-validation</a:t>
            </a:r>
            <a:r>
              <a:rPr lang="pt-BR" dirty="0"/>
              <a:t>, nem de </a:t>
            </a:r>
            <a:r>
              <a:rPr lang="pt-BR" dirty="0" err="1"/>
              <a:t>finetunning</a:t>
            </a:r>
            <a:r>
              <a:rPr lang="pt-BR" dirty="0"/>
              <a:t> neste primeiro momento. Optei por causa da simplicidade dos dados e posso no próximo ciclo do CRISP implementar essas técnicas.</a:t>
            </a:r>
          </a:p>
        </p:txBody>
      </p:sp>
    </p:spTree>
    <p:extLst>
      <p:ext uri="{BB962C8B-B14F-4D97-AF65-F5344CB8AC3E}">
        <p14:creationId xmlns:p14="http://schemas.microsoft.com/office/powerpoint/2010/main" val="248575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A92DF-DE82-ABBD-8230-D0FA44B797B5}"/>
              </a:ext>
            </a:extLst>
          </p:cNvPr>
          <p:cNvSpPr>
            <a:spLocks noGrp="1"/>
          </p:cNvSpPr>
          <p:nvPr>
            <p:ph type="title"/>
          </p:nvPr>
        </p:nvSpPr>
        <p:spPr/>
        <p:txBody>
          <a:bodyPr>
            <a:normAutofit/>
          </a:bodyPr>
          <a:lstStyle/>
          <a:p>
            <a:r>
              <a:rPr lang="pt-BR" dirty="0"/>
              <a:t>Resultado da aplicação</a:t>
            </a:r>
          </a:p>
        </p:txBody>
      </p:sp>
      <p:sp>
        <p:nvSpPr>
          <p:cNvPr id="3" name="Espaço Reservado para Conteúdo 2">
            <a:extLst>
              <a:ext uri="{FF2B5EF4-FFF2-40B4-BE49-F238E27FC236}">
                <a16:creationId xmlns:a16="http://schemas.microsoft.com/office/drawing/2014/main" id="{62CF4AB4-272E-00D9-6176-4AA33083F49C}"/>
              </a:ext>
            </a:extLst>
          </p:cNvPr>
          <p:cNvSpPr>
            <a:spLocks noGrp="1"/>
          </p:cNvSpPr>
          <p:nvPr>
            <p:ph idx="1"/>
          </p:nvPr>
        </p:nvSpPr>
        <p:spPr>
          <a:xfrm>
            <a:off x="838200" y="1825624"/>
            <a:ext cx="10515600" cy="3553289"/>
          </a:xfrm>
        </p:spPr>
        <p:txBody>
          <a:bodyPr>
            <a:normAutofit fontScale="92500" lnSpcReduction="10000"/>
          </a:bodyPr>
          <a:lstStyle/>
          <a:p>
            <a:r>
              <a:rPr lang="pt-BR" dirty="0"/>
              <a:t>Utilizei como métricas de avaliação o R2_score e o RMSE. De forma geral o:</a:t>
            </a:r>
          </a:p>
          <a:p>
            <a:pPr lvl="1"/>
            <a:r>
              <a:rPr lang="pt-BR" dirty="0"/>
              <a:t>R2_score   = Mais próximo a 1 representa o quão bem minhas </a:t>
            </a:r>
            <a:r>
              <a:rPr lang="pt-BR" dirty="0" err="1"/>
              <a:t>features</a:t>
            </a:r>
            <a:r>
              <a:rPr lang="pt-BR" dirty="0"/>
              <a:t> conseguem explicar o modelo.</a:t>
            </a:r>
          </a:p>
          <a:p>
            <a:pPr lvl="1"/>
            <a:r>
              <a:rPr lang="pt-BR" dirty="0"/>
              <a:t>RMSE = Consigo visualizar a variação da métrica para mais ou para menos na mesma escala. Quanto mais próximo do 0 melhor. O RMSE representa a variação para mais ou para menos do valor central.</a:t>
            </a:r>
          </a:p>
          <a:p>
            <a:r>
              <a:rPr lang="pt-BR" dirty="0"/>
              <a:t>Mantenho minha ressalva de que este modelo em produção é somente para teste e não deve ser utilizado para gerar resultados ao negócio. A segunda versão dele, será lançado em breve com as devidas correções e a possibilidade da equipe de negócio responsável utiliza-lo. </a:t>
            </a:r>
          </a:p>
        </p:txBody>
      </p:sp>
      <p:graphicFrame>
        <p:nvGraphicFramePr>
          <p:cNvPr id="4" name="Tabela 3">
            <a:extLst>
              <a:ext uri="{FF2B5EF4-FFF2-40B4-BE49-F238E27FC236}">
                <a16:creationId xmlns:a16="http://schemas.microsoft.com/office/drawing/2014/main" id="{DDB874EA-B383-3FC7-C333-E95082B848C8}"/>
              </a:ext>
            </a:extLst>
          </p:cNvPr>
          <p:cNvGraphicFramePr>
            <a:graphicFrameLocks noGrp="1"/>
          </p:cNvGraphicFramePr>
          <p:nvPr>
            <p:extLst>
              <p:ext uri="{D42A27DB-BD31-4B8C-83A1-F6EECF244321}">
                <p14:modId xmlns:p14="http://schemas.microsoft.com/office/powerpoint/2010/main" val="3699753874"/>
              </p:ext>
            </p:extLst>
          </p:nvPr>
        </p:nvGraphicFramePr>
        <p:xfrm>
          <a:off x="2979175" y="5537863"/>
          <a:ext cx="5235676" cy="955012"/>
        </p:xfrm>
        <a:graphic>
          <a:graphicData uri="http://schemas.openxmlformats.org/drawingml/2006/table">
            <a:tbl>
              <a:tblPr>
                <a:tableStyleId>{5C22544A-7EE6-4342-B048-85BDC9FD1C3A}</a:tableStyleId>
              </a:tblPr>
              <a:tblGrid>
                <a:gridCol w="2256502">
                  <a:extLst>
                    <a:ext uri="{9D8B030D-6E8A-4147-A177-3AD203B41FA5}">
                      <a16:colId xmlns:a16="http://schemas.microsoft.com/office/drawing/2014/main" val="3445892163"/>
                    </a:ext>
                  </a:extLst>
                </a:gridCol>
                <a:gridCol w="1401097">
                  <a:extLst>
                    <a:ext uri="{9D8B030D-6E8A-4147-A177-3AD203B41FA5}">
                      <a16:colId xmlns:a16="http://schemas.microsoft.com/office/drawing/2014/main" val="1133886157"/>
                    </a:ext>
                  </a:extLst>
                </a:gridCol>
                <a:gridCol w="1578077">
                  <a:extLst>
                    <a:ext uri="{9D8B030D-6E8A-4147-A177-3AD203B41FA5}">
                      <a16:colId xmlns:a16="http://schemas.microsoft.com/office/drawing/2014/main" val="1808199288"/>
                    </a:ext>
                  </a:extLst>
                </a:gridCol>
              </a:tblGrid>
              <a:tr h="279928">
                <a:tc>
                  <a:txBody>
                    <a:bodyPr/>
                    <a:lstStyle/>
                    <a:p>
                      <a:pPr algn="l" fontAlgn="b"/>
                      <a:r>
                        <a:rPr lang="pt-BR" sz="2400" u="none" strike="noStrike">
                          <a:effectLst/>
                        </a:rPr>
                        <a:t>Modelo</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pt-BR" sz="2400" u="none" strike="noStrike" dirty="0">
                          <a:effectLst/>
                        </a:rPr>
                        <a:t>R2</a:t>
                      </a:r>
                      <a:endParaRPr lang="pt-BR" sz="24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l" fontAlgn="b"/>
                      <a:r>
                        <a:rPr lang="pt-BR" sz="2400" u="none" strike="noStrike">
                          <a:effectLst/>
                        </a:rPr>
                        <a:t>RMSE</a:t>
                      </a:r>
                      <a:endParaRPr lang="pt-BR"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9415571"/>
                  </a:ext>
                </a:extLst>
              </a:tr>
              <a:tr h="579727">
                <a:tc>
                  <a:txBody>
                    <a:bodyPr/>
                    <a:lstStyle/>
                    <a:p>
                      <a:pPr algn="l" fontAlgn="b"/>
                      <a:r>
                        <a:rPr lang="pt-BR" sz="2400" u="none" strike="noStrike" dirty="0" err="1">
                          <a:effectLst/>
                        </a:rPr>
                        <a:t>LinearRegression</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pt-BR" sz="2400" u="none" strike="noStrike">
                          <a:effectLst/>
                        </a:rPr>
                        <a:t>0.933698</a:t>
                      </a:r>
                      <a:endParaRPr lang="pt-BR" sz="24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pt-BR" sz="2400" u="none" strike="noStrike" dirty="0">
                          <a:effectLst/>
                        </a:rPr>
                        <a:t>0.007747</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902176"/>
                  </a:ext>
                </a:extLst>
              </a:tr>
            </a:tbl>
          </a:graphicData>
        </a:graphic>
      </p:graphicFrame>
    </p:spTree>
    <p:extLst>
      <p:ext uri="{BB962C8B-B14F-4D97-AF65-F5344CB8AC3E}">
        <p14:creationId xmlns:p14="http://schemas.microsoft.com/office/powerpoint/2010/main" val="189191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AD34-D8F7-140A-6120-352191E29CB3}"/>
              </a:ext>
            </a:extLst>
          </p:cNvPr>
          <p:cNvSpPr>
            <a:spLocks noGrp="1"/>
          </p:cNvSpPr>
          <p:nvPr>
            <p:ph type="title"/>
          </p:nvPr>
        </p:nvSpPr>
        <p:spPr/>
        <p:txBody>
          <a:bodyPr/>
          <a:lstStyle/>
          <a:p>
            <a:r>
              <a:rPr lang="pt-BR" dirty="0"/>
              <a:t>Visualização em Produção</a:t>
            </a:r>
          </a:p>
        </p:txBody>
      </p:sp>
      <p:sp>
        <p:nvSpPr>
          <p:cNvPr id="3" name="Espaço Reservado para Conteúdo 2">
            <a:extLst>
              <a:ext uri="{FF2B5EF4-FFF2-40B4-BE49-F238E27FC236}">
                <a16:creationId xmlns:a16="http://schemas.microsoft.com/office/drawing/2014/main" id="{B89D217E-7620-224B-A42D-180BFBFBA159}"/>
              </a:ext>
            </a:extLst>
          </p:cNvPr>
          <p:cNvSpPr>
            <a:spLocks noGrp="1"/>
          </p:cNvSpPr>
          <p:nvPr>
            <p:ph idx="1"/>
          </p:nvPr>
        </p:nvSpPr>
        <p:spPr>
          <a:xfrm>
            <a:off x="265471" y="1690688"/>
            <a:ext cx="4026310" cy="4648848"/>
          </a:xfrm>
        </p:spPr>
        <p:txBody>
          <a:bodyPr>
            <a:normAutofit/>
          </a:bodyPr>
          <a:lstStyle/>
          <a:p>
            <a:r>
              <a:rPr lang="pt-BR" dirty="0"/>
              <a:t>Com o modelo em produção, o operador poderá ver a cidade de Porto com as possíveis paradas dos taxistas.</a:t>
            </a:r>
          </a:p>
          <a:p>
            <a:r>
              <a:rPr lang="pt-BR" dirty="0"/>
              <a:t>Poderá interagir com o mapa selecionando somente o taxista que deseja, a previsão final e o raio da circunferência ao redor do taxista.</a:t>
            </a:r>
          </a:p>
        </p:txBody>
      </p:sp>
      <p:pic>
        <p:nvPicPr>
          <p:cNvPr id="5" name="Imagem 4">
            <a:extLst>
              <a:ext uri="{FF2B5EF4-FFF2-40B4-BE49-F238E27FC236}">
                <a16:creationId xmlns:a16="http://schemas.microsoft.com/office/drawing/2014/main" id="{41520B4A-B7D4-C9A4-3FDD-CF24EE265E05}"/>
              </a:ext>
            </a:extLst>
          </p:cNvPr>
          <p:cNvPicPr>
            <a:picLocks noChangeAspect="1"/>
          </p:cNvPicPr>
          <p:nvPr/>
        </p:nvPicPr>
        <p:blipFill>
          <a:blip r:embed="rId2"/>
          <a:stretch>
            <a:fillRect/>
          </a:stretch>
        </p:blipFill>
        <p:spPr>
          <a:xfrm>
            <a:off x="4695310" y="1690688"/>
            <a:ext cx="7373379" cy="4648849"/>
          </a:xfrm>
          <a:prstGeom prst="rect">
            <a:avLst/>
          </a:prstGeom>
        </p:spPr>
      </p:pic>
    </p:spTree>
    <p:extLst>
      <p:ext uri="{BB962C8B-B14F-4D97-AF65-F5344CB8AC3E}">
        <p14:creationId xmlns:p14="http://schemas.microsoft.com/office/powerpoint/2010/main" val="379182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2645D-AEDD-A0A7-C1A9-D8A3B3774DF0}"/>
              </a:ext>
            </a:extLst>
          </p:cNvPr>
          <p:cNvSpPr>
            <a:spLocks noGrp="1"/>
          </p:cNvSpPr>
          <p:nvPr>
            <p:ph type="title"/>
          </p:nvPr>
        </p:nvSpPr>
        <p:spPr/>
        <p:txBody>
          <a:bodyPr/>
          <a:lstStyle/>
          <a:p>
            <a:r>
              <a:rPr lang="pt-BR" dirty="0"/>
              <a:t>Links de Acesso</a:t>
            </a:r>
          </a:p>
        </p:txBody>
      </p:sp>
      <p:sp>
        <p:nvSpPr>
          <p:cNvPr id="3" name="Espaço Reservado para Conteúdo 2">
            <a:extLst>
              <a:ext uri="{FF2B5EF4-FFF2-40B4-BE49-F238E27FC236}">
                <a16:creationId xmlns:a16="http://schemas.microsoft.com/office/drawing/2014/main" id="{28DF6F07-145B-B31F-12B9-E0F74273EC37}"/>
              </a:ext>
            </a:extLst>
          </p:cNvPr>
          <p:cNvSpPr>
            <a:spLocks noGrp="1"/>
          </p:cNvSpPr>
          <p:nvPr>
            <p:ph idx="1"/>
          </p:nvPr>
        </p:nvSpPr>
        <p:spPr/>
        <p:txBody>
          <a:bodyPr>
            <a:normAutofit fontScale="92500" lnSpcReduction="10000"/>
          </a:bodyPr>
          <a:lstStyle/>
          <a:p>
            <a:r>
              <a:rPr lang="pt-BR" dirty="0" err="1"/>
              <a:t>Linked-in</a:t>
            </a:r>
            <a:r>
              <a:rPr lang="pt-BR" dirty="0"/>
              <a:t>: </a:t>
            </a:r>
            <a:r>
              <a:rPr lang="pt-BR" dirty="0">
                <a:hlinkClick r:id="rId2"/>
              </a:rPr>
              <a:t>https://www.linkedin.com/in/gabriel-nobre-galvao/</a:t>
            </a:r>
            <a:endParaRPr lang="pt-BR" dirty="0"/>
          </a:p>
          <a:p>
            <a:endParaRPr lang="pt-BR" dirty="0"/>
          </a:p>
          <a:p>
            <a:r>
              <a:rPr lang="pt-BR" dirty="0"/>
              <a:t>Portfólio de Projetos: </a:t>
            </a:r>
            <a:r>
              <a:rPr lang="pt-BR" dirty="0">
                <a:hlinkClick r:id="rId3"/>
              </a:rPr>
              <a:t>https://bit.ly/portfolio-gabriel-galvao</a:t>
            </a:r>
            <a:endParaRPr lang="pt-BR" dirty="0"/>
          </a:p>
          <a:p>
            <a:endParaRPr lang="pt-BR" dirty="0"/>
          </a:p>
          <a:p>
            <a:r>
              <a:rPr lang="pt-BR" dirty="0"/>
              <a:t>GITHUB do projeto: </a:t>
            </a:r>
            <a:r>
              <a:rPr lang="pt-BR" dirty="0">
                <a:hlinkClick r:id="rId4"/>
              </a:rPr>
              <a:t>https://github.com/Gabrielnbr/taxi_driver</a:t>
            </a:r>
            <a:endParaRPr lang="pt-BR" dirty="0"/>
          </a:p>
          <a:p>
            <a:endParaRPr lang="pt-BR" dirty="0"/>
          </a:p>
          <a:p>
            <a:r>
              <a:rPr lang="pt-BR" dirty="0"/>
              <a:t>API: </a:t>
            </a:r>
            <a:r>
              <a:rPr lang="pt-BR" dirty="0">
                <a:hlinkClick r:id="rId5"/>
              </a:rPr>
              <a:t>https://taxi-4ui9.onrender.com</a:t>
            </a:r>
            <a:endParaRPr lang="pt-BR" dirty="0"/>
          </a:p>
          <a:p>
            <a:endParaRPr lang="pt-BR" dirty="0"/>
          </a:p>
          <a:p>
            <a:r>
              <a:rPr lang="pt-BR" dirty="0"/>
              <a:t>PROJETO EM PRODUÇÃO: Ainda irei disponibilizar a primeira versão estou resolvendo problemas de compatibilidade</a:t>
            </a:r>
          </a:p>
          <a:p>
            <a:endParaRPr lang="pt-BR" dirty="0"/>
          </a:p>
        </p:txBody>
      </p:sp>
    </p:spTree>
    <p:extLst>
      <p:ext uri="{BB962C8B-B14F-4D97-AF65-F5344CB8AC3E}">
        <p14:creationId xmlns:p14="http://schemas.microsoft.com/office/powerpoint/2010/main" val="354937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FED28-F548-4EC6-9CE7-60577A60DACC}"/>
              </a:ext>
            </a:extLst>
          </p:cNvPr>
          <p:cNvSpPr>
            <a:spLocks noGrp="1"/>
          </p:cNvSpPr>
          <p:nvPr>
            <p:ph type="title"/>
          </p:nvPr>
        </p:nvSpPr>
        <p:spPr/>
        <p:txBody>
          <a:bodyPr/>
          <a:lstStyle/>
          <a:p>
            <a:r>
              <a:rPr lang="pt-BR" dirty="0"/>
              <a:t>Problema de negócio</a:t>
            </a:r>
          </a:p>
        </p:txBody>
      </p:sp>
      <p:sp>
        <p:nvSpPr>
          <p:cNvPr id="3" name="Espaço Reservado para Conteúdo 2">
            <a:extLst>
              <a:ext uri="{FF2B5EF4-FFF2-40B4-BE49-F238E27FC236}">
                <a16:creationId xmlns:a16="http://schemas.microsoft.com/office/drawing/2014/main" id="{AB8F19A9-F467-CEA4-7CE2-34773A1492A8}"/>
              </a:ext>
            </a:extLst>
          </p:cNvPr>
          <p:cNvSpPr>
            <a:spLocks noGrp="1"/>
          </p:cNvSpPr>
          <p:nvPr>
            <p:ph idx="1"/>
          </p:nvPr>
        </p:nvSpPr>
        <p:spPr/>
        <p:txBody>
          <a:bodyPr>
            <a:normAutofit/>
          </a:bodyPr>
          <a:lstStyle/>
          <a:p>
            <a:r>
              <a:rPr lang="pt-BR" dirty="0"/>
              <a:t>Necessidade de modernização na área de locomoção urbana via táxi. </a:t>
            </a:r>
          </a:p>
          <a:p>
            <a:r>
              <a:rPr lang="pt-BR" dirty="0"/>
              <a:t>Construção de um modelo capaz de prever o destino final das corridas com base na sua trajetória inicial.</a:t>
            </a:r>
          </a:p>
          <a:p>
            <a:r>
              <a:rPr lang="pt-BR" dirty="0"/>
              <a:t>Se um despachante soubesse aproximadamente onde seus motoristas de táxi terminariam suas viagens atuais, ele seria capaz de identificar qual táxi atribuir a cada solicitação de coleta.</a:t>
            </a:r>
          </a:p>
          <a:p>
            <a:r>
              <a:rPr lang="pt-BR" dirty="0"/>
              <a:t>Neste desafio, pedimos-lhe que construa uma estrutura preditiva que seja capaz de inferir o destino final das corridas de táxi no Porto, Portugal, com base nas suas trajetórias parciais (iniciais).</a:t>
            </a:r>
          </a:p>
        </p:txBody>
      </p:sp>
    </p:spTree>
    <p:extLst>
      <p:ext uri="{BB962C8B-B14F-4D97-AF65-F5344CB8AC3E}">
        <p14:creationId xmlns:p14="http://schemas.microsoft.com/office/powerpoint/2010/main" val="359686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5869-A7AA-CF36-1CBE-4E4D05D6697A}"/>
              </a:ext>
            </a:extLst>
          </p:cNvPr>
          <p:cNvSpPr>
            <a:spLocks noGrp="1"/>
          </p:cNvSpPr>
          <p:nvPr>
            <p:ph type="title"/>
          </p:nvPr>
        </p:nvSpPr>
        <p:spPr/>
        <p:txBody>
          <a:bodyPr/>
          <a:lstStyle/>
          <a:p>
            <a:r>
              <a:rPr lang="pt-BR" dirty="0"/>
              <a:t>Solução Proposta</a:t>
            </a:r>
          </a:p>
        </p:txBody>
      </p:sp>
      <p:sp>
        <p:nvSpPr>
          <p:cNvPr id="3" name="Espaço Reservado para Conteúdo 2">
            <a:extLst>
              <a:ext uri="{FF2B5EF4-FFF2-40B4-BE49-F238E27FC236}">
                <a16:creationId xmlns:a16="http://schemas.microsoft.com/office/drawing/2014/main" id="{B0A1E5BC-F47E-E024-BDB8-7266DF8757D8}"/>
              </a:ext>
            </a:extLst>
          </p:cNvPr>
          <p:cNvSpPr>
            <a:spLocks noGrp="1"/>
          </p:cNvSpPr>
          <p:nvPr>
            <p:ph idx="1"/>
          </p:nvPr>
        </p:nvSpPr>
        <p:spPr>
          <a:xfrm>
            <a:off x="838200" y="1825625"/>
            <a:ext cx="3583675" cy="4506936"/>
          </a:xfrm>
        </p:spPr>
        <p:txBody>
          <a:bodyPr>
            <a:normAutofit fontScale="92500" lnSpcReduction="10000"/>
          </a:bodyPr>
          <a:lstStyle/>
          <a:p>
            <a:r>
              <a:rPr lang="pt-BR" dirty="0"/>
              <a:t>A solução será um modelo em produção com a possibilidade do operador informar </a:t>
            </a:r>
            <a:r>
              <a:rPr lang="pt-BR" dirty="0" err="1"/>
              <a:t>lat</a:t>
            </a:r>
            <a:r>
              <a:rPr lang="pt-BR" dirty="0"/>
              <a:t> e </a:t>
            </a:r>
            <a:r>
              <a:rPr lang="pt-BR" dirty="0" err="1"/>
              <a:t>long</a:t>
            </a:r>
            <a:r>
              <a:rPr lang="pt-BR" dirty="0"/>
              <a:t> inicial do taxista e obter o possível </a:t>
            </a:r>
            <a:r>
              <a:rPr lang="pt-BR" dirty="0" err="1"/>
              <a:t>lat</a:t>
            </a:r>
            <a:r>
              <a:rPr lang="pt-BR" dirty="0"/>
              <a:t> e </a:t>
            </a:r>
            <a:r>
              <a:rPr lang="pt-BR" dirty="0" err="1"/>
              <a:t>long</a:t>
            </a:r>
            <a:r>
              <a:rPr lang="pt-BR" dirty="0"/>
              <a:t> final dentro de um mapa com uma área delimitada para encontrar o táxi mais próximo do cliente, conforme o mapa ao lado.</a:t>
            </a:r>
          </a:p>
        </p:txBody>
      </p:sp>
      <p:pic>
        <p:nvPicPr>
          <p:cNvPr id="5" name="Imagem 4">
            <a:extLst>
              <a:ext uri="{FF2B5EF4-FFF2-40B4-BE49-F238E27FC236}">
                <a16:creationId xmlns:a16="http://schemas.microsoft.com/office/drawing/2014/main" id="{472C2192-7278-537C-2ECE-8BE596989E25}"/>
              </a:ext>
            </a:extLst>
          </p:cNvPr>
          <p:cNvPicPr>
            <a:picLocks noChangeAspect="1"/>
          </p:cNvPicPr>
          <p:nvPr/>
        </p:nvPicPr>
        <p:blipFill>
          <a:blip r:embed="rId2"/>
          <a:stretch>
            <a:fillRect/>
          </a:stretch>
        </p:blipFill>
        <p:spPr>
          <a:xfrm>
            <a:off x="4772168" y="1690687"/>
            <a:ext cx="7079164" cy="4205145"/>
          </a:xfrm>
          <a:prstGeom prst="rect">
            <a:avLst/>
          </a:prstGeom>
        </p:spPr>
      </p:pic>
    </p:spTree>
    <p:extLst>
      <p:ext uri="{BB962C8B-B14F-4D97-AF65-F5344CB8AC3E}">
        <p14:creationId xmlns:p14="http://schemas.microsoft.com/office/powerpoint/2010/main" val="282602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A700C-3FBE-0030-76E6-D321FAB00AAB}"/>
              </a:ext>
            </a:extLst>
          </p:cNvPr>
          <p:cNvSpPr>
            <a:spLocks noGrp="1"/>
          </p:cNvSpPr>
          <p:nvPr>
            <p:ph type="title"/>
          </p:nvPr>
        </p:nvSpPr>
        <p:spPr/>
        <p:txBody>
          <a:bodyPr/>
          <a:lstStyle/>
          <a:p>
            <a:r>
              <a:rPr lang="pt-BR" dirty="0"/>
              <a:t>Trabalho com os dados</a:t>
            </a:r>
          </a:p>
        </p:txBody>
      </p:sp>
      <p:sp>
        <p:nvSpPr>
          <p:cNvPr id="3" name="Espaço Reservado para Conteúdo 2">
            <a:extLst>
              <a:ext uri="{FF2B5EF4-FFF2-40B4-BE49-F238E27FC236}">
                <a16:creationId xmlns:a16="http://schemas.microsoft.com/office/drawing/2014/main" id="{27E39BAB-A47C-9AED-09AC-B47B19FC2D65}"/>
              </a:ext>
            </a:extLst>
          </p:cNvPr>
          <p:cNvSpPr>
            <a:spLocks noGrp="1"/>
          </p:cNvSpPr>
          <p:nvPr>
            <p:ph idx="1"/>
          </p:nvPr>
        </p:nvSpPr>
        <p:spPr/>
        <p:txBody>
          <a:bodyPr/>
          <a:lstStyle/>
          <a:p>
            <a:r>
              <a:rPr lang="pt-BR" dirty="0"/>
              <a:t>A tabela base possuía 9 colunas, sendo: 3 de texto, 1 </a:t>
            </a:r>
            <a:r>
              <a:rPr lang="pt-BR" dirty="0" err="1"/>
              <a:t>boleana</a:t>
            </a:r>
            <a:r>
              <a:rPr lang="pt-BR" dirty="0"/>
              <a:t> e 5 numéricas.</a:t>
            </a:r>
          </a:p>
          <a:p>
            <a:r>
              <a:rPr lang="pt-BR" dirty="0"/>
              <a:t>Tratei os </a:t>
            </a:r>
            <a:r>
              <a:rPr lang="pt-BR" dirty="0" err="1"/>
              <a:t>NA’s</a:t>
            </a:r>
            <a:r>
              <a:rPr lang="pt-BR" dirty="0"/>
              <a:t> da colunas </a:t>
            </a:r>
            <a:r>
              <a:rPr lang="pt-BR" dirty="0" err="1"/>
              <a:t>origin_call</a:t>
            </a:r>
            <a:r>
              <a:rPr lang="pt-BR" dirty="0"/>
              <a:t> e </a:t>
            </a:r>
            <a:r>
              <a:rPr lang="pt-BR" dirty="0" err="1"/>
              <a:t>origin_stand</a:t>
            </a:r>
            <a:r>
              <a:rPr lang="pt-BR" dirty="0"/>
              <a:t>, conforme modelo de negócio.</a:t>
            </a:r>
          </a:p>
          <a:p>
            <a:r>
              <a:rPr lang="pt-BR" dirty="0"/>
              <a:t>As colunas que deram mais trabalho de limpar e extrair valores foram </a:t>
            </a:r>
            <a:r>
              <a:rPr lang="pt-BR" dirty="0" err="1"/>
              <a:t>timstemp</a:t>
            </a:r>
            <a:r>
              <a:rPr lang="pt-BR" dirty="0"/>
              <a:t> e </a:t>
            </a:r>
            <a:r>
              <a:rPr lang="pt-BR" dirty="0" err="1"/>
              <a:t>polyline</a:t>
            </a:r>
            <a:r>
              <a:rPr lang="pt-BR" dirty="0"/>
              <a:t>. Foram as </a:t>
            </a:r>
            <a:r>
              <a:rPr lang="pt-BR" dirty="0" err="1"/>
              <a:t>features</a:t>
            </a:r>
            <a:r>
              <a:rPr lang="pt-BR" dirty="0"/>
              <a:t> derivadas dessas colunas que mais contribuíram dom o modelo ao longo do tempo. Daqui consegui extrair </a:t>
            </a:r>
            <a:r>
              <a:rPr lang="pt-BR" dirty="0" err="1"/>
              <a:t>lat</a:t>
            </a:r>
            <a:r>
              <a:rPr lang="pt-BR" dirty="0"/>
              <a:t> e </a:t>
            </a:r>
            <a:r>
              <a:rPr lang="pt-BR" dirty="0" err="1"/>
              <a:t>long</a:t>
            </a:r>
            <a:r>
              <a:rPr lang="pt-BR" dirty="0"/>
              <a:t> inicial e final, no qual são essenciais para o modelo.</a:t>
            </a:r>
          </a:p>
          <a:p>
            <a:r>
              <a:rPr lang="pt-BR" dirty="0"/>
              <a:t>Foi calculado a métrica de </a:t>
            </a:r>
            <a:r>
              <a:rPr lang="pt-BR" dirty="0" err="1"/>
              <a:t>Haversine</a:t>
            </a:r>
            <a:r>
              <a:rPr lang="pt-BR" dirty="0"/>
              <a:t> e colocada junto a tabela.</a:t>
            </a:r>
          </a:p>
        </p:txBody>
      </p:sp>
    </p:spTree>
    <p:extLst>
      <p:ext uri="{BB962C8B-B14F-4D97-AF65-F5344CB8AC3E}">
        <p14:creationId xmlns:p14="http://schemas.microsoft.com/office/powerpoint/2010/main" val="287622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a:xfrm>
            <a:off x="838200" y="208694"/>
            <a:ext cx="10515600" cy="1325563"/>
          </a:xfrm>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545691" y="1321978"/>
            <a:ext cx="11238270" cy="2376289"/>
          </a:xfrm>
        </p:spPr>
        <p:txBody>
          <a:bodyPr>
            <a:normAutofit fontScale="85000" lnSpcReduction="10000"/>
          </a:bodyPr>
          <a:lstStyle/>
          <a:p>
            <a:r>
              <a:rPr lang="pt-BR" dirty="0"/>
              <a:t>Foram levantas 7 hipóteses ao total, irei trazer 4 de maior impacto:</a:t>
            </a:r>
          </a:p>
          <a:p>
            <a:r>
              <a:rPr lang="pt-BR" dirty="0"/>
              <a:t>1. Há mais viagens com o fluxo de dados incompletos do que completos. Hipótese falsa.</a:t>
            </a:r>
          </a:p>
          <a:p>
            <a:r>
              <a:rPr lang="pt-BR" dirty="0"/>
              <a:t>Só há 10 viagens que estão com o fluxo incompleto. Podendo ser criada novas </a:t>
            </a:r>
            <a:r>
              <a:rPr lang="pt-BR" dirty="0" err="1"/>
              <a:t>features</a:t>
            </a:r>
            <a:r>
              <a:rPr lang="pt-BR" dirty="0"/>
              <a:t>:</a:t>
            </a:r>
          </a:p>
          <a:p>
            <a:pPr lvl="1"/>
            <a:r>
              <a:rPr lang="pt-BR" dirty="0"/>
              <a:t>1. "</a:t>
            </a:r>
            <a:r>
              <a:rPr lang="pt-BR" dirty="0" err="1"/>
              <a:t>tempo_da_viagem</a:t>
            </a:r>
            <a:r>
              <a:rPr lang="pt-BR" dirty="0"/>
              <a:t>" = Calcular o tempo total da viagem em minutos. Cada </a:t>
            </a:r>
            <a:r>
              <a:rPr lang="pt-BR" dirty="0" err="1"/>
              <a:t>ping</a:t>
            </a:r>
            <a:r>
              <a:rPr lang="pt-BR" dirty="0"/>
              <a:t> equivale a 15 segundos.</a:t>
            </a:r>
          </a:p>
          <a:p>
            <a:pPr lvl="1"/>
            <a:r>
              <a:rPr lang="pt-BR" dirty="0"/>
              <a:t>2. "</a:t>
            </a:r>
            <a:r>
              <a:rPr lang="pt-BR" dirty="0" err="1"/>
              <a:t>dt_hora_viagem_final</a:t>
            </a:r>
            <a:r>
              <a:rPr lang="pt-BR" dirty="0"/>
              <a:t>" = Calcular a data e hora final da viagem.</a:t>
            </a:r>
          </a:p>
        </p:txBody>
      </p:sp>
      <p:pic>
        <p:nvPicPr>
          <p:cNvPr id="9" name="Imagem 8">
            <a:extLst>
              <a:ext uri="{FF2B5EF4-FFF2-40B4-BE49-F238E27FC236}">
                <a16:creationId xmlns:a16="http://schemas.microsoft.com/office/drawing/2014/main" id="{702D4E2F-4A44-FBC4-2B24-480DE1C9B88C}"/>
              </a:ext>
            </a:extLst>
          </p:cNvPr>
          <p:cNvPicPr>
            <a:picLocks noChangeAspect="1"/>
          </p:cNvPicPr>
          <p:nvPr/>
        </p:nvPicPr>
        <p:blipFill>
          <a:blip r:embed="rId2"/>
          <a:stretch>
            <a:fillRect/>
          </a:stretch>
        </p:blipFill>
        <p:spPr>
          <a:xfrm>
            <a:off x="2169541" y="3698267"/>
            <a:ext cx="7411484" cy="2924583"/>
          </a:xfrm>
          <a:prstGeom prst="rect">
            <a:avLst/>
          </a:prstGeom>
        </p:spPr>
      </p:pic>
    </p:spTree>
    <p:extLst>
      <p:ext uri="{BB962C8B-B14F-4D97-AF65-F5344CB8AC3E}">
        <p14:creationId xmlns:p14="http://schemas.microsoft.com/office/powerpoint/2010/main" val="163018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838200" y="1690689"/>
            <a:ext cx="10515600" cy="2337992"/>
          </a:xfrm>
        </p:spPr>
        <p:txBody>
          <a:bodyPr>
            <a:normAutofit fontScale="92500" lnSpcReduction="20000"/>
          </a:bodyPr>
          <a:lstStyle/>
          <a:p>
            <a:r>
              <a:rPr lang="pt-BR" dirty="0"/>
              <a:t>4. As viagens despachadas da central não atingem 30% das viagens totais. Hipótese Verdadeira.</a:t>
            </a:r>
          </a:p>
          <a:p>
            <a:r>
              <a:rPr lang="pt-BR" dirty="0"/>
              <a:t>5. Pelo menos 50% das viagens são pegues em pontos específicos. Hipótese Verdadeira.</a:t>
            </a:r>
          </a:p>
          <a:p>
            <a:pPr lvl="1"/>
            <a:r>
              <a:rPr lang="pt-BR" dirty="0"/>
              <a:t>É interessante um estudo de viabilidade da construção de um aplicativo para que o cliente possa pedir seu taxi sem precisar </a:t>
            </a:r>
            <a:r>
              <a:rPr lang="pt-BR" dirty="0" err="1"/>
              <a:t>nescessariamente</a:t>
            </a:r>
            <a:r>
              <a:rPr lang="pt-BR" dirty="0"/>
              <a:t> passar pela central, mas passando por dentro da estrutura da empresa.</a:t>
            </a:r>
          </a:p>
        </p:txBody>
      </p:sp>
      <p:pic>
        <p:nvPicPr>
          <p:cNvPr id="5" name="Imagem 4">
            <a:extLst>
              <a:ext uri="{FF2B5EF4-FFF2-40B4-BE49-F238E27FC236}">
                <a16:creationId xmlns:a16="http://schemas.microsoft.com/office/drawing/2014/main" id="{F593B5C0-5F90-644F-8C0C-1BFFBCA9FF56}"/>
              </a:ext>
            </a:extLst>
          </p:cNvPr>
          <p:cNvPicPr>
            <a:picLocks noChangeAspect="1"/>
          </p:cNvPicPr>
          <p:nvPr/>
        </p:nvPicPr>
        <p:blipFill>
          <a:blip r:embed="rId2"/>
          <a:stretch>
            <a:fillRect/>
          </a:stretch>
        </p:blipFill>
        <p:spPr>
          <a:xfrm>
            <a:off x="2037499" y="3895944"/>
            <a:ext cx="7792537" cy="2829320"/>
          </a:xfrm>
          <a:prstGeom prst="rect">
            <a:avLst/>
          </a:prstGeom>
        </p:spPr>
      </p:pic>
    </p:spTree>
    <p:extLst>
      <p:ext uri="{BB962C8B-B14F-4D97-AF65-F5344CB8AC3E}">
        <p14:creationId xmlns:p14="http://schemas.microsoft.com/office/powerpoint/2010/main" val="137713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545691" y="1690688"/>
            <a:ext cx="11238270" cy="2129144"/>
          </a:xfrm>
        </p:spPr>
        <p:txBody>
          <a:bodyPr>
            <a:normAutofit lnSpcReduction="10000"/>
          </a:bodyPr>
          <a:lstStyle/>
          <a:p>
            <a:r>
              <a:rPr lang="pt-BR" dirty="0"/>
              <a:t>6. Ocorrem mais viagens nos meses de alta estação do que no resto do ano. Meses de alta estação: Janeiro (1), Junho (6), Julho(7) e Dezembro(12). Hipótese falsa.</a:t>
            </a:r>
          </a:p>
          <a:p>
            <a:pPr lvl="1"/>
            <a:r>
              <a:rPr lang="pt-BR" dirty="0"/>
              <a:t>Afim de aumentar a lucratividade, a empresa pode fazer parcerias com </a:t>
            </a:r>
            <a:r>
              <a:rPr lang="pt-BR" dirty="0" err="1"/>
              <a:t>hoteis</a:t>
            </a:r>
            <a:r>
              <a:rPr lang="pt-BR" dirty="0"/>
              <a:t> e agências de turismo tanto em Portugal quanto em Porto para buscar e deixar turistas. Qual a complexidade para tal?</a:t>
            </a:r>
          </a:p>
        </p:txBody>
      </p:sp>
      <p:pic>
        <p:nvPicPr>
          <p:cNvPr id="5" name="Imagem 4">
            <a:extLst>
              <a:ext uri="{FF2B5EF4-FFF2-40B4-BE49-F238E27FC236}">
                <a16:creationId xmlns:a16="http://schemas.microsoft.com/office/drawing/2014/main" id="{54BDBCBF-4A6A-55ED-0B4F-449D100E9F11}"/>
              </a:ext>
            </a:extLst>
          </p:cNvPr>
          <p:cNvPicPr>
            <a:picLocks noChangeAspect="1"/>
          </p:cNvPicPr>
          <p:nvPr/>
        </p:nvPicPr>
        <p:blipFill>
          <a:blip r:embed="rId2"/>
          <a:stretch>
            <a:fillRect/>
          </a:stretch>
        </p:blipFill>
        <p:spPr>
          <a:xfrm>
            <a:off x="2181945" y="3819832"/>
            <a:ext cx="7297168" cy="2857899"/>
          </a:xfrm>
          <a:prstGeom prst="rect">
            <a:avLst/>
          </a:prstGeom>
        </p:spPr>
      </p:pic>
    </p:spTree>
    <p:extLst>
      <p:ext uri="{BB962C8B-B14F-4D97-AF65-F5344CB8AC3E}">
        <p14:creationId xmlns:p14="http://schemas.microsoft.com/office/powerpoint/2010/main" val="78479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838200" y="1471662"/>
            <a:ext cx="10515600" cy="2849615"/>
          </a:xfrm>
        </p:spPr>
        <p:txBody>
          <a:bodyPr>
            <a:normAutofit fontScale="77500" lnSpcReduction="20000"/>
          </a:bodyPr>
          <a:lstStyle/>
          <a:p>
            <a:r>
              <a:rPr lang="pt-BR" dirty="0"/>
              <a:t>7. Pelo menos 70% das viagens são menores que 10km. Hipótese Verdadeira.</a:t>
            </a:r>
          </a:p>
          <a:p>
            <a:r>
              <a:rPr lang="pt-BR" dirty="0"/>
              <a:t>O total de 96,55% das viagens são menores do que 10km. Isso pode indicar também que o sistema de captura de </a:t>
            </a:r>
            <a:r>
              <a:rPr lang="pt-BR" dirty="0" err="1"/>
              <a:t>lat</a:t>
            </a:r>
            <a:r>
              <a:rPr lang="pt-BR" dirty="0"/>
              <a:t> e </a:t>
            </a:r>
            <a:r>
              <a:rPr lang="pt-BR" dirty="0" err="1"/>
              <a:t>long</a:t>
            </a:r>
            <a:r>
              <a:rPr lang="pt-BR" dirty="0"/>
              <a:t> pode está com algum problema. Devemos levar ao negócio os seguintes questionamentos:</a:t>
            </a:r>
          </a:p>
          <a:p>
            <a:pPr lvl="1"/>
            <a:r>
              <a:rPr lang="pt-BR" dirty="0"/>
              <a:t>1. O sistema de táxi aceita corrida até quantos </a:t>
            </a:r>
            <a:r>
              <a:rPr lang="pt-BR" dirty="0" err="1"/>
              <a:t>quilometros</a:t>
            </a:r>
            <a:r>
              <a:rPr lang="pt-BR" dirty="0"/>
              <a:t> além da cidade de Porto?</a:t>
            </a:r>
          </a:p>
          <a:p>
            <a:pPr lvl="1"/>
            <a:r>
              <a:rPr lang="pt-BR" dirty="0"/>
              <a:t>2. Caso possa deixar pessoas além da cidade de Porto, como funciona a métrica CALL_TYPE "C", para passageiros pegues em qualquer local fora da cidade de Porto? Os taxistas tem autorização para fazer essas viagens? ou eles só podem pegar as viagens que irão em direção a Porto?</a:t>
            </a:r>
          </a:p>
          <a:p>
            <a:pPr lvl="1"/>
            <a:r>
              <a:rPr lang="pt-BR" dirty="0"/>
              <a:t>3. Pode ser adicionado aos taxistas de um localizador GPS com chip GSM, para melhorar a captura de </a:t>
            </a:r>
            <a:r>
              <a:rPr lang="pt-BR" dirty="0" err="1"/>
              <a:t>lat</a:t>
            </a:r>
            <a:r>
              <a:rPr lang="pt-BR" dirty="0"/>
              <a:t> e </a:t>
            </a:r>
            <a:r>
              <a:rPr lang="pt-BR" dirty="0" err="1"/>
              <a:t>long</a:t>
            </a:r>
            <a:r>
              <a:rPr lang="pt-BR" dirty="0"/>
              <a:t>?</a:t>
            </a:r>
          </a:p>
        </p:txBody>
      </p:sp>
      <p:pic>
        <p:nvPicPr>
          <p:cNvPr id="5" name="Imagem 4">
            <a:extLst>
              <a:ext uri="{FF2B5EF4-FFF2-40B4-BE49-F238E27FC236}">
                <a16:creationId xmlns:a16="http://schemas.microsoft.com/office/drawing/2014/main" id="{68850C93-77E6-399F-774D-1AC243B00724}"/>
              </a:ext>
            </a:extLst>
          </p:cNvPr>
          <p:cNvPicPr>
            <a:picLocks noChangeAspect="1"/>
          </p:cNvPicPr>
          <p:nvPr/>
        </p:nvPicPr>
        <p:blipFill>
          <a:blip r:embed="rId2"/>
          <a:stretch>
            <a:fillRect/>
          </a:stretch>
        </p:blipFill>
        <p:spPr>
          <a:xfrm>
            <a:off x="3129861" y="3866733"/>
            <a:ext cx="6935168" cy="2991267"/>
          </a:xfrm>
          <a:prstGeom prst="rect">
            <a:avLst/>
          </a:prstGeom>
        </p:spPr>
      </p:pic>
    </p:spTree>
    <p:extLst>
      <p:ext uri="{BB962C8B-B14F-4D97-AF65-F5344CB8AC3E}">
        <p14:creationId xmlns:p14="http://schemas.microsoft.com/office/powerpoint/2010/main" val="89942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17C8A-F3A5-25C6-1E48-ACD0045E1BA9}"/>
              </a:ext>
            </a:extLst>
          </p:cNvPr>
          <p:cNvSpPr>
            <a:spLocks noGrp="1"/>
          </p:cNvSpPr>
          <p:nvPr>
            <p:ph type="title"/>
          </p:nvPr>
        </p:nvSpPr>
        <p:spPr/>
        <p:txBody>
          <a:bodyPr/>
          <a:lstStyle/>
          <a:p>
            <a:r>
              <a:rPr lang="pt-BR" dirty="0"/>
              <a:t>Problema do </a:t>
            </a:r>
            <a:r>
              <a:rPr lang="pt-BR" dirty="0" err="1"/>
              <a:t>Lat</a:t>
            </a:r>
            <a:r>
              <a:rPr lang="pt-BR" dirty="0"/>
              <a:t> e </a:t>
            </a:r>
            <a:r>
              <a:rPr lang="pt-BR" dirty="0" err="1"/>
              <a:t>Long</a:t>
            </a:r>
            <a:r>
              <a:rPr lang="pt-BR" dirty="0"/>
              <a:t> e filtro principal</a:t>
            </a:r>
          </a:p>
        </p:txBody>
      </p:sp>
      <p:sp>
        <p:nvSpPr>
          <p:cNvPr id="3" name="Espaço Reservado para Conteúdo 2">
            <a:extLst>
              <a:ext uri="{FF2B5EF4-FFF2-40B4-BE49-F238E27FC236}">
                <a16:creationId xmlns:a16="http://schemas.microsoft.com/office/drawing/2014/main" id="{AB50D63D-DE68-AD17-2B30-06037FC5C201}"/>
              </a:ext>
            </a:extLst>
          </p:cNvPr>
          <p:cNvSpPr>
            <a:spLocks noGrp="1"/>
          </p:cNvSpPr>
          <p:nvPr>
            <p:ph idx="1"/>
          </p:nvPr>
        </p:nvSpPr>
        <p:spPr>
          <a:xfrm>
            <a:off x="838200" y="1825625"/>
            <a:ext cx="3704303" cy="4351338"/>
          </a:xfrm>
        </p:spPr>
        <p:txBody>
          <a:bodyPr/>
          <a:lstStyle/>
          <a:p>
            <a:r>
              <a:rPr lang="pt-BR" dirty="0"/>
              <a:t>A medição </a:t>
            </a:r>
            <a:r>
              <a:rPr lang="pt-BR" dirty="0" err="1"/>
              <a:t>Lat</a:t>
            </a:r>
            <a:r>
              <a:rPr lang="pt-BR" dirty="0"/>
              <a:t> e </a:t>
            </a:r>
            <a:r>
              <a:rPr lang="pt-BR" dirty="0" err="1"/>
              <a:t>Long</a:t>
            </a:r>
            <a:r>
              <a:rPr lang="pt-BR" dirty="0"/>
              <a:t> possui erros na métrica, sendo necessários retirar dos dados.</a:t>
            </a:r>
          </a:p>
          <a:p>
            <a:r>
              <a:rPr lang="pt-BR" dirty="0"/>
              <a:t>Volto a ressaltar a possibilidade de colocar um rastreador GPS com chip GSM.</a:t>
            </a:r>
          </a:p>
        </p:txBody>
      </p:sp>
      <p:pic>
        <p:nvPicPr>
          <p:cNvPr id="5" name="Imagem 4">
            <a:extLst>
              <a:ext uri="{FF2B5EF4-FFF2-40B4-BE49-F238E27FC236}">
                <a16:creationId xmlns:a16="http://schemas.microsoft.com/office/drawing/2014/main" id="{5E9369FE-D0F1-F9CE-9026-C34F3F8F8B60}"/>
              </a:ext>
            </a:extLst>
          </p:cNvPr>
          <p:cNvPicPr>
            <a:picLocks noChangeAspect="1"/>
          </p:cNvPicPr>
          <p:nvPr/>
        </p:nvPicPr>
        <p:blipFill>
          <a:blip r:embed="rId2"/>
          <a:stretch>
            <a:fillRect/>
          </a:stretch>
        </p:blipFill>
        <p:spPr>
          <a:xfrm>
            <a:off x="6096000" y="1825625"/>
            <a:ext cx="5708942" cy="3717451"/>
          </a:xfrm>
          <a:prstGeom prst="rect">
            <a:avLst/>
          </a:prstGeom>
        </p:spPr>
      </p:pic>
    </p:spTree>
    <p:extLst>
      <p:ext uri="{BB962C8B-B14F-4D97-AF65-F5344CB8AC3E}">
        <p14:creationId xmlns:p14="http://schemas.microsoft.com/office/powerpoint/2010/main" val="98724017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1353</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Consolas</vt:lpstr>
      <vt:lpstr>Tema do Office</vt:lpstr>
      <vt:lpstr>Apresentação Taxi_Drive</vt:lpstr>
      <vt:lpstr>Problema de negócio</vt:lpstr>
      <vt:lpstr>Solução Proposta</vt:lpstr>
      <vt:lpstr>Trabalho com os dados</vt:lpstr>
      <vt:lpstr>EDA e Hipóteses de negócio</vt:lpstr>
      <vt:lpstr>EDA e Hipóteses de negócio</vt:lpstr>
      <vt:lpstr>EDA e Hipóteses de negócio</vt:lpstr>
      <vt:lpstr>EDA e Hipóteses de negócio</vt:lpstr>
      <vt:lpstr>Problema do Lat e Long e filtro principal</vt:lpstr>
      <vt:lpstr>Problema do Lat e Long e filtro principal</vt:lpstr>
      <vt:lpstr>Preparação dos dados e Seleção dos atributos</vt:lpstr>
      <vt:lpstr>Aplicação de Machine Learning</vt:lpstr>
      <vt:lpstr>Resultado da aplicação</vt:lpstr>
      <vt:lpstr>Visualização em Produção</vt:lpstr>
      <vt:lpstr>Links de Acesso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Antônio Gabriel</dc:creator>
  <cp:lastModifiedBy>Antônio Gabriel</cp:lastModifiedBy>
  <cp:revision>3</cp:revision>
  <dcterms:created xsi:type="dcterms:W3CDTF">2023-12-13T08:50:20Z</dcterms:created>
  <dcterms:modified xsi:type="dcterms:W3CDTF">2023-12-15T00:04:44Z</dcterms:modified>
</cp:coreProperties>
</file>