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9" r:id="rId1"/>
  </p:sldMasterIdLst>
  <p:notesMasterIdLst>
    <p:notesMasterId r:id="rId26"/>
  </p:notesMasterIdLst>
  <p:handoutMasterIdLst>
    <p:handoutMasterId r:id="rId27"/>
  </p:handoutMasterIdLst>
  <p:sldIdLst>
    <p:sldId id="378" r:id="rId2"/>
    <p:sldId id="389" r:id="rId3"/>
    <p:sldId id="390" r:id="rId4"/>
    <p:sldId id="447" r:id="rId5"/>
    <p:sldId id="416" r:id="rId6"/>
    <p:sldId id="466" r:id="rId7"/>
    <p:sldId id="420" r:id="rId8"/>
    <p:sldId id="393" r:id="rId9"/>
    <p:sldId id="465" r:id="rId10"/>
    <p:sldId id="449" r:id="rId11"/>
    <p:sldId id="453" r:id="rId12"/>
    <p:sldId id="454" r:id="rId13"/>
    <p:sldId id="467" r:id="rId14"/>
    <p:sldId id="456" r:id="rId15"/>
    <p:sldId id="457" r:id="rId16"/>
    <p:sldId id="458" r:id="rId17"/>
    <p:sldId id="459" r:id="rId18"/>
    <p:sldId id="460" r:id="rId19"/>
    <p:sldId id="461" r:id="rId20"/>
    <p:sldId id="462" r:id="rId21"/>
    <p:sldId id="463" r:id="rId22"/>
    <p:sldId id="403" r:id="rId23"/>
    <p:sldId id="464" r:id="rId24"/>
    <p:sldId id="455" r:id="rId2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09B2E2-DB89-48A6-A899-9B8B6CA8834D}" v="38" dt="2022-10-02T14:34:30.461"/>
  </p1510:revLst>
</p1510:revInfo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4853" autoAdjust="0"/>
  </p:normalViewPr>
  <p:slideViewPr>
    <p:cSldViewPr>
      <p:cViewPr varScale="1">
        <p:scale>
          <a:sx n="56" d="100"/>
          <a:sy n="56" d="100"/>
        </p:scale>
        <p:origin x="15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972" y="7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MIGUEL TORO BONILLA" userId="676c0905-4a43-49c3-9f52-96b165d280d0" providerId="ADAL" clId="{A209B2E2-DB89-48A6-A899-9B8B6CA8834D}"/>
    <pc:docChg chg="custSel modSld">
      <pc:chgData name="JOSE MIGUEL TORO BONILLA" userId="676c0905-4a43-49c3-9f52-96b165d280d0" providerId="ADAL" clId="{A209B2E2-DB89-48A6-A899-9B8B6CA8834D}" dt="2022-10-02T14:34:30.461" v="64" actId="20577"/>
      <pc:docMkLst>
        <pc:docMk/>
      </pc:docMkLst>
      <pc:sldChg chg="delSp modSp mod">
        <pc:chgData name="JOSE MIGUEL TORO BONILLA" userId="676c0905-4a43-49c3-9f52-96b165d280d0" providerId="ADAL" clId="{A209B2E2-DB89-48A6-A899-9B8B6CA8834D}" dt="2022-10-02T14:34:30.461" v="64" actId="20577"/>
        <pc:sldMkLst>
          <pc:docMk/>
          <pc:sldMk cId="1672574974" sldId="467"/>
        </pc:sldMkLst>
        <pc:spChg chg="mod">
          <ac:chgData name="JOSE MIGUEL TORO BONILLA" userId="676c0905-4a43-49c3-9f52-96b165d280d0" providerId="ADAL" clId="{A209B2E2-DB89-48A6-A899-9B8B6CA8834D}" dt="2022-10-02T14:34:30.461" v="64" actId="20577"/>
          <ac:spMkLst>
            <pc:docMk/>
            <pc:sldMk cId="1672574974" sldId="467"/>
            <ac:spMk id="20482" creationId="{00000000-0000-0000-0000-000000000000}"/>
          </ac:spMkLst>
        </pc:spChg>
        <pc:picChg chg="del">
          <ac:chgData name="JOSE MIGUEL TORO BONILLA" userId="676c0905-4a43-49c3-9f52-96b165d280d0" providerId="ADAL" clId="{A209B2E2-DB89-48A6-A899-9B8B6CA8834D}" dt="2022-10-02T14:29:59.676" v="0" actId="478"/>
          <ac:picMkLst>
            <pc:docMk/>
            <pc:sldMk cId="1672574974" sldId="467"/>
            <ac:picMk id="5" creationId="{574C0A07-DC05-40F5-B48E-7DB15C0CD311}"/>
          </ac:picMkLst>
        </pc:picChg>
      </pc:sldChg>
    </pc:docChg>
  </pc:docChgLst>
  <pc:docChgLst>
    <pc:chgData name="FRANCISCO FERNANDO DE LA ROSA TROYANO" userId="S::ffrosat@us.es::d2a10637-1781-4ef8-b050-6ce173053d00" providerId="AD" clId="Web-{08850893-4E0A-39C5-E424-ED8E0BEB39D7}"/>
    <pc:docChg chg="modSld">
      <pc:chgData name="FRANCISCO FERNANDO DE LA ROSA TROYANO" userId="S::ffrosat@us.es::d2a10637-1781-4ef8-b050-6ce173053d00" providerId="AD" clId="Web-{08850893-4E0A-39C5-E424-ED8E0BEB39D7}" dt="2021-09-17T23:06:49.391" v="5" actId="20577"/>
      <pc:docMkLst>
        <pc:docMk/>
      </pc:docMkLst>
      <pc:sldChg chg="modSp">
        <pc:chgData name="FRANCISCO FERNANDO DE LA ROSA TROYANO" userId="S::ffrosat@us.es::d2a10637-1781-4ef8-b050-6ce173053d00" providerId="AD" clId="Web-{08850893-4E0A-39C5-E424-ED8E0BEB39D7}" dt="2021-09-17T23:04:32.888" v="2" actId="20577"/>
        <pc:sldMkLst>
          <pc:docMk/>
          <pc:sldMk cId="0" sldId="378"/>
        </pc:sldMkLst>
        <pc:spChg chg="mod">
          <ac:chgData name="FRANCISCO FERNANDO DE LA ROSA TROYANO" userId="S::ffrosat@us.es::d2a10637-1781-4ef8-b050-6ce173053d00" providerId="AD" clId="Web-{08850893-4E0A-39C5-E424-ED8E0BEB39D7}" dt="2021-09-17T23:04:32.888" v="2" actId="20577"/>
          <ac:spMkLst>
            <pc:docMk/>
            <pc:sldMk cId="0" sldId="378"/>
            <ac:spMk id="7171" creationId="{00000000-0000-0000-0000-000000000000}"/>
          </ac:spMkLst>
        </pc:spChg>
      </pc:sldChg>
      <pc:sldChg chg="modSp">
        <pc:chgData name="FRANCISCO FERNANDO DE LA ROSA TROYANO" userId="S::ffrosat@us.es::d2a10637-1781-4ef8-b050-6ce173053d00" providerId="AD" clId="Web-{08850893-4E0A-39C5-E424-ED8E0BEB39D7}" dt="2021-09-17T23:06:49.391" v="5" actId="20577"/>
        <pc:sldMkLst>
          <pc:docMk/>
          <pc:sldMk cId="529322643" sldId="455"/>
        </pc:sldMkLst>
        <pc:spChg chg="mod">
          <ac:chgData name="FRANCISCO FERNANDO DE LA ROSA TROYANO" userId="S::ffrosat@us.es::d2a10637-1781-4ef8-b050-6ce173053d00" providerId="AD" clId="Web-{08850893-4E0A-39C5-E424-ED8E0BEB39D7}" dt="2021-09-17T23:06:49.391" v="5" actId="20577"/>
          <ac:spMkLst>
            <pc:docMk/>
            <pc:sldMk cId="529322643" sldId="455"/>
            <ac:spMk id="7171" creationId="{00000000-0000-0000-0000-000000000000}"/>
          </ac:spMkLst>
        </pc:spChg>
      </pc:sldChg>
    </pc:docChg>
  </pc:docChgLst>
  <pc:docChgLst>
    <pc:chgData name="JOSE MIGUEL TORO BONILLA" userId="676c0905-4a43-49c3-9f52-96b165d280d0" providerId="ADAL" clId="{6E57B81F-3A73-4113-A893-0421C30C3976}"/>
    <pc:docChg chg="undo custSel modSld sldOrd">
      <pc:chgData name="JOSE MIGUEL TORO BONILLA" userId="676c0905-4a43-49c3-9f52-96b165d280d0" providerId="ADAL" clId="{6E57B81F-3A73-4113-A893-0421C30C3976}" dt="2021-10-18T18:07:44.271" v="441" actId="1076"/>
      <pc:docMkLst>
        <pc:docMk/>
      </pc:docMkLst>
      <pc:sldChg chg="delSp modSp mod ord">
        <pc:chgData name="JOSE MIGUEL TORO BONILLA" userId="676c0905-4a43-49c3-9f52-96b165d280d0" providerId="ADAL" clId="{6E57B81F-3A73-4113-A893-0421C30C3976}" dt="2021-10-18T18:05:53.600" v="432"/>
        <pc:sldMkLst>
          <pc:docMk/>
          <pc:sldMk cId="2424929736" sldId="447"/>
        </pc:sldMkLst>
        <pc:spChg chg="del mod">
          <ac:chgData name="JOSE MIGUEL TORO BONILLA" userId="676c0905-4a43-49c3-9f52-96b165d280d0" providerId="ADAL" clId="{6E57B81F-3A73-4113-A893-0421C30C3976}" dt="2021-10-18T08:40:38.588" v="10" actId="478"/>
          <ac:spMkLst>
            <pc:docMk/>
            <pc:sldMk cId="2424929736" sldId="447"/>
            <ac:spMk id="3" creationId="{00000000-0000-0000-0000-000000000000}"/>
          </ac:spMkLst>
        </pc:spChg>
        <pc:spChg chg="mod">
          <ac:chgData name="JOSE MIGUEL TORO BONILLA" userId="676c0905-4a43-49c3-9f52-96b165d280d0" providerId="ADAL" clId="{6E57B81F-3A73-4113-A893-0421C30C3976}" dt="2021-10-18T18:05:29.768" v="430" actId="14100"/>
          <ac:spMkLst>
            <pc:docMk/>
            <pc:sldMk cId="2424929736" sldId="447"/>
            <ac:spMk id="22530" creationId="{00000000-0000-0000-0000-000000000000}"/>
          </ac:spMkLst>
        </pc:spChg>
      </pc:sldChg>
      <pc:sldChg chg="delSp modSp mod">
        <pc:chgData name="JOSE MIGUEL TORO BONILLA" userId="676c0905-4a43-49c3-9f52-96b165d280d0" providerId="ADAL" clId="{6E57B81F-3A73-4113-A893-0421C30C3976}" dt="2021-10-18T18:07:44.271" v="441" actId="1076"/>
        <pc:sldMkLst>
          <pc:docMk/>
          <pc:sldMk cId="1728387389" sldId="449"/>
        </pc:sldMkLst>
        <pc:spChg chg="del">
          <ac:chgData name="JOSE MIGUEL TORO BONILLA" userId="676c0905-4a43-49c3-9f52-96b165d280d0" providerId="ADAL" clId="{6E57B81F-3A73-4113-A893-0421C30C3976}" dt="2021-10-18T08:40:21.382" v="9" actId="478"/>
          <ac:spMkLst>
            <pc:docMk/>
            <pc:sldMk cId="1728387389" sldId="449"/>
            <ac:spMk id="3" creationId="{00000000-0000-0000-0000-000000000000}"/>
          </ac:spMkLst>
        </pc:spChg>
        <pc:spChg chg="mod">
          <ac:chgData name="JOSE MIGUEL TORO BONILLA" userId="676c0905-4a43-49c3-9f52-96b165d280d0" providerId="ADAL" clId="{6E57B81F-3A73-4113-A893-0421C30C3976}" dt="2021-10-18T18:07:44.271" v="441" actId="1076"/>
          <ac:spMkLst>
            <pc:docMk/>
            <pc:sldMk cId="1728387389" sldId="449"/>
            <ac:spMk id="4" creationId="{00000000-0000-0000-0000-000000000000}"/>
          </ac:spMkLst>
        </pc:spChg>
        <pc:spChg chg="mod">
          <ac:chgData name="JOSE MIGUEL TORO BONILLA" userId="676c0905-4a43-49c3-9f52-96b165d280d0" providerId="ADAL" clId="{6E57B81F-3A73-4113-A893-0421C30C3976}" dt="2021-10-18T18:06:46.524" v="433" actId="1076"/>
          <ac:spMkLst>
            <pc:docMk/>
            <pc:sldMk cId="1728387389" sldId="449"/>
            <ac:spMk id="5" creationId="{00000000-0000-0000-0000-000000000000}"/>
          </ac:spMkLst>
        </pc:spChg>
        <pc:spChg chg="mod">
          <ac:chgData name="JOSE MIGUEL TORO BONILLA" userId="676c0905-4a43-49c3-9f52-96b165d280d0" providerId="ADAL" clId="{6E57B81F-3A73-4113-A893-0421C30C3976}" dt="2021-10-18T18:06:55.519" v="434" actId="1076"/>
          <ac:spMkLst>
            <pc:docMk/>
            <pc:sldMk cId="1728387389" sldId="449"/>
            <ac:spMk id="6" creationId="{00000000-0000-0000-0000-000000000000}"/>
          </ac:spMkLst>
        </pc:spChg>
        <pc:spChg chg="del">
          <ac:chgData name="JOSE MIGUEL TORO BONILLA" userId="676c0905-4a43-49c3-9f52-96b165d280d0" providerId="ADAL" clId="{6E57B81F-3A73-4113-A893-0421C30C3976}" dt="2021-10-18T08:40:05.186" v="5" actId="478"/>
          <ac:spMkLst>
            <pc:docMk/>
            <pc:sldMk cId="1728387389" sldId="449"/>
            <ac:spMk id="7" creationId="{00000000-0000-0000-0000-000000000000}"/>
          </ac:spMkLst>
        </pc:spChg>
        <pc:spChg chg="mod">
          <ac:chgData name="JOSE MIGUEL TORO BONILLA" userId="676c0905-4a43-49c3-9f52-96b165d280d0" providerId="ADAL" clId="{6E57B81F-3A73-4113-A893-0421C30C3976}" dt="2021-10-18T18:07:06.475" v="436" actId="1076"/>
          <ac:spMkLst>
            <pc:docMk/>
            <pc:sldMk cId="1728387389" sldId="449"/>
            <ac:spMk id="8" creationId="{00000000-0000-0000-0000-000000000000}"/>
          </ac:spMkLst>
        </pc:spChg>
        <pc:spChg chg="del">
          <ac:chgData name="JOSE MIGUEL TORO BONILLA" userId="676c0905-4a43-49c3-9f52-96b165d280d0" providerId="ADAL" clId="{6E57B81F-3A73-4113-A893-0421C30C3976}" dt="2021-10-18T08:40:14.590" v="7" actId="478"/>
          <ac:spMkLst>
            <pc:docMk/>
            <pc:sldMk cId="1728387389" sldId="449"/>
            <ac:spMk id="11" creationId="{00000000-0000-0000-0000-000000000000}"/>
          </ac:spMkLst>
        </pc:spChg>
        <pc:spChg chg="del">
          <ac:chgData name="JOSE MIGUEL TORO BONILLA" userId="676c0905-4a43-49c3-9f52-96b165d280d0" providerId="ADAL" clId="{6E57B81F-3A73-4113-A893-0421C30C3976}" dt="2021-10-18T08:40:11.467" v="6" actId="478"/>
          <ac:spMkLst>
            <pc:docMk/>
            <pc:sldMk cId="1728387389" sldId="449"/>
            <ac:spMk id="12" creationId="{00000000-0000-0000-0000-000000000000}"/>
          </ac:spMkLst>
        </pc:spChg>
        <pc:spChg chg="mod">
          <ac:chgData name="JOSE MIGUEL TORO BONILLA" userId="676c0905-4a43-49c3-9f52-96b165d280d0" providerId="ADAL" clId="{6E57B81F-3A73-4113-A893-0421C30C3976}" dt="2021-10-18T18:07:32.339" v="439" actId="1076"/>
          <ac:spMkLst>
            <pc:docMk/>
            <pc:sldMk cId="1728387389" sldId="449"/>
            <ac:spMk id="13" creationId="{00000000-0000-0000-0000-000000000000}"/>
          </ac:spMkLst>
        </pc:spChg>
        <pc:spChg chg="mod">
          <ac:chgData name="JOSE MIGUEL TORO BONILLA" userId="676c0905-4a43-49c3-9f52-96b165d280d0" providerId="ADAL" clId="{6E57B81F-3A73-4113-A893-0421C30C3976}" dt="2021-10-18T18:07:02.523" v="435" actId="1076"/>
          <ac:spMkLst>
            <pc:docMk/>
            <pc:sldMk cId="1728387389" sldId="449"/>
            <ac:spMk id="25602" creationId="{00000000-0000-0000-0000-000000000000}"/>
          </ac:spMkLst>
        </pc:spChg>
        <pc:picChg chg="del">
          <ac:chgData name="JOSE MIGUEL TORO BONILLA" userId="676c0905-4a43-49c3-9f52-96b165d280d0" providerId="ADAL" clId="{6E57B81F-3A73-4113-A893-0421C30C3976}" dt="2021-10-18T08:40:18.363" v="8" actId="478"/>
          <ac:picMkLst>
            <pc:docMk/>
            <pc:sldMk cId="1728387389" sldId="449"/>
            <ac:picMk id="2" creationId="{00000000-0000-0000-0000-000000000000}"/>
          </ac:picMkLst>
        </pc:picChg>
        <pc:picChg chg="mod">
          <ac:chgData name="JOSE MIGUEL TORO BONILLA" userId="676c0905-4a43-49c3-9f52-96b165d280d0" providerId="ADAL" clId="{6E57B81F-3A73-4113-A893-0421C30C3976}" dt="2021-10-18T18:07:38.074" v="440" actId="1076"/>
          <ac:picMkLst>
            <pc:docMk/>
            <pc:sldMk cId="1728387389" sldId="449"/>
            <ac:picMk id="14" creationId="{00000000-0000-0000-0000-000000000000}"/>
          </ac:picMkLst>
        </pc:picChg>
        <pc:picChg chg="mod">
          <ac:chgData name="JOSE MIGUEL TORO BONILLA" userId="676c0905-4a43-49c3-9f52-96b165d280d0" providerId="ADAL" clId="{6E57B81F-3A73-4113-A893-0421C30C3976}" dt="2021-10-18T18:07:14.755" v="438" actId="1076"/>
          <ac:picMkLst>
            <pc:docMk/>
            <pc:sldMk cId="1728387389" sldId="449"/>
            <ac:picMk id="25607" creationId="{00000000-0000-0000-0000-000000000000}"/>
          </ac:picMkLst>
        </pc:picChg>
      </pc:sldChg>
      <pc:sldChg chg="addSp modSp mod">
        <pc:chgData name="JOSE MIGUEL TORO BONILLA" userId="676c0905-4a43-49c3-9f52-96b165d280d0" providerId="ADAL" clId="{6E57B81F-3A73-4113-A893-0421C30C3976}" dt="2021-10-18T08:47:37.182" v="212" actId="20577"/>
        <pc:sldMkLst>
          <pc:docMk/>
          <pc:sldMk cId="865024492" sldId="465"/>
        </pc:sldMkLst>
        <pc:spChg chg="add mod">
          <ac:chgData name="JOSE MIGUEL TORO BONILLA" userId="676c0905-4a43-49c3-9f52-96b165d280d0" providerId="ADAL" clId="{6E57B81F-3A73-4113-A893-0421C30C3976}" dt="2021-10-18T08:47:37.182" v="212" actId="20577"/>
          <ac:spMkLst>
            <pc:docMk/>
            <pc:sldMk cId="865024492" sldId="465"/>
            <ac:spMk id="2" creationId="{BDF99D64-7EFE-4D17-8573-0B8562FF5DB3}"/>
          </ac:spMkLst>
        </pc:spChg>
        <pc:spChg chg="mod">
          <ac:chgData name="JOSE MIGUEL TORO BONILLA" userId="676c0905-4a43-49c3-9f52-96b165d280d0" providerId="ADAL" clId="{6E57B81F-3A73-4113-A893-0421C30C3976}" dt="2021-10-18T08:45:28.178" v="195" actId="14100"/>
          <ac:spMkLst>
            <pc:docMk/>
            <pc:sldMk cId="865024492" sldId="465"/>
            <ac:spMk id="22530" creationId="{00000000-0000-0000-0000-000000000000}"/>
          </ac:spMkLst>
        </pc:spChg>
      </pc:sldChg>
      <pc:sldChg chg="modSp mod">
        <pc:chgData name="JOSE MIGUEL TORO BONILLA" userId="676c0905-4a43-49c3-9f52-96b165d280d0" providerId="ADAL" clId="{6E57B81F-3A73-4113-A893-0421C30C3976}" dt="2021-10-18T18:04:49.715" v="428" actId="14100"/>
        <pc:sldMkLst>
          <pc:docMk/>
          <pc:sldMk cId="3503830747" sldId="466"/>
        </pc:sldMkLst>
        <pc:spChg chg="mod">
          <ac:chgData name="JOSE MIGUEL TORO BONILLA" userId="676c0905-4a43-49c3-9f52-96b165d280d0" providerId="ADAL" clId="{6E57B81F-3A73-4113-A893-0421C30C3976}" dt="2021-10-18T18:04:49.715" v="428" actId="14100"/>
          <ac:spMkLst>
            <pc:docMk/>
            <pc:sldMk cId="3503830747" sldId="466"/>
            <ac:spMk id="11267" creationId="{00000000-0000-0000-0000-000000000000}"/>
          </ac:spMkLst>
        </pc:spChg>
      </pc:sldChg>
    </pc:docChg>
  </pc:docChgLst>
  <pc:docChgLst>
    <pc:chgData name="FRANCISCO FERNANDO DE LA ROSA TROYANO" userId="S::ffrosat@us.es::d2a10637-1781-4ef8-b050-6ce173053d00" providerId="AD" clId="Web-{3B4F79D8-2FD0-51D4-767D-971D19D5DFE3}"/>
    <pc:docChg chg="modSld">
      <pc:chgData name="FRANCISCO FERNANDO DE LA ROSA TROYANO" userId="S::ffrosat@us.es::d2a10637-1781-4ef8-b050-6ce173053d00" providerId="AD" clId="Web-{3B4F79D8-2FD0-51D4-767D-971D19D5DFE3}" dt="2020-09-27T10:59:30.617" v="6" actId="20577"/>
      <pc:docMkLst>
        <pc:docMk/>
      </pc:docMkLst>
      <pc:sldChg chg="modSp">
        <pc:chgData name="FRANCISCO FERNANDO DE LA ROSA TROYANO" userId="S::ffrosat@us.es::d2a10637-1781-4ef8-b050-6ce173053d00" providerId="AD" clId="Web-{3B4F79D8-2FD0-51D4-767D-971D19D5DFE3}" dt="2020-09-27T10:59:18.866" v="3" actId="20577"/>
        <pc:sldMkLst>
          <pc:docMk/>
          <pc:sldMk cId="0" sldId="378"/>
        </pc:sldMkLst>
        <pc:spChg chg="mod">
          <ac:chgData name="FRANCISCO FERNANDO DE LA ROSA TROYANO" userId="S::ffrosat@us.es::d2a10637-1781-4ef8-b050-6ce173053d00" providerId="AD" clId="Web-{3B4F79D8-2FD0-51D4-767D-971D19D5DFE3}" dt="2020-09-27T10:59:18.866" v="3" actId="20577"/>
          <ac:spMkLst>
            <pc:docMk/>
            <pc:sldMk cId="0" sldId="378"/>
            <ac:spMk id="7171" creationId="{00000000-0000-0000-0000-000000000000}"/>
          </ac:spMkLst>
        </pc:spChg>
      </pc:sldChg>
      <pc:sldChg chg="modSp">
        <pc:chgData name="FRANCISCO FERNANDO DE LA ROSA TROYANO" userId="S::ffrosat@us.es::d2a10637-1781-4ef8-b050-6ce173053d00" providerId="AD" clId="Web-{3B4F79D8-2FD0-51D4-767D-971D19D5DFE3}" dt="2020-09-27T10:59:30.617" v="6" actId="20577"/>
        <pc:sldMkLst>
          <pc:docMk/>
          <pc:sldMk cId="529322643" sldId="455"/>
        </pc:sldMkLst>
        <pc:spChg chg="mod">
          <ac:chgData name="FRANCISCO FERNANDO DE LA ROSA TROYANO" userId="S::ffrosat@us.es::d2a10637-1781-4ef8-b050-6ce173053d00" providerId="AD" clId="Web-{3B4F79D8-2FD0-51D4-767D-971D19D5DFE3}" dt="2020-09-27T10:59:30.617" v="6" actId="20577"/>
          <ac:spMkLst>
            <pc:docMk/>
            <pc:sldMk cId="529322643" sldId="455"/>
            <ac:spMk id="717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1" tIns="47445" rIns="94891" bIns="47445" numCol="1" anchor="t" anchorCtr="0" compatLnSpc="1">
            <a:prstTxWarp prst="textNoShape">
              <a:avLst/>
            </a:prstTxWarp>
          </a:bodyPr>
          <a:lstStyle>
            <a:lvl1pPr defTabSz="94916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1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1" tIns="47445" rIns="94891" bIns="47445" numCol="1" anchor="t" anchorCtr="0" compatLnSpc="1">
            <a:prstTxWarp prst="textNoShape">
              <a:avLst/>
            </a:prstTxWarp>
          </a:bodyPr>
          <a:lstStyle>
            <a:lvl1pPr algn="r" defTabSz="94916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1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1" tIns="47445" rIns="94891" bIns="47445" numCol="1" anchor="b" anchorCtr="0" compatLnSpc="1">
            <a:prstTxWarp prst="textNoShape">
              <a:avLst/>
            </a:prstTxWarp>
          </a:bodyPr>
          <a:lstStyle>
            <a:lvl1pPr defTabSz="94916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1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1" tIns="47445" rIns="94891" bIns="47445" numCol="1" anchor="b" anchorCtr="0" compatLnSpc="1">
            <a:prstTxWarp prst="textNoShape">
              <a:avLst/>
            </a:prstTxWarp>
          </a:bodyPr>
          <a:lstStyle>
            <a:lvl1pPr algn="r" defTabSz="949161">
              <a:defRPr sz="1200">
                <a:latin typeface="Arial" charset="0"/>
              </a:defRPr>
            </a:lvl1pPr>
          </a:lstStyle>
          <a:p>
            <a:pPr>
              <a:defRPr/>
            </a:pPr>
            <a:fld id="{0674F4A2-E7AF-49D4-A367-EF29016E7AC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3142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129653" y="998848"/>
            <a:ext cx="1617623" cy="115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029" tIns="49014" rIns="98029" bIns="49014" numCol="1" anchor="t" anchorCtr="0" compatLnSpc="1">
            <a:prstTxWarp prst="textNoShape">
              <a:avLst/>
            </a:prstTxWarp>
          </a:bodyPr>
          <a:lstStyle>
            <a:lvl1pPr defTabSz="980495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700" b="1">
                <a:latin typeface="Arial" charset="0"/>
              </a:defRPr>
            </a:lvl1pPr>
          </a:lstStyle>
          <a:p>
            <a:pPr>
              <a:defRPr/>
            </a:pPr>
            <a:r>
              <a:rPr lang="es-ES" dirty="0"/>
              <a:t>T2- </a:t>
            </a:r>
            <a:r>
              <a:rPr lang="en-GB" dirty="0" err="1"/>
              <a:t>Análisis</a:t>
            </a:r>
            <a:r>
              <a:rPr lang="en-GB" dirty="0"/>
              <a:t> de la </a:t>
            </a:r>
            <a:r>
              <a:rPr lang="en-GB" dirty="0" err="1"/>
              <a:t>eficiencia</a:t>
            </a:r>
            <a:r>
              <a:rPr lang="en-GB" dirty="0"/>
              <a:t> de </a:t>
            </a:r>
            <a:r>
              <a:rPr lang="en-GB" dirty="0" err="1"/>
              <a:t>algoritmos</a:t>
            </a:r>
            <a:endParaRPr lang="es-ES" dirty="0"/>
          </a:p>
        </p:txBody>
      </p:sp>
      <p:sp>
        <p:nvSpPr>
          <p:cNvPr id="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750" y="0"/>
            <a:ext cx="4435475" cy="3327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" y="3418380"/>
            <a:ext cx="7099300" cy="681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029" tIns="49014" rIns="98029" bIns="490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dirty="0"/>
              <a:t>Haga clic para modificar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16" name="1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903939" y="2149048"/>
            <a:ext cx="1817398" cy="52678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r>
              <a:rPr lang="es-ES" dirty="0"/>
              <a:t>Página  </a:t>
            </a:r>
            <a:fld id="{4051BA0F-DC63-4A91-B33D-A757D685A383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Marcador de fecha 5"/>
          <p:cNvSpPr>
            <a:spLocks noGrp="1"/>
          </p:cNvSpPr>
          <p:nvPr>
            <p:ph type="dt" idx="1"/>
          </p:nvPr>
        </p:nvSpPr>
        <p:spPr>
          <a:xfrm>
            <a:off x="5054415" y="394325"/>
            <a:ext cx="1666921" cy="513694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442E895F-C4F0-419E-8529-171860DB6514}" type="datetimeFigureOut">
              <a:rPr lang="es-ES" smtClean="0"/>
              <a:t>02/10/2022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07857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2725" y="9721851"/>
            <a:ext cx="3074988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894" indent="-285729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2916" indent="-22858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081" indent="-22858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247" indent="-22858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414" indent="-22858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580" indent="-22858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8746" indent="-22858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5912" indent="-22858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A039B7D-6E69-4ADC-B393-4244F1EF0973}" type="slidenum">
              <a:rPr lang="es-ES" sz="1200">
                <a:latin typeface="Arial" charset="0"/>
              </a:rPr>
              <a:pPr/>
              <a:t>1</a:t>
            </a:fld>
            <a:endParaRPr lang="es-ES" sz="1200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897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1750" y="0"/>
            <a:ext cx="4435475" cy="33274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593" eaLnBrk="1" hangingPunct="1">
              <a:defRPr/>
            </a:pPr>
            <a:r>
              <a:rPr lang="es-ES" dirty="0"/>
              <a:t>Un algoritmo iterativo se compone de secuencia de bloques.:</a:t>
            </a:r>
          </a:p>
          <a:p>
            <a:pPr eaLnBrk="1" hangingPunct="1"/>
            <a:endParaRPr lang="es-ES" dirty="0"/>
          </a:p>
          <a:p>
            <a:pPr eaLnBrk="1" hangingPunct="1"/>
            <a:r>
              <a:rPr lang="es-ES" dirty="0"/>
              <a:t>Cada bloque es un bloque básico, un boque  </a:t>
            </a:r>
            <a:r>
              <a:rPr lang="es-ES" i="1" dirty="0" err="1"/>
              <a:t>if</a:t>
            </a:r>
            <a:r>
              <a:rPr lang="es-ES" dirty="0"/>
              <a:t> o un bloque </a:t>
            </a:r>
            <a:r>
              <a:rPr lang="es-ES" i="1" dirty="0" err="1"/>
              <a:t>while</a:t>
            </a:r>
            <a:r>
              <a:rPr lang="es-ES" i="1" dirty="0"/>
              <a:t>. </a:t>
            </a:r>
          </a:p>
          <a:p>
            <a:pPr eaLnBrk="1" hangingPunct="1"/>
            <a:endParaRPr lang="es-ES" dirty="0"/>
          </a:p>
          <a:p>
            <a:pPr eaLnBrk="1" hangingPunct="1"/>
            <a:r>
              <a:rPr lang="es-ES" dirty="0"/>
              <a:t>Un bloque básico es una secuencia de instrucciones sin ningún salto de control (es decir sin </a:t>
            </a:r>
            <a:r>
              <a:rPr lang="es-ES" i="1" dirty="0" err="1"/>
              <a:t>if</a:t>
            </a:r>
            <a:r>
              <a:rPr lang="es-ES" dirty="0"/>
              <a:t>, ni </a:t>
            </a:r>
            <a:r>
              <a:rPr lang="es-ES" i="1" dirty="0" err="1"/>
              <a:t>while</a:t>
            </a:r>
            <a:r>
              <a:rPr lang="es-ES" dirty="0"/>
              <a:t>) ni llamadas a otros algoritmos. Su complejidad es contante si todas las operaciones son elementales.</a:t>
            </a:r>
          </a:p>
          <a:p>
            <a:pPr eaLnBrk="1" hangingPunct="1"/>
            <a:endParaRPr lang="es-ES" dirty="0"/>
          </a:p>
          <a:p>
            <a:r>
              <a:rPr lang="es-ES" dirty="0"/>
              <a:t>En un bloque</a:t>
            </a:r>
            <a:r>
              <a:rPr lang="es-ES" baseline="0" dirty="0"/>
              <a:t> </a:t>
            </a:r>
            <a:r>
              <a:rPr lang="es-ES" baseline="0" dirty="0" err="1"/>
              <a:t>if</a:t>
            </a:r>
            <a:r>
              <a:rPr lang="es-ES" baseline="0" dirty="0"/>
              <a:t> identificamos caso mejor, peor y medio.</a:t>
            </a:r>
          </a:p>
          <a:p>
            <a:endParaRPr lang="es-ES" baseline="0" dirty="0"/>
          </a:p>
          <a:p>
            <a:r>
              <a:rPr lang="es-ES" baseline="0" dirty="0"/>
              <a:t>En un bloque </a:t>
            </a:r>
            <a:r>
              <a:rPr lang="es-ES" baseline="0" dirty="0" err="1"/>
              <a:t>while</a:t>
            </a:r>
            <a:r>
              <a:rPr lang="es-ES" baseline="0" dirty="0"/>
              <a:t> (que puede ser escrito como un </a:t>
            </a:r>
            <a:r>
              <a:rPr lang="es-ES" i="1" baseline="0" dirty="0" err="1"/>
              <a:t>for</a:t>
            </a:r>
            <a:r>
              <a:rPr lang="es-ES" i="0" baseline="0" dirty="0"/>
              <a:t>) contamos el número de iteraciones por la complejidad de realizar esas operaciones en función del tamaño del estado (</a:t>
            </a:r>
            <a:r>
              <a:rPr lang="es-ES" i="1" baseline="0" dirty="0"/>
              <a:t>i)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3887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ln/>
        </p:spPr>
      </p:sp>
      <p:sp>
        <p:nvSpPr>
          <p:cNvPr id="43011" name="2 Marcador de notas"/>
          <p:cNvSpPr>
            <a:spLocks noGrp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dirty="0"/>
          </a:p>
        </p:txBody>
      </p:sp>
      <p:sp>
        <p:nvSpPr>
          <p:cNvPr id="43012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2725" y="9721851"/>
            <a:ext cx="3074988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894" indent="-285729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2916" indent="-22858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081" indent="-22858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247" indent="-22858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414" indent="-22858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580" indent="-22858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8746" indent="-22858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5912" indent="-22858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868598F-8528-4F54-B6CA-FDD506E432D5}" type="slidenum">
              <a:rPr lang="es-ES" sz="1200"/>
              <a:pPr/>
              <a:t>12</a:t>
            </a:fld>
            <a:endParaRPr lang="es-ES" sz="1200"/>
          </a:p>
        </p:txBody>
      </p:sp>
    </p:spTree>
    <p:extLst>
      <p:ext uri="{BB962C8B-B14F-4D97-AF65-F5344CB8AC3E}">
        <p14:creationId xmlns:p14="http://schemas.microsoft.com/office/powerpoint/2010/main" val="1876327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ln/>
        </p:spPr>
      </p:sp>
      <p:sp>
        <p:nvSpPr>
          <p:cNvPr id="43011" name="2 Marcador de notas"/>
          <p:cNvSpPr>
            <a:spLocks noGrp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dirty="0"/>
          </a:p>
        </p:txBody>
      </p:sp>
      <p:sp>
        <p:nvSpPr>
          <p:cNvPr id="43012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2725" y="9721851"/>
            <a:ext cx="3074988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894" indent="-285729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2916" indent="-22858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081" indent="-22858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247" indent="-22858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414" indent="-22858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580" indent="-22858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8746" indent="-22858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5912" indent="-22858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868598F-8528-4F54-B6CA-FDD506E432D5}" type="slidenum">
              <a:rPr lang="es-ES" sz="1200"/>
              <a:pPr/>
              <a:t>13</a:t>
            </a:fld>
            <a:endParaRPr lang="es-ES" sz="1200"/>
          </a:p>
        </p:txBody>
      </p:sp>
    </p:spTree>
    <p:extLst>
      <p:ext uri="{BB962C8B-B14F-4D97-AF65-F5344CB8AC3E}">
        <p14:creationId xmlns:p14="http://schemas.microsoft.com/office/powerpoint/2010/main" val="272031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ln/>
        </p:spPr>
      </p:sp>
      <p:sp>
        <p:nvSpPr>
          <p:cNvPr id="40963" name="2 Marcador de notas"/>
          <p:cNvSpPr>
            <a:spLocks noGrp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dirty="0"/>
          </a:p>
        </p:txBody>
      </p:sp>
      <p:sp>
        <p:nvSpPr>
          <p:cNvPr id="40964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2725" y="9721851"/>
            <a:ext cx="3074988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894" indent="-285729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2916" indent="-22858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081" indent="-22858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247" indent="-22858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414" indent="-22858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580" indent="-22858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8746" indent="-22858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5912" indent="-22858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927EDFC-AA59-41FB-987A-3702CAA2DEB1}" type="slidenum">
              <a:rPr lang="es-ES" sz="1200"/>
              <a:pPr/>
              <a:t>14</a:t>
            </a:fld>
            <a:endParaRPr lang="es-ES" sz="1200"/>
          </a:p>
        </p:txBody>
      </p:sp>
    </p:spTree>
    <p:extLst>
      <p:ext uri="{BB962C8B-B14F-4D97-AF65-F5344CB8AC3E}">
        <p14:creationId xmlns:p14="http://schemas.microsoft.com/office/powerpoint/2010/main" val="1607525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ln/>
        </p:spPr>
      </p:sp>
      <p:sp>
        <p:nvSpPr>
          <p:cNvPr id="40963" name="2 Marcador de notas"/>
          <p:cNvSpPr>
            <a:spLocks noGrp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baseline="0" dirty="0"/>
          </a:p>
        </p:txBody>
      </p:sp>
      <p:sp>
        <p:nvSpPr>
          <p:cNvPr id="40964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2725" y="9721851"/>
            <a:ext cx="3074988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894" indent="-285729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2916" indent="-22858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081" indent="-22858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247" indent="-22858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414" indent="-22858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580" indent="-22858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8746" indent="-22858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5912" indent="-22858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927EDFC-AA59-41FB-987A-3702CAA2DEB1}" type="slidenum">
              <a:rPr lang="es-ES" sz="1200"/>
              <a:pPr/>
              <a:t>15</a:t>
            </a:fld>
            <a:endParaRPr lang="es-ES" sz="1200"/>
          </a:p>
        </p:txBody>
      </p:sp>
    </p:spTree>
    <p:extLst>
      <p:ext uri="{BB962C8B-B14F-4D97-AF65-F5344CB8AC3E}">
        <p14:creationId xmlns:p14="http://schemas.microsoft.com/office/powerpoint/2010/main" val="76905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ln/>
        </p:spPr>
      </p:sp>
      <p:sp>
        <p:nvSpPr>
          <p:cNvPr id="43011" name="2 Marcador de notas"/>
          <p:cNvSpPr>
            <a:spLocks noGrp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dirty="0"/>
          </a:p>
        </p:txBody>
      </p:sp>
      <p:sp>
        <p:nvSpPr>
          <p:cNvPr id="43012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2725" y="9721851"/>
            <a:ext cx="3074988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894" indent="-285729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2916" indent="-22858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081" indent="-22858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247" indent="-22858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414" indent="-22858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580" indent="-22858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8746" indent="-22858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5912" indent="-22858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868598F-8528-4F54-B6CA-FDD506E432D5}" type="slidenum">
              <a:rPr lang="es-ES" sz="1200"/>
              <a:pPr/>
              <a:t>16</a:t>
            </a:fld>
            <a:endParaRPr lang="es-ES" sz="1200"/>
          </a:p>
        </p:txBody>
      </p:sp>
    </p:spTree>
    <p:extLst>
      <p:ext uri="{BB962C8B-B14F-4D97-AF65-F5344CB8AC3E}">
        <p14:creationId xmlns:p14="http://schemas.microsoft.com/office/powerpoint/2010/main" val="178899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ln/>
        </p:spPr>
      </p:sp>
      <p:sp>
        <p:nvSpPr>
          <p:cNvPr id="43011" name="2 Marcador de notas"/>
          <p:cNvSpPr>
            <a:spLocks noGrp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dirty="0"/>
          </a:p>
        </p:txBody>
      </p:sp>
      <p:sp>
        <p:nvSpPr>
          <p:cNvPr id="43012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2725" y="9721851"/>
            <a:ext cx="3074988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894" indent="-285729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2916" indent="-22858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081" indent="-22858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247" indent="-22858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414" indent="-22858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580" indent="-22858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8746" indent="-22858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5912" indent="-22858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868598F-8528-4F54-B6CA-FDD506E432D5}" type="slidenum">
              <a:rPr lang="es-ES" sz="1200"/>
              <a:pPr/>
              <a:t>17</a:t>
            </a:fld>
            <a:endParaRPr lang="es-ES" sz="1200"/>
          </a:p>
        </p:txBody>
      </p:sp>
    </p:spTree>
    <p:extLst>
      <p:ext uri="{BB962C8B-B14F-4D97-AF65-F5344CB8AC3E}">
        <p14:creationId xmlns:p14="http://schemas.microsoft.com/office/powerpoint/2010/main" val="127518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ln/>
        </p:spPr>
      </p:sp>
      <p:sp>
        <p:nvSpPr>
          <p:cNvPr id="43011" name="2 Marcador de notas"/>
          <p:cNvSpPr>
            <a:spLocks noGrp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dirty="0"/>
          </a:p>
        </p:txBody>
      </p:sp>
      <p:sp>
        <p:nvSpPr>
          <p:cNvPr id="43012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2725" y="9721851"/>
            <a:ext cx="3074988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894" indent="-285729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2916" indent="-22858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081" indent="-22858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247" indent="-22858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414" indent="-22858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580" indent="-22858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8746" indent="-22858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5912" indent="-22858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868598F-8528-4F54-B6CA-FDD506E432D5}" type="slidenum">
              <a:rPr lang="es-ES" sz="1200"/>
              <a:pPr/>
              <a:t>18</a:t>
            </a:fld>
            <a:endParaRPr lang="es-ES" sz="1200"/>
          </a:p>
        </p:txBody>
      </p:sp>
    </p:spTree>
    <p:extLst>
      <p:ext uri="{BB962C8B-B14F-4D97-AF65-F5344CB8AC3E}">
        <p14:creationId xmlns:p14="http://schemas.microsoft.com/office/powerpoint/2010/main" val="1911237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79238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1750" y="0"/>
            <a:ext cx="4435475" cy="33274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Para este problema discutir</a:t>
            </a:r>
            <a:r>
              <a:rPr lang="es-ES" baseline="0" dirty="0"/>
              <a:t> sus casos mejor y peor.</a:t>
            </a:r>
          </a:p>
          <a:p>
            <a:r>
              <a:rPr lang="es-ES" baseline="0" dirty="0"/>
              <a:t>Será mejor cuando el primer elemento del array sea un múltiplo de a</a:t>
            </a:r>
          </a:p>
          <a:p>
            <a:r>
              <a:rPr lang="es-ES" baseline="0" dirty="0"/>
              <a:t>Será peor cuando ningún elemento del array sea múltiplo de a.</a:t>
            </a:r>
          </a:p>
          <a:p>
            <a:endParaRPr lang="es-ES" baseline="0" dirty="0"/>
          </a:p>
          <a:p>
            <a:r>
              <a:rPr lang="es-ES" baseline="0" dirty="0"/>
              <a:t>Para el caso medio, tendríamos que saber con qué probabilidad aparecen múltiplos de a en un array. Si consideramos que los elementos del array son “aleatorios” tendremos 1/a de probabilidades de que el elemento sea múltiplo de a. </a:t>
            </a:r>
          </a:p>
          <a:p>
            <a:endParaRPr lang="es-ES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5240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1750" y="0"/>
            <a:ext cx="4435475" cy="33274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5960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1750" y="0"/>
            <a:ext cx="4435475" cy="33274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Para este problema discutir</a:t>
            </a:r>
            <a:r>
              <a:rPr lang="es-ES" baseline="0" dirty="0"/>
              <a:t> sus casos mejor y peor.</a:t>
            </a:r>
          </a:p>
          <a:p>
            <a:r>
              <a:rPr lang="es-ES" baseline="0" dirty="0"/>
              <a:t>Será mejor cuando el primer elemento del array sea un múltiplo de a</a:t>
            </a:r>
          </a:p>
          <a:p>
            <a:r>
              <a:rPr lang="es-ES" baseline="0" dirty="0"/>
              <a:t>Será peor cuando ningún elemento del array sea múltiplo de a.</a:t>
            </a:r>
          </a:p>
          <a:p>
            <a:endParaRPr lang="es-ES" baseline="0" dirty="0"/>
          </a:p>
          <a:p>
            <a:r>
              <a:rPr lang="es-ES" baseline="0" dirty="0"/>
              <a:t>Para el caso medio, tendríamos que saber con qué probabilidad aparecen múltiplos de a en un array. Si consideramos que los elementos del array son “aleatorios” tendremos 1/a de probabilidades de que el elemento sea múltiplo de a. </a:t>
            </a:r>
          </a:p>
          <a:p>
            <a:endParaRPr lang="es-ES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34835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2725" y="9721851"/>
            <a:ext cx="3074988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894" indent="-285729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2916" indent="-22858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081" indent="-22858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247" indent="-22858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414" indent="-22858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580" indent="-22858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8746" indent="-22858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5912" indent="-22858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A039B7D-6E69-4ADC-B393-4244F1EF0973}" type="slidenum">
              <a:rPr lang="es-ES" sz="1200">
                <a:latin typeface="Arial" charset="0"/>
              </a:rPr>
              <a:pPr/>
              <a:t>24</a:t>
            </a:fld>
            <a:endParaRPr lang="es-ES" sz="1200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395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1750" y="0"/>
            <a:ext cx="4435475" cy="33274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0012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Este algoritmo</a:t>
            </a:r>
            <a:r>
              <a:rPr lang="es-ES" baseline="0" dirty="0"/>
              <a:t> iterativos busca si la lista contiene un múltiplo de a. </a:t>
            </a:r>
            <a:r>
              <a:rPr lang="es-ES" dirty="0"/>
              <a:t>Su</a:t>
            </a:r>
            <a:r>
              <a:rPr lang="es-ES" baseline="0" dirty="0"/>
              <a:t> tamaño es n.</a:t>
            </a:r>
          </a:p>
          <a:p>
            <a:endParaRPr lang="es-ES" baseline="0" dirty="0"/>
          </a:p>
          <a:p>
            <a:r>
              <a:rPr lang="es-ES" baseline="0" dirty="0"/>
              <a:t>Hablamos de problema para los algoritmos recursivos, y estado para los iterativos.</a:t>
            </a:r>
          </a:p>
          <a:p>
            <a:endParaRPr lang="es-ES" baseline="0" dirty="0"/>
          </a:p>
          <a:p>
            <a:r>
              <a:rPr lang="es-ES" baseline="0" dirty="0"/>
              <a:t>Si se quiere profundizar, el estado de este problema puede venir definido en base a la </a:t>
            </a:r>
            <a:r>
              <a:rPr lang="es-ES" i="1" baseline="0" dirty="0"/>
              <a:t>n </a:t>
            </a:r>
            <a:r>
              <a:rPr lang="es-ES" baseline="0" dirty="0"/>
              <a:t>y a una</a:t>
            </a:r>
            <a:r>
              <a:rPr lang="es-ES" i="1" baseline="0" dirty="0"/>
              <a:t> i</a:t>
            </a:r>
            <a:r>
              <a:rPr lang="es-ES" baseline="0" dirty="0"/>
              <a:t> que itera sobre el </a:t>
            </a:r>
            <a:r>
              <a:rPr lang="es-ES" baseline="0" dirty="0" err="1"/>
              <a:t>array</a:t>
            </a:r>
            <a:r>
              <a:rPr lang="es-ES" baseline="0" dirty="0"/>
              <a:t> (también estaría la r). El tamaño sería </a:t>
            </a:r>
            <a:r>
              <a:rPr lang="es-ES" i="1" baseline="0" dirty="0"/>
              <a:t>n-i</a:t>
            </a:r>
            <a:r>
              <a:rPr lang="es-ES" baseline="0" dirty="0"/>
              <a:t> y por lo tanto, al ir creciendo la </a:t>
            </a:r>
            <a:r>
              <a:rPr lang="es-ES" i="1" baseline="0" dirty="0"/>
              <a:t>i, </a:t>
            </a:r>
            <a:r>
              <a:rPr lang="es-ES" baseline="0" dirty="0"/>
              <a:t>cada siguiente estado es menor que el anterior.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4022725" y="9721851"/>
            <a:ext cx="3074988" cy="511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52687B-5D1A-4F49-ABBD-13B8FD5F9852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830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1750" y="0"/>
            <a:ext cx="4435475" cy="33274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1430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1750" y="0"/>
            <a:ext cx="4435475" cy="33274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282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Puede introducirse</a:t>
            </a:r>
            <a:r>
              <a:rPr lang="es-ES" baseline="0" dirty="0"/>
              <a:t> aquí el concepto de constante multiplicativa como aparece en el tema de teoría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4022725" y="9721851"/>
            <a:ext cx="3074988" cy="511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52687B-5D1A-4F49-ABBD-13B8FD5F9852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6356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1750" y="0"/>
            <a:ext cx="4435475" cy="33274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Indicar aquí</a:t>
            </a:r>
            <a:r>
              <a:rPr lang="es-ES" baseline="0" dirty="0"/>
              <a:t> que las </a:t>
            </a:r>
            <a:r>
              <a:rPr lang="es-ES" baseline="0" dirty="0" err="1"/>
              <a:t>ks</a:t>
            </a:r>
            <a:r>
              <a:rPr lang="es-ES" baseline="0" dirty="0"/>
              <a:t> son constantes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5825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Este algoritmo</a:t>
            </a:r>
            <a:r>
              <a:rPr lang="es-ES" baseline="0" dirty="0"/>
              <a:t> iterativos busca si la lista contiene un múltiplo de a. </a:t>
            </a:r>
            <a:r>
              <a:rPr lang="es-ES" dirty="0"/>
              <a:t>Su</a:t>
            </a:r>
            <a:r>
              <a:rPr lang="es-ES" baseline="0" dirty="0"/>
              <a:t> tamaño es n.</a:t>
            </a:r>
          </a:p>
          <a:p>
            <a:endParaRPr lang="es-ES" baseline="0" dirty="0"/>
          </a:p>
          <a:p>
            <a:r>
              <a:rPr lang="es-ES" baseline="0" dirty="0"/>
              <a:t>Hablamos de problema para los algoritmos recursivos, y estado para los iterativos.</a:t>
            </a:r>
          </a:p>
          <a:p>
            <a:endParaRPr lang="es-ES" baseline="0" dirty="0"/>
          </a:p>
          <a:p>
            <a:r>
              <a:rPr lang="es-ES" baseline="0" dirty="0"/>
              <a:t>Si se quiere profundizar, el estado de este problema puede venir definido en base a la </a:t>
            </a:r>
            <a:r>
              <a:rPr lang="es-ES" i="1" baseline="0" dirty="0"/>
              <a:t>n </a:t>
            </a:r>
            <a:r>
              <a:rPr lang="es-ES" baseline="0" dirty="0"/>
              <a:t>y a una</a:t>
            </a:r>
            <a:r>
              <a:rPr lang="es-ES" i="1" baseline="0" dirty="0"/>
              <a:t> i</a:t>
            </a:r>
            <a:r>
              <a:rPr lang="es-ES" baseline="0" dirty="0"/>
              <a:t> que itera sobre el </a:t>
            </a:r>
            <a:r>
              <a:rPr lang="es-ES" baseline="0" dirty="0" err="1"/>
              <a:t>array</a:t>
            </a:r>
            <a:r>
              <a:rPr lang="es-ES" baseline="0" dirty="0"/>
              <a:t> (también estaría la r). El tamaño sería </a:t>
            </a:r>
            <a:r>
              <a:rPr lang="es-ES" i="1" baseline="0" dirty="0"/>
              <a:t>n-i</a:t>
            </a:r>
            <a:r>
              <a:rPr lang="es-ES" baseline="0" dirty="0"/>
              <a:t> y por lo tanto, al ir creciendo la </a:t>
            </a:r>
            <a:r>
              <a:rPr lang="es-ES" i="1" baseline="0" dirty="0"/>
              <a:t>i, </a:t>
            </a:r>
            <a:r>
              <a:rPr lang="es-ES" baseline="0" dirty="0"/>
              <a:t>cada siguiente estado es menor que el anterior.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4022725" y="9721851"/>
            <a:ext cx="3074988" cy="511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52687B-5D1A-4F49-ABBD-13B8FD5F9852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669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116013" y="1268413"/>
            <a:ext cx="8027987" cy="0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pic>
        <p:nvPicPr>
          <p:cNvPr id="5" name="Picture 8" descr="marca-dos-tintas_100x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103188"/>
            <a:ext cx="954088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6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 b="1">
                <a:solidFill>
                  <a:srgbClr val="990033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 b="1"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A1E15-9658-4DB4-B6AA-187642E806A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533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C15E8-36DD-417F-B45D-CFFFE527E8F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182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88913"/>
            <a:ext cx="2057400" cy="59372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19800" cy="59372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C3E2C-C19A-4EB3-988B-3B8EFF74D5C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5943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88D73-E7BF-4EAC-B095-2DB665FA70C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9429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B6637-0F3C-43FD-A298-7EE86F021E1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1763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65E11-8F5C-4E62-9232-BF626162270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5750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n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7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51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3951F-3226-4864-A92F-8C7F9D74E65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816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5A3BC-7BF5-469F-8C81-0DA77BEE008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298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059C0-E610-4D1B-BF7F-3177DD5E4F2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295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9D5D0-84F5-4615-BD9F-00058C63189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13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0EB67-A802-4E3D-B514-EF377F9A22D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794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52771-04D6-46B1-8DA0-D3BAD8176B1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032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FB4A4-D5F8-465B-B58F-D751070025E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978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E909F-C26F-408B-8B63-93F182EB96E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15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47813" y="188913"/>
            <a:ext cx="713898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cambiar el estilo de título	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76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fld id="{A91A4CC6-EFD1-4369-9A07-6222E060545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97639" name="Line 7"/>
          <p:cNvSpPr>
            <a:spLocks noChangeShapeType="1"/>
          </p:cNvSpPr>
          <p:nvPr/>
        </p:nvSpPr>
        <p:spPr bwMode="auto">
          <a:xfrm>
            <a:off x="1116013" y="1268413"/>
            <a:ext cx="8027987" cy="0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pic>
        <p:nvPicPr>
          <p:cNvPr id="4104" name="Picture 8" descr="marca-dos-tintas_100x9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103188"/>
            <a:ext cx="954088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74" r:id="rId1"/>
    <p:sldLayoutId id="2147484260" r:id="rId2"/>
    <p:sldLayoutId id="2147484261" r:id="rId3"/>
    <p:sldLayoutId id="2147484262" r:id="rId4"/>
    <p:sldLayoutId id="2147484263" r:id="rId5"/>
    <p:sldLayoutId id="2147484264" r:id="rId6"/>
    <p:sldLayoutId id="2147484265" r:id="rId7"/>
    <p:sldLayoutId id="2147484266" r:id="rId8"/>
    <p:sldLayoutId id="2147484267" r:id="rId9"/>
    <p:sldLayoutId id="2147484268" r:id="rId10"/>
    <p:sldLayoutId id="2147484269" r:id="rId11"/>
    <p:sldLayoutId id="2147484270" r:id="rId12"/>
    <p:sldLayoutId id="2147484271" r:id="rId13"/>
    <p:sldLayoutId id="2147484272" r:id="rId14"/>
    <p:sldLayoutId id="2147484275" r:id="rId15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q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09625" y="2554288"/>
            <a:ext cx="7772400" cy="1306512"/>
          </a:xfrm>
          <a:noFill/>
        </p:spPr>
        <p:txBody>
          <a:bodyPr lIns="91416" tIns="45708" rIns="91416" bIns="45708"/>
          <a:lstStyle/>
          <a:p>
            <a:pPr algn="ctr" defTabSz="863600" eaLnBrk="1" hangingPunct="1"/>
            <a:r>
              <a:rPr lang="es-ES" b="1" dirty="0">
                <a:latin typeface="Arial Narrow" pitchFamily="34" charset="0"/>
              </a:rPr>
              <a:t>Análisis de la </a:t>
            </a:r>
            <a:br>
              <a:rPr lang="es-ES" b="1" dirty="0">
                <a:latin typeface="Arial Narrow" pitchFamily="34" charset="0"/>
              </a:rPr>
            </a:br>
            <a:r>
              <a:rPr lang="es-ES" b="1" dirty="0">
                <a:latin typeface="Arial Narrow" pitchFamily="34" charset="0"/>
              </a:rPr>
              <a:t>complejidad y eficiencia de algoritmos</a:t>
            </a:r>
            <a:br>
              <a:rPr lang="es-ES" sz="5100" b="1" dirty="0">
                <a:latin typeface="Arial Narrow" pitchFamily="34" charset="0"/>
              </a:rPr>
            </a:br>
            <a:br>
              <a:rPr lang="es-ES" sz="2400" b="1" dirty="0">
                <a:latin typeface="Arial Narrow" pitchFamily="34" charset="0"/>
              </a:rPr>
            </a:br>
            <a:r>
              <a:rPr lang="es-ES" sz="2400" b="1" dirty="0">
                <a:latin typeface="Arial Narrow" pitchFamily="34" charset="0"/>
              </a:rPr>
              <a:t>Análisis y Diseño de Datos y Algoritmos</a:t>
            </a:r>
            <a:br>
              <a:rPr lang="es-ES" sz="2400" b="1" dirty="0">
                <a:latin typeface="Arial Narrow" pitchFamily="34" charset="0"/>
              </a:rPr>
            </a:br>
            <a:r>
              <a:rPr lang="es-ES" sz="2400" b="1" dirty="0">
                <a:latin typeface="Arial Narrow" pitchFamily="34" charset="0"/>
              </a:rPr>
              <a:t>Estructuras de Datos y Algoritmos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4953000"/>
            <a:ext cx="6400800" cy="708025"/>
          </a:xfrm>
          <a:noFill/>
        </p:spPr>
        <p:txBody>
          <a:bodyPr lIns="91416" tIns="45708" rIns="91416" bIns="45708"/>
          <a:lstStyle/>
          <a:p>
            <a:pPr marL="0" indent="0" algn="ctr" defTabSz="863600" eaLnBrk="1" hangingPunct="1"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s-ES" sz="1900" b="1" dirty="0">
                <a:solidFill>
                  <a:srgbClr val="8E002F"/>
                </a:solidFill>
                <a:latin typeface="Arial Narrow" pitchFamily="34" charset="0"/>
              </a:rPr>
              <a:t>ESCUELA TÉCNICA SUPERIOR DE </a:t>
            </a:r>
          </a:p>
          <a:p>
            <a:pPr marL="0" indent="0" algn="ctr" defTabSz="863600" eaLnBrk="1" hangingPunct="1"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s-ES" sz="1900" b="1" dirty="0">
                <a:solidFill>
                  <a:srgbClr val="8E002F"/>
                </a:solidFill>
                <a:latin typeface="Arial Narrow" pitchFamily="34" charset="0"/>
              </a:rPr>
              <a:t>INGENIERÍA INFORMÁTICA</a:t>
            </a:r>
          </a:p>
          <a:p>
            <a:pPr marL="0" indent="0" algn="ctr" defTabSz="863600" eaLnBrk="1" hangingPunct="1"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s-ES" sz="1900" b="1" dirty="0">
                <a:solidFill>
                  <a:srgbClr val="8E002F"/>
                </a:solidFill>
                <a:latin typeface="Arial Narrow" pitchFamily="34" charset="0"/>
              </a:rPr>
              <a:t>Departamento de Lenguajes y Sistemas Informáticos</a:t>
            </a:r>
          </a:p>
          <a:p>
            <a:pPr marL="0" indent="0" algn="ctr" defTabSz="863600" eaLnBrk="1" hangingPunct="1"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s-ES" sz="1900" b="1" dirty="0">
                <a:solidFill>
                  <a:srgbClr val="8E002F"/>
                </a:solidFill>
                <a:latin typeface="Arial Narrow"/>
              </a:rPr>
              <a:t>Curso 2021-2022</a:t>
            </a:r>
            <a:endParaRPr lang="es-ES" sz="1900" b="1" dirty="0">
              <a:solidFill>
                <a:srgbClr val="8E002F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2969692" y="1588534"/>
            <a:ext cx="4474840" cy="4525962"/>
          </a:xfrm>
        </p:spPr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es-ES" sz="2400" dirty="0"/>
              <a:t>Secuencia de bloques:</a:t>
            </a:r>
          </a:p>
          <a:p>
            <a:pPr eaLnBrk="1" hangingPunct="1"/>
            <a:endParaRPr lang="es-ES" sz="2400" dirty="0"/>
          </a:p>
          <a:p>
            <a:pPr marL="0" indent="0" eaLnBrk="1" hangingPunct="1">
              <a:buNone/>
            </a:pPr>
            <a:endParaRPr lang="es-ES" sz="2400" dirty="0"/>
          </a:p>
          <a:p>
            <a:pPr eaLnBrk="1" hangingPunct="1"/>
            <a:endParaRPr lang="es-ES" sz="2400" dirty="0"/>
          </a:p>
          <a:p>
            <a:pPr eaLnBrk="1" hangingPunct="1"/>
            <a:endParaRPr lang="es-ES" sz="2400" dirty="0"/>
          </a:p>
          <a:p>
            <a:pPr eaLnBrk="1" hangingPunct="1">
              <a:buFont typeface="Arial" charset="0"/>
              <a:buChar char="•"/>
            </a:pPr>
            <a:endParaRPr lang="es-ES" sz="2400" dirty="0"/>
          </a:p>
          <a:p>
            <a:pPr eaLnBrk="1" hangingPunct="1">
              <a:buFont typeface="Arial" charset="0"/>
              <a:buChar char="•"/>
            </a:pPr>
            <a:r>
              <a:rPr lang="es-ES" sz="2400" dirty="0"/>
              <a:t>Bloque </a:t>
            </a:r>
            <a:r>
              <a:rPr lang="es-ES" sz="2400" i="1" dirty="0" err="1"/>
              <a:t>while</a:t>
            </a:r>
            <a:r>
              <a:rPr lang="es-ES" sz="2400" dirty="0"/>
              <a:t>:</a:t>
            </a:r>
          </a:p>
          <a:p>
            <a:pPr eaLnBrk="1" hangingPunct="1"/>
            <a:endParaRPr lang="es-ES" sz="2400" dirty="0"/>
          </a:p>
          <a:p>
            <a:pPr eaLnBrk="1" hangingPunct="1"/>
            <a:endParaRPr lang="es-ES" sz="2400" dirty="0"/>
          </a:p>
          <a:p>
            <a:pPr eaLnBrk="1" hangingPunct="1">
              <a:buFont typeface="Wingdings" pitchFamily="2" charset="2"/>
              <a:buNone/>
            </a:pPr>
            <a:r>
              <a:rPr lang="es-ES" sz="2400" dirty="0"/>
              <a:t>	</a:t>
            </a:r>
          </a:p>
          <a:p>
            <a:pPr eaLnBrk="1" hangingPunct="1">
              <a:buFont typeface="Wingdings" pitchFamily="2" charset="2"/>
              <a:buNone/>
            </a:pPr>
            <a:endParaRPr lang="es-ES" sz="2400" dirty="0"/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5604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Análisis de la complejidad </a:t>
            </a:r>
            <a:endParaRPr lang="es-ES" sz="4000" dirty="0"/>
          </a:p>
        </p:txBody>
      </p:sp>
      <p:sp>
        <p:nvSpPr>
          <p:cNvPr id="8" name="7 Rectángulo"/>
          <p:cNvSpPr/>
          <p:nvPr/>
        </p:nvSpPr>
        <p:spPr>
          <a:xfrm>
            <a:off x="4043219" y="1965709"/>
            <a:ext cx="1254125" cy="12001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s-ES" sz="1800" dirty="0"/>
              <a:t>s1;</a:t>
            </a:r>
          </a:p>
          <a:p>
            <a:pPr>
              <a:defRPr/>
            </a:pPr>
            <a:r>
              <a:rPr lang="es-ES" sz="1800" dirty="0"/>
              <a:t>s2;</a:t>
            </a:r>
          </a:p>
          <a:p>
            <a:pPr>
              <a:defRPr/>
            </a:pPr>
            <a:r>
              <a:rPr lang="es-ES" sz="1800" dirty="0"/>
              <a:t>…</a:t>
            </a:r>
          </a:p>
          <a:p>
            <a:pPr>
              <a:defRPr/>
            </a:pPr>
            <a:r>
              <a:rPr lang="es-ES" sz="1800" dirty="0" err="1"/>
              <a:t>sk</a:t>
            </a:r>
            <a:r>
              <a:rPr lang="es-ES" sz="1800" dirty="0"/>
              <a:t>;</a:t>
            </a:r>
          </a:p>
        </p:txBody>
      </p:sp>
      <p:pic>
        <p:nvPicPr>
          <p:cNvPr id="2560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692" y="3290891"/>
            <a:ext cx="4343400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7 Rectángulo"/>
          <p:cNvSpPr/>
          <p:nvPr/>
        </p:nvSpPr>
        <p:spPr>
          <a:xfrm>
            <a:off x="5670841" y="4158868"/>
            <a:ext cx="1255713" cy="9239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s-ES" sz="1800" dirty="0" err="1"/>
              <a:t>while</a:t>
            </a:r>
            <a:r>
              <a:rPr lang="es-ES" sz="1800" dirty="0"/>
              <a:t> (g) {</a:t>
            </a:r>
          </a:p>
          <a:p>
            <a:pPr>
              <a:defRPr/>
            </a:pPr>
            <a:r>
              <a:rPr lang="es-ES" sz="1800" dirty="0"/>
              <a:t>   s;</a:t>
            </a:r>
          </a:p>
          <a:p>
            <a:pPr>
              <a:defRPr/>
            </a:pPr>
            <a:r>
              <a:rPr lang="es-ES" sz="1800" dirty="0"/>
              <a:t>}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516" y="5082793"/>
            <a:ext cx="3293167" cy="781072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581613" y="5945449"/>
            <a:ext cx="51195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800" dirty="0"/>
              <a:t>(siendo I el conjunto de valores que va tomando el tamaño en las sucesivas iteraciones)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900091" y="1500253"/>
            <a:ext cx="4434429" cy="2262981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626354" y="3912120"/>
            <a:ext cx="5037934" cy="2682454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387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Título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 sz="3600" dirty="0"/>
              <a:t>Análisis de la complejidad </a:t>
            </a:r>
            <a:endParaRPr lang="es-E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412776"/>
            <a:ext cx="807524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err="1"/>
              <a:t>Complejidad</a:t>
            </a:r>
            <a:r>
              <a:rPr lang="en-US" dirty="0"/>
              <a:t> de un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recursivo</a:t>
            </a:r>
            <a:r>
              <a:rPr lang="en-US" dirty="0"/>
              <a:t> </a:t>
            </a:r>
            <a:r>
              <a:rPr lang="en-US" b="1" dirty="0"/>
              <a:t>sin</a:t>
            </a:r>
            <a:r>
              <a:rPr lang="en-US" dirty="0"/>
              <a:t> </a:t>
            </a:r>
            <a:r>
              <a:rPr lang="en-US" dirty="0" err="1"/>
              <a:t>memoria</a:t>
            </a:r>
            <a:endParaRPr lang="en-US" dirty="0"/>
          </a:p>
          <a:p>
            <a:r>
              <a:rPr lang="en-US" dirty="0"/>
              <a:t>	</a:t>
            </a:r>
          </a:p>
          <a:p>
            <a:pPr marL="571500"/>
            <a:r>
              <a:rPr lang="en-US" sz="2000" dirty="0" err="1"/>
              <a:t>Ecuación</a:t>
            </a:r>
            <a:r>
              <a:rPr lang="en-US" sz="2000" dirty="0"/>
              <a:t> de </a:t>
            </a:r>
            <a:r>
              <a:rPr lang="en-US" sz="2000" dirty="0" err="1"/>
              <a:t>recurrencias</a:t>
            </a:r>
            <a:endParaRPr lang="en-US" sz="2000" dirty="0"/>
          </a:p>
          <a:p>
            <a:pPr marL="669925"/>
            <a:endParaRPr lang="en-US" sz="2000" dirty="0"/>
          </a:p>
          <a:p>
            <a:pPr marL="669925"/>
            <a:endParaRPr lang="en-US" sz="2000" dirty="0"/>
          </a:p>
          <a:p>
            <a:pPr marL="669925"/>
            <a:endParaRPr lang="en-US" sz="2000" dirty="0"/>
          </a:p>
          <a:p>
            <a:pPr marL="669925"/>
            <a:endParaRPr lang="en-US" sz="2000" dirty="0"/>
          </a:p>
          <a:p>
            <a:pPr marL="355600" indent="-342900">
              <a:buFont typeface="Arial" charset="0"/>
              <a:buChar char="•"/>
            </a:pPr>
            <a:r>
              <a:rPr lang="en-US" dirty="0" err="1"/>
              <a:t>Complejidad</a:t>
            </a:r>
            <a:r>
              <a:rPr lang="en-US" dirty="0"/>
              <a:t> de un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recursivo</a:t>
            </a:r>
            <a:r>
              <a:rPr lang="en-US" dirty="0"/>
              <a:t> </a:t>
            </a:r>
            <a:r>
              <a:rPr lang="en-US" b="1" dirty="0"/>
              <a:t>con</a:t>
            </a:r>
            <a:r>
              <a:rPr lang="en-US" dirty="0"/>
              <a:t> </a:t>
            </a:r>
            <a:r>
              <a:rPr lang="en-US" dirty="0" err="1"/>
              <a:t>memoria</a:t>
            </a:r>
            <a:endParaRPr lang="en-US" dirty="0"/>
          </a:p>
          <a:p>
            <a:pPr marL="355600" indent="-342900">
              <a:buFont typeface="Arial" charset="0"/>
              <a:buChar char="•"/>
            </a:pPr>
            <a:endParaRPr lang="en-US" dirty="0"/>
          </a:p>
          <a:p>
            <a:pPr marL="571500"/>
            <a:r>
              <a:rPr lang="en-US" sz="2000" dirty="0" err="1"/>
              <a:t>Sumatorio</a:t>
            </a:r>
            <a:r>
              <a:rPr lang="en-US" sz="2000" dirty="0"/>
              <a:t> de la </a:t>
            </a:r>
            <a:r>
              <a:rPr lang="en-US" sz="2000" dirty="0" err="1"/>
              <a:t>complejidad</a:t>
            </a:r>
            <a:r>
              <a:rPr lang="en-US" sz="2000" dirty="0"/>
              <a:t> de </a:t>
            </a:r>
            <a:r>
              <a:rPr lang="en-US" sz="2000" dirty="0" err="1"/>
              <a:t>todos</a:t>
            </a:r>
            <a:r>
              <a:rPr lang="en-US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subproblemas</a:t>
            </a:r>
            <a:r>
              <a:rPr lang="en-US" sz="2000" dirty="0"/>
              <a:t> </a:t>
            </a:r>
            <a:r>
              <a:rPr lang="en-US" sz="2000" dirty="0" err="1"/>
              <a:t>necesarios</a:t>
            </a:r>
            <a:r>
              <a:rPr lang="en-US" sz="2000" dirty="0"/>
              <a:t> para resolver el </a:t>
            </a:r>
            <a:r>
              <a:rPr lang="en-US" sz="2000" dirty="0" err="1"/>
              <a:t>problema</a:t>
            </a:r>
            <a:r>
              <a:rPr lang="en-US" sz="2000" dirty="0"/>
              <a:t> dado</a:t>
            </a:r>
          </a:p>
          <a:p>
            <a:pPr marL="669925"/>
            <a:endParaRPr lang="en-US" sz="2000" dirty="0"/>
          </a:p>
          <a:p>
            <a:pPr marL="669925"/>
            <a:endParaRPr lang="en-US" dirty="0"/>
          </a:p>
        </p:txBody>
      </p:sp>
      <p:sp>
        <p:nvSpPr>
          <p:cNvPr id="7" name="Left Brace 6"/>
          <p:cNvSpPr/>
          <p:nvPr/>
        </p:nvSpPr>
        <p:spPr bwMode="auto">
          <a:xfrm>
            <a:off x="4139952" y="1988840"/>
            <a:ext cx="246782" cy="792088"/>
          </a:xfrm>
          <a:prstGeom prst="leftBrac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3721" y="2015247"/>
            <a:ext cx="4598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complejidad</a:t>
            </a:r>
            <a:r>
              <a:rPr lang="en-US" sz="2000" dirty="0"/>
              <a:t> de las </a:t>
            </a:r>
            <a:r>
              <a:rPr lang="en-US" sz="2000" dirty="0" err="1"/>
              <a:t>llamadas</a:t>
            </a:r>
            <a:r>
              <a:rPr lang="en-US" sz="2000" dirty="0"/>
              <a:t> </a:t>
            </a:r>
            <a:r>
              <a:rPr lang="en-US" sz="2000" dirty="0" err="1"/>
              <a:t>recursivas</a:t>
            </a:r>
            <a:endParaRPr lang="en-US" sz="2000" dirty="0"/>
          </a:p>
          <a:p>
            <a:r>
              <a:rPr lang="en-US" sz="2000" dirty="0" err="1"/>
              <a:t>complejidad</a:t>
            </a:r>
            <a:r>
              <a:rPr lang="en-US" sz="2000" dirty="0"/>
              <a:t> del </a:t>
            </a:r>
            <a:r>
              <a:rPr lang="en-US" sz="2000" dirty="0" err="1"/>
              <a:t>cuerpo</a:t>
            </a:r>
            <a:r>
              <a:rPr lang="en-US" sz="2000" dirty="0"/>
              <a:t> del </a:t>
            </a:r>
            <a:r>
              <a:rPr lang="en-US" sz="2000" dirty="0" err="1"/>
              <a:t>algoritmo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818313"/>
            <a:ext cx="6804248" cy="5691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640" y="5196159"/>
            <a:ext cx="1944216" cy="90889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633412" y="1454790"/>
            <a:ext cx="8223337" cy="2046218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33411" y="3717032"/>
            <a:ext cx="8223337" cy="2430036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64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2065" y="1412776"/>
            <a:ext cx="8229600" cy="4525962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s-ES" sz="2400" dirty="0"/>
              <a:t>Para calcular la complejidad de sumatorios (bucles) usaremos las siguientes propiedades dependiendo de si la variable recorre una progresión aritmética o geométrica</a:t>
            </a:r>
          </a:p>
          <a:p>
            <a:pPr marL="0" indent="0" algn="just" eaLnBrk="1" hangingPunct="1">
              <a:buNone/>
            </a:pPr>
            <a:endParaRPr lang="es-ES" sz="2400" dirty="0"/>
          </a:p>
          <a:p>
            <a:pPr marL="0" indent="0" algn="just" eaLnBrk="1" hangingPunct="1">
              <a:buNone/>
            </a:pPr>
            <a:endParaRPr lang="es-ES" sz="2400" dirty="0"/>
          </a:p>
          <a:p>
            <a:pPr marL="0" indent="0" algn="just" eaLnBrk="1" hangingPunct="1">
              <a:buNone/>
            </a:pPr>
            <a:endParaRPr lang="es-ES" sz="2400" dirty="0"/>
          </a:p>
          <a:p>
            <a:pPr marL="0" indent="0" algn="just" eaLnBrk="1" hangingPunct="1">
              <a:buNone/>
            </a:pPr>
            <a:endParaRPr lang="es-ES" sz="2400" dirty="0"/>
          </a:p>
          <a:p>
            <a:pPr marL="0" indent="0" algn="just" eaLnBrk="1" hangingPunct="1">
              <a:buNone/>
            </a:pPr>
            <a:endParaRPr lang="es-ES" sz="2400" dirty="0"/>
          </a:p>
          <a:p>
            <a:pPr marL="0" indent="0" algn="just" eaLnBrk="1" hangingPunct="1">
              <a:buNone/>
            </a:pPr>
            <a:endParaRPr lang="es-ES" sz="2400" dirty="0"/>
          </a:p>
          <a:p>
            <a:pPr marL="0" indent="0" algn="ctr" eaLnBrk="1" hangingPunct="1">
              <a:buNone/>
            </a:pPr>
            <a:r>
              <a:rPr lang="es-ES" sz="2000" i="1" dirty="0" err="1">
                <a:latin typeface="Times New Roman" charset="0"/>
                <a:ea typeface="Times New Roman" charset="0"/>
                <a:cs typeface="Times New Roman" charset="0"/>
              </a:rPr>
              <a:t>pa</a:t>
            </a:r>
            <a:r>
              <a:rPr lang="es-ES" sz="2000" i="1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s-ES" sz="2000" i="1" dirty="0" err="1">
                <a:latin typeface="Times New Roman" charset="0"/>
                <a:ea typeface="Times New Roman" charset="0"/>
                <a:cs typeface="Times New Roman" charset="0"/>
              </a:rPr>
              <a:t>a,r</a:t>
            </a:r>
            <a:r>
              <a:rPr lang="es-ES" sz="2000" i="1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es-ES" sz="2000" dirty="0"/>
              <a:t> es progresión aritmética </a:t>
            </a:r>
          </a:p>
          <a:p>
            <a:pPr marL="0" indent="0" algn="ctr" eaLnBrk="1" hangingPunct="1">
              <a:buNone/>
            </a:pPr>
            <a:r>
              <a:rPr lang="es-ES" sz="2000" dirty="0"/>
              <a:t>(</a:t>
            </a:r>
            <a:r>
              <a:rPr lang="es-ES" sz="2000" i="1" dirty="0">
                <a:latin typeface="Times New Roman" charset="0"/>
                <a:ea typeface="Times New Roman" charset="0"/>
                <a:cs typeface="Times New Roman" charset="0"/>
              </a:rPr>
              <a:t>x </a:t>
            </a:r>
            <a:r>
              <a:rPr lang="es-ES" sz="2000" dirty="0"/>
              <a:t>recorre la secuencia </a:t>
            </a:r>
            <a:r>
              <a:rPr lang="es-ES" sz="2000" i="1" dirty="0" err="1">
                <a:latin typeface="Times New Roman" charset="0"/>
                <a:ea typeface="Times New Roman" charset="0"/>
                <a:cs typeface="Times New Roman" charset="0"/>
              </a:rPr>
              <a:t>a+ri</a:t>
            </a:r>
            <a:r>
              <a:rPr lang="es-ES" sz="2000" i="1" dirty="0">
                <a:latin typeface="Times New Roman" charset="0"/>
                <a:ea typeface="Times New Roman" charset="0"/>
                <a:cs typeface="Times New Roman" charset="0"/>
              </a:rPr>
              <a:t>, i=0,1,2</a:t>
            </a:r>
            <a:r>
              <a:rPr lang="mr-IN" sz="2000" i="1" dirty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s-ES" sz="20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s-ES" sz="2000" dirty="0"/>
              <a:t>hasta</a:t>
            </a:r>
            <a:r>
              <a:rPr lang="es-ES" sz="2000" i="1" dirty="0">
                <a:latin typeface="Times New Roman" charset="0"/>
                <a:ea typeface="Times New Roman" charset="0"/>
                <a:cs typeface="Times New Roman" charset="0"/>
              </a:rPr>
              <a:t> x=n</a:t>
            </a:r>
            <a:r>
              <a:rPr lang="es-ES" sz="2000" dirty="0"/>
              <a:t>)</a:t>
            </a:r>
          </a:p>
          <a:p>
            <a:pPr marL="0" indent="0" algn="ctr" eaLnBrk="1" hangingPunct="1">
              <a:buNone/>
            </a:pPr>
            <a:r>
              <a:rPr lang="es-ES" sz="2000" i="1" dirty="0" err="1">
                <a:latin typeface="Times New Roman" charset="0"/>
                <a:ea typeface="Times New Roman" charset="0"/>
                <a:cs typeface="Times New Roman" charset="0"/>
              </a:rPr>
              <a:t>pg</a:t>
            </a:r>
            <a:r>
              <a:rPr lang="es-ES" sz="2000" i="1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s-ES" sz="2000" i="1" dirty="0" err="1">
                <a:latin typeface="Times New Roman" charset="0"/>
                <a:ea typeface="Times New Roman" charset="0"/>
                <a:cs typeface="Times New Roman" charset="0"/>
              </a:rPr>
              <a:t>a,r</a:t>
            </a:r>
            <a:r>
              <a:rPr lang="es-ES" sz="2000" i="1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es-ES" sz="2000" dirty="0"/>
              <a:t> es progresión geométrica </a:t>
            </a:r>
          </a:p>
          <a:p>
            <a:pPr marL="0" indent="0" algn="ctr" eaLnBrk="1" hangingPunct="1">
              <a:buNone/>
            </a:pPr>
            <a:r>
              <a:rPr lang="es-ES" sz="2000" dirty="0"/>
              <a:t>(</a:t>
            </a:r>
            <a:r>
              <a:rPr lang="es-ES" sz="2000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s-ES" sz="2000" dirty="0"/>
              <a:t> recorre la secuencia </a:t>
            </a:r>
            <a:r>
              <a:rPr lang="es-ES" sz="2000" i="1" dirty="0" err="1">
                <a:latin typeface="Times New Roman" charset="0"/>
                <a:ea typeface="Times New Roman" charset="0"/>
                <a:cs typeface="Times New Roman" charset="0"/>
              </a:rPr>
              <a:t>ar</a:t>
            </a:r>
            <a:r>
              <a:rPr lang="es-ES" sz="2000" i="1" baseline="3000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s-ES" sz="2000" i="1" dirty="0">
                <a:latin typeface="Times New Roman" charset="0"/>
                <a:ea typeface="Times New Roman" charset="0"/>
                <a:cs typeface="Times New Roman" charset="0"/>
              </a:rPr>
              <a:t>, i=0,1,2</a:t>
            </a:r>
            <a:r>
              <a:rPr lang="mr-IN" sz="2000" i="1" dirty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s-ES" sz="20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s-ES" sz="2000" dirty="0"/>
              <a:t>hasta </a:t>
            </a:r>
            <a:r>
              <a:rPr lang="es-ES" sz="2000" i="1" dirty="0">
                <a:latin typeface="Times New Roman" charset="0"/>
                <a:ea typeface="Times New Roman" charset="0"/>
                <a:cs typeface="Times New Roman" charset="0"/>
              </a:rPr>
              <a:t>x=n</a:t>
            </a:r>
            <a:r>
              <a:rPr lang="es-ES" sz="2000" dirty="0"/>
              <a:t>)</a:t>
            </a: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0484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Complejidad de sumatorios</a:t>
            </a:r>
            <a:endParaRPr lang="es-ES" sz="4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4C0A07-DC05-40F5-B48E-7DB15C0CD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27" y="2780928"/>
            <a:ext cx="5781675" cy="2228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6539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482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2139529"/>
                <a:ext cx="8229600" cy="3312366"/>
              </a:xfrm>
            </p:spPr>
            <p:txBody>
              <a:bodyPr/>
              <a:lstStyle/>
              <a:p>
                <a:pPr marL="0" indent="0" algn="just" eaLnBrk="1" hangingPunct="1">
                  <a:buNone/>
                </a:pPr>
                <a:r>
                  <a:rPr lang="es-ES" sz="2400" dirty="0"/>
                  <a:t>Otros sumatorios:</a:t>
                </a:r>
              </a:p>
              <a:p>
                <a:pPr marL="0" indent="0" algn="just" eaLnBrk="1" hangingPunct="1">
                  <a:buNone/>
                </a:pPr>
                <a:endParaRPr lang="es-ES" sz="2400" dirty="0"/>
              </a:p>
              <a:p>
                <a:pPr marL="0" indent="0" algn="just">
                  <a:lnSpc>
                    <a:spcPct val="115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s-ES" sz="20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/>
                            </m:rPr>
                            <a:rPr lang="es-ES" sz="20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a:rPr lang="es-E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E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ES" sz="20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s-ES" sz="20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E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0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1,  &amp;</m:t>
                              </m:r>
                              <m:r>
                                <a:rPr lang="es-E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s-ES" sz="20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&lt;1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s-E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s-E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s-ES" sz="20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  &amp;</m:t>
                              </m:r>
                              <m:r>
                                <a:rPr lang="es-E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s-ES" sz="20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sz="20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5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s-E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/>
                            </m:rPr>
                            <a:rPr lang="es-ES" sz="20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a:rPr lang="es-E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lang="es-E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s-E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s-E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  <m:e>
                          <m:sSup>
                            <m:sSupPr>
                              <m:ctrlPr>
                                <a:rPr lang="es-ES" sz="20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ES" sz="20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s-ES" sz="20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es-E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E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func>
                            <m:funcPr>
                              <m:ctrlPr>
                                <a:rPr lang="es-E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s-E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s-E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s-ES" sz="20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es-E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E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s-E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s-E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s-E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s-ES" sz="2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s-ES" sz="2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s-ES" sz="2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&gt;1</m:t>
                      </m:r>
                    </m:oMath>
                  </m:oMathPara>
                </a14:m>
                <a:endParaRPr lang="es-ES" sz="20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48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39529"/>
                <a:ext cx="8229600" cy="3312366"/>
              </a:xfrm>
              <a:blipFill>
                <a:blip r:embed="rId3"/>
                <a:stretch>
                  <a:fillRect l="-1111" t="-128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0484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Complejidad de sumatorios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672574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457198" y="1414712"/>
            <a:ext cx="8229600" cy="45259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s-ES" sz="2200" kern="1200" dirty="0"/>
              <a:t>Consideramos dos tipos de recurrencias, dependiendo del tamaño del </a:t>
            </a:r>
            <a:r>
              <a:rPr lang="es-ES" sz="2200" kern="1200" dirty="0" err="1"/>
              <a:t>subproblema</a:t>
            </a:r>
            <a:r>
              <a:rPr lang="es-ES" sz="2200" kern="1200" dirty="0"/>
              <a:t> con respecto al problema (</a:t>
            </a:r>
            <a:r>
              <a:rPr lang="es-ES" sz="2200" i="1" kern="1200" dirty="0">
                <a:latin typeface="Times New Roman" charset="0"/>
                <a:ea typeface="Times New Roman" charset="0"/>
                <a:cs typeface="Times New Roman" charset="0"/>
              </a:rPr>
              <a:t>n-b</a:t>
            </a:r>
            <a:r>
              <a:rPr lang="es-ES" sz="2200" kern="1200" dirty="0"/>
              <a:t> o </a:t>
            </a:r>
            <a:r>
              <a:rPr lang="es-ES" sz="2200" i="1" kern="1200" dirty="0">
                <a:latin typeface="Times New Roman" charset="0"/>
                <a:ea typeface="Times New Roman" charset="0"/>
                <a:cs typeface="Times New Roman" charset="0"/>
              </a:rPr>
              <a:t>n/b</a:t>
            </a:r>
            <a:r>
              <a:rPr lang="es-ES" sz="2200" kern="1200" dirty="0"/>
              <a:t>)</a:t>
            </a:r>
          </a:p>
          <a:p>
            <a:pPr marL="0" indent="0" eaLnBrk="1" hangingPunct="1">
              <a:buNone/>
            </a:pPr>
            <a:endParaRPr lang="es-ES" sz="2200" kern="1200" dirty="0"/>
          </a:p>
          <a:p>
            <a:pPr marL="455613" indent="0" eaLnBrk="1" hangingPunct="1">
              <a:buNone/>
            </a:pPr>
            <a:r>
              <a:rPr lang="es-ES" sz="2200" kern="1200" dirty="0"/>
              <a:t>Recurrencias lineales		  Recurrencias no lineales</a:t>
            </a:r>
            <a:endParaRPr lang="es-ES" sz="2400" b="1" kern="1200" dirty="0"/>
          </a:p>
          <a:p>
            <a:pPr eaLnBrk="1" hangingPunct="1"/>
            <a:endParaRPr lang="es-ES" sz="2400" b="1" kern="1200" dirty="0"/>
          </a:p>
          <a:p>
            <a:pPr eaLnBrk="1" hangingPunct="1"/>
            <a:endParaRPr lang="es-ES" sz="2400" b="1" kern="1200" dirty="0"/>
          </a:p>
          <a:p>
            <a:pPr eaLnBrk="1" hangingPunct="1"/>
            <a:endParaRPr lang="es-ES" sz="2400" b="1" kern="1200" dirty="0"/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dirty="0"/>
              <a:t>Complejidad de recurrencias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A3C7A98-8226-41F8-B5DC-3AC5BD419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48" y="3160415"/>
            <a:ext cx="4200525" cy="17716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43FDA62-7E25-4AAF-85A3-684DC2C56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279" y="3068960"/>
            <a:ext cx="4467225" cy="18859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244259" y="2492896"/>
            <a:ext cx="4325431" cy="2592288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636747" y="2492896"/>
            <a:ext cx="4325431" cy="2592288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521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95326"/>
            <a:ext cx="8229600" cy="45259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s-ES" sz="2400" kern="1200" dirty="0"/>
              <a:t>Recurrencias lineales (aproximaciones)</a:t>
            </a:r>
            <a:r>
              <a:rPr lang="es-ES" sz="2400" dirty="0"/>
              <a:t>:</a:t>
            </a:r>
          </a:p>
          <a:p>
            <a:pPr marL="0" indent="0" eaLnBrk="1" hangingPunct="1">
              <a:buNone/>
            </a:pPr>
            <a:endParaRPr lang="es-ES" sz="2400" dirty="0"/>
          </a:p>
          <a:p>
            <a:pPr marL="0" indent="0" eaLnBrk="1" hangingPunct="1">
              <a:buNone/>
            </a:pPr>
            <a:endParaRPr lang="es-ES" sz="2400" dirty="0"/>
          </a:p>
          <a:p>
            <a:pPr marL="0" indent="0" eaLnBrk="1" hangingPunct="1">
              <a:buNone/>
            </a:pPr>
            <a:r>
              <a:rPr lang="es-ES" sz="2000" dirty="0"/>
              <a:t>Verifica</a:t>
            </a:r>
            <a:r>
              <a:rPr lang="es-ES" sz="2400" dirty="0"/>
              <a:t>:</a:t>
            </a:r>
          </a:p>
          <a:p>
            <a:pPr marL="0" indent="0" eaLnBrk="1" hangingPunct="1">
              <a:buNone/>
            </a:pPr>
            <a:endParaRPr lang="es-ES" sz="2400" dirty="0"/>
          </a:p>
          <a:p>
            <a:pPr marL="0" indent="0" eaLnBrk="1" hangingPunct="1">
              <a:buNone/>
            </a:pPr>
            <a:r>
              <a:rPr lang="es-ES" sz="2000" dirty="0"/>
              <a:t>Donde</a:t>
            </a:r>
            <a:r>
              <a:rPr lang="es-ES" sz="2400" dirty="0"/>
              <a:t>:</a:t>
            </a:r>
          </a:p>
          <a:p>
            <a:pPr marL="0" indent="0" eaLnBrk="1" hangingPunct="1">
              <a:buNone/>
            </a:pPr>
            <a:endParaRPr lang="es-ES" sz="2400" dirty="0"/>
          </a:p>
          <a:p>
            <a:pPr marL="0" indent="0" eaLnBrk="1" hangingPunct="1">
              <a:buNone/>
            </a:pPr>
            <a:endParaRPr lang="es-ES" sz="2400" dirty="0"/>
          </a:p>
          <a:p>
            <a:pPr marL="0" indent="0" eaLnBrk="1" hangingPunct="1">
              <a:buNone/>
            </a:pPr>
            <a:endParaRPr lang="es-ES" sz="2400" dirty="0"/>
          </a:p>
          <a:p>
            <a:pPr marL="0" indent="0" eaLnBrk="1" hangingPunct="1">
              <a:buNone/>
            </a:pPr>
            <a:endParaRPr lang="es-ES" sz="2400" dirty="0"/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dirty="0"/>
              <a:t>Complejidad de recurrencias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76" y="2132051"/>
            <a:ext cx="8244408" cy="53597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76" y="3216846"/>
            <a:ext cx="3932808" cy="49889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450" y="4307654"/>
            <a:ext cx="5394846" cy="4837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815579"/>
            <a:ext cx="5400600" cy="4410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1816000" y="4307654"/>
            <a:ext cx="5564312" cy="948928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359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95326"/>
            <a:ext cx="8229600" cy="45259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s-ES" sz="2400" kern="1200" dirty="0"/>
              <a:t>Recurrencias no lineales (aproximaciones)</a:t>
            </a:r>
            <a:r>
              <a:rPr lang="es-ES" sz="2400" dirty="0"/>
              <a:t>:</a:t>
            </a:r>
          </a:p>
          <a:p>
            <a:pPr marL="0" indent="0" eaLnBrk="1" hangingPunct="1">
              <a:buNone/>
            </a:pPr>
            <a:endParaRPr lang="es-ES" sz="2400" dirty="0"/>
          </a:p>
          <a:p>
            <a:pPr marL="0" indent="0" eaLnBrk="1" hangingPunct="1">
              <a:buNone/>
            </a:pPr>
            <a:endParaRPr lang="es-ES" sz="2400" dirty="0"/>
          </a:p>
          <a:p>
            <a:pPr marL="0" indent="0" eaLnBrk="1" hangingPunct="1">
              <a:buNone/>
            </a:pPr>
            <a:r>
              <a:rPr lang="es-ES" sz="2000" dirty="0"/>
              <a:t>Verifica</a:t>
            </a:r>
            <a:r>
              <a:rPr lang="es-ES" sz="2400" dirty="0"/>
              <a:t>:</a:t>
            </a:r>
          </a:p>
          <a:p>
            <a:pPr marL="0" indent="0" eaLnBrk="1" hangingPunct="1">
              <a:buNone/>
            </a:pPr>
            <a:endParaRPr lang="es-ES" sz="2400" dirty="0"/>
          </a:p>
          <a:p>
            <a:pPr marL="0" indent="0" eaLnBrk="1" hangingPunct="1">
              <a:buNone/>
            </a:pPr>
            <a:endParaRPr lang="es-ES" sz="2000" dirty="0"/>
          </a:p>
          <a:p>
            <a:pPr marL="0" indent="0" eaLnBrk="1" hangingPunct="1">
              <a:buNone/>
            </a:pPr>
            <a:r>
              <a:rPr lang="es-ES" sz="2000" dirty="0"/>
              <a:t>Donde</a:t>
            </a:r>
            <a:r>
              <a:rPr lang="es-ES" sz="2400" dirty="0"/>
              <a:t>:</a:t>
            </a:r>
          </a:p>
          <a:p>
            <a:pPr marL="0" indent="0" eaLnBrk="1" hangingPunct="1">
              <a:buNone/>
            </a:pPr>
            <a:endParaRPr lang="es-ES" sz="2400" dirty="0"/>
          </a:p>
          <a:p>
            <a:pPr marL="0" indent="0" eaLnBrk="1" hangingPunct="1">
              <a:buNone/>
            </a:pPr>
            <a:endParaRPr lang="es-ES" sz="2400" dirty="0"/>
          </a:p>
          <a:p>
            <a:pPr marL="0" indent="0" eaLnBrk="1" hangingPunct="1">
              <a:buNone/>
            </a:pPr>
            <a:endParaRPr lang="es-ES" sz="2400" dirty="0"/>
          </a:p>
          <a:p>
            <a:pPr marL="0" indent="0" eaLnBrk="1" hangingPunct="1">
              <a:buNone/>
            </a:pPr>
            <a:endParaRPr lang="es-ES" sz="2400" dirty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0484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Complejidad de recurrencias</a:t>
            </a:r>
            <a:endParaRPr lang="es-E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004005"/>
            <a:ext cx="6821487" cy="77304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284984"/>
            <a:ext cx="4176464" cy="62777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50" y="4622364"/>
            <a:ext cx="5343500" cy="168695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66173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57338"/>
            <a:ext cx="8229600" cy="4525962"/>
          </a:xfrm>
        </p:spPr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es-ES" sz="2400" dirty="0"/>
              <a:t>Debido a la transformación de recursivo final a iterativo los órdenes de complejidad de los sumatorios son iguales a los de sus respectivas recurrencias</a:t>
            </a:r>
          </a:p>
          <a:p>
            <a:pPr eaLnBrk="1" hangingPunct="1">
              <a:buFont typeface="Arial" charset="0"/>
              <a:buChar char="•"/>
            </a:pPr>
            <a:endParaRPr lang="es-ES" sz="2400" dirty="0"/>
          </a:p>
          <a:p>
            <a:pPr eaLnBrk="1" hangingPunct="1">
              <a:buFont typeface="Arial" charset="0"/>
              <a:buChar char="•"/>
            </a:pPr>
            <a:r>
              <a:rPr lang="es-ES" sz="2400" dirty="0"/>
              <a:t>Pueden considerarse las siguientes aproximaciones:</a:t>
            </a: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0484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Relación sumatorios y recurrencias</a:t>
            </a:r>
            <a:endParaRPr lang="es-ES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77FE58-500A-46E1-BE77-C874C8BFA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843114"/>
            <a:ext cx="5486400" cy="1962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11796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29600" cy="45259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s-ES" sz="2200" dirty="0"/>
              <a:t>Ejemplo</a:t>
            </a:r>
            <a:r>
              <a:rPr lang="es-ES" sz="2400" dirty="0"/>
              <a:t>:</a:t>
            </a:r>
          </a:p>
          <a:p>
            <a:pPr eaLnBrk="1" hangingPunct="1"/>
            <a:endParaRPr lang="es-ES" sz="2400" dirty="0"/>
          </a:p>
          <a:p>
            <a:pPr eaLnBrk="1" hangingPunct="1">
              <a:buFont typeface="Wingdings" pitchFamily="2" charset="2"/>
              <a:buNone/>
            </a:pPr>
            <a:endParaRPr lang="es-ES" sz="2400" dirty="0"/>
          </a:p>
          <a:p>
            <a:pPr eaLnBrk="1" hangingPunct="1"/>
            <a:endParaRPr lang="es-ES" sz="2400" dirty="0"/>
          </a:p>
          <a:p>
            <a:pPr eaLnBrk="1" hangingPunct="1"/>
            <a:endParaRPr lang="es-ES" sz="2400" dirty="0"/>
          </a:p>
          <a:p>
            <a:pPr eaLnBrk="1" hangingPunct="1"/>
            <a:endParaRPr lang="es-ES" sz="2400" dirty="0"/>
          </a:p>
          <a:p>
            <a:pPr eaLnBrk="1" hangingPunct="1"/>
            <a:endParaRPr lang="es-ES" sz="2400" dirty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0484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Complejidad de recurrencias</a:t>
            </a:r>
            <a:endParaRPr lang="es-ES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2255E12-AF7C-46A8-A02E-A8E467146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1" y="1942430"/>
            <a:ext cx="4264819" cy="266867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A016BCC-2058-4B72-B026-E35EA5790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244" y="5047524"/>
            <a:ext cx="2514600" cy="9144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4672930" y="1718806"/>
            <a:ext cx="4291558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/>
              <a:t>Complejidad</a:t>
            </a:r>
            <a:r>
              <a:rPr lang="en-US" sz="1800" dirty="0"/>
              <a:t> del </a:t>
            </a:r>
            <a:r>
              <a:rPr lang="en-US" sz="1800" dirty="0" err="1"/>
              <a:t>cuerpo</a:t>
            </a:r>
            <a:r>
              <a:rPr lang="en-US" sz="1800" dirty="0"/>
              <a:t> del </a:t>
            </a:r>
            <a:r>
              <a:rPr lang="en-US" sz="1800" dirty="0" err="1"/>
              <a:t>algoritmo</a:t>
            </a:r>
            <a:r>
              <a:rPr lang="en-US" sz="1800" dirty="0"/>
              <a:t> (</a:t>
            </a:r>
            <a:r>
              <a:rPr lang="en-US" sz="1800" dirty="0" err="1"/>
              <a:t>descartando</a:t>
            </a:r>
            <a:r>
              <a:rPr lang="en-US" sz="1800" dirty="0"/>
              <a:t> </a:t>
            </a:r>
            <a:r>
              <a:rPr lang="en-US" sz="1800" dirty="0" err="1"/>
              <a:t>llamadas</a:t>
            </a:r>
            <a:r>
              <a:rPr lang="en-US" sz="1800" dirty="0"/>
              <a:t> </a:t>
            </a:r>
            <a:r>
              <a:rPr lang="en-US" sz="1800" dirty="0" err="1"/>
              <a:t>recursivas</a:t>
            </a:r>
            <a:r>
              <a:rPr lang="en-US" sz="1800" dirty="0"/>
              <a:t>):</a:t>
            </a:r>
          </a:p>
          <a:p>
            <a:endParaRPr lang="en-US" sz="1800" dirty="0"/>
          </a:p>
          <a:p>
            <a:r>
              <a:rPr lang="en-US" sz="1800" dirty="0"/>
              <a:t>1. </a:t>
            </a:r>
            <a:r>
              <a:rPr lang="en-US" sz="1800" dirty="0" err="1"/>
              <a:t>Cuerpo</a:t>
            </a:r>
            <a:r>
              <a:rPr lang="en-US" sz="1800" dirty="0"/>
              <a:t> del </a:t>
            </a:r>
            <a:r>
              <a:rPr lang="en-US" sz="1800" dirty="0" err="1"/>
              <a:t>bucle</a:t>
            </a:r>
            <a:r>
              <a:rPr lang="en-US" sz="1800" dirty="0"/>
              <a:t> </a:t>
            </a:r>
            <a:r>
              <a:rPr lang="en-US" sz="1800" dirty="0">
                <a:sym typeface="Wingdings"/>
              </a:rPr>
              <a:t></a:t>
            </a:r>
            <a:r>
              <a:rPr lang="en-US" sz="1800" dirty="0"/>
              <a:t> </a:t>
            </a:r>
            <a:r>
              <a:rPr lang="en-US" sz="1800" dirty="0" err="1"/>
              <a:t>bloque</a:t>
            </a:r>
            <a:r>
              <a:rPr lang="en-US" sz="1800" dirty="0"/>
              <a:t> </a:t>
            </a:r>
            <a:r>
              <a:rPr lang="en-US" sz="1800" dirty="0" err="1"/>
              <a:t>básico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2. Exterior del </a:t>
            </a:r>
            <a:r>
              <a:rPr lang="en-US" sz="1800" dirty="0" err="1"/>
              <a:t>bucle</a:t>
            </a:r>
            <a:r>
              <a:rPr lang="en-US" sz="1800" dirty="0"/>
              <a:t> </a:t>
            </a:r>
            <a:r>
              <a:rPr lang="en-US" sz="1800" dirty="0">
                <a:sym typeface="Wingdings"/>
              </a:rPr>
              <a:t></a:t>
            </a:r>
            <a:r>
              <a:rPr lang="en-US" sz="1800" dirty="0"/>
              <a:t> </a:t>
            </a:r>
            <a:r>
              <a:rPr lang="en-US" sz="1800" dirty="0" err="1"/>
              <a:t>bloque</a:t>
            </a:r>
            <a:r>
              <a:rPr lang="en-US" sz="1800" dirty="0"/>
              <a:t> </a:t>
            </a:r>
            <a:r>
              <a:rPr lang="en-US" sz="1800" dirty="0" err="1"/>
              <a:t>básico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Cuerpo</a:t>
            </a:r>
            <a:r>
              <a:rPr lang="en-US" sz="1800" dirty="0"/>
              <a:t> del </a:t>
            </a:r>
            <a:r>
              <a:rPr lang="en-US" sz="1800" dirty="0" err="1"/>
              <a:t>algoritmo</a:t>
            </a:r>
            <a:r>
              <a:rPr lang="en-US" sz="1800" dirty="0"/>
              <a:t>: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909" y="2870934"/>
            <a:ext cx="2008981" cy="787101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540" y="4167078"/>
            <a:ext cx="2044948" cy="3960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2" y="4996892"/>
            <a:ext cx="3744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 </a:t>
            </a:r>
            <a:r>
              <a:rPr lang="en-US" sz="2000" dirty="0" err="1"/>
              <a:t>partir</a:t>
            </a:r>
            <a:r>
              <a:rPr lang="en-US" sz="2000" dirty="0"/>
              <a:t> de </a:t>
            </a:r>
            <a:r>
              <a:rPr lang="en-US" sz="2000" dirty="0" err="1"/>
              <a:t>aquí</a:t>
            </a:r>
            <a:r>
              <a:rPr lang="en-US" sz="2000" dirty="0"/>
              <a:t>, </a:t>
            </a:r>
            <a:r>
              <a:rPr lang="en-US" sz="2000" dirty="0" err="1"/>
              <a:t>ecuación</a:t>
            </a:r>
            <a:r>
              <a:rPr lang="en-US" sz="2000" dirty="0"/>
              <a:t> de </a:t>
            </a:r>
            <a:r>
              <a:rPr lang="en-US" sz="2000" dirty="0" err="1"/>
              <a:t>recurrencia</a:t>
            </a:r>
            <a:r>
              <a:rPr lang="en-US" sz="2000" dirty="0"/>
              <a:t>, y </a:t>
            </a:r>
            <a:r>
              <a:rPr lang="en-US" sz="2000" dirty="0" err="1"/>
              <a:t>aplicación</a:t>
            </a:r>
            <a:r>
              <a:rPr lang="en-US" sz="2000" dirty="0"/>
              <a:t> de </a:t>
            </a:r>
            <a:r>
              <a:rPr lang="en-US" sz="2000" dirty="0" err="1"/>
              <a:t>fórmulas</a:t>
            </a:r>
            <a:r>
              <a:rPr lang="en-US" sz="2000" dirty="0"/>
              <a:t> </a:t>
            </a:r>
            <a:r>
              <a:rPr lang="en-US" sz="2000" dirty="0" err="1"/>
              <a:t>anteriores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4139952" y="5504723"/>
            <a:ext cx="792088" cy="0"/>
          </a:xfrm>
          <a:prstGeom prst="straightConnector1">
            <a:avLst/>
          </a:prstGeom>
          <a:noFill/>
          <a:ln w="5715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7009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Título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 sz="3600" dirty="0"/>
              <a:t>Complejidad de recurrencias</a:t>
            </a:r>
            <a:endParaRPr lang="es-ES" sz="40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961256" y="1340768"/>
            <a:ext cx="8003232" cy="45259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s-ES" sz="2200" dirty="0"/>
              <a:t>Ejemplo</a:t>
            </a:r>
            <a:r>
              <a:rPr lang="es-ES" sz="2400" dirty="0"/>
              <a:t>: </a:t>
            </a:r>
            <a:r>
              <a:rPr lang="es-ES" sz="2000" dirty="0"/>
              <a:t>complejidad del algoritmo para calcular los números de Fibonacci</a:t>
            </a:r>
          </a:p>
          <a:p>
            <a:pPr marL="0" indent="0" eaLnBrk="1" hangingPunct="1">
              <a:buNone/>
            </a:pPr>
            <a:endParaRPr lang="es-ES" sz="2000" dirty="0"/>
          </a:p>
          <a:p>
            <a:pPr marL="0" indent="0" eaLnBrk="1" hangingPunct="1">
              <a:buNone/>
            </a:pPr>
            <a:endParaRPr lang="es-ES" sz="2000" dirty="0"/>
          </a:p>
          <a:p>
            <a:pPr marL="0" indent="0" eaLnBrk="1" hangingPunct="1">
              <a:buNone/>
            </a:pPr>
            <a:r>
              <a:rPr lang="es-ES" sz="2000" dirty="0"/>
              <a:t>Recurrencia correspondiente:</a:t>
            </a:r>
          </a:p>
          <a:p>
            <a:pPr marL="0" indent="0" eaLnBrk="1" hangingPunct="1">
              <a:buNone/>
            </a:pPr>
            <a:endParaRPr lang="es-ES" sz="2000" dirty="0"/>
          </a:p>
          <a:p>
            <a:pPr marL="0" indent="0" eaLnBrk="1" hangingPunct="1">
              <a:buNone/>
            </a:pPr>
            <a:r>
              <a:rPr lang="es-ES" sz="2000" dirty="0"/>
              <a:t>Puede ser acotada por las recurrencias:  </a:t>
            </a:r>
          </a:p>
          <a:p>
            <a:pPr marL="0" indent="0" eaLnBrk="1" hangingPunct="1">
              <a:buNone/>
            </a:pPr>
            <a:endParaRPr lang="es-ES" sz="2000" dirty="0"/>
          </a:p>
          <a:p>
            <a:pPr marL="0" indent="0" eaLnBrk="1" hangingPunct="1">
              <a:buNone/>
            </a:pPr>
            <a:endParaRPr lang="es-ES" sz="2000" dirty="0"/>
          </a:p>
          <a:p>
            <a:pPr marL="0" indent="0" eaLnBrk="1" hangingPunct="1">
              <a:buNone/>
            </a:pPr>
            <a:r>
              <a:rPr lang="es-ES" sz="2000" dirty="0"/>
              <a:t>Luego: </a:t>
            </a:r>
          </a:p>
          <a:p>
            <a:pPr marL="0" indent="0" eaLnBrk="1" hangingPunct="1">
              <a:buNone/>
            </a:pPr>
            <a:endParaRPr lang="es-ES" sz="2000" dirty="0"/>
          </a:p>
          <a:p>
            <a:pPr marL="0" indent="0" eaLnBrk="1" hangingPunct="1">
              <a:buNone/>
            </a:pPr>
            <a:r>
              <a:rPr lang="es-ES" sz="2000" dirty="0"/>
              <a:t>Con memoria sería: </a:t>
            </a:r>
          </a:p>
          <a:p>
            <a:pPr eaLnBrk="1" hangingPunct="1"/>
            <a:endParaRPr lang="es-ES" sz="2400" dirty="0"/>
          </a:p>
          <a:p>
            <a:pPr eaLnBrk="1" hangingPunct="1">
              <a:buFont typeface="Wingdings" pitchFamily="2" charset="2"/>
              <a:buNone/>
            </a:pPr>
            <a:endParaRPr lang="es-ES" sz="2400" dirty="0"/>
          </a:p>
          <a:p>
            <a:pPr eaLnBrk="1" hangingPunct="1"/>
            <a:endParaRPr lang="es-ES" sz="2400" dirty="0"/>
          </a:p>
          <a:p>
            <a:pPr eaLnBrk="1" hangingPunct="1"/>
            <a:endParaRPr lang="es-ES" sz="2400" dirty="0"/>
          </a:p>
          <a:p>
            <a:pPr eaLnBrk="1" hangingPunct="1"/>
            <a:endParaRPr lang="es-ES" sz="2400" dirty="0"/>
          </a:p>
          <a:p>
            <a:pPr eaLnBrk="1" hangingPunct="1"/>
            <a:endParaRPr lang="es-E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08" y="1875873"/>
            <a:ext cx="4618980" cy="76103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831976"/>
            <a:ext cx="3624064" cy="45300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104" y="3933066"/>
            <a:ext cx="5203304" cy="50404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581128"/>
            <a:ext cx="3289594" cy="49190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486" y="5217046"/>
            <a:ext cx="2216634" cy="90182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2499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Contenido</a:t>
            </a:r>
            <a:endParaRPr lang="es-ES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60575"/>
            <a:ext cx="7772400" cy="4752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s-ES" sz="2800" dirty="0"/>
              <a:t>Introducción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s-ES" sz="2800" dirty="0">
                <a:ea typeface="+mn-ea"/>
                <a:cs typeface="+mn-cs"/>
              </a:rPr>
              <a:t>Análisis de la complejidad 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s-ES" sz="2800" dirty="0"/>
              <a:t>Complejidad de sumatorios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s-ES" sz="2800" dirty="0"/>
              <a:t>Complejidad de recurrencias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s-ES" sz="2400" dirty="0"/>
              <a:t>Relación sumatorios y recurrencias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s-ES" sz="2400" dirty="0">
                <a:ea typeface="+mn-ea"/>
                <a:cs typeface="+mn-cs"/>
              </a:rPr>
              <a:t>Ejemplos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s-ES" sz="2800" dirty="0"/>
              <a:t>Caso mejor, peor y medio</a:t>
            </a:r>
          </a:p>
          <a:p>
            <a:pPr marL="609600" indent="-609600" eaLnBrk="1" hangingPunct="1">
              <a:lnSpc>
                <a:spcPct val="90000"/>
              </a:lnSpc>
              <a:buNone/>
              <a:defRPr/>
            </a:pPr>
            <a:endParaRPr lang="es-ES" sz="2000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29600" cy="45259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s-ES" sz="2200" dirty="0"/>
              <a:t>Ejemplo</a:t>
            </a:r>
            <a:r>
              <a:rPr lang="es-ES" sz="2400" dirty="0"/>
              <a:t>:</a:t>
            </a:r>
          </a:p>
          <a:p>
            <a:pPr eaLnBrk="1" hangingPunct="1"/>
            <a:endParaRPr lang="es-ES" sz="2400" dirty="0"/>
          </a:p>
          <a:p>
            <a:pPr eaLnBrk="1" hangingPunct="1">
              <a:buFont typeface="Wingdings" pitchFamily="2" charset="2"/>
              <a:buNone/>
            </a:pPr>
            <a:endParaRPr lang="es-ES" sz="2400" dirty="0"/>
          </a:p>
          <a:p>
            <a:pPr eaLnBrk="1" hangingPunct="1"/>
            <a:endParaRPr lang="es-ES" sz="2400" dirty="0"/>
          </a:p>
          <a:p>
            <a:pPr eaLnBrk="1" hangingPunct="1"/>
            <a:endParaRPr lang="es-ES" sz="2400" dirty="0"/>
          </a:p>
          <a:p>
            <a:pPr eaLnBrk="1" hangingPunct="1"/>
            <a:endParaRPr lang="es-ES" sz="2400" dirty="0"/>
          </a:p>
          <a:p>
            <a:pPr eaLnBrk="1" hangingPunct="1"/>
            <a:endParaRPr lang="es-ES" sz="2400" dirty="0"/>
          </a:p>
        </p:txBody>
      </p:sp>
      <p:sp>
        <p:nvSpPr>
          <p:cNvPr id="5" name="7 Título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 sz="3600" dirty="0"/>
              <a:t>Complejidad de recurrencias</a:t>
            </a:r>
            <a:endParaRPr lang="es-E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75160"/>
            <a:ext cx="5066830" cy="422108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627784" y="1499791"/>
            <a:ext cx="258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Asumiendo</a:t>
            </a:r>
            <a:r>
              <a:rPr lang="en-US" sz="1800" dirty="0"/>
              <a:t>, para </a:t>
            </a:r>
            <a:r>
              <a:rPr lang="en-US" sz="1800" dirty="0" err="1"/>
              <a:t>todo</a:t>
            </a:r>
            <a:r>
              <a:rPr lang="en-US" sz="1800" dirty="0"/>
              <a:t> </a:t>
            </a:r>
            <a:r>
              <a:rPr lang="en-US" sz="1800" i="1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lang="en-US" sz="18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894" y="1490303"/>
            <a:ext cx="3817764" cy="37504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580112" y="1916832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Primer </a:t>
            </a:r>
            <a:r>
              <a:rPr lang="en-US" sz="1800" dirty="0" err="1"/>
              <a:t>bucle</a:t>
            </a:r>
            <a:r>
              <a:rPr lang="en-US" sz="1800" dirty="0"/>
              <a:t> while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469" y="2276872"/>
            <a:ext cx="2426072" cy="87511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5580112" y="3323102"/>
            <a:ext cx="181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Bucles</a:t>
            </a:r>
            <a:r>
              <a:rPr lang="en-US" sz="1800" dirty="0"/>
              <a:t> </a:t>
            </a:r>
            <a:r>
              <a:rPr lang="en-US" sz="1800" dirty="0" err="1"/>
              <a:t>anidados</a:t>
            </a:r>
            <a:endParaRPr lang="en-US" sz="1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537" y="3692434"/>
            <a:ext cx="6136958" cy="77482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605656" y="4726885"/>
            <a:ext cx="3038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/>
              <a:t>Algoritmo</a:t>
            </a:r>
            <a:r>
              <a:rPr lang="en-US" sz="1800" dirty="0"/>
              <a:t> </a:t>
            </a:r>
            <a:r>
              <a:rPr lang="en-US" sz="1800" dirty="0" err="1"/>
              <a:t>completo</a:t>
            </a:r>
            <a:r>
              <a:rPr lang="en-US" sz="1800" dirty="0"/>
              <a:t>,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</a:p>
          <a:p>
            <a:pPr algn="ctr"/>
            <a:r>
              <a:rPr lang="en-US" sz="1800" dirty="0"/>
              <a:t>dos </a:t>
            </a:r>
            <a:r>
              <a:rPr lang="en-US" sz="1800" dirty="0" err="1"/>
              <a:t>versiones</a:t>
            </a:r>
            <a:r>
              <a:rPr lang="en-US" sz="1800" dirty="0"/>
              <a:t>, sin </a:t>
            </a:r>
            <a:r>
              <a:rPr lang="en-US" sz="1800" dirty="0" err="1"/>
              <a:t>memoria</a:t>
            </a:r>
            <a:endParaRPr lang="en-US" sz="18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5178962" y="5191782"/>
            <a:ext cx="461507" cy="144016"/>
          </a:xfrm>
          <a:prstGeom prst="straightConnector1">
            <a:avLst/>
          </a:prstGeom>
          <a:noFill/>
          <a:ln w="5715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6" name="Rounded Rectangle 15"/>
          <p:cNvSpPr/>
          <p:nvPr/>
        </p:nvSpPr>
        <p:spPr bwMode="auto">
          <a:xfrm>
            <a:off x="971600" y="5229200"/>
            <a:ext cx="4346750" cy="360339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298" y="5669621"/>
            <a:ext cx="4784260" cy="92598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4005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29600" cy="45259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s-ES" sz="2200" dirty="0"/>
              <a:t>Ejemplo</a:t>
            </a:r>
            <a:r>
              <a:rPr lang="es-ES" sz="2400" dirty="0"/>
              <a:t>:</a:t>
            </a:r>
          </a:p>
          <a:p>
            <a:pPr eaLnBrk="1" hangingPunct="1"/>
            <a:endParaRPr lang="es-ES" sz="2400" dirty="0"/>
          </a:p>
          <a:p>
            <a:pPr eaLnBrk="1" hangingPunct="1">
              <a:buFont typeface="Wingdings" pitchFamily="2" charset="2"/>
              <a:buNone/>
            </a:pPr>
            <a:endParaRPr lang="es-ES" sz="2400" dirty="0"/>
          </a:p>
          <a:p>
            <a:pPr eaLnBrk="1" hangingPunct="1"/>
            <a:endParaRPr lang="es-ES" sz="2400" dirty="0"/>
          </a:p>
          <a:p>
            <a:pPr eaLnBrk="1" hangingPunct="1"/>
            <a:endParaRPr lang="es-ES" sz="2400" dirty="0"/>
          </a:p>
          <a:p>
            <a:pPr eaLnBrk="1" hangingPunct="1"/>
            <a:endParaRPr lang="es-ES" sz="2400" dirty="0"/>
          </a:p>
          <a:p>
            <a:pPr eaLnBrk="1" hangingPunct="1"/>
            <a:endParaRPr lang="es-ES" sz="2400" dirty="0"/>
          </a:p>
        </p:txBody>
      </p:sp>
      <p:sp>
        <p:nvSpPr>
          <p:cNvPr id="5" name="7 Título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 sz="3600" dirty="0"/>
              <a:t>Complejidad de recurrencias</a:t>
            </a:r>
            <a:endParaRPr lang="es-E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75160"/>
            <a:ext cx="5066830" cy="422108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627784" y="1499791"/>
            <a:ext cx="258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Asumiendo</a:t>
            </a:r>
            <a:r>
              <a:rPr lang="en-US" sz="1800" dirty="0"/>
              <a:t>, para </a:t>
            </a:r>
            <a:r>
              <a:rPr lang="en-US" sz="1800" dirty="0" err="1"/>
              <a:t>todo</a:t>
            </a:r>
            <a:r>
              <a:rPr lang="en-US" sz="1800" dirty="0"/>
              <a:t> </a:t>
            </a:r>
            <a:r>
              <a:rPr lang="en-US" sz="1800" i="1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lang="en-US" sz="18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894" y="1490303"/>
            <a:ext cx="3817764" cy="37504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580112" y="1916832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Primer </a:t>
            </a:r>
            <a:r>
              <a:rPr lang="en-US" sz="1800" dirty="0" err="1"/>
              <a:t>bucle</a:t>
            </a:r>
            <a:r>
              <a:rPr lang="en-US" sz="1800" dirty="0"/>
              <a:t> while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469" y="2276872"/>
            <a:ext cx="2426072" cy="87511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5580112" y="3323102"/>
            <a:ext cx="181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Bucles</a:t>
            </a:r>
            <a:r>
              <a:rPr lang="en-US" sz="1800" dirty="0"/>
              <a:t> </a:t>
            </a:r>
            <a:r>
              <a:rPr lang="en-US" sz="1800" dirty="0" err="1"/>
              <a:t>anidados</a:t>
            </a:r>
            <a:endParaRPr lang="en-US" sz="1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537" y="3692434"/>
            <a:ext cx="6136958" cy="77482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650894" y="4726885"/>
            <a:ext cx="2947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Con </a:t>
            </a:r>
            <a:r>
              <a:rPr lang="en-US" sz="1800" dirty="0" err="1"/>
              <a:t>memoria</a:t>
            </a:r>
            <a:r>
              <a:rPr lang="en-US" sz="1800" dirty="0"/>
              <a:t>, para </a:t>
            </a:r>
            <a:r>
              <a:rPr lang="en-US" sz="1800" dirty="0" err="1"/>
              <a:t>ambas</a:t>
            </a:r>
            <a:r>
              <a:rPr lang="en-US" sz="1800" dirty="0"/>
              <a:t> </a:t>
            </a:r>
          </a:p>
          <a:p>
            <a:pPr algn="ctr"/>
            <a:r>
              <a:rPr lang="en-US" sz="1800" dirty="0" err="1"/>
              <a:t>versiones</a:t>
            </a:r>
            <a:r>
              <a:rPr lang="en-US" sz="1800" dirty="0"/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506" y="5502961"/>
            <a:ext cx="3212494" cy="88223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43855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457201" y="1557338"/>
            <a:ext cx="3970783" cy="4525962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s-ES" sz="2000" dirty="0"/>
              <a:t>Problemas de mismo tamaño pueden tardar tiempos diferentes</a:t>
            </a:r>
          </a:p>
          <a:p>
            <a:pPr marL="0" indent="0" eaLnBrk="1" hangingPunct="1">
              <a:buNone/>
            </a:pPr>
            <a:endParaRPr lang="es-ES" sz="2000" dirty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es-ES" sz="2000" dirty="0">
                <a:sym typeface="Symbol" pitchFamily="18" charset="2"/>
              </a:rPr>
              <a:t>Diferentes casos de ejecución:</a:t>
            </a:r>
          </a:p>
          <a:p>
            <a:pPr lvl="1" algn="just" eaLnBrk="1" hangingPunct="1"/>
            <a:r>
              <a:rPr lang="es-ES" sz="2000" dirty="0"/>
              <a:t>Peor </a:t>
            </a:r>
            <a:r>
              <a:rPr lang="es-ES" sz="2000" dirty="0">
                <a:sym typeface="Wingdings" pitchFamily="2" charset="2"/>
              </a:rPr>
              <a:t> </a:t>
            </a:r>
            <a:r>
              <a:rPr lang="es-ES" sz="2000" i="1" dirty="0" err="1">
                <a:latin typeface="Times New Roman" charset="0"/>
                <a:ea typeface="Times New Roman" charset="0"/>
                <a:cs typeface="Times New Roman" charset="0"/>
                <a:sym typeface="Wingdings" pitchFamily="2" charset="2"/>
              </a:rPr>
              <a:t>T</a:t>
            </a:r>
            <a:r>
              <a:rPr lang="es-ES" sz="2000" i="1" baseline="-25000" dirty="0" err="1">
                <a:latin typeface="Times New Roman" charset="0"/>
                <a:ea typeface="Times New Roman" charset="0"/>
                <a:cs typeface="Times New Roman" charset="0"/>
                <a:sym typeface="Wingdings" pitchFamily="2" charset="2"/>
              </a:rPr>
              <a:t>p</a:t>
            </a:r>
            <a:r>
              <a:rPr lang="es-ES" sz="2000" i="1" dirty="0">
                <a:latin typeface="Times New Roman" charset="0"/>
                <a:ea typeface="Times New Roman" charset="0"/>
                <a:cs typeface="Times New Roman" charset="0"/>
                <a:sym typeface="Wingdings" pitchFamily="2" charset="2"/>
              </a:rPr>
              <a:t>(n)</a:t>
            </a:r>
            <a:endParaRPr lang="es-ES" sz="2000" i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 algn="just" eaLnBrk="1" hangingPunct="1"/>
            <a:r>
              <a:rPr lang="es-ES" sz="2000" dirty="0"/>
              <a:t>Mejor</a:t>
            </a:r>
            <a:r>
              <a:rPr lang="es-ES" sz="2000" dirty="0">
                <a:sym typeface="Wingdings" pitchFamily="2" charset="2"/>
              </a:rPr>
              <a:t>  </a:t>
            </a:r>
            <a:r>
              <a:rPr lang="es-ES" sz="2000" i="1" dirty="0">
                <a:latin typeface="Times New Roman" charset="0"/>
                <a:ea typeface="Times New Roman" charset="0"/>
                <a:cs typeface="Times New Roman" charset="0"/>
                <a:sym typeface="Wingdings" pitchFamily="2" charset="2"/>
              </a:rPr>
              <a:t>T</a:t>
            </a:r>
            <a:r>
              <a:rPr lang="es-ES" sz="2000" i="1" baseline="-25000" dirty="0">
                <a:latin typeface="Times New Roman" charset="0"/>
                <a:ea typeface="Times New Roman" charset="0"/>
                <a:cs typeface="Times New Roman" charset="0"/>
                <a:sym typeface="Wingdings" pitchFamily="2" charset="2"/>
              </a:rPr>
              <a:t>m</a:t>
            </a:r>
            <a:r>
              <a:rPr lang="es-ES" sz="2000" i="1" dirty="0">
                <a:latin typeface="Times New Roman" charset="0"/>
                <a:ea typeface="Times New Roman" charset="0"/>
                <a:cs typeface="Times New Roman" charset="0"/>
                <a:sym typeface="Wingdings" pitchFamily="2" charset="2"/>
              </a:rPr>
              <a:t>(n)</a:t>
            </a:r>
            <a:endParaRPr lang="es-ES" sz="2000" i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 algn="just" eaLnBrk="1" hangingPunct="1"/>
            <a:r>
              <a:rPr lang="es-ES" sz="2000" dirty="0"/>
              <a:t>Medio</a:t>
            </a:r>
            <a:r>
              <a:rPr lang="es-ES" sz="2000" dirty="0">
                <a:sym typeface="Wingdings" pitchFamily="2" charset="2"/>
              </a:rPr>
              <a:t>  </a:t>
            </a:r>
            <a:r>
              <a:rPr lang="es-ES" sz="2000" i="1" dirty="0" err="1">
                <a:latin typeface="Times New Roman" charset="0"/>
                <a:ea typeface="Times New Roman" charset="0"/>
                <a:cs typeface="Times New Roman" charset="0"/>
                <a:sym typeface="Wingdings" pitchFamily="2" charset="2"/>
              </a:rPr>
              <a:t>T</a:t>
            </a:r>
            <a:r>
              <a:rPr lang="es-ES" sz="2000" i="1" baseline="-25000" dirty="0" err="1">
                <a:latin typeface="Times New Roman" charset="0"/>
                <a:ea typeface="Times New Roman" charset="0"/>
                <a:cs typeface="Times New Roman" charset="0"/>
                <a:sym typeface="Wingdings" pitchFamily="2" charset="2"/>
              </a:rPr>
              <a:t>d</a:t>
            </a:r>
            <a:r>
              <a:rPr lang="es-ES" sz="2000" i="1" dirty="0">
                <a:latin typeface="Times New Roman" charset="0"/>
                <a:ea typeface="Times New Roman" charset="0"/>
                <a:cs typeface="Times New Roman" charset="0"/>
                <a:sym typeface="Wingdings" pitchFamily="2" charset="2"/>
              </a:rPr>
              <a:t>(n)</a:t>
            </a:r>
          </a:p>
          <a:p>
            <a:pPr marL="0" lvl="1" indent="0" algn="just" eaLnBrk="1" hangingPunct="1">
              <a:buNone/>
            </a:pPr>
            <a:endParaRPr lang="es-ES" sz="2000" dirty="0">
              <a:sym typeface="Wingdings" pitchFamily="2" charset="2"/>
            </a:endParaRPr>
          </a:p>
          <a:p>
            <a:pPr marL="0" lvl="1" indent="0" algn="just" eaLnBrk="1" hangingPunct="1">
              <a:buNone/>
            </a:pPr>
            <a:r>
              <a:rPr lang="es-ES" sz="2000" dirty="0">
                <a:sym typeface="Wingdings" pitchFamily="2" charset="2"/>
              </a:rPr>
              <a:t>El caso medio depende de la </a:t>
            </a:r>
            <a:r>
              <a:rPr lang="es-ES" sz="2000" dirty="0"/>
              <a:t>distribución de probabilidad de los problemas, </a:t>
            </a:r>
            <a:r>
              <a:rPr lang="es-ES" sz="2000" i="1" dirty="0">
                <a:latin typeface="Times New Roman" charset="0"/>
                <a:ea typeface="Times New Roman" charset="0"/>
                <a:cs typeface="Times New Roman" charset="0"/>
              </a:rPr>
              <a:t>f(p)</a:t>
            </a:r>
            <a:r>
              <a:rPr lang="es-ES" sz="2000" dirty="0"/>
              <a:t>:</a:t>
            </a:r>
            <a:endParaRPr lang="es-ES" sz="2000" dirty="0">
              <a:sym typeface="Wingdings" pitchFamily="2" charset="2"/>
            </a:endParaRPr>
          </a:p>
          <a:p>
            <a:pPr eaLnBrk="1" hangingPunct="1"/>
            <a:endParaRPr lang="es-ES" sz="2000" dirty="0"/>
          </a:p>
        </p:txBody>
      </p:sp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3556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Caso mejor, peor y medio </a:t>
            </a:r>
            <a:endParaRPr lang="es-E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31" y="5511396"/>
            <a:ext cx="3208164" cy="869932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4" name="Straight Connector 3"/>
          <p:cNvCxnSpPr/>
          <p:nvPr/>
        </p:nvCxnSpPr>
        <p:spPr bwMode="auto">
          <a:xfrm>
            <a:off x="4572000" y="1844824"/>
            <a:ext cx="0" cy="4238476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695429" y="1516722"/>
            <a:ext cx="444652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Ejemplo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Caso</a:t>
            </a:r>
            <a:r>
              <a:rPr lang="en-US" sz="2000" dirty="0"/>
              <a:t> </a:t>
            </a:r>
            <a:r>
              <a:rPr lang="en-US" sz="2000" dirty="0" err="1"/>
              <a:t>mejor</a:t>
            </a:r>
            <a:r>
              <a:rPr lang="en-US" sz="2000" dirty="0"/>
              <a:t>: primer </a:t>
            </a:r>
            <a:r>
              <a:rPr lang="en-US" sz="2000" dirty="0" err="1"/>
              <a:t>elemento</a:t>
            </a:r>
            <a:r>
              <a:rPr lang="en-US" sz="2000" dirty="0"/>
              <a:t> </a:t>
            </a:r>
            <a:r>
              <a:rPr lang="en-US" sz="2000" dirty="0" err="1"/>
              <a:t>múltiplo</a:t>
            </a:r>
            <a:r>
              <a:rPr lang="en-US" sz="2000" dirty="0"/>
              <a:t> de a </a:t>
            </a:r>
            <a:r>
              <a:rPr lang="en-US" sz="2000" dirty="0">
                <a:sym typeface="Wingdings"/>
              </a:rPr>
              <a:t> </a:t>
            </a:r>
            <a:r>
              <a:rPr lang="en-US" sz="2000" dirty="0" err="1">
                <a:sym typeface="Wingdings"/>
              </a:rPr>
              <a:t>complejidad</a:t>
            </a:r>
            <a:r>
              <a:rPr lang="en-US" sz="2000" dirty="0">
                <a:sym typeface="Wingdings"/>
              </a:rPr>
              <a:t> </a:t>
            </a:r>
            <a:r>
              <a:rPr lang="en-US" sz="28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𝚯</a:t>
            </a:r>
            <a:r>
              <a:rPr lang="en-US" sz="2000" dirty="0">
                <a:sym typeface="Wingdings"/>
              </a:rPr>
              <a:t>(1)</a:t>
            </a:r>
          </a:p>
          <a:p>
            <a:endParaRPr lang="en-US" sz="2000" dirty="0">
              <a:sym typeface="Wingdings"/>
            </a:endParaRPr>
          </a:p>
          <a:p>
            <a:r>
              <a:rPr lang="en-US" sz="2000" dirty="0" err="1">
                <a:sym typeface="Wingdings"/>
              </a:rPr>
              <a:t>Caso</a:t>
            </a:r>
            <a:r>
              <a:rPr lang="en-US" sz="2000" dirty="0">
                <a:sym typeface="Wingdings"/>
              </a:rPr>
              <a:t> </a:t>
            </a:r>
            <a:r>
              <a:rPr lang="en-US" sz="2000" dirty="0" err="1">
                <a:sym typeface="Wingdings"/>
              </a:rPr>
              <a:t>peor</a:t>
            </a:r>
            <a:r>
              <a:rPr lang="en-US" sz="2000" dirty="0">
                <a:sym typeface="Wingdings"/>
              </a:rPr>
              <a:t>: no hay </a:t>
            </a:r>
            <a:r>
              <a:rPr lang="en-US" sz="2000" dirty="0" err="1">
                <a:sym typeface="Wingdings"/>
              </a:rPr>
              <a:t>múltiplo</a:t>
            </a:r>
            <a:r>
              <a:rPr lang="en-US" sz="2000" dirty="0">
                <a:sym typeface="Wingdings"/>
              </a:rPr>
              <a:t> de a  </a:t>
            </a:r>
            <a:r>
              <a:rPr lang="en-US" sz="2000" dirty="0" err="1">
                <a:sym typeface="Wingdings"/>
              </a:rPr>
              <a:t>complejidad</a:t>
            </a:r>
            <a:r>
              <a:rPr lang="en-US" sz="2000" dirty="0">
                <a:sym typeface="Wingdings"/>
              </a:rPr>
              <a:t> </a:t>
            </a:r>
            <a:r>
              <a:rPr lang="en-US" sz="28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𝚯</a:t>
            </a:r>
            <a:r>
              <a:rPr lang="en-US" sz="2000" dirty="0">
                <a:sym typeface="Wingdings"/>
              </a:rPr>
              <a:t>(n)</a:t>
            </a:r>
          </a:p>
          <a:p>
            <a:endParaRPr lang="en-US" sz="2000" dirty="0">
              <a:sym typeface="Wingdings"/>
            </a:endParaRPr>
          </a:p>
          <a:p>
            <a:r>
              <a:rPr lang="en-US" sz="2000" dirty="0" err="1">
                <a:sym typeface="Wingdings"/>
              </a:rPr>
              <a:t>Caso</a:t>
            </a:r>
            <a:r>
              <a:rPr lang="en-US" sz="2000" dirty="0">
                <a:sym typeface="Wingdings"/>
              </a:rPr>
              <a:t> </a:t>
            </a:r>
            <a:r>
              <a:rPr lang="en-US" sz="2000" dirty="0" err="1">
                <a:sym typeface="Wingdings"/>
              </a:rPr>
              <a:t>medio</a:t>
            </a:r>
            <a:r>
              <a:rPr lang="en-US" sz="2000" dirty="0">
                <a:sym typeface="Wingdings"/>
              </a:rPr>
              <a:t>: </a:t>
            </a:r>
            <a:r>
              <a:rPr lang="en-US" sz="28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𝚯</a:t>
            </a:r>
            <a:r>
              <a:rPr lang="en-US" sz="2000" dirty="0">
                <a:sym typeface="Wingdings"/>
              </a:rPr>
              <a:t>(1)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988840"/>
            <a:ext cx="4425934" cy="136815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58587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457201" y="1557338"/>
            <a:ext cx="3970783" cy="4525962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s-ES" sz="2000" dirty="0"/>
              <a:t>Problemas de mismo tamaño pueden tardar tiempos diferentes</a:t>
            </a:r>
          </a:p>
          <a:p>
            <a:pPr marL="0" indent="0" eaLnBrk="1" hangingPunct="1">
              <a:buNone/>
            </a:pPr>
            <a:endParaRPr lang="es-ES" sz="2000" dirty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es-ES" sz="2000" dirty="0">
                <a:sym typeface="Symbol" pitchFamily="18" charset="2"/>
              </a:rPr>
              <a:t>Diferentes casos de ejecución:</a:t>
            </a:r>
          </a:p>
          <a:p>
            <a:pPr lvl="1" algn="just" eaLnBrk="1" hangingPunct="1"/>
            <a:r>
              <a:rPr lang="es-ES" sz="2000" dirty="0"/>
              <a:t>Peor </a:t>
            </a:r>
            <a:r>
              <a:rPr lang="es-ES" sz="2000" dirty="0">
                <a:sym typeface="Wingdings" pitchFamily="2" charset="2"/>
              </a:rPr>
              <a:t> </a:t>
            </a:r>
            <a:r>
              <a:rPr lang="es-ES" sz="2000" i="1" dirty="0" err="1">
                <a:latin typeface="Times New Roman" charset="0"/>
                <a:ea typeface="Times New Roman" charset="0"/>
                <a:cs typeface="Times New Roman" charset="0"/>
                <a:sym typeface="Wingdings" pitchFamily="2" charset="2"/>
              </a:rPr>
              <a:t>T</a:t>
            </a:r>
            <a:r>
              <a:rPr lang="es-ES" sz="2000" i="1" baseline="-25000" dirty="0" err="1">
                <a:latin typeface="Times New Roman" charset="0"/>
                <a:ea typeface="Times New Roman" charset="0"/>
                <a:cs typeface="Times New Roman" charset="0"/>
                <a:sym typeface="Wingdings" pitchFamily="2" charset="2"/>
              </a:rPr>
              <a:t>p</a:t>
            </a:r>
            <a:r>
              <a:rPr lang="es-ES" sz="2000" i="1" dirty="0">
                <a:latin typeface="Times New Roman" charset="0"/>
                <a:ea typeface="Times New Roman" charset="0"/>
                <a:cs typeface="Times New Roman" charset="0"/>
                <a:sym typeface="Wingdings" pitchFamily="2" charset="2"/>
              </a:rPr>
              <a:t>(n)</a:t>
            </a:r>
            <a:endParaRPr lang="es-ES" sz="2000" i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 algn="just" eaLnBrk="1" hangingPunct="1"/>
            <a:r>
              <a:rPr lang="es-ES" sz="2000" dirty="0"/>
              <a:t>Mejor</a:t>
            </a:r>
            <a:r>
              <a:rPr lang="es-ES" sz="2000" dirty="0">
                <a:sym typeface="Wingdings" pitchFamily="2" charset="2"/>
              </a:rPr>
              <a:t>  </a:t>
            </a:r>
            <a:r>
              <a:rPr lang="es-ES" sz="2000" i="1" dirty="0">
                <a:latin typeface="Times New Roman" charset="0"/>
                <a:ea typeface="Times New Roman" charset="0"/>
                <a:cs typeface="Times New Roman" charset="0"/>
                <a:sym typeface="Wingdings" pitchFamily="2" charset="2"/>
              </a:rPr>
              <a:t>T</a:t>
            </a:r>
            <a:r>
              <a:rPr lang="es-ES" sz="2000" i="1" baseline="-25000" dirty="0">
                <a:latin typeface="Times New Roman" charset="0"/>
                <a:ea typeface="Times New Roman" charset="0"/>
                <a:cs typeface="Times New Roman" charset="0"/>
                <a:sym typeface="Wingdings" pitchFamily="2" charset="2"/>
              </a:rPr>
              <a:t>m</a:t>
            </a:r>
            <a:r>
              <a:rPr lang="es-ES" sz="2000" i="1" dirty="0">
                <a:latin typeface="Times New Roman" charset="0"/>
                <a:ea typeface="Times New Roman" charset="0"/>
                <a:cs typeface="Times New Roman" charset="0"/>
                <a:sym typeface="Wingdings" pitchFamily="2" charset="2"/>
              </a:rPr>
              <a:t>(n)</a:t>
            </a:r>
            <a:endParaRPr lang="es-ES" sz="2000" i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 algn="just" eaLnBrk="1" hangingPunct="1"/>
            <a:r>
              <a:rPr lang="es-ES" sz="2000" dirty="0"/>
              <a:t>Medio</a:t>
            </a:r>
            <a:r>
              <a:rPr lang="es-ES" sz="2000" dirty="0">
                <a:sym typeface="Wingdings" pitchFamily="2" charset="2"/>
              </a:rPr>
              <a:t>  </a:t>
            </a:r>
            <a:r>
              <a:rPr lang="es-ES" sz="2000" i="1" dirty="0" err="1">
                <a:latin typeface="Times New Roman" charset="0"/>
                <a:ea typeface="Times New Roman" charset="0"/>
                <a:cs typeface="Times New Roman" charset="0"/>
                <a:sym typeface="Wingdings" pitchFamily="2" charset="2"/>
              </a:rPr>
              <a:t>T</a:t>
            </a:r>
            <a:r>
              <a:rPr lang="es-ES" sz="2000" i="1" baseline="-25000" dirty="0" err="1">
                <a:latin typeface="Times New Roman" charset="0"/>
                <a:ea typeface="Times New Roman" charset="0"/>
                <a:cs typeface="Times New Roman" charset="0"/>
                <a:sym typeface="Wingdings" pitchFamily="2" charset="2"/>
              </a:rPr>
              <a:t>d</a:t>
            </a:r>
            <a:r>
              <a:rPr lang="es-ES" sz="2000" i="1" dirty="0">
                <a:latin typeface="Times New Roman" charset="0"/>
                <a:ea typeface="Times New Roman" charset="0"/>
                <a:cs typeface="Times New Roman" charset="0"/>
                <a:sym typeface="Wingdings" pitchFamily="2" charset="2"/>
              </a:rPr>
              <a:t>(n)</a:t>
            </a:r>
          </a:p>
          <a:p>
            <a:pPr marL="0" lvl="1" indent="0" algn="just" eaLnBrk="1" hangingPunct="1">
              <a:buNone/>
            </a:pPr>
            <a:endParaRPr lang="es-ES" sz="2000" dirty="0">
              <a:sym typeface="Wingdings" pitchFamily="2" charset="2"/>
            </a:endParaRPr>
          </a:p>
          <a:p>
            <a:pPr marL="0" lvl="1" indent="0" algn="just" eaLnBrk="1" hangingPunct="1">
              <a:buNone/>
            </a:pPr>
            <a:r>
              <a:rPr lang="es-ES" sz="2000" dirty="0">
                <a:sym typeface="Wingdings" pitchFamily="2" charset="2"/>
              </a:rPr>
              <a:t>El caso medio depende de la </a:t>
            </a:r>
            <a:r>
              <a:rPr lang="es-ES" sz="2000" dirty="0"/>
              <a:t>distribución de probabilidad de los problemas, </a:t>
            </a:r>
            <a:r>
              <a:rPr lang="es-ES" sz="2000" i="1" dirty="0">
                <a:latin typeface="Times New Roman" charset="0"/>
                <a:ea typeface="Times New Roman" charset="0"/>
                <a:cs typeface="Times New Roman" charset="0"/>
              </a:rPr>
              <a:t>f(p)</a:t>
            </a:r>
            <a:r>
              <a:rPr lang="es-ES" sz="2000" dirty="0"/>
              <a:t>:</a:t>
            </a:r>
            <a:endParaRPr lang="es-ES" sz="2000" dirty="0">
              <a:sym typeface="Wingdings" pitchFamily="2" charset="2"/>
            </a:endParaRPr>
          </a:p>
          <a:p>
            <a:pPr eaLnBrk="1" hangingPunct="1"/>
            <a:endParaRPr lang="es-ES" sz="2000" dirty="0"/>
          </a:p>
        </p:txBody>
      </p:sp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3556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Caso mejor, peor y medio </a:t>
            </a:r>
            <a:endParaRPr lang="es-E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31" y="5511396"/>
            <a:ext cx="3208164" cy="869932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4" name="Straight Connector 3"/>
          <p:cNvCxnSpPr/>
          <p:nvPr/>
        </p:nvCxnSpPr>
        <p:spPr bwMode="auto">
          <a:xfrm>
            <a:off x="4572000" y="1844824"/>
            <a:ext cx="0" cy="4238476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695429" y="1516722"/>
            <a:ext cx="4446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SIN OPTIMIZAR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Caso</a:t>
            </a:r>
            <a:r>
              <a:rPr lang="en-US" sz="2000" dirty="0"/>
              <a:t> </a:t>
            </a:r>
            <a:r>
              <a:rPr lang="en-US" sz="2000" dirty="0" err="1"/>
              <a:t>mejor</a:t>
            </a:r>
            <a:r>
              <a:rPr lang="en-US" sz="2000" dirty="0"/>
              <a:t>:</a:t>
            </a:r>
            <a:r>
              <a:rPr lang="en-US" sz="2000" dirty="0">
                <a:sym typeface="Wingdings"/>
              </a:rPr>
              <a:t> </a:t>
            </a:r>
            <a:r>
              <a:rPr lang="en-US" sz="2000" dirty="0" err="1">
                <a:sym typeface="Wingdings"/>
              </a:rPr>
              <a:t>complejidad</a:t>
            </a:r>
            <a:r>
              <a:rPr lang="en-US" sz="2000" dirty="0">
                <a:sym typeface="Wingdings"/>
              </a:rPr>
              <a:t> </a:t>
            </a:r>
            <a:r>
              <a:rPr lang="en-US" sz="28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𝚯</a:t>
            </a:r>
            <a:r>
              <a:rPr lang="en-US" sz="2000" dirty="0">
                <a:sym typeface="Wingdings"/>
              </a:rPr>
              <a:t>(n)</a:t>
            </a:r>
          </a:p>
          <a:p>
            <a:endParaRPr lang="en-US" sz="2000" dirty="0">
              <a:sym typeface="Wingdings"/>
            </a:endParaRPr>
          </a:p>
          <a:p>
            <a:r>
              <a:rPr lang="en-US" sz="2000" dirty="0" err="1">
                <a:sym typeface="Wingdings"/>
              </a:rPr>
              <a:t>Caso</a:t>
            </a:r>
            <a:r>
              <a:rPr lang="en-US" sz="2000" dirty="0">
                <a:sym typeface="Wingdings"/>
              </a:rPr>
              <a:t> </a:t>
            </a:r>
            <a:r>
              <a:rPr lang="en-US" sz="2000" dirty="0" err="1">
                <a:sym typeface="Wingdings"/>
              </a:rPr>
              <a:t>peor</a:t>
            </a:r>
            <a:r>
              <a:rPr lang="en-US" sz="2000" dirty="0">
                <a:sym typeface="Wingdings"/>
              </a:rPr>
              <a:t>: </a:t>
            </a:r>
            <a:r>
              <a:rPr lang="en-US" sz="2000" dirty="0" err="1">
                <a:sym typeface="Wingdings"/>
              </a:rPr>
              <a:t>complejidad</a:t>
            </a:r>
            <a:r>
              <a:rPr lang="en-US" sz="2000" dirty="0">
                <a:sym typeface="Wingdings"/>
              </a:rPr>
              <a:t> </a:t>
            </a:r>
            <a:r>
              <a:rPr lang="en-US" sz="28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𝚯</a:t>
            </a:r>
            <a:r>
              <a:rPr lang="en-US" sz="2000" dirty="0">
                <a:sym typeface="Wingdings"/>
              </a:rPr>
              <a:t>(n)</a:t>
            </a:r>
          </a:p>
          <a:p>
            <a:endParaRPr lang="en-US" sz="2000" dirty="0">
              <a:sym typeface="Wingdings"/>
            </a:endParaRPr>
          </a:p>
          <a:p>
            <a:r>
              <a:rPr lang="en-US" sz="2000" dirty="0" err="1">
                <a:sym typeface="Wingdings"/>
              </a:rPr>
              <a:t>Caso</a:t>
            </a:r>
            <a:r>
              <a:rPr lang="en-US" sz="2000" dirty="0">
                <a:sym typeface="Wingdings"/>
              </a:rPr>
              <a:t> </a:t>
            </a:r>
            <a:r>
              <a:rPr lang="en-US" sz="2000" dirty="0" err="1">
                <a:sym typeface="Wingdings"/>
              </a:rPr>
              <a:t>medio</a:t>
            </a:r>
            <a:r>
              <a:rPr lang="en-US" sz="2000" dirty="0">
                <a:sym typeface="Wingdings"/>
              </a:rPr>
              <a:t>: </a:t>
            </a:r>
            <a:r>
              <a:rPr lang="en-US" sz="2000" dirty="0" err="1">
                <a:sym typeface="Wingdings"/>
              </a:rPr>
              <a:t>complejidad</a:t>
            </a:r>
            <a:r>
              <a:rPr lang="en-US" sz="2000" dirty="0">
                <a:sym typeface="Wingdings"/>
              </a:rPr>
              <a:t> </a:t>
            </a:r>
            <a:r>
              <a:rPr lang="en-US" sz="28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𝚯</a:t>
            </a:r>
            <a:r>
              <a:rPr lang="en-US" sz="2000" dirty="0">
                <a:sym typeface="Wingdings"/>
              </a:rPr>
              <a:t>(n)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482" y="1988840"/>
            <a:ext cx="4369014" cy="150496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22940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09625" y="2554288"/>
            <a:ext cx="7772400" cy="1306512"/>
          </a:xfrm>
          <a:noFill/>
        </p:spPr>
        <p:txBody>
          <a:bodyPr lIns="91416" tIns="45708" rIns="91416" bIns="45708"/>
          <a:lstStyle/>
          <a:p>
            <a:pPr algn="ctr" defTabSz="863600" eaLnBrk="1" hangingPunct="1"/>
            <a:r>
              <a:rPr lang="es-ES" b="1" dirty="0">
                <a:latin typeface="Arial Narrow" pitchFamily="34" charset="0"/>
              </a:rPr>
              <a:t>Análisis de la </a:t>
            </a:r>
            <a:br>
              <a:rPr lang="es-ES" b="1" dirty="0">
                <a:latin typeface="Arial Narrow" pitchFamily="34" charset="0"/>
              </a:rPr>
            </a:br>
            <a:r>
              <a:rPr lang="es-ES" b="1" dirty="0">
                <a:latin typeface="Arial Narrow" pitchFamily="34" charset="0"/>
              </a:rPr>
              <a:t>complejidad y eficiencia de algoritmos</a:t>
            </a:r>
            <a:br>
              <a:rPr lang="es-ES" sz="5100" b="1" dirty="0">
                <a:latin typeface="Arial Narrow" pitchFamily="34" charset="0"/>
              </a:rPr>
            </a:br>
            <a:br>
              <a:rPr lang="es-ES" sz="2400" b="1" dirty="0">
                <a:latin typeface="Arial Narrow" pitchFamily="34" charset="0"/>
              </a:rPr>
            </a:br>
            <a:r>
              <a:rPr lang="es-ES" sz="2400" b="1" dirty="0">
                <a:latin typeface="Arial Narrow" pitchFamily="34" charset="0"/>
              </a:rPr>
              <a:t>Análisis y Diseño de Datos y Algoritmos</a:t>
            </a:r>
            <a:br>
              <a:rPr lang="es-ES" sz="2400" b="1" dirty="0">
                <a:latin typeface="Arial Narrow" pitchFamily="34" charset="0"/>
              </a:rPr>
            </a:br>
            <a:r>
              <a:rPr lang="es-ES" sz="2400" b="1" dirty="0">
                <a:latin typeface="Arial Narrow" pitchFamily="34" charset="0"/>
              </a:rPr>
              <a:t>Estructuras de Datos y Algoritmos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4953000"/>
            <a:ext cx="6400800" cy="708025"/>
          </a:xfrm>
          <a:noFill/>
        </p:spPr>
        <p:txBody>
          <a:bodyPr lIns="91416" tIns="45708" rIns="91416" bIns="45708"/>
          <a:lstStyle/>
          <a:p>
            <a:pPr marL="0" indent="0" algn="ctr" defTabSz="863600" eaLnBrk="1" hangingPunct="1"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s-ES" sz="1900" b="1" dirty="0">
                <a:solidFill>
                  <a:srgbClr val="8E002F"/>
                </a:solidFill>
                <a:latin typeface="Arial Narrow" pitchFamily="34" charset="0"/>
              </a:rPr>
              <a:t>ESCUELA TÉCNICA SUPERIOR DE </a:t>
            </a:r>
          </a:p>
          <a:p>
            <a:pPr marL="0" indent="0" algn="ctr" defTabSz="863600" eaLnBrk="1" hangingPunct="1"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s-ES" sz="1900" b="1" dirty="0">
                <a:solidFill>
                  <a:srgbClr val="8E002F"/>
                </a:solidFill>
                <a:latin typeface="Arial Narrow" pitchFamily="34" charset="0"/>
              </a:rPr>
              <a:t>INGENIERÍA INFORMÁTICA</a:t>
            </a:r>
          </a:p>
          <a:p>
            <a:pPr marL="0" indent="0" algn="ctr" defTabSz="863600" eaLnBrk="1" hangingPunct="1"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s-ES" sz="1900" b="1" dirty="0">
                <a:solidFill>
                  <a:srgbClr val="8E002F"/>
                </a:solidFill>
                <a:latin typeface="Arial Narrow" pitchFamily="34" charset="0"/>
              </a:rPr>
              <a:t>Departamento de Lenguajes y Sistemas Informáticos</a:t>
            </a:r>
          </a:p>
          <a:p>
            <a:pPr marL="0" indent="0" algn="ctr" defTabSz="863600" eaLnBrk="1" hangingPunct="1"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s-ES" sz="1900" b="1" dirty="0">
                <a:solidFill>
                  <a:srgbClr val="8E002F"/>
                </a:solidFill>
                <a:latin typeface="Arial Narrow"/>
              </a:rPr>
              <a:t>Curso 2021-2022</a:t>
            </a:r>
            <a:endParaRPr lang="es-ES" sz="1900" b="1" dirty="0">
              <a:solidFill>
                <a:srgbClr val="8E002F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32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4000" dirty="0"/>
              <a:t>Introducción</a:t>
            </a:r>
          </a:p>
        </p:txBody>
      </p:sp>
      <p:sp>
        <p:nvSpPr>
          <p:cNvPr id="9219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ES" sz="2800" dirty="0"/>
              <a:t>¿Qué algoritmo escoger?</a:t>
            </a:r>
          </a:p>
          <a:p>
            <a:pPr lvl="1" eaLnBrk="1" hangingPunct="1"/>
            <a:r>
              <a:rPr lang="es-ES" sz="2400" dirty="0"/>
              <a:t>Que sea fácil de entender, codificar, depurar, verificar y mantener</a:t>
            </a:r>
          </a:p>
          <a:p>
            <a:pPr lvl="1" eaLnBrk="1" hangingPunct="1"/>
            <a:r>
              <a:rPr lang="es-ES" sz="2400" dirty="0"/>
              <a:t>Que permita usar eficientemente los recursos del ordenador y se ejecute en el menor tiempo posible</a:t>
            </a:r>
          </a:p>
          <a:p>
            <a:pPr lvl="1" eaLnBrk="1" hangingPunct="1"/>
            <a:endParaRPr lang="es-ES" sz="2400" dirty="0"/>
          </a:p>
          <a:p>
            <a:pPr lvl="1" eaLnBrk="1" hangingPunct="1">
              <a:buFont typeface="Wingdings" pitchFamily="2" charset="2"/>
              <a:buNone/>
            </a:pPr>
            <a:r>
              <a:rPr lang="es-ES" sz="2400" dirty="0"/>
              <a:t>(normalmente, objetivos contrapuestos)</a:t>
            </a:r>
          </a:p>
          <a:p>
            <a:pPr lvl="1" eaLnBrk="1" hangingPunct="1">
              <a:buFont typeface="Wingdings" pitchFamily="2" charset="2"/>
              <a:buNone/>
            </a:pPr>
            <a:endParaRPr lang="es-ES" sz="2400" dirty="0"/>
          </a:p>
          <a:p>
            <a:pPr marL="0" indent="0" algn="ctr" eaLnBrk="1" hangingPunct="1">
              <a:buNone/>
            </a:pPr>
            <a:r>
              <a:rPr lang="es-ES" sz="2800" dirty="0"/>
              <a:t>Por ello, necesitamos analizar el tiempo de ejecución de los algoritmos</a:t>
            </a:r>
          </a:p>
          <a:p>
            <a:pPr eaLnBrk="1" hangingPunct="1">
              <a:buFont typeface="Wingdings" pitchFamily="2" charset="2"/>
              <a:buChar char="Ø"/>
            </a:pPr>
            <a:endParaRPr lang="es-ES" sz="28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043608" y="5013177"/>
            <a:ext cx="7200800" cy="1008112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822412" y="2564903"/>
            <a:ext cx="7499176" cy="288031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ES" sz="2400" dirty="0"/>
              <a:t>Tamaño </a:t>
            </a:r>
            <a:r>
              <a:rPr lang="es-ES" sz="2400" i="1" dirty="0"/>
              <a:t>n</a:t>
            </a:r>
            <a:r>
              <a:rPr lang="es-ES" sz="2400" dirty="0"/>
              <a:t> de un problema </a:t>
            </a:r>
            <a:r>
              <a:rPr lang="es-ES" sz="2400" i="1" dirty="0"/>
              <a:t>p</a:t>
            </a:r>
            <a:r>
              <a:rPr lang="es-ES" sz="2400" dirty="0"/>
              <a:t>: </a:t>
            </a:r>
          </a:p>
          <a:p>
            <a:pPr eaLnBrk="1" hangingPunct="1">
              <a:buFont typeface="Wingdings" pitchFamily="2" charset="2"/>
              <a:buNone/>
            </a:pPr>
            <a:endParaRPr lang="es-ES" sz="2400" dirty="0"/>
          </a:p>
          <a:p>
            <a:pPr marL="312738" indent="-171450" eaLnBrk="1" hangingPunct="1">
              <a:buFont typeface="Arial" charset="0"/>
              <a:buChar char="•"/>
            </a:pPr>
            <a:r>
              <a:rPr lang="es-ES" sz="2000" dirty="0"/>
              <a:t>Medida de la cantidad de información necesaria para representarlo</a:t>
            </a:r>
          </a:p>
          <a:p>
            <a:pPr marL="312738" indent="-171450" eaLnBrk="1" hangingPunct="1">
              <a:buFont typeface="Arial" charset="0"/>
              <a:buChar char="•"/>
            </a:pPr>
            <a:r>
              <a:rPr lang="es-ES" sz="2000" dirty="0"/>
              <a:t>Definido a partir de las propiedades del problema</a:t>
            </a:r>
          </a:p>
          <a:p>
            <a:pPr marL="312738" indent="-171450" eaLnBrk="1" hangingPunct="1">
              <a:buFont typeface="Arial" charset="0"/>
              <a:buChar char="•"/>
            </a:pPr>
            <a:r>
              <a:rPr lang="es-ES" sz="2000" dirty="0"/>
              <a:t>Cada sub-problema o siguiente estado es menor que el problema o estado original</a:t>
            </a:r>
            <a:endParaRPr lang="es-ES" sz="2400" dirty="0"/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8" name="7 Título">
            <a:extLst>
              <a:ext uri="{FF2B5EF4-FFF2-40B4-BE49-F238E27FC236}">
                <a16:creationId xmlns:a16="http://schemas.microsoft.com/office/drawing/2014/main" id="{AF291AEB-38CE-4CEA-8072-701F8DBCB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 sz="3600" dirty="0"/>
              <a:t>Análisis de la complejidad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42492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>
                <a:latin typeface="Arial" charset="0"/>
              </a:rPr>
              <a:t>Introducción</a:t>
            </a:r>
          </a:p>
        </p:txBody>
      </p:sp>
      <p:sp>
        <p:nvSpPr>
          <p:cNvPr id="11267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sz="2400" dirty="0" err="1"/>
              <a:t>Análisis</a:t>
            </a:r>
            <a:r>
              <a:rPr lang="en-US" sz="2400" dirty="0"/>
              <a:t> de la </a:t>
            </a:r>
            <a:r>
              <a:rPr lang="en-US" sz="2400" dirty="0" err="1"/>
              <a:t>complejidad</a:t>
            </a:r>
            <a:r>
              <a:rPr lang="en-US" sz="2400" dirty="0"/>
              <a:t> de un </a:t>
            </a:r>
            <a:r>
              <a:rPr lang="en-US" sz="2400" dirty="0" err="1"/>
              <a:t>algoritmo</a:t>
            </a:r>
            <a:r>
              <a:rPr lang="en-US" sz="2400" dirty="0"/>
              <a:t>: </a:t>
            </a:r>
            <a:r>
              <a:rPr lang="en-US" sz="2400" dirty="0" err="1"/>
              <a:t>estudio</a:t>
            </a:r>
            <a:r>
              <a:rPr lang="en-US" sz="2400" dirty="0"/>
              <a:t> del </a:t>
            </a:r>
            <a:r>
              <a:rPr lang="en-US" sz="2400" dirty="0" err="1"/>
              <a:t>tiempo</a:t>
            </a:r>
            <a:r>
              <a:rPr lang="en-US" sz="2400" dirty="0"/>
              <a:t> que </a:t>
            </a:r>
            <a:r>
              <a:rPr lang="en-US" sz="2400" dirty="0" err="1"/>
              <a:t>tarda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ejecutarse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función</a:t>
            </a:r>
            <a:r>
              <a:rPr lang="en-US" sz="2400" dirty="0"/>
              <a:t> del </a:t>
            </a:r>
            <a:r>
              <a:rPr lang="en-US" sz="2400" dirty="0" err="1"/>
              <a:t>tamaño</a:t>
            </a:r>
            <a:r>
              <a:rPr lang="en-US" sz="2400" dirty="0"/>
              <a:t> del </a:t>
            </a:r>
            <a:r>
              <a:rPr lang="en-US" sz="2400" dirty="0" err="1"/>
              <a:t>problema</a:t>
            </a:r>
            <a:r>
              <a:rPr lang="en-US" sz="2400" dirty="0"/>
              <a:t> que se </a:t>
            </a:r>
            <a:r>
              <a:rPr lang="en-US" sz="2400" dirty="0" err="1"/>
              <a:t>está</a:t>
            </a:r>
            <a:r>
              <a:rPr lang="en-US" sz="2400" dirty="0"/>
              <a:t> </a:t>
            </a:r>
            <a:r>
              <a:rPr lang="en-US" sz="2400" dirty="0" err="1"/>
              <a:t>resolviendo</a:t>
            </a:r>
            <a:endParaRPr lang="es-ES" sz="2400" dirty="0">
              <a:latin typeface="Arial" charset="0"/>
            </a:endParaRPr>
          </a:p>
          <a:p>
            <a:pPr>
              <a:buFont typeface="Arial" charset="0"/>
              <a:buChar char="•"/>
            </a:pPr>
            <a:endParaRPr lang="es-ES" sz="2400" dirty="0">
              <a:latin typeface="Arial" charset="0"/>
            </a:endParaRPr>
          </a:p>
          <a:p>
            <a:pPr>
              <a:buFont typeface="Arial" charset="0"/>
              <a:buChar char="•"/>
            </a:pPr>
            <a:r>
              <a:rPr lang="es-ES" sz="2400" dirty="0">
                <a:latin typeface="Arial" charset="0"/>
              </a:rPr>
              <a:t>Se representa la idea mediante la función </a:t>
            </a:r>
            <a:r>
              <a:rPr lang="es-ES" sz="2400" i="1" dirty="0">
                <a:latin typeface="Arial" charset="0"/>
              </a:rPr>
              <a:t>T(n)</a:t>
            </a:r>
            <a:r>
              <a:rPr lang="es-ES" sz="2400" dirty="0">
                <a:latin typeface="Arial" charset="0"/>
              </a:rPr>
              <a:t>, monótona creciente, siendo </a:t>
            </a:r>
            <a:r>
              <a:rPr lang="es-ES" sz="2400" i="1" dirty="0">
                <a:latin typeface="Arial" charset="0"/>
              </a:rPr>
              <a:t>n</a:t>
            </a:r>
            <a:r>
              <a:rPr lang="es-ES" sz="2400" dirty="0">
                <a:latin typeface="Arial" charset="0"/>
              </a:rPr>
              <a:t> el tamaño del problema</a:t>
            </a:r>
          </a:p>
          <a:p>
            <a:pPr>
              <a:buFont typeface="Arial" charset="0"/>
              <a:buChar char="•"/>
            </a:pPr>
            <a:endParaRPr lang="es-ES" sz="2400" dirty="0">
              <a:latin typeface="Arial" charset="0"/>
            </a:endParaRPr>
          </a:p>
          <a:p>
            <a:pPr>
              <a:buFont typeface="Arial" charset="0"/>
              <a:buChar char="•"/>
            </a:pPr>
            <a:r>
              <a:rPr lang="es-ES" sz="2400" dirty="0">
                <a:latin typeface="Arial" charset="0"/>
              </a:rPr>
              <a:t>¿Cuál es el comportamiento de </a:t>
            </a:r>
            <a:r>
              <a:rPr lang="es-ES" sz="2400" i="1" dirty="0">
                <a:latin typeface="Arial" charset="0"/>
              </a:rPr>
              <a:t>T(n)</a:t>
            </a:r>
            <a:r>
              <a:rPr lang="es-ES" sz="2400" dirty="0">
                <a:latin typeface="Arial" charset="0"/>
              </a:rPr>
              <a:t> para valores grandes de </a:t>
            </a:r>
            <a:r>
              <a:rPr lang="es-ES" sz="2400" i="1" dirty="0">
                <a:latin typeface="Arial" charset="0"/>
              </a:rPr>
              <a:t>n</a:t>
            </a:r>
            <a:r>
              <a:rPr lang="es-ES" sz="2400" dirty="0">
                <a:latin typeface="Arial" charset="0"/>
              </a:rPr>
              <a:t>? </a:t>
            </a:r>
            <a:r>
              <a:rPr lang="es-ES" sz="2400" dirty="0">
                <a:latin typeface="Arial" charset="0"/>
                <a:sym typeface="Wingdings"/>
              </a:rPr>
              <a:t> ¿en qué </a:t>
            </a:r>
            <a:r>
              <a:rPr lang="es-ES" sz="2400" u="sng" dirty="0">
                <a:latin typeface="Arial" charset="0"/>
                <a:sym typeface="Wingdings"/>
              </a:rPr>
              <a:t>clase de equivalencia</a:t>
            </a:r>
            <a:r>
              <a:rPr lang="es-ES" sz="2400" dirty="0">
                <a:latin typeface="Arial" charset="0"/>
                <a:sym typeface="Wingdings"/>
              </a:rPr>
              <a:t> está?</a:t>
            </a:r>
            <a:endParaRPr lang="es-ES" sz="2400" dirty="0">
              <a:latin typeface="Arial" charset="0"/>
            </a:endParaRPr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15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>
                <a:latin typeface="Arial" charset="0"/>
              </a:rPr>
              <a:t>Introducción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2348880"/>
                <a:ext cx="7560840" cy="360040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s-ES" sz="2400" dirty="0"/>
                  <a:t>Relación de orden entre funciones</a:t>
                </a:r>
                <a:endParaRPr lang="es-ES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sSub>
                        <m:sSubPr>
                          <m:ctrlP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&lt;</m:t>
                          </m:r>
                        </m:e>
                        <m:sub>
                          <m:r>
                            <a:rPr lang="es-E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</m:sSub>
                      <m:r>
                        <a:rPr lang="es-E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s-ES" sz="24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↔</m:t>
                      </m:r>
                      <m:func>
                        <m:funcPr>
                          <m:ctrlP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s-ES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s-ES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s-ES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r>
                                <a:rPr lang="es-ES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s-ES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s-E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s-ES" sz="18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ES" sz="2400" dirty="0"/>
                  <a:t>Relación de equivalencia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4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Θ</m:t>
                      </m:r>
                      <m:d>
                        <m:dPr>
                          <m:ctrlP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s-ES" sz="24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={ </m:t>
                      </m:r>
                      <m:r>
                        <a:rPr lang="es-E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s-ES" sz="24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|  </m:t>
                      </m:r>
                      <m:func>
                        <m:funcPr>
                          <m:ctrlP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s-ES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den>
                          </m:f>
                          <m:r>
                            <a:rPr lang="es-E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s-E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   0&lt;</m:t>
                          </m:r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s-E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&lt;∞</m:t>
                          </m:r>
                        </m:e>
                      </m:func>
                      <m:r>
                        <a:rPr lang="es-ES" sz="24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s-ES" sz="2400" dirty="0">
                  <a:latin typeface="Arial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ES" sz="2400" dirty="0">
                    <a:latin typeface="Arial" charset="0"/>
                  </a:rPr>
                  <a:t>Nombres de las clases de equivalencia: constante, logarítmica, lineal, cuadrática, …</a:t>
                </a:r>
              </a:p>
            </p:txBody>
          </p:sp>
        </mc:Choice>
        <mc:Fallback xmlns="">
          <p:sp>
            <p:nvSpPr>
              <p:cNvPr id="11267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2348880"/>
                <a:ext cx="7560840" cy="3600400"/>
              </a:xfrm>
              <a:blipFill>
                <a:blip r:embed="rId3"/>
                <a:stretch>
                  <a:fillRect l="-1048" t="-1184" r="-16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83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>
                <a:latin typeface="Arial" charset="0"/>
              </a:rPr>
              <a:t>Introducción</a:t>
            </a:r>
          </a:p>
        </p:txBody>
      </p:sp>
      <p:sp>
        <p:nvSpPr>
          <p:cNvPr id="11267" name="2 Marcador de contenido"/>
          <p:cNvSpPr>
            <a:spLocks noGrp="1"/>
          </p:cNvSpPr>
          <p:nvPr>
            <p:ph idx="1"/>
          </p:nvPr>
        </p:nvSpPr>
        <p:spPr>
          <a:xfrm>
            <a:off x="107504" y="1484784"/>
            <a:ext cx="8229600" cy="5141168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>
                <a:latin typeface="Arial" charset="0"/>
              </a:rPr>
              <a:t>Jerarquía de órdenes de complejidad exactos</a:t>
            </a:r>
          </a:p>
          <a:p>
            <a:pPr lvl="1" eaLnBrk="1" hangingPunct="1"/>
            <a:r>
              <a:rPr lang="es-ES" sz="2000" dirty="0">
                <a:latin typeface="Arial" charset="0"/>
              </a:rPr>
              <a:t>O(1) constante </a:t>
            </a:r>
          </a:p>
          <a:p>
            <a:pPr lvl="1" eaLnBrk="1" hangingPunct="1"/>
            <a:r>
              <a:rPr lang="es-ES" sz="2000" dirty="0">
                <a:latin typeface="Arial" charset="0"/>
              </a:rPr>
              <a:t>O(log n) logarítmico </a:t>
            </a:r>
          </a:p>
          <a:p>
            <a:pPr lvl="1" eaLnBrk="1" hangingPunct="1"/>
            <a:r>
              <a:rPr lang="es-ES" sz="2000" dirty="0">
                <a:latin typeface="Arial" charset="0"/>
              </a:rPr>
              <a:t>O(n) lineal </a:t>
            </a:r>
          </a:p>
          <a:p>
            <a:pPr lvl="1" eaLnBrk="1" hangingPunct="1"/>
            <a:r>
              <a:rPr lang="es-ES" sz="2000" dirty="0">
                <a:latin typeface="Arial" charset="0"/>
              </a:rPr>
              <a:t>O(n log n) cuasi-lineal</a:t>
            </a:r>
          </a:p>
          <a:p>
            <a:pPr lvl="1" eaLnBrk="1" hangingPunct="1"/>
            <a:r>
              <a:rPr lang="es-ES" sz="2000" dirty="0">
                <a:latin typeface="Arial" charset="0"/>
              </a:rPr>
              <a:t>O(n</a:t>
            </a:r>
            <a:r>
              <a:rPr lang="es-ES" sz="2000" baseline="30000" dirty="0">
                <a:latin typeface="Arial" charset="0"/>
              </a:rPr>
              <a:t>2</a:t>
            </a:r>
            <a:r>
              <a:rPr lang="es-ES" sz="2000" dirty="0">
                <a:latin typeface="Arial" charset="0"/>
              </a:rPr>
              <a:t>) cuadrático</a:t>
            </a:r>
          </a:p>
          <a:p>
            <a:pPr lvl="1" eaLnBrk="1" hangingPunct="1"/>
            <a:r>
              <a:rPr lang="es-ES" sz="2000" dirty="0">
                <a:latin typeface="Arial" charset="0"/>
              </a:rPr>
              <a:t>O(n</a:t>
            </a:r>
            <a:r>
              <a:rPr lang="es-ES" sz="2000" baseline="30000" dirty="0">
                <a:latin typeface="Arial" charset="0"/>
              </a:rPr>
              <a:t>a</a:t>
            </a:r>
            <a:r>
              <a:rPr lang="es-ES" sz="2000" dirty="0">
                <a:latin typeface="Arial" charset="0"/>
              </a:rPr>
              <a:t>) polinómico (a &gt; 2) </a:t>
            </a:r>
          </a:p>
          <a:p>
            <a:pPr lvl="1" eaLnBrk="1" hangingPunct="1"/>
            <a:r>
              <a:rPr lang="es-ES" sz="2000" dirty="0">
                <a:latin typeface="Arial" charset="0"/>
              </a:rPr>
              <a:t>O(</a:t>
            </a:r>
            <a:r>
              <a:rPr lang="es-ES" sz="2000" dirty="0" err="1">
                <a:latin typeface="Arial" charset="0"/>
              </a:rPr>
              <a:t>a</a:t>
            </a:r>
            <a:r>
              <a:rPr lang="es-ES" sz="2000" baseline="30000" dirty="0" err="1">
                <a:latin typeface="Arial" charset="0"/>
              </a:rPr>
              <a:t>n</a:t>
            </a:r>
            <a:r>
              <a:rPr lang="es-ES" sz="2000" dirty="0">
                <a:latin typeface="Arial" charset="0"/>
              </a:rPr>
              <a:t>) exponencial (a &gt; 1) </a:t>
            </a:r>
          </a:p>
          <a:p>
            <a:pPr lvl="1" eaLnBrk="1" hangingPunct="1"/>
            <a:r>
              <a:rPr lang="es-ES" sz="2000" dirty="0">
                <a:latin typeface="Arial" charset="0"/>
              </a:rPr>
              <a:t>O(n!) factorial </a:t>
            </a:r>
          </a:p>
          <a:p>
            <a:pPr lvl="1" eaLnBrk="1" hangingPunct="1"/>
            <a:r>
              <a:rPr lang="es-ES" sz="2000" dirty="0">
                <a:latin typeface="Arial" charset="0"/>
              </a:rPr>
              <a:t>O(</a:t>
            </a:r>
            <a:r>
              <a:rPr lang="es-ES" sz="2000" dirty="0" err="1">
                <a:latin typeface="Arial" charset="0"/>
              </a:rPr>
              <a:t>n</a:t>
            </a:r>
            <a:r>
              <a:rPr lang="es-ES" sz="2000" baseline="30000" dirty="0" err="1">
                <a:latin typeface="Arial" charset="0"/>
              </a:rPr>
              <a:t>n</a:t>
            </a:r>
            <a:r>
              <a:rPr lang="es-ES" sz="2000" dirty="0">
                <a:latin typeface="Arial" charset="0"/>
              </a:rPr>
              <a:t>)</a:t>
            </a:r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304" y="2132856"/>
            <a:ext cx="4653136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7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4000" dirty="0"/>
              <a:t>Introducción</a:t>
            </a:r>
          </a:p>
        </p:txBody>
      </p:sp>
      <p:graphicFrame>
        <p:nvGraphicFramePr>
          <p:cNvPr id="115970" name="Group 25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43027680"/>
              </p:ext>
            </p:extLst>
          </p:nvPr>
        </p:nvGraphicFramePr>
        <p:xfrm>
          <a:off x="539750" y="2741638"/>
          <a:ext cx="4248150" cy="3313113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T(n)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n=100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n=200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</a:t>
                      </a:r>
                      <a:r>
                        <a:rPr kumimoji="0" lang="es-E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log n</a:t>
                      </a:r>
                      <a:endParaRPr kumimoji="0" lang="es-E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1,15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</a:t>
                      </a:r>
                      <a:r>
                        <a:rPr kumimoji="0" lang="es-E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</a:t>
                      </a:r>
                      <a:r>
                        <a:rPr kumimoji="0" lang="es-E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n log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2,30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</a:t>
                      </a:r>
                      <a:r>
                        <a:rPr kumimoji="0" lang="es-E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n</a:t>
                      </a:r>
                      <a:r>
                        <a:rPr kumimoji="0" lang="es-E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</a:t>
                      </a:r>
                      <a:r>
                        <a:rPr kumimoji="0" lang="es-E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n</a:t>
                      </a:r>
                      <a:r>
                        <a:rPr kumimoji="0" lang="es-E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</a:t>
                      </a:r>
                      <a:r>
                        <a:rPr kumimoji="0" lang="es-E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2</a:t>
                      </a:r>
                      <a:r>
                        <a:rPr kumimoji="0" lang="es-E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1,27·10</a:t>
                      </a:r>
                      <a:r>
                        <a:rPr kumimoji="0" lang="es-E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5976" name="Group 26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0490276"/>
              </p:ext>
            </p:extLst>
          </p:nvPr>
        </p:nvGraphicFramePr>
        <p:xfrm>
          <a:off x="5145088" y="2741638"/>
          <a:ext cx="3810000" cy="3313113"/>
        </p:xfrm>
        <a:graphic>
          <a:graphicData uri="http://schemas.openxmlformats.org/drawingml/2006/table">
            <a:tbl>
              <a:tblPr/>
              <a:tblGrid>
                <a:gridCol w="126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8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T(n)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 = 1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 = 2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</a:t>
                      </a:r>
                      <a:r>
                        <a:rPr kumimoji="0" lang="es-E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log n</a:t>
                      </a:r>
                      <a:endParaRPr kumimoji="0" lang="es-E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n=100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n=10000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</a:t>
                      </a:r>
                      <a:r>
                        <a:rPr kumimoji="0" lang="es-E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n=100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n=200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</a:t>
                      </a:r>
                      <a:r>
                        <a:rPr kumimoji="0" lang="es-E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n log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n=100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n=178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</a:t>
                      </a:r>
                      <a:r>
                        <a:rPr kumimoji="0" lang="es-E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n</a:t>
                      </a:r>
                      <a:r>
                        <a:rPr kumimoji="0" lang="es-E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n=100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n=141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</a:t>
                      </a:r>
                      <a:r>
                        <a:rPr kumimoji="0" lang="es-E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n</a:t>
                      </a:r>
                      <a:r>
                        <a:rPr kumimoji="0" lang="es-E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n=100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n=126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</a:t>
                      </a:r>
                      <a:r>
                        <a:rPr kumimoji="0" lang="es-E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2</a:t>
                      </a:r>
                      <a:r>
                        <a:rPr kumimoji="0" lang="es-E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n=100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n=101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383" name="Rectangle 265"/>
          <p:cNvSpPr>
            <a:spLocks noChangeArrowheads="1"/>
          </p:cNvSpPr>
          <p:nvPr/>
        </p:nvSpPr>
        <p:spPr bwMode="auto">
          <a:xfrm>
            <a:off x="611188" y="1628800"/>
            <a:ext cx="3389312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s-ES" dirty="0"/>
              <a:t>Efecto de duplicar el tamaño del problema</a:t>
            </a:r>
          </a:p>
        </p:txBody>
      </p:sp>
      <p:sp>
        <p:nvSpPr>
          <p:cNvPr id="15432" name="Rectangle 266"/>
          <p:cNvSpPr>
            <a:spLocks noChangeArrowheads="1"/>
          </p:cNvSpPr>
          <p:nvPr/>
        </p:nvSpPr>
        <p:spPr bwMode="auto">
          <a:xfrm>
            <a:off x="5219700" y="1628800"/>
            <a:ext cx="3389313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s-ES"/>
              <a:t>Efecto de duplicar el tiempo disponible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822412" y="1547779"/>
            <a:ext cx="7499176" cy="18092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ES" sz="2400" dirty="0"/>
              <a:t>Bloque básico, generalizado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" sz="2400" dirty="0"/>
              <a:t>Bloque con llamada a función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" sz="2400" dirty="0"/>
              <a:t>Bloque </a:t>
            </a:r>
            <a:r>
              <a:rPr lang="es-ES" sz="2400" dirty="0" err="1"/>
              <a:t>while</a:t>
            </a:r>
            <a:endParaRPr lang="es-ES" sz="2400" dirty="0"/>
          </a:p>
          <a:p>
            <a:pPr eaLnBrk="1" hangingPunct="1">
              <a:buFont typeface="Wingdings" pitchFamily="2" charset="2"/>
              <a:buNone/>
            </a:pPr>
            <a:r>
              <a:rPr lang="es-ES" sz="2400" dirty="0"/>
              <a:t>Camino de ejecución: secuencia de bloques</a:t>
            </a:r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8" name="7 Título">
            <a:extLst>
              <a:ext uri="{FF2B5EF4-FFF2-40B4-BE49-F238E27FC236}">
                <a16:creationId xmlns:a16="http://schemas.microsoft.com/office/drawing/2014/main" id="{AF291AEB-38CE-4CEA-8072-701F8DBCB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 sz="3600" dirty="0"/>
              <a:t>Análisis de la complejidad</a:t>
            </a:r>
            <a:endParaRPr lang="es-ES" sz="40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DF99D64-7EFE-4D17-8573-0B8562FF5DB3}"/>
              </a:ext>
            </a:extLst>
          </p:cNvPr>
          <p:cNvSpPr txBox="1"/>
          <p:nvPr/>
        </p:nvSpPr>
        <p:spPr>
          <a:xfrm>
            <a:off x="971600" y="3501008"/>
            <a:ext cx="734998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double f (int n, double a) {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double r;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if (n == 1) { 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r = a;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 else {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r = f (n/2, a+1) – f (n/2, a–1);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for (int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&lt;= n;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            r += a 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return r;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5024492"/>
      </p:ext>
    </p:extLst>
  </p:cSld>
  <p:clrMapOvr>
    <a:masterClrMapping/>
  </p:clrMapOvr>
</p:sld>
</file>

<file path=ppt/theme/theme1.xml><?xml version="1.0" encoding="utf-8"?>
<a:theme xmlns:a="http://schemas.openxmlformats.org/drawingml/2006/main" name="ADA1011">
  <a:themeElements>
    <a:clrScheme name="PracticasADA0506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PracticasADA05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acticasADA05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cticasADA05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cticasADA05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cticasADA05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cticasADA05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cticasADA05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cticasADA05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cticasADA05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cticasADA05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cticasADA05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cticasADA05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cticasADA05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ADA1011</Template>
  <TotalTime>7955</TotalTime>
  <Words>1679</Words>
  <Application>Microsoft Office PowerPoint</Application>
  <PresentationFormat>Presentación en pantalla (4:3)</PresentationFormat>
  <Paragraphs>342</Paragraphs>
  <Slides>24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4" baseType="lpstr">
      <vt:lpstr>Arial</vt:lpstr>
      <vt:lpstr>Arial Narrow</vt:lpstr>
      <vt:lpstr>Calibri</vt:lpstr>
      <vt:lpstr>Cambria</vt:lpstr>
      <vt:lpstr>Cambria Math</vt:lpstr>
      <vt:lpstr>Consolas</vt:lpstr>
      <vt:lpstr>Tahoma</vt:lpstr>
      <vt:lpstr>Times New Roman</vt:lpstr>
      <vt:lpstr>Wingdings</vt:lpstr>
      <vt:lpstr>ADA1011</vt:lpstr>
      <vt:lpstr>Análisis de la  complejidad y eficiencia de algoritmos  Análisis y Diseño de Datos y Algoritmos Estructuras de Datos y Algoritmos</vt:lpstr>
      <vt:lpstr>Contenido</vt:lpstr>
      <vt:lpstr>Introducción</vt:lpstr>
      <vt:lpstr>Análisis de la complejidad</vt:lpstr>
      <vt:lpstr>Introducción</vt:lpstr>
      <vt:lpstr>Introducción</vt:lpstr>
      <vt:lpstr>Introducción</vt:lpstr>
      <vt:lpstr>Introducción</vt:lpstr>
      <vt:lpstr>Análisis de la complejidad</vt:lpstr>
      <vt:lpstr>Análisis de la complejidad </vt:lpstr>
      <vt:lpstr>Análisis de la complejidad </vt:lpstr>
      <vt:lpstr>Complejidad de sumatorios</vt:lpstr>
      <vt:lpstr>Complejidad de sumatorios</vt:lpstr>
      <vt:lpstr>Complejidad de recurrencias</vt:lpstr>
      <vt:lpstr>Complejidad de recurrencias</vt:lpstr>
      <vt:lpstr>Complejidad de recurrencias</vt:lpstr>
      <vt:lpstr>Relación sumatorios y recurrencias</vt:lpstr>
      <vt:lpstr>Complejidad de recurrencias</vt:lpstr>
      <vt:lpstr>Complejidad de recurrencias</vt:lpstr>
      <vt:lpstr>Complejidad de recurrencias</vt:lpstr>
      <vt:lpstr>Complejidad de recurrencias</vt:lpstr>
      <vt:lpstr>Caso mejor, peor y medio </vt:lpstr>
      <vt:lpstr>Caso mejor, peor y medio </vt:lpstr>
      <vt:lpstr>Análisis de la  complejidad y eficiencia de algoritmos  Análisis y Diseño de Datos y Algoritmos Estructuras de Datos y Algoritmos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2</dc:title>
  <dc:creator>Rafael Ceballos</dc:creator>
  <cp:lastModifiedBy>Miguel Toro</cp:lastModifiedBy>
  <cp:revision>407</cp:revision>
  <cp:lastPrinted>2014-10-09T07:43:54Z</cp:lastPrinted>
  <dcterms:modified xsi:type="dcterms:W3CDTF">2022-10-02T14:34:38Z</dcterms:modified>
</cp:coreProperties>
</file>