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2" r:id="rId3"/>
    <p:sldId id="288" r:id="rId4"/>
    <p:sldId id="287" r:id="rId5"/>
    <p:sldId id="283" r:id="rId6"/>
    <p:sldId id="284" r:id="rId7"/>
    <p:sldId id="285" r:id="rId8"/>
    <p:sldId id="286" r:id="rId9"/>
    <p:sldId id="289" r:id="rId10"/>
    <p:sldId id="290" r:id="rId11"/>
    <p:sldId id="271" r:id="rId12"/>
    <p:sldId id="272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007166"/>
    <a:srgbClr val="5495FE"/>
    <a:srgbClr val="00C0AE"/>
    <a:srgbClr val="90283C"/>
    <a:srgbClr val="A20000"/>
    <a:srgbClr val="BB3A00"/>
    <a:srgbClr val="953341"/>
    <a:srgbClr val="080808"/>
    <a:srgbClr val="902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>
      <p:cViewPr varScale="1">
        <p:scale>
          <a:sx n="68" d="100"/>
          <a:sy n="68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7584" y="1366203"/>
            <a:ext cx="7560840" cy="1927225"/>
          </a:xfrm>
        </p:spPr>
        <p:txBody>
          <a:bodyPr anchor="b">
            <a:noAutofit/>
          </a:bodyPr>
          <a:lstStyle>
            <a:lvl1pPr>
              <a:defRPr sz="4400" cap="none" baseline="0">
                <a:solidFill>
                  <a:schemeClr val="accent4"/>
                </a:solidFill>
              </a:defRPr>
            </a:lvl1pPr>
          </a:lstStyle>
          <a:p>
            <a:r>
              <a:rPr lang="es-ES" dirty="0"/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3B2-3861-46B8-8E6F-96792CCF4EC6}" type="datetimeFigureOut">
              <a:rPr lang="es-ES" smtClean="0"/>
              <a:t>17/06/2019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B815-D928-4B71-87D3-E50F2322A8F6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4 Rectángulo"/>
          <p:cNvSpPr/>
          <p:nvPr userDrawn="1"/>
        </p:nvSpPr>
        <p:spPr>
          <a:xfrm>
            <a:off x="0" y="332656"/>
            <a:ext cx="9144000" cy="216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4 Rectángulo"/>
          <p:cNvSpPr/>
          <p:nvPr userDrawn="1"/>
        </p:nvSpPr>
        <p:spPr>
          <a:xfrm>
            <a:off x="-8348" y="5957530"/>
            <a:ext cx="9152348" cy="9004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5 CuadroTexto"/>
          <p:cNvSpPr txBox="1"/>
          <p:nvPr userDrawn="1"/>
        </p:nvSpPr>
        <p:spPr>
          <a:xfrm>
            <a:off x="5605393" y="6111855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>
                <a:solidFill>
                  <a:schemeClr val="bg1"/>
                </a:solidFill>
              </a:rPr>
              <a:t>Gabriel Rodríguez Flores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3B2-3861-46B8-8E6F-96792CCF4EC6}" type="datetimeFigureOut">
              <a:rPr lang="es-ES" smtClean="0"/>
              <a:t>17/06/2019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B815-D928-4B71-87D3-E50F2322A8F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4 Rectángulo">
            <a:extLst>
              <a:ext uri="{FF2B5EF4-FFF2-40B4-BE49-F238E27FC236}">
                <a16:creationId xmlns:a16="http://schemas.microsoft.com/office/drawing/2014/main" id="{DA40BFC4-85DD-4539-AA5C-28CD48E79B6A}"/>
              </a:ext>
            </a:extLst>
          </p:cNvPr>
          <p:cNvSpPr/>
          <p:nvPr userDrawn="1"/>
        </p:nvSpPr>
        <p:spPr>
          <a:xfrm>
            <a:off x="0" y="332656"/>
            <a:ext cx="9144000" cy="21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3B2-3861-46B8-8E6F-96792CCF4EC6}" type="datetimeFigureOut">
              <a:rPr lang="es-ES" smtClean="0"/>
              <a:t>17/06/2019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B815-D928-4B71-87D3-E50F2322A8F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4 Rectángulo">
            <a:extLst>
              <a:ext uri="{FF2B5EF4-FFF2-40B4-BE49-F238E27FC236}">
                <a16:creationId xmlns:a16="http://schemas.microsoft.com/office/drawing/2014/main" id="{97ECE718-A8B1-4241-BD18-15A7E9E37A1D}"/>
              </a:ext>
            </a:extLst>
          </p:cNvPr>
          <p:cNvSpPr/>
          <p:nvPr userDrawn="1"/>
        </p:nvSpPr>
        <p:spPr>
          <a:xfrm>
            <a:off x="0" y="332656"/>
            <a:ext cx="9144000" cy="21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s-ES" dirty="0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3B2-3861-46B8-8E6F-96792CCF4EC6}" type="datetimeFigureOut">
              <a:rPr lang="es-ES" smtClean="0"/>
              <a:t>17/06/2019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B815-D928-4B71-87D3-E50F2322A8F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4 Rectángulo"/>
          <p:cNvSpPr/>
          <p:nvPr userDrawn="1"/>
        </p:nvSpPr>
        <p:spPr>
          <a:xfrm>
            <a:off x="0" y="332656"/>
            <a:ext cx="9144000" cy="21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3B2-3861-46B8-8E6F-96792CCF4EC6}" type="datetimeFigureOut">
              <a:rPr lang="es-ES" smtClean="0"/>
              <a:t>17/06/2019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B815-D928-4B71-87D3-E50F2322A8F6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4 Rectángulo">
            <a:extLst>
              <a:ext uri="{FF2B5EF4-FFF2-40B4-BE49-F238E27FC236}">
                <a16:creationId xmlns:a16="http://schemas.microsoft.com/office/drawing/2014/main" id="{97712EE4-1F58-4CD8-9D79-1572F37A8B37}"/>
              </a:ext>
            </a:extLst>
          </p:cNvPr>
          <p:cNvSpPr/>
          <p:nvPr userDrawn="1"/>
        </p:nvSpPr>
        <p:spPr>
          <a:xfrm>
            <a:off x="0" y="332656"/>
            <a:ext cx="9144000" cy="21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3B2-3861-46B8-8E6F-96792CCF4EC6}" type="datetimeFigureOut">
              <a:rPr lang="es-ES" smtClean="0"/>
              <a:t>17/06/2019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B815-D928-4B71-87D3-E50F2322A8F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4 Rectángulo">
            <a:extLst>
              <a:ext uri="{FF2B5EF4-FFF2-40B4-BE49-F238E27FC236}">
                <a16:creationId xmlns:a16="http://schemas.microsoft.com/office/drawing/2014/main" id="{B796EF16-4881-42E7-A438-FDBA23EF1F3F}"/>
              </a:ext>
            </a:extLst>
          </p:cNvPr>
          <p:cNvSpPr/>
          <p:nvPr userDrawn="1"/>
        </p:nvSpPr>
        <p:spPr>
          <a:xfrm>
            <a:off x="0" y="332656"/>
            <a:ext cx="9144000" cy="21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3B2-3861-46B8-8E6F-96792CCF4EC6}" type="datetimeFigureOut">
              <a:rPr lang="es-ES" smtClean="0"/>
              <a:t>17/06/2019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B815-D928-4B71-87D3-E50F2322A8F6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4 Rectángulo">
            <a:extLst>
              <a:ext uri="{FF2B5EF4-FFF2-40B4-BE49-F238E27FC236}">
                <a16:creationId xmlns:a16="http://schemas.microsoft.com/office/drawing/2014/main" id="{AC6C416A-82BB-482A-AFA6-DE69ACFDF0DF}"/>
              </a:ext>
            </a:extLst>
          </p:cNvPr>
          <p:cNvSpPr/>
          <p:nvPr userDrawn="1"/>
        </p:nvSpPr>
        <p:spPr>
          <a:xfrm>
            <a:off x="0" y="332656"/>
            <a:ext cx="9144000" cy="21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3B2-3861-46B8-8E6F-96792CCF4EC6}" type="datetimeFigureOut">
              <a:rPr lang="es-ES" smtClean="0"/>
              <a:t>17/06/2019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B815-D928-4B71-87D3-E50F2322A8F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6" name="4 Rectángulo">
            <a:extLst>
              <a:ext uri="{FF2B5EF4-FFF2-40B4-BE49-F238E27FC236}">
                <a16:creationId xmlns:a16="http://schemas.microsoft.com/office/drawing/2014/main" id="{E36C6752-F71E-4AAF-8C40-834A26500043}"/>
              </a:ext>
            </a:extLst>
          </p:cNvPr>
          <p:cNvSpPr/>
          <p:nvPr userDrawn="1"/>
        </p:nvSpPr>
        <p:spPr>
          <a:xfrm>
            <a:off x="0" y="332656"/>
            <a:ext cx="9144000" cy="21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3B2-3861-46B8-8E6F-96792CCF4EC6}" type="datetimeFigureOut">
              <a:rPr lang="es-ES" smtClean="0"/>
              <a:t>17/06/2019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B815-D928-4B71-87D3-E50F2322A8F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5" name="4 Rectángulo">
            <a:extLst>
              <a:ext uri="{FF2B5EF4-FFF2-40B4-BE49-F238E27FC236}">
                <a16:creationId xmlns:a16="http://schemas.microsoft.com/office/drawing/2014/main" id="{60DF8E84-1427-4C55-A18B-2C92DAF4082F}"/>
              </a:ext>
            </a:extLst>
          </p:cNvPr>
          <p:cNvSpPr/>
          <p:nvPr userDrawn="1"/>
        </p:nvSpPr>
        <p:spPr>
          <a:xfrm>
            <a:off x="0" y="332656"/>
            <a:ext cx="9144000" cy="21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3B2-3861-46B8-8E6F-96792CCF4EC6}" type="datetimeFigureOut">
              <a:rPr lang="es-ES" smtClean="0"/>
              <a:t>17/06/2019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B815-D928-4B71-87D3-E50F2322A8F6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4 Rectángulo">
            <a:extLst>
              <a:ext uri="{FF2B5EF4-FFF2-40B4-BE49-F238E27FC236}">
                <a16:creationId xmlns:a16="http://schemas.microsoft.com/office/drawing/2014/main" id="{80419A44-25E0-4D68-9906-F64FCD9BF5F2}"/>
              </a:ext>
            </a:extLst>
          </p:cNvPr>
          <p:cNvSpPr/>
          <p:nvPr userDrawn="1"/>
        </p:nvSpPr>
        <p:spPr>
          <a:xfrm>
            <a:off x="0" y="332656"/>
            <a:ext cx="9144000" cy="21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3B2-3861-46B8-8E6F-96792CCF4EC6}" type="datetimeFigureOut">
              <a:rPr lang="es-ES" smtClean="0"/>
              <a:t>17/06/2019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B815-D928-4B71-87D3-E50F2322A8F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4 Rectángulo">
            <a:extLst>
              <a:ext uri="{FF2B5EF4-FFF2-40B4-BE49-F238E27FC236}">
                <a16:creationId xmlns:a16="http://schemas.microsoft.com/office/drawing/2014/main" id="{A7BE2BF2-864A-4CEE-BB86-7658DC8F88F6}"/>
              </a:ext>
            </a:extLst>
          </p:cNvPr>
          <p:cNvSpPr/>
          <p:nvPr userDrawn="1"/>
        </p:nvSpPr>
        <p:spPr>
          <a:xfrm>
            <a:off x="0" y="332656"/>
            <a:ext cx="9144000" cy="21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E1BC3B2-3861-46B8-8E6F-96792CCF4EC6}" type="datetimeFigureOut">
              <a:rPr lang="es-ES" smtClean="0"/>
              <a:t>17/06/2019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74BB815-D928-4B71-87D3-E50F2322A8F6}" type="slidenum">
              <a:rPr lang="es-ES" smtClean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accent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accent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accent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accent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accent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3588" y="1412776"/>
            <a:ext cx="7416824" cy="1927225"/>
          </a:xfrm>
        </p:spPr>
        <p:txBody>
          <a:bodyPr/>
          <a:lstStyle/>
          <a:p>
            <a:r>
              <a:rPr lang="es-ES" sz="4000" b="1" dirty="0">
                <a:latin typeface="Arial" pitchFamily="34" charset="0"/>
                <a:cs typeface="Arial" pitchFamily="34" charset="0"/>
              </a:rPr>
              <a:t>Propuesta de mejora para una mayor utilización de Arduino en la materia de Tecnología</a:t>
            </a:r>
            <a:endParaRPr lang="es-ES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Trabajo Fin de Máster</a:t>
            </a:r>
          </a:p>
          <a:p>
            <a:r>
              <a:rPr lang="es-ES" dirty="0"/>
              <a:t>MAES</a:t>
            </a:r>
          </a:p>
        </p:txBody>
      </p:sp>
      <p:pic>
        <p:nvPicPr>
          <p:cNvPr id="6" name="Imagen 5" descr="Resultado de imagen de universidad sevilla">
            <a:extLst>
              <a:ext uri="{FF2B5EF4-FFF2-40B4-BE49-F238E27FC236}">
                <a16:creationId xmlns:a16="http://schemas.microsoft.com/office/drawing/2014/main" id="{C3924802-9392-4DFC-BFC3-993C20B18BE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6021288"/>
            <a:ext cx="789061" cy="691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11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1"/>
    </mc:Choice>
    <mc:Fallback xmlns="">
      <p:transition spd="slow" advTm="10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AE5D3-6A90-4E13-96E3-F49EDD83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Unidad Didáctica </a:t>
            </a:r>
            <a:r>
              <a:rPr lang="es-ES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5CE21-989E-4523-BA79-774715E1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Evaluación por actividades</a:t>
            </a:r>
          </a:p>
          <a:p>
            <a:r>
              <a:rPr lang="es-ES" dirty="0"/>
              <a:t>Realización en parejas</a:t>
            </a:r>
          </a:p>
          <a:p>
            <a:r>
              <a:rPr lang="es-ES" dirty="0"/>
              <a:t>Exposición de la solución creada</a:t>
            </a:r>
          </a:p>
        </p:txBody>
      </p:sp>
    </p:spTree>
    <p:extLst>
      <p:ext uri="{BB962C8B-B14F-4D97-AF65-F5344CB8AC3E}">
        <p14:creationId xmlns:p14="http://schemas.microsoft.com/office/powerpoint/2010/main" val="5493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Cambio de la educación (Ingeniero del siglo XXI)</a:t>
            </a:r>
          </a:p>
          <a:p>
            <a:r>
              <a:rPr lang="es-ES" dirty="0"/>
              <a:t>Nuevas formas de comprender el mundo</a:t>
            </a:r>
          </a:p>
          <a:p>
            <a:endParaRPr lang="es-ES" dirty="0"/>
          </a:p>
          <a:p>
            <a:r>
              <a:rPr lang="es-ES" dirty="0"/>
              <a:t>Buena forma de recuperar el interés de los alumnos: Anécdota de los chicos que gritaron y chocaron los 5 !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914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"/>
    </mc:Choice>
    <mc:Fallback xmlns="">
      <p:transition spd="slow" advTm="14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¡Muchas gracias!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43608" y="3068960"/>
            <a:ext cx="7056784" cy="206210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“Aprende a enseñar y enseñando aprenderás”</a:t>
            </a:r>
          </a:p>
          <a:p>
            <a:pPr algn="ctr"/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Phill</a:t>
            </a:r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Collins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447764" y="1916832"/>
            <a:ext cx="4248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4800" b="1" dirty="0">
                <a:solidFill>
                  <a:schemeClr val="accent1"/>
                </a:solidFill>
              </a:rPr>
              <a:t>¿Preguntas?</a:t>
            </a:r>
          </a:p>
          <a:p>
            <a:endParaRPr lang="es-E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2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"/>
    </mc:Choice>
    <mc:Fallback xmlns="">
      <p:transition spd="slow" advTm="13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DE4D5BB3-B99A-4462-B243-58AA1FBED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s-ES" dirty="0"/>
              <a:t>Exponer la idea de la importancia de la programación</a:t>
            </a:r>
          </a:p>
          <a:p>
            <a:r>
              <a:rPr lang="es-ES" dirty="0"/>
              <a:t>La nueva era digital</a:t>
            </a:r>
          </a:p>
          <a:p>
            <a:endParaRPr lang="es-ES" dirty="0"/>
          </a:p>
          <a:p>
            <a:r>
              <a:rPr lang="es-ES" dirty="0"/>
              <a:t>Usar la noticia del Programador que automatizó sus tareas para enganchar al tribunal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608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"/>
    </mc:Choice>
    <mc:Fallback xmlns="">
      <p:transition spd="slow" advTm="57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6A91A-3AFE-4905-A82D-7ACDA32F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21C55-56E5-42FB-821D-EB1BB5E6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Problemática</a:t>
            </a:r>
          </a:p>
          <a:p>
            <a:r>
              <a:rPr lang="es-ES" dirty="0">
                <a:solidFill>
                  <a:schemeClr val="tx1"/>
                </a:solidFill>
              </a:rPr>
              <a:t>Búsqueda de soluciones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Arduino</a:t>
            </a: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ArduinoBlocks</a:t>
            </a:r>
            <a:endParaRPr lang="es-ES" dirty="0">
              <a:solidFill>
                <a:schemeClr val="tx1"/>
              </a:solidFill>
            </a:endParaRPr>
          </a:p>
          <a:p>
            <a:pPr lvl="1"/>
            <a:r>
              <a:rPr lang="es-ES" dirty="0">
                <a:solidFill>
                  <a:schemeClr val="tx1"/>
                </a:solidFill>
              </a:rPr>
              <a:t>Open Smart </a:t>
            </a:r>
            <a:r>
              <a:rPr lang="es-ES" dirty="0" err="1">
                <a:solidFill>
                  <a:schemeClr val="tx1"/>
                </a:solidFill>
              </a:rPr>
              <a:t>Rich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Shield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Desarrollo de la unidad didáctica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Objetivos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Actividades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Evaluación</a:t>
            </a:r>
          </a:p>
          <a:p>
            <a:r>
              <a:rPr lang="es-ES" dirty="0">
                <a:solidFill>
                  <a:schemeClr val="tx1"/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40119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B4BC0-66CE-4F21-B143-78EF7CE9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529B3-FA65-4EB8-BC11-38412BB5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queremos enseñar? Circuitos o programación</a:t>
            </a:r>
          </a:p>
          <a:p>
            <a:r>
              <a:rPr lang="es-ES" dirty="0"/>
              <a:t>El bloque es de programación</a:t>
            </a:r>
          </a:p>
          <a:p>
            <a:r>
              <a:rPr lang="es-ES" dirty="0"/>
              <a:t>¿Cómo podemos dar programación sin circuitos?</a:t>
            </a:r>
          </a:p>
          <a:p>
            <a:endParaRPr lang="es-ES" dirty="0"/>
          </a:p>
          <a:p>
            <a:r>
              <a:rPr lang="es-ES" b="1" dirty="0"/>
              <a:t>Idea: poner dos algoritmos de crear el semáforo (sin módulo y con módulo)</a:t>
            </a:r>
          </a:p>
          <a:p>
            <a:endParaRPr lang="es-ES" dirty="0"/>
          </a:p>
          <a:p>
            <a:r>
              <a:rPr lang="es-ES" dirty="0"/>
              <a:t>Aquí ha de quedar todo bien claro !! De palabra y apoyándose con ejemplos y anécdotas (la del LED que se encendió una sola vez).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082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AECAC-01D6-4C41-903E-134721D9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Comparativas Arduino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34210C4-1435-446E-A66B-52C4C1725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28580"/>
              </p:ext>
            </p:extLst>
          </p:nvPr>
        </p:nvGraphicFramePr>
        <p:xfrm>
          <a:off x="457200" y="2420888"/>
          <a:ext cx="8229600" cy="3903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32198863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57365716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3691561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90933203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036558855"/>
                    </a:ext>
                  </a:extLst>
                </a:gridCol>
              </a:tblGrid>
              <a:tr h="536411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msp430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Espduino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Raspberry 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09009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r>
                        <a:rPr lang="es-ES" dirty="0"/>
                        <a:t>Pines A/D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96834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r>
                        <a:rPr lang="es-ES" dirty="0"/>
                        <a:t>Memoria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21237"/>
                  </a:ext>
                </a:extLst>
              </a:tr>
              <a:tr h="619487">
                <a:tc>
                  <a:txBody>
                    <a:bodyPr/>
                    <a:lstStyle/>
                    <a:p>
                      <a:r>
                        <a:rPr lang="es-ES" dirty="0"/>
                        <a:t>Comunicación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11782"/>
                  </a:ext>
                </a:extLst>
              </a:tr>
              <a:tr h="569291">
                <a:tc>
                  <a:txBody>
                    <a:bodyPr/>
                    <a:lstStyle/>
                    <a:p>
                      <a:r>
                        <a:rPr lang="es-ES" dirty="0"/>
                        <a:t>Consumo 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47954"/>
                  </a:ext>
                </a:extLst>
              </a:tr>
              <a:tr h="569291">
                <a:tc>
                  <a:txBody>
                    <a:bodyPr/>
                    <a:lstStyle/>
                    <a:p>
                      <a:r>
                        <a:rPr lang="es-ES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48186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r>
                        <a:rPr lang="es-ES" dirty="0"/>
                        <a:t>Comunidad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0155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2E33CF9E-86E8-4AD9-AC13-3C3F2D25D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33" y="1387023"/>
            <a:ext cx="1373138" cy="1033865"/>
          </a:xfrm>
          <a:prstGeom prst="rect">
            <a:avLst/>
          </a:prstGeom>
        </p:spPr>
      </p:pic>
      <p:pic>
        <p:nvPicPr>
          <p:cNvPr id="1026" name="Picture 2" descr="Resultado de imagen de msp430">
            <a:extLst>
              <a:ext uri="{FF2B5EF4-FFF2-40B4-BE49-F238E27FC236}">
                <a16:creationId xmlns:a16="http://schemas.microsoft.com/office/drawing/2014/main" id="{D2B7C0CE-6921-4A21-A28D-AD485DFAA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32301" y="1222611"/>
            <a:ext cx="989904" cy="126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e01.alicdn.com/kf/HTB1hHefSYPpK1RjSZFFq6y5PpXa1/Para-Wemos-D1-ESP32-WiFi-Bluetooth-4-MB-Flash-UNO-D1-R32-Junta-m-dulo-CH340.jpg">
            <a:extLst>
              <a:ext uri="{FF2B5EF4-FFF2-40B4-BE49-F238E27FC236}">
                <a16:creationId xmlns:a16="http://schemas.microsoft.com/office/drawing/2014/main" id="{2D9C324B-8575-436A-953E-81DA390F2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1" t="22222" r="10100" b="22222"/>
          <a:stretch/>
        </p:blipFill>
        <p:spPr bwMode="auto">
          <a:xfrm>
            <a:off x="5537827" y="1340768"/>
            <a:ext cx="1373138" cy="105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raspberry">
            <a:extLst>
              <a:ext uri="{FF2B5EF4-FFF2-40B4-BE49-F238E27FC236}">
                <a16:creationId xmlns:a16="http://schemas.microsoft.com/office/drawing/2014/main" id="{3EC028D0-D142-40C0-97FB-D1B6A39F8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28" y="1070650"/>
            <a:ext cx="1638270" cy="163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16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72357-EB60-46C2-AB96-25F2F223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Comparativas Entornos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93EF9D3-0587-45E0-8385-39E09B952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10450"/>
              </p:ext>
            </p:extLst>
          </p:nvPr>
        </p:nvGraphicFramePr>
        <p:xfrm>
          <a:off x="457200" y="2131924"/>
          <a:ext cx="8229600" cy="4192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435039849"/>
                    </a:ext>
                  </a:extLst>
                </a:gridCol>
                <a:gridCol w="1879104">
                  <a:extLst>
                    <a:ext uri="{9D8B030D-6E8A-4147-A177-3AD203B41FA5}">
                      <a16:colId xmlns:a16="http://schemas.microsoft.com/office/drawing/2014/main" val="396025843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2640692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861932776"/>
                    </a:ext>
                  </a:extLst>
                </a:gridCol>
                <a:gridCol w="1159024">
                  <a:extLst>
                    <a:ext uri="{9D8B030D-6E8A-4147-A177-3AD203B41FA5}">
                      <a16:colId xmlns:a16="http://schemas.microsoft.com/office/drawing/2014/main" val="149600299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76186128"/>
                    </a:ext>
                  </a:extLst>
                </a:gridCol>
              </a:tblGrid>
              <a:tr h="64573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ArduinoBlocks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Visualino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mBlock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IDE Arduino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9168"/>
                  </a:ext>
                </a:extLst>
              </a:tr>
              <a:tr h="591157">
                <a:tc>
                  <a:txBody>
                    <a:bodyPr/>
                    <a:lstStyle/>
                    <a:p>
                      <a:r>
                        <a:rPr lang="es-ES" dirty="0"/>
                        <a:t>Usabilidad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6973"/>
                  </a:ext>
                </a:extLst>
              </a:tr>
              <a:tr h="591157">
                <a:tc>
                  <a:txBody>
                    <a:bodyPr/>
                    <a:lstStyle/>
                    <a:p>
                      <a:r>
                        <a:rPr lang="es-ES" dirty="0"/>
                        <a:t>Funciones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Alta*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264610"/>
                  </a:ext>
                </a:extLst>
              </a:tr>
              <a:tr h="591157">
                <a:tc>
                  <a:txBody>
                    <a:bodyPr/>
                    <a:lstStyle/>
                    <a:p>
                      <a:r>
                        <a:rPr lang="es-ES" dirty="0"/>
                        <a:t>Dificultad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542852"/>
                  </a:ext>
                </a:extLst>
              </a:tr>
              <a:tr h="591157">
                <a:tc>
                  <a:txBody>
                    <a:bodyPr/>
                    <a:lstStyle/>
                    <a:p>
                      <a:r>
                        <a:rPr lang="es-ES" dirty="0"/>
                        <a:t>Licencia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03389"/>
                  </a:ext>
                </a:extLst>
              </a:tr>
              <a:tr h="591157">
                <a:tc>
                  <a:txBody>
                    <a:bodyPr/>
                    <a:lstStyle/>
                    <a:p>
                      <a:r>
                        <a:rPr lang="es-ES" dirty="0"/>
                        <a:t>Plataforma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54889"/>
                  </a:ext>
                </a:extLst>
              </a:tr>
              <a:tr h="591157">
                <a:tc>
                  <a:txBody>
                    <a:bodyPr/>
                    <a:lstStyle/>
                    <a:p>
                      <a:r>
                        <a:rPr lang="es-ES" dirty="0"/>
                        <a:t>Libertad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845924"/>
                  </a:ext>
                </a:extLst>
              </a:tr>
            </a:tbl>
          </a:graphicData>
        </a:graphic>
      </p:graphicFrame>
      <p:pic>
        <p:nvPicPr>
          <p:cNvPr id="2050" name="Picture 2" descr="http://www.mblock.cc/wp-content/uploads/2019/05/mBlock-5-zhuo-mian-duan.png">
            <a:extLst>
              <a:ext uri="{FF2B5EF4-FFF2-40B4-BE49-F238E27FC236}">
                <a16:creationId xmlns:a16="http://schemas.microsoft.com/office/drawing/2014/main" id="{714D65D9-F8A0-49C7-89B4-C18204157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1218545"/>
            <a:ext cx="841276" cy="84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hop.innovadidactic.com/img/p/1/0/4/0/1040-thickbox_default.jpg">
            <a:extLst>
              <a:ext uri="{FF2B5EF4-FFF2-40B4-BE49-F238E27FC236}">
                <a16:creationId xmlns:a16="http://schemas.microsoft.com/office/drawing/2014/main" id="{1244011C-D372-4642-A27F-456CEBB5A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0" b="47900"/>
          <a:stretch/>
        </p:blipFill>
        <p:spPr bwMode="auto">
          <a:xfrm>
            <a:off x="1958606" y="1473998"/>
            <a:ext cx="1593521" cy="35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tecnoloxia.org/wp-content/uploads/visualino0.png">
            <a:extLst>
              <a:ext uri="{FF2B5EF4-FFF2-40B4-BE49-F238E27FC236}">
                <a16:creationId xmlns:a16="http://schemas.microsoft.com/office/drawing/2014/main" id="{C6945CFB-0A04-4DDB-8ABE-00F239AB84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" t="13007" r="8215" b="42132"/>
          <a:stretch/>
        </p:blipFill>
        <p:spPr bwMode="auto">
          <a:xfrm>
            <a:off x="3707904" y="1484784"/>
            <a:ext cx="1357418" cy="2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s4a.cat/img/logo.png">
            <a:extLst>
              <a:ext uri="{FF2B5EF4-FFF2-40B4-BE49-F238E27FC236}">
                <a16:creationId xmlns:a16="http://schemas.microsoft.com/office/drawing/2014/main" id="{5CA2493F-01CB-4CC5-8888-953D76A50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099" y="1340768"/>
            <a:ext cx="863069" cy="56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images.g2crowd.com/uploads/product/image/social_landscape/social_landscape_690e90c5de441951cf5715b08b1d5420/arduino-ide.png">
            <a:extLst>
              <a:ext uri="{FF2B5EF4-FFF2-40B4-BE49-F238E27FC236}">
                <a16:creationId xmlns:a16="http://schemas.microsoft.com/office/drawing/2014/main" id="{061DBC79-8FAA-465C-A19E-DF98C0BA8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0" t="11599" r="31100" b="14001"/>
          <a:stretch/>
        </p:blipFill>
        <p:spPr bwMode="auto">
          <a:xfrm>
            <a:off x="7595935" y="1267237"/>
            <a:ext cx="720481" cy="7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9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49213-5203-4FAC-BBB3-082FA2CF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 Shields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FE514FD-AC80-4A38-8EBD-C6BABB0D3F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610527"/>
              </p:ext>
            </p:extLst>
          </p:nvPr>
        </p:nvGraphicFramePr>
        <p:xfrm>
          <a:off x="414995" y="2440498"/>
          <a:ext cx="8229599" cy="388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>
                  <a:extLst>
                    <a:ext uri="{9D8B030D-6E8A-4147-A177-3AD203B41FA5}">
                      <a16:colId xmlns:a16="http://schemas.microsoft.com/office/drawing/2014/main" val="1447340887"/>
                    </a:ext>
                  </a:extLst>
                </a:gridCol>
                <a:gridCol w="1050317">
                  <a:extLst>
                    <a:ext uri="{9D8B030D-6E8A-4147-A177-3AD203B41FA5}">
                      <a16:colId xmlns:a16="http://schemas.microsoft.com/office/drawing/2014/main" val="335813952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93769868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50549403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0615282"/>
                    </a:ext>
                  </a:extLst>
                </a:gridCol>
                <a:gridCol w="1024729">
                  <a:extLst>
                    <a:ext uri="{9D8B030D-6E8A-4147-A177-3AD203B41FA5}">
                      <a16:colId xmlns:a16="http://schemas.microsoft.com/office/drawing/2014/main" val="303512752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690895400"/>
                    </a:ext>
                  </a:extLst>
                </a:gridCol>
              </a:tblGrid>
              <a:tr h="64735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656167"/>
                  </a:ext>
                </a:extLst>
              </a:tr>
              <a:tr h="647350">
                <a:tc>
                  <a:txBody>
                    <a:bodyPr/>
                    <a:lstStyle/>
                    <a:p>
                      <a:r>
                        <a:rPr lang="es-ES" dirty="0"/>
                        <a:t>Sensores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724993"/>
                  </a:ext>
                </a:extLst>
              </a:tr>
              <a:tr h="647350">
                <a:tc>
                  <a:txBody>
                    <a:bodyPr/>
                    <a:lstStyle/>
                    <a:p>
                      <a:r>
                        <a:rPr lang="es-ES" dirty="0"/>
                        <a:t>Actuadores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81794"/>
                  </a:ext>
                </a:extLst>
              </a:tr>
              <a:tr h="647350">
                <a:tc>
                  <a:txBody>
                    <a:bodyPr/>
                    <a:lstStyle/>
                    <a:p>
                      <a:r>
                        <a:rPr lang="es-ES" dirty="0"/>
                        <a:t>Extra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387326"/>
                  </a:ext>
                </a:extLst>
              </a:tr>
              <a:tr h="647350">
                <a:tc>
                  <a:txBody>
                    <a:bodyPr/>
                    <a:lstStyle/>
                    <a:p>
                      <a:r>
                        <a:rPr lang="es-ES" dirty="0"/>
                        <a:t>Comunicación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540041"/>
                  </a:ext>
                </a:extLst>
              </a:tr>
              <a:tr h="647350">
                <a:tc>
                  <a:txBody>
                    <a:bodyPr/>
                    <a:lstStyle/>
                    <a:p>
                      <a:r>
                        <a:rPr lang="es-ES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27098"/>
                  </a:ext>
                </a:extLst>
              </a:tr>
            </a:tbl>
          </a:graphicData>
        </a:graphic>
      </p:graphicFrame>
      <p:pic>
        <p:nvPicPr>
          <p:cNvPr id="6" name="Imagen 5" descr="Imagen que contiene electrónica&#10;&#10;Descripción generada automáticamente">
            <a:extLst>
              <a:ext uri="{FF2B5EF4-FFF2-40B4-BE49-F238E27FC236}">
                <a16:creationId xmlns:a16="http://schemas.microsoft.com/office/drawing/2014/main" id="{84E1343B-C7C0-454F-84B9-AD0852D161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669" y="1385246"/>
            <a:ext cx="1281336" cy="105777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616F88F-A40C-4AA8-A7FA-B90122C84B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03" y="1368151"/>
            <a:ext cx="1052737" cy="1052737"/>
          </a:xfrm>
          <a:prstGeom prst="rect">
            <a:avLst/>
          </a:prstGeom>
        </p:spPr>
      </p:pic>
      <p:pic>
        <p:nvPicPr>
          <p:cNvPr id="10" name="Imagen 9" descr="Imagen que contiene edificio, objeto, reloj, cielo&#10;&#10;Descripción generada automáticamente">
            <a:extLst>
              <a:ext uri="{FF2B5EF4-FFF2-40B4-BE49-F238E27FC236}">
                <a16:creationId xmlns:a16="http://schemas.microsoft.com/office/drawing/2014/main" id="{872AD378-CF26-408F-A94B-EB84350275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23" y="1484784"/>
            <a:ext cx="1052737" cy="816408"/>
          </a:xfrm>
          <a:prstGeom prst="rect">
            <a:avLst/>
          </a:prstGeom>
        </p:spPr>
      </p:pic>
      <p:pic>
        <p:nvPicPr>
          <p:cNvPr id="12" name="Imagen 11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23FAC16C-C8BC-4B0D-80A7-30A179F4C7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05148"/>
            <a:ext cx="1098598" cy="944108"/>
          </a:xfrm>
          <a:prstGeom prst="rect">
            <a:avLst/>
          </a:prstGeom>
        </p:spPr>
      </p:pic>
      <p:pic>
        <p:nvPicPr>
          <p:cNvPr id="14" name="Imagen 13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A066CA33-EC51-4E0D-9E01-B214870DC08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4" t="8504" r="24796" b="23895"/>
          <a:stretch/>
        </p:blipFill>
        <p:spPr>
          <a:xfrm>
            <a:off x="4281100" y="1450145"/>
            <a:ext cx="1154996" cy="854117"/>
          </a:xfrm>
          <a:prstGeom prst="rect">
            <a:avLst/>
          </a:prstGeom>
        </p:spPr>
      </p:pic>
      <p:pic>
        <p:nvPicPr>
          <p:cNvPr id="16" name="Imagen 15" descr="Imagen que contiene electrónica, circuito, cielo&#10;&#10;Descripción generada automáticamente">
            <a:extLst>
              <a:ext uri="{FF2B5EF4-FFF2-40B4-BE49-F238E27FC236}">
                <a16:creationId xmlns:a16="http://schemas.microsoft.com/office/drawing/2014/main" id="{67C2277A-67F6-47BB-BF90-A4ED11B474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87762"/>
            <a:ext cx="873399" cy="10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7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AE5D3-6A90-4E13-96E3-F49EDD83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Unidad Didáctica </a:t>
            </a:r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5CE21-989E-4523-BA79-774715E1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132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AE5D3-6A90-4E13-96E3-F49EDD83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Unidad Didáctica </a:t>
            </a:r>
            <a:r>
              <a:rPr lang="es-ES" dirty="0"/>
              <a:t>Actividades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5CE21-989E-4523-BA79-774715E1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Generales</a:t>
            </a:r>
          </a:p>
          <a:p>
            <a:r>
              <a:rPr lang="es-ES" dirty="0"/>
              <a:t>Básicas</a:t>
            </a:r>
          </a:p>
          <a:p>
            <a:r>
              <a:rPr lang="es-ES" dirty="0"/>
              <a:t>Avanzadas</a:t>
            </a:r>
          </a:p>
          <a:p>
            <a:r>
              <a:rPr lang="es-ES" dirty="0"/>
              <a:t>¿IDE?</a:t>
            </a:r>
          </a:p>
        </p:txBody>
      </p:sp>
    </p:spTree>
    <p:extLst>
      <p:ext uri="{BB962C8B-B14F-4D97-AF65-F5344CB8AC3E}">
        <p14:creationId xmlns:p14="http://schemas.microsoft.com/office/powerpoint/2010/main" val="2077782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Personalizado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CC9900"/>
      </a:accent2>
      <a:accent3>
        <a:srgbClr val="BC4B00"/>
      </a:accent3>
      <a:accent4>
        <a:srgbClr val="90323C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6412</TotalTime>
  <Words>283</Words>
  <Application>Microsoft Office PowerPoint</Application>
  <PresentationFormat>Presentación en pantalla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Arial</vt:lpstr>
      <vt:lpstr>Claridad</vt:lpstr>
      <vt:lpstr>Propuesta de mejora para una mayor utilización de Arduino en la materia de Tecnología</vt:lpstr>
      <vt:lpstr>Objetivo</vt:lpstr>
      <vt:lpstr>Índice</vt:lpstr>
      <vt:lpstr>Problemática</vt:lpstr>
      <vt:lpstr>Comparativas Arduino</vt:lpstr>
      <vt:lpstr>Comparativas Entornos</vt:lpstr>
      <vt:lpstr>Comparativa Shields</vt:lpstr>
      <vt:lpstr>Unidad Didáctica Objetivos</vt:lpstr>
      <vt:lpstr>Unidad Didáctica Actividades</vt:lpstr>
      <vt:lpstr>Unidad Didáctica Evaluación</vt:lpstr>
      <vt:lpstr>Conclusiones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rocio;Pedro</dc:creator>
  <cp:lastModifiedBy>Gabriel Rodríguez Flores</cp:lastModifiedBy>
  <cp:revision>242</cp:revision>
  <dcterms:created xsi:type="dcterms:W3CDTF">2016-06-09T07:30:45Z</dcterms:created>
  <dcterms:modified xsi:type="dcterms:W3CDTF">2019-06-17T17:40:17Z</dcterms:modified>
</cp:coreProperties>
</file>