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93776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4B842F-04C7-48F5-8BB8-F2CAF70677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1114560" y="1143000"/>
            <a:ext cx="4627800" cy="308484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Notes:</a:t>
            </a:r>
            <a:endParaRPr b="0" lang="en-US" sz="2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Powerpoint, click View &gt; Guides</a:t>
            </a:r>
            <a:endParaRPr b="0" lang="en-US" sz="2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Keep text within gutter guides.</a:t>
            </a:r>
            <a:endParaRPr b="0" lang="en-US" sz="2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Author list: Don’t split names onto two lines (e.g., “Jimmy [break] Smith”). If that happens, use a new line, unless you need the space. </a:t>
            </a:r>
            <a:r>
              <a:rPr b="1" lang="en-US" sz="2000" spc="-1" strike="noStrike">
                <a:latin typeface="Arial"/>
              </a:rPr>
              <a:t>Bold the first names of anybody who’s presenting</a:t>
            </a:r>
            <a:r>
              <a:rPr b="0" lang="en-US" sz="2000" spc="-1" strike="noStrike">
                <a:latin typeface="Arial"/>
              </a:rPr>
              <a:t> in person.</a:t>
            </a:r>
            <a:endParaRPr b="0" lang="en-US" sz="2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Intro/methods/result: </a:t>
            </a:r>
            <a:r>
              <a:rPr b="1" lang="en-US" sz="2000" spc="-1" strike="noStrike">
                <a:latin typeface="Arial"/>
              </a:rPr>
              <a:t>Do not drop below font size 28</a:t>
            </a:r>
            <a:r>
              <a:rPr b="0" lang="en-US" sz="2000" spc="-1" strike="noStrike">
                <a:latin typeface="Arial"/>
              </a:rPr>
              <a:t>, but if you have extra space, jack up the font size until the space is full.</a:t>
            </a:r>
            <a:endParaRPr b="0" lang="en-US" sz="2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 not use color in the sidebars except in graphs/figures. It’ll pull attention from the center and slow interpretation for passersby.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E86C7E-BF8E-4011-800A-BA0BF7EF17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444394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468880" y="17674920"/>
            <a:ext cx="444394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23996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68880" y="1767492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25239960" y="1767492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493840" y="770256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2519160" y="770256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468880" y="1767492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17493840" y="1767492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32519160" y="17674920"/>
            <a:ext cx="143092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2468880" y="7702560"/>
            <a:ext cx="44439480" cy="1909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4443948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5239960" y="7702560"/>
            <a:ext cx="21686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2468880" y="1313280"/>
            <a:ext cx="44439480" cy="2548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39960" y="7702560"/>
            <a:ext cx="21686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2468880" y="1767492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523996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5239960" y="1767492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68880" y="1313280"/>
            <a:ext cx="4443948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5239960" y="7702560"/>
            <a:ext cx="21686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468880" y="17674920"/>
            <a:ext cx="4443948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9410640" y="0"/>
            <a:ext cx="9983520" cy="3291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1570040" cy="3291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952560" y="9875520"/>
            <a:ext cx="9562680" cy="193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4400" spc="-1" strike="noStrike">
                <a:solidFill>
                  <a:srgbClr val="8c1616"/>
                </a:solidFill>
                <a:latin typeface="Lato"/>
                <a:ea typeface="DejaVu Sans"/>
              </a:rPr>
              <a:t>AIM OF THE PROJECT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This work aims to develop </a:t>
            </a:r>
            <a:r>
              <a:rPr b="1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a non-invasive technique</a:t>
            </a: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 to record the </a:t>
            </a:r>
            <a:r>
              <a:rPr b="1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electrical activity of the spinal cord</a:t>
            </a: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 by means of active surface electrodes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4400" spc="-1" strike="noStrike">
                <a:solidFill>
                  <a:srgbClr val="8c1616"/>
                </a:solidFill>
                <a:latin typeface="Lato"/>
                <a:ea typeface="DejaVu Sans"/>
              </a:rPr>
              <a:t>METHODS</a:t>
            </a:r>
            <a:endParaRPr b="0" lang="en-US" sz="4400" spc="-1" strike="noStrike">
              <a:latin typeface="Arial"/>
            </a:endParaRPr>
          </a:p>
          <a:p>
            <a:pPr marL="743040" indent="-74160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We collected electrical activity of the spinal cord by mean of 64 active electrodes from X healthy participants</a:t>
            </a:r>
            <a:endParaRPr b="0" lang="en-US" sz="4400" spc="-1" strike="noStrike">
              <a:latin typeface="Arial"/>
            </a:endParaRPr>
          </a:p>
          <a:p>
            <a:pPr marL="743040" indent="-74160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Subjects participated in three different tasks: (1) a median nerve stimulation task, a (2) passive discrimination task, and an (3) active discrimination task.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232240" y="7897320"/>
            <a:ext cx="22716720" cy="249631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25544160" y="28960560"/>
            <a:ext cx="807588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cdcdcd"/>
                </a:solidFill>
                <a:latin typeface="Lato Black"/>
                <a:ea typeface="DejaVu Sans"/>
              </a:rPr>
              <a:t>Take a picture</a:t>
            </a:r>
            <a:r>
              <a:rPr b="0" lang="en-US" sz="4800" spc="-1" strike="noStrike">
                <a:solidFill>
                  <a:srgbClr val="cdcdcd"/>
                </a:solidFill>
                <a:latin typeface="Lato"/>
                <a:ea typeface="DejaVu Sans"/>
              </a:rPr>
              <a:t> to </a:t>
            </a:r>
            <a:br/>
            <a:r>
              <a:rPr b="1" lang="en-US" sz="4800" spc="-1" strike="noStrike">
                <a:solidFill>
                  <a:srgbClr val="cdcdcd"/>
                </a:solidFill>
                <a:latin typeface="Lato Black"/>
                <a:ea typeface="DejaVu Sans"/>
              </a:rPr>
              <a:t>discover more</a:t>
            </a:r>
            <a:r>
              <a:rPr b="1" lang="en-US" sz="4800" spc="-1" strike="noStrike">
                <a:solidFill>
                  <a:srgbClr val="cdcdcd"/>
                </a:solidFill>
                <a:latin typeface="Lato"/>
                <a:ea typeface="DejaVu Sans"/>
              </a:rPr>
              <a:t> </a:t>
            </a:r>
            <a:r>
              <a:rPr b="0" lang="en-US" sz="4800" spc="-1" strike="noStrike">
                <a:solidFill>
                  <a:srgbClr val="cdcdcd"/>
                </a:solidFill>
                <a:latin typeface="Lato"/>
                <a:ea typeface="DejaVu Sans"/>
              </a:rPr>
              <a:t>about this research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 flipH="1">
            <a:off x="22468680" y="29867760"/>
            <a:ext cx="129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bg1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1022400" y="1085760"/>
            <a:ext cx="995004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Lato"/>
                <a:ea typeface="DejaVu Sans"/>
              </a:rPr>
              <a:t>A non-invasive technique for recording the electrical activity of the human spinal cord 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7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7116200" y="27432000"/>
            <a:ext cx="4844880" cy="48448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1091840" y="28685160"/>
            <a:ext cx="6914160" cy="2953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1063440" y="25410240"/>
            <a:ext cx="2684520" cy="3265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7650720" y="25374240"/>
            <a:ext cx="3199320" cy="32907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3895920" y="25412760"/>
            <a:ext cx="3672000" cy="3252240"/>
          </a:xfrm>
          <a:prstGeom prst="rect">
            <a:avLst/>
          </a:prstGeom>
          <a:ln>
            <a:noFill/>
          </a:ln>
        </p:spPr>
      </p:pic>
      <p:sp>
        <p:nvSpPr>
          <p:cNvPr id="54" name="CustomShape 7"/>
          <p:cNvSpPr/>
          <p:nvPr/>
        </p:nvSpPr>
        <p:spPr>
          <a:xfrm>
            <a:off x="1097280" y="24917040"/>
            <a:ext cx="97527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1                                     2                                      3                     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40143240" y="1657440"/>
            <a:ext cx="85939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20000"/>
              </a:lnSpc>
            </a:pPr>
            <a:r>
              <a:rPr b="1" lang="en-US" sz="4400" spc="-1" strike="noStrike">
                <a:solidFill>
                  <a:srgbClr val="8c1616"/>
                </a:solidFill>
                <a:latin typeface="Lato"/>
                <a:ea typeface="DejaVu Sans"/>
              </a:rPr>
              <a:t>SETUP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SzPct val="100000"/>
              <a:buBlip>
                <a:blip r:embed="rId7"/>
              </a:buBlip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63 active electrodes for spinal recording</a:t>
            </a:r>
            <a:endParaRPr b="0" lang="en-US" sz="4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SzPct val="100000"/>
              <a:buBlip>
                <a:blip r:embed="rId8"/>
              </a:buBlip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32 channels EEG setup</a:t>
            </a:r>
            <a:endParaRPr b="0" lang="en-US" sz="4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SzPct val="100000"/>
              <a:buBlip>
                <a:blip r:embed="rId9"/>
              </a:buBlip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2 lead ECG</a:t>
            </a:r>
            <a:endParaRPr b="0" lang="en-US" sz="4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SzPct val="100000"/>
              <a:buBlip>
                <a:blip r:embed="rId10"/>
              </a:buBlip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Flat surface electrodes on the neck, ear lobes, and Erb’s points.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4400" spc="-1" strike="noStrike">
                <a:solidFill>
                  <a:srgbClr val="8c1616"/>
                </a:solidFill>
                <a:latin typeface="Lato"/>
                <a:ea typeface="DejaVu Sans"/>
              </a:rPr>
              <a:t>PRELIMINARY RESULTS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Preliminary results confirmed the possibility of obtaining artifact-free evoked electrical potentials reflecting the electrical activity of the cord following the different types of tasks employed.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1"/>
          <a:stretch/>
        </p:blipFill>
        <p:spPr>
          <a:xfrm>
            <a:off x="40011840" y="2812320"/>
            <a:ext cx="9262080" cy="1197828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1631880" y="6435720"/>
            <a:ext cx="897408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Giulio Gabrieli</a:t>
            </a:r>
            <a:r>
              <a:rPr b="0" lang="en-US" sz="4400" spc="-1" strike="noStrike">
                <a:solidFill>
                  <a:srgbClr val="000000"/>
                </a:solidFill>
                <a:latin typeface="Lato"/>
                <a:ea typeface="DejaVu Sans"/>
              </a:rPr>
              <a:t>, Cedric Lenoir, Rory J. Bufacchi, Andre Mouraux, Giandomenico Iannetti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044720" y="6636960"/>
            <a:ext cx="428760" cy="33372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1"/>
          <p:cNvSpPr/>
          <p:nvPr/>
        </p:nvSpPr>
        <p:spPr>
          <a:xfrm>
            <a:off x="23863320" y="28861560"/>
            <a:ext cx="1255320" cy="217260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2"/>
          <p:cNvSpPr/>
          <p:nvPr/>
        </p:nvSpPr>
        <p:spPr>
          <a:xfrm>
            <a:off x="12990960" y="-65520"/>
            <a:ext cx="25975080" cy="107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2500" spc="-1" strike="noStrike">
                <a:solidFill>
                  <a:srgbClr val="ffffff"/>
                </a:solidFill>
                <a:latin typeface="Calibri"/>
                <a:ea typeface="DejaVu Sans"/>
              </a:rPr>
              <a:t>We can record the </a:t>
            </a:r>
            <a:r>
              <a:rPr b="1" lang="en-US" sz="12500" spc="-1" strike="noStrike">
                <a:solidFill>
                  <a:srgbClr val="ffffff"/>
                </a:solidFill>
                <a:latin typeface="Calibri"/>
                <a:ea typeface="DejaVu Sans"/>
              </a:rPr>
              <a:t>electrical activity of the spinal cord</a:t>
            </a:r>
            <a:r>
              <a:rPr b="0" lang="en-US" sz="12500" spc="-1" strike="noStrike">
                <a:solidFill>
                  <a:srgbClr val="ffffff"/>
                </a:solidFill>
                <a:latin typeface="Calibri"/>
                <a:ea typeface="DejaVu Sans"/>
              </a:rPr>
              <a:t> using </a:t>
            </a:r>
            <a:r>
              <a:rPr b="1" lang="en-US" sz="12500" spc="-1" strike="noStrike">
                <a:solidFill>
                  <a:srgbClr val="ffffff"/>
                </a:solidFill>
                <a:latin typeface="Calibri"/>
                <a:ea typeface="DejaVu Sans"/>
              </a:rPr>
              <a:t>non-invasive surface electrodes</a:t>
            </a:r>
            <a:r>
              <a:rPr b="0" lang="en-US" sz="12500" spc="-1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en-US" sz="1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10297</TotalTime>
  <Application>LibreOffice/6.4.7.2$Linux_X86_64 LibreOffice_project/40$Build-2</Application>
  <Words>2234</Words>
  <Paragraphs>276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  <dc:description/>
  <dc:language>en-US</dc:language>
  <cp:lastModifiedBy/>
  <dcterms:modified xsi:type="dcterms:W3CDTF">2022-06-20T14:04:16Z</dcterms:modified>
  <cp:revision>129</cp:revision>
  <dc:subject/>
  <dc:title>Notes:  1. Correct fonts won’t load until you open this in PowerPoint (e.g., if you’re previewing this in your browser it’ll look uglier than it actually is).  2. Generate QR codes here: https://www.qrcode-monkey.com/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