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1">
  <p:sldMasterIdLst>
    <p:sldMasterId id="2147483648" r:id="rId1"/>
  </p:sldMasterIdLst>
  <p:sldIdLst>
    <p:sldId id="256" r:id="rId2"/>
    <p:sldId id="257" r:id="rId3"/>
    <p:sldId id="258" r:id="rId4"/>
    <p:sldId id="260" r:id="rId5"/>
    <p:sldId id="298" r:id="rId6"/>
    <p:sldId id="299" r:id="rId7"/>
    <p:sldId id="259" r:id="rId8"/>
    <p:sldId id="262" r:id="rId9"/>
    <p:sldId id="297" r:id="rId10"/>
    <p:sldId id="263" r:id="rId11"/>
    <p:sldId id="264" r:id="rId12"/>
    <p:sldId id="268" r:id="rId13"/>
    <p:sldId id="293" r:id="rId14"/>
    <p:sldId id="294" r:id="rId15"/>
    <p:sldId id="295" r:id="rId16"/>
    <p:sldId id="296" r:id="rId17"/>
    <p:sldId id="274" r:id="rId18"/>
    <p:sldId id="275" r:id="rId19"/>
    <p:sldId id="276" r:id="rId20"/>
    <p:sldId id="273" r:id="rId21"/>
    <p:sldId id="340" r:id="rId22"/>
    <p:sldId id="341" r:id="rId23"/>
    <p:sldId id="277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272" r:id="rId32"/>
    <p:sldId id="334" r:id="rId33"/>
    <p:sldId id="335" r:id="rId34"/>
    <p:sldId id="331" r:id="rId35"/>
    <p:sldId id="336" r:id="rId36"/>
    <p:sldId id="337" r:id="rId37"/>
    <p:sldId id="332" r:id="rId38"/>
    <p:sldId id="338" r:id="rId39"/>
    <p:sldId id="339" r:id="rId40"/>
    <p:sldId id="333" r:id="rId41"/>
    <p:sldId id="28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7" r:id="rId57"/>
    <p:sldId id="318" r:id="rId58"/>
    <p:sldId id="300" r:id="rId59"/>
    <p:sldId id="282" r:id="rId60"/>
    <p:sldId id="283" r:id="rId61"/>
    <p:sldId id="284" r:id="rId62"/>
    <p:sldId id="281" r:id="rId63"/>
    <p:sldId id="285" r:id="rId64"/>
    <p:sldId id="286" r:id="rId65"/>
    <p:sldId id="320" r:id="rId66"/>
    <p:sldId id="321" r:id="rId67"/>
    <p:sldId id="287" r:id="rId68"/>
    <p:sldId id="322" r:id="rId69"/>
    <p:sldId id="288" r:id="rId70"/>
    <p:sldId id="289" r:id="rId71"/>
    <p:sldId id="315" r:id="rId72"/>
    <p:sldId id="290" r:id="rId73"/>
    <p:sldId id="291" r:id="rId74"/>
    <p:sldId id="316" r:id="rId75"/>
    <p:sldId id="323" r:id="rId76"/>
    <p:sldId id="319" r:id="rId7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94587" autoAdjust="0"/>
  </p:normalViewPr>
  <p:slideViewPr>
    <p:cSldViewPr>
      <p:cViewPr varScale="1">
        <p:scale>
          <a:sx n="33" d="100"/>
          <a:sy n="33" d="100"/>
        </p:scale>
        <p:origin x="62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6093-3F14-40CA-AD71-635DC3327C1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9C67-A38F-475A-BDAB-1C1B08CDB3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or%20de%20tres.cpp" TargetMode="External"/><Relationship Id="rId2" Type="http://schemas.openxmlformats.org/officeDocument/2006/relationships/hyperlink" Target="maoirdetres.alg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or%20de%20tres.exe" TargetMode="External"/><Relationship Id="rId4" Type="http://schemas.openxmlformats.org/officeDocument/2006/relationships/hyperlink" Target="file:///D:\Dev-Cpp\bin\Maior%20de%20tres.ex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tamanho_das_vari&#225;veis_e_endereco.c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ercicio23.cp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exerc&#237;cio45.c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ercicio7.cpp" TargetMode="External"/><Relationship Id="rId2" Type="http://schemas.openxmlformats.org/officeDocument/2006/relationships/hyperlink" Target="exercicio6.c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Comandos%20AlgoritmoXLinguagemC.pdf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intf.c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canf.c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Sele&#231;&#227;o.cpp" TargetMode="External"/><Relationship Id="rId2" Type="http://schemas.openxmlformats.org/officeDocument/2006/relationships/hyperlink" Target="Comandos%20AlgoritmoXLinguagemC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E:\Dev-Cpp\!Progs\exemplo_if.cp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Dev-Cpp\!Progs\exemplo_if_2.cp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switch.cpp" TargetMode="External"/><Relationship Id="rId2" Type="http://schemas.openxmlformats.org/officeDocument/2006/relationships/hyperlink" Target="Comandos%20AlgoritmoXLinguagemC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E:\Dev-Cpp\!Progs\exemplo_switch_1.cp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Repeti&#231;&#227;o%20pr&#233;.cpp" TargetMode="External"/><Relationship Id="rId2" Type="http://schemas.openxmlformats.org/officeDocument/2006/relationships/hyperlink" Target="Comandos%20AlgoritmoXLinguagemC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Repeti&#231;&#227;o%20finita.cpp" TargetMode="External"/><Relationship Id="rId4" Type="http://schemas.openxmlformats.org/officeDocument/2006/relationships/hyperlink" Target="Repeti&#231;&#227;o%20p&#243;s.cp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E:\Dev-Cpp\!Progs\exemplo_switch_1.c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E:\Dev-Cpp\!Progs\exemplo_switch_1.cp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E:\Dev-Cpp\!Progs\exemplo_switch_1.c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cro2.cpp" TargetMode="External"/><Relationship Id="rId2" Type="http://schemas.openxmlformats.org/officeDocument/2006/relationships/hyperlink" Target="macro1.cp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Comandos%20AlgoritmoXLinguagemC.pdf" TargetMode="Externa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14348" y="1000109"/>
            <a:ext cx="7572428" cy="52629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HISTÓRICO</a:t>
            </a:r>
          </a:p>
          <a:p>
            <a:r>
              <a:rPr lang="pt-BR" dirty="0"/>
              <a:t> </a:t>
            </a:r>
          </a:p>
          <a:p>
            <a:r>
              <a:rPr lang="pt-BR" sz="2400" dirty="0"/>
              <a:t>BCPL </a:t>
            </a:r>
            <a:r>
              <a:rPr lang="pt-BR" dirty="0"/>
              <a:t> 			</a:t>
            </a:r>
            <a:r>
              <a:rPr lang="pt-BR" dirty="0" smtClean="0"/>
              <a:t>  </a:t>
            </a:r>
            <a:r>
              <a:rPr lang="pt-BR" sz="2800" dirty="0" smtClean="0"/>
              <a:t>“</a:t>
            </a:r>
            <a:r>
              <a:rPr lang="pt-BR" sz="2800" dirty="0"/>
              <a:t>B”</a:t>
            </a:r>
            <a:r>
              <a:rPr lang="pt-BR" dirty="0"/>
              <a:t>			   	</a:t>
            </a:r>
            <a:r>
              <a:rPr lang="pt-BR" dirty="0" smtClean="0"/>
              <a:t>  </a:t>
            </a:r>
            <a:r>
              <a:rPr lang="pt-BR" sz="2800" dirty="0" smtClean="0"/>
              <a:t>“</a:t>
            </a:r>
            <a:r>
              <a:rPr lang="pt-BR" sz="2800" dirty="0"/>
              <a:t>C”</a:t>
            </a:r>
            <a:endParaRPr lang="pt-BR" dirty="0"/>
          </a:p>
          <a:p>
            <a:r>
              <a:rPr lang="pt-BR" dirty="0"/>
              <a:t>	    Simplificação	        	Implementa funções de </a:t>
            </a:r>
          </a:p>
          <a:p>
            <a:r>
              <a:rPr lang="pt-BR" dirty="0"/>
              <a:t>				</a:t>
            </a:r>
            <a:r>
              <a:rPr lang="pt-BR" dirty="0" smtClean="0"/>
              <a:t>baixo </a:t>
            </a:r>
            <a:r>
              <a:rPr lang="pt-BR" dirty="0"/>
              <a:t>nível:</a:t>
            </a:r>
          </a:p>
          <a:p>
            <a:pPr marL="342900" lvl="0" indent="-342900"/>
            <a:r>
              <a:rPr lang="pt-BR" dirty="0" smtClean="0"/>
              <a:t>					- bit</a:t>
            </a:r>
            <a:r>
              <a:rPr lang="pt-BR" dirty="0"/>
              <a:t>, byte</a:t>
            </a:r>
          </a:p>
          <a:p>
            <a:pPr lvl="0"/>
            <a:r>
              <a:rPr lang="pt-BR" dirty="0" smtClean="0"/>
              <a:t>				- endereços</a:t>
            </a:r>
          </a:p>
          <a:p>
            <a:pPr lvl="0"/>
            <a:endParaRPr lang="pt-BR" dirty="0" smtClean="0"/>
          </a:p>
          <a:p>
            <a:pPr algn="just"/>
            <a:r>
              <a:rPr lang="pt-BR" dirty="0" smtClean="0"/>
              <a:t>	</a:t>
            </a:r>
            <a:r>
              <a:rPr lang="pt-BR" sz="2400" dirty="0" smtClean="0"/>
              <a:t>A </a:t>
            </a:r>
            <a:r>
              <a:rPr lang="pt-BR" sz="2400" dirty="0"/>
              <a:t>linguagem “C” surgiu de uma implementação da “B” </a:t>
            </a:r>
            <a:r>
              <a:rPr lang="pt-BR" sz="2400" dirty="0" smtClean="0"/>
              <a:t>(funções </a:t>
            </a:r>
            <a:r>
              <a:rPr lang="pt-BR" sz="2400" dirty="0"/>
              <a:t>de baixo </a:t>
            </a:r>
            <a:r>
              <a:rPr lang="pt-BR" sz="2400" dirty="0" smtClean="0"/>
              <a:t>nível). </a:t>
            </a:r>
            <a:r>
              <a:rPr lang="pt-BR" sz="2400" dirty="0"/>
              <a:t>Projetada em 1972, no laboratório da Bell, por Dennis Ritchie, a “C” é tida por uma linguagem de médio nível, pois implementa instruções a nível de bit e endereços (o que só era feito através do </a:t>
            </a:r>
            <a:r>
              <a:rPr lang="pt-BR" sz="2400" dirty="0" err="1"/>
              <a:t>assembler</a:t>
            </a:r>
            <a:r>
              <a:rPr lang="pt-BR" sz="2400" dirty="0"/>
              <a:t>) e instruções de alto nível (o que ocorre na maioria das linguagens de programação - COBOL, BASIC</a:t>
            </a:r>
            <a:r>
              <a:rPr lang="pt-BR" sz="2400" dirty="0" smtClean="0"/>
              <a:t>).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428728" y="1927214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214810" y="1928802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0374" y="642918"/>
            <a:ext cx="4040188" cy="6397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428736"/>
            <a:ext cx="4040188" cy="46974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2600" b="1" dirty="0" smtClean="0">
                <a:hlinkClick r:id="rId2" action="ppaction://hlinkfile"/>
              </a:rPr>
              <a:t>// Algoritmo Maior de três</a:t>
            </a:r>
            <a:endParaRPr lang="pt-BR" sz="2600" b="1" dirty="0" smtClean="0"/>
          </a:p>
          <a:p>
            <a:pPr>
              <a:buNone/>
            </a:pPr>
            <a:r>
              <a:rPr lang="pt-BR" sz="2600" b="1" dirty="0" smtClean="0"/>
              <a:t>algoritmo "Maior“</a:t>
            </a:r>
          </a:p>
          <a:p>
            <a:pPr>
              <a:buNone/>
            </a:pPr>
            <a:r>
              <a:rPr lang="pt-BR" sz="2600" b="1" dirty="0" smtClean="0"/>
              <a:t>var</a:t>
            </a:r>
          </a:p>
          <a:p>
            <a:pPr>
              <a:buNone/>
            </a:pPr>
            <a:r>
              <a:rPr lang="pt-BR" sz="2600" b="1" dirty="0" smtClean="0"/>
              <a:t>   a, b, c, d, f: real</a:t>
            </a:r>
          </a:p>
          <a:p>
            <a:pPr>
              <a:buNone/>
            </a:pPr>
            <a:r>
              <a:rPr lang="pt-BR" sz="2600" b="1" dirty="0" smtClean="0"/>
              <a:t>inicio</a:t>
            </a:r>
          </a:p>
          <a:p>
            <a:pPr>
              <a:buNone/>
            </a:pPr>
            <a:r>
              <a:rPr lang="pt-BR" sz="2600" b="1" dirty="0" smtClean="0"/>
              <a:t>   </a:t>
            </a:r>
            <a:r>
              <a:rPr lang="pt-BR" sz="2600" b="1" dirty="0" err="1" smtClean="0"/>
              <a:t>escreval</a:t>
            </a:r>
            <a:r>
              <a:rPr lang="pt-BR" sz="2600" b="1" dirty="0" smtClean="0"/>
              <a:t>("Digite três valores inteiros e positivos")</a:t>
            </a:r>
          </a:p>
          <a:p>
            <a:pPr>
              <a:buNone/>
            </a:pPr>
            <a:r>
              <a:rPr lang="pt-BR" sz="2600" b="1" dirty="0" smtClean="0"/>
              <a:t>   leia(a, b, c)</a:t>
            </a:r>
          </a:p>
          <a:p>
            <a:pPr>
              <a:buNone/>
            </a:pPr>
            <a:r>
              <a:rPr lang="pt-BR" sz="2600" b="1" dirty="0" smtClean="0"/>
              <a:t>   </a:t>
            </a:r>
            <a:r>
              <a:rPr lang="pt-BR" sz="2600" b="1" dirty="0" err="1" smtClean="0"/>
              <a:t>escreval</a:t>
            </a:r>
            <a:r>
              <a:rPr lang="pt-BR" sz="2600" b="1" dirty="0" smtClean="0"/>
              <a:t>("")</a:t>
            </a:r>
          </a:p>
          <a:p>
            <a:pPr>
              <a:buNone/>
            </a:pPr>
            <a:r>
              <a:rPr lang="pt-BR" sz="2600" b="1" dirty="0" smtClean="0"/>
              <a:t>   d &lt;- (a+b+(</a:t>
            </a:r>
            <a:r>
              <a:rPr lang="pt-BR" sz="2600" b="1" dirty="0" err="1" smtClean="0"/>
              <a:t>abs</a:t>
            </a:r>
            <a:r>
              <a:rPr lang="pt-BR" sz="2600" b="1" dirty="0" smtClean="0"/>
              <a:t>(a-b)))/2</a:t>
            </a:r>
          </a:p>
          <a:p>
            <a:pPr>
              <a:buNone/>
            </a:pPr>
            <a:r>
              <a:rPr lang="pt-BR" sz="2600" b="1" dirty="0" smtClean="0"/>
              <a:t>   f &lt;- (c+d+(</a:t>
            </a:r>
            <a:r>
              <a:rPr lang="pt-BR" sz="2600" b="1" dirty="0" err="1" smtClean="0"/>
              <a:t>abs</a:t>
            </a:r>
            <a:r>
              <a:rPr lang="pt-BR" sz="2600" b="1" dirty="0" smtClean="0"/>
              <a:t>(c-d)))/2</a:t>
            </a:r>
          </a:p>
          <a:p>
            <a:pPr>
              <a:buNone/>
            </a:pPr>
            <a:r>
              <a:rPr lang="pt-BR" sz="2600" b="1" dirty="0" smtClean="0"/>
              <a:t>   escreva("Lidos: ",a:3,b:3,c:3,". O maior dos três é: ", f:5)</a:t>
            </a:r>
          </a:p>
          <a:p>
            <a:pPr>
              <a:buNone/>
            </a:pPr>
            <a:r>
              <a:rPr lang="pt-BR" sz="2600" b="1" dirty="0" err="1" smtClean="0"/>
              <a:t>fimalgoritmo</a:t>
            </a:r>
            <a:endParaRPr lang="pt-BR" sz="2600" b="1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3438" y="642918"/>
            <a:ext cx="4041775" cy="639762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/>
              <a:t>PROGRAMA “C”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28736"/>
            <a:ext cx="4041775" cy="469742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3000" b="1" dirty="0" smtClean="0">
                <a:hlinkClick r:id="rId3" action="ppaction://hlinkfile"/>
              </a:rPr>
              <a:t>// Programa Maior de três  </a:t>
            </a:r>
            <a:r>
              <a:rPr lang="pt-BR" sz="3000" b="1" dirty="0" smtClean="0">
                <a:hlinkClick r:id="rId4" action="ppaction://hlinkfile"/>
              </a:rPr>
              <a:t>.</a:t>
            </a:r>
            <a:r>
              <a:rPr lang="pt-BR" sz="3000" b="1" dirty="0" smtClean="0">
                <a:hlinkClick r:id="rId5" action="ppaction://hlinkfile"/>
              </a:rPr>
              <a:t>EXE</a:t>
            </a:r>
            <a:endParaRPr lang="pt-BR" sz="3000" b="1" dirty="0" smtClean="0"/>
          </a:p>
          <a:p>
            <a:pPr>
              <a:buNone/>
            </a:pPr>
            <a:r>
              <a:rPr lang="pt-BR" sz="3000" b="1" dirty="0" smtClean="0"/>
              <a:t># include &lt;</a:t>
            </a:r>
            <a:r>
              <a:rPr lang="pt-BR" sz="3000" b="1" dirty="0" err="1" smtClean="0"/>
              <a:t>stdio</a:t>
            </a:r>
            <a:r>
              <a:rPr lang="pt-BR" sz="3000" b="1" dirty="0" smtClean="0"/>
              <a:t>.h&gt;</a:t>
            </a:r>
          </a:p>
          <a:p>
            <a:pPr>
              <a:buNone/>
            </a:pPr>
            <a:r>
              <a:rPr lang="pt-BR" sz="3000" b="1" dirty="0" smtClean="0"/>
              <a:t># include &lt;</a:t>
            </a:r>
            <a:r>
              <a:rPr lang="pt-BR" sz="3000" b="1" dirty="0" err="1" smtClean="0"/>
              <a:t>stdlib</a:t>
            </a:r>
            <a:r>
              <a:rPr lang="pt-BR" sz="3000" b="1" dirty="0" smtClean="0"/>
              <a:t>.h&gt;</a:t>
            </a:r>
          </a:p>
          <a:p>
            <a:pPr>
              <a:buNone/>
            </a:pPr>
            <a:r>
              <a:rPr lang="pt-BR" sz="3000" b="1" dirty="0" err="1" smtClean="0"/>
              <a:t>int</a:t>
            </a:r>
            <a:r>
              <a:rPr lang="pt-BR" sz="3000" b="1" dirty="0" smtClean="0"/>
              <a:t> </a:t>
            </a:r>
            <a:r>
              <a:rPr lang="pt-BR" sz="3000" b="1" dirty="0" err="1" smtClean="0"/>
              <a:t>main</a:t>
            </a:r>
            <a:r>
              <a:rPr lang="pt-BR" sz="3000" b="1" dirty="0" smtClean="0"/>
              <a:t>(</a:t>
            </a:r>
            <a:r>
              <a:rPr lang="pt-BR" sz="3000" b="1" dirty="0" err="1" smtClean="0"/>
              <a:t>void</a:t>
            </a:r>
            <a:r>
              <a:rPr lang="pt-BR" sz="3000" b="1" dirty="0" smtClean="0"/>
              <a:t>)</a:t>
            </a:r>
          </a:p>
          <a:p>
            <a:pPr>
              <a:buNone/>
            </a:pPr>
            <a:r>
              <a:rPr lang="pt-BR" sz="3000" b="1" dirty="0" smtClean="0"/>
              <a:t>{</a:t>
            </a:r>
          </a:p>
          <a:p>
            <a:pPr>
              <a:buNone/>
            </a:pPr>
            <a:r>
              <a:rPr lang="pt-BR" sz="3000" b="1" dirty="0" smtClean="0"/>
              <a:t>     </a:t>
            </a:r>
            <a:r>
              <a:rPr lang="pt-BR" sz="3000" b="1" dirty="0" err="1" smtClean="0"/>
              <a:t>int</a:t>
            </a:r>
            <a:r>
              <a:rPr lang="pt-BR" sz="3000" b="1" dirty="0" smtClean="0"/>
              <a:t> a, b, c, d, f;</a:t>
            </a:r>
          </a:p>
          <a:p>
            <a:pPr>
              <a:buNone/>
            </a:pPr>
            <a:r>
              <a:rPr lang="pt-BR" sz="3000" b="1" dirty="0" smtClean="0"/>
              <a:t>     </a:t>
            </a:r>
            <a:r>
              <a:rPr lang="pt-BR" sz="3000" b="1" dirty="0" err="1" smtClean="0"/>
              <a:t>printf</a:t>
            </a:r>
            <a:r>
              <a:rPr lang="pt-BR" sz="3000" b="1" dirty="0" smtClean="0"/>
              <a:t>("Digite </a:t>
            </a:r>
            <a:r>
              <a:rPr lang="pt-BR" sz="3000" b="1" dirty="0" err="1" smtClean="0"/>
              <a:t>tres</a:t>
            </a:r>
            <a:r>
              <a:rPr lang="pt-BR" sz="3000" b="1" dirty="0" smtClean="0"/>
              <a:t> valores inteiros e        </a:t>
            </a:r>
          </a:p>
          <a:p>
            <a:pPr>
              <a:buNone/>
            </a:pPr>
            <a:r>
              <a:rPr lang="pt-BR" sz="3000" b="1" dirty="0"/>
              <a:t> </a:t>
            </a:r>
            <a:r>
              <a:rPr lang="pt-BR" sz="3000" b="1" dirty="0" smtClean="0"/>
              <a:t>                 positivos\n");</a:t>
            </a:r>
          </a:p>
          <a:p>
            <a:pPr>
              <a:buNone/>
            </a:pPr>
            <a:r>
              <a:rPr lang="pt-BR" sz="3000" b="1" dirty="0" smtClean="0"/>
              <a:t>     </a:t>
            </a:r>
            <a:r>
              <a:rPr lang="pt-BR" sz="3000" b="1" dirty="0" err="1" smtClean="0"/>
              <a:t>scanf</a:t>
            </a:r>
            <a:r>
              <a:rPr lang="pt-BR" sz="3000" b="1" dirty="0" smtClean="0"/>
              <a:t>("%d %d %d",&amp;a, &amp;b, &amp;c);</a:t>
            </a:r>
          </a:p>
          <a:p>
            <a:pPr>
              <a:buNone/>
            </a:pPr>
            <a:r>
              <a:rPr lang="pt-BR" sz="3000" b="1" dirty="0" smtClean="0"/>
              <a:t>     d =(a+b+(</a:t>
            </a:r>
            <a:r>
              <a:rPr lang="pt-BR" sz="3000" b="1" dirty="0" err="1" smtClean="0"/>
              <a:t>abs</a:t>
            </a:r>
            <a:r>
              <a:rPr lang="pt-BR" sz="3000" b="1" dirty="0" smtClean="0"/>
              <a:t>(a-b)))/2;</a:t>
            </a:r>
          </a:p>
          <a:p>
            <a:pPr>
              <a:buNone/>
            </a:pPr>
            <a:r>
              <a:rPr lang="pt-BR" sz="3000" b="1" dirty="0" smtClean="0"/>
              <a:t>     f =(c+d+(</a:t>
            </a:r>
            <a:r>
              <a:rPr lang="pt-BR" sz="3000" b="1" dirty="0" err="1" smtClean="0"/>
              <a:t>abs</a:t>
            </a:r>
            <a:r>
              <a:rPr lang="pt-BR" sz="3000" b="1" dirty="0" smtClean="0"/>
              <a:t>(c-d)))/2;</a:t>
            </a:r>
          </a:p>
          <a:p>
            <a:pPr>
              <a:buNone/>
            </a:pPr>
            <a:r>
              <a:rPr lang="pt-BR" sz="3000" b="1" dirty="0" smtClean="0"/>
              <a:t>     </a:t>
            </a:r>
            <a:r>
              <a:rPr lang="pt-BR" sz="3000" b="1" dirty="0" err="1" smtClean="0"/>
              <a:t>printf</a:t>
            </a:r>
            <a:r>
              <a:rPr lang="pt-BR" sz="3000" b="1" dirty="0" smtClean="0"/>
              <a:t>("Lidos:%3d,%3d e%3d. O </a:t>
            </a:r>
          </a:p>
          <a:p>
            <a:pPr>
              <a:buNone/>
            </a:pPr>
            <a:r>
              <a:rPr lang="pt-BR" sz="3000" b="1" dirty="0"/>
              <a:t> </a:t>
            </a:r>
            <a:r>
              <a:rPr lang="pt-BR" sz="3000" b="1" dirty="0" smtClean="0"/>
              <a:t>                maior dos </a:t>
            </a:r>
            <a:r>
              <a:rPr lang="pt-BR" sz="3000" b="1" dirty="0" err="1" smtClean="0"/>
              <a:t>tres</a:t>
            </a:r>
            <a:r>
              <a:rPr lang="pt-BR" sz="3000" b="1" dirty="0" smtClean="0"/>
              <a:t> e:%3d\n\n", </a:t>
            </a:r>
          </a:p>
          <a:p>
            <a:pPr>
              <a:buNone/>
            </a:pPr>
            <a:r>
              <a:rPr lang="pt-BR" sz="3000" b="1" dirty="0"/>
              <a:t> </a:t>
            </a:r>
            <a:r>
              <a:rPr lang="pt-BR" sz="3000" b="1" dirty="0" smtClean="0"/>
              <a:t>                 a,b,c,f);</a:t>
            </a:r>
          </a:p>
          <a:p>
            <a:pPr>
              <a:buNone/>
            </a:pPr>
            <a:r>
              <a:rPr lang="pt-BR" sz="3000" b="1" dirty="0" smtClean="0"/>
              <a:t>     system("PAUSE");</a:t>
            </a:r>
          </a:p>
          <a:p>
            <a:pPr>
              <a:buNone/>
            </a:pPr>
            <a:r>
              <a:rPr lang="pt-BR" sz="3000" b="1" dirty="0" smtClean="0"/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 txBox="1">
            <a:spLocks/>
          </p:cNvSpPr>
          <p:nvPr/>
        </p:nvSpPr>
        <p:spPr>
          <a:xfrm>
            <a:off x="785787" y="642918"/>
            <a:ext cx="7929617" cy="639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PROGRAMA “C”</a:t>
            </a:r>
          </a:p>
        </p:txBody>
      </p:sp>
      <p:sp>
        <p:nvSpPr>
          <p:cNvPr id="3" name="Espaço Reservado para Conteúdo 5"/>
          <p:cNvSpPr txBox="1">
            <a:spLocks/>
          </p:cNvSpPr>
          <p:nvPr/>
        </p:nvSpPr>
        <p:spPr>
          <a:xfrm>
            <a:off x="785786" y="1285860"/>
            <a:ext cx="7929618" cy="4697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Programa Maior de três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include &lt;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include &lt;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stdlib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b, c, d,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("Digite 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tres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valores inteiros e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positivos\n");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 %d %d",&amp;a, &amp;b, &amp;c);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d =(a+b+(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(a-b)))/2;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f =(c+d+(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(c-d)))/2;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("Lidos:%3d,%3d e%3d. 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maior dos </a:t>
            </a:r>
            <a:r>
              <a:rPr kumimoji="0" lang="pt-B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tres</a:t>
            </a: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e:%3d\n\n",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a,b,c,f);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system("PAUSE");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o Explicativo 1 7"/>
          <p:cNvSpPr/>
          <p:nvPr/>
        </p:nvSpPr>
        <p:spPr>
          <a:xfrm>
            <a:off x="4286248" y="1142984"/>
            <a:ext cx="4214842" cy="1285884"/>
          </a:xfrm>
          <a:prstGeom prst="borderCallout1">
            <a:avLst>
              <a:gd name="adj1" fmla="val 44869"/>
              <a:gd name="adj2" fmla="val -3919"/>
              <a:gd name="adj3" fmla="val 57057"/>
              <a:gd name="adj4" fmla="val -356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Arquivo de cabeçalho</a:t>
            </a:r>
          </a:p>
          <a:p>
            <a:r>
              <a:rPr lang="pt-B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arquivo é responsável por um conjunto de funções.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o Explicativo 1 8"/>
          <p:cNvSpPr/>
          <p:nvPr/>
        </p:nvSpPr>
        <p:spPr>
          <a:xfrm>
            <a:off x="4857752" y="2928934"/>
            <a:ext cx="3643338" cy="785818"/>
          </a:xfrm>
          <a:prstGeom prst="borderCallout1">
            <a:avLst>
              <a:gd name="adj1" fmla="val 18750"/>
              <a:gd name="adj2" fmla="val -8333"/>
              <a:gd name="adj3" fmla="val -71275"/>
              <a:gd name="adj4" fmla="val -68120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 função </a:t>
            </a:r>
            <a:r>
              <a:rPr lang="pt-B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principal. O que será executado.</a:t>
            </a:r>
          </a:p>
        </p:txBody>
      </p:sp>
      <p:sp>
        <p:nvSpPr>
          <p:cNvPr id="10" name="Texto Explicativo 1 9"/>
          <p:cNvSpPr/>
          <p:nvPr/>
        </p:nvSpPr>
        <p:spPr>
          <a:xfrm>
            <a:off x="5357818" y="4143380"/>
            <a:ext cx="3143272" cy="1285884"/>
          </a:xfrm>
          <a:prstGeom prst="borderCallout1">
            <a:avLst>
              <a:gd name="adj1" fmla="val 18750"/>
              <a:gd name="adj2" fmla="val -8333"/>
              <a:gd name="adj3" fmla="val -120387"/>
              <a:gd name="adj4" fmla="val -138696"/>
            </a:avLst>
          </a:prstGeom>
          <a:noFill/>
          <a:ln w="38100">
            <a:solidFill>
              <a:srgbClr val="008E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smtClean="0">
                <a:solidFill>
                  <a:srgbClr val="008E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 são utilizados para identificar um bloco de  código </a:t>
            </a:r>
            <a:endParaRPr lang="pt-BR" sz="2400" b="1" dirty="0">
              <a:solidFill>
                <a:srgbClr val="008E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1000100" y="4929198"/>
            <a:ext cx="4071966" cy="857256"/>
          </a:xfrm>
          <a:prstGeom prst="line">
            <a:avLst/>
          </a:prstGeom>
          <a:ln w="38100">
            <a:solidFill>
              <a:srgbClr val="008E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643866" cy="519749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B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dados :</a:t>
            </a:r>
            <a:endParaRPr lang="pt-BR" sz="3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/>
              <a:t>Na linguagem de programação C existem 5 tipos básicos de dados. São eles: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Sem valor  </a:t>
            </a:r>
            <a:r>
              <a:rPr lang="pt-BR" sz="3600" b="1" dirty="0" err="1" smtClean="0">
                <a:sym typeface="Wingdings" pitchFamily="2" charset="2"/>
              </a:rPr>
              <a:t>void</a:t>
            </a:r>
            <a:r>
              <a:rPr lang="pt-BR" sz="3600" b="1" dirty="0" smtClean="0">
                <a:sym typeface="Wingdings" pitchFamily="2" charset="2"/>
              </a:rPr>
              <a:t> (0 bytes)</a:t>
            </a:r>
            <a:endParaRPr lang="pt-BR" b="1" dirty="0" smtClean="0"/>
          </a:p>
          <a:p>
            <a:pPr lvl="1"/>
            <a:r>
              <a:rPr lang="pt-BR" dirty="0" err="1" smtClean="0"/>
              <a:t>Caracter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sz="3600" b="1" dirty="0" err="1" smtClean="0">
                <a:solidFill>
                  <a:schemeClr val="tx1"/>
                </a:solidFill>
                <a:sym typeface="Wingdings" pitchFamily="2" charset="2"/>
              </a:rPr>
              <a:t>char</a:t>
            </a:r>
            <a:r>
              <a:rPr lang="pt-BR" b="1" dirty="0" smtClean="0">
                <a:sym typeface="Wingdings" pitchFamily="2" charset="2"/>
              </a:rPr>
              <a:t> </a:t>
            </a:r>
            <a:r>
              <a:rPr lang="pt-BR" sz="3600" b="1" dirty="0" smtClean="0">
                <a:sym typeface="Wingdings" pitchFamily="2" charset="2"/>
              </a:rPr>
              <a:t>(1 bytes)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Inteiro  </a:t>
            </a:r>
            <a:r>
              <a:rPr lang="pt-BR" sz="3600" b="1" dirty="0" err="1" smtClean="0">
                <a:sym typeface="Wingdings" pitchFamily="2" charset="2"/>
              </a:rPr>
              <a:t>int</a:t>
            </a:r>
            <a:r>
              <a:rPr lang="pt-BR" b="1" dirty="0" smtClean="0">
                <a:sym typeface="Wingdings" pitchFamily="2" charset="2"/>
              </a:rPr>
              <a:t> </a:t>
            </a:r>
            <a:r>
              <a:rPr lang="pt-BR" sz="3600" b="1" dirty="0" smtClean="0">
                <a:sym typeface="Wingdings" pitchFamily="2" charset="2"/>
              </a:rPr>
              <a:t>(2,4 bytes)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Real simples  </a:t>
            </a:r>
            <a:r>
              <a:rPr lang="pt-BR" sz="3600" b="1" dirty="0" err="1" smtClean="0">
                <a:sym typeface="Wingdings" pitchFamily="2" charset="2"/>
              </a:rPr>
              <a:t>float</a:t>
            </a:r>
            <a:r>
              <a:rPr lang="pt-BR" b="1" dirty="0" smtClean="0">
                <a:sym typeface="Wingdings" pitchFamily="2" charset="2"/>
              </a:rPr>
              <a:t> </a:t>
            </a:r>
            <a:r>
              <a:rPr lang="pt-BR" sz="3600" b="1" dirty="0" smtClean="0">
                <a:sym typeface="Wingdings" pitchFamily="2" charset="2"/>
              </a:rPr>
              <a:t>(4 bytes)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Real dupla  </a:t>
            </a:r>
            <a:r>
              <a:rPr lang="pt-BR" sz="3600" b="1" dirty="0" err="1" smtClean="0">
                <a:sym typeface="Wingdings" pitchFamily="2" charset="2"/>
              </a:rPr>
              <a:t>double</a:t>
            </a:r>
            <a:r>
              <a:rPr lang="pt-BR" sz="3600" b="1" dirty="0" smtClean="0">
                <a:sym typeface="Wingdings" pitchFamily="2" charset="2"/>
              </a:rPr>
              <a:t> (8 bytes)</a:t>
            </a:r>
          </a:p>
          <a:p>
            <a:pPr>
              <a:buNone/>
            </a:pPr>
            <a:endParaRPr lang="pt-BR" b="1" i="1" dirty="0"/>
          </a:p>
        </p:txBody>
      </p:sp>
      <p:sp>
        <p:nvSpPr>
          <p:cNvPr id="2" name="Estrela de 10 Pontos 1">
            <a:hlinkClick r:id="rId2" action="ppaction://hlinkfile"/>
          </p:cNvPr>
          <p:cNvSpPr/>
          <p:nvPr/>
        </p:nvSpPr>
        <p:spPr>
          <a:xfrm>
            <a:off x="7596336" y="5373216"/>
            <a:ext cx="720080" cy="72008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740352" y="55799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Ex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703682"/>
            <a:ext cx="8646591" cy="55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714481" y="1571612"/>
          <a:ext cx="5643601" cy="50006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8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( )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 err="1"/>
                        <a:t>membridade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E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[ ]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 err="1"/>
                        <a:t>membridade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E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.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 err="1"/>
                        <a:t>membridade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E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-&gt;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 err="1"/>
                        <a:t>membridade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E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-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+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~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!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*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&amp;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++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--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/>
                        <a:t>Sizeof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 err="1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/>
                        <a:t>(tipo)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unário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 dirty="0"/>
                        <a:t>D</a:t>
                      </a:r>
                      <a:endParaRPr lang="pt-BR" sz="20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14481" y="1214422"/>
          <a:ext cx="5643601" cy="35719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78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Operador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Função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Associatividade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785918" y="1500174"/>
          <a:ext cx="5643602" cy="49334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8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*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multiplicativo</a:t>
                      </a:r>
                      <a:endParaRPr lang="pt-BR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/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multiplicativo</a:t>
                      </a:r>
                      <a:endParaRPr lang="pt-BR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%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multiplicativo</a:t>
                      </a:r>
                      <a:endParaRPr lang="pt-BR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+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aditivo</a:t>
                      </a:r>
                      <a:endParaRPr lang="pt-BR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-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aditivo</a:t>
                      </a:r>
                      <a:endParaRPr lang="pt-BR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&lt;&lt;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/>
                        <a:t>bit a bit</a:t>
                      </a:r>
                      <a:endParaRPr lang="pt-BR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&gt;&gt;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bit a bit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&lt;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relacional</a:t>
                      </a:r>
                      <a:endParaRPr lang="pt-BR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&gt;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relacional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&lt;=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relacional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&gt;=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relacional</a:t>
                      </a:r>
                      <a:endParaRPr lang="pt-BR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==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relacional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!=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relacional</a:t>
                      </a:r>
                      <a:endParaRPr lang="pt-BR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/>
                        <a:t>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2947" marR="4294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85918" y="1142984"/>
          <a:ext cx="5643601" cy="3624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78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Operador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Função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Associatividade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785918" y="1643050"/>
          <a:ext cx="5643602" cy="428627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&amp;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bit a bit</a:t>
                      </a:r>
                      <a:endParaRPr lang="pt-BR" sz="2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E</a:t>
                      </a:r>
                      <a:endParaRPr lang="pt-BR" sz="2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^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bit a bit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E</a:t>
                      </a:r>
                      <a:endParaRPr lang="pt-BR" sz="2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|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bit a bit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E</a:t>
                      </a:r>
                      <a:endParaRPr lang="pt-BR" sz="2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&amp;&amp;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lógico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E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|</a:t>
                      </a:r>
                      <a:r>
                        <a:rPr lang="pt-BR" sz="2000" b="1" dirty="0" err="1"/>
                        <a:t>|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lógico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E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?: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condicional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D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99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=,*=,/=,%=,+=,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-=,&lt;&lt;=,&gt;&gt;=,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&amp;=,^=,|=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0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/>
                        <a:t>atribuição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0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/>
                        <a:t>D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,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seqüencial</a:t>
                      </a:r>
                      <a:endParaRPr lang="pt-BR" sz="2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E</a:t>
                      </a:r>
                      <a:endParaRPr lang="pt-BR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85919" y="1285860"/>
          <a:ext cx="5643601" cy="35719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78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Operador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Função</a:t>
                      </a:r>
                      <a:endParaRPr lang="pt-BR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Associatividade</a:t>
                      </a:r>
                      <a:endParaRPr lang="pt-BR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1. Quais destes operadores são aritméticos?</a:t>
            </a:r>
          </a:p>
          <a:p>
            <a:pPr marL="971550" lvl="1" indent="-514350">
              <a:buNone/>
            </a:pPr>
            <a:r>
              <a:rPr lang="pt-BR" dirty="0" smtClean="0"/>
              <a:t>a)+       b) &amp;&amp;      c) %      d) &lt;     e) &lt;&lt;</a:t>
            </a:r>
          </a:p>
          <a:p>
            <a:pPr marL="571500" indent="-514350">
              <a:buNone/>
            </a:pPr>
            <a:r>
              <a:rPr lang="pt-BR" dirty="0" smtClean="0"/>
              <a:t>2. Reescreva  a instrução utilizando o operador de incremento.</a:t>
            </a:r>
          </a:p>
          <a:p>
            <a:pPr marL="571500" indent="-514350">
              <a:buNone/>
            </a:pPr>
            <a:r>
              <a:rPr lang="pt-BR" dirty="0" smtClean="0"/>
              <a:t>	num = num + 1</a:t>
            </a:r>
          </a:p>
          <a:p>
            <a:pPr marL="571500" indent="-514350">
              <a:buNone/>
            </a:pPr>
            <a:r>
              <a:rPr lang="pt-BR" dirty="0" smtClean="0"/>
              <a:t>3. Como será interpretada a expressão x+++y?</a:t>
            </a:r>
          </a:p>
          <a:p>
            <a:pPr marL="571500" indent="-514350">
              <a:buNone/>
            </a:pPr>
            <a:r>
              <a:rPr lang="pt-BR" dirty="0" smtClean="0"/>
              <a:t>	a) x++  +  y		b)x   +   ++y</a:t>
            </a:r>
          </a:p>
          <a:p>
            <a:pPr>
              <a:buNone/>
            </a:pPr>
            <a:r>
              <a:rPr lang="pt-BR" dirty="0" smtClean="0"/>
              <a:t>									</a:t>
            </a:r>
            <a:r>
              <a:rPr lang="pt-BR" dirty="0" smtClean="0">
                <a:hlinkClick r:id="rId2" action="ppaction://hlinkfile"/>
              </a:rPr>
              <a:t>EX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4. Supondo que todas as var sejam do tipo </a:t>
            </a:r>
            <a:r>
              <a:rPr lang="pt-BR" b="1" dirty="0" err="1" smtClean="0"/>
              <a:t>int</a:t>
            </a:r>
            <a:r>
              <a:rPr lang="pt-BR" b="1" dirty="0" smtClean="0"/>
              <a:t>, </a:t>
            </a:r>
            <a:r>
              <a:rPr lang="pt-BR" dirty="0" smtClean="0"/>
              <a:t>qual o valor de cada expressão?</a:t>
            </a:r>
          </a:p>
          <a:p>
            <a:pPr>
              <a:buNone/>
            </a:pPr>
            <a:r>
              <a:rPr lang="pt-BR" dirty="0" smtClean="0"/>
              <a:t>	a) y = (5+1)/2*3</a:t>
            </a:r>
          </a:p>
          <a:p>
            <a:pPr>
              <a:buNone/>
            </a:pPr>
            <a:r>
              <a:rPr lang="pt-BR" dirty="0" smtClean="0"/>
              <a:t>	b) a = 3+2*(b=7/2)</a:t>
            </a:r>
          </a:p>
          <a:p>
            <a:pPr>
              <a:buNone/>
            </a:pPr>
            <a:r>
              <a:rPr lang="pt-BR" dirty="0" smtClean="0"/>
              <a:t>	c) c = 5+10%4/2</a:t>
            </a:r>
          </a:p>
          <a:p>
            <a:pPr>
              <a:buNone/>
            </a:pPr>
            <a:r>
              <a:rPr lang="pt-BR" dirty="0" smtClean="0"/>
              <a:t>5. Qual o valor de k?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int</a:t>
            </a:r>
            <a:r>
              <a:rPr lang="pt-BR" dirty="0" smtClean="0"/>
              <a:t> k, j=3;</a:t>
            </a:r>
          </a:p>
          <a:p>
            <a:pPr>
              <a:buNone/>
            </a:pPr>
            <a:r>
              <a:rPr lang="pt-BR" dirty="0" smtClean="0"/>
              <a:t>	k = j == 3;						</a:t>
            </a:r>
            <a:r>
              <a:rPr lang="pt-BR" dirty="0" smtClean="0">
                <a:hlinkClick r:id="rId2" action="ppaction://hlinkfile"/>
              </a:rPr>
              <a:t>EX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6. Que confusão!!! Parênteses??? Onde colocar?</a:t>
            </a:r>
          </a:p>
          <a:p>
            <a:pPr>
              <a:buNone/>
            </a:pPr>
            <a:r>
              <a:rPr lang="pt-BR" dirty="0" smtClean="0"/>
              <a:t>	a = x &lt; y ? x &lt; z ? x : z : y &lt; z ? y : z;</a:t>
            </a:r>
          </a:p>
          <a:p>
            <a:pPr>
              <a:buNone/>
            </a:pPr>
            <a:r>
              <a:rPr lang="pt-BR" dirty="0" smtClean="0"/>
              <a:t>	Considere x=1, y=2, z=3. Qual o resultado?</a:t>
            </a:r>
          </a:p>
          <a:p>
            <a:pPr>
              <a:buNone/>
            </a:pPr>
            <a:r>
              <a:rPr lang="pt-BR" dirty="0" smtClean="0"/>
              <a:t>								         </a:t>
            </a:r>
            <a:r>
              <a:rPr lang="pt-BR" dirty="0" smtClean="0">
                <a:hlinkClick r:id="rId2" action="ppaction://hlinkfile"/>
              </a:rPr>
              <a:t>EX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7. Reescreva esta linha utilizando a estrutura de seleção.</a:t>
            </a:r>
          </a:p>
          <a:p>
            <a:pPr>
              <a:buNone/>
            </a:pPr>
            <a:r>
              <a:rPr lang="pt-BR" dirty="0" smtClean="0"/>
              <a:t>									</a:t>
            </a:r>
            <a:r>
              <a:rPr lang="pt-BR" dirty="0" smtClean="0">
                <a:hlinkClick r:id="rId3" action="ppaction://hlinkfile"/>
              </a:rPr>
              <a:t>EX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715304" cy="50720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pt-BR" sz="2900" dirty="0"/>
              <a:t>Portabilidade: </a:t>
            </a:r>
            <a:r>
              <a:rPr lang="pt-BR" sz="2900" dirty="0" smtClean="0"/>
              <a:t>o </a:t>
            </a:r>
            <a:r>
              <a:rPr lang="pt-BR" sz="2900" dirty="0"/>
              <a:t>comitê ANSI (</a:t>
            </a:r>
            <a:r>
              <a:rPr lang="pt-BR" sz="2900" dirty="0" err="1"/>
              <a:t>American</a:t>
            </a:r>
            <a:r>
              <a:rPr lang="pt-BR" sz="2900" dirty="0"/>
              <a:t> </a:t>
            </a:r>
            <a:r>
              <a:rPr lang="pt-BR" sz="2900" dirty="0" err="1"/>
              <a:t>National</a:t>
            </a:r>
            <a:r>
              <a:rPr lang="pt-BR" sz="2900" dirty="0"/>
              <a:t> Standards </a:t>
            </a:r>
            <a:r>
              <a:rPr lang="pt-BR" sz="2900" dirty="0" err="1"/>
              <a:t>Institute</a:t>
            </a:r>
            <a:r>
              <a:rPr lang="pt-BR" sz="2900" dirty="0"/>
              <a:t>) iniciou um trabalho de padronização que foi seguido, em grande parte, pelas implementações comerciais;</a:t>
            </a:r>
          </a:p>
          <a:p>
            <a:pPr lvl="0"/>
            <a:r>
              <a:rPr lang="pt-BR" sz="2900" dirty="0"/>
              <a:t>Conjunto básico de tipo de </a:t>
            </a:r>
            <a:r>
              <a:rPr lang="pt-BR" sz="2900" dirty="0" smtClean="0"/>
              <a:t>dados;</a:t>
            </a:r>
            <a:endParaRPr lang="pt-BR" sz="2900" dirty="0"/>
          </a:p>
          <a:p>
            <a:pPr lvl="0"/>
            <a:r>
              <a:rPr lang="pt-BR" sz="2900" dirty="0"/>
              <a:t>Instruções para programação </a:t>
            </a:r>
            <a:r>
              <a:rPr lang="pt-BR" sz="2900" dirty="0" smtClean="0"/>
              <a:t>estruturada;</a:t>
            </a:r>
            <a:endParaRPr lang="pt-BR" sz="2900" dirty="0"/>
          </a:p>
          <a:p>
            <a:pPr lvl="0"/>
            <a:r>
              <a:rPr lang="pt-BR" sz="2900" dirty="0"/>
              <a:t>Possui um pequeno número de </a:t>
            </a:r>
            <a:r>
              <a:rPr lang="pt-BR" sz="2900" dirty="0" smtClean="0"/>
              <a:t>comandos;</a:t>
            </a:r>
            <a:endParaRPr lang="pt-BR" sz="2900" dirty="0"/>
          </a:p>
          <a:p>
            <a:pPr lvl="0"/>
            <a:r>
              <a:rPr lang="pt-BR" sz="2900" dirty="0"/>
              <a:t>Protótipos de </a:t>
            </a:r>
            <a:r>
              <a:rPr lang="pt-BR" sz="2900" dirty="0" smtClean="0"/>
              <a:t>função;</a:t>
            </a:r>
            <a:endParaRPr lang="pt-BR" sz="2900" dirty="0"/>
          </a:p>
          <a:p>
            <a:pPr lvl="0"/>
            <a:r>
              <a:rPr lang="pt-BR" sz="2900" dirty="0"/>
              <a:t>Possui apontadores e aritmética de endereços</a:t>
            </a:r>
            <a:r>
              <a:rPr lang="pt-BR" sz="2900" dirty="0" smtClean="0"/>
              <a:t>.</a:t>
            </a:r>
            <a:endParaRPr lang="pt-BR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0374" y="428604"/>
            <a:ext cx="3111494" cy="6397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ctr"/>
            <a:r>
              <a:rPr lang="pt-BR" dirty="0" smtClean="0"/>
              <a:t>Comandos em Algoritmo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3114668" cy="51435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Leia()</a:t>
            </a:r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Leia(a,b)</a:t>
            </a:r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Exiba()</a:t>
            </a:r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Exiba(x,y)</a:t>
            </a:r>
          </a:p>
          <a:p>
            <a:pPr>
              <a:buNone/>
            </a:pPr>
            <a:endParaRPr lang="pt-BR" sz="32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786182" y="428604"/>
            <a:ext cx="4899031" cy="63976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/>
              <a:t>Comandos em C</a:t>
            </a:r>
            <a:endParaRPr lang="pt-BR" dirty="0">
              <a:hlinkClick r:id="rId2" action="ppaction://hlinkfile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786182" y="1214422"/>
            <a:ext cx="4900619" cy="51435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BR" sz="3600" dirty="0" err="1" smtClean="0"/>
              <a:t>scanf</a:t>
            </a:r>
            <a:r>
              <a:rPr lang="pt-BR" sz="3600" dirty="0" smtClean="0"/>
              <a:t>(“string de controle”,&amp;variável);</a:t>
            </a:r>
          </a:p>
          <a:p>
            <a:pPr>
              <a:buNone/>
            </a:pPr>
            <a:endParaRPr lang="pt-BR" sz="600" dirty="0" smtClean="0"/>
          </a:p>
          <a:p>
            <a:pPr>
              <a:buNone/>
            </a:pPr>
            <a:r>
              <a:rPr lang="pt-BR" sz="3600" dirty="0" err="1" smtClean="0"/>
              <a:t>scanf</a:t>
            </a:r>
            <a:r>
              <a:rPr lang="pt-BR" sz="3600" dirty="0" smtClean="0"/>
              <a:t>(“%d %d”,&amp;a,&amp;b);</a:t>
            </a:r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err="1" smtClean="0"/>
              <a:t>printf</a:t>
            </a:r>
            <a:r>
              <a:rPr lang="pt-BR" sz="3600" dirty="0" smtClean="0"/>
              <a:t>(“string de controle”,variáveis);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3600" dirty="0" err="1" smtClean="0"/>
              <a:t>printf</a:t>
            </a:r>
            <a:r>
              <a:rPr lang="en-US" sz="3600" dirty="0" smtClean="0"/>
              <a:t>(“%f  %f”, x, y);</a:t>
            </a:r>
          </a:p>
          <a:p>
            <a:pPr>
              <a:buNone/>
            </a:pPr>
            <a:endParaRPr lang="pt-BR" dirty="0" smtClean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1714480" y="1571612"/>
            <a:ext cx="2143140" cy="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214546" y="2857496"/>
            <a:ext cx="1643074" cy="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928794" y="4214818"/>
            <a:ext cx="1928826" cy="15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500298" y="5572140"/>
            <a:ext cx="1357322" cy="1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i="1" dirty="0" err="1" smtClean="0"/>
              <a:t>printf</a:t>
            </a:r>
            <a:r>
              <a:rPr lang="pt-BR" b="1" i="1" dirty="0" smtClean="0"/>
              <a:t> - </a:t>
            </a:r>
            <a:r>
              <a:rPr lang="pt-BR" sz="3600" dirty="0" smtClean="0"/>
              <a:t>exemplo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#include &lt;</a:t>
            </a:r>
            <a:r>
              <a:rPr lang="pt-BR" sz="1600" b="1" dirty="0" err="1">
                <a:solidFill>
                  <a:schemeClr val="tx1"/>
                </a:solidFill>
              </a:rPr>
              <a:t>stdio.h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#include &lt;</a:t>
            </a:r>
            <a:r>
              <a:rPr lang="pt-BR" sz="1600" b="1" dirty="0" err="1">
                <a:solidFill>
                  <a:schemeClr val="tx1"/>
                </a:solidFill>
              </a:rPr>
              <a:t>stdlib.h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</a:p>
          <a:p>
            <a:pPr algn="just">
              <a:buNone/>
            </a:pPr>
            <a:endParaRPr lang="pt-BR" sz="1600" b="1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pt-BR" sz="1600" b="1" dirty="0" err="1">
                <a:solidFill>
                  <a:schemeClr val="tx1"/>
                </a:solidFill>
              </a:rPr>
              <a:t>int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err="1">
                <a:solidFill>
                  <a:schemeClr val="tx1"/>
                </a:solidFill>
              </a:rPr>
              <a:t>main</a:t>
            </a:r>
            <a:r>
              <a:rPr lang="pt-BR" sz="1600" b="1" dirty="0">
                <a:solidFill>
                  <a:schemeClr val="tx1"/>
                </a:solidFill>
              </a:rPr>
              <a:t>(</a:t>
            </a:r>
            <a:r>
              <a:rPr lang="pt-BR" sz="1600" b="1" dirty="0" err="1">
                <a:solidFill>
                  <a:schemeClr val="tx1"/>
                </a:solidFill>
              </a:rPr>
              <a:t>void</a:t>
            </a:r>
            <a:r>
              <a:rPr lang="pt-BR" sz="1600" b="1" dirty="0">
                <a:solidFill>
                  <a:schemeClr val="tx1"/>
                </a:solidFill>
              </a:rPr>
              <a:t>)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{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    </a:t>
            </a:r>
            <a:r>
              <a:rPr lang="pt-BR" sz="1600" b="1" dirty="0" smtClean="0">
                <a:solidFill>
                  <a:schemeClr val="tx1"/>
                </a:solidFill>
              </a:rPr>
              <a:t>	system</a:t>
            </a:r>
            <a:r>
              <a:rPr lang="pt-BR" sz="1600" b="1" dirty="0">
                <a:solidFill>
                  <a:schemeClr val="tx1"/>
                </a:solidFill>
              </a:rPr>
              <a:t>("</a:t>
            </a:r>
            <a:r>
              <a:rPr lang="pt-BR" sz="1600" b="1" dirty="0" err="1">
                <a:solidFill>
                  <a:schemeClr val="tx1"/>
                </a:solidFill>
              </a:rPr>
              <a:t>cls</a:t>
            </a:r>
            <a:r>
              <a:rPr lang="pt-BR" sz="1600" b="1" dirty="0">
                <a:solidFill>
                  <a:schemeClr val="tx1"/>
                </a:solidFill>
              </a:rPr>
              <a:t>");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	</a:t>
            </a:r>
            <a:r>
              <a:rPr lang="pt-BR" sz="1600" b="1" dirty="0" err="1">
                <a:solidFill>
                  <a:schemeClr val="tx1"/>
                </a:solidFill>
              </a:rPr>
              <a:t>printf</a:t>
            </a:r>
            <a:r>
              <a:rPr lang="pt-BR" sz="1600" b="1" dirty="0">
                <a:solidFill>
                  <a:schemeClr val="tx1"/>
                </a:solidFill>
              </a:rPr>
              <a:t>("A </a:t>
            </a:r>
            <a:r>
              <a:rPr lang="pt-BR" sz="1600" b="1" dirty="0" err="1">
                <a:solidFill>
                  <a:schemeClr val="tx1"/>
                </a:solidFill>
              </a:rPr>
              <a:t>funcao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err="1">
                <a:solidFill>
                  <a:schemeClr val="tx1"/>
                </a:solidFill>
              </a:rPr>
              <a:t>printf</a:t>
            </a:r>
            <a:r>
              <a:rPr lang="pt-BR" sz="1600" b="1" dirty="0">
                <a:solidFill>
                  <a:schemeClr val="tx1"/>
                </a:solidFill>
              </a:rPr>
              <a:t>() serve para exibir mensagens, \n");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	</a:t>
            </a:r>
            <a:r>
              <a:rPr lang="pt-BR" sz="1600" b="1" dirty="0" err="1">
                <a:solidFill>
                  <a:schemeClr val="tx1"/>
                </a:solidFill>
              </a:rPr>
              <a:t>printf</a:t>
            </a:r>
            <a:r>
              <a:rPr lang="pt-BR" sz="1600" b="1" dirty="0">
                <a:solidFill>
                  <a:schemeClr val="tx1"/>
                </a:solidFill>
              </a:rPr>
              <a:t>("valores na tela em modo console. \n");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	</a:t>
            </a:r>
            <a:r>
              <a:rPr lang="pt-BR" sz="1600" b="1" dirty="0" err="1">
                <a:solidFill>
                  <a:schemeClr val="tx1"/>
                </a:solidFill>
              </a:rPr>
              <a:t>printf</a:t>
            </a:r>
            <a:r>
              <a:rPr lang="pt-BR" sz="1600" b="1" dirty="0">
                <a:solidFill>
                  <a:schemeClr val="tx1"/>
                </a:solidFill>
              </a:rPr>
              <a:t>("As mensagens </a:t>
            </a:r>
            <a:r>
              <a:rPr lang="pt-BR" sz="1600" b="1" dirty="0" err="1">
                <a:solidFill>
                  <a:schemeClr val="tx1"/>
                </a:solidFill>
              </a:rPr>
              <a:t>sao</a:t>
            </a:r>
            <a:r>
              <a:rPr lang="pt-BR" sz="1600" b="1" dirty="0">
                <a:solidFill>
                  <a:schemeClr val="tx1"/>
                </a:solidFill>
              </a:rPr>
              <a:t> colocadas entre aspas, \n");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	</a:t>
            </a:r>
            <a:r>
              <a:rPr lang="pt-BR" sz="1600" b="1" dirty="0" err="1">
                <a:solidFill>
                  <a:schemeClr val="tx1"/>
                </a:solidFill>
              </a:rPr>
              <a:t>printf</a:t>
            </a:r>
            <a:r>
              <a:rPr lang="pt-BR" sz="1600" b="1" dirty="0">
                <a:solidFill>
                  <a:schemeClr val="tx1"/>
                </a:solidFill>
              </a:rPr>
              <a:t>("mas se quisermos exibir valores, temos que utilizar </a:t>
            </a:r>
            <a:r>
              <a:rPr lang="pt-BR" sz="1600" b="1" dirty="0" err="1">
                <a:solidFill>
                  <a:schemeClr val="tx1"/>
                </a:solidFill>
              </a:rPr>
              <a:t>variaveis</a:t>
            </a:r>
            <a:r>
              <a:rPr lang="pt-BR" sz="1600" b="1" dirty="0">
                <a:solidFill>
                  <a:schemeClr val="tx1"/>
                </a:solidFill>
              </a:rPr>
              <a:t> e formatos.\n");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	</a:t>
            </a:r>
            <a:r>
              <a:rPr lang="pt-BR" sz="1600" b="1" dirty="0" err="1">
                <a:solidFill>
                  <a:schemeClr val="tx1"/>
                </a:solidFill>
              </a:rPr>
              <a:t>int</a:t>
            </a:r>
            <a:r>
              <a:rPr lang="pt-BR" sz="1600" b="1" dirty="0">
                <a:solidFill>
                  <a:schemeClr val="tx1"/>
                </a:solidFill>
              </a:rPr>
              <a:t> a=10;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	char b=65;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	</a:t>
            </a:r>
            <a:r>
              <a:rPr lang="pt-BR" sz="1600" b="1" dirty="0" err="1">
                <a:solidFill>
                  <a:schemeClr val="tx1"/>
                </a:solidFill>
              </a:rPr>
              <a:t>float</a:t>
            </a:r>
            <a:r>
              <a:rPr lang="pt-BR" sz="1600" b="1" dirty="0">
                <a:solidFill>
                  <a:schemeClr val="tx1"/>
                </a:solidFill>
              </a:rPr>
              <a:t> c=1.56;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	</a:t>
            </a:r>
            <a:r>
              <a:rPr lang="pt-BR" sz="1600" b="1" dirty="0" err="1">
                <a:solidFill>
                  <a:schemeClr val="tx1"/>
                </a:solidFill>
              </a:rPr>
              <a:t>printf</a:t>
            </a:r>
            <a:r>
              <a:rPr lang="pt-BR" sz="1600" b="1" dirty="0">
                <a:solidFill>
                  <a:schemeClr val="tx1"/>
                </a:solidFill>
              </a:rPr>
              <a:t>("a= %d\</a:t>
            </a:r>
            <a:r>
              <a:rPr lang="pt-BR" sz="1600" b="1" dirty="0" err="1">
                <a:solidFill>
                  <a:schemeClr val="tx1"/>
                </a:solidFill>
              </a:rPr>
              <a:t>tb</a:t>
            </a:r>
            <a:r>
              <a:rPr lang="pt-BR" sz="1600" b="1" dirty="0">
                <a:solidFill>
                  <a:schemeClr val="tx1"/>
                </a:solidFill>
              </a:rPr>
              <a:t>= %c\</a:t>
            </a:r>
            <a:r>
              <a:rPr lang="pt-BR" sz="1600" b="1" dirty="0" err="1">
                <a:solidFill>
                  <a:schemeClr val="tx1"/>
                </a:solidFill>
              </a:rPr>
              <a:t>tc</a:t>
            </a:r>
            <a:r>
              <a:rPr lang="pt-BR" sz="1600" b="1" dirty="0">
                <a:solidFill>
                  <a:schemeClr val="tx1"/>
                </a:solidFill>
              </a:rPr>
              <a:t>= %f\n",</a:t>
            </a:r>
            <a:r>
              <a:rPr lang="pt-BR" sz="1600" b="1" dirty="0" err="1">
                <a:solidFill>
                  <a:schemeClr val="tx1"/>
                </a:solidFill>
              </a:rPr>
              <a:t>a,b,c</a:t>
            </a:r>
            <a:r>
              <a:rPr lang="pt-BR" sz="1600" b="1" dirty="0">
                <a:solidFill>
                  <a:schemeClr val="tx1"/>
                </a:solidFill>
              </a:rPr>
              <a:t>);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	</a:t>
            </a:r>
            <a:r>
              <a:rPr lang="pt-BR" sz="1600" b="1" dirty="0" err="1">
                <a:solidFill>
                  <a:schemeClr val="tx1"/>
                </a:solidFill>
              </a:rPr>
              <a:t>printf</a:t>
            </a:r>
            <a:r>
              <a:rPr lang="pt-BR" sz="1600" b="1" dirty="0">
                <a:solidFill>
                  <a:schemeClr val="tx1"/>
                </a:solidFill>
              </a:rPr>
              <a:t>("Conjugamos mensagens, formatos, comandos de \\ e </a:t>
            </a:r>
            <a:r>
              <a:rPr lang="pt-BR" sz="1600" b="1" dirty="0" err="1">
                <a:solidFill>
                  <a:schemeClr val="tx1"/>
                </a:solidFill>
              </a:rPr>
              <a:t>variaveis</a:t>
            </a:r>
            <a:r>
              <a:rPr lang="pt-BR" sz="1600" b="1" dirty="0">
                <a:solidFill>
                  <a:schemeClr val="tx1"/>
                </a:solidFill>
              </a:rPr>
              <a:t>\n");</a:t>
            </a:r>
          </a:p>
          <a:p>
            <a:pPr algn="just">
              <a:buNone/>
            </a:pPr>
            <a:r>
              <a:rPr lang="pt-BR" sz="1600" b="1" dirty="0">
                <a:solidFill>
                  <a:schemeClr val="tx1"/>
                </a:solidFill>
              </a:rPr>
              <a:t>   </a:t>
            </a:r>
            <a:r>
              <a:rPr lang="pt-BR" sz="1600" b="1" dirty="0" smtClean="0">
                <a:solidFill>
                  <a:schemeClr val="tx1"/>
                </a:solidFill>
              </a:rPr>
              <a:t>	system</a:t>
            </a:r>
            <a:r>
              <a:rPr lang="pt-BR" sz="1600" b="1" dirty="0">
                <a:solidFill>
                  <a:schemeClr val="tx1"/>
                </a:solidFill>
              </a:rPr>
              <a:t>("pause");</a:t>
            </a:r>
          </a:p>
          <a:p>
            <a:pPr algn="just"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}</a:t>
            </a:r>
            <a:endParaRPr lang="pt-BR" sz="1600" b="1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733256"/>
            <a:ext cx="617285" cy="6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i="1" dirty="0" err="1" smtClean="0"/>
              <a:t>scanf</a:t>
            </a:r>
            <a:r>
              <a:rPr lang="pt-BR" b="1" i="1" dirty="0" smtClean="0"/>
              <a:t> - </a:t>
            </a:r>
            <a:r>
              <a:rPr lang="pt-BR" sz="3600" dirty="0" smtClean="0"/>
              <a:t>exemplo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  <a:ln w="31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#include &lt;</a:t>
            </a:r>
            <a:r>
              <a:rPr lang="pt-BR" sz="1700" b="1" dirty="0" err="1">
                <a:solidFill>
                  <a:schemeClr val="tx1"/>
                </a:solidFill>
              </a:rPr>
              <a:t>stdio.h</a:t>
            </a:r>
            <a:r>
              <a:rPr lang="pt-BR" sz="1700" b="1" dirty="0">
                <a:solidFill>
                  <a:schemeClr val="tx1"/>
                </a:solidFill>
              </a:rPr>
              <a:t>&gt;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#include &lt;</a:t>
            </a:r>
            <a:r>
              <a:rPr lang="pt-BR" sz="1700" b="1" dirty="0" err="1">
                <a:solidFill>
                  <a:schemeClr val="tx1"/>
                </a:solidFill>
              </a:rPr>
              <a:t>stdlib.h</a:t>
            </a:r>
            <a:r>
              <a:rPr lang="pt-BR" sz="1700" b="1" dirty="0">
                <a:solidFill>
                  <a:schemeClr val="tx1"/>
                </a:solidFill>
              </a:rPr>
              <a:t>&gt;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#include &lt;</a:t>
            </a:r>
            <a:r>
              <a:rPr lang="pt-BR" sz="1700" b="1" dirty="0" err="1">
                <a:solidFill>
                  <a:schemeClr val="tx1"/>
                </a:solidFill>
              </a:rPr>
              <a:t>conio.h</a:t>
            </a:r>
            <a:r>
              <a:rPr lang="pt-BR" sz="1700" b="1" dirty="0">
                <a:solidFill>
                  <a:schemeClr val="tx1"/>
                </a:solidFill>
              </a:rPr>
              <a:t>&gt;</a:t>
            </a:r>
          </a:p>
          <a:p>
            <a:pPr algn="just">
              <a:buNone/>
            </a:pPr>
            <a:r>
              <a:rPr lang="pt-BR" sz="1700" b="1" dirty="0" err="1" smtClean="0">
                <a:solidFill>
                  <a:schemeClr val="tx1"/>
                </a:solidFill>
              </a:rPr>
              <a:t>int</a:t>
            </a:r>
            <a:r>
              <a:rPr lang="pt-BR" sz="1700" b="1" dirty="0" smtClean="0">
                <a:solidFill>
                  <a:schemeClr val="tx1"/>
                </a:solidFill>
              </a:rPr>
              <a:t> </a:t>
            </a:r>
            <a:r>
              <a:rPr lang="pt-BR" sz="1700" b="1" dirty="0" err="1">
                <a:solidFill>
                  <a:schemeClr val="tx1"/>
                </a:solidFill>
              </a:rPr>
              <a:t>main</a:t>
            </a:r>
            <a:r>
              <a:rPr lang="pt-BR" sz="1700" b="1" dirty="0">
                <a:solidFill>
                  <a:schemeClr val="tx1"/>
                </a:solidFill>
              </a:rPr>
              <a:t>(</a:t>
            </a:r>
            <a:r>
              <a:rPr lang="pt-BR" sz="1700" b="1" dirty="0" err="1">
                <a:solidFill>
                  <a:schemeClr val="tx1"/>
                </a:solidFill>
              </a:rPr>
              <a:t>void</a:t>
            </a:r>
            <a:r>
              <a:rPr lang="pt-BR" sz="1700" b="1" dirty="0">
                <a:solidFill>
                  <a:schemeClr val="tx1"/>
                </a:solidFill>
              </a:rPr>
              <a:t>)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{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    </a:t>
            </a:r>
            <a:r>
              <a:rPr lang="pt-BR" sz="1700" b="1" dirty="0" smtClean="0">
                <a:solidFill>
                  <a:schemeClr val="tx1"/>
                </a:solidFill>
              </a:rPr>
              <a:t>	system</a:t>
            </a:r>
            <a:r>
              <a:rPr lang="pt-BR" sz="1700" b="1" dirty="0">
                <a:solidFill>
                  <a:schemeClr val="tx1"/>
                </a:solidFill>
              </a:rPr>
              <a:t>("</a:t>
            </a:r>
            <a:r>
              <a:rPr lang="pt-BR" sz="1700" b="1" dirty="0" err="1">
                <a:solidFill>
                  <a:schemeClr val="tx1"/>
                </a:solidFill>
              </a:rPr>
              <a:t>cls</a:t>
            </a:r>
            <a:r>
              <a:rPr lang="pt-BR" sz="1700" b="1" dirty="0">
                <a:solidFill>
                  <a:schemeClr val="tx1"/>
                </a:solidFill>
              </a:rPr>
              <a:t>");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	</a:t>
            </a:r>
            <a:r>
              <a:rPr lang="pt-BR" sz="1700" b="1" dirty="0" err="1">
                <a:solidFill>
                  <a:schemeClr val="tx1"/>
                </a:solidFill>
              </a:rPr>
              <a:t>printf</a:t>
            </a:r>
            <a:r>
              <a:rPr lang="pt-BR" sz="1700" b="1" dirty="0">
                <a:solidFill>
                  <a:schemeClr val="tx1"/>
                </a:solidFill>
              </a:rPr>
              <a:t>("As </a:t>
            </a:r>
            <a:r>
              <a:rPr lang="pt-BR" sz="1700" b="1" dirty="0" err="1">
                <a:solidFill>
                  <a:schemeClr val="tx1"/>
                </a:solidFill>
              </a:rPr>
              <a:t>funcoes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 err="1">
                <a:solidFill>
                  <a:schemeClr val="tx1"/>
                </a:solidFill>
              </a:rPr>
              <a:t>scanf</a:t>
            </a:r>
            <a:r>
              <a:rPr lang="pt-BR" sz="1700" b="1" dirty="0">
                <a:solidFill>
                  <a:schemeClr val="tx1"/>
                </a:solidFill>
              </a:rPr>
              <a:t>() e </a:t>
            </a:r>
            <a:r>
              <a:rPr lang="pt-BR" sz="1700" b="1" dirty="0" err="1">
                <a:solidFill>
                  <a:schemeClr val="tx1"/>
                </a:solidFill>
              </a:rPr>
              <a:t>printf</a:t>
            </a:r>
            <a:r>
              <a:rPr lang="pt-BR" sz="1700" b="1" dirty="0">
                <a:solidFill>
                  <a:schemeClr val="tx1"/>
                </a:solidFill>
              </a:rPr>
              <a:t>() </a:t>
            </a:r>
            <a:r>
              <a:rPr lang="pt-BR" sz="1700" b="1" dirty="0" err="1">
                <a:solidFill>
                  <a:schemeClr val="tx1"/>
                </a:solidFill>
              </a:rPr>
              <a:t>sao</a:t>
            </a:r>
            <a:r>
              <a:rPr lang="pt-BR" sz="1700" b="1" dirty="0">
                <a:solidFill>
                  <a:schemeClr val="tx1"/>
                </a:solidFill>
              </a:rPr>
              <a:t> utilizadas em conjunto.\n");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	</a:t>
            </a:r>
            <a:r>
              <a:rPr lang="pt-BR" sz="1700" b="1" dirty="0" err="1">
                <a:solidFill>
                  <a:schemeClr val="tx1"/>
                </a:solidFill>
              </a:rPr>
              <a:t>printf</a:t>
            </a:r>
            <a:r>
              <a:rPr lang="pt-BR" sz="1700" b="1" dirty="0">
                <a:solidFill>
                  <a:schemeClr val="tx1"/>
                </a:solidFill>
              </a:rPr>
              <a:t>("A </a:t>
            </a:r>
            <a:r>
              <a:rPr lang="pt-BR" sz="1700" b="1" dirty="0" err="1">
                <a:solidFill>
                  <a:schemeClr val="tx1"/>
                </a:solidFill>
              </a:rPr>
              <a:t>funcao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 err="1">
                <a:solidFill>
                  <a:schemeClr val="tx1"/>
                </a:solidFill>
              </a:rPr>
              <a:t>scanf</a:t>
            </a:r>
            <a:r>
              <a:rPr lang="pt-BR" sz="1700" b="1" dirty="0">
                <a:solidFill>
                  <a:schemeClr val="tx1"/>
                </a:solidFill>
              </a:rPr>
              <a:t>() serve para ler valores para as </a:t>
            </a:r>
            <a:r>
              <a:rPr lang="pt-BR" sz="1700" b="1" dirty="0" err="1">
                <a:solidFill>
                  <a:schemeClr val="tx1"/>
                </a:solidFill>
              </a:rPr>
              <a:t>variaveis</a:t>
            </a:r>
            <a:r>
              <a:rPr lang="pt-BR" sz="1700" b="1" dirty="0">
                <a:solidFill>
                  <a:schemeClr val="tx1"/>
                </a:solidFill>
              </a:rPr>
              <a:t>.\n");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	</a:t>
            </a:r>
            <a:r>
              <a:rPr lang="pt-BR" sz="1700" b="1" dirty="0" err="1">
                <a:solidFill>
                  <a:schemeClr val="tx1"/>
                </a:solidFill>
              </a:rPr>
              <a:t>printf</a:t>
            </a:r>
            <a:r>
              <a:rPr lang="pt-BR" sz="1700" b="1" dirty="0">
                <a:solidFill>
                  <a:schemeClr val="tx1"/>
                </a:solidFill>
              </a:rPr>
              <a:t>("Cada tipo de </a:t>
            </a:r>
            <a:r>
              <a:rPr lang="pt-BR" sz="1700" b="1" dirty="0" err="1">
                <a:solidFill>
                  <a:schemeClr val="tx1"/>
                </a:solidFill>
              </a:rPr>
              <a:t>variavel</a:t>
            </a:r>
            <a:r>
              <a:rPr lang="pt-BR" sz="1700" b="1" dirty="0">
                <a:solidFill>
                  <a:schemeClr val="tx1"/>
                </a:solidFill>
              </a:rPr>
              <a:t> tem um formato correspondente.\n");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	</a:t>
            </a:r>
            <a:r>
              <a:rPr lang="pt-BR" sz="1700" b="1" dirty="0" err="1">
                <a:solidFill>
                  <a:schemeClr val="tx1"/>
                </a:solidFill>
              </a:rPr>
              <a:t>int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 smtClean="0">
                <a:solidFill>
                  <a:schemeClr val="tx1"/>
                </a:solidFill>
              </a:rPr>
              <a:t>a; char </a:t>
            </a:r>
            <a:r>
              <a:rPr lang="pt-BR" sz="1700" b="1" dirty="0">
                <a:solidFill>
                  <a:schemeClr val="tx1"/>
                </a:solidFill>
              </a:rPr>
              <a:t>b</a:t>
            </a:r>
            <a:r>
              <a:rPr lang="pt-BR" sz="1700" b="1" dirty="0" smtClean="0">
                <a:solidFill>
                  <a:schemeClr val="tx1"/>
                </a:solidFill>
              </a:rPr>
              <a:t>; </a:t>
            </a:r>
            <a:r>
              <a:rPr lang="pt-BR" sz="1700" b="1" dirty="0" err="1" smtClean="0">
                <a:solidFill>
                  <a:schemeClr val="tx1"/>
                </a:solidFill>
              </a:rPr>
              <a:t>float</a:t>
            </a:r>
            <a:r>
              <a:rPr lang="pt-BR" sz="1700" b="1" dirty="0" smtClean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chemeClr val="tx1"/>
                </a:solidFill>
              </a:rPr>
              <a:t>c;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	</a:t>
            </a:r>
            <a:r>
              <a:rPr lang="pt-BR" sz="1700" b="1" dirty="0" err="1">
                <a:solidFill>
                  <a:schemeClr val="tx1"/>
                </a:solidFill>
              </a:rPr>
              <a:t>printf</a:t>
            </a:r>
            <a:r>
              <a:rPr lang="pt-BR" sz="1700" b="1" dirty="0">
                <a:solidFill>
                  <a:schemeClr val="tx1"/>
                </a:solidFill>
              </a:rPr>
              <a:t>("a = ");</a:t>
            </a:r>
            <a:r>
              <a:rPr lang="pt-BR" sz="1700" b="1" dirty="0" err="1">
                <a:solidFill>
                  <a:schemeClr val="tx1"/>
                </a:solidFill>
              </a:rPr>
              <a:t>scanf</a:t>
            </a:r>
            <a:r>
              <a:rPr lang="pt-BR" sz="1700" b="1" dirty="0">
                <a:solidFill>
                  <a:schemeClr val="tx1"/>
                </a:solidFill>
              </a:rPr>
              <a:t>("%</a:t>
            </a:r>
            <a:r>
              <a:rPr lang="pt-BR" sz="1700" b="1" dirty="0" err="1">
                <a:solidFill>
                  <a:schemeClr val="tx1"/>
                </a:solidFill>
              </a:rPr>
              <a:t>d",&amp;a</a:t>
            </a:r>
            <a:r>
              <a:rPr lang="pt-BR" sz="1700" b="1" dirty="0">
                <a:solidFill>
                  <a:schemeClr val="tx1"/>
                </a:solidFill>
              </a:rPr>
              <a:t>);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	</a:t>
            </a:r>
            <a:r>
              <a:rPr lang="pt-BR" sz="1700" b="1" dirty="0" err="1">
                <a:solidFill>
                  <a:schemeClr val="tx1"/>
                </a:solidFill>
              </a:rPr>
              <a:t>printf</a:t>
            </a:r>
            <a:r>
              <a:rPr lang="pt-BR" sz="1700" b="1" dirty="0">
                <a:solidFill>
                  <a:schemeClr val="tx1"/>
                </a:solidFill>
              </a:rPr>
              <a:t>("b = ");b=</a:t>
            </a:r>
            <a:r>
              <a:rPr lang="pt-BR" sz="1700" b="1" dirty="0" err="1">
                <a:solidFill>
                  <a:schemeClr val="tx1"/>
                </a:solidFill>
              </a:rPr>
              <a:t>getche</a:t>
            </a:r>
            <a:r>
              <a:rPr lang="pt-BR" sz="1700" b="1" dirty="0">
                <a:solidFill>
                  <a:schemeClr val="tx1"/>
                </a:solidFill>
              </a:rPr>
              <a:t>();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	</a:t>
            </a:r>
            <a:r>
              <a:rPr lang="pt-BR" sz="1700" b="1" dirty="0" err="1">
                <a:solidFill>
                  <a:schemeClr val="tx1"/>
                </a:solidFill>
              </a:rPr>
              <a:t>printf</a:t>
            </a:r>
            <a:r>
              <a:rPr lang="pt-BR" sz="1700" b="1" dirty="0">
                <a:solidFill>
                  <a:schemeClr val="tx1"/>
                </a:solidFill>
              </a:rPr>
              <a:t>("\</a:t>
            </a:r>
            <a:r>
              <a:rPr lang="pt-BR" sz="1700" b="1" dirty="0" err="1">
                <a:solidFill>
                  <a:schemeClr val="tx1"/>
                </a:solidFill>
              </a:rPr>
              <a:t>nc</a:t>
            </a:r>
            <a:r>
              <a:rPr lang="pt-BR" sz="1700" b="1" dirty="0">
                <a:solidFill>
                  <a:schemeClr val="tx1"/>
                </a:solidFill>
              </a:rPr>
              <a:t> = ");</a:t>
            </a:r>
            <a:r>
              <a:rPr lang="pt-BR" sz="1700" b="1" dirty="0" err="1">
                <a:solidFill>
                  <a:schemeClr val="tx1"/>
                </a:solidFill>
              </a:rPr>
              <a:t>scanf</a:t>
            </a:r>
            <a:r>
              <a:rPr lang="pt-BR" sz="1700" b="1" dirty="0">
                <a:solidFill>
                  <a:schemeClr val="tx1"/>
                </a:solidFill>
              </a:rPr>
              <a:t>("%</a:t>
            </a:r>
            <a:r>
              <a:rPr lang="pt-BR" sz="1700" b="1" dirty="0" err="1">
                <a:solidFill>
                  <a:schemeClr val="tx1"/>
                </a:solidFill>
              </a:rPr>
              <a:t>f",&amp;c</a:t>
            </a:r>
            <a:r>
              <a:rPr lang="pt-BR" sz="1700" b="1" dirty="0">
                <a:solidFill>
                  <a:schemeClr val="tx1"/>
                </a:solidFill>
              </a:rPr>
              <a:t>);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	</a:t>
            </a:r>
            <a:r>
              <a:rPr lang="pt-BR" sz="1700" b="1" dirty="0" err="1">
                <a:solidFill>
                  <a:schemeClr val="tx1"/>
                </a:solidFill>
              </a:rPr>
              <a:t>printf</a:t>
            </a:r>
            <a:r>
              <a:rPr lang="pt-BR" sz="1700" b="1" dirty="0">
                <a:solidFill>
                  <a:schemeClr val="tx1"/>
                </a:solidFill>
              </a:rPr>
              <a:t>("a= %d\</a:t>
            </a:r>
            <a:r>
              <a:rPr lang="pt-BR" sz="1700" b="1" dirty="0" err="1">
                <a:solidFill>
                  <a:schemeClr val="tx1"/>
                </a:solidFill>
              </a:rPr>
              <a:t>tb</a:t>
            </a:r>
            <a:r>
              <a:rPr lang="pt-BR" sz="1700" b="1" dirty="0">
                <a:solidFill>
                  <a:schemeClr val="tx1"/>
                </a:solidFill>
              </a:rPr>
              <a:t>= %c\</a:t>
            </a:r>
            <a:r>
              <a:rPr lang="pt-BR" sz="1700" b="1" dirty="0" err="1">
                <a:solidFill>
                  <a:schemeClr val="tx1"/>
                </a:solidFill>
              </a:rPr>
              <a:t>tc</a:t>
            </a:r>
            <a:r>
              <a:rPr lang="pt-BR" sz="1700" b="1" dirty="0">
                <a:solidFill>
                  <a:schemeClr val="tx1"/>
                </a:solidFill>
              </a:rPr>
              <a:t>= %f\n",</a:t>
            </a:r>
            <a:r>
              <a:rPr lang="pt-BR" sz="1700" b="1" dirty="0" err="1">
                <a:solidFill>
                  <a:schemeClr val="tx1"/>
                </a:solidFill>
              </a:rPr>
              <a:t>a,b,c</a:t>
            </a:r>
            <a:r>
              <a:rPr lang="pt-BR" sz="1700" b="1" dirty="0">
                <a:solidFill>
                  <a:schemeClr val="tx1"/>
                </a:solidFill>
              </a:rPr>
              <a:t>);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    </a:t>
            </a:r>
            <a:r>
              <a:rPr lang="pt-BR" sz="1700" b="1" dirty="0" smtClean="0">
                <a:solidFill>
                  <a:schemeClr val="tx1"/>
                </a:solidFill>
              </a:rPr>
              <a:t>	system</a:t>
            </a:r>
            <a:r>
              <a:rPr lang="pt-BR" sz="1700" b="1" dirty="0">
                <a:solidFill>
                  <a:schemeClr val="tx1"/>
                </a:solidFill>
              </a:rPr>
              <a:t>("pause");</a:t>
            </a:r>
          </a:p>
          <a:p>
            <a:pPr algn="just">
              <a:buNone/>
            </a:pPr>
            <a:r>
              <a:rPr lang="pt-BR" sz="1700" b="1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" name="Imagem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733256"/>
            <a:ext cx="617285" cy="6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tangle 3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Formatação de E/S (ASCII)</a:t>
            </a:r>
            <a:endParaRPr kumimoji="0" lang="pt-BR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110" name="Group 62"/>
          <p:cNvGraphicFramePr>
            <a:graphicFrameLocks noGrp="1"/>
          </p:cNvGraphicFramePr>
          <p:nvPr/>
        </p:nvGraphicFramePr>
        <p:xfrm>
          <a:off x="457200" y="1600200"/>
          <a:ext cx="8229600" cy="4829194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E11"/>
                          </a:solidFill>
                          <a:effectLst/>
                          <a:latin typeface="Bitstream Vera Serif" charset="0"/>
                        </a:rPr>
                        <a:t>\n</a:t>
                      </a: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nova linha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itstream Vera Serif" charset="0"/>
                        </a:rPr>
                        <a:t>%c</a:t>
                      </a: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caractere simples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E11"/>
                          </a:solidFill>
                          <a:effectLst/>
                          <a:latin typeface="Bitstream Vera Serif" charset="0"/>
                        </a:rPr>
                        <a:t>\t</a:t>
                      </a: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tab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itstream Vera Serif" charset="0"/>
                        </a:rPr>
                        <a:t>%d</a:t>
                      </a: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decimal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E11"/>
                          </a:solidFill>
                          <a:effectLst/>
                          <a:latin typeface="Bitstream Vera Serif" charset="0"/>
                        </a:rPr>
                        <a:t>\b</a:t>
                      </a: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retrocesso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itstream Vera Serif" charset="0"/>
                        </a:rPr>
                        <a:t>%e</a:t>
                      </a: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nota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ç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ão cient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í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fica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E11"/>
                          </a:solidFill>
                          <a:effectLst/>
                          <a:latin typeface="Bitstream Vera Serif" charset="0"/>
                        </a:rPr>
                        <a:t>\"</a:t>
                      </a: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aspas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itstream Vera Serif" charset="0"/>
                        </a:rPr>
                        <a:t>%f</a:t>
                      </a: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ponto flutuante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E11"/>
                          </a:solidFill>
                          <a:effectLst/>
                          <a:latin typeface="Bitstream Vera Serif" charset="0"/>
                        </a:rPr>
                        <a:t>\\</a:t>
                      </a: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barra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itstream Vera Serif" charset="0"/>
                        </a:rPr>
                        <a:t>%o</a:t>
                      </a: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octal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E11"/>
                          </a:solidFill>
                          <a:effectLst/>
                          <a:latin typeface="Bitstream Vera Serif" charset="0"/>
                        </a:rPr>
                        <a:t>\f</a:t>
                      </a: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salta formul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á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rio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itstream Vera Serif" charset="0"/>
                        </a:rPr>
                        <a:t>%s</a:t>
                      </a: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cadeia de caracteres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E11"/>
                          </a:solidFill>
                          <a:effectLst/>
                          <a:latin typeface="Bitstream Vera Serif" charset="0"/>
                        </a:rPr>
                        <a:t>\0</a:t>
                      </a: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nulo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itstream Vera Serif" charset="0"/>
                        </a:rPr>
                        <a:t>%u</a:t>
                      </a: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decimal sem sinal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E11"/>
                          </a:solidFill>
                          <a:effectLst/>
                          <a:latin typeface="Bitstream Vera Serif" charset="0"/>
                        </a:rPr>
                        <a:t>\a</a:t>
                      </a: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“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bell</a:t>
                      </a:r>
                      <a:r>
                        <a:rPr kumimoji="0" lang="pt-B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”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itstream Vera Serif" charset="0"/>
                        </a:rPr>
                        <a:t>%x</a:t>
                      </a: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 </a:t>
                      </a: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charset="0"/>
                        </a:rPr>
                        <a:t>hexadecimal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0374" y="428604"/>
            <a:ext cx="3682998" cy="6397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dirty="0" smtClean="0"/>
              <a:t>Comandos em Algoritmo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3686172" cy="51435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BR" sz="3200" dirty="0" smtClean="0"/>
              <a:t>S</a:t>
            </a:r>
            <a:r>
              <a:rPr lang="pt-BR" sz="3200" b="1" dirty="0" smtClean="0"/>
              <a:t>e  condição   então</a:t>
            </a:r>
          </a:p>
          <a:p>
            <a:pPr>
              <a:buNone/>
            </a:pPr>
            <a:r>
              <a:rPr lang="pt-BR" sz="3200" b="1" dirty="0" smtClean="0"/>
              <a:t>Senão</a:t>
            </a:r>
          </a:p>
          <a:p>
            <a:pPr>
              <a:buNone/>
            </a:pPr>
            <a:r>
              <a:rPr lang="pt-BR" sz="3200" b="1" dirty="0" err="1" smtClean="0"/>
              <a:t>Fimse</a:t>
            </a:r>
            <a:endParaRPr lang="pt-BR" sz="3200" b="1" dirty="0" smtClean="0"/>
          </a:p>
          <a:p>
            <a:pPr>
              <a:buNone/>
            </a:pP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pt-BR" sz="3200" b="1" dirty="0" smtClean="0">
                <a:solidFill>
                  <a:schemeClr val="tx2">
                    <a:lumMod val="50000"/>
                  </a:schemeClr>
                </a:solidFill>
              </a:rPr>
              <a:t>Se A&gt;B então </a:t>
            </a:r>
          </a:p>
          <a:p>
            <a:pPr>
              <a:buNone/>
            </a:pPr>
            <a:r>
              <a:rPr lang="pt-BR" sz="3200" b="1" dirty="0" smtClean="0">
                <a:solidFill>
                  <a:schemeClr val="tx2">
                    <a:lumMod val="50000"/>
                  </a:schemeClr>
                </a:solidFill>
              </a:rPr>
              <a:t>     C=A+B</a:t>
            </a:r>
          </a:p>
          <a:p>
            <a:pPr>
              <a:buNone/>
            </a:pPr>
            <a:r>
              <a:rPr lang="pt-BR" sz="3200" b="1" dirty="0" smtClean="0">
                <a:solidFill>
                  <a:schemeClr val="tx2">
                    <a:lumMod val="50000"/>
                  </a:schemeClr>
                </a:solidFill>
              </a:rPr>
              <a:t>Senão </a:t>
            </a:r>
          </a:p>
          <a:p>
            <a:pPr>
              <a:buNone/>
            </a:pPr>
            <a:r>
              <a:rPr lang="pt-BR" sz="3200" b="1" dirty="0" smtClean="0">
                <a:solidFill>
                  <a:schemeClr val="tx2">
                    <a:lumMod val="50000"/>
                  </a:schemeClr>
                </a:solidFill>
              </a:rPr>
              <a:t>     C=B-A</a:t>
            </a:r>
          </a:p>
          <a:p>
            <a:pPr>
              <a:buNone/>
            </a:pPr>
            <a:r>
              <a:rPr lang="pt-BR" sz="3200" b="1" dirty="0" err="1" smtClean="0">
                <a:solidFill>
                  <a:schemeClr val="tx2">
                    <a:lumMod val="50000"/>
                  </a:schemeClr>
                </a:solidFill>
              </a:rPr>
              <a:t>Fimse</a:t>
            </a:r>
            <a:endParaRPr lang="pt-B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357686" y="428604"/>
            <a:ext cx="4327527" cy="63976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2800" dirty="0" smtClean="0">
                <a:hlinkClick r:id="rId2" action="ppaction://hlinkfile"/>
              </a:rPr>
              <a:t>Comandos em C</a:t>
            </a:r>
            <a:endParaRPr lang="pt-BR" sz="2800" dirty="0">
              <a:hlinkClick r:id="rId2" action="ppaction://hlinkfile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357686" y="1214422"/>
            <a:ext cx="4329115" cy="51435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2800" b="1" dirty="0" err="1" smtClean="0">
                <a:solidFill>
                  <a:schemeClr val="accent2"/>
                </a:solidFill>
              </a:rPr>
              <a:t>if</a:t>
            </a:r>
            <a:r>
              <a:rPr lang="pt-BR" sz="2800" b="1" dirty="0" smtClean="0">
                <a:solidFill>
                  <a:schemeClr val="accent2"/>
                </a:solidFill>
              </a:rPr>
              <a:t>(condição) </a:t>
            </a:r>
            <a:r>
              <a:rPr lang="pt-BR" sz="2800" b="1" dirty="0" err="1" smtClean="0">
                <a:solidFill>
                  <a:schemeClr val="accent2"/>
                </a:solidFill>
              </a:rPr>
              <a:t>instucao</a:t>
            </a:r>
            <a:r>
              <a:rPr lang="pt-BR" sz="2800" b="1" dirty="0" smtClean="0">
                <a:solidFill>
                  <a:schemeClr val="accent2"/>
                </a:solidFill>
              </a:rPr>
              <a:t>; </a:t>
            </a:r>
            <a:endParaRPr lang="pt-BR" sz="20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pt-BR" sz="2800" b="1" dirty="0" err="1" smtClean="0">
                <a:solidFill>
                  <a:schemeClr val="accent2"/>
                </a:solidFill>
              </a:rPr>
              <a:t>else</a:t>
            </a:r>
            <a:r>
              <a:rPr lang="pt-BR" sz="2800" b="1" dirty="0" smtClean="0">
                <a:solidFill>
                  <a:schemeClr val="accent2"/>
                </a:solidFill>
              </a:rPr>
              <a:t>  </a:t>
            </a:r>
            <a:r>
              <a:rPr lang="pt-BR" sz="2800" b="1" dirty="0" err="1" smtClean="0">
                <a:solidFill>
                  <a:schemeClr val="accent2"/>
                </a:solidFill>
              </a:rPr>
              <a:t>instrucao</a:t>
            </a:r>
            <a:r>
              <a:rPr lang="pt-BR" sz="2800" b="1" dirty="0" smtClean="0">
                <a:solidFill>
                  <a:schemeClr val="accent2"/>
                </a:solidFill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if(a&gt;b) c=</a:t>
            </a:r>
            <a:r>
              <a:rPr lang="en-US" sz="2800" b="1" dirty="0" err="1" smtClean="0">
                <a:solidFill>
                  <a:srgbClr val="0070C0"/>
                </a:solidFill>
              </a:rPr>
              <a:t>a+b</a:t>
            </a:r>
            <a:r>
              <a:rPr lang="en-US" sz="2800" b="1" dirty="0" smtClean="0">
                <a:solidFill>
                  <a:srgbClr val="0070C0"/>
                </a:solidFill>
              </a:rPr>
              <a:t>;</a:t>
            </a:r>
            <a:endParaRPr lang="pt-BR" sz="2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else c=b-a;</a:t>
            </a:r>
            <a:endParaRPr lang="pt-BR" sz="2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if(a&gt;b)</a:t>
            </a:r>
            <a:endParaRPr lang="pt-BR" sz="28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{</a:t>
            </a:r>
            <a:endParaRPr lang="pt-BR" sz="28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   c=</a:t>
            </a:r>
            <a:r>
              <a:rPr lang="en-US" sz="2800" b="1" dirty="0" err="1" smtClean="0">
                <a:solidFill>
                  <a:srgbClr val="00B050"/>
                </a:solidFill>
              </a:rPr>
              <a:t>a+b</a:t>
            </a:r>
            <a:r>
              <a:rPr lang="en-US" sz="2800" b="1" dirty="0" smtClean="0">
                <a:solidFill>
                  <a:srgbClr val="00B050"/>
                </a:solidFill>
              </a:rPr>
              <a:t>;</a:t>
            </a:r>
            <a:endParaRPr lang="pt-BR" sz="28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}else{</a:t>
            </a:r>
            <a:endParaRPr lang="pt-BR" sz="28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   c=b-a;</a:t>
            </a:r>
            <a:endParaRPr lang="pt-BR" sz="28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}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" name="Imagem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61248"/>
            <a:ext cx="545277" cy="5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i="1" dirty="0" err="1" smtClean="0"/>
              <a:t>if</a:t>
            </a:r>
            <a:r>
              <a:rPr lang="pt-BR" b="1" i="1" dirty="0" smtClean="0"/>
              <a:t> - </a:t>
            </a:r>
            <a:r>
              <a:rPr lang="pt-BR" sz="3600" dirty="0" smtClean="0"/>
              <a:t>exemplo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just">
              <a:buNone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algn="just">
              <a:buNone/>
            </a:pPr>
            <a:r>
              <a:rPr lang="pt-BR" sz="1400" b="1" dirty="0"/>
              <a:t>    </a:t>
            </a:r>
            <a:r>
              <a:rPr lang="pt-BR" sz="1400" b="1" dirty="0" err="1"/>
              <a:t>unsigned</a:t>
            </a:r>
            <a:r>
              <a:rPr lang="pt-BR" sz="1400" b="1" dirty="0"/>
              <a:t> char tecla;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008E11"/>
                </a:solidFill>
              </a:rPr>
              <a:t>    </a:t>
            </a:r>
            <a:r>
              <a:rPr lang="pt-BR" sz="1400" b="1" dirty="0" err="1">
                <a:solidFill>
                  <a:srgbClr val="008E11"/>
                </a:solidFill>
              </a:rPr>
              <a:t>while</a:t>
            </a:r>
            <a:r>
              <a:rPr lang="pt-BR" sz="1400" b="1" dirty="0">
                <a:solidFill>
                  <a:srgbClr val="008E11"/>
                </a:solidFill>
              </a:rPr>
              <a:t>(1)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008E11"/>
                </a:solidFill>
              </a:rPr>
              <a:t>    {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002060"/>
                </a:solidFill>
              </a:rPr>
              <a:t>        </a:t>
            </a:r>
            <a:r>
              <a:rPr lang="pt-BR" sz="1400" b="1" dirty="0" err="1">
                <a:solidFill>
                  <a:srgbClr val="002060"/>
                </a:solidFill>
              </a:rPr>
              <a:t>if</a:t>
            </a:r>
            <a:r>
              <a:rPr lang="pt-BR" sz="1400" b="1" dirty="0">
                <a:solidFill>
                  <a:srgbClr val="002060"/>
                </a:solidFill>
              </a:rPr>
              <a:t>(</a:t>
            </a:r>
            <a:r>
              <a:rPr lang="pt-BR" sz="1400" b="1" dirty="0" err="1">
                <a:solidFill>
                  <a:srgbClr val="002060"/>
                </a:solidFill>
              </a:rPr>
              <a:t>kbhit</a:t>
            </a:r>
            <a:r>
              <a:rPr lang="pt-BR" sz="1400" b="1" dirty="0">
                <a:solidFill>
                  <a:srgbClr val="002060"/>
                </a:solidFill>
              </a:rPr>
              <a:t>()) 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002060"/>
                </a:solidFill>
              </a:rPr>
              <a:t>        {</a:t>
            </a:r>
          </a:p>
          <a:p>
            <a:pPr algn="just">
              <a:buNone/>
            </a:pPr>
            <a:r>
              <a:rPr lang="pt-BR" sz="1400" b="1" dirty="0"/>
              <a:t>            tecla=</a:t>
            </a:r>
            <a:r>
              <a:rPr lang="pt-BR" sz="1400" b="1" dirty="0" err="1"/>
              <a:t>getch</a:t>
            </a:r>
            <a:r>
              <a:rPr lang="pt-BR" sz="1400" b="1" dirty="0"/>
              <a:t>();</a:t>
            </a:r>
          </a:p>
          <a:p>
            <a:pPr algn="just">
              <a:buNone/>
            </a:pPr>
            <a:r>
              <a:rPr lang="pt-BR" sz="1400" b="1" dirty="0"/>
              <a:t>            </a:t>
            </a:r>
            <a:r>
              <a:rPr lang="pt-BR" sz="1400" b="1" dirty="0" err="1"/>
              <a:t>if</a:t>
            </a:r>
            <a:r>
              <a:rPr lang="pt-BR" sz="1400" b="1" dirty="0"/>
              <a:t>(tecla==27) {</a:t>
            </a:r>
            <a:r>
              <a:rPr lang="pt-BR" sz="1400" b="1" dirty="0" err="1"/>
              <a:t>printf</a:t>
            </a:r>
            <a:r>
              <a:rPr lang="pt-BR" sz="1400" b="1" dirty="0"/>
              <a:t>("ESC -Sair\n");</a:t>
            </a:r>
            <a:r>
              <a:rPr lang="pt-BR" sz="1400" b="1" dirty="0" err="1"/>
              <a:t>getch</a:t>
            </a:r>
            <a:r>
              <a:rPr lang="pt-BR" sz="1400" b="1" dirty="0"/>
              <a:t>();</a:t>
            </a:r>
            <a:r>
              <a:rPr lang="pt-BR" sz="1400" b="1" dirty="0" err="1"/>
              <a:t>exit</a:t>
            </a:r>
            <a:r>
              <a:rPr lang="pt-BR" sz="1400" b="1" dirty="0"/>
              <a:t>(1);}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</a:t>
            </a:r>
            <a:r>
              <a:rPr lang="pt-BR" sz="1400" b="1" dirty="0" err="1">
                <a:solidFill>
                  <a:srgbClr val="FF0000"/>
                </a:solidFill>
              </a:rPr>
              <a:t>if</a:t>
            </a:r>
            <a:r>
              <a:rPr lang="pt-BR" sz="1400" b="1" dirty="0">
                <a:solidFill>
                  <a:srgbClr val="FF0000"/>
                </a:solidFill>
              </a:rPr>
              <a:t>(tecla==224)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FF0000"/>
                </a:solidFill>
              </a:rPr>
              <a:t>	</a:t>
            </a:r>
            <a:r>
              <a:rPr lang="pt-BR" sz="1400" b="1" dirty="0" smtClean="0">
                <a:solidFill>
                  <a:srgbClr val="FF0000"/>
                </a:solidFill>
              </a:rPr>
              <a:t>    {</a:t>
            </a:r>
            <a:endParaRPr lang="pt-BR" sz="1400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	tecla=</a:t>
            </a:r>
            <a:r>
              <a:rPr lang="pt-BR" sz="1400" b="1" dirty="0" err="1">
                <a:solidFill>
                  <a:srgbClr val="FF0000"/>
                </a:solidFill>
              </a:rPr>
              <a:t>getch</a:t>
            </a:r>
            <a:r>
              <a:rPr lang="pt-BR" sz="1400" b="1" dirty="0">
                <a:solidFill>
                  <a:srgbClr val="FF0000"/>
                </a:solidFill>
              </a:rPr>
              <a:t>();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	</a:t>
            </a:r>
            <a:r>
              <a:rPr lang="pt-BR" sz="1400" b="1" dirty="0" err="1">
                <a:solidFill>
                  <a:srgbClr val="FF0000"/>
                </a:solidFill>
              </a:rPr>
              <a:t>if</a:t>
            </a:r>
            <a:r>
              <a:rPr lang="pt-BR" sz="1400" b="1" dirty="0">
                <a:solidFill>
                  <a:srgbClr val="FF0000"/>
                </a:solidFill>
              </a:rPr>
              <a:t>(tecla==72) </a:t>
            </a:r>
            <a:r>
              <a:rPr lang="pt-BR" sz="1400" b="1" dirty="0" err="1">
                <a:solidFill>
                  <a:srgbClr val="FF0000"/>
                </a:solidFill>
              </a:rPr>
              <a:t>printf</a:t>
            </a:r>
            <a:r>
              <a:rPr lang="pt-BR" sz="1400" b="1" dirty="0">
                <a:solidFill>
                  <a:srgbClr val="FF0000"/>
                </a:solidFill>
              </a:rPr>
              <a:t>("seta UP\n");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	</a:t>
            </a:r>
            <a:r>
              <a:rPr lang="pt-BR" sz="1400" b="1" dirty="0" err="1">
                <a:solidFill>
                  <a:srgbClr val="FF0000"/>
                </a:solidFill>
              </a:rPr>
              <a:t>if</a:t>
            </a:r>
            <a:r>
              <a:rPr lang="pt-BR" sz="1400" b="1" dirty="0">
                <a:solidFill>
                  <a:srgbClr val="FF0000"/>
                </a:solidFill>
              </a:rPr>
              <a:t>(tecla==80) </a:t>
            </a:r>
            <a:r>
              <a:rPr lang="pt-BR" sz="1400" b="1" dirty="0" err="1">
                <a:solidFill>
                  <a:srgbClr val="FF0000"/>
                </a:solidFill>
              </a:rPr>
              <a:t>printf</a:t>
            </a:r>
            <a:r>
              <a:rPr lang="pt-BR" sz="1400" b="1" dirty="0">
                <a:solidFill>
                  <a:srgbClr val="FF0000"/>
                </a:solidFill>
              </a:rPr>
              <a:t>("seta DOWN\n");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	</a:t>
            </a:r>
            <a:r>
              <a:rPr lang="pt-BR" sz="1400" b="1" dirty="0" err="1">
                <a:solidFill>
                  <a:srgbClr val="FF0000"/>
                </a:solidFill>
              </a:rPr>
              <a:t>if</a:t>
            </a:r>
            <a:r>
              <a:rPr lang="pt-BR" sz="1400" b="1" dirty="0">
                <a:solidFill>
                  <a:srgbClr val="FF0000"/>
                </a:solidFill>
              </a:rPr>
              <a:t>(tecla==75) </a:t>
            </a:r>
            <a:r>
              <a:rPr lang="pt-BR" sz="1400" b="1" dirty="0" err="1">
                <a:solidFill>
                  <a:srgbClr val="FF0000"/>
                </a:solidFill>
              </a:rPr>
              <a:t>printf</a:t>
            </a:r>
            <a:r>
              <a:rPr lang="pt-BR" sz="1400" b="1" dirty="0">
                <a:solidFill>
                  <a:srgbClr val="FF0000"/>
                </a:solidFill>
              </a:rPr>
              <a:t>("seta LEFT\n");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	</a:t>
            </a:r>
            <a:r>
              <a:rPr lang="pt-BR" sz="1400" b="1" dirty="0" err="1">
                <a:solidFill>
                  <a:srgbClr val="FF0000"/>
                </a:solidFill>
              </a:rPr>
              <a:t>if</a:t>
            </a:r>
            <a:r>
              <a:rPr lang="pt-BR" sz="1400" b="1" dirty="0">
                <a:solidFill>
                  <a:srgbClr val="FF0000"/>
                </a:solidFill>
              </a:rPr>
              <a:t>(tecla==77) </a:t>
            </a:r>
            <a:r>
              <a:rPr lang="pt-BR" sz="1400" b="1" dirty="0" err="1">
                <a:solidFill>
                  <a:srgbClr val="FF0000"/>
                </a:solidFill>
              </a:rPr>
              <a:t>printf</a:t>
            </a:r>
            <a:r>
              <a:rPr lang="pt-BR" sz="1400" b="1" dirty="0">
                <a:solidFill>
                  <a:srgbClr val="FF0000"/>
                </a:solidFill>
              </a:rPr>
              <a:t>("seta RIGTH\n");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FF0000"/>
                </a:solidFill>
              </a:rPr>
              <a:t>	</a:t>
            </a:r>
            <a:r>
              <a:rPr lang="pt-BR" sz="1400" b="1" dirty="0" smtClean="0">
                <a:solidFill>
                  <a:srgbClr val="FF0000"/>
                </a:solidFill>
              </a:rPr>
              <a:t>     } </a:t>
            </a:r>
            <a:r>
              <a:rPr lang="pt-BR" sz="1400" b="1" dirty="0"/>
              <a:t>	</a:t>
            </a:r>
          </a:p>
          <a:p>
            <a:pPr algn="just">
              <a:buNone/>
            </a:pPr>
            <a:r>
              <a:rPr lang="pt-BR" sz="1400" b="1" dirty="0"/>
              <a:t>       </a:t>
            </a:r>
            <a:r>
              <a:rPr lang="pt-BR" sz="1400" b="1" dirty="0">
                <a:solidFill>
                  <a:srgbClr val="002060"/>
                </a:solidFill>
              </a:rPr>
              <a:t> }</a:t>
            </a:r>
          </a:p>
          <a:p>
            <a:pPr algn="just">
              <a:buNone/>
            </a:pPr>
            <a:r>
              <a:rPr lang="pt-BR" sz="1400" b="1" dirty="0">
                <a:solidFill>
                  <a:srgbClr val="008E11"/>
                </a:solidFill>
              </a:rPr>
              <a:t>    </a:t>
            </a:r>
            <a:r>
              <a:rPr lang="pt-BR" sz="1400" b="1" dirty="0" smtClean="0">
                <a:solidFill>
                  <a:srgbClr val="008E11"/>
                </a:solidFill>
              </a:rPr>
              <a:t>}</a:t>
            </a:r>
          </a:p>
          <a:p>
            <a:pPr algn="just">
              <a:buNone/>
            </a:pPr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pt-B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733256"/>
            <a:ext cx="617285" cy="6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i="1" dirty="0" err="1" smtClean="0"/>
              <a:t>if</a:t>
            </a:r>
            <a:r>
              <a:rPr lang="pt-BR" b="1" i="1" dirty="0" smtClean="0"/>
              <a:t> - </a:t>
            </a:r>
            <a:r>
              <a:rPr lang="pt-BR" sz="3600" dirty="0" smtClean="0"/>
              <a:t>exemplo</a:t>
            </a:r>
            <a:endParaRPr lang="pt-BR" sz="3600" b="1" i="1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tabLst>
                <a:tab pos="898525" algn="l"/>
              </a:tabLst>
            </a:pPr>
            <a:endParaRPr lang="pt-BR" sz="2400" b="1" dirty="0" smtClean="0"/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 smtClean="0"/>
              <a:t>Elabore </a:t>
            </a:r>
            <a:r>
              <a:rPr lang="pt-BR" sz="2400" b="1" dirty="0"/>
              <a:t>um programa que lê a idade de um nadador e classifica-o em uma das seguintes categorias: </a:t>
            </a:r>
            <a:br>
              <a:rPr lang="pt-BR" sz="2400" b="1" dirty="0"/>
            </a:br>
            <a:r>
              <a:rPr lang="pt-BR" sz="2400" b="1" dirty="0"/>
              <a:t>     </a:t>
            </a:r>
            <a:r>
              <a:rPr lang="pt-BR" sz="2400" b="1" dirty="0" smtClean="0"/>
              <a:t>	Infantil </a:t>
            </a:r>
            <a:r>
              <a:rPr lang="pt-BR" sz="2400" b="1" dirty="0"/>
              <a:t>A = 5 - 7 anos </a:t>
            </a:r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/>
              <a:t>     </a:t>
            </a:r>
            <a:r>
              <a:rPr lang="pt-BR" sz="2400" b="1" dirty="0" smtClean="0"/>
              <a:t>	Infantil </a:t>
            </a:r>
            <a:r>
              <a:rPr lang="pt-BR" sz="2400" b="1" dirty="0"/>
              <a:t>B = 8-10 anos </a:t>
            </a:r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/>
              <a:t>     </a:t>
            </a:r>
            <a:r>
              <a:rPr lang="pt-BR" sz="2400" b="1" dirty="0" smtClean="0"/>
              <a:t>	Juvenil </a:t>
            </a:r>
            <a:r>
              <a:rPr lang="pt-BR" sz="2400" b="1" dirty="0"/>
              <a:t>A = 11-13 anos </a:t>
            </a:r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/>
              <a:t>     </a:t>
            </a:r>
            <a:r>
              <a:rPr lang="pt-BR" sz="2400" b="1" dirty="0" smtClean="0"/>
              <a:t>	Juvenil </a:t>
            </a:r>
            <a:r>
              <a:rPr lang="pt-BR" sz="2400" b="1" dirty="0"/>
              <a:t>B = 14-17 anos </a:t>
            </a:r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/>
              <a:t>     </a:t>
            </a:r>
            <a:r>
              <a:rPr lang="pt-BR" sz="2400" b="1" dirty="0" smtClean="0"/>
              <a:t>	Adulto </a:t>
            </a:r>
            <a:r>
              <a:rPr lang="pt-BR" sz="2400" b="1" dirty="0"/>
              <a:t>= maiores de 18 anos</a:t>
            </a:r>
          </a:p>
        </p:txBody>
      </p:sp>
    </p:spTree>
    <p:extLst>
      <p:ext uri="{BB962C8B-B14F-4D97-AF65-F5344CB8AC3E}">
        <p14:creationId xmlns:p14="http://schemas.microsoft.com/office/powerpoint/2010/main" val="32243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i="1" dirty="0" err="1" smtClean="0"/>
              <a:t>if</a:t>
            </a:r>
            <a:r>
              <a:rPr lang="pt-BR" b="1" i="1" dirty="0" smtClean="0"/>
              <a:t> - </a:t>
            </a:r>
            <a:r>
              <a:rPr lang="pt-BR" sz="3600" dirty="0" smtClean="0"/>
              <a:t>exemplo</a:t>
            </a:r>
            <a:endParaRPr lang="pt-BR" sz="3600" b="1" i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04" y="5456109"/>
            <a:ext cx="421163" cy="4211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CaixaDeTexto 4"/>
          <p:cNvSpPr txBox="1"/>
          <p:nvPr/>
        </p:nvSpPr>
        <p:spPr>
          <a:xfrm>
            <a:off x="500405" y="1340768"/>
            <a:ext cx="8136904" cy="51706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pt-BR" sz="2200" b="1" dirty="0" err="1" smtClean="0"/>
              <a:t>int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main</a:t>
            </a:r>
            <a:r>
              <a:rPr lang="pt-BR" sz="2200" b="1" dirty="0" smtClean="0"/>
              <a:t>(</a:t>
            </a:r>
            <a:r>
              <a:rPr lang="pt-BR" sz="2200" b="1" dirty="0" err="1" smtClean="0"/>
              <a:t>void</a:t>
            </a:r>
            <a:r>
              <a:rPr lang="pt-BR" sz="2200" b="1" dirty="0" smtClean="0"/>
              <a:t>)</a:t>
            </a:r>
          </a:p>
          <a:p>
            <a:pPr algn="just">
              <a:buNone/>
            </a:pPr>
            <a:r>
              <a:rPr lang="pt-BR" sz="2200" b="1" dirty="0" smtClean="0"/>
              <a:t>{</a:t>
            </a:r>
          </a:p>
          <a:p>
            <a:pPr algn="just">
              <a:buNone/>
            </a:pPr>
            <a:r>
              <a:rPr lang="pt-BR" sz="2200" b="1" dirty="0" smtClean="0"/>
              <a:t>    char i, </a:t>
            </a:r>
            <a:r>
              <a:rPr lang="pt-BR" sz="2200" b="1" dirty="0" err="1" smtClean="0"/>
              <a:t>cat</a:t>
            </a:r>
            <a:r>
              <a:rPr lang="pt-BR" sz="2200" b="1" dirty="0" smtClean="0"/>
              <a:t>[15];</a:t>
            </a:r>
          </a:p>
          <a:p>
            <a:pPr algn="just">
              <a:buNone/>
            </a:pPr>
            <a:r>
              <a:rPr lang="pt-BR" sz="2200" b="1" dirty="0" smtClean="0"/>
              <a:t>    </a:t>
            </a:r>
            <a:r>
              <a:rPr lang="pt-BR" sz="2200" b="1" dirty="0" err="1" smtClean="0"/>
              <a:t>printf</a:t>
            </a:r>
            <a:r>
              <a:rPr lang="pt-BR" sz="2200" b="1" dirty="0" smtClean="0"/>
              <a:t>("Informe a idade: ");</a:t>
            </a:r>
            <a:r>
              <a:rPr lang="pt-BR" sz="2200" b="1" dirty="0" err="1" smtClean="0"/>
              <a:t>scanf</a:t>
            </a:r>
            <a:r>
              <a:rPr lang="pt-BR" sz="2200" b="1" dirty="0" smtClean="0"/>
              <a:t>("%</a:t>
            </a:r>
            <a:r>
              <a:rPr lang="pt-BR" sz="2200" b="1" dirty="0" err="1" smtClean="0"/>
              <a:t>d",&amp;i</a:t>
            </a:r>
            <a:r>
              <a:rPr lang="pt-BR" sz="2200" b="1" dirty="0" smtClean="0"/>
              <a:t>);</a:t>
            </a:r>
          </a:p>
          <a:p>
            <a:pPr algn="just">
              <a:buNone/>
            </a:pPr>
            <a:r>
              <a:rPr lang="pt-BR" sz="2200" b="1" dirty="0" smtClean="0">
                <a:solidFill>
                  <a:srgbClr val="FF0000"/>
                </a:solidFill>
              </a:rPr>
              <a:t>    </a:t>
            </a:r>
            <a:r>
              <a:rPr lang="pt-BR" sz="2200" b="1" dirty="0" err="1" smtClean="0">
                <a:solidFill>
                  <a:srgbClr val="FF0000"/>
                </a:solidFill>
              </a:rPr>
              <a:t>if</a:t>
            </a:r>
            <a:r>
              <a:rPr lang="pt-BR" sz="2200" b="1" dirty="0" smtClean="0">
                <a:solidFill>
                  <a:srgbClr val="FF0000"/>
                </a:solidFill>
              </a:rPr>
              <a:t>(i&gt;=5)</a:t>
            </a:r>
          </a:p>
          <a:p>
            <a:pPr algn="just">
              <a:buNone/>
            </a:pPr>
            <a:r>
              <a:rPr lang="pt-BR" sz="2200" b="1" dirty="0" smtClean="0"/>
              <a:t>    	</a:t>
            </a:r>
            <a:r>
              <a:rPr lang="pt-BR" sz="2200" b="1" dirty="0" err="1" smtClean="0">
                <a:solidFill>
                  <a:srgbClr val="00B050"/>
                </a:solidFill>
              </a:rPr>
              <a:t>if</a:t>
            </a:r>
            <a:r>
              <a:rPr lang="pt-BR" sz="2200" b="1" dirty="0" smtClean="0">
                <a:solidFill>
                  <a:srgbClr val="00B050"/>
                </a:solidFill>
              </a:rPr>
              <a:t>(i&lt;=7) </a:t>
            </a:r>
            <a:r>
              <a:rPr lang="pt-BR" sz="2200" b="1" dirty="0" err="1" smtClean="0">
                <a:solidFill>
                  <a:srgbClr val="00B050"/>
                </a:solidFill>
              </a:rPr>
              <a:t>strcpy</a:t>
            </a:r>
            <a:r>
              <a:rPr lang="pt-BR" sz="2200" b="1" dirty="0" smtClean="0">
                <a:solidFill>
                  <a:srgbClr val="00B050"/>
                </a:solidFill>
              </a:rPr>
              <a:t>(</a:t>
            </a:r>
            <a:r>
              <a:rPr lang="pt-BR" sz="2200" b="1" dirty="0" err="1" smtClean="0">
                <a:solidFill>
                  <a:srgbClr val="00B050"/>
                </a:solidFill>
              </a:rPr>
              <a:t>cat</a:t>
            </a:r>
            <a:r>
              <a:rPr lang="pt-BR" sz="2200" b="1" dirty="0" smtClean="0">
                <a:solidFill>
                  <a:srgbClr val="00B050"/>
                </a:solidFill>
              </a:rPr>
              <a:t>,"Infantil A");</a:t>
            </a:r>
          </a:p>
          <a:p>
            <a:pPr algn="just">
              <a:buNone/>
            </a:pPr>
            <a:r>
              <a:rPr lang="pt-BR" sz="2200" b="1" dirty="0" smtClean="0"/>
              <a:t>    	</a:t>
            </a:r>
            <a:r>
              <a:rPr lang="pt-BR" sz="2200" b="1" dirty="0" err="1" smtClean="0">
                <a:solidFill>
                  <a:srgbClr val="00B050"/>
                </a:solidFill>
              </a:rPr>
              <a:t>else</a:t>
            </a:r>
            <a:r>
              <a:rPr lang="pt-BR" sz="2200" b="1" dirty="0" smtClean="0"/>
              <a:t> </a:t>
            </a:r>
            <a:r>
              <a:rPr lang="pt-BR" sz="2200" b="1" dirty="0" err="1" smtClean="0">
                <a:solidFill>
                  <a:srgbClr val="0070C0"/>
                </a:solidFill>
              </a:rPr>
              <a:t>if</a:t>
            </a:r>
            <a:r>
              <a:rPr lang="pt-BR" sz="2200" b="1" dirty="0" smtClean="0">
                <a:solidFill>
                  <a:srgbClr val="0070C0"/>
                </a:solidFill>
              </a:rPr>
              <a:t>(i&lt;=10) </a:t>
            </a:r>
            <a:r>
              <a:rPr lang="pt-BR" sz="2200" b="1" dirty="0" err="1" smtClean="0">
                <a:solidFill>
                  <a:srgbClr val="0070C0"/>
                </a:solidFill>
              </a:rPr>
              <a:t>strcpy</a:t>
            </a:r>
            <a:r>
              <a:rPr lang="pt-BR" sz="2200" b="1" dirty="0" smtClean="0">
                <a:solidFill>
                  <a:srgbClr val="0070C0"/>
                </a:solidFill>
              </a:rPr>
              <a:t>(</a:t>
            </a:r>
            <a:r>
              <a:rPr lang="pt-BR" sz="2200" b="1" dirty="0" err="1" smtClean="0">
                <a:solidFill>
                  <a:srgbClr val="0070C0"/>
                </a:solidFill>
              </a:rPr>
              <a:t>cat</a:t>
            </a:r>
            <a:r>
              <a:rPr lang="pt-BR" sz="2200" b="1" dirty="0" smtClean="0">
                <a:solidFill>
                  <a:srgbClr val="0070C0"/>
                </a:solidFill>
              </a:rPr>
              <a:t>,"Infantil B");</a:t>
            </a:r>
          </a:p>
          <a:p>
            <a:pPr algn="just">
              <a:buNone/>
            </a:pPr>
            <a:r>
              <a:rPr lang="pt-BR" sz="2200" b="1" dirty="0" smtClean="0"/>
              <a:t>    		</a:t>
            </a:r>
            <a:r>
              <a:rPr lang="pt-BR" sz="2200" b="1" dirty="0" err="1" smtClean="0">
                <a:solidFill>
                  <a:srgbClr val="0070C0"/>
                </a:solidFill>
              </a:rPr>
              <a:t>else</a:t>
            </a:r>
            <a:r>
              <a:rPr lang="pt-BR" sz="2200" b="1" dirty="0" smtClean="0"/>
              <a:t> </a:t>
            </a:r>
            <a:r>
              <a:rPr lang="pt-BR" sz="2200" b="1" dirty="0" err="1" smtClean="0">
                <a:solidFill>
                  <a:srgbClr val="C00000"/>
                </a:solidFill>
              </a:rPr>
              <a:t>if</a:t>
            </a:r>
            <a:r>
              <a:rPr lang="pt-BR" sz="2200" b="1" dirty="0" smtClean="0">
                <a:solidFill>
                  <a:srgbClr val="C00000"/>
                </a:solidFill>
              </a:rPr>
              <a:t>(i&lt;=13) </a:t>
            </a:r>
            <a:r>
              <a:rPr lang="pt-BR" sz="2200" b="1" dirty="0" err="1" smtClean="0">
                <a:solidFill>
                  <a:srgbClr val="C00000"/>
                </a:solidFill>
              </a:rPr>
              <a:t>strcpy</a:t>
            </a:r>
            <a:r>
              <a:rPr lang="pt-BR" sz="2200" b="1" dirty="0" smtClean="0">
                <a:solidFill>
                  <a:srgbClr val="C00000"/>
                </a:solidFill>
              </a:rPr>
              <a:t>(</a:t>
            </a:r>
            <a:r>
              <a:rPr lang="pt-BR" sz="2200" b="1" dirty="0" err="1" smtClean="0">
                <a:solidFill>
                  <a:srgbClr val="C00000"/>
                </a:solidFill>
              </a:rPr>
              <a:t>cat</a:t>
            </a:r>
            <a:r>
              <a:rPr lang="pt-BR" sz="2200" b="1" dirty="0" smtClean="0">
                <a:solidFill>
                  <a:srgbClr val="C00000"/>
                </a:solidFill>
              </a:rPr>
              <a:t>,"Juvenil A");</a:t>
            </a:r>
          </a:p>
          <a:p>
            <a:pPr algn="just">
              <a:buNone/>
            </a:pPr>
            <a:r>
              <a:rPr lang="pt-BR" sz="2200" b="1" dirty="0" smtClean="0"/>
              <a:t>    			</a:t>
            </a:r>
            <a:r>
              <a:rPr lang="pt-BR" sz="2200" b="1" dirty="0" err="1" smtClean="0">
                <a:solidFill>
                  <a:srgbClr val="C00000"/>
                </a:solidFill>
              </a:rPr>
              <a:t>else</a:t>
            </a:r>
            <a:r>
              <a:rPr lang="pt-BR" sz="2200" b="1" dirty="0" smtClean="0"/>
              <a:t> </a:t>
            </a:r>
            <a:r>
              <a:rPr lang="pt-BR" sz="2200" b="1" dirty="0" err="1" smtClean="0">
                <a:solidFill>
                  <a:srgbClr val="008E11"/>
                </a:solidFill>
              </a:rPr>
              <a:t>if</a:t>
            </a:r>
            <a:r>
              <a:rPr lang="pt-BR" sz="2200" b="1" dirty="0" smtClean="0">
                <a:solidFill>
                  <a:srgbClr val="008E11"/>
                </a:solidFill>
              </a:rPr>
              <a:t>(i&lt;=17) </a:t>
            </a:r>
            <a:r>
              <a:rPr lang="pt-BR" sz="2200" b="1" dirty="0" err="1" smtClean="0">
                <a:solidFill>
                  <a:srgbClr val="008E11"/>
                </a:solidFill>
              </a:rPr>
              <a:t>strcpy</a:t>
            </a:r>
            <a:r>
              <a:rPr lang="pt-BR" sz="2200" b="1" dirty="0" smtClean="0">
                <a:solidFill>
                  <a:srgbClr val="008E11"/>
                </a:solidFill>
              </a:rPr>
              <a:t>(</a:t>
            </a:r>
            <a:r>
              <a:rPr lang="pt-BR" sz="2200" b="1" dirty="0" err="1" smtClean="0">
                <a:solidFill>
                  <a:srgbClr val="008E11"/>
                </a:solidFill>
              </a:rPr>
              <a:t>cat</a:t>
            </a:r>
            <a:r>
              <a:rPr lang="pt-BR" sz="2200" b="1" dirty="0" smtClean="0">
                <a:solidFill>
                  <a:srgbClr val="008E11"/>
                </a:solidFill>
              </a:rPr>
              <a:t>,"Juvenil B");</a:t>
            </a:r>
          </a:p>
          <a:p>
            <a:pPr algn="just">
              <a:buNone/>
            </a:pPr>
            <a:r>
              <a:rPr lang="pt-BR" sz="2200" b="1" dirty="0" smtClean="0"/>
              <a:t>    				</a:t>
            </a:r>
            <a:r>
              <a:rPr lang="pt-BR" sz="2200" b="1" dirty="0" err="1" smtClean="0">
                <a:solidFill>
                  <a:srgbClr val="008E11"/>
                </a:solidFill>
              </a:rPr>
              <a:t>else</a:t>
            </a:r>
            <a:r>
              <a:rPr lang="pt-BR" sz="2200" b="1" dirty="0" smtClean="0">
                <a:solidFill>
                  <a:srgbClr val="008E11"/>
                </a:solidFill>
              </a:rPr>
              <a:t> </a:t>
            </a:r>
            <a:r>
              <a:rPr lang="pt-BR" sz="2200" b="1" dirty="0" err="1" smtClean="0">
                <a:solidFill>
                  <a:srgbClr val="008E11"/>
                </a:solidFill>
              </a:rPr>
              <a:t>strcpy</a:t>
            </a:r>
            <a:r>
              <a:rPr lang="pt-BR" sz="2200" b="1" dirty="0" smtClean="0">
                <a:solidFill>
                  <a:srgbClr val="008E11"/>
                </a:solidFill>
              </a:rPr>
              <a:t>(</a:t>
            </a:r>
            <a:r>
              <a:rPr lang="pt-BR" sz="2200" b="1" dirty="0" err="1" smtClean="0">
                <a:solidFill>
                  <a:srgbClr val="008E11"/>
                </a:solidFill>
              </a:rPr>
              <a:t>cat</a:t>
            </a:r>
            <a:r>
              <a:rPr lang="pt-BR" sz="2200" b="1" dirty="0" smtClean="0">
                <a:solidFill>
                  <a:srgbClr val="008E11"/>
                </a:solidFill>
              </a:rPr>
              <a:t>,"Adulto");</a:t>
            </a:r>
          </a:p>
          <a:p>
            <a:pPr algn="just">
              <a:buNone/>
            </a:pPr>
            <a:r>
              <a:rPr lang="pt-BR" sz="2200" b="1" dirty="0" smtClean="0"/>
              <a:t>    </a:t>
            </a:r>
            <a:r>
              <a:rPr lang="pt-BR" sz="2200" b="1" dirty="0" err="1" smtClean="0">
                <a:solidFill>
                  <a:srgbClr val="FF0000"/>
                </a:solidFill>
              </a:rPr>
              <a:t>else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err="1" smtClean="0">
                <a:solidFill>
                  <a:srgbClr val="FF0000"/>
                </a:solidFill>
              </a:rPr>
              <a:t>strcpy</a:t>
            </a:r>
            <a:r>
              <a:rPr lang="pt-BR" sz="2200" b="1" dirty="0" smtClean="0">
                <a:solidFill>
                  <a:srgbClr val="FF0000"/>
                </a:solidFill>
              </a:rPr>
              <a:t>(</a:t>
            </a:r>
            <a:r>
              <a:rPr lang="pt-BR" sz="2200" b="1" dirty="0" err="1" smtClean="0">
                <a:solidFill>
                  <a:srgbClr val="FF0000"/>
                </a:solidFill>
              </a:rPr>
              <a:t>cat</a:t>
            </a:r>
            <a:r>
              <a:rPr lang="pt-BR" sz="2200" b="1" dirty="0" smtClean="0">
                <a:solidFill>
                  <a:srgbClr val="FF0000"/>
                </a:solidFill>
              </a:rPr>
              <a:t>,"sem categoria");</a:t>
            </a:r>
          </a:p>
          <a:p>
            <a:pPr algn="just">
              <a:buNone/>
            </a:pPr>
            <a:r>
              <a:rPr lang="pt-BR" sz="2200" b="1" dirty="0" smtClean="0"/>
              <a:t>    </a:t>
            </a:r>
            <a:r>
              <a:rPr lang="pt-BR" sz="2200" b="1" dirty="0" err="1" smtClean="0"/>
              <a:t>printf</a:t>
            </a:r>
            <a:r>
              <a:rPr lang="pt-BR" sz="2200" b="1" dirty="0" smtClean="0"/>
              <a:t>("A categoria do nadador eh: %s\n\n",</a:t>
            </a:r>
            <a:r>
              <a:rPr lang="pt-BR" sz="2200" b="1" dirty="0" err="1" smtClean="0"/>
              <a:t>cat</a:t>
            </a:r>
            <a:r>
              <a:rPr lang="pt-BR" sz="2200" b="1" dirty="0" smtClean="0"/>
              <a:t>);</a:t>
            </a:r>
          </a:p>
          <a:p>
            <a:pPr algn="just">
              <a:buNone/>
            </a:pPr>
            <a:r>
              <a:rPr lang="pt-BR" sz="2200" b="1" dirty="0" smtClean="0"/>
              <a:t>    system("pause");</a:t>
            </a:r>
          </a:p>
          <a:p>
            <a:pPr algn="just">
              <a:buNone/>
            </a:pPr>
            <a:r>
              <a:rPr lang="pt-BR" sz="2200" b="1" dirty="0" smtClean="0"/>
              <a:t>}</a:t>
            </a:r>
          </a:p>
          <a:p>
            <a:pPr algn="just">
              <a:buNone/>
            </a:pPr>
            <a:endParaRPr lang="pt-BR" sz="2200" b="1" dirty="0"/>
          </a:p>
        </p:txBody>
      </p:sp>
      <p:pic>
        <p:nvPicPr>
          <p:cNvPr id="8" name="Imagem 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66" y="5805264"/>
            <a:ext cx="596674" cy="5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0374" y="428604"/>
            <a:ext cx="4611692" cy="6397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dirty="0" smtClean="0"/>
              <a:t>Comandos em Algoritmo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4543428" cy="51435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Escolha </a:t>
            </a:r>
            <a:r>
              <a:rPr lang="pt-BR" b="1" dirty="0" smtClean="0">
                <a:solidFill>
                  <a:schemeClr val="tx1"/>
                </a:solidFill>
              </a:rPr>
              <a:t>&lt;expressão de seleção&gt;</a:t>
            </a:r>
            <a:endParaRPr lang="pt-B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	Caso </a:t>
            </a:r>
            <a:r>
              <a:rPr lang="pt-BR" b="1" dirty="0" smtClean="0">
                <a:solidFill>
                  <a:schemeClr val="tx1"/>
                </a:solidFill>
              </a:rPr>
              <a:t>&lt;exp1&gt;,&lt;exp2&gt;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</a:rPr>
              <a:t>		</a:t>
            </a:r>
            <a:r>
              <a:rPr lang="pt-BR" sz="3200" b="1" dirty="0" smtClean="0">
                <a:solidFill>
                  <a:schemeClr val="tx2"/>
                </a:solidFill>
              </a:rPr>
              <a:t>comandos</a:t>
            </a:r>
          </a:p>
          <a:p>
            <a:pPr>
              <a:buNone/>
            </a:pPr>
            <a:r>
              <a:rPr lang="pt-BR" sz="3200" b="1" dirty="0" smtClean="0">
                <a:solidFill>
                  <a:srgbClr val="FF0000"/>
                </a:solidFill>
              </a:rPr>
              <a:t>	Caso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&lt;exp3&gt;, &lt;exp4&gt;, &lt;exp5&gt;</a:t>
            </a:r>
            <a:endParaRPr lang="pt-B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		</a:t>
            </a:r>
            <a:r>
              <a:rPr lang="pt-BR" sz="3000" b="1" dirty="0" smtClean="0">
                <a:solidFill>
                  <a:schemeClr val="tx2"/>
                </a:solidFill>
              </a:rPr>
              <a:t>comandos</a:t>
            </a:r>
          </a:p>
          <a:p>
            <a:pPr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	Caso </a:t>
            </a:r>
            <a:r>
              <a:rPr lang="pt-BR" b="1" dirty="0" smtClean="0">
                <a:solidFill>
                  <a:schemeClr val="tx1"/>
                </a:solidFill>
              </a:rPr>
              <a:t>&lt;exp6&gt;</a:t>
            </a:r>
            <a:endParaRPr lang="pt-B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		</a:t>
            </a:r>
            <a:r>
              <a:rPr lang="pt-BR" sz="3000" b="1" dirty="0" smtClean="0">
                <a:solidFill>
                  <a:schemeClr val="tx2"/>
                </a:solidFill>
              </a:rPr>
              <a:t>comandos</a:t>
            </a:r>
          </a:p>
          <a:p>
            <a:pPr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	Outro caso</a:t>
            </a:r>
          </a:p>
          <a:p>
            <a:pPr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		</a:t>
            </a:r>
            <a:r>
              <a:rPr lang="pt-BR" sz="3000" b="1" dirty="0" smtClean="0">
                <a:solidFill>
                  <a:schemeClr val="tx2"/>
                </a:solidFill>
              </a:rPr>
              <a:t>comandos</a:t>
            </a:r>
          </a:p>
          <a:p>
            <a:pPr>
              <a:buNone/>
            </a:pPr>
            <a:r>
              <a:rPr lang="pt-BR" sz="3000" b="1" dirty="0" err="1" smtClean="0">
                <a:solidFill>
                  <a:srgbClr val="FF0000"/>
                </a:solidFill>
              </a:rPr>
              <a:t>Fimescolha</a:t>
            </a:r>
            <a:endParaRPr lang="pt-BR" sz="3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pt-BR" sz="3000" b="1" dirty="0" smtClean="0">
              <a:solidFill>
                <a:srgbClr val="008E11"/>
              </a:solidFill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86380" y="428604"/>
            <a:ext cx="3398833" cy="63976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hlinkClick r:id="rId2" action="ppaction://hlinkfile"/>
              </a:rPr>
              <a:t>Comandos em C</a:t>
            </a:r>
            <a:endParaRPr lang="pt-BR" dirty="0">
              <a:hlinkClick r:id="rId2" action="ppaction://hlinkfile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86380" y="1214422"/>
            <a:ext cx="3400421" cy="51435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800" b="1" dirty="0" smtClean="0">
                <a:solidFill>
                  <a:srgbClr val="FF0000"/>
                </a:solidFill>
              </a:rPr>
              <a:t>switch</a:t>
            </a:r>
            <a:r>
              <a:rPr lang="pt-BR" sz="2800" b="1" dirty="0" smtClean="0"/>
              <a:t>(var) 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/>
              <a:t>	</a:t>
            </a:r>
            <a:r>
              <a:rPr lang="pt-BR" sz="2800" b="1" dirty="0" smtClean="0">
                <a:solidFill>
                  <a:srgbClr val="FF0000"/>
                </a:solidFill>
              </a:rPr>
              <a:t>case</a:t>
            </a:r>
            <a:r>
              <a:rPr lang="pt-BR" sz="2800" b="1" dirty="0" smtClean="0"/>
              <a:t> cons1: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/>
              <a:t>		</a:t>
            </a:r>
            <a:r>
              <a:rPr lang="pt-BR" sz="2800" b="1" dirty="0" smtClean="0">
                <a:solidFill>
                  <a:schemeClr val="tx2"/>
                </a:solidFill>
              </a:rPr>
              <a:t>instruções;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/>
              <a:t>		</a:t>
            </a:r>
            <a:r>
              <a:rPr lang="pt-BR" sz="2800" b="1" dirty="0" err="1" smtClean="0">
                <a:solidFill>
                  <a:srgbClr val="FF0000"/>
                </a:solidFill>
              </a:rPr>
              <a:t>break</a:t>
            </a:r>
            <a:r>
              <a:rPr lang="pt-BR" sz="2800" b="1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/>
              <a:t>	</a:t>
            </a:r>
            <a:r>
              <a:rPr lang="pt-BR" sz="2800" b="1" dirty="0" smtClean="0">
                <a:solidFill>
                  <a:srgbClr val="FF0000"/>
                </a:solidFill>
              </a:rPr>
              <a:t>case</a:t>
            </a:r>
            <a:r>
              <a:rPr lang="pt-BR" sz="2800" b="1" dirty="0" smtClean="0"/>
              <a:t> cons2: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/>
              <a:t>		</a:t>
            </a:r>
            <a:r>
              <a:rPr lang="pt-BR" sz="2800" b="1" dirty="0" smtClean="0">
                <a:solidFill>
                  <a:schemeClr val="tx2"/>
                </a:solidFill>
              </a:rPr>
              <a:t>instruções;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/>
              <a:t>	</a:t>
            </a:r>
            <a:r>
              <a:rPr lang="pt-BR" sz="2800" b="1" dirty="0" smtClean="0">
                <a:solidFill>
                  <a:srgbClr val="FF0000"/>
                </a:solidFill>
              </a:rPr>
              <a:t>	</a:t>
            </a:r>
            <a:r>
              <a:rPr lang="pt-BR" sz="2800" b="1" dirty="0" err="1" smtClean="0">
                <a:solidFill>
                  <a:srgbClr val="FF0000"/>
                </a:solidFill>
              </a:rPr>
              <a:t>break</a:t>
            </a:r>
            <a:r>
              <a:rPr lang="pt-BR" sz="2800" b="1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>
                <a:solidFill>
                  <a:srgbClr val="FF0000"/>
                </a:solidFill>
              </a:rPr>
              <a:t>	default: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/>
              <a:t>		</a:t>
            </a:r>
            <a:r>
              <a:rPr lang="pt-BR" sz="2800" b="1" dirty="0" smtClean="0">
                <a:solidFill>
                  <a:schemeClr val="tx2"/>
                </a:solidFill>
              </a:rPr>
              <a:t>instruções;</a:t>
            </a:r>
          </a:p>
          <a:p>
            <a:pPr>
              <a:spcBef>
                <a:spcPts val="0"/>
              </a:spcBef>
              <a:buNone/>
            </a:pPr>
            <a:r>
              <a:rPr lang="pt-BR" sz="2800" b="1" dirty="0" smtClean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2" name="Imagem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82" y="5712646"/>
            <a:ext cx="524666" cy="5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i="1" dirty="0" smtClean="0"/>
              <a:t>switch - </a:t>
            </a:r>
            <a:r>
              <a:rPr lang="pt-BR" sz="3600" dirty="0" smtClean="0"/>
              <a:t>exemplo</a:t>
            </a:r>
            <a:endParaRPr lang="pt-BR" sz="3600" b="1" i="1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tabLst>
                <a:tab pos="898525" algn="l"/>
              </a:tabLst>
            </a:pPr>
            <a:endParaRPr lang="pt-BR" sz="2400" b="1" dirty="0" smtClean="0"/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 smtClean="0"/>
              <a:t>Elabore </a:t>
            </a:r>
            <a:r>
              <a:rPr lang="pt-BR" sz="2400" b="1" dirty="0"/>
              <a:t>um programa que lê a idade de um nadador e classifica-o em uma das seguintes categorias: </a:t>
            </a:r>
            <a:br>
              <a:rPr lang="pt-BR" sz="2400" b="1" dirty="0"/>
            </a:br>
            <a:r>
              <a:rPr lang="pt-BR" sz="2400" b="1" dirty="0"/>
              <a:t>     </a:t>
            </a:r>
            <a:r>
              <a:rPr lang="pt-BR" sz="2400" b="1" dirty="0" smtClean="0"/>
              <a:t>	Infantil </a:t>
            </a:r>
            <a:r>
              <a:rPr lang="pt-BR" sz="2400" b="1" dirty="0"/>
              <a:t>A = 5 - 7 anos </a:t>
            </a:r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/>
              <a:t>     </a:t>
            </a:r>
            <a:r>
              <a:rPr lang="pt-BR" sz="2400" b="1" dirty="0" smtClean="0"/>
              <a:t>	Infantil </a:t>
            </a:r>
            <a:r>
              <a:rPr lang="pt-BR" sz="2400" b="1" dirty="0"/>
              <a:t>B = 8-10 anos </a:t>
            </a:r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/>
              <a:t>     </a:t>
            </a:r>
            <a:r>
              <a:rPr lang="pt-BR" sz="2400" b="1" dirty="0" smtClean="0"/>
              <a:t>	Juvenil </a:t>
            </a:r>
            <a:r>
              <a:rPr lang="pt-BR" sz="2400" b="1" dirty="0"/>
              <a:t>A = 11-13 anos </a:t>
            </a:r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/>
              <a:t>     </a:t>
            </a:r>
            <a:r>
              <a:rPr lang="pt-BR" sz="2400" b="1" dirty="0" smtClean="0"/>
              <a:t>	Juvenil </a:t>
            </a:r>
            <a:r>
              <a:rPr lang="pt-BR" sz="2400" b="1" dirty="0"/>
              <a:t>B = 14-17 anos </a:t>
            </a:r>
          </a:p>
          <a:p>
            <a:pPr marL="800100" indent="0">
              <a:buNone/>
              <a:tabLst>
                <a:tab pos="898525" algn="l"/>
              </a:tabLst>
            </a:pPr>
            <a:r>
              <a:rPr lang="pt-BR" sz="2400" b="1" dirty="0"/>
              <a:t>     </a:t>
            </a:r>
            <a:r>
              <a:rPr lang="pt-BR" sz="2400" b="1" dirty="0" smtClean="0"/>
              <a:t>	Adulto </a:t>
            </a:r>
            <a:r>
              <a:rPr lang="pt-BR" sz="2400" b="1" dirty="0"/>
              <a:t>= maiores de 18 anos</a:t>
            </a:r>
          </a:p>
        </p:txBody>
      </p:sp>
    </p:spTree>
    <p:extLst>
      <p:ext uri="{BB962C8B-B14F-4D97-AF65-F5344CB8AC3E}">
        <p14:creationId xmlns:p14="http://schemas.microsoft.com/office/powerpoint/2010/main" val="1871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9"/>
            <a:ext cx="7715304" cy="500066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pt-BR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</a:t>
            </a:r>
          </a:p>
          <a:p>
            <a:pPr lvl="0"/>
            <a:r>
              <a:rPr lang="pt-BR" sz="3000" dirty="0"/>
              <a:t>Desenvolvimento de aplicações em software básico;</a:t>
            </a:r>
          </a:p>
          <a:p>
            <a:pPr lvl="0"/>
            <a:r>
              <a:rPr lang="pt-BR" sz="3000" dirty="0"/>
              <a:t>Controle e </a:t>
            </a:r>
            <a:r>
              <a:rPr lang="pt-BR" sz="3000" dirty="0" err="1"/>
              <a:t>interfaceamento</a:t>
            </a:r>
            <a:r>
              <a:rPr lang="pt-BR" sz="3000" dirty="0"/>
              <a:t>.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pt-BR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COMPILADOR  X  </a:t>
            </a:r>
            <a:r>
              <a:rPr lang="pt-BR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INTERPRETADOR</a:t>
            </a:r>
          </a:p>
          <a:p>
            <a:pPr algn="just">
              <a:buNone/>
            </a:pPr>
            <a:r>
              <a:rPr lang="pt-BR" sz="3000" b="1" u="sng" dirty="0"/>
              <a:t>Interpretador</a:t>
            </a:r>
            <a:r>
              <a:rPr lang="pt-BR" sz="3000" b="1" dirty="0"/>
              <a:t>: </a:t>
            </a:r>
            <a:r>
              <a:rPr lang="pt-BR" sz="3000" dirty="0"/>
              <a:t>lê a primeira instrução </a:t>
            </a:r>
            <a:r>
              <a:rPr lang="pt-BR" sz="3000" dirty="0" smtClean="0"/>
              <a:t>do programa</a:t>
            </a:r>
            <a:r>
              <a:rPr lang="pt-BR" sz="3000" dirty="0"/>
              <a:t>, faz uma consistência de sua sintaxe e se não houver erro, converte-a para linguagem de máquina para executá-la. </a:t>
            </a:r>
            <a:endParaRPr lang="pt-BR" sz="3000" b="1" i="1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i="1" dirty="0" smtClean="0"/>
              <a:t>switch - </a:t>
            </a:r>
            <a:r>
              <a:rPr lang="pt-BR" sz="3600" dirty="0" smtClean="0"/>
              <a:t>exemplo</a:t>
            </a:r>
            <a:endParaRPr lang="pt-BR" sz="3600" b="1" i="1" dirty="0"/>
          </a:p>
        </p:txBody>
      </p:sp>
      <p:pic>
        <p:nvPicPr>
          <p:cNvPr id="8" name="Imagem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733256"/>
            <a:ext cx="596674" cy="59667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900" b="1" dirty="0" smtClean="0"/>
              <a:t>switch(i</a:t>
            </a:r>
            <a:r>
              <a:rPr lang="pt-BR" sz="19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 smtClean="0"/>
              <a:t>{</a:t>
            </a:r>
            <a:endParaRPr lang="pt-BR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</a:t>
            </a:r>
            <a:r>
              <a:rPr lang="pt-BR" sz="1900" b="1" dirty="0" smtClean="0"/>
              <a:t>case </a:t>
            </a:r>
            <a:r>
              <a:rPr lang="pt-BR" sz="1900" b="1" dirty="0"/>
              <a:t>5:case 6:case 7: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	</a:t>
            </a:r>
            <a:r>
              <a:rPr lang="pt-BR" sz="1900" b="1" dirty="0" err="1"/>
              <a:t>strcpy</a:t>
            </a:r>
            <a:r>
              <a:rPr lang="pt-BR" sz="1900" b="1" dirty="0"/>
              <a:t>(</a:t>
            </a:r>
            <a:r>
              <a:rPr lang="pt-BR" sz="1900" b="1" dirty="0" err="1"/>
              <a:t>cat</a:t>
            </a:r>
            <a:r>
              <a:rPr lang="pt-BR" sz="1900" b="1" dirty="0"/>
              <a:t>,"Infantil 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</a:t>
            </a:r>
            <a:r>
              <a:rPr lang="pt-BR" sz="1900" b="1" dirty="0" smtClean="0"/>
              <a:t>case </a:t>
            </a:r>
            <a:r>
              <a:rPr lang="pt-BR" sz="1900" b="1" dirty="0"/>
              <a:t>8:case 9:case 10: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	</a:t>
            </a:r>
            <a:r>
              <a:rPr lang="pt-BR" sz="1900" b="1" dirty="0" err="1"/>
              <a:t>strcpy</a:t>
            </a:r>
            <a:r>
              <a:rPr lang="pt-BR" sz="1900" b="1" dirty="0"/>
              <a:t>(</a:t>
            </a:r>
            <a:r>
              <a:rPr lang="pt-BR" sz="1900" b="1" dirty="0" err="1"/>
              <a:t>cat</a:t>
            </a:r>
            <a:r>
              <a:rPr lang="pt-BR" sz="1900" b="1" dirty="0"/>
              <a:t>,"Infantil B");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</a:t>
            </a:r>
            <a:r>
              <a:rPr lang="pt-BR" sz="1900" b="1" dirty="0" smtClean="0"/>
              <a:t>case </a:t>
            </a:r>
            <a:r>
              <a:rPr lang="pt-BR" sz="1900" b="1" dirty="0"/>
              <a:t>11:case 12:case 13: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	</a:t>
            </a:r>
            <a:r>
              <a:rPr lang="pt-BR" sz="1900" b="1" dirty="0" err="1"/>
              <a:t>strcpy</a:t>
            </a:r>
            <a:r>
              <a:rPr lang="pt-BR" sz="1900" b="1" dirty="0"/>
              <a:t>(</a:t>
            </a:r>
            <a:r>
              <a:rPr lang="pt-BR" sz="1900" b="1" dirty="0" err="1"/>
              <a:t>cat</a:t>
            </a:r>
            <a:r>
              <a:rPr lang="pt-BR" sz="1900" b="1" dirty="0"/>
              <a:t>,"Juvenil 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</a:t>
            </a:r>
            <a:r>
              <a:rPr lang="pt-BR" sz="1900" b="1" dirty="0" smtClean="0"/>
              <a:t>case </a:t>
            </a:r>
            <a:r>
              <a:rPr lang="pt-BR" sz="1900" b="1" dirty="0"/>
              <a:t>14:case 15:case 16:case 17: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	</a:t>
            </a:r>
            <a:r>
              <a:rPr lang="pt-BR" sz="1900" b="1" dirty="0" err="1"/>
              <a:t>strcpy</a:t>
            </a:r>
            <a:r>
              <a:rPr lang="pt-BR" sz="1900" b="1" dirty="0"/>
              <a:t>(</a:t>
            </a:r>
            <a:r>
              <a:rPr lang="pt-BR" sz="1900" b="1" dirty="0" err="1"/>
              <a:t>cat</a:t>
            </a:r>
            <a:r>
              <a:rPr lang="pt-BR" sz="1900" b="1" dirty="0"/>
              <a:t>,"Juvenil B");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</a:t>
            </a:r>
            <a:r>
              <a:rPr lang="pt-BR" sz="1900" b="1" dirty="0" smtClean="0"/>
              <a:t>default</a:t>
            </a:r>
            <a:r>
              <a:rPr lang="pt-BR" sz="1900" b="1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/>
              <a:t>	</a:t>
            </a:r>
            <a:r>
              <a:rPr lang="pt-BR" sz="1900" b="1" dirty="0" err="1" smtClean="0"/>
              <a:t>strcpy</a:t>
            </a:r>
            <a:r>
              <a:rPr lang="pt-BR" sz="1900" b="1" dirty="0" smtClean="0"/>
              <a:t>(</a:t>
            </a:r>
            <a:r>
              <a:rPr lang="pt-BR" sz="1900" b="1" dirty="0" err="1" smtClean="0"/>
              <a:t>cat</a:t>
            </a:r>
            <a:r>
              <a:rPr lang="pt-BR" sz="1900" b="1" dirty="0"/>
              <a:t>,"Adulto");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b="1" dirty="0" smtClean="0"/>
              <a:t>}</a:t>
            </a:r>
            <a:endParaRPr lang="pt-BR" sz="1900" b="1" dirty="0"/>
          </a:p>
        </p:txBody>
      </p:sp>
    </p:spTree>
    <p:extLst>
      <p:ext uri="{BB962C8B-B14F-4D97-AF65-F5344CB8AC3E}">
        <p14:creationId xmlns:p14="http://schemas.microsoft.com/office/powerpoint/2010/main" val="16211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0374" y="428604"/>
            <a:ext cx="4611692" cy="6397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dirty="0" smtClean="0"/>
              <a:t>Comandos em Algoritmo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4543428" cy="51435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Enquanto condição faça</a:t>
            </a:r>
          </a:p>
          <a:p>
            <a:pPr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pt-BR" sz="3000" b="1" dirty="0" err="1" smtClean="0">
                <a:solidFill>
                  <a:srgbClr val="FF0000"/>
                </a:solidFill>
              </a:rPr>
              <a:t>Fimenquanto</a:t>
            </a:r>
            <a:endParaRPr lang="pt-BR" sz="3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3000" b="1" dirty="0" smtClean="0">
                <a:solidFill>
                  <a:srgbClr val="002060"/>
                </a:solidFill>
              </a:rPr>
              <a:t>Repita</a:t>
            </a:r>
          </a:p>
          <a:p>
            <a:pPr>
              <a:buNone/>
            </a:pPr>
            <a:r>
              <a:rPr lang="pt-BR" sz="3000" b="1" dirty="0" smtClean="0">
                <a:solidFill>
                  <a:srgbClr val="002060"/>
                </a:solidFill>
              </a:rPr>
              <a:t> </a:t>
            </a:r>
          </a:p>
          <a:p>
            <a:pPr>
              <a:buNone/>
            </a:pPr>
            <a:r>
              <a:rPr lang="pt-BR" sz="3000" b="1" dirty="0" smtClean="0">
                <a:solidFill>
                  <a:srgbClr val="002060"/>
                </a:solidFill>
              </a:rPr>
              <a:t>Até condição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b="1" dirty="0" smtClean="0">
                <a:solidFill>
                  <a:srgbClr val="008E11"/>
                </a:solidFill>
              </a:rPr>
              <a:t>P</a:t>
            </a:r>
            <a:r>
              <a:rPr lang="pt-BR" sz="3000" b="1" dirty="0" smtClean="0">
                <a:solidFill>
                  <a:srgbClr val="008E11"/>
                </a:solidFill>
              </a:rPr>
              <a:t>ara x de y até z passo t faça</a:t>
            </a:r>
          </a:p>
          <a:p>
            <a:pPr>
              <a:buNone/>
            </a:pPr>
            <a:r>
              <a:rPr lang="pt-BR" sz="3000" b="1" dirty="0" smtClean="0">
                <a:solidFill>
                  <a:srgbClr val="008E11"/>
                </a:solidFill>
              </a:rPr>
              <a:t>  </a:t>
            </a:r>
          </a:p>
          <a:p>
            <a:pPr>
              <a:buNone/>
            </a:pPr>
            <a:r>
              <a:rPr lang="pt-BR" sz="3000" b="1" dirty="0" err="1" smtClean="0">
                <a:solidFill>
                  <a:srgbClr val="008E11"/>
                </a:solidFill>
              </a:rPr>
              <a:t>Fimpara</a:t>
            </a:r>
            <a:endParaRPr lang="pt-BR" sz="3000" b="1" dirty="0" smtClean="0">
              <a:solidFill>
                <a:srgbClr val="008E11"/>
              </a:solidFill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86380" y="428604"/>
            <a:ext cx="3398833" cy="63976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hlinkClick r:id="rId2" action="ppaction://hlinkfile"/>
              </a:rPr>
              <a:t>Comandos em C</a:t>
            </a:r>
            <a:endParaRPr lang="pt-BR" dirty="0">
              <a:hlinkClick r:id="rId2" action="ppaction://hlinkfile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86380" y="1214422"/>
            <a:ext cx="3400421" cy="51435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sz="3500" b="1" dirty="0" err="1" smtClean="0">
                <a:solidFill>
                  <a:srgbClr val="FF0000"/>
                </a:solidFill>
              </a:rPr>
              <a:t>while</a:t>
            </a:r>
            <a:r>
              <a:rPr lang="pt-BR" sz="3500" b="1" dirty="0" smtClean="0">
                <a:solidFill>
                  <a:srgbClr val="FF0000"/>
                </a:solidFill>
              </a:rPr>
              <a:t>(condição)  </a:t>
            </a:r>
            <a:r>
              <a:rPr lang="pt-BR" sz="2600" b="1" dirty="0" smtClean="0">
                <a:solidFill>
                  <a:srgbClr val="FF0000"/>
                </a:solidFill>
                <a:hlinkClick r:id="rId3" action="ppaction://hlinkfile"/>
              </a:rPr>
              <a:t>EX</a:t>
            </a:r>
            <a:endParaRPr lang="pt-BR" sz="2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35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3500" b="1" dirty="0" smtClean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pt-BR" sz="35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3300" b="1" dirty="0" smtClean="0">
                <a:solidFill>
                  <a:srgbClr val="002060"/>
                </a:solidFill>
              </a:rPr>
              <a:t>do  </a:t>
            </a:r>
            <a:r>
              <a:rPr lang="pt-BR" sz="2600" b="1" dirty="0" smtClean="0">
                <a:solidFill>
                  <a:srgbClr val="002060"/>
                </a:solidFill>
                <a:hlinkClick r:id="rId4" action="ppaction://hlinkfile"/>
              </a:rPr>
              <a:t>EX</a:t>
            </a:r>
            <a:endParaRPr lang="pt-BR" sz="26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t-BR" sz="33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pt-BR" sz="3300" b="1" dirty="0" smtClean="0">
                <a:solidFill>
                  <a:srgbClr val="002060"/>
                </a:solidFill>
              </a:rPr>
              <a:t> </a:t>
            </a:r>
          </a:p>
          <a:p>
            <a:pPr>
              <a:buNone/>
            </a:pPr>
            <a:r>
              <a:rPr lang="pt-BR" sz="3300" b="1" dirty="0" smtClean="0">
                <a:solidFill>
                  <a:srgbClr val="002060"/>
                </a:solidFill>
              </a:rPr>
              <a:t>}</a:t>
            </a:r>
            <a:r>
              <a:rPr lang="pt-BR" sz="3300" b="1" dirty="0" err="1" smtClean="0">
                <a:solidFill>
                  <a:srgbClr val="002060"/>
                </a:solidFill>
              </a:rPr>
              <a:t>while</a:t>
            </a:r>
            <a:r>
              <a:rPr lang="pt-BR" sz="3300" b="1" smtClean="0">
                <a:solidFill>
                  <a:srgbClr val="002060"/>
                </a:solidFill>
              </a:rPr>
              <a:t>(condição);</a:t>
            </a:r>
            <a:endParaRPr lang="pt-BR" sz="3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t-BR" sz="3300" b="1" dirty="0" smtClean="0">
                <a:solidFill>
                  <a:srgbClr val="008E11"/>
                </a:solidFill>
              </a:rPr>
              <a:t>for(x=y;x&lt;=z;x+=t) </a:t>
            </a:r>
            <a:r>
              <a:rPr lang="pt-BR" sz="2600" b="1" dirty="0" smtClean="0">
                <a:solidFill>
                  <a:srgbClr val="008E11"/>
                </a:solidFill>
                <a:hlinkClick r:id="rId5" action="ppaction://hlinkfile"/>
              </a:rPr>
              <a:t>EX</a:t>
            </a:r>
            <a:endParaRPr lang="pt-BR" sz="3300" b="1" dirty="0" smtClean="0">
              <a:solidFill>
                <a:srgbClr val="008E11"/>
              </a:solidFill>
            </a:endParaRPr>
          </a:p>
          <a:p>
            <a:pPr>
              <a:buNone/>
            </a:pPr>
            <a:r>
              <a:rPr lang="pt-BR" sz="3300" b="1" dirty="0" smtClean="0">
                <a:solidFill>
                  <a:srgbClr val="008E11"/>
                </a:solidFill>
              </a:rPr>
              <a:t>{</a:t>
            </a:r>
          </a:p>
          <a:p>
            <a:pPr>
              <a:buNone/>
            </a:pPr>
            <a:r>
              <a:rPr lang="pt-BR" sz="3300" b="1" dirty="0" smtClean="0">
                <a:solidFill>
                  <a:srgbClr val="008E11"/>
                </a:solidFill>
              </a:rPr>
              <a:t> </a:t>
            </a:r>
          </a:p>
          <a:p>
            <a:pPr>
              <a:buNone/>
            </a:pPr>
            <a:r>
              <a:rPr lang="pt-BR" sz="3300" b="1" dirty="0" smtClean="0">
                <a:solidFill>
                  <a:srgbClr val="008E11"/>
                </a:solidFill>
              </a:rPr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Repetição</a:t>
            </a:r>
            <a:r>
              <a:rPr lang="en-US" dirty="0" smtClean="0"/>
              <a:t> com </a:t>
            </a:r>
            <a:r>
              <a:rPr lang="en-US" dirty="0" err="1" smtClean="0"/>
              <a:t>Pré-teste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30" y="1376772"/>
            <a:ext cx="8215370" cy="52149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524000" indent="-533400">
              <a:buNone/>
            </a:pPr>
            <a:endParaRPr lang="pt-BR" sz="3600" dirty="0" smtClean="0"/>
          </a:p>
          <a:p>
            <a:pPr marL="1524000" indent="-92075">
              <a:buNone/>
            </a:pPr>
            <a:r>
              <a:rPr lang="pt-BR" sz="3600" b="1" dirty="0" err="1" smtClean="0">
                <a:solidFill>
                  <a:srgbClr val="0070C0"/>
                </a:solidFill>
              </a:rPr>
              <a:t>while</a:t>
            </a:r>
            <a:r>
              <a:rPr lang="pt-BR" sz="3600" b="1" dirty="0" smtClean="0">
                <a:solidFill>
                  <a:srgbClr val="0070C0"/>
                </a:solidFill>
              </a:rPr>
              <a:t>(</a:t>
            </a:r>
            <a:r>
              <a:rPr lang="pt-BR" sz="3600" b="1" dirty="0" smtClean="0">
                <a:solidFill>
                  <a:srgbClr val="FF0000"/>
                </a:solidFill>
              </a:rPr>
              <a:t>condição</a:t>
            </a:r>
            <a:r>
              <a:rPr lang="pt-BR" sz="3600" b="1" dirty="0" smtClean="0">
                <a:solidFill>
                  <a:srgbClr val="0070C0"/>
                </a:solidFill>
              </a:rPr>
              <a:t>){</a:t>
            </a:r>
          </a:p>
          <a:p>
            <a:pPr marL="1524000" indent="-533400">
              <a:buNone/>
            </a:pPr>
            <a:endParaRPr lang="pt-BR" sz="3600" dirty="0"/>
          </a:p>
          <a:p>
            <a:pPr marL="1524000" indent="-533400">
              <a:buNone/>
            </a:pPr>
            <a:endParaRPr lang="pt-BR" sz="3600" dirty="0" smtClean="0"/>
          </a:p>
          <a:p>
            <a:pPr marL="1524000" indent="-533400">
              <a:buNone/>
            </a:pPr>
            <a:endParaRPr lang="pt-BR" sz="3600" dirty="0"/>
          </a:p>
          <a:p>
            <a:pPr marL="1524000" indent="0">
              <a:buNone/>
            </a:pPr>
            <a:r>
              <a:rPr lang="pt-BR" sz="3600" b="1" dirty="0" smtClean="0">
                <a:solidFill>
                  <a:srgbClr val="0070C0"/>
                </a:solidFill>
              </a:rPr>
              <a:t>}</a:t>
            </a:r>
            <a:endParaRPr lang="pt-BR" sz="3600" b="1" dirty="0">
              <a:solidFill>
                <a:srgbClr val="0070C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123728" y="1628800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2375756" y="2348880"/>
            <a:ext cx="4536504" cy="3240360"/>
            <a:chOff x="2339752" y="2924944"/>
            <a:chExt cx="4536504" cy="3240360"/>
          </a:xfrm>
        </p:grpSpPr>
        <p:cxnSp>
          <p:nvCxnSpPr>
            <p:cNvPr id="9" name="Conector reto 8"/>
            <p:cNvCxnSpPr/>
            <p:nvPr/>
          </p:nvCxnSpPr>
          <p:spPr>
            <a:xfrm>
              <a:off x="5328084" y="2924944"/>
              <a:ext cx="15481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6876256" y="2924944"/>
              <a:ext cx="0" cy="3240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H="1">
              <a:off x="2339752" y="6165304"/>
              <a:ext cx="453650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" name="Conector de seta reta 13"/>
          <p:cNvCxnSpPr/>
          <p:nvPr/>
        </p:nvCxnSpPr>
        <p:spPr>
          <a:xfrm>
            <a:off x="2159576" y="537321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970488" y="342900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F</a:t>
            </a:r>
            <a:endParaRPr lang="pt-BR" sz="2000" b="1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483768" y="2708920"/>
            <a:ext cx="0" cy="208823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965932" y="3501008"/>
            <a:ext cx="4571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V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1511660" y="2384884"/>
            <a:ext cx="418268" cy="2664296"/>
            <a:chOff x="1547664" y="2348880"/>
            <a:chExt cx="418268" cy="2664296"/>
          </a:xfrm>
        </p:grpSpPr>
        <p:cxnSp>
          <p:nvCxnSpPr>
            <p:cNvPr id="27" name="Conector reto 26"/>
            <p:cNvCxnSpPr/>
            <p:nvPr/>
          </p:nvCxnSpPr>
          <p:spPr>
            <a:xfrm flipH="1">
              <a:off x="1547664" y="5013176"/>
              <a:ext cx="41826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1547664" y="2348880"/>
              <a:ext cx="0" cy="26642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>
              <a:off x="1547664" y="2348880"/>
              <a:ext cx="41826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1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467544" y="1340768"/>
            <a:ext cx="8244916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Repetição</a:t>
            </a:r>
            <a:r>
              <a:rPr lang="en-US" dirty="0" smtClean="0"/>
              <a:t> com </a:t>
            </a:r>
            <a:r>
              <a:rPr lang="en-US" dirty="0" err="1" smtClean="0"/>
              <a:t>Pré-teste</a:t>
            </a:r>
            <a:endParaRPr lang="pt-BR" dirty="0"/>
          </a:p>
        </p:txBody>
      </p:sp>
      <p:grpSp>
        <p:nvGrpSpPr>
          <p:cNvPr id="51" name="Grupo 50"/>
          <p:cNvGrpSpPr/>
          <p:nvPr/>
        </p:nvGrpSpPr>
        <p:grpSpPr>
          <a:xfrm>
            <a:off x="2123728" y="1916832"/>
            <a:ext cx="4896544" cy="3600400"/>
            <a:chOff x="2123728" y="1916832"/>
            <a:chExt cx="4896544" cy="3600400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4434069" y="1916832"/>
              <a:ext cx="0" cy="4374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4456844" y="3935748"/>
              <a:ext cx="0" cy="43743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o 48"/>
            <p:cNvGrpSpPr/>
            <p:nvPr/>
          </p:nvGrpSpPr>
          <p:grpSpPr>
            <a:xfrm>
              <a:off x="2123728" y="2354264"/>
              <a:ext cx="4896544" cy="3162968"/>
              <a:chOff x="2123728" y="2354264"/>
              <a:chExt cx="4896544" cy="3162968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773327" y="4406828"/>
                <a:ext cx="3379305" cy="672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Fluxograma: Decisão 5"/>
              <p:cNvSpPr/>
              <p:nvPr/>
            </p:nvSpPr>
            <p:spPr>
              <a:xfrm>
                <a:off x="3596991" y="2354264"/>
                <a:ext cx="1689653" cy="1581484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Grupo 47"/>
              <p:cNvGrpSpPr/>
              <p:nvPr/>
            </p:nvGrpSpPr>
            <p:grpSpPr>
              <a:xfrm>
                <a:off x="2123728" y="3145006"/>
                <a:ext cx="4896544" cy="2372226"/>
                <a:chOff x="2123728" y="3145006"/>
                <a:chExt cx="4896544" cy="2372226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>
                  <a:off x="4606483" y="3145006"/>
                  <a:ext cx="2413789" cy="2372226"/>
                  <a:chOff x="4644008" y="2762926"/>
                  <a:chExt cx="2520280" cy="2538282"/>
                </a:xfrm>
              </p:grpSpPr>
              <p:cxnSp>
                <p:nvCxnSpPr>
                  <p:cNvPr id="12" name="Conector reto 11"/>
                  <p:cNvCxnSpPr>
                    <a:stCxn id="6" idx="3"/>
                  </p:cNvCxnSpPr>
                  <p:nvPr/>
                </p:nvCxnSpPr>
                <p:spPr>
                  <a:xfrm>
                    <a:off x="5354176" y="2762926"/>
                    <a:ext cx="181011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reto 15"/>
                  <p:cNvCxnSpPr/>
                  <p:nvPr/>
                </p:nvCxnSpPr>
                <p:spPr>
                  <a:xfrm>
                    <a:off x="7164288" y="2762926"/>
                    <a:ext cx="0" cy="2538282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to 19"/>
                  <p:cNvCxnSpPr/>
                  <p:nvPr/>
                </p:nvCxnSpPr>
                <p:spPr>
                  <a:xfrm flipH="1">
                    <a:off x="4644008" y="5301208"/>
                    <a:ext cx="252028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upo 40"/>
                <p:cNvGrpSpPr/>
                <p:nvPr/>
              </p:nvGrpSpPr>
              <p:grpSpPr>
                <a:xfrm>
                  <a:off x="2123728" y="3145006"/>
                  <a:ext cx="1473263" cy="1598308"/>
                  <a:chOff x="2051720" y="2762926"/>
                  <a:chExt cx="1538260" cy="1710190"/>
                </a:xfrm>
              </p:grpSpPr>
              <p:cxnSp>
                <p:nvCxnSpPr>
                  <p:cNvPr id="32" name="Conector reto 31"/>
                  <p:cNvCxnSpPr>
                    <a:stCxn id="4" idx="1"/>
                  </p:cNvCxnSpPr>
                  <p:nvPr/>
                </p:nvCxnSpPr>
                <p:spPr>
                  <a:xfrm flipH="1">
                    <a:off x="2051720" y="4473116"/>
                    <a:ext cx="678258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to 34"/>
                  <p:cNvCxnSpPr/>
                  <p:nvPr/>
                </p:nvCxnSpPr>
                <p:spPr>
                  <a:xfrm flipV="1">
                    <a:off x="2051720" y="2762926"/>
                    <a:ext cx="0" cy="171019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de seta reta 36"/>
                  <p:cNvCxnSpPr>
                    <a:endCxn id="6" idx="1"/>
                  </p:cNvCxnSpPr>
                  <p:nvPr/>
                </p:nvCxnSpPr>
                <p:spPr>
                  <a:xfrm>
                    <a:off x="2051720" y="2762926"/>
                    <a:ext cx="15382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8" name="Espaço Reservado para Conteúdo 37"/>
          <p:cNvSpPr txBox="1">
            <a:spLocks noGrp="1"/>
          </p:cNvSpPr>
          <p:nvPr>
            <p:ph sz="half" idx="1"/>
          </p:nvPr>
        </p:nvSpPr>
        <p:spPr>
          <a:xfrm>
            <a:off x="7236296" y="3862789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rgbClr val="FF0000"/>
                </a:solidFill>
              </a:rPr>
              <a:t>F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535996" y="3790781"/>
            <a:ext cx="4571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V</a:t>
            </a:r>
            <a:endParaRPr lang="pt-BR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sz="3600" b="1" i="1" dirty="0" err="1"/>
              <a:t>w</a:t>
            </a:r>
            <a:r>
              <a:rPr lang="pt-BR" sz="3600" b="1" i="1" dirty="0" err="1" smtClean="0"/>
              <a:t>hile</a:t>
            </a:r>
            <a:r>
              <a:rPr lang="pt-BR" sz="3600" b="1" i="1" dirty="0" smtClean="0"/>
              <a:t>(condição)</a:t>
            </a:r>
            <a:endParaRPr lang="pt-BR" sz="3600" b="1" i="1" dirty="0"/>
          </a:p>
        </p:txBody>
      </p:sp>
      <p:pic>
        <p:nvPicPr>
          <p:cNvPr id="8" name="Imagem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733256"/>
            <a:ext cx="596674" cy="59667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79488" indent="0">
              <a:spcBef>
                <a:spcPts val="0"/>
              </a:spcBef>
              <a:buNone/>
            </a:pPr>
            <a:r>
              <a:rPr lang="pt-BR" sz="2800" b="1" dirty="0" err="1"/>
              <a:t>int</a:t>
            </a:r>
            <a:r>
              <a:rPr lang="pt-BR" sz="2800" b="1" dirty="0"/>
              <a:t> </a:t>
            </a:r>
            <a:r>
              <a:rPr lang="pt-BR" sz="2800" b="1" dirty="0" err="1"/>
              <a:t>main</a:t>
            </a:r>
            <a:r>
              <a:rPr lang="pt-BR" sz="2800" b="1" dirty="0"/>
              <a:t>(</a:t>
            </a:r>
            <a:r>
              <a:rPr lang="pt-BR" sz="2800" b="1" dirty="0" err="1"/>
              <a:t>void</a:t>
            </a:r>
            <a:r>
              <a:rPr lang="pt-BR" sz="2800" b="1" dirty="0"/>
              <a:t>)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{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    </a:t>
            </a:r>
            <a:r>
              <a:rPr lang="pt-BR" sz="2800" b="1" dirty="0" smtClean="0"/>
              <a:t>	system</a:t>
            </a:r>
            <a:r>
              <a:rPr lang="pt-BR" sz="2800" b="1" dirty="0"/>
              <a:t>("</a:t>
            </a:r>
            <a:r>
              <a:rPr lang="pt-BR" sz="2800" b="1" dirty="0" err="1"/>
              <a:t>cls</a:t>
            </a:r>
            <a:r>
              <a:rPr lang="pt-BR" sz="2800" b="1" dirty="0"/>
              <a:t>");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</a:t>
            </a:r>
            <a:r>
              <a:rPr lang="pt-BR" sz="2800" b="1" dirty="0" err="1"/>
              <a:t>int</a:t>
            </a:r>
            <a:r>
              <a:rPr lang="pt-BR" sz="2800" b="1" dirty="0"/>
              <a:t> n=1000;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</a:t>
            </a:r>
            <a:r>
              <a:rPr lang="pt-BR" sz="2800" b="1" dirty="0" err="1"/>
              <a:t>while</a:t>
            </a:r>
            <a:r>
              <a:rPr lang="pt-BR" sz="2800" b="1" dirty="0"/>
              <a:t>(n&lt;2000)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{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	</a:t>
            </a:r>
            <a:r>
              <a:rPr lang="pt-BR" sz="2800" b="1" dirty="0" err="1"/>
              <a:t>if</a:t>
            </a:r>
            <a:r>
              <a:rPr lang="pt-BR" sz="2800" b="1" dirty="0"/>
              <a:t>(n%11==</a:t>
            </a:r>
            <a:r>
              <a:rPr lang="pt-BR" sz="2800" b="1" dirty="0" smtClean="0"/>
              <a:t>5) </a:t>
            </a:r>
            <a:r>
              <a:rPr lang="pt-BR" sz="2800" b="1" dirty="0" err="1" smtClean="0"/>
              <a:t>printf</a:t>
            </a:r>
            <a:r>
              <a:rPr lang="pt-BR" sz="2800" b="1" dirty="0"/>
              <a:t>("%d  ",n);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	n++;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}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    </a:t>
            </a:r>
            <a:r>
              <a:rPr lang="pt-BR" sz="2800" b="1" dirty="0" smtClean="0"/>
              <a:t>	system</a:t>
            </a:r>
            <a:r>
              <a:rPr lang="pt-BR" sz="2800" b="1" dirty="0"/>
              <a:t>("pause");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21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Repetição</a:t>
            </a:r>
            <a:r>
              <a:rPr lang="en-US" dirty="0" smtClean="0"/>
              <a:t> com </a:t>
            </a:r>
            <a:r>
              <a:rPr lang="en-US" dirty="0" err="1" smtClean="0"/>
              <a:t>Pós-teste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30" y="1376772"/>
            <a:ext cx="8215370" cy="521497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524000" indent="-533400">
              <a:buNone/>
            </a:pPr>
            <a:endParaRPr lang="pt-BR" dirty="0" smtClean="0"/>
          </a:p>
          <a:p>
            <a:pPr marL="1524000" indent="-533400">
              <a:buNone/>
            </a:pPr>
            <a:endParaRPr lang="pt-BR" dirty="0"/>
          </a:p>
          <a:p>
            <a:pPr marL="1524000" indent="0">
              <a:buNone/>
            </a:pPr>
            <a:r>
              <a:rPr lang="pt-BR" sz="3600" b="1" dirty="0">
                <a:solidFill>
                  <a:srgbClr val="0070C0"/>
                </a:solidFill>
              </a:rPr>
              <a:t>d</a:t>
            </a:r>
            <a:r>
              <a:rPr lang="pt-BR" sz="3600" b="1" dirty="0" smtClean="0">
                <a:solidFill>
                  <a:srgbClr val="0070C0"/>
                </a:solidFill>
              </a:rPr>
              <a:t>o{</a:t>
            </a:r>
            <a:endParaRPr lang="pt-BR" b="1" dirty="0" smtClean="0">
              <a:solidFill>
                <a:srgbClr val="0070C0"/>
              </a:solidFill>
            </a:endParaRPr>
          </a:p>
          <a:p>
            <a:pPr marL="1524000" indent="0">
              <a:buNone/>
            </a:pPr>
            <a:endParaRPr lang="pt-BR" dirty="0"/>
          </a:p>
          <a:p>
            <a:pPr marL="1524000" indent="0">
              <a:buNone/>
            </a:pPr>
            <a:endParaRPr lang="pt-BR" dirty="0" smtClean="0"/>
          </a:p>
          <a:p>
            <a:pPr marL="1524000" indent="0">
              <a:buNone/>
            </a:pPr>
            <a:endParaRPr lang="pt-BR" dirty="0"/>
          </a:p>
          <a:p>
            <a:pPr marL="1524000" indent="0">
              <a:buNone/>
            </a:pPr>
            <a:r>
              <a:rPr lang="pt-BR" sz="3600" b="1" dirty="0" smtClean="0">
                <a:solidFill>
                  <a:srgbClr val="0070C0"/>
                </a:solidFill>
              </a:rPr>
              <a:t>}</a:t>
            </a:r>
            <a:r>
              <a:rPr lang="pt-BR" sz="3600" b="1" dirty="0" err="1" smtClean="0">
                <a:solidFill>
                  <a:srgbClr val="0070C0"/>
                </a:solidFill>
              </a:rPr>
              <a:t>while</a:t>
            </a:r>
            <a:r>
              <a:rPr lang="pt-BR" sz="3600" dirty="0" smtClean="0"/>
              <a:t> </a:t>
            </a:r>
            <a:r>
              <a:rPr lang="pt-BR" sz="3600" b="1" dirty="0" smtClean="0">
                <a:solidFill>
                  <a:srgbClr val="FF0000"/>
                </a:solidFill>
              </a:rPr>
              <a:t>(condição)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195736" y="5265204"/>
            <a:ext cx="0" cy="7560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231740" y="2996952"/>
            <a:ext cx="0" cy="1800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3023828" y="2816932"/>
            <a:ext cx="3240360" cy="2124236"/>
            <a:chOff x="3023828" y="2816932"/>
            <a:chExt cx="3240360" cy="2124236"/>
          </a:xfrm>
        </p:grpSpPr>
        <p:cxnSp>
          <p:nvCxnSpPr>
            <p:cNvPr id="13" name="Conector reto 12"/>
            <p:cNvCxnSpPr/>
            <p:nvPr/>
          </p:nvCxnSpPr>
          <p:spPr>
            <a:xfrm>
              <a:off x="5868144" y="4941168"/>
              <a:ext cx="39604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6264188" y="2816932"/>
              <a:ext cx="0" cy="2124236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H="1">
              <a:off x="3023828" y="2816932"/>
              <a:ext cx="324036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de seta reta 20"/>
          <p:cNvCxnSpPr/>
          <p:nvPr/>
        </p:nvCxnSpPr>
        <p:spPr>
          <a:xfrm>
            <a:off x="2735796" y="2996952"/>
            <a:ext cx="0" cy="18002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231740" y="526520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F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64188" y="3537012"/>
            <a:ext cx="4571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V</a:t>
            </a:r>
            <a:endParaRPr lang="pt-BR" sz="2000" b="1" dirty="0">
              <a:solidFill>
                <a:srgbClr val="00B050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2195736" y="1844824"/>
            <a:ext cx="0" cy="612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Repetição</a:t>
            </a:r>
            <a:r>
              <a:rPr lang="en-US" dirty="0" smtClean="0"/>
              <a:t> com </a:t>
            </a:r>
            <a:r>
              <a:rPr lang="en-US" dirty="0" err="1" smtClean="0"/>
              <a:t>Pós-teste</a:t>
            </a:r>
            <a:endParaRPr lang="pt-BR" dirty="0"/>
          </a:p>
        </p:txBody>
      </p:sp>
      <p:cxnSp>
        <p:nvCxnSpPr>
          <p:cNvPr id="13" name="Conector reto 12"/>
          <p:cNvCxnSpPr>
            <a:stCxn id="3" idx="3"/>
          </p:cNvCxnSpPr>
          <p:nvPr/>
        </p:nvCxnSpPr>
        <p:spPr>
          <a:xfrm>
            <a:off x="4932040" y="4554125"/>
            <a:ext cx="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2879812" y="1952836"/>
            <a:ext cx="4032448" cy="3816424"/>
            <a:chOff x="3095836" y="1700808"/>
            <a:chExt cx="4032448" cy="3816424"/>
          </a:xfrm>
        </p:grpSpPr>
        <p:sp>
          <p:nvSpPr>
            <p:cNvPr id="3" name="Fluxograma: Decisão 2"/>
            <p:cNvSpPr/>
            <p:nvPr/>
          </p:nvSpPr>
          <p:spPr>
            <a:xfrm>
              <a:off x="3707904" y="3609020"/>
              <a:ext cx="1440160" cy="1386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3095836" y="2276872"/>
              <a:ext cx="2664296" cy="612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/>
            <p:cNvCxnSpPr>
              <a:stCxn id="5" idx="2"/>
            </p:cNvCxnSpPr>
            <p:nvPr/>
          </p:nvCxnSpPr>
          <p:spPr>
            <a:xfrm>
              <a:off x="4427984" y="2888940"/>
              <a:ext cx="0" cy="72008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4427984" y="1700808"/>
              <a:ext cx="0" cy="5400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4427984" y="4977172"/>
              <a:ext cx="0" cy="54006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3" idx="3"/>
            </p:cNvCxnSpPr>
            <p:nvPr/>
          </p:nvCxnSpPr>
          <p:spPr>
            <a:xfrm>
              <a:off x="5148064" y="4302097"/>
              <a:ext cx="151216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V="1">
              <a:off x="6660232" y="2582906"/>
              <a:ext cx="0" cy="17191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5760132" y="2582906"/>
              <a:ext cx="9001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4427766" y="4870901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FF0000"/>
                  </a:solidFill>
                </a:rPr>
                <a:t>F</a:t>
              </a:r>
              <a:endParaRPr lang="pt-B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671108" y="3068960"/>
              <a:ext cx="4571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00B050"/>
                  </a:solidFill>
                </a:rPr>
                <a:t>V</a:t>
              </a:r>
              <a:endParaRPr lang="pt-BR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467544" y="1340768"/>
            <a:ext cx="8208912" cy="518457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t-BR" sz="3600" b="1" i="1" dirty="0"/>
              <a:t>d</a:t>
            </a:r>
            <a:r>
              <a:rPr lang="pt-BR" sz="3600" b="1" i="1" dirty="0" smtClean="0"/>
              <a:t>o{...}</a:t>
            </a:r>
            <a:r>
              <a:rPr lang="pt-BR" sz="3600" b="1" i="1" dirty="0" err="1" smtClean="0"/>
              <a:t>while</a:t>
            </a:r>
            <a:r>
              <a:rPr lang="pt-BR" sz="3600" b="1" i="1" dirty="0" smtClean="0"/>
              <a:t>(condição);</a:t>
            </a:r>
            <a:endParaRPr lang="pt-BR" sz="3600" b="1" i="1" dirty="0"/>
          </a:p>
        </p:txBody>
      </p:sp>
      <p:pic>
        <p:nvPicPr>
          <p:cNvPr id="8" name="Imagem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733256"/>
            <a:ext cx="596674" cy="59667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79488" indent="0">
              <a:spcBef>
                <a:spcPts val="0"/>
              </a:spcBef>
              <a:buNone/>
            </a:pPr>
            <a:r>
              <a:rPr lang="pt-BR" sz="2800" b="1" dirty="0" err="1"/>
              <a:t>int</a:t>
            </a:r>
            <a:r>
              <a:rPr lang="pt-BR" sz="2800" b="1" dirty="0"/>
              <a:t> </a:t>
            </a:r>
            <a:r>
              <a:rPr lang="pt-BR" sz="2800" b="1" dirty="0" err="1"/>
              <a:t>main</a:t>
            </a:r>
            <a:r>
              <a:rPr lang="pt-BR" sz="2800" b="1" dirty="0"/>
              <a:t>(</a:t>
            </a:r>
            <a:r>
              <a:rPr lang="pt-BR" sz="2800" b="1" dirty="0" err="1"/>
              <a:t>void</a:t>
            </a:r>
            <a:r>
              <a:rPr lang="pt-BR" sz="2800" b="1" dirty="0"/>
              <a:t>)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{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 </a:t>
            </a:r>
            <a:r>
              <a:rPr lang="pt-BR" sz="2800" b="1" dirty="0" smtClean="0"/>
              <a:t>	system</a:t>
            </a:r>
            <a:r>
              <a:rPr lang="pt-BR" sz="2800" b="1" dirty="0"/>
              <a:t>("</a:t>
            </a:r>
            <a:r>
              <a:rPr lang="pt-BR" sz="2800" b="1" dirty="0" err="1"/>
              <a:t>cls</a:t>
            </a:r>
            <a:r>
              <a:rPr lang="pt-BR" sz="2800" b="1" dirty="0"/>
              <a:t>");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 smtClean="0"/>
              <a:t>	</a:t>
            </a:r>
            <a:r>
              <a:rPr lang="pt-BR" sz="2800" b="1" dirty="0" err="1" smtClean="0"/>
              <a:t>int</a:t>
            </a:r>
            <a:r>
              <a:rPr lang="pt-BR" sz="2800" b="1" dirty="0" smtClean="0"/>
              <a:t> </a:t>
            </a:r>
            <a:r>
              <a:rPr lang="pt-BR" sz="2800" b="1" dirty="0"/>
              <a:t>n=1000;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do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{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	</a:t>
            </a:r>
            <a:r>
              <a:rPr lang="pt-BR" sz="2800" b="1" dirty="0" err="1"/>
              <a:t>if</a:t>
            </a:r>
            <a:r>
              <a:rPr lang="pt-BR" sz="2800" b="1" dirty="0"/>
              <a:t>(n%11==5) </a:t>
            </a:r>
            <a:r>
              <a:rPr lang="pt-BR" sz="2800" b="1" dirty="0" err="1"/>
              <a:t>printf</a:t>
            </a:r>
            <a:r>
              <a:rPr lang="pt-BR" sz="2800" b="1" dirty="0"/>
              <a:t>("%d  ",n);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	n++;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}</a:t>
            </a:r>
            <a:r>
              <a:rPr lang="pt-BR" sz="2800" b="1" dirty="0" err="1"/>
              <a:t>while</a:t>
            </a:r>
            <a:r>
              <a:rPr lang="pt-BR" sz="2800" b="1" dirty="0"/>
              <a:t>(n&lt;2000);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    </a:t>
            </a:r>
            <a:r>
              <a:rPr lang="pt-BR" sz="2800" b="1" dirty="0" smtClean="0"/>
              <a:t>	system</a:t>
            </a:r>
            <a:r>
              <a:rPr lang="pt-BR" sz="2800" b="1" dirty="0"/>
              <a:t>("pause");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1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Repetição</a:t>
            </a:r>
            <a:r>
              <a:rPr lang="en-US" dirty="0" smtClean="0"/>
              <a:t> </a:t>
            </a:r>
            <a:r>
              <a:rPr lang="en-US" dirty="0" err="1" smtClean="0"/>
              <a:t>Finita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>
            <a:off x="2051720" y="1736812"/>
            <a:ext cx="5112568" cy="3852428"/>
            <a:chOff x="2051720" y="1448780"/>
            <a:chExt cx="5112568" cy="3852428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4463988" y="1448780"/>
              <a:ext cx="0" cy="4680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4487768" y="3609020"/>
              <a:ext cx="0" cy="46805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o 43"/>
            <p:cNvGrpSpPr/>
            <p:nvPr/>
          </p:nvGrpSpPr>
          <p:grpSpPr>
            <a:xfrm>
              <a:off x="2051720" y="1916832"/>
              <a:ext cx="5112568" cy="3384376"/>
              <a:chOff x="2051720" y="1916832"/>
              <a:chExt cx="5112568" cy="3384376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729978" y="4113076"/>
                <a:ext cx="352839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Fluxograma: Decisão 5"/>
              <p:cNvSpPr/>
              <p:nvPr/>
            </p:nvSpPr>
            <p:spPr>
              <a:xfrm>
                <a:off x="3589980" y="1916832"/>
                <a:ext cx="1764196" cy="1692188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Grupo 42"/>
              <p:cNvGrpSpPr/>
              <p:nvPr/>
            </p:nvGrpSpPr>
            <p:grpSpPr>
              <a:xfrm>
                <a:off x="2051720" y="2762926"/>
                <a:ext cx="5112568" cy="2538282"/>
                <a:chOff x="2051720" y="2762926"/>
                <a:chExt cx="5112568" cy="2538282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>
                  <a:off x="4644008" y="2762926"/>
                  <a:ext cx="2520280" cy="2538282"/>
                  <a:chOff x="4644008" y="2762926"/>
                  <a:chExt cx="2520280" cy="2538282"/>
                </a:xfrm>
              </p:grpSpPr>
              <p:cxnSp>
                <p:nvCxnSpPr>
                  <p:cNvPr id="12" name="Conector reto 11"/>
                  <p:cNvCxnSpPr>
                    <a:stCxn id="6" idx="3"/>
                  </p:cNvCxnSpPr>
                  <p:nvPr/>
                </p:nvCxnSpPr>
                <p:spPr>
                  <a:xfrm>
                    <a:off x="5354176" y="2762926"/>
                    <a:ext cx="181011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reto 15"/>
                  <p:cNvCxnSpPr/>
                  <p:nvPr/>
                </p:nvCxnSpPr>
                <p:spPr>
                  <a:xfrm>
                    <a:off x="7164288" y="2762926"/>
                    <a:ext cx="0" cy="2538282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to 19"/>
                  <p:cNvCxnSpPr/>
                  <p:nvPr/>
                </p:nvCxnSpPr>
                <p:spPr>
                  <a:xfrm flipH="1">
                    <a:off x="4644008" y="5301208"/>
                    <a:ext cx="252028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upo 40"/>
                <p:cNvGrpSpPr/>
                <p:nvPr/>
              </p:nvGrpSpPr>
              <p:grpSpPr>
                <a:xfrm>
                  <a:off x="2051720" y="2762926"/>
                  <a:ext cx="1538260" cy="1710190"/>
                  <a:chOff x="2051720" y="2762926"/>
                  <a:chExt cx="1538260" cy="1710190"/>
                </a:xfrm>
              </p:grpSpPr>
              <p:cxnSp>
                <p:nvCxnSpPr>
                  <p:cNvPr id="32" name="Conector reto 31"/>
                  <p:cNvCxnSpPr>
                    <a:stCxn id="4" idx="1"/>
                  </p:cNvCxnSpPr>
                  <p:nvPr/>
                </p:nvCxnSpPr>
                <p:spPr>
                  <a:xfrm flipH="1">
                    <a:off x="2051720" y="4473116"/>
                    <a:ext cx="678258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to 34"/>
                  <p:cNvCxnSpPr/>
                  <p:nvPr/>
                </p:nvCxnSpPr>
                <p:spPr>
                  <a:xfrm flipV="1">
                    <a:off x="2051720" y="2762926"/>
                    <a:ext cx="0" cy="171019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de seta reta 36"/>
                  <p:cNvCxnSpPr>
                    <a:endCxn id="6" idx="1"/>
                  </p:cNvCxnSpPr>
                  <p:nvPr/>
                </p:nvCxnSpPr>
                <p:spPr>
                  <a:xfrm>
                    <a:off x="2051720" y="2762926"/>
                    <a:ext cx="15382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8" name="Espaço Reservado para Conteúdo 37"/>
          <p:cNvSpPr txBox="1">
            <a:spLocks noGrp="1"/>
          </p:cNvSpPr>
          <p:nvPr>
            <p:ph sz="half" idx="1"/>
          </p:nvPr>
        </p:nvSpPr>
        <p:spPr>
          <a:xfrm>
            <a:off x="7236296" y="3862789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rgbClr val="FF0000"/>
                </a:solidFill>
              </a:rPr>
              <a:t>F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535996" y="3790781"/>
            <a:ext cx="4571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V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46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30" y="1376772"/>
            <a:ext cx="8215370" cy="52149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524000" indent="-533400">
              <a:buNone/>
            </a:pPr>
            <a:endParaRPr lang="pt-BR" sz="3600" dirty="0" smtClean="0"/>
          </a:p>
          <a:p>
            <a:pPr marL="898525" indent="0">
              <a:buNone/>
            </a:pPr>
            <a:r>
              <a:rPr lang="pt-BR" sz="3900" b="1" dirty="0" smtClean="0">
                <a:solidFill>
                  <a:srgbClr val="0070C0"/>
                </a:solidFill>
              </a:rPr>
              <a:t>for(</a:t>
            </a:r>
            <a:r>
              <a:rPr lang="pt-BR" sz="3900" b="1" dirty="0" smtClean="0">
                <a:solidFill>
                  <a:srgbClr val="00B050"/>
                </a:solidFill>
              </a:rPr>
              <a:t>x=0</a:t>
            </a:r>
            <a:r>
              <a:rPr lang="pt-BR" sz="3900" b="1" dirty="0" smtClean="0">
                <a:solidFill>
                  <a:srgbClr val="0070C0"/>
                </a:solidFill>
              </a:rPr>
              <a:t>;</a:t>
            </a:r>
            <a:r>
              <a:rPr lang="pt-BR" sz="3900" b="1" dirty="0" smtClean="0">
                <a:solidFill>
                  <a:srgbClr val="FF0000"/>
                </a:solidFill>
              </a:rPr>
              <a:t>x&lt;10</a:t>
            </a:r>
            <a:r>
              <a:rPr lang="pt-BR" sz="3900" b="1" dirty="0" smtClean="0">
                <a:solidFill>
                  <a:srgbClr val="0070C0"/>
                </a:solidFill>
              </a:rPr>
              <a:t>;</a:t>
            </a:r>
            <a:r>
              <a:rPr lang="pt-BR" sz="3900" b="1" dirty="0" smtClean="0">
                <a:solidFill>
                  <a:schemeClr val="tx1"/>
                </a:solidFill>
              </a:rPr>
              <a:t>x++</a:t>
            </a:r>
            <a:r>
              <a:rPr lang="pt-BR" sz="3900" b="1" dirty="0" smtClean="0">
                <a:solidFill>
                  <a:srgbClr val="0070C0"/>
                </a:solidFill>
              </a:rPr>
              <a:t>)</a:t>
            </a:r>
          </a:p>
          <a:p>
            <a:pPr marL="898525" indent="0">
              <a:buNone/>
            </a:pPr>
            <a:r>
              <a:rPr lang="pt-BR" sz="3900" b="1" dirty="0" smtClean="0">
                <a:solidFill>
                  <a:srgbClr val="0070C0"/>
                </a:solidFill>
              </a:rPr>
              <a:t>{</a:t>
            </a:r>
            <a:endParaRPr lang="pt-BR" sz="3900" b="1" dirty="0">
              <a:solidFill>
                <a:srgbClr val="0070C0"/>
              </a:solidFill>
            </a:endParaRPr>
          </a:p>
          <a:p>
            <a:pPr marL="898525" indent="0">
              <a:buNone/>
            </a:pPr>
            <a:r>
              <a:rPr lang="pt-BR" sz="3900" dirty="0"/>
              <a:t>    </a:t>
            </a:r>
          </a:p>
          <a:p>
            <a:pPr marL="898525" indent="0">
              <a:buNone/>
            </a:pPr>
            <a:r>
              <a:rPr lang="pt-BR" sz="3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3600" dirty="0"/>
              <a:t> </a:t>
            </a:r>
          </a:p>
          <a:p>
            <a:pPr marL="3140075" indent="0">
              <a:spcBef>
                <a:spcPts val="0"/>
              </a:spcBef>
              <a:buNone/>
            </a:pPr>
            <a:endParaRPr lang="pt-BR" sz="2400" dirty="0"/>
          </a:p>
          <a:p>
            <a:pPr marL="1524000" indent="-533400">
              <a:buNone/>
            </a:pPr>
            <a:endParaRPr lang="pt-BR" sz="3600" dirty="0" smtClean="0"/>
          </a:p>
        </p:txBody>
      </p:sp>
      <p:cxnSp>
        <p:nvCxnSpPr>
          <p:cNvPr id="13" name="Conector reto 12"/>
          <p:cNvCxnSpPr/>
          <p:nvPr/>
        </p:nvCxnSpPr>
        <p:spPr>
          <a:xfrm>
            <a:off x="4932040" y="4554125"/>
            <a:ext cx="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547664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2555776" y="1556792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491880" y="2780928"/>
            <a:ext cx="0" cy="153917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491880" y="1844824"/>
            <a:ext cx="42124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704348" y="1844824"/>
            <a:ext cx="0" cy="331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>
            <a:off x="1655676" y="5157192"/>
            <a:ext cx="604867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491880" y="1844824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835696" y="4554125"/>
            <a:ext cx="26282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4463988" y="2636912"/>
            <a:ext cx="0" cy="191721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o 27"/>
          <p:cNvSpPr/>
          <p:nvPr/>
        </p:nvSpPr>
        <p:spPr>
          <a:xfrm rot="16484659">
            <a:off x="2684888" y="1830992"/>
            <a:ext cx="608960" cy="691751"/>
          </a:xfrm>
          <a:prstGeom prst="arc">
            <a:avLst>
              <a:gd name="adj1" fmla="val 16200000"/>
              <a:gd name="adj2" fmla="val 510154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Arco 46"/>
          <p:cNvSpPr/>
          <p:nvPr/>
        </p:nvSpPr>
        <p:spPr>
          <a:xfrm rot="5400000">
            <a:off x="3677292" y="2307485"/>
            <a:ext cx="608960" cy="691751"/>
          </a:xfrm>
          <a:prstGeom prst="arc">
            <a:avLst>
              <a:gd name="adj1" fmla="val 16200000"/>
              <a:gd name="adj2" fmla="val 510154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3095618" y="3026828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V</a:t>
            </a:r>
            <a:endParaRPr lang="pt-BR" sz="1600" b="1" dirty="0">
              <a:solidFill>
                <a:srgbClr val="00B05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563888" y="139361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F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Repetição</a:t>
            </a:r>
            <a:r>
              <a:rPr lang="en-US" dirty="0" smtClean="0"/>
              <a:t> </a:t>
            </a:r>
            <a:r>
              <a:rPr lang="en-US" dirty="0" err="1" smtClean="0"/>
              <a:t>Finita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>
            <a:off x="2051720" y="1736812"/>
            <a:ext cx="5112568" cy="3852428"/>
            <a:chOff x="2051720" y="1448780"/>
            <a:chExt cx="5112568" cy="3852428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4463988" y="1448780"/>
              <a:ext cx="0" cy="4680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4487768" y="3609020"/>
              <a:ext cx="0" cy="46805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o 43"/>
            <p:cNvGrpSpPr/>
            <p:nvPr/>
          </p:nvGrpSpPr>
          <p:grpSpPr>
            <a:xfrm>
              <a:off x="2051720" y="1916832"/>
              <a:ext cx="5112568" cy="3384376"/>
              <a:chOff x="2051720" y="1916832"/>
              <a:chExt cx="5112568" cy="3384376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729978" y="4113076"/>
                <a:ext cx="352839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Fluxograma: Decisão 5"/>
              <p:cNvSpPr/>
              <p:nvPr/>
            </p:nvSpPr>
            <p:spPr>
              <a:xfrm>
                <a:off x="3589980" y="1916832"/>
                <a:ext cx="1764196" cy="1692188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Grupo 42"/>
              <p:cNvGrpSpPr/>
              <p:nvPr/>
            </p:nvGrpSpPr>
            <p:grpSpPr>
              <a:xfrm>
                <a:off x="2051720" y="2762926"/>
                <a:ext cx="5112568" cy="2538282"/>
                <a:chOff x="2051720" y="2762926"/>
                <a:chExt cx="5112568" cy="2538282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>
                  <a:off x="4644008" y="2762926"/>
                  <a:ext cx="2520280" cy="2538282"/>
                  <a:chOff x="4644008" y="2762926"/>
                  <a:chExt cx="2520280" cy="2538282"/>
                </a:xfrm>
              </p:grpSpPr>
              <p:cxnSp>
                <p:nvCxnSpPr>
                  <p:cNvPr id="12" name="Conector reto 11"/>
                  <p:cNvCxnSpPr>
                    <a:stCxn id="6" idx="3"/>
                  </p:cNvCxnSpPr>
                  <p:nvPr/>
                </p:nvCxnSpPr>
                <p:spPr>
                  <a:xfrm>
                    <a:off x="5354176" y="2762926"/>
                    <a:ext cx="181011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reto 15"/>
                  <p:cNvCxnSpPr/>
                  <p:nvPr/>
                </p:nvCxnSpPr>
                <p:spPr>
                  <a:xfrm>
                    <a:off x="7164288" y="2762926"/>
                    <a:ext cx="0" cy="2538282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to 19"/>
                  <p:cNvCxnSpPr/>
                  <p:nvPr/>
                </p:nvCxnSpPr>
                <p:spPr>
                  <a:xfrm flipH="1">
                    <a:off x="4644008" y="5301208"/>
                    <a:ext cx="252028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upo 40"/>
                <p:cNvGrpSpPr/>
                <p:nvPr/>
              </p:nvGrpSpPr>
              <p:grpSpPr>
                <a:xfrm>
                  <a:off x="2051720" y="2762926"/>
                  <a:ext cx="1538260" cy="1710190"/>
                  <a:chOff x="2051720" y="2762926"/>
                  <a:chExt cx="1538260" cy="1710190"/>
                </a:xfrm>
              </p:grpSpPr>
              <p:cxnSp>
                <p:nvCxnSpPr>
                  <p:cNvPr id="32" name="Conector reto 31"/>
                  <p:cNvCxnSpPr>
                    <a:stCxn id="4" idx="1"/>
                  </p:cNvCxnSpPr>
                  <p:nvPr/>
                </p:nvCxnSpPr>
                <p:spPr>
                  <a:xfrm flipH="1">
                    <a:off x="2051720" y="4473116"/>
                    <a:ext cx="678258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to 34"/>
                  <p:cNvCxnSpPr/>
                  <p:nvPr/>
                </p:nvCxnSpPr>
                <p:spPr>
                  <a:xfrm flipV="1">
                    <a:off x="2051720" y="2762926"/>
                    <a:ext cx="0" cy="171019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de seta reta 36"/>
                  <p:cNvCxnSpPr>
                    <a:endCxn id="6" idx="1"/>
                  </p:cNvCxnSpPr>
                  <p:nvPr/>
                </p:nvCxnSpPr>
                <p:spPr>
                  <a:xfrm>
                    <a:off x="2051720" y="2762926"/>
                    <a:ext cx="15382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8" name="Espaço Reservado para Conteúdo 37"/>
          <p:cNvSpPr txBox="1">
            <a:spLocks noGrp="1"/>
          </p:cNvSpPr>
          <p:nvPr>
            <p:ph sz="half" idx="1"/>
          </p:nvPr>
        </p:nvSpPr>
        <p:spPr>
          <a:xfrm>
            <a:off x="7236296" y="3862789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rgbClr val="FF0000"/>
                </a:solidFill>
              </a:rPr>
              <a:t>F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535996" y="3790781"/>
            <a:ext cx="4571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V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46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7090" y="1376772"/>
            <a:ext cx="8215370" cy="52149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524000" indent="-533400">
              <a:buNone/>
            </a:pPr>
            <a:endParaRPr lang="pt-BR" sz="3600" dirty="0" smtClean="0"/>
          </a:p>
          <a:p>
            <a:pPr marL="0" indent="0">
              <a:buNone/>
            </a:pPr>
            <a:r>
              <a:rPr lang="pt-BR" sz="3600" dirty="0"/>
              <a:t> 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4932040" y="4554125"/>
            <a:ext cx="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3419872" y="1664804"/>
            <a:ext cx="4317620" cy="4140460"/>
            <a:chOff x="3419872" y="1664804"/>
            <a:chExt cx="4317620" cy="4140460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4355976" y="5049180"/>
              <a:ext cx="0" cy="75608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3419872" y="1664804"/>
              <a:ext cx="4317620" cy="3994703"/>
              <a:chOff x="3419872" y="1664804"/>
              <a:chExt cx="4317620" cy="3994703"/>
            </a:xfrm>
          </p:grpSpPr>
          <p:cxnSp>
            <p:nvCxnSpPr>
              <p:cNvPr id="10" name="Conector de seta reta 9"/>
              <p:cNvCxnSpPr/>
              <p:nvPr/>
            </p:nvCxnSpPr>
            <p:spPr>
              <a:xfrm>
                <a:off x="4355976" y="2852936"/>
                <a:ext cx="0" cy="5760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/>
              <p:cNvCxnSpPr/>
              <p:nvPr/>
            </p:nvCxnSpPr>
            <p:spPr>
              <a:xfrm>
                <a:off x="4355976" y="1664804"/>
                <a:ext cx="0" cy="5760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 flipV="1">
                <a:off x="6804248" y="3140968"/>
                <a:ext cx="0" cy="7920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/>
              <p:nvPr/>
            </p:nvCxnSpPr>
            <p:spPr>
              <a:xfrm flipH="1">
                <a:off x="4360932" y="3140968"/>
                <a:ext cx="244331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/>
              <p:cNvCxnSpPr/>
              <p:nvPr/>
            </p:nvCxnSpPr>
            <p:spPr>
              <a:xfrm>
                <a:off x="5148064" y="4239090"/>
                <a:ext cx="707308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tângulo 2"/>
              <p:cNvSpPr/>
              <p:nvPr/>
            </p:nvSpPr>
            <p:spPr>
              <a:xfrm>
                <a:off x="3419872" y="2276872"/>
                <a:ext cx="1882120" cy="57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Fluxograma: Decisão 4"/>
              <p:cNvSpPr/>
              <p:nvPr/>
            </p:nvSpPr>
            <p:spPr>
              <a:xfrm>
                <a:off x="3563888" y="3429000"/>
                <a:ext cx="1584176" cy="162018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855372" y="3951058"/>
                <a:ext cx="1882120" cy="57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4391980" y="5013176"/>
                <a:ext cx="396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rgbClr val="FF0000"/>
                    </a:solidFill>
                  </a:rPr>
                  <a:t>F</a:t>
                </a:r>
                <a:endParaRPr lang="pt-BR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5273130" y="3608149"/>
                <a:ext cx="4571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rgbClr val="00B050"/>
                    </a:solidFill>
                  </a:rPr>
                  <a:t>V</a:t>
                </a:r>
                <a:endParaRPr lang="pt-BR" sz="2000" b="1" dirty="0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5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643866" cy="519749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pt-BR" b="1" u="sng" dirty="0"/>
              <a:t>Compilador</a:t>
            </a:r>
            <a:r>
              <a:rPr lang="pt-BR" b="1" dirty="0"/>
              <a:t>: </a:t>
            </a:r>
            <a:endParaRPr lang="pt-BR" b="1" dirty="0" smtClean="0"/>
          </a:p>
          <a:p>
            <a:pPr algn="just">
              <a:buNone/>
            </a:pPr>
            <a:r>
              <a:rPr lang="pt-BR" b="1" dirty="0" smtClean="0"/>
              <a:t>		</a:t>
            </a:r>
          </a:p>
          <a:p>
            <a:pPr algn="just">
              <a:buNone/>
            </a:pPr>
            <a:r>
              <a:rPr lang="pt-BR" b="1" dirty="0" smtClean="0"/>
              <a:t>		</a:t>
            </a:r>
            <a:r>
              <a:rPr lang="pt-BR" dirty="0" smtClean="0"/>
              <a:t>Lê </a:t>
            </a:r>
            <a:r>
              <a:rPr lang="pt-BR" dirty="0"/>
              <a:t>a primeira instrução do programa, faz uma consistência de sua sintaxe e se não houver erro, converte-a para linguagem de máquina </a:t>
            </a:r>
            <a:r>
              <a:rPr lang="pt-BR" dirty="0" smtClean="0"/>
              <a:t>e assim até o final do programa. </a:t>
            </a:r>
            <a:r>
              <a:rPr lang="pt-BR" dirty="0"/>
              <a:t>Se não houver erros, o compilador gera </a:t>
            </a:r>
            <a:r>
              <a:rPr lang="pt-BR" dirty="0" smtClean="0"/>
              <a:t>o .OBJ. 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sz="3600" b="1" i="1" dirty="0" smtClean="0"/>
              <a:t>for(</a:t>
            </a:r>
            <a:r>
              <a:rPr lang="pt-BR" sz="3600" b="1" i="1" dirty="0" err="1" smtClean="0">
                <a:solidFill>
                  <a:srgbClr val="00B050"/>
                </a:solidFill>
              </a:rPr>
              <a:t>início</a:t>
            </a:r>
            <a:r>
              <a:rPr lang="pt-BR" sz="3600" b="1" i="1" dirty="0" err="1" smtClean="0"/>
              <a:t>;</a:t>
            </a:r>
            <a:r>
              <a:rPr lang="pt-BR" sz="3600" b="1" i="1" dirty="0" err="1" smtClean="0">
                <a:solidFill>
                  <a:srgbClr val="FF0000"/>
                </a:solidFill>
              </a:rPr>
              <a:t>condição</a:t>
            </a:r>
            <a:r>
              <a:rPr lang="pt-BR" sz="3600" b="1" i="1" dirty="0" err="1" smtClean="0"/>
              <a:t>;</a:t>
            </a:r>
            <a:r>
              <a:rPr lang="pt-BR" sz="3600" b="1" i="1" dirty="0" err="1" smtClean="0">
                <a:solidFill>
                  <a:srgbClr val="0070C0"/>
                </a:solidFill>
              </a:rPr>
              <a:t>incremento</a:t>
            </a:r>
            <a:r>
              <a:rPr lang="pt-BR" sz="3600" b="1" i="1" dirty="0" smtClean="0"/>
              <a:t>)</a:t>
            </a:r>
            <a:endParaRPr lang="pt-BR" sz="3600" b="1" i="1" dirty="0"/>
          </a:p>
        </p:txBody>
      </p:sp>
      <p:pic>
        <p:nvPicPr>
          <p:cNvPr id="8" name="Imagem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733256"/>
            <a:ext cx="596674" cy="59667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79488" indent="0">
              <a:spcBef>
                <a:spcPts val="0"/>
              </a:spcBef>
              <a:buNone/>
            </a:pPr>
            <a:endParaRPr lang="pt-BR" sz="1800" b="1" dirty="0" smtClean="0"/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 err="1" smtClean="0"/>
              <a:t>int</a:t>
            </a:r>
            <a:r>
              <a:rPr lang="pt-BR" sz="2800" b="1" dirty="0" smtClean="0"/>
              <a:t> </a:t>
            </a:r>
            <a:r>
              <a:rPr lang="pt-BR" sz="2800" b="1" dirty="0" err="1"/>
              <a:t>main</a:t>
            </a:r>
            <a:r>
              <a:rPr lang="pt-BR" sz="2800" b="1" dirty="0"/>
              <a:t>(</a:t>
            </a:r>
            <a:r>
              <a:rPr lang="pt-BR" sz="2800" b="1" dirty="0" err="1"/>
              <a:t>void</a:t>
            </a:r>
            <a:r>
              <a:rPr lang="pt-BR" sz="2800" b="1" dirty="0"/>
              <a:t>)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{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    </a:t>
            </a:r>
            <a:r>
              <a:rPr lang="pt-BR" sz="2800" b="1" dirty="0" smtClean="0"/>
              <a:t>      system</a:t>
            </a:r>
            <a:r>
              <a:rPr lang="pt-BR" sz="2800" b="1" dirty="0"/>
              <a:t>("</a:t>
            </a:r>
            <a:r>
              <a:rPr lang="pt-BR" sz="2800" b="1" dirty="0" err="1"/>
              <a:t>cls</a:t>
            </a:r>
            <a:r>
              <a:rPr lang="pt-BR" sz="2800" b="1" dirty="0" smtClean="0"/>
              <a:t>");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</a:t>
            </a:r>
            <a:r>
              <a:rPr lang="pt-BR" sz="2800" b="1" dirty="0" err="1" smtClean="0"/>
              <a:t>int</a:t>
            </a:r>
            <a:r>
              <a:rPr lang="pt-BR" sz="2800" b="1" dirty="0" smtClean="0"/>
              <a:t> n;</a:t>
            </a:r>
            <a:endParaRPr lang="pt-BR" sz="2800" b="1" dirty="0"/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</a:t>
            </a:r>
            <a:r>
              <a:rPr lang="pt-BR" sz="2800" b="1" dirty="0" smtClean="0"/>
              <a:t>for(n=1000;n&lt;2000;n</a:t>
            </a:r>
            <a:r>
              <a:rPr lang="pt-BR" sz="2800" b="1" dirty="0"/>
              <a:t>++)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{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	</a:t>
            </a:r>
            <a:r>
              <a:rPr lang="pt-BR" sz="2800" b="1" dirty="0" err="1"/>
              <a:t>if</a:t>
            </a:r>
            <a:r>
              <a:rPr lang="pt-BR" sz="2800" b="1" dirty="0"/>
              <a:t>(n%11==5) </a:t>
            </a:r>
            <a:r>
              <a:rPr lang="pt-BR" sz="2800" b="1" dirty="0" err="1"/>
              <a:t>printf</a:t>
            </a:r>
            <a:r>
              <a:rPr lang="pt-BR" sz="2800" b="1" dirty="0"/>
              <a:t>("%d  ",n);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	}	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    </a:t>
            </a:r>
            <a:r>
              <a:rPr lang="pt-BR" sz="2800" b="1" dirty="0" smtClean="0"/>
              <a:t>       system</a:t>
            </a:r>
            <a:r>
              <a:rPr lang="pt-BR" sz="2800" b="1" dirty="0"/>
              <a:t>("pause");</a:t>
            </a:r>
          </a:p>
          <a:p>
            <a:pPr marL="979488" indent="0">
              <a:spcBef>
                <a:spcPts val="0"/>
              </a:spcBef>
              <a:buNone/>
            </a:pPr>
            <a:r>
              <a:rPr lang="pt-BR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3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pré-processador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O </a:t>
            </a:r>
            <a:r>
              <a:rPr lang="pt-BR" i="1" dirty="0" smtClean="0"/>
              <a:t>pré-processador</a:t>
            </a:r>
            <a:r>
              <a:rPr lang="pt-BR" dirty="0" smtClean="0"/>
              <a:t> C é um programa que examina o programa-fonte em C e executa certa modificações antes da compilação, com base em instruções chamadas </a:t>
            </a:r>
            <a:r>
              <a:rPr lang="pt-BR" i="1" dirty="0" smtClean="0"/>
              <a:t>diretivas.</a:t>
            </a:r>
          </a:p>
          <a:p>
            <a:pPr algn="just">
              <a:buNone/>
            </a:pPr>
            <a:r>
              <a:rPr lang="en-US" dirty="0" smtClean="0"/>
              <a:t>O</a:t>
            </a:r>
            <a:r>
              <a:rPr lang="en-US" i="1" dirty="0" smtClean="0"/>
              <a:t> </a:t>
            </a:r>
            <a:r>
              <a:rPr lang="en-US" i="1" dirty="0" err="1" smtClean="0"/>
              <a:t>pré-processador</a:t>
            </a:r>
            <a:r>
              <a:rPr lang="en-US" i="1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parte do </a:t>
            </a:r>
            <a:r>
              <a:rPr lang="en-US" dirty="0" err="1" smtClean="0"/>
              <a:t>compilador</a:t>
            </a:r>
            <a:r>
              <a:rPr lang="en-US" dirty="0" smtClean="0"/>
              <a:t> e é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antes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compilação</a:t>
            </a:r>
            <a:r>
              <a:rPr lang="en-US" dirty="0" smtClean="0"/>
              <a:t>. </a:t>
            </a:r>
            <a:r>
              <a:rPr lang="en-US" i="1" dirty="0" err="1" smtClean="0"/>
              <a:t>Diretivas</a:t>
            </a:r>
            <a:r>
              <a:rPr lang="en-US" i="1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as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pré-processador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. 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pré-processador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i="1" dirty="0" err="1" smtClean="0"/>
              <a:t>Diretivas</a:t>
            </a:r>
            <a:r>
              <a:rPr lang="en-US" dirty="0" smtClean="0"/>
              <a:t> do </a:t>
            </a:r>
            <a:r>
              <a:rPr lang="en-US" i="1" dirty="0" err="1" smtClean="0"/>
              <a:t>pré-processador</a:t>
            </a:r>
            <a:r>
              <a:rPr lang="en-US" i="1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parte 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farão</a:t>
            </a:r>
            <a:r>
              <a:rPr lang="en-US" dirty="0" smtClean="0"/>
              <a:t> parte 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executável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retiradas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i="1" dirty="0" err="1" smtClean="0"/>
              <a:t>pré-processador</a:t>
            </a:r>
            <a:r>
              <a:rPr lang="en-US" i="1" dirty="0" smtClean="0"/>
              <a:t>.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# include 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provoca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inclusão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outro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arquivo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no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programa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fonte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. O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efeito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obtido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é a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apresentação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de um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texto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como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tivéssemos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digitado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todo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conteúdo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arquivo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</a:p>
          <a:p>
            <a:pPr algn="just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pré-processador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# include </a:t>
            </a:r>
            <a:r>
              <a:rPr lang="en-US" sz="2800" i="1" dirty="0" smtClean="0">
                <a:solidFill>
                  <a:schemeClr val="tx1"/>
                </a:solidFill>
                <a:sym typeface="Wingdings" pitchFamily="2" charset="2"/>
              </a:rPr>
              <a:t>&lt;</a:t>
            </a:r>
            <a:r>
              <a:rPr lang="en-US" sz="2800" i="1" dirty="0" err="1" smtClean="0">
                <a:solidFill>
                  <a:schemeClr val="tx1"/>
                </a:solidFill>
                <a:sym typeface="Wingdings" pitchFamily="2" charset="2"/>
              </a:rPr>
              <a:t>stdio.h</a:t>
            </a:r>
            <a:r>
              <a:rPr lang="en-US" sz="2800" i="1" dirty="0" smtClean="0">
                <a:solidFill>
                  <a:schemeClr val="tx1"/>
                </a:solidFill>
                <a:sym typeface="Wingdings" pitchFamily="2" charset="2"/>
              </a:rPr>
              <a:t>&gt; </a:t>
            </a:r>
            <a:r>
              <a:rPr lang="en-US" sz="2800" i="1" dirty="0" err="1" smtClean="0">
                <a:solidFill>
                  <a:schemeClr val="tx1"/>
                </a:solidFill>
                <a:sym typeface="Wingdings" pitchFamily="2" charset="2"/>
              </a:rPr>
              <a:t>ou</a:t>
            </a:r>
            <a:r>
              <a:rPr lang="en-US" sz="2800" i="1" dirty="0" smtClean="0">
                <a:solidFill>
                  <a:schemeClr val="tx1"/>
                </a:solidFill>
                <a:sym typeface="Wingdings" pitchFamily="2" charset="2"/>
              </a:rPr>
              <a:t> “</a:t>
            </a:r>
            <a:r>
              <a:rPr lang="en-US" sz="2800" i="1" dirty="0" err="1" smtClean="0">
                <a:solidFill>
                  <a:schemeClr val="tx1"/>
                </a:solidFill>
                <a:sym typeface="Wingdings" pitchFamily="2" charset="2"/>
              </a:rPr>
              <a:t>arq.h</a:t>
            </a:r>
            <a:r>
              <a:rPr lang="en-US" sz="2800" i="1" dirty="0" smtClean="0">
                <a:solidFill>
                  <a:schemeClr val="tx1"/>
                </a:solidFill>
                <a:sym typeface="Wingdings" pitchFamily="2" charset="2"/>
              </a:rPr>
              <a:t>”</a:t>
            </a:r>
          </a:p>
          <a:p>
            <a:pPr algn="just">
              <a:buNone/>
            </a:pP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Quando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utilizamos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os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delimitadores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&lt; &gt;, o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arquivo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é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procurado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na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pasta </a:t>
            </a:r>
            <a:r>
              <a:rPr lang="en-US" sz="2800" b="1" i="1" dirty="0" smtClean="0">
                <a:solidFill>
                  <a:schemeClr val="tx1"/>
                </a:solidFill>
                <a:sym typeface="Wingdings" pitchFamily="2" charset="2"/>
              </a:rPr>
              <a:t>include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e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quando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utilizadas</a:t>
            </a:r>
            <a:r>
              <a:rPr lang="en-US" sz="2800" b="1" i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as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aspas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duplas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, o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arquivo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é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procurado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na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pasta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atual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e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depois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, se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não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for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encontrado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na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pasta </a:t>
            </a:r>
            <a:r>
              <a:rPr lang="en-US" sz="2800" b="1" i="1" dirty="0" smtClean="0">
                <a:solidFill>
                  <a:schemeClr val="tx1"/>
                </a:solidFill>
                <a:sym typeface="Wingdings" pitchFamily="2" charset="2"/>
              </a:rPr>
              <a:t>include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</a:p>
          <a:p>
            <a:pPr algn="just">
              <a:buNone/>
            </a:pPr>
            <a:r>
              <a:rPr lang="en-US" sz="2800" i="1" dirty="0" smtClean="0">
                <a:solidFill>
                  <a:srgbClr val="FF0000"/>
                </a:solidFill>
                <a:sym typeface="Wingdings" pitchFamily="2" charset="2"/>
              </a:rPr>
              <a:t># define </a:t>
            </a:r>
            <a:r>
              <a:rPr lang="en-US" sz="2800" i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é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usada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para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definir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constantes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com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nomes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apropriados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na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sua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forma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mais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simples).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800" i="1" dirty="0" smtClean="0">
                <a:solidFill>
                  <a:schemeClr val="tx1"/>
                </a:solidFill>
                <a:sym typeface="Wingdings" pitchFamily="2" charset="2"/>
              </a:rPr>
              <a:t># define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  PI   3.1415             </a:t>
            </a:r>
            <a:r>
              <a:rPr lang="en-US" sz="2000" i="1" dirty="0" smtClean="0">
                <a:solidFill>
                  <a:srgbClr val="FF0000"/>
                </a:solidFill>
                <a:sym typeface="Wingdings" pitchFamily="2" charset="2"/>
              </a:rPr>
              <a:t>o </a:t>
            </a:r>
            <a:r>
              <a:rPr lang="en-US" sz="2000" i="1" dirty="0" err="1" smtClean="0">
                <a:solidFill>
                  <a:srgbClr val="FF0000"/>
                </a:solidFill>
                <a:sym typeface="Wingdings" pitchFamily="2" charset="2"/>
              </a:rPr>
              <a:t>identificador</a:t>
            </a:r>
            <a:r>
              <a:rPr lang="en-US" sz="2000" i="1" dirty="0" smtClean="0">
                <a:solidFill>
                  <a:srgbClr val="FF0000"/>
                </a:solidFill>
                <a:sym typeface="Wingdings" pitchFamily="2" charset="2"/>
              </a:rPr>
              <a:t> e o </a:t>
            </a:r>
            <a:r>
              <a:rPr lang="en-US" sz="2000" i="1" dirty="0" err="1" smtClean="0">
                <a:solidFill>
                  <a:srgbClr val="FF0000"/>
                </a:solidFill>
                <a:sym typeface="Wingdings" pitchFamily="2" charset="2"/>
              </a:rPr>
              <a:t>texto</a:t>
            </a:r>
            <a:r>
              <a:rPr lang="en-US" sz="2000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sym typeface="Wingdings" pitchFamily="2" charset="2"/>
              </a:rPr>
              <a:t>são</a:t>
            </a:r>
            <a:r>
              <a:rPr lang="en-US" sz="2000" i="1" dirty="0" smtClean="0">
                <a:solidFill>
                  <a:srgbClr val="FF0000"/>
                </a:solidFill>
                <a:sym typeface="Wingdings" pitchFamily="2" charset="2"/>
              </a:rPr>
              <a:t> 					            </a:t>
            </a:r>
            <a:r>
              <a:rPr lang="en-US" sz="2000" i="1" dirty="0" err="1" smtClean="0">
                <a:solidFill>
                  <a:srgbClr val="FF0000"/>
                </a:solidFill>
                <a:sym typeface="Wingdings" pitchFamily="2" charset="2"/>
              </a:rPr>
              <a:t>separados</a:t>
            </a:r>
            <a:r>
              <a:rPr lang="en-US" sz="2000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sym typeface="Wingdings" pitchFamily="2" charset="2"/>
              </a:rPr>
              <a:t>por</a:t>
            </a:r>
            <a:r>
              <a:rPr lang="en-US" sz="2000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sym typeface="Wingdings" pitchFamily="2" charset="2"/>
              </a:rPr>
              <a:t>espaços</a:t>
            </a:r>
            <a:r>
              <a:rPr lang="en-US" sz="2000" i="1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pt-BR" sz="2800" i="1" dirty="0">
              <a:solidFill>
                <a:srgbClr val="FF0000"/>
              </a:solidFill>
            </a:endParaRPr>
          </a:p>
        </p:txBody>
      </p:sp>
      <p:sp>
        <p:nvSpPr>
          <p:cNvPr id="4" name="Texto explicativo retangular 3"/>
          <p:cNvSpPr/>
          <p:nvPr/>
        </p:nvSpPr>
        <p:spPr>
          <a:xfrm>
            <a:off x="2357422" y="6000768"/>
            <a:ext cx="2000264" cy="357190"/>
          </a:xfrm>
          <a:prstGeom prst="wedgeRectCallout">
            <a:avLst>
              <a:gd name="adj1" fmla="val -45768"/>
              <a:gd name="adj2" fmla="val -1065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Identificador</a:t>
            </a:r>
            <a:endParaRPr lang="pt-BR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3786182" y="4929198"/>
            <a:ext cx="1214446" cy="357190"/>
          </a:xfrm>
          <a:prstGeom prst="wedgeRectCallout">
            <a:avLst>
              <a:gd name="adj1" fmla="val -45768"/>
              <a:gd name="adj2" fmla="val 12622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pré-processador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Por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convenção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, o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identificador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é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escrito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em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letras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maiúsculas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não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há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ponto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-e-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vírgula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após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o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texto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e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cada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diretiva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deve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estar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escrita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em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uma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nova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linha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</a:p>
          <a:p>
            <a:pPr algn="just">
              <a:buNone/>
            </a:pP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3000" i="1" dirty="0" smtClean="0">
                <a:solidFill>
                  <a:schemeClr val="tx1"/>
                </a:solidFill>
                <a:sym typeface="Wingdings" pitchFamily="2" charset="2"/>
              </a:rPr>
              <a:t># define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  PI   3.1415</a:t>
            </a:r>
          </a:p>
          <a:p>
            <a:pPr algn="just">
              <a:buNone/>
            </a:pP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	. . . </a:t>
            </a:r>
          </a:p>
          <a:p>
            <a:pPr algn="just">
              <a:buNone/>
            </a:pP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	x = PI * PI;</a:t>
            </a:r>
          </a:p>
          <a:p>
            <a:pPr algn="just">
              <a:buNone/>
            </a:pP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Após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o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pré-processamento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, o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código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será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sym typeface="Wingdings" pitchFamily="2" charset="2"/>
              </a:rPr>
              <a:t>alterado</a:t>
            </a: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algn="just">
              <a:buNone/>
            </a:pPr>
            <a:r>
              <a:rPr lang="en-US" sz="3000" dirty="0" smtClean="0">
                <a:solidFill>
                  <a:schemeClr val="tx1"/>
                </a:solidFill>
                <a:sym typeface="Wingdings" pitchFamily="2" charset="2"/>
              </a:rPr>
              <a:t>	x = 3.1415 * 3.1415;</a:t>
            </a:r>
          </a:p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just">
              <a:buNone/>
            </a:pP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pré-processador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just">
              <a:buNone/>
            </a:pP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Uma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diretiva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# define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que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aceita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argumentos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é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chamada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macros.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	# define   SOMA(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)   (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x+y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. . 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. . 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z=10*SOMA(3,4);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após</a:t>
            </a:r>
            <a:r>
              <a:rPr lang="en-US" sz="2800" dirty="0" smtClean="0">
                <a:solidFill>
                  <a:schemeClr val="tx1"/>
                </a:solidFill>
              </a:rPr>
              <a:t> o </a:t>
            </a:r>
            <a:r>
              <a:rPr lang="en-US" sz="2800" dirty="0" err="1" smtClean="0">
                <a:solidFill>
                  <a:schemeClr val="tx1"/>
                </a:solidFill>
              </a:rPr>
              <a:t>pré-processador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z=10*(3+4);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pré-processador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# define   MAIUSC(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ch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)  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ch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&gt;='a'&amp;&amp;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ch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&lt;='z‘ ? ch-32 :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ch</a:t>
            </a:r>
            <a:endParaRPr lang="en-US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								         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  <a:hlinkClick r:id="rId2" action="ppaction://hlinkfile"/>
              </a:rPr>
              <a:t>EX:</a:t>
            </a:r>
            <a:endParaRPr lang="en-US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# define  PI   3.1415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# define SQR(x)  (x*x)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# define  AREA(x)   ((4*PI*SQR(x))	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  <a:p>
            <a:pPr algn="just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printf</a:t>
            </a:r>
            <a:r>
              <a:rPr lang="en-US" sz="2800" dirty="0" smtClean="0">
                <a:solidFill>
                  <a:schemeClr val="tx1"/>
                </a:solidFill>
              </a:rPr>
              <a:t>(“A </a:t>
            </a:r>
            <a:r>
              <a:rPr lang="en-US" sz="2800" dirty="0" err="1" smtClean="0">
                <a:solidFill>
                  <a:schemeClr val="tx1"/>
                </a:solidFill>
              </a:rPr>
              <a:t>área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esfera</a:t>
            </a:r>
            <a:r>
              <a:rPr lang="en-US" sz="2800" dirty="0" smtClean="0">
                <a:solidFill>
                  <a:schemeClr val="tx1"/>
                </a:solidFill>
              </a:rPr>
              <a:t> é %f. \n”, AREA(</a:t>
            </a:r>
            <a:r>
              <a:rPr lang="en-US" sz="2800" dirty="0" err="1" smtClean="0">
                <a:solidFill>
                  <a:schemeClr val="tx1"/>
                </a:solidFill>
              </a:rPr>
              <a:t>raio</a:t>
            </a:r>
            <a:r>
              <a:rPr lang="en-US" sz="2800" dirty="0" smtClean="0">
                <a:solidFill>
                  <a:schemeClr val="tx1"/>
                </a:solidFill>
              </a:rPr>
              <a:t>));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						           </a:t>
            </a:r>
            <a:r>
              <a:rPr lang="en-US" sz="2800" dirty="0" smtClean="0">
                <a:solidFill>
                  <a:schemeClr val="tx1"/>
                </a:solidFill>
                <a:hlinkClick r:id="rId3" action="ppaction://hlinkfile"/>
              </a:rPr>
              <a:t>EX: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dirty="0" smtClean="0"/>
              <a:t>Uma função consiste num conjunto de comandos agrupados em um bloco de código.  Recebe um nome e através deste ela é chamada.</a:t>
            </a:r>
          </a:p>
          <a:p>
            <a:pPr>
              <a:buNone/>
            </a:pPr>
            <a:r>
              <a:rPr lang="en-US" dirty="0" smtClean="0"/>
              <a:t>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</a:t>
            </a:r>
            <a:endParaRPr lang="pt-BR" dirty="0" smtClean="0"/>
          </a:p>
          <a:p>
            <a:r>
              <a:rPr lang="en-US" dirty="0" err="1" smtClean="0"/>
              <a:t>Permitir</a:t>
            </a:r>
            <a:r>
              <a:rPr lang="en-US" dirty="0" smtClean="0"/>
              <a:t> o </a:t>
            </a:r>
            <a:r>
              <a:rPr lang="en-US" dirty="0" err="1" smtClean="0"/>
              <a:t>reaproveitamento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Evitar</a:t>
            </a:r>
            <a:r>
              <a:rPr lang="en-US" dirty="0" smtClean="0"/>
              <a:t> a </a:t>
            </a:r>
            <a:r>
              <a:rPr lang="en-US" dirty="0" err="1" smtClean="0"/>
              <a:t>repetição</a:t>
            </a:r>
            <a:r>
              <a:rPr lang="en-US" dirty="0" smtClean="0"/>
              <a:t> de um </a:t>
            </a:r>
            <a:r>
              <a:rPr lang="en-US" dirty="0" err="1" smtClean="0"/>
              <a:t>trecho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no main();</a:t>
            </a:r>
          </a:p>
          <a:p>
            <a:r>
              <a:rPr lang="en-US" dirty="0" err="1" smtClean="0"/>
              <a:t>Facilitar</a:t>
            </a:r>
            <a:r>
              <a:rPr lang="en-US" dirty="0" smtClean="0"/>
              <a:t> a </a:t>
            </a:r>
            <a:r>
              <a:rPr lang="en-US" dirty="0" err="1" smtClean="0"/>
              <a:t>correção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Facilitar</a:t>
            </a:r>
            <a:r>
              <a:rPr lang="en-US" dirty="0" smtClean="0"/>
              <a:t> o </a:t>
            </a:r>
            <a:r>
              <a:rPr lang="en-US" dirty="0" err="1" smtClean="0"/>
              <a:t>entendimento</a:t>
            </a:r>
            <a:r>
              <a:rPr lang="en-US" dirty="0" smtClean="0"/>
              <a:t> , </a:t>
            </a:r>
            <a:r>
              <a:rPr lang="en-US" dirty="0" err="1" smtClean="0"/>
              <a:t>pois</a:t>
            </a:r>
            <a:r>
              <a:rPr lang="en-US" dirty="0" smtClean="0"/>
              <a:t> com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Separar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(</a:t>
            </a:r>
            <a:r>
              <a:rPr lang="en-US" dirty="0" err="1" smtClean="0"/>
              <a:t>blocos</a:t>
            </a:r>
            <a:r>
              <a:rPr lang="en-US" dirty="0" smtClean="0"/>
              <a:t>), o main() se </a:t>
            </a:r>
            <a:r>
              <a:rPr lang="en-US" dirty="0" err="1" smtClean="0"/>
              <a:t>torna</a:t>
            </a:r>
            <a:r>
              <a:rPr lang="en-US" dirty="0" smtClean="0"/>
              <a:t> um </a:t>
            </a:r>
            <a:r>
              <a:rPr lang="en-US" dirty="0" err="1" smtClean="0"/>
              <a:t>chamador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3600" dirty="0" err="1" smtClean="0">
                <a:solidFill>
                  <a:schemeClr val="tx1"/>
                </a:solidFill>
                <a:sym typeface="Wingdings" pitchFamily="2" charset="2"/>
              </a:rPr>
              <a:t>Sintaxe</a:t>
            </a:r>
            <a:r>
              <a:rPr lang="en-US" sz="3600" dirty="0" smtClean="0">
                <a:solidFill>
                  <a:schemeClr val="tx1"/>
                </a:solidFill>
                <a:sym typeface="Wingdings" pitchFamily="2" charset="2"/>
              </a:rPr>
              <a:t> de </a:t>
            </a:r>
            <a:r>
              <a:rPr lang="en-US" sz="3600" dirty="0" err="1" smtClean="0">
                <a:solidFill>
                  <a:schemeClr val="tx1"/>
                </a:solidFill>
                <a:sym typeface="Wingdings" pitchFamily="2" charset="2"/>
              </a:rPr>
              <a:t>uma</a:t>
            </a:r>
            <a:r>
              <a:rPr lang="en-US" sz="36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sym typeface="Wingdings" pitchFamily="2" charset="2"/>
              </a:rPr>
              <a:t>função</a:t>
            </a:r>
            <a:r>
              <a:rPr lang="en-US" sz="36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marL="360363" indent="0">
              <a:spcBef>
                <a:spcPts val="0"/>
              </a:spcBef>
              <a:buNone/>
            </a:pPr>
            <a:endParaRPr lang="en-US" sz="6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60363" indent="0">
              <a:buNone/>
            </a:pP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tipo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nome_da_função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 err="1" smtClean="0">
                <a:solidFill>
                  <a:srgbClr val="008E11"/>
                </a:solidFill>
                <a:sym typeface="Wingdings" pitchFamily="2" charset="2"/>
              </a:rPr>
              <a:t>argumentos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marL="360363" indent="0">
              <a:buNone/>
            </a:pP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tipo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o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que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ela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retorna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seu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término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 marL="360363" indent="0">
              <a:buNone/>
            </a:pPr>
            <a:r>
              <a:rPr lang="en-US" b="1" dirty="0" err="1" smtClean="0">
                <a:solidFill>
                  <a:srgbClr val="008E11"/>
                </a:solidFill>
                <a:sym typeface="Wingdings" pitchFamily="2" charset="2"/>
              </a:rPr>
              <a:t>argumentos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pt-BR" dirty="0" smtClean="0"/>
              <a:t>são as entradas que a função recebe. É através dos argumentos que passamos </a:t>
            </a:r>
            <a:r>
              <a:rPr lang="pt-BR" i="1" dirty="0" smtClean="0"/>
              <a:t>parâmetros </a:t>
            </a:r>
            <a:r>
              <a:rPr lang="pt-BR" dirty="0" smtClean="0"/>
              <a:t>para a função</a:t>
            </a:r>
            <a:r>
              <a:rPr lang="pt-BR" i="1" dirty="0" smtClean="0"/>
              <a:t>.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None/>
            </a:pPr>
            <a:r>
              <a:rPr lang="pt-BR" sz="3600" dirty="0" smtClean="0"/>
              <a:t>/* programa para calcular a área de um círculo */</a:t>
            </a:r>
          </a:p>
          <a:p>
            <a:pPr>
              <a:buNone/>
            </a:pPr>
            <a:r>
              <a:rPr lang="pt-BR" sz="3600" dirty="0" smtClean="0"/>
              <a:t> </a:t>
            </a:r>
          </a:p>
          <a:p>
            <a:pPr>
              <a:buNone/>
            </a:pPr>
            <a:r>
              <a:rPr lang="pt-BR" sz="3600" b="1" dirty="0" smtClean="0"/>
              <a:t>#include &lt;</a:t>
            </a:r>
            <a:r>
              <a:rPr lang="pt-BR" sz="3600" b="1" dirty="0" err="1" smtClean="0"/>
              <a:t>stdio</a:t>
            </a:r>
            <a:r>
              <a:rPr lang="pt-BR" sz="3600" b="1" dirty="0" smtClean="0"/>
              <a:t>.h&gt;</a:t>
            </a:r>
            <a:r>
              <a:rPr lang="pt-BR" sz="3600" dirty="0" smtClean="0"/>
              <a:t>	// declaração do arquivo de cabeçalho  			</a:t>
            </a:r>
          </a:p>
          <a:p>
            <a:pPr>
              <a:buNone/>
            </a:pPr>
            <a:r>
              <a:rPr lang="pt-BR" sz="3600" b="1" dirty="0" smtClean="0"/>
              <a:t>#define PI 3.14159</a:t>
            </a:r>
            <a:r>
              <a:rPr lang="pt-BR" sz="3600" dirty="0" smtClean="0"/>
              <a:t>  	// declaração da constante PI e seu valor </a:t>
            </a:r>
          </a:p>
          <a:p>
            <a:pPr>
              <a:buNone/>
            </a:pPr>
            <a:r>
              <a:rPr lang="pt-BR" sz="3600" dirty="0" smtClean="0"/>
              <a:t> </a:t>
            </a:r>
          </a:p>
          <a:p>
            <a:pPr>
              <a:buNone/>
            </a:pPr>
            <a:r>
              <a:rPr lang="pt-BR" sz="3600" b="1" dirty="0" err="1" smtClean="0">
                <a:solidFill>
                  <a:srgbClr val="FF0000"/>
                </a:solidFill>
              </a:rPr>
              <a:t>float</a:t>
            </a:r>
            <a:r>
              <a:rPr lang="pt-BR" sz="3600" b="1" dirty="0" smtClean="0"/>
              <a:t> processa(</a:t>
            </a:r>
            <a:r>
              <a:rPr lang="pt-BR" sz="3600" b="1" dirty="0" smtClean="0">
                <a:solidFill>
                  <a:srgbClr val="008E11"/>
                </a:solidFill>
              </a:rPr>
              <a:t> </a:t>
            </a:r>
            <a:r>
              <a:rPr lang="pt-BR" sz="3600" b="1" dirty="0" err="1" smtClean="0">
                <a:solidFill>
                  <a:srgbClr val="008E11"/>
                </a:solidFill>
              </a:rPr>
              <a:t>float</a:t>
            </a:r>
            <a:r>
              <a:rPr lang="pt-BR" sz="3600" b="1" dirty="0" smtClean="0">
                <a:solidFill>
                  <a:srgbClr val="008E11"/>
                </a:solidFill>
              </a:rPr>
              <a:t> r</a:t>
            </a:r>
            <a:r>
              <a:rPr lang="pt-BR" sz="3600" b="1" dirty="0" smtClean="0"/>
              <a:t>)</a:t>
            </a:r>
            <a:r>
              <a:rPr lang="pt-BR" sz="3600" dirty="0" smtClean="0"/>
              <a:t>  // header da função processa </a:t>
            </a:r>
          </a:p>
          <a:p>
            <a:pPr>
              <a:buNone/>
            </a:pPr>
            <a:r>
              <a:rPr lang="pt-BR" sz="3600" b="1" dirty="0" smtClean="0"/>
              <a:t>{</a:t>
            </a:r>
            <a:r>
              <a:rPr lang="pt-BR" sz="3600" dirty="0" smtClean="0"/>
              <a:t>				// início da função processa</a:t>
            </a:r>
          </a:p>
          <a:p>
            <a:pPr>
              <a:buNone/>
            </a:pPr>
            <a:r>
              <a:rPr lang="pt-BR" sz="3600" dirty="0" smtClean="0"/>
              <a:t>	</a:t>
            </a:r>
            <a:r>
              <a:rPr lang="pt-BR" sz="3600" b="1" dirty="0" err="1" smtClean="0"/>
              <a:t>float</a:t>
            </a:r>
            <a:r>
              <a:rPr lang="pt-BR" sz="3600" b="1" dirty="0" smtClean="0"/>
              <a:t> a;</a:t>
            </a:r>
            <a:r>
              <a:rPr lang="pt-BR" sz="3600" dirty="0" smtClean="0"/>
              <a:t>		// declaração da variável local a </a:t>
            </a:r>
          </a:p>
          <a:p>
            <a:pPr>
              <a:buNone/>
            </a:pPr>
            <a:r>
              <a:rPr lang="pt-BR" sz="3600" dirty="0" smtClean="0"/>
              <a:t>	</a:t>
            </a:r>
            <a:r>
              <a:rPr lang="pt-BR" sz="3600" b="1" dirty="0" smtClean="0"/>
              <a:t>a = PI * r * r;</a:t>
            </a:r>
            <a:r>
              <a:rPr lang="pt-BR" sz="3600" dirty="0" smtClean="0"/>
              <a:t>	// expressão que calcula a área </a:t>
            </a:r>
          </a:p>
          <a:p>
            <a:pPr>
              <a:buNone/>
            </a:pPr>
            <a:r>
              <a:rPr lang="pt-BR" sz="3600" dirty="0" smtClean="0"/>
              <a:t>	</a:t>
            </a:r>
            <a:r>
              <a:rPr lang="pt-BR" sz="3600" b="1" dirty="0" err="1" smtClean="0"/>
              <a:t>return</a:t>
            </a:r>
            <a:r>
              <a:rPr lang="pt-BR" sz="3600" b="1" dirty="0" smtClean="0"/>
              <a:t>(</a:t>
            </a:r>
            <a:r>
              <a:rPr lang="pt-BR" sz="3600" b="1" dirty="0" smtClean="0">
                <a:solidFill>
                  <a:srgbClr val="FF0000"/>
                </a:solidFill>
              </a:rPr>
              <a:t>a</a:t>
            </a:r>
            <a:r>
              <a:rPr lang="pt-BR" sz="3600" b="1" dirty="0" smtClean="0"/>
              <a:t>);</a:t>
            </a:r>
            <a:r>
              <a:rPr lang="pt-BR" sz="3600" dirty="0" smtClean="0"/>
              <a:t>		// retorno da função processa </a:t>
            </a:r>
          </a:p>
          <a:p>
            <a:pPr>
              <a:buNone/>
            </a:pPr>
            <a:r>
              <a:rPr lang="pt-BR" sz="3600" b="1" dirty="0" smtClean="0"/>
              <a:t>}	</a:t>
            </a:r>
            <a:r>
              <a:rPr lang="pt-BR" sz="3600" dirty="0" smtClean="0"/>
              <a:t>			// fim da função processa </a:t>
            </a:r>
          </a:p>
          <a:p>
            <a:pPr>
              <a:buNone/>
            </a:pPr>
            <a:endParaRPr lang="pt-B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643866" cy="519749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pt-BR" b="1" u="sng" dirty="0"/>
              <a:t>Compilador</a:t>
            </a:r>
            <a:r>
              <a:rPr lang="pt-BR" b="1" dirty="0"/>
              <a:t>: </a:t>
            </a:r>
            <a:endParaRPr lang="pt-BR" b="1" dirty="0" smtClean="0"/>
          </a:p>
          <a:p>
            <a:pPr algn="just">
              <a:buNone/>
            </a:pPr>
            <a:r>
              <a:rPr lang="pt-BR" b="1" dirty="0" smtClean="0"/>
              <a:t>		</a:t>
            </a:r>
          </a:p>
          <a:p>
            <a:pPr algn="just">
              <a:buNone/>
            </a:pPr>
            <a:r>
              <a:rPr lang="pt-BR" b="1" dirty="0" smtClean="0"/>
              <a:t>		</a:t>
            </a:r>
            <a:r>
              <a:rPr lang="pt-BR" dirty="0" smtClean="0"/>
              <a:t> Posteriormente o  </a:t>
            </a:r>
            <a:r>
              <a:rPr lang="pt-BR" dirty="0" err="1" smtClean="0"/>
              <a:t>linkeditor</a:t>
            </a:r>
            <a:r>
              <a:rPr lang="pt-BR" dirty="0" smtClean="0"/>
              <a:t> junta as rotinas necessárias ao programa .OBJ, criando o .EXE. Neste momento não é mais necessária a presença do compilador, pois todo o programa já esta traduzido para linguagem de máquina e armazenado em disco, basta rodá-lo.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497207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(</a:t>
            </a:r>
            <a:r>
              <a:rPr lang="pt-BR" b="1" dirty="0" err="1" smtClean="0"/>
              <a:t>void</a:t>
            </a:r>
            <a:r>
              <a:rPr lang="pt-BR" b="1" dirty="0" smtClean="0"/>
              <a:t>)</a:t>
            </a:r>
            <a:r>
              <a:rPr lang="pt-BR" dirty="0" smtClean="0"/>
              <a:t>		// declaração da função principal </a:t>
            </a:r>
          </a:p>
          <a:p>
            <a:pPr>
              <a:buNone/>
            </a:pPr>
            <a:r>
              <a:rPr lang="pt-BR" b="1" dirty="0" smtClean="0"/>
              <a:t>{</a:t>
            </a:r>
            <a:r>
              <a:rPr lang="pt-BR" dirty="0" smtClean="0"/>
              <a:t>					// início da função principal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 err="1" smtClean="0"/>
              <a:t>area</a:t>
            </a:r>
            <a:r>
              <a:rPr lang="pt-BR" b="1" dirty="0" smtClean="0"/>
              <a:t>, raio;</a:t>
            </a:r>
            <a:r>
              <a:rPr lang="pt-BR" dirty="0" smtClean="0"/>
              <a:t>		// declaração das variáveis locais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printf</a:t>
            </a:r>
            <a:r>
              <a:rPr lang="pt-BR" b="1" dirty="0" smtClean="0"/>
              <a:t>("Raio = ?");</a:t>
            </a:r>
            <a:r>
              <a:rPr lang="pt-BR" dirty="0" smtClean="0"/>
              <a:t>		// exibe na tela a mensagem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scanf</a:t>
            </a:r>
            <a:r>
              <a:rPr lang="pt-BR" b="1" dirty="0" smtClean="0"/>
              <a:t>("%f", &amp;raio);</a:t>
            </a:r>
            <a:r>
              <a:rPr lang="pt-BR" dirty="0" smtClean="0"/>
              <a:t>	// lê o valor para variável raio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err="1" smtClean="0">
                <a:solidFill>
                  <a:srgbClr val="FF0000"/>
                </a:solidFill>
              </a:rPr>
              <a:t>area</a:t>
            </a:r>
            <a:r>
              <a:rPr lang="pt-BR" b="1" dirty="0" smtClean="0"/>
              <a:t> = processa(</a:t>
            </a:r>
            <a:r>
              <a:rPr lang="pt-BR" b="1" dirty="0" smtClean="0">
                <a:solidFill>
                  <a:srgbClr val="008E11"/>
                </a:solidFill>
              </a:rPr>
              <a:t>raio</a:t>
            </a:r>
            <a:r>
              <a:rPr lang="pt-BR" b="1" dirty="0" smtClean="0"/>
              <a:t>);</a:t>
            </a:r>
            <a:r>
              <a:rPr lang="pt-BR" dirty="0" smtClean="0"/>
              <a:t>   	</a:t>
            </a:r>
            <a:r>
              <a:rPr lang="pt-BR" dirty="0" smtClean="0">
                <a:solidFill>
                  <a:srgbClr val="008E11"/>
                </a:solidFill>
              </a:rPr>
              <a:t>// chama a função processa e 				//transfere para ela o valor  do 				//raio, 	que é recebido pela 					//função com o nome de r 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printf</a:t>
            </a:r>
            <a:r>
              <a:rPr lang="pt-BR" b="1" dirty="0" smtClean="0"/>
              <a:t>("Área = %f", </a:t>
            </a:r>
            <a:r>
              <a:rPr lang="pt-BR" b="1" dirty="0" err="1" smtClean="0"/>
              <a:t>area</a:t>
            </a:r>
            <a:r>
              <a:rPr lang="pt-BR" b="1" dirty="0" smtClean="0"/>
              <a:t>); </a:t>
            </a:r>
            <a:r>
              <a:rPr lang="pt-BR" dirty="0" smtClean="0"/>
              <a:t>//exibe na tela a mensagem e o 				//conteúdo da variável </a:t>
            </a:r>
            <a:r>
              <a:rPr lang="pt-BR" dirty="0" err="1" smtClean="0"/>
              <a:t>area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b="1" dirty="0" smtClean="0"/>
              <a:t>}</a:t>
            </a:r>
            <a:r>
              <a:rPr lang="pt-BR" dirty="0" smtClean="0"/>
              <a:t>					// fim da função principal e,  por 				//conseqüência do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49720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declarada</a:t>
            </a:r>
            <a:r>
              <a:rPr lang="en-US" dirty="0" smtClean="0"/>
              <a:t> de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: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void </a:t>
            </a:r>
            <a:r>
              <a:rPr lang="en-US" b="1" i="1" dirty="0" err="1" smtClean="0">
                <a:solidFill>
                  <a:srgbClr val="FF0000"/>
                </a:solidFill>
              </a:rPr>
              <a:t>funcao</a:t>
            </a:r>
            <a:r>
              <a:rPr lang="en-US" b="1" i="1" dirty="0" smtClean="0">
                <a:solidFill>
                  <a:srgbClr val="FF0000"/>
                </a:solidFill>
              </a:rPr>
              <a:t>(void) </a:t>
            </a:r>
            <a:r>
              <a:rPr lang="en-US" dirty="0" smtClean="0">
                <a:solidFill>
                  <a:srgbClr val="FF0000"/>
                </a:solidFill>
              </a:rPr>
              <a:t>– </a:t>
            </a:r>
            <a:r>
              <a:rPr lang="en-US" dirty="0" err="1" smtClean="0">
                <a:solidFill>
                  <a:srgbClr val="FF0000"/>
                </a:solidFill>
              </a:rPr>
              <a:t>esta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função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recebe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argumentos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retorna</a:t>
            </a:r>
            <a:r>
              <a:rPr lang="en-US" dirty="0" smtClean="0">
                <a:solidFill>
                  <a:srgbClr val="FF0000"/>
                </a:solidFill>
              </a:rPr>
              <a:t> valor;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002060"/>
                </a:solidFill>
              </a:rPr>
              <a:t>void </a:t>
            </a:r>
            <a:r>
              <a:rPr lang="en-US" b="1" i="1" dirty="0" err="1" smtClean="0">
                <a:solidFill>
                  <a:srgbClr val="002060"/>
                </a:solidFill>
              </a:rPr>
              <a:t>função</a:t>
            </a:r>
            <a:r>
              <a:rPr lang="en-US" b="1" i="1" dirty="0" smtClean="0">
                <a:solidFill>
                  <a:srgbClr val="002060"/>
                </a:solidFill>
              </a:rPr>
              <a:t>(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a) </a:t>
            </a:r>
            <a:r>
              <a:rPr lang="en-US" dirty="0" smtClean="0">
                <a:solidFill>
                  <a:srgbClr val="002060"/>
                </a:solidFill>
              </a:rPr>
              <a:t>– </a:t>
            </a:r>
            <a:r>
              <a:rPr lang="en-US" dirty="0" err="1" smtClean="0">
                <a:solidFill>
                  <a:srgbClr val="002060"/>
                </a:solidFill>
              </a:rPr>
              <a:t>esta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função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recebe</a:t>
            </a:r>
            <a:r>
              <a:rPr lang="en-US" dirty="0" smtClean="0">
                <a:solidFill>
                  <a:srgbClr val="002060"/>
                </a:solidFill>
              </a:rPr>
              <a:t> um </a:t>
            </a:r>
            <a:r>
              <a:rPr lang="en-US" dirty="0" err="1" smtClean="0">
                <a:solidFill>
                  <a:srgbClr val="002060"/>
                </a:solidFill>
              </a:rPr>
              <a:t>argumento</a:t>
            </a:r>
            <a:r>
              <a:rPr lang="en-US" dirty="0" smtClean="0">
                <a:solidFill>
                  <a:srgbClr val="002060"/>
                </a:solidFill>
              </a:rPr>
              <a:t> (valor) </a:t>
            </a:r>
            <a:r>
              <a:rPr lang="en-US" dirty="0" err="1" smtClean="0">
                <a:solidFill>
                  <a:srgbClr val="002060"/>
                </a:solidFill>
              </a:rPr>
              <a:t>inteiro</a:t>
            </a:r>
            <a:r>
              <a:rPr lang="en-US" dirty="0" smtClean="0">
                <a:solidFill>
                  <a:srgbClr val="002060"/>
                </a:solidFill>
              </a:rPr>
              <a:t> e o </a:t>
            </a:r>
            <a:r>
              <a:rPr lang="en-US" dirty="0" err="1" smtClean="0">
                <a:solidFill>
                  <a:srgbClr val="002060"/>
                </a:solidFill>
              </a:rPr>
              <a:t>chama</a:t>
            </a:r>
            <a:r>
              <a:rPr lang="en-US" dirty="0" smtClean="0">
                <a:solidFill>
                  <a:srgbClr val="002060"/>
                </a:solidFill>
              </a:rPr>
              <a:t> de a e </a:t>
            </a:r>
            <a:r>
              <a:rPr lang="en-US" dirty="0" err="1" smtClean="0">
                <a:solidFill>
                  <a:srgbClr val="002060"/>
                </a:solidFill>
              </a:rPr>
              <a:t>não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retorna</a:t>
            </a:r>
            <a:r>
              <a:rPr lang="en-US" dirty="0" smtClean="0">
                <a:solidFill>
                  <a:srgbClr val="002060"/>
                </a:solidFill>
              </a:rPr>
              <a:t> valor; </a:t>
            </a:r>
            <a:endParaRPr lang="pt-B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49720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rgbClr val="008E11"/>
                </a:solidFill>
              </a:rPr>
              <a:t>int</a:t>
            </a:r>
            <a:r>
              <a:rPr lang="en-US" b="1" i="1" dirty="0" smtClean="0">
                <a:solidFill>
                  <a:srgbClr val="008E11"/>
                </a:solidFill>
              </a:rPr>
              <a:t> </a:t>
            </a:r>
            <a:r>
              <a:rPr lang="en-US" b="1" i="1" dirty="0" err="1" smtClean="0">
                <a:solidFill>
                  <a:srgbClr val="008E11"/>
                </a:solidFill>
              </a:rPr>
              <a:t>funcao</a:t>
            </a:r>
            <a:r>
              <a:rPr lang="en-US" b="1" i="1" dirty="0" smtClean="0">
                <a:solidFill>
                  <a:srgbClr val="008E11"/>
                </a:solidFill>
              </a:rPr>
              <a:t>(void) </a:t>
            </a:r>
            <a:r>
              <a:rPr lang="en-US" dirty="0" smtClean="0">
                <a:solidFill>
                  <a:srgbClr val="008E11"/>
                </a:solidFill>
              </a:rPr>
              <a:t>– </a:t>
            </a:r>
            <a:r>
              <a:rPr lang="en-US" dirty="0" err="1" smtClean="0">
                <a:solidFill>
                  <a:srgbClr val="008E11"/>
                </a:solidFill>
              </a:rPr>
              <a:t>esta</a:t>
            </a:r>
            <a:r>
              <a:rPr lang="en-US" dirty="0" smtClean="0">
                <a:solidFill>
                  <a:srgbClr val="008E11"/>
                </a:solidFill>
              </a:rPr>
              <a:t> </a:t>
            </a:r>
            <a:r>
              <a:rPr lang="en-US" dirty="0" err="1" smtClean="0">
                <a:solidFill>
                  <a:srgbClr val="008E11"/>
                </a:solidFill>
              </a:rPr>
              <a:t>função</a:t>
            </a:r>
            <a:r>
              <a:rPr lang="en-US" dirty="0" smtClean="0">
                <a:solidFill>
                  <a:srgbClr val="008E11"/>
                </a:solidFill>
              </a:rPr>
              <a:t> </a:t>
            </a:r>
            <a:r>
              <a:rPr lang="en-US" dirty="0" err="1" smtClean="0">
                <a:solidFill>
                  <a:srgbClr val="008E11"/>
                </a:solidFill>
              </a:rPr>
              <a:t>não</a:t>
            </a:r>
            <a:r>
              <a:rPr lang="en-US" dirty="0" smtClean="0">
                <a:solidFill>
                  <a:srgbClr val="008E11"/>
                </a:solidFill>
              </a:rPr>
              <a:t> </a:t>
            </a:r>
            <a:r>
              <a:rPr lang="en-US" dirty="0" err="1" smtClean="0">
                <a:solidFill>
                  <a:srgbClr val="008E11"/>
                </a:solidFill>
              </a:rPr>
              <a:t>recebe</a:t>
            </a:r>
            <a:r>
              <a:rPr lang="en-US" dirty="0" smtClean="0">
                <a:solidFill>
                  <a:srgbClr val="008E11"/>
                </a:solidFill>
              </a:rPr>
              <a:t> </a:t>
            </a:r>
            <a:r>
              <a:rPr lang="en-US" dirty="0" err="1" smtClean="0">
                <a:solidFill>
                  <a:srgbClr val="008E11"/>
                </a:solidFill>
              </a:rPr>
              <a:t>argumentos</a:t>
            </a:r>
            <a:r>
              <a:rPr lang="en-US" dirty="0" smtClean="0">
                <a:solidFill>
                  <a:srgbClr val="008E11"/>
                </a:solidFill>
              </a:rPr>
              <a:t> e </a:t>
            </a:r>
            <a:r>
              <a:rPr lang="en-US" dirty="0" err="1" smtClean="0">
                <a:solidFill>
                  <a:srgbClr val="008E11"/>
                </a:solidFill>
              </a:rPr>
              <a:t>retorna</a:t>
            </a:r>
            <a:r>
              <a:rPr lang="en-US" dirty="0" smtClean="0">
                <a:solidFill>
                  <a:srgbClr val="008E11"/>
                </a:solidFill>
              </a:rPr>
              <a:t> um valor </a:t>
            </a:r>
            <a:r>
              <a:rPr lang="en-US" dirty="0" err="1" smtClean="0">
                <a:solidFill>
                  <a:srgbClr val="008E11"/>
                </a:solidFill>
              </a:rPr>
              <a:t>inteiro</a:t>
            </a:r>
            <a:r>
              <a:rPr lang="en-US" dirty="0" smtClean="0">
                <a:solidFill>
                  <a:srgbClr val="008E11"/>
                </a:solidFill>
              </a:rPr>
              <a:t> </a:t>
            </a:r>
            <a:r>
              <a:rPr lang="en-US" dirty="0" err="1" smtClean="0">
                <a:solidFill>
                  <a:srgbClr val="008E11"/>
                </a:solidFill>
              </a:rPr>
              <a:t>para</a:t>
            </a:r>
            <a:r>
              <a:rPr lang="en-US" dirty="0" smtClean="0">
                <a:solidFill>
                  <a:srgbClr val="008E11"/>
                </a:solidFill>
              </a:rPr>
              <a:t> </a:t>
            </a:r>
            <a:r>
              <a:rPr lang="en-US" dirty="0" err="1" smtClean="0">
                <a:solidFill>
                  <a:srgbClr val="008E11"/>
                </a:solidFill>
              </a:rPr>
              <a:t>quem</a:t>
            </a:r>
            <a:r>
              <a:rPr lang="en-US" dirty="0" smtClean="0">
                <a:solidFill>
                  <a:srgbClr val="008E11"/>
                </a:solidFill>
              </a:rPr>
              <a:t> a </a:t>
            </a:r>
            <a:r>
              <a:rPr lang="en-US" dirty="0" err="1" smtClean="0">
                <a:solidFill>
                  <a:srgbClr val="008E11"/>
                </a:solidFill>
              </a:rPr>
              <a:t>chamou</a:t>
            </a:r>
            <a:r>
              <a:rPr lang="en-US" dirty="0" smtClean="0">
                <a:solidFill>
                  <a:srgbClr val="008E11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função</a:t>
            </a:r>
            <a:r>
              <a:rPr lang="en-US" b="1" i="1" dirty="0" smtClean="0">
                <a:solidFill>
                  <a:srgbClr val="002060"/>
                </a:solidFill>
              </a:rPr>
              <a:t>(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a) </a:t>
            </a:r>
            <a:r>
              <a:rPr lang="en-US" dirty="0" smtClean="0">
                <a:solidFill>
                  <a:srgbClr val="002060"/>
                </a:solidFill>
              </a:rPr>
              <a:t>– </a:t>
            </a:r>
            <a:r>
              <a:rPr lang="en-US" dirty="0" err="1" smtClean="0">
                <a:solidFill>
                  <a:srgbClr val="002060"/>
                </a:solidFill>
              </a:rPr>
              <a:t>esta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função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recebe</a:t>
            </a:r>
            <a:r>
              <a:rPr lang="en-US" dirty="0" smtClean="0">
                <a:solidFill>
                  <a:srgbClr val="002060"/>
                </a:solidFill>
              </a:rPr>
              <a:t> um </a:t>
            </a:r>
            <a:r>
              <a:rPr lang="en-US" dirty="0" err="1" smtClean="0">
                <a:solidFill>
                  <a:srgbClr val="002060"/>
                </a:solidFill>
              </a:rPr>
              <a:t>argumento</a:t>
            </a:r>
            <a:r>
              <a:rPr lang="en-US" dirty="0" smtClean="0">
                <a:solidFill>
                  <a:srgbClr val="002060"/>
                </a:solidFill>
              </a:rPr>
              <a:t> (valor) </a:t>
            </a:r>
            <a:r>
              <a:rPr lang="en-US" dirty="0" err="1" smtClean="0">
                <a:solidFill>
                  <a:srgbClr val="002060"/>
                </a:solidFill>
              </a:rPr>
              <a:t>inteiro</a:t>
            </a:r>
            <a:r>
              <a:rPr lang="en-US" dirty="0" smtClean="0">
                <a:solidFill>
                  <a:srgbClr val="002060"/>
                </a:solidFill>
              </a:rPr>
              <a:t> e o </a:t>
            </a:r>
            <a:r>
              <a:rPr lang="en-US" dirty="0" err="1" smtClean="0">
                <a:solidFill>
                  <a:srgbClr val="002060"/>
                </a:solidFill>
              </a:rPr>
              <a:t>chama</a:t>
            </a:r>
            <a:r>
              <a:rPr lang="en-US" dirty="0" smtClean="0">
                <a:solidFill>
                  <a:srgbClr val="002060"/>
                </a:solidFill>
              </a:rPr>
              <a:t> de a </a:t>
            </a:r>
            <a:r>
              <a:rPr lang="en-US" dirty="0" err="1" smtClean="0">
                <a:solidFill>
                  <a:srgbClr val="002060"/>
                </a:solidFill>
              </a:rPr>
              <a:t>retorna</a:t>
            </a:r>
            <a:r>
              <a:rPr lang="en-US" dirty="0" smtClean="0">
                <a:solidFill>
                  <a:srgbClr val="002060"/>
                </a:solidFill>
              </a:rPr>
              <a:t> um valor </a:t>
            </a:r>
            <a:r>
              <a:rPr lang="en-US" dirty="0" err="1" smtClean="0">
                <a:solidFill>
                  <a:srgbClr val="002060"/>
                </a:solidFill>
              </a:rPr>
              <a:t>inteiro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para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quem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chamou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endParaRPr lang="pt-B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49720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Para </a:t>
            </a:r>
            <a:r>
              <a:rPr lang="en-US" dirty="0" err="1" smtClean="0">
                <a:solidFill>
                  <a:schemeClr val="tx1"/>
                </a:solidFill>
              </a:rPr>
              <a:t>cada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criada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devemos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chamada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no </a:t>
            </a:r>
            <a:r>
              <a:rPr lang="en-US" dirty="0" err="1" smtClean="0">
                <a:solidFill>
                  <a:schemeClr val="tx1"/>
                </a:solidFill>
              </a:rPr>
              <a:t>programa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Uma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quantos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argumentos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forem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necessários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mas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chamada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mesmo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número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parâmetros</a:t>
            </a:r>
            <a:r>
              <a:rPr lang="en-US" dirty="0" smtClean="0">
                <a:solidFill>
                  <a:schemeClr val="tx1"/>
                </a:solidFill>
              </a:rPr>
              <a:t> e do </a:t>
            </a:r>
            <a:r>
              <a:rPr lang="en-US" dirty="0" err="1" smtClean="0">
                <a:solidFill>
                  <a:schemeClr val="tx1"/>
                </a:solidFill>
              </a:rPr>
              <a:t>mesmo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tipo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retornar</a:t>
            </a:r>
            <a:r>
              <a:rPr lang="en-US" dirty="0" smtClean="0">
                <a:solidFill>
                  <a:schemeClr val="tx1"/>
                </a:solidFill>
              </a:rPr>
              <a:t> um valor e </a:t>
            </a:r>
            <a:r>
              <a:rPr lang="en-US" dirty="0" err="1" smtClean="0">
                <a:solidFill>
                  <a:schemeClr val="tx1"/>
                </a:solidFill>
              </a:rPr>
              <a:t>quem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recebe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deve</a:t>
            </a:r>
            <a:r>
              <a:rPr lang="en-US" dirty="0" smtClean="0">
                <a:solidFill>
                  <a:schemeClr val="tx1"/>
                </a:solidFill>
              </a:rPr>
              <a:t> ser do </a:t>
            </a:r>
            <a:r>
              <a:rPr lang="en-US" dirty="0" err="1" smtClean="0">
                <a:solidFill>
                  <a:schemeClr val="tx1"/>
                </a:solidFill>
              </a:rPr>
              <a:t>mesmo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tipo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49720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Uma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pode</a:t>
            </a:r>
            <a:r>
              <a:rPr lang="en-US" dirty="0" smtClean="0">
                <a:solidFill>
                  <a:schemeClr val="tx1"/>
                </a:solidFill>
              </a:rPr>
              <a:t> ser </a:t>
            </a:r>
            <a:r>
              <a:rPr lang="en-US" dirty="0" err="1" smtClean="0">
                <a:solidFill>
                  <a:schemeClr val="tx1"/>
                </a:solidFill>
              </a:rPr>
              <a:t>declarada</a:t>
            </a:r>
            <a:r>
              <a:rPr lang="en-US" dirty="0" smtClean="0">
                <a:solidFill>
                  <a:schemeClr val="tx1"/>
                </a:solidFill>
              </a:rPr>
              <a:t> antes </a:t>
            </a:r>
            <a:r>
              <a:rPr lang="en-US" dirty="0" err="1" smtClean="0">
                <a:solidFill>
                  <a:schemeClr val="tx1"/>
                </a:solidFill>
              </a:rPr>
              <a:t>ou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depois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principal. Se for </a:t>
            </a:r>
            <a:r>
              <a:rPr lang="en-US" dirty="0" err="1" smtClean="0">
                <a:solidFill>
                  <a:schemeClr val="tx1"/>
                </a:solidFill>
              </a:rPr>
              <a:t>declarada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depois</a:t>
            </a:r>
            <a:r>
              <a:rPr lang="en-US" dirty="0" smtClean="0">
                <a:solidFill>
                  <a:schemeClr val="tx1"/>
                </a:solidFill>
              </a:rPr>
              <a:t>; antes do main() </a:t>
            </a:r>
            <a:r>
              <a:rPr lang="en-US" dirty="0" err="1" smtClean="0">
                <a:solidFill>
                  <a:schemeClr val="tx1"/>
                </a:solidFill>
              </a:rPr>
              <a:t>deve</a:t>
            </a:r>
            <a:r>
              <a:rPr lang="en-US" dirty="0" smtClean="0">
                <a:solidFill>
                  <a:schemeClr val="tx1"/>
                </a:solidFill>
              </a:rPr>
              <a:t> ser </a:t>
            </a:r>
            <a:r>
              <a:rPr lang="en-US" dirty="0" err="1" smtClean="0">
                <a:solidFill>
                  <a:schemeClr val="tx1"/>
                </a:solidFill>
              </a:rPr>
              <a:t>declarado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protótipo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tipo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nome_da_função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 err="1" smtClean="0">
                <a:solidFill>
                  <a:srgbClr val="008E11"/>
                </a:solidFill>
                <a:sym typeface="Wingdings" pitchFamily="2" charset="2"/>
              </a:rPr>
              <a:t>tipo</a:t>
            </a:r>
            <a:r>
              <a:rPr lang="en-US" b="1" dirty="0" smtClean="0">
                <a:solidFill>
                  <a:srgbClr val="008E11"/>
                </a:solidFill>
                <a:sym typeface="Wingdings" pitchFamily="2" charset="2"/>
              </a:rPr>
              <a:t> do </a:t>
            </a:r>
            <a:r>
              <a:rPr lang="en-US" b="1" dirty="0" err="1" smtClean="0">
                <a:solidFill>
                  <a:srgbClr val="008E11"/>
                </a:solidFill>
                <a:sym typeface="Wingdings" pitchFamily="2" charset="2"/>
              </a:rPr>
              <a:t>argumento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Ex: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</a:rPr>
              <a:t>float</a:t>
            </a:r>
            <a:r>
              <a:rPr lang="pt-BR" b="1" dirty="0" smtClean="0"/>
              <a:t> processa(</a:t>
            </a:r>
            <a:r>
              <a:rPr lang="pt-BR" b="1" dirty="0" err="1" smtClean="0">
                <a:solidFill>
                  <a:srgbClr val="008E11"/>
                </a:solidFill>
              </a:rPr>
              <a:t>float</a:t>
            </a:r>
            <a:r>
              <a:rPr lang="pt-BR" b="1" dirty="0" smtClean="0"/>
              <a:t>);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800" b="1" dirty="0" err="1" smtClean="0">
                <a:solidFill>
                  <a:schemeClr val="tx1"/>
                </a:solidFill>
              </a:rPr>
              <a:t>obs</a:t>
            </a:r>
            <a:r>
              <a:rPr lang="en-US" sz="2800" dirty="0" smtClean="0">
                <a:solidFill>
                  <a:schemeClr val="tx1"/>
                </a:solidFill>
              </a:rPr>
              <a:t>: se </a:t>
            </a:r>
            <a:r>
              <a:rPr lang="en-US" sz="2800" dirty="0" err="1" smtClean="0">
                <a:solidFill>
                  <a:schemeClr val="tx1"/>
                </a:solidFill>
              </a:rPr>
              <a:t>tiver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mais</a:t>
            </a:r>
            <a:r>
              <a:rPr lang="en-US" sz="2800" dirty="0" smtClean="0">
                <a:solidFill>
                  <a:schemeClr val="tx1"/>
                </a:solidFill>
              </a:rPr>
              <a:t> de um </a:t>
            </a:r>
            <a:r>
              <a:rPr lang="en-US" sz="2800" dirty="0" err="1" smtClean="0">
                <a:solidFill>
                  <a:schemeClr val="tx1"/>
                </a:solidFill>
              </a:rPr>
              <a:t>agumento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eles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devem</a:t>
            </a:r>
            <a:r>
              <a:rPr lang="en-US" sz="2800" dirty="0" smtClean="0">
                <a:solidFill>
                  <a:schemeClr val="tx1"/>
                </a:solidFill>
              </a:rPr>
              <a:t> ser </a:t>
            </a:r>
            <a:r>
              <a:rPr lang="en-US" sz="2800" dirty="0" err="1" smtClean="0">
                <a:solidFill>
                  <a:schemeClr val="tx1"/>
                </a:solidFill>
              </a:rPr>
              <a:t>separados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por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vírgula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49720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Uma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chamar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outra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e, </a:t>
            </a:r>
            <a:r>
              <a:rPr lang="en-US" dirty="0" err="1" smtClean="0">
                <a:solidFill>
                  <a:schemeClr val="tx1"/>
                </a:solidFill>
              </a:rPr>
              <a:t>desta</a:t>
            </a:r>
            <a:r>
              <a:rPr lang="en-US" dirty="0" smtClean="0">
                <a:solidFill>
                  <a:schemeClr val="tx1"/>
                </a:solidFill>
              </a:rPr>
              <a:t> forma, a </a:t>
            </a:r>
            <a:r>
              <a:rPr lang="en-US" dirty="0" err="1" smtClean="0">
                <a:solidFill>
                  <a:schemeClr val="tx1"/>
                </a:solidFill>
              </a:rPr>
              <a:t>função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chamada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deve</a:t>
            </a:r>
            <a:r>
              <a:rPr lang="en-US" dirty="0" smtClean="0">
                <a:solidFill>
                  <a:schemeClr val="tx1"/>
                </a:solidFill>
              </a:rPr>
              <a:t> ser </a:t>
            </a:r>
            <a:r>
              <a:rPr lang="en-US" dirty="0" err="1" smtClean="0">
                <a:solidFill>
                  <a:schemeClr val="tx1"/>
                </a:solidFill>
              </a:rPr>
              <a:t>declarada</a:t>
            </a:r>
            <a:r>
              <a:rPr lang="en-US" dirty="0" smtClean="0">
                <a:solidFill>
                  <a:schemeClr val="tx1"/>
                </a:solidFill>
              </a:rPr>
              <a:t> antes </a:t>
            </a:r>
            <a:r>
              <a:rPr lang="en-US" dirty="0" err="1" smtClean="0">
                <a:solidFill>
                  <a:schemeClr val="tx1"/>
                </a:solidFill>
              </a:rPr>
              <a:t>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chamadora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dirty="0" err="1" smtClean="0">
                <a:solidFill>
                  <a:schemeClr val="tx1"/>
                </a:solidFill>
              </a:rPr>
              <a:t>funções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podem</a:t>
            </a:r>
            <a:r>
              <a:rPr lang="en-US" dirty="0" smtClean="0">
                <a:solidFill>
                  <a:schemeClr val="tx1"/>
                </a:solidFill>
              </a:rPr>
              <a:t> ser </a:t>
            </a:r>
            <a:r>
              <a:rPr lang="en-US" dirty="0" err="1" smtClean="0">
                <a:solidFill>
                  <a:schemeClr val="tx1"/>
                </a:solidFill>
              </a:rPr>
              <a:t>declaradas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dentro</a:t>
            </a:r>
            <a:r>
              <a:rPr lang="en-US" dirty="0" smtClean="0">
                <a:solidFill>
                  <a:schemeClr val="tx1"/>
                </a:solidFill>
              </a:rPr>
              <a:t> de um </a:t>
            </a:r>
            <a:r>
              <a:rPr lang="en-US" dirty="0" err="1" smtClean="0">
                <a:solidFill>
                  <a:schemeClr val="tx1"/>
                </a:solidFill>
              </a:rPr>
              <a:t>arquivo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cabeçalho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usuário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devem</a:t>
            </a:r>
            <a:r>
              <a:rPr lang="en-US" dirty="0" smtClean="0">
                <a:solidFill>
                  <a:schemeClr val="tx1"/>
                </a:solidFill>
              </a:rPr>
              <a:t> ser </a:t>
            </a:r>
            <a:r>
              <a:rPr lang="en-US" dirty="0" err="1" smtClean="0">
                <a:solidFill>
                  <a:schemeClr val="tx1"/>
                </a:solidFill>
              </a:rPr>
              <a:t>observados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itens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acima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441325" algn="just">
              <a:buNone/>
            </a:pPr>
            <a:r>
              <a:rPr lang="pt-BR" dirty="0" smtClean="0"/>
              <a:t>Para dominar a linguagem C, é essencial dominar os ponteiros. Mas porque utilizar ponteiros?</a:t>
            </a:r>
          </a:p>
          <a:p>
            <a:pPr algn="just">
              <a:buFontTx/>
              <a:buChar char="-"/>
            </a:pPr>
            <a:r>
              <a:rPr lang="pt-BR" dirty="0" smtClean="0"/>
              <a:t>Evitar a utilização de variáveis globais;</a:t>
            </a:r>
          </a:p>
          <a:p>
            <a:pPr algn="just">
              <a:buFontTx/>
              <a:buChar char="-"/>
            </a:pPr>
            <a:r>
              <a:rPr lang="pt-BR" dirty="0" smtClean="0"/>
              <a:t>Passagem de argumentos por referência;</a:t>
            </a:r>
          </a:p>
          <a:p>
            <a:pPr algn="just">
              <a:buFontTx/>
              <a:buChar char="-"/>
            </a:pPr>
            <a:r>
              <a:rPr lang="pt-BR" dirty="0" smtClean="0"/>
              <a:t>Passar matrizes e vetores de forma mais conveniente para uma função e entre funções; </a:t>
            </a:r>
          </a:p>
        </p:txBody>
      </p:sp>
    </p:spTree>
    <p:extLst>
      <p:ext uri="{BB962C8B-B14F-4D97-AF65-F5344CB8AC3E}">
        <p14:creationId xmlns:p14="http://schemas.microsoft.com/office/powerpoint/2010/main" val="24170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t-BR" dirty="0"/>
              <a:t>Manipular matrizes e vetores por meio de movimentação de ponteiros, ao invés de índices entre colchetes;</a:t>
            </a:r>
          </a:p>
          <a:p>
            <a:pPr algn="just">
              <a:buFontTx/>
              <a:buChar char="-"/>
            </a:pPr>
            <a:r>
              <a:rPr lang="pt-BR" dirty="0" smtClean="0"/>
              <a:t>Criar estruturas de dados complexas, como listas encadeadas e árvores binárias;</a:t>
            </a:r>
          </a:p>
          <a:p>
            <a:pPr algn="just">
              <a:buFontTx/>
              <a:buChar char="-"/>
            </a:pPr>
            <a:r>
              <a:rPr lang="pt-BR" dirty="0" smtClean="0"/>
              <a:t>Alocar e </a:t>
            </a:r>
            <a:r>
              <a:rPr lang="pt-BR" dirty="0" err="1" smtClean="0"/>
              <a:t>desalocar</a:t>
            </a:r>
            <a:r>
              <a:rPr lang="pt-BR" dirty="0" smtClean="0"/>
              <a:t>  memória dinamicamente;</a:t>
            </a:r>
          </a:p>
          <a:p>
            <a:pPr algn="just">
              <a:buFontTx/>
              <a:buChar char="-"/>
            </a:pPr>
            <a:r>
              <a:rPr lang="pt-BR" dirty="0" smtClean="0"/>
              <a:t>Passar o endereço de uma função para outra função.</a:t>
            </a:r>
          </a:p>
          <a:p>
            <a:pPr algn="just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938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endParaRPr lang="pt-BR" sz="900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900" dirty="0"/>
              <a:t>	</a:t>
            </a:r>
            <a:r>
              <a:rPr lang="pt-BR" dirty="0" smtClean="0"/>
              <a:t>Um ponteiro é uma variável que guarda um endereço de memória de outro objeto.  Mais comumente, esse endereço é a localização de outra variável na memória.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dirty="0" smtClean="0"/>
              <a:t>	Se uma variável contém o endereço de outra variável, a primeira é conhecida como um ponteiro para a segunda.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 smtClean="0"/>
              <a:t>Variável 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 smtClean="0"/>
              <a:t>	Se uma variável vai armazenar um ponteiro, ela deve ser declarada como tal. Uma declaração de ponteiro consiste em um tipo base, um </a:t>
            </a:r>
            <a:r>
              <a:rPr lang="pt-BR" sz="4000" b="1" dirty="0" smtClean="0"/>
              <a:t>*</a:t>
            </a:r>
            <a:r>
              <a:rPr lang="pt-BR" sz="3600" dirty="0" smtClean="0"/>
              <a:t> e o nome da variável. A forma geral para declaração de uma variável ponteiro é:</a:t>
            </a:r>
            <a:endParaRPr lang="pt-BR" sz="1200" dirty="0" smtClean="0"/>
          </a:p>
          <a:p>
            <a:pPr marL="0" indent="0" algn="just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3600" b="1" dirty="0" smtClean="0"/>
              <a:t>     	tipo * nome-da-variável;</a:t>
            </a:r>
            <a:endParaRPr lang="pt-BR" sz="3600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71711" y="1071546"/>
            <a:ext cx="3286503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476505"/>
            <a:ext cx="38766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428596" y="928670"/>
            <a:ext cx="3929090" cy="535785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714876" y="928670"/>
            <a:ext cx="3929090" cy="5357850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28596" y="428604"/>
            <a:ext cx="3929090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Interpretador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4876" y="428604"/>
            <a:ext cx="392909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Compilador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Variável 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onde o tipo pode ser qualquer tipo válido da linguagem C e o nome-da-variável é o nome da variável ponteiro.  O tipo base  do  ponteiro  define  qual tipo de variáveis o ponteiro pode apontar. Por exemplo, estas declarações criam um ponteiro caractere e dois ponteiros inteiros.</a:t>
            </a:r>
          </a:p>
          <a:p>
            <a:pPr marL="0" indent="0" algn="just">
              <a:buNone/>
            </a:pPr>
            <a:r>
              <a:rPr lang="pt-BR" b="1" dirty="0" smtClean="0"/>
              <a:t>   	 </a:t>
            </a:r>
            <a:r>
              <a:rPr lang="pt-BR" b="1" dirty="0" err="1" smtClean="0"/>
              <a:t>char</a:t>
            </a:r>
            <a:r>
              <a:rPr lang="pt-BR" b="1" dirty="0" smtClean="0"/>
              <a:t> *p;</a:t>
            </a:r>
            <a:endParaRPr lang="pt-BR" dirty="0" smtClean="0"/>
          </a:p>
          <a:p>
            <a:pPr marL="0" indent="0" algn="just">
              <a:buNone/>
            </a:pPr>
            <a:r>
              <a:rPr lang="pt-BR" b="1" dirty="0" smtClean="0"/>
              <a:t>   	 </a:t>
            </a:r>
            <a:r>
              <a:rPr lang="pt-BR" b="1" dirty="0" err="1" smtClean="0"/>
              <a:t>int</a:t>
            </a:r>
            <a:r>
              <a:rPr lang="pt-BR" b="1" dirty="0" smtClean="0"/>
              <a:t> *</a:t>
            </a:r>
            <a:r>
              <a:rPr lang="pt-BR" b="1" dirty="0" err="1" smtClean="0"/>
              <a:t>temp</a:t>
            </a:r>
            <a:r>
              <a:rPr lang="pt-BR" b="1" dirty="0" smtClean="0"/>
              <a:t>, *inicio;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000" dirty="0" smtClean="0"/>
              <a:t>Os operadores de ponteiros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     São dois os operadores de ponteiro:  </a:t>
            </a:r>
            <a:r>
              <a:rPr lang="pt-BR" sz="3600" b="1" dirty="0" smtClean="0"/>
              <a:t>&amp; e </a:t>
            </a:r>
            <a:r>
              <a:rPr lang="pt-BR" sz="4000" b="1" dirty="0" smtClean="0"/>
              <a:t>*</a:t>
            </a:r>
            <a:r>
              <a:rPr lang="pt-BR" sz="3600" b="1" dirty="0" smtClean="0"/>
              <a:t>. </a:t>
            </a:r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     O operador </a:t>
            </a:r>
            <a:r>
              <a:rPr lang="pt-BR" b="1" dirty="0" smtClean="0"/>
              <a:t>&amp;</a:t>
            </a:r>
            <a:r>
              <a:rPr lang="pt-BR" dirty="0" smtClean="0"/>
              <a:t> é um operador unário que retorna o endereço de memória do seu operando. </a:t>
            </a:r>
          </a:p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b="1" dirty="0" smtClean="0"/>
              <a:t>p = &amp;</a:t>
            </a:r>
            <a:r>
              <a:rPr lang="pt-BR" b="1" dirty="0" err="1" smtClean="0"/>
              <a:t>cont</a:t>
            </a:r>
            <a:r>
              <a:rPr lang="pt-BR" b="1" dirty="0" smtClean="0"/>
              <a:t>;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     E o operador </a:t>
            </a:r>
            <a:r>
              <a:rPr lang="pt-BR" b="1" dirty="0" smtClean="0"/>
              <a:t>*</a:t>
            </a:r>
            <a:r>
              <a:rPr lang="pt-BR" dirty="0" smtClean="0"/>
              <a:t> é o complemento do operador &amp;. Ele é um operador unário que retorna o valor da variável localizada no endereço que o segue.</a:t>
            </a:r>
          </a:p>
          <a:p>
            <a:pPr marL="0" indent="0" algn="just"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val</a:t>
            </a:r>
            <a:r>
              <a:rPr lang="pt-BR" b="1" dirty="0" smtClean="0"/>
              <a:t> = *p;</a:t>
            </a: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0374" y="428604"/>
            <a:ext cx="3682998" cy="6397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err="1" smtClean="0"/>
              <a:t>Código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3686172" cy="51435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BR" sz="3200" dirty="0" smtClean="0"/>
          </a:p>
          <a:p>
            <a:pPr>
              <a:buNone/>
            </a:pPr>
            <a:r>
              <a:rPr lang="pt-BR" sz="3200" dirty="0" err="1" smtClean="0"/>
              <a:t>float</a:t>
            </a:r>
            <a:r>
              <a:rPr lang="pt-BR" sz="3200" dirty="0" smtClean="0"/>
              <a:t> x= 315.2;</a:t>
            </a:r>
          </a:p>
          <a:p>
            <a:pPr>
              <a:buNone/>
            </a:pPr>
            <a:r>
              <a:rPr lang="pt-BR" sz="3200" dirty="0" err="1" smtClean="0"/>
              <a:t>int</a:t>
            </a:r>
            <a:r>
              <a:rPr lang="pt-BR" sz="3200" dirty="0" smtClean="0"/>
              <a:t> y= 32000;</a:t>
            </a:r>
          </a:p>
          <a:p>
            <a:pPr>
              <a:buNone/>
            </a:pPr>
            <a:r>
              <a:rPr lang="pt-BR" sz="3200" dirty="0" smtClean="0"/>
              <a:t>char z= ‘A’;  </a:t>
            </a:r>
          </a:p>
          <a:p>
            <a:pPr>
              <a:buNone/>
            </a:pPr>
            <a:r>
              <a:rPr lang="pt-BR" sz="3200" dirty="0" err="1" smtClean="0"/>
              <a:t>int</a:t>
            </a:r>
            <a:r>
              <a:rPr lang="pt-BR" sz="3200" dirty="0" smtClean="0"/>
              <a:t> *p1;</a:t>
            </a:r>
          </a:p>
          <a:p>
            <a:pPr>
              <a:buNone/>
            </a:pPr>
            <a:r>
              <a:rPr lang="en-US" sz="3200" dirty="0" smtClean="0"/>
              <a:t>float *p2;</a:t>
            </a:r>
            <a:endParaRPr lang="pt-BR" sz="3200" dirty="0" smtClean="0"/>
          </a:p>
          <a:p>
            <a:pPr>
              <a:buNone/>
            </a:pPr>
            <a:r>
              <a:rPr lang="en-US" sz="3200" dirty="0" smtClean="0"/>
              <a:t>p1=&amp;y;  </a:t>
            </a:r>
            <a:endParaRPr lang="pt-BR" sz="3200" dirty="0" smtClean="0"/>
          </a:p>
          <a:p>
            <a:pPr>
              <a:buNone/>
            </a:pPr>
            <a:r>
              <a:rPr lang="pt-BR" sz="3200" dirty="0" smtClean="0"/>
              <a:t>p2=&amp;x;  </a:t>
            </a:r>
          </a:p>
          <a:p>
            <a:pPr>
              <a:buNone/>
            </a:pPr>
            <a:endParaRPr lang="pt-B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357686" y="428604"/>
            <a:ext cx="4327527" cy="63976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err="1" smtClean="0"/>
              <a:t>Memória</a:t>
            </a:r>
            <a:endParaRPr lang="pt-BR" sz="3200" dirty="0">
              <a:hlinkClick r:id="rId2" action="ppaction://hlinkfile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6386891"/>
              </p:ext>
            </p:extLst>
          </p:nvPr>
        </p:nvGraphicFramePr>
        <p:xfrm>
          <a:off x="4357688" y="1214438"/>
          <a:ext cx="432911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Endereço</a:t>
                      </a:r>
                      <a:endParaRPr lang="pt-BR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Conteúdo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Nome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variável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FA10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FA11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3.152 E 02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FA12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FA13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FA14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32000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FA15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FA16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FA17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FA14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FA18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FA19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FA1A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FA10</a:t>
                      </a:r>
                      <a:endParaRPr lang="pt-BR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p2</a:t>
                      </a:r>
                      <a:endParaRPr lang="pt-BR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FA1B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FA1C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4">
              <a:buNone/>
            </a:pPr>
            <a:r>
              <a:rPr lang="pt-BR" sz="2800" b="1" dirty="0" smtClean="0"/>
              <a:t>#include &lt;</a:t>
            </a:r>
            <a:r>
              <a:rPr lang="pt-BR" sz="2800" b="1" dirty="0" err="1" smtClean="0"/>
              <a:t>stdio</a:t>
            </a:r>
            <a:r>
              <a:rPr lang="pt-BR" sz="2800" b="1" dirty="0" smtClean="0"/>
              <a:t>.h&gt;</a:t>
            </a:r>
            <a:endParaRPr lang="pt-BR" sz="2800" dirty="0" smtClean="0"/>
          </a:p>
          <a:p>
            <a:pPr lvl="4">
              <a:buNone/>
            </a:pPr>
            <a:r>
              <a:rPr lang="pt-BR" sz="2800" b="1" dirty="0" err="1" smtClean="0"/>
              <a:t>main</a:t>
            </a:r>
            <a:r>
              <a:rPr lang="pt-BR" sz="2800" b="1" dirty="0" smtClean="0"/>
              <a:t>()</a:t>
            </a:r>
            <a:endParaRPr lang="pt-BR" sz="2800" dirty="0" smtClean="0"/>
          </a:p>
          <a:p>
            <a:pPr lvl="4">
              <a:buNone/>
            </a:pPr>
            <a:r>
              <a:rPr lang="pt-BR" sz="2800" b="1" dirty="0" smtClean="0"/>
              <a:t>{</a:t>
            </a:r>
            <a:endParaRPr lang="pt-BR" sz="2800" dirty="0" smtClean="0"/>
          </a:p>
          <a:p>
            <a:pPr lvl="4">
              <a:buNone/>
            </a:pPr>
            <a:r>
              <a:rPr lang="pt-BR" sz="2800" b="1" dirty="0" smtClean="0"/>
              <a:t>  	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*p, </a:t>
            </a:r>
            <a:r>
              <a:rPr lang="en-US" sz="2800" b="1" dirty="0" err="1" smtClean="0"/>
              <a:t>cont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val</a:t>
            </a:r>
            <a:r>
              <a:rPr lang="en-US" sz="2800" b="1" dirty="0" smtClean="0"/>
              <a:t>;</a:t>
            </a:r>
            <a:endParaRPr lang="pt-BR" sz="2800" dirty="0" smtClean="0"/>
          </a:p>
          <a:p>
            <a:pPr lvl="4">
              <a:buNone/>
            </a:pPr>
            <a:r>
              <a:rPr lang="en-US" sz="2800" b="1" dirty="0" smtClean="0"/>
              <a:t> 		</a:t>
            </a:r>
            <a:r>
              <a:rPr lang="en-US" sz="2800" b="1" dirty="0" err="1" smtClean="0"/>
              <a:t>cont</a:t>
            </a:r>
            <a:r>
              <a:rPr lang="en-US" sz="2800" b="1" dirty="0" smtClean="0"/>
              <a:t> = 100;</a:t>
            </a:r>
            <a:endParaRPr lang="pt-BR" sz="2800" dirty="0" smtClean="0"/>
          </a:p>
          <a:p>
            <a:pPr lvl="4">
              <a:buNone/>
            </a:pPr>
            <a:r>
              <a:rPr lang="en-US" sz="2800" b="1" dirty="0" smtClean="0"/>
              <a:t> 		p= &amp;</a:t>
            </a:r>
            <a:r>
              <a:rPr lang="en-US" sz="2800" b="1" dirty="0" err="1" smtClean="0"/>
              <a:t>cont</a:t>
            </a:r>
            <a:r>
              <a:rPr lang="en-US" sz="2800" b="1" dirty="0" smtClean="0"/>
              <a:t>; </a:t>
            </a:r>
            <a:endParaRPr lang="pt-BR" sz="2800" dirty="0" smtClean="0"/>
          </a:p>
          <a:p>
            <a:pPr lvl="4">
              <a:buNone/>
            </a:pPr>
            <a:r>
              <a:rPr lang="pt-BR" sz="2800" b="1" dirty="0" smtClean="0"/>
              <a:t>		</a:t>
            </a:r>
            <a:r>
              <a:rPr lang="pt-BR" sz="2800" b="1" dirty="0" err="1" smtClean="0"/>
              <a:t>val</a:t>
            </a:r>
            <a:r>
              <a:rPr lang="pt-BR" sz="2800" b="1" dirty="0" smtClean="0"/>
              <a:t>=*p; </a:t>
            </a:r>
            <a:endParaRPr lang="pt-BR" sz="2800" dirty="0" smtClean="0"/>
          </a:p>
          <a:p>
            <a:pPr lvl="4">
              <a:buNone/>
            </a:pPr>
            <a:r>
              <a:rPr lang="pt-BR" sz="2800" b="1" dirty="0" smtClean="0"/>
              <a:t>  		</a:t>
            </a:r>
            <a:r>
              <a:rPr lang="pt-BR" sz="2800" b="1" dirty="0" err="1" smtClean="0"/>
              <a:t>printf</a:t>
            </a:r>
            <a:r>
              <a:rPr lang="pt-BR" sz="2800" b="1" dirty="0" smtClean="0"/>
              <a:t>("%d", </a:t>
            </a:r>
            <a:r>
              <a:rPr lang="pt-BR" sz="2800" b="1" dirty="0" err="1" smtClean="0"/>
              <a:t>val</a:t>
            </a:r>
            <a:r>
              <a:rPr lang="pt-BR" sz="2800" b="1" dirty="0" smtClean="0"/>
              <a:t>); </a:t>
            </a:r>
            <a:endParaRPr lang="pt-BR" sz="2800" dirty="0" smtClean="0"/>
          </a:p>
          <a:p>
            <a:pPr lvl="4">
              <a:buNone/>
            </a:pPr>
            <a:r>
              <a:rPr lang="pt-BR" sz="2800" b="1" dirty="0" smtClean="0"/>
              <a:t>}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 smtClean="0"/>
              <a:t>Atribuição de 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3300" dirty="0" smtClean="0"/>
              <a:t>	Como qualquer variável, um ponteiro pode atribuir seu valor para um outro ponteiro:</a:t>
            </a:r>
          </a:p>
          <a:p>
            <a:pPr lvl="5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main(void)</a:t>
            </a:r>
            <a:endParaRPr lang="pt-BR" sz="2800" dirty="0" smtClean="0"/>
          </a:p>
          <a:p>
            <a:pPr lvl="5">
              <a:buNone/>
            </a:pPr>
            <a:r>
              <a:rPr lang="en-US" sz="2800" dirty="0" smtClean="0"/>
              <a:t>{</a:t>
            </a:r>
            <a:endParaRPr lang="pt-BR" sz="2800" dirty="0" smtClean="0"/>
          </a:p>
          <a:p>
            <a:pPr lvl="5">
              <a:buNone/>
            </a:pPr>
            <a:r>
              <a:rPr lang="en-US" sz="2800" dirty="0" smtClean="0"/>
              <a:t>   		</a:t>
            </a:r>
            <a:r>
              <a:rPr lang="en-US" sz="2800" dirty="0" err="1" smtClean="0"/>
              <a:t>int</a:t>
            </a:r>
            <a:r>
              <a:rPr lang="en-US" sz="2800" dirty="0" smtClean="0"/>
              <a:t> x;</a:t>
            </a:r>
            <a:endParaRPr lang="pt-BR" sz="2800" dirty="0" smtClean="0"/>
          </a:p>
          <a:p>
            <a:pPr lvl="5">
              <a:buNone/>
            </a:pPr>
            <a:r>
              <a:rPr lang="en-US" sz="2800" dirty="0" smtClean="0"/>
              <a:t>  		</a:t>
            </a:r>
            <a:r>
              <a:rPr lang="en-US" sz="2800" dirty="0" err="1" smtClean="0"/>
              <a:t>int</a:t>
            </a:r>
            <a:r>
              <a:rPr lang="en-US" sz="2800" dirty="0" smtClean="0"/>
              <a:t> *p1, *p2;</a:t>
            </a:r>
            <a:endParaRPr lang="pt-BR" sz="2800" dirty="0" smtClean="0"/>
          </a:p>
          <a:p>
            <a:pPr lvl="5">
              <a:buNone/>
            </a:pPr>
            <a:r>
              <a:rPr lang="en-US" sz="2800" dirty="0" smtClean="0"/>
              <a:t>   		x=101;</a:t>
            </a:r>
            <a:endParaRPr lang="pt-BR" sz="2800" dirty="0" smtClean="0"/>
          </a:p>
          <a:p>
            <a:pPr lvl="5">
              <a:buNone/>
            </a:pPr>
            <a:r>
              <a:rPr lang="en-US" sz="2800" dirty="0" smtClean="0"/>
              <a:t>   		</a:t>
            </a:r>
            <a:r>
              <a:rPr lang="pt-BR" sz="2800" dirty="0" smtClean="0"/>
              <a:t>p1=&amp;x;</a:t>
            </a:r>
          </a:p>
          <a:p>
            <a:pPr lvl="5">
              <a:buNone/>
            </a:pPr>
            <a:r>
              <a:rPr lang="pt-BR" sz="2800" dirty="0" smtClean="0"/>
              <a:t>   		p2=p1;</a:t>
            </a:r>
          </a:p>
          <a:p>
            <a:pPr lvl="5">
              <a:buNone/>
            </a:pPr>
            <a:r>
              <a:rPr lang="pt-BR" sz="2800" dirty="0" smtClean="0"/>
              <a:t>	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("Na localização %p ", p2);</a:t>
            </a:r>
          </a:p>
          <a:p>
            <a:pPr lvl="5">
              <a:buNone/>
            </a:pPr>
            <a:r>
              <a:rPr lang="pt-BR" sz="2800" dirty="0" smtClean="0"/>
              <a:t>	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("está o valor %d\n", *p2); </a:t>
            </a:r>
          </a:p>
          <a:p>
            <a:pPr lvl="5">
              <a:buNone/>
            </a:pPr>
            <a:r>
              <a:rPr lang="pt-BR" sz="2800" dirty="0" smtClean="0"/>
              <a:t>}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 smtClean="0"/>
              <a:t>Não usando 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9715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stdlib.h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conio.h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 err="1"/>
              <a:t>void</a:t>
            </a:r>
            <a:r>
              <a:rPr lang="pt-BR" sz="1600" dirty="0"/>
              <a:t> troca(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a,int</a:t>
            </a:r>
            <a:r>
              <a:rPr lang="pt-BR" sz="1600" dirty="0"/>
              <a:t> b)</a:t>
            </a:r>
          </a:p>
          <a:p>
            <a:pPr marL="0" indent="0">
              <a:buNone/>
            </a:pPr>
            <a:r>
              <a:rPr lang="pt-BR" sz="1600" dirty="0"/>
              <a:t>{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int</a:t>
            </a:r>
            <a:r>
              <a:rPr lang="pt-BR" sz="1600" dirty="0"/>
              <a:t> c;</a:t>
            </a:r>
          </a:p>
          <a:p>
            <a:pPr marL="0" indent="0">
              <a:buNone/>
            </a:pPr>
            <a:r>
              <a:rPr lang="pt-BR" sz="1600" dirty="0"/>
              <a:t>	c=</a:t>
            </a:r>
            <a:r>
              <a:rPr lang="pt-BR" sz="1600" dirty="0" err="1"/>
              <a:t>a,a</a:t>
            </a:r>
            <a:r>
              <a:rPr lang="pt-BR" sz="1600" dirty="0"/>
              <a:t>=</a:t>
            </a:r>
            <a:r>
              <a:rPr lang="pt-BR" sz="1600" dirty="0" err="1"/>
              <a:t>b,b</a:t>
            </a:r>
            <a:r>
              <a:rPr lang="pt-BR" sz="1600" dirty="0"/>
              <a:t>=c;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nValores</a:t>
            </a:r>
            <a:r>
              <a:rPr lang="pt-BR" sz="1600" dirty="0"/>
              <a:t> na </a:t>
            </a:r>
            <a:r>
              <a:rPr lang="pt-BR" sz="1600" dirty="0" err="1"/>
              <a:t>funcao</a:t>
            </a:r>
            <a:r>
              <a:rPr lang="pt-BR" sz="1600" dirty="0"/>
              <a:t>: A=%d B=%d",</a:t>
            </a:r>
            <a:r>
              <a:rPr lang="pt-BR" sz="1600" dirty="0" err="1"/>
              <a:t>a,b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  <a:p>
            <a:pPr marL="0" indent="0"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</a:t>
            </a:r>
            <a:r>
              <a:rPr lang="pt-BR" sz="1600" dirty="0" err="1"/>
              <a:t>void</a:t>
            </a:r>
            <a:r>
              <a:rPr lang="pt-BR" sz="1600" dirty="0"/>
              <a:t>)</a:t>
            </a:r>
          </a:p>
          <a:p>
            <a:pPr marL="0" indent="0">
              <a:buNone/>
            </a:pPr>
            <a:r>
              <a:rPr lang="pt-BR" sz="1600" dirty="0"/>
              <a:t>{</a:t>
            </a:r>
          </a:p>
          <a:p>
            <a:pPr marL="0" indent="0">
              <a:buNone/>
            </a:pPr>
            <a:r>
              <a:rPr lang="pt-BR" sz="1600" dirty="0"/>
              <a:t>   </a:t>
            </a:r>
            <a:r>
              <a:rPr lang="pt-BR" sz="1600" dirty="0" smtClean="0"/>
              <a:t>	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a,b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scanf</a:t>
            </a:r>
            <a:r>
              <a:rPr lang="pt-BR" sz="1600" dirty="0"/>
              <a:t>("%</a:t>
            </a:r>
            <a:r>
              <a:rPr lang="pt-BR" sz="1600" dirty="0" err="1"/>
              <a:t>d%d</a:t>
            </a:r>
            <a:r>
              <a:rPr lang="pt-BR" sz="1600" dirty="0"/>
              <a:t>",&amp;</a:t>
            </a:r>
            <a:r>
              <a:rPr lang="pt-BR" sz="1600" dirty="0" err="1"/>
              <a:t>a,&amp;b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	troca(</a:t>
            </a:r>
            <a:r>
              <a:rPr lang="pt-BR" sz="1600" dirty="0" err="1"/>
              <a:t>a,b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nValores</a:t>
            </a:r>
            <a:r>
              <a:rPr lang="pt-BR" sz="1600" dirty="0"/>
              <a:t> no </a:t>
            </a:r>
            <a:r>
              <a:rPr lang="pt-BR" sz="1600" dirty="0" err="1"/>
              <a:t>main</a:t>
            </a:r>
            <a:r>
              <a:rPr lang="pt-BR" sz="1600" dirty="0"/>
              <a:t>(): A=%d B=%d\n",</a:t>
            </a:r>
            <a:r>
              <a:rPr lang="pt-BR" sz="1600" dirty="0" err="1"/>
              <a:t>a,b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    </a:t>
            </a:r>
            <a:r>
              <a:rPr lang="pt-BR" sz="1600" dirty="0" smtClean="0"/>
              <a:t>	system</a:t>
            </a:r>
            <a:r>
              <a:rPr lang="pt-BR" sz="1600" dirty="0"/>
              <a:t>("pause");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3763283" cy="119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788023" y="4042285"/>
            <a:ext cx="376328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Esta forma é chamada de passagem por valor, ou seja, quando se manda o valor, perde-se a referência.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691680" y="2708920"/>
            <a:ext cx="360040" cy="2736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2051720" y="2708920"/>
            <a:ext cx="144016" cy="2736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 smtClean="0"/>
              <a:t>Usando 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stdlib.h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conio.h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 err="1"/>
              <a:t>void</a:t>
            </a:r>
            <a:r>
              <a:rPr lang="pt-BR" sz="1600" dirty="0"/>
              <a:t> troca(</a:t>
            </a:r>
            <a:r>
              <a:rPr lang="pt-BR" sz="1600" dirty="0" err="1"/>
              <a:t>int</a:t>
            </a:r>
            <a:r>
              <a:rPr lang="pt-BR" sz="1600" dirty="0"/>
              <a:t> *</a:t>
            </a:r>
            <a:r>
              <a:rPr lang="pt-BR" sz="1600" dirty="0" err="1"/>
              <a:t>a,int</a:t>
            </a:r>
            <a:r>
              <a:rPr lang="pt-BR" sz="1600" dirty="0"/>
              <a:t> *b)</a:t>
            </a:r>
          </a:p>
          <a:p>
            <a:pPr marL="0" indent="0">
              <a:buNone/>
            </a:pPr>
            <a:r>
              <a:rPr lang="pt-BR" sz="1600" dirty="0"/>
              <a:t>{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int</a:t>
            </a:r>
            <a:r>
              <a:rPr lang="pt-BR" sz="1600" dirty="0"/>
              <a:t> c;</a:t>
            </a:r>
          </a:p>
          <a:p>
            <a:pPr marL="0" indent="0">
              <a:buNone/>
            </a:pPr>
            <a:r>
              <a:rPr lang="pt-BR" sz="1600" dirty="0"/>
              <a:t>	c=*a,*a=*b,*b=c;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nValores</a:t>
            </a:r>
            <a:r>
              <a:rPr lang="pt-BR" sz="1600" dirty="0"/>
              <a:t> na </a:t>
            </a:r>
            <a:r>
              <a:rPr lang="pt-BR" sz="1600" dirty="0" err="1"/>
              <a:t>funcao</a:t>
            </a:r>
            <a:r>
              <a:rPr lang="pt-BR" sz="1600" dirty="0"/>
              <a:t>: A=%d B=%d",*a,*b);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  <a:p>
            <a:pPr marL="0" indent="0"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</a:t>
            </a:r>
            <a:r>
              <a:rPr lang="pt-BR" sz="1600" dirty="0" err="1"/>
              <a:t>void</a:t>
            </a:r>
            <a:r>
              <a:rPr lang="pt-BR" sz="1600" dirty="0"/>
              <a:t>)</a:t>
            </a:r>
          </a:p>
          <a:p>
            <a:pPr marL="0" indent="0">
              <a:buNone/>
            </a:pPr>
            <a:r>
              <a:rPr lang="pt-BR" sz="1600" dirty="0"/>
              <a:t>{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/>
              <a:t>a,b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scanf</a:t>
            </a:r>
            <a:r>
              <a:rPr lang="pt-BR" sz="1600" dirty="0"/>
              <a:t>("%</a:t>
            </a:r>
            <a:r>
              <a:rPr lang="pt-BR" sz="1600" dirty="0" err="1"/>
              <a:t>d%d</a:t>
            </a:r>
            <a:r>
              <a:rPr lang="pt-BR" sz="1600" dirty="0"/>
              <a:t>",&amp;</a:t>
            </a:r>
            <a:r>
              <a:rPr lang="pt-BR" sz="1600" dirty="0" err="1"/>
              <a:t>a,&amp;b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	troca(&amp;</a:t>
            </a:r>
            <a:r>
              <a:rPr lang="pt-BR" sz="1600" dirty="0" err="1"/>
              <a:t>a,&amp;b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nValores</a:t>
            </a:r>
            <a:r>
              <a:rPr lang="pt-BR" sz="1600" dirty="0"/>
              <a:t> no </a:t>
            </a:r>
            <a:r>
              <a:rPr lang="pt-BR" sz="1600" dirty="0" err="1"/>
              <a:t>main</a:t>
            </a:r>
            <a:r>
              <a:rPr lang="pt-BR" sz="1600" dirty="0"/>
              <a:t>(): A=%d B=%d\n",</a:t>
            </a:r>
            <a:r>
              <a:rPr lang="pt-BR" sz="1600" dirty="0" err="1"/>
              <a:t>a,b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    </a:t>
            </a:r>
            <a:r>
              <a:rPr lang="pt-BR" sz="1600" dirty="0" smtClean="0"/>
              <a:t>	system</a:t>
            </a:r>
            <a:r>
              <a:rPr lang="pt-BR" sz="1600" dirty="0"/>
              <a:t>("pause");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373991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860032" y="3861048"/>
            <a:ext cx="376328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Esta forma é chamada de passagem por referência, ou seja, quando se manda o endereço de uma variável,  não se perde valor.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1835696" y="2708920"/>
            <a:ext cx="288032" cy="28083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2339752" y="2708920"/>
            <a:ext cx="0" cy="28083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 smtClean="0"/>
              <a:t>Aritmética com 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Somente duas  operações  aritméticas  podem  ser  usadas  com ponteiros: </a:t>
            </a:r>
            <a:r>
              <a:rPr lang="pt-BR" u="sng" dirty="0" smtClean="0"/>
              <a:t>adição</a:t>
            </a:r>
            <a:r>
              <a:rPr lang="pt-BR" dirty="0" smtClean="0"/>
              <a:t> e </a:t>
            </a:r>
            <a:r>
              <a:rPr lang="pt-BR" u="sng" dirty="0" smtClean="0"/>
              <a:t>subtração</a:t>
            </a:r>
            <a:r>
              <a:rPr lang="pt-BR" dirty="0" smtClean="0"/>
              <a:t>. 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Para entender o que ocorre na aritmética com  ponteiros, observemos a figura a seguir:</a:t>
            </a:r>
          </a:p>
          <a:p>
            <a:pPr marL="0" indent="0" algn="just"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9119081" cy="536684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91880" y="3501008"/>
            <a:ext cx="525658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Para fins didáticos, vamos considerar que o tamanho de um ponteiro é o mesmo, mas o conteúdo apontado varia de acordo com a variável apontada.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91879" y="3501008"/>
            <a:ext cx="5256583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Quando x=a; for executado, é atribuído a variável x o endereço do vetor a. Se quisermos percorrer o vetor a através do ponteiro, é necessário incrementá-lo. Como fazer?  Em quantas unidades deve ser incrementado?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19871" y="3501008"/>
            <a:ext cx="5400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Num vetor de </a:t>
            </a:r>
            <a:r>
              <a:rPr lang="pt-BR" dirty="0" err="1" smtClean="0"/>
              <a:t>int</a:t>
            </a:r>
            <a:r>
              <a:rPr lang="pt-BR" dirty="0" smtClean="0"/>
              <a:t>, cada valor ocupa 4 bytes (endereços) então para que o ponteiro aponte para o próximo valor devemos somar 4 ao ponteiro? 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31840" y="5157192"/>
            <a:ext cx="568863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X+=4; ? </a:t>
            </a:r>
            <a:r>
              <a:rPr lang="pt-BR" dirty="0" smtClean="0">
                <a:solidFill>
                  <a:srgbClr val="FF0000"/>
                </a:solidFill>
              </a:rPr>
              <a:t>ERRADO</a:t>
            </a:r>
          </a:p>
          <a:p>
            <a:r>
              <a:rPr lang="pt-BR" dirty="0" smtClean="0"/>
              <a:t>O correto é x++;, pois o x também é </a:t>
            </a:r>
            <a:r>
              <a:rPr lang="pt-BR" dirty="0" err="1" smtClean="0"/>
              <a:t>int</a:t>
            </a:r>
            <a:r>
              <a:rPr lang="pt-BR" dirty="0" smtClean="0"/>
              <a:t>, logo será somado o número de bytes do tipo do ponteiro. Este é o motivo pelo qual o ponteiro deve ser do mesmo tipo da variável apontada.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5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000" dirty="0" smtClean="0"/>
              <a:t>Ponteiros e Vetores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	Há uma relação entre ponteiros e vetores. Considere este fragmento de código: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lvl="5">
              <a:buNone/>
            </a:pPr>
            <a:r>
              <a:rPr lang="pt-BR" sz="3600" b="1" dirty="0" smtClean="0"/>
              <a:t>   </a:t>
            </a:r>
            <a:r>
              <a:rPr lang="en-US" sz="3600" b="1" dirty="0" smtClean="0"/>
              <a:t>char </a:t>
            </a:r>
            <a:r>
              <a:rPr lang="en-US" sz="3600" b="1" dirty="0" err="1" smtClean="0"/>
              <a:t>str</a:t>
            </a:r>
            <a:r>
              <a:rPr lang="en-US" sz="3600" b="1" dirty="0" smtClean="0"/>
              <a:t>[80], *p1;</a:t>
            </a:r>
            <a:endParaRPr lang="pt-BR" sz="3600" b="1" dirty="0" smtClean="0"/>
          </a:p>
          <a:p>
            <a:pPr lvl="5">
              <a:buNone/>
            </a:pPr>
            <a:r>
              <a:rPr lang="en-US" sz="3600" b="1" dirty="0" smtClean="0"/>
              <a:t>   p1 = </a:t>
            </a:r>
            <a:r>
              <a:rPr lang="en-US" sz="3600" b="1" dirty="0" err="1" smtClean="0"/>
              <a:t>str</a:t>
            </a:r>
            <a:r>
              <a:rPr lang="en-US" sz="3600" b="1" dirty="0" smtClean="0"/>
              <a:t>;</a:t>
            </a:r>
            <a:endParaRPr lang="pt-BR" b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643866" cy="519749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b="1" u="sng" dirty="0"/>
              <a:t>compilador</a:t>
            </a:r>
            <a:r>
              <a:rPr lang="pt-BR" dirty="0"/>
              <a:t> é mais rápido em tempo de execução (instante em que o programa é </a:t>
            </a:r>
            <a:r>
              <a:rPr lang="pt-BR" dirty="0" smtClean="0"/>
              <a:t>executado).</a:t>
            </a:r>
          </a:p>
          <a:p>
            <a:pPr algn="just">
              <a:buNone/>
            </a:pPr>
            <a:r>
              <a:rPr lang="pt-BR" b="1" u="sng" dirty="0" smtClean="0"/>
              <a:t>Interpretador</a:t>
            </a:r>
            <a:r>
              <a:rPr lang="pt-BR" dirty="0" smtClean="0"/>
              <a:t> </a:t>
            </a:r>
            <a:r>
              <a:rPr lang="pt-BR" dirty="0"/>
              <a:t>é mais rápido em tempo de programação (instante em que o programa é editado). </a:t>
            </a:r>
            <a:endParaRPr lang="pt-BR" dirty="0" smtClean="0"/>
          </a:p>
          <a:p>
            <a:pPr algn="just">
              <a:buNone/>
            </a:pPr>
            <a:r>
              <a:rPr lang="pt-BR" b="1" dirty="0" smtClean="0"/>
              <a:t>Portanto</a:t>
            </a:r>
            <a:r>
              <a:rPr lang="pt-BR" dirty="0" smtClean="0"/>
              <a:t>, </a:t>
            </a:r>
            <a:r>
              <a:rPr lang="pt-BR" dirty="0"/>
              <a:t>é mais conveniente </a:t>
            </a:r>
            <a:r>
              <a:rPr lang="pt-BR" dirty="0">
                <a:solidFill>
                  <a:srgbClr val="FF0000"/>
                </a:solidFill>
              </a:rPr>
              <a:t>desenvolver</a:t>
            </a:r>
            <a:r>
              <a:rPr lang="pt-BR" dirty="0"/>
              <a:t> um novo programa utilizando um </a:t>
            </a:r>
            <a:r>
              <a:rPr lang="pt-BR" dirty="0">
                <a:solidFill>
                  <a:srgbClr val="FF0000"/>
                </a:solidFill>
              </a:rPr>
              <a:t>interpretador</a:t>
            </a:r>
            <a:r>
              <a:rPr lang="pt-BR" dirty="0"/>
              <a:t> e o </a:t>
            </a:r>
            <a:r>
              <a:rPr lang="pt-BR" dirty="0">
                <a:solidFill>
                  <a:srgbClr val="002060"/>
                </a:solidFill>
              </a:rPr>
              <a:t>compilador</a:t>
            </a:r>
            <a:r>
              <a:rPr lang="pt-BR" dirty="0"/>
              <a:t> é reservado para gerar a </a:t>
            </a:r>
            <a:r>
              <a:rPr lang="pt-BR" dirty="0">
                <a:solidFill>
                  <a:srgbClr val="002060"/>
                </a:solidFill>
              </a:rPr>
              <a:t>versão final</a:t>
            </a:r>
            <a:r>
              <a:rPr lang="pt-BR" dirty="0"/>
              <a:t> do referido programa.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000" dirty="0" smtClean="0"/>
              <a:t>Ponteiros e Vetores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pt-BR" sz="1400" b="1" dirty="0" smtClean="0"/>
          </a:p>
          <a:p>
            <a:pPr marL="0" indent="0" algn="just">
              <a:buNone/>
            </a:pPr>
            <a:r>
              <a:rPr lang="pt-BR" b="1" dirty="0" smtClean="0"/>
              <a:t>	P1</a:t>
            </a:r>
            <a:r>
              <a:rPr lang="pt-BR" dirty="0" smtClean="0"/>
              <a:t> foi associado ao endereço do primeiro elemento do vetor </a:t>
            </a:r>
            <a:r>
              <a:rPr lang="pt-BR" b="1" dirty="0" err="1" smtClean="0"/>
              <a:t>str</a:t>
            </a:r>
            <a:r>
              <a:rPr lang="pt-BR" dirty="0" smtClean="0"/>
              <a:t>. Na linguagem C, o nome de um vetor sem um índice associado é o endereço para o começo do vetor (em geral um ponteiro contém o endereço do início de uma área de armazenamento ou transferência de dados). O mesmo resultado (um ponteiro para o primeiro elemento do vetor </a:t>
            </a:r>
            <a:r>
              <a:rPr lang="pt-BR" b="1" dirty="0" err="1" smtClean="0"/>
              <a:t>str</a:t>
            </a:r>
            <a:r>
              <a:rPr lang="pt-BR" dirty="0"/>
              <a:t>)</a:t>
            </a:r>
            <a:r>
              <a:rPr lang="pt-BR" dirty="0" smtClean="0"/>
              <a:t> pode ser gerado com a declaração abaixo:</a:t>
            </a:r>
          </a:p>
          <a:p>
            <a:pPr>
              <a:buNone/>
            </a:pPr>
            <a:r>
              <a:rPr lang="pt-BR" dirty="0" smtClean="0"/>
              <a:t> 				</a:t>
            </a:r>
            <a:r>
              <a:rPr lang="pt-BR" sz="3800" b="1" dirty="0" smtClean="0"/>
              <a:t>p1=&amp;</a:t>
            </a:r>
            <a:r>
              <a:rPr lang="pt-BR" sz="3800" b="1" dirty="0" err="1" smtClean="0"/>
              <a:t>str</a:t>
            </a:r>
            <a:r>
              <a:rPr lang="pt-BR" sz="3800" b="1" dirty="0" smtClean="0"/>
              <a:t>[0];</a:t>
            </a:r>
          </a:p>
          <a:p>
            <a:pPr>
              <a:buNone/>
            </a:pP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000" dirty="0" smtClean="0"/>
              <a:t>Ponteiros e Matrizes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Considere este outro fragmento de código:</a:t>
            </a:r>
            <a:endParaRPr lang="pt-BR" sz="14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 			    </a:t>
            </a:r>
            <a:r>
              <a:rPr lang="pt-BR" sz="3600" b="1" dirty="0" smtClean="0"/>
              <a:t>   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a[10][5], *x;</a:t>
            </a:r>
            <a:endParaRPr lang="pt-BR" sz="3600" b="1" dirty="0" smtClean="0"/>
          </a:p>
          <a:p>
            <a:pPr lvl="5">
              <a:buNone/>
            </a:pPr>
            <a:r>
              <a:rPr lang="en-US" sz="3600" b="1" dirty="0" smtClean="0"/>
              <a:t>   x = a[0];</a:t>
            </a:r>
          </a:p>
          <a:p>
            <a:pPr lvl="5">
              <a:buNone/>
            </a:pPr>
            <a:endParaRPr lang="en-US" b="1" dirty="0" smtClean="0"/>
          </a:p>
          <a:p>
            <a:pPr marL="0" lvl="5" indent="0">
              <a:buNone/>
            </a:pPr>
            <a:r>
              <a:rPr lang="en-US" sz="3200" dirty="0" err="1" smtClean="0"/>
              <a:t>Também</a:t>
            </a:r>
            <a:r>
              <a:rPr lang="en-US" sz="3200" dirty="0" smtClean="0"/>
              <a:t> </a:t>
            </a:r>
            <a:r>
              <a:rPr lang="en-US" sz="3200" dirty="0" err="1" smtClean="0"/>
              <a:t>podemos</a:t>
            </a:r>
            <a:r>
              <a:rPr lang="en-US" sz="3200" dirty="0" smtClean="0"/>
              <a:t> </a:t>
            </a:r>
            <a:r>
              <a:rPr lang="en-US" sz="3200" dirty="0" err="1" smtClean="0"/>
              <a:t>utilizar</a:t>
            </a:r>
            <a:r>
              <a:rPr lang="en-US" sz="3200" dirty="0" smtClean="0"/>
              <a:t> a </a:t>
            </a:r>
            <a:r>
              <a:rPr lang="en-US" sz="3200" dirty="0" err="1" smtClean="0"/>
              <a:t>seguinte</a:t>
            </a:r>
            <a:r>
              <a:rPr lang="en-US" sz="3200" dirty="0" smtClean="0"/>
              <a:t> </a:t>
            </a:r>
            <a:r>
              <a:rPr lang="en-US" sz="3200" dirty="0" err="1" smtClean="0"/>
              <a:t>atribuição</a:t>
            </a:r>
            <a:r>
              <a:rPr lang="en-US" sz="3200" dirty="0" smtClean="0"/>
              <a:t>:</a:t>
            </a:r>
          </a:p>
          <a:p>
            <a:pPr lvl="5"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x = &amp;a[0][0];</a:t>
            </a:r>
            <a:endParaRPr lang="pt-BR" b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3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000" dirty="0" smtClean="0"/>
              <a:t>Ponteiros e Vetores/Matrizes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r>
              <a:rPr lang="pt-BR" dirty="0" smtClean="0"/>
              <a:t>	Entretanto, ela é considerada uma forma pobre por muitos programadores em C. Se você deseja acessar o quinto elemento de </a:t>
            </a:r>
            <a:r>
              <a:rPr lang="pt-BR" b="1" dirty="0" err="1" smtClean="0"/>
              <a:t>str</a:t>
            </a:r>
            <a:r>
              <a:rPr lang="pt-BR" dirty="0" smtClean="0"/>
              <a:t> ou de </a:t>
            </a:r>
            <a:r>
              <a:rPr lang="pt-BR" b="1" dirty="0"/>
              <a:t>a</a:t>
            </a:r>
            <a:r>
              <a:rPr lang="pt-BR" dirty="0" smtClean="0"/>
              <a:t>, pode escrever:</a:t>
            </a:r>
          </a:p>
          <a:p>
            <a:pPr algn="just">
              <a:buNone/>
            </a:pPr>
            <a:r>
              <a:rPr lang="pt-BR" dirty="0" smtClean="0"/>
              <a:t>    		</a:t>
            </a:r>
            <a:r>
              <a:rPr lang="pt-BR" dirty="0" err="1" smtClean="0"/>
              <a:t>str</a:t>
            </a:r>
            <a:r>
              <a:rPr lang="pt-BR" dirty="0" smtClean="0"/>
              <a:t>[4]     ou   *(p1+4)</a:t>
            </a:r>
          </a:p>
          <a:p>
            <a:pPr algn="just">
              <a:buNone/>
            </a:pPr>
            <a:r>
              <a:rPr lang="pt-BR" dirty="0"/>
              <a:t>	</a:t>
            </a:r>
            <a:r>
              <a:rPr lang="pt-BR" dirty="0" smtClean="0"/>
              <a:t>		a[0][4]   ou   *(x+4)</a:t>
            </a:r>
          </a:p>
          <a:p>
            <a:pPr algn="just">
              <a:buNone/>
            </a:pPr>
            <a:endParaRPr lang="pt-BR" sz="1300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As duas declarações retornarão o quinto elemento.</a:t>
            </a:r>
          </a:p>
          <a:p>
            <a:pPr lvl="1">
              <a:buNone/>
            </a:pP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000" dirty="0" smtClean="0"/>
              <a:t>Ponteiros e Vetores/Matrizes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358775" algn="just">
              <a:buNone/>
            </a:pPr>
            <a:r>
              <a:rPr lang="pt-BR" dirty="0" smtClean="0"/>
              <a:t>A linguagem C permite essencialmente dois métodos para acessar os elementos de um vetor/matriz. Isso é importante porque a aritmética de ponteiros pode ser mais rápida do que a indexação de matriz. Uma vez que a velocidade é freqüentemente importante em programação, o uso de ponteiros para acessar elementos da matriz é muito comum em programas em C.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000" dirty="0" smtClean="0"/>
              <a:t>Ponteiros e Vetores/Matrizes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algn="just">
              <a:buNone/>
            </a:pPr>
            <a:endParaRPr lang="pt-BR" sz="1600" b="1" dirty="0" smtClean="0"/>
          </a:p>
          <a:p>
            <a:pPr algn="just">
              <a:spcBef>
                <a:spcPts val="0"/>
              </a:spcBef>
              <a:buNone/>
            </a:pPr>
            <a:r>
              <a:rPr lang="pt-BR" sz="3600" b="1" dirty="0" smtClean="0"/>
              <a:t>Resumindo: </a:t>
            </a:r>
          </a:p>
          <a:p>
            <a:pPr marL="1257300" lvl="7" indent="-342900">
              <a:buNone/>
            </a:pPr>
            <a:r>
              <a:rPr lang="en-US" sz="5100" b="1" dirty="0"/>
              <a:t>char </a:t>
            </a:r>
            <a:r>
              <a:rPr lang="en-US" sz="5100" b="1" dirty="0" err="1"/>
              <a:t>str</a:t>
            </a:r>
            <a:r>
              <a:rPr lang="en-US" sz="5100" b="1" dirty="0"/>
              <a:t>[80], *p1;</a:t>
            </a:r>
            <a:endParaRPr lang="pt-BR" sz="5100" b="1" dirty="0"/>
          </a:p>
          <a:p>
            <a:pPr marL="1257300" lvl="7" indent="-342900">
              <a:buNone/>
            </a:pPr>
            <a:r>
              <a:rPr lang="en-US" sz="5100" b="1" dirty="0"/>
              <a:t>p1 = </a:t>
            </a:r>
            <a:r>
              <a:rPr lang="en-US" sz="5100" b="1" dirty="0" err="1"/>
              <a:t>str</a:t>
            </a:r>
            <a:r>
              <a:rPr lang="en-US" sz="5100" b="1" dirty="0"/>
              <a:t>;</a:t>
            </a:r>
            <a:r>
              <a:rPr lang="pt-BR" sz="5100" b="1" dirty="0"/>
              <a:t>      ou        p1=&amp;</a:t>
            </a:r>
            <a:r>
              <a:rPr lang="pt-BR" sz="5100" b="1" dirty="0" err="1"/>
              <a:t>str</a:t>
            </a:r>
            <a:r>
              <a:rPr lang="pt-BR" sz="5100" b="1" dirty="0"/>
              <a:t>[0];</a:t>
            </a:r>
          </a:p>
          <a:p>
            <a:pPr lvl="2" algn="just">
              <a:spcBef>
                <a:spcPts val="0"/>
              </a:spcBef>
              <a:buNone/>
            </a:pPr>
            <a:endParaRPr lang="pt-BR" sz="5800" b="1" dirty="0" smtClean="0"/>
          </a:p>
          <a:p>
            <a:pPr lvl="2">
              <a:buNone/>
            </a:pPr>
            <a:r>
              <a:rPr lang="en-US" sz="5100" b="1" dirty="0" err="1" smtClean="0"/>
              <a:t>int</a:t>
            </a:r>
            <a:r>
              <a:rPr lang="en-US" sz="5100" b="1" dirty="0" smtClean="0"/>
              <a:t> </a:t>
            </a:r>
            <a:r>
              <a:rPr lang="en-US" sz="5100" b="1" dirty="0"/>
              <a:t>a[10][5], *</a:t>
            </a:r>
            <a:r>
              <a:rPr lang="en-US" sz="5100" b="1" dirty="0" smtClean="0"/>
              <a:t>x;</a:t>
            </a:r>
            <a:endParaRPr lang="pt-BR" sz="5100" b="1" dirty="0" smtClean="0"/>
          </a:p>
          <a:p>
            <a:pPr lvl="2">
              <a:buNone/>
            </a:pPr>
            <a:r>
              <a:rPr lang="en-US" sz="5100" b="1" dirty="0" smtClean="0"/>
              <a:t>x </a:t>
            </a:r>
            <a:r>
              <a:rPr lang="en-US" sz="5100" b="1" dirty="0"/>
              <a:t>= a[0</a:t>
            </a:r>
            <a:r>
              <a:rPr lang="en-US" sz="5100" b="1" dirty="0" smtClean="0"/>
              <a:t>];     </a:t>
            </a:r>
            <a:r>
              <a:rPr lang="en-US" sz="5100" b="1" dirty="0" err="1" smtClean="0"/>
              <a:t>ou</a:t>
            </a:r>
            <a:r>
              <a:rPr lang="en-US" sz="5100" b="1" dirty="0" smtClean="0"/>
              <a:t>       x </a:t>
            </a:r>
            <a:r>
              <a:rPr lang="en-US" sz="5100" b="1" dirty="0"/>
              <a:t>= &amp;a[0][0</a:t>
            </a:r>
            <a:r>
              <a:rPr lang="en-US" sz="5100" b="1" dirty="0" smtClean="0"/>
              <a:t>];</a:t>
            </a:r>
          </a:p>
          <a:p>
            <a:pPr>
              <a:buNone/>
            </a:pPr>
            <a:endParaRPr lang="pt-BR" sz="5100" b="1" dirty="0"/>
          </a:p>
          <a:p>
            <a:pPr marL="342900" lvl="5" indent="-342900">
              <a:buNone/>
            </a:pPr>
            <a:r>
              <a:rPr lang="pt-BR" sz="4500" b="1" dirty="0" smtClean="0"/>
              <a:t>		</a:t>
            </a:r>
            <a:r>
              <a:rPr lang="pt-BR" sz="5100" b="1" dirty="0" err="1" smtClean="0"/>
              <a:t>str</a:t>
            </a:r>
            <a:r>
              <a:rPr lang="pt-BR" sz="5100" b="1" dirty="0" smtClean="0"/>
              <a:t>[4]       </a:t>
            </a:r>
            <a:r>
              <a:rPr lang="pt-BR" sz="3200" b="1" dirty="0" smtClean="0">
                <a:sym typeface="Wingdings" pitchFamily="2" charset="2"/>
              </a:rPr>
              <a:t></a:t>
            </a:r>
            <a:r>
              <a:rPr lang="pt-BR" sz="5100" b="1" dirty="0" smtClean="0"/>
              <a:t>   *(p1+4)</a:t>
            </a:r>
          </a:p>
          <a:p>
            <a:pPr marL="342900" lvl="5" indent="-342900">
              <a:buNone/>
            </a:pPr>
            <a:r>
              <a:rPr lang="pt-BR" sz="5100" b="1" dirty="0"/>
              <a:t>	</a:t>
            </a:r>
            <a:r>
              <a:rPr lang="pt-BR" sz="5100" b="1" dirty="0" smtClean="0"/>
              <a:t>	a[0][4]     </a:t>
            </a:r>
            <a:r>
              <a:rPr lang="pt-BR" sz="3200" b="1" dirty="0" smtClean="0">
                <a:sym typeface="Wingdings" pitchFamily="2" charset="2"/>
              </a:rPr>
              <a:t></a:t>
            </a:r>
            <a:r>
              <a:rPr lang="pt-BR" sz="5100" b="1" dirty="0" smtClean="0">
                <a:sym typeface="Wingdings" pitchFamily="2" charset="2"/>
              </a:rPr>
              <a:t>   </a:t>
            </a:r>
            <a:r>
              <a:rPr lang="pt-BR" sz="5100" b="1" dirty="0" smtClean="0"/>
              <a:t>*(x+4)</a:t>
            </a:r>
            <a:endParaRPr lang="pt-BR" sz="5100" b="1" dirty="0"/>
          </a:p>
          <a:p>
            <a:pPr marL="2335213" lvl="5" indent="-2335213">
              <a:buNone/>
            </a:pP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120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#include &lt;</a:t>
            </a:r>
            <a:r>
              <a:rPr lang="pt-BR" b="1" dirty="0" err="1"/>
              <a:t>stdio.h</a:t>
            </a:r>
            <a:r>
              <a:rPr lang="pt-BR" b="1" dirty="0"/>
              <a:t>&gt;</a:t>
            </a:r>
          </a:p>
          <a:p>
            <a:pPr marL="0" indent="0">
              <a:buNone/>
            </a:pPr>
            <a:r>
              <a:rPr lang="pt-BR" b="1" dirty="0"/>
              <a:t>#include &lt;</a:t>
            </a:r>
            <a:r>
              <a:rPr lang="pt-BR" b="1" dirty="0" err="1"/>
              <a:t>stdlib.h</a:t>
            </a:r>
            <a:r>
              <a:rPr lang="pt-BR" b="1" dirty="0"/>
              <a:t>&gt;</a:t>
            </a:r>
          </a:p>
          <a:p>
            <a:pPr marL="0" indent="0">
              <a:buNone/>
            </a:pPr>
            <a:r>
              <a:rPr lang="pt-BR" b="1" dirty="0" smtClean="0"/>
              <a:t>#</a:t>
            </a:r>
            <a:r>
              <a:rPr lang="pt-BR" b="1" dirty="0"/>
              <a:t>include &lt;</a:t>
            </a:r>
            <a:r>
              <a:rPr lang="pt-BR" b="1" dirty="0" err="1"/>
              <a:t>string.h</a:t>
            </a:r>
            <a:r>
              <a:rPr lang="pt-BR" b="1" dirty="0"/>
              <a:t>&gt;</a:t>
            </a:r>
          </a:p>
          <a:p>
            <a:pPr marL="0" indent="0">
              <a:buNone/>
            </a:pP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main</a:t>
            </a:r>
            <a:r>
              <a:rPr lang="pt-BR" b="1" dirty="0"/>
              <a:t>(</a:t>
            </a:r>
            <a:r>
              <a:rPr lang="pt-BR" b="1" dirty="0" err="1"/>
              <a:t>void</a:t>
            </a:r>
            <a:r>
              <a:rPr lang="pt-BR" b="1" dirty="0"/>
              <a:t>)</a:t>
            </a:r>
          </a:p>
          <a:p>
            <a:pPr marL="0" indent="0" defTabSz="441325">
              <a:buNone/>
            </a:pPr>
            <a:r>
              <a:rPr lang="pt-BR" b="1" dirty="0"/>
              <a:t>{</a:t>
            </a:r>
          </a:p>
          <a:p>
            <a:pPr marL="0" indent="0" defTabSz="441325">
              <a:buNone/>
            </a:pPr>
            <a:r>
              <a:rPr lang="pt-BR" b="1" dirty="0" smtClean="0"/>
              <a:t>	char </a:t>
            </a:r>
            <a:r>
              <a:rPr lang="pt-BR" b="1" dirty="0" err="1"/>
              <a:t>str</a:t>
            </a:r>
            <a:r>
              <a:rPr lang="pt-BR" b="1" dirty="0"/>
              <a:t>[80],*p;</a:t>
            </a:r>
          </a:p>
          <a:p>
            <a:pPr marL="0" indent="0" defTabSz="441325">
              <a:buNone/>
            </a:pPr>
            <a:r>
              <a:rPr lang="pt-BR" b="1" dirty="0"/>
              <a:t>	</a:t>
            </a:r>
            <a:r>
              <a:rPr lang="pt-BR" b="1" dirty="0" err="1"/>
              <a:t>printf</a:t>
            </a:r>
            <a:r>
              <a:rPr lang="pt-BR" b="1" dirty="0"/>
              <a:t>("</a:t>
            </a:r>
            <a:r>
              <a:rPr lang="pt-BR" b="1" dirty="0" err="1"/>
              <a:t>Endereco</a:t>
            </a:r>
            <a:r>
              <a:rPr lang="pt-BR" b="1" dirty="0"/>
              <a:t> de </a:t>
            </a:r>
            <a:r>
              <a:rPr lang="pt-BR" b="1" dirty="0" err="1"/>
              <a:t>str</a:t>
            </a:r>
            <a:r>
              <a:rPr lang="pt-BR" b="1" dirty="0"/>
              <a:t> - %p\n",</a:t>
            </a:r>
            <a:r>
              <a:rPr lang="pt-BR" b="1" dirty="0" err="1"/>
              <a:t>str</a:t>
            </a:r>
            <a:r>
              <a:rPr lang="pt-BR" b="1" dirty="0"/>
              <a:t>);</a:t>
            </a:r>
          </a:p>
          <a:p>
            <a:pPr marL="0" indent="0" defTabSz="441325">
              <a:buNone/>
            </a:pPr>
            <a:r>
              <a:rPr lang="pt-BR" b="1" dirty="0"/>
              <a:t>	</a:t>
            </a:r>
            <a:r>
              <a:rPr lang="pt-BR" b="1" dirty="0" err="1"/>
              <a:t>printf</a:t>
            </a:r>
            <a:r>
              <a:rPr lang="pt-BR" b="1" dirty="0"/>
              <a:t>("</a:t>
            </a:r>
            <a:r>
              <a:rPr lang="pt-BR" b="1" dirty="0" err="1"/>
              <a:t>Endereco</a:t>
            </a:r>
            <a:r>
              <a:rPr lang="pt-BR" b="1" dirty="0"/>
              <a:t> de </a:t>
            </a:r>
            <a:r>
              <a:rPr lang="pt-BR" b="1" dirty="0" err="1"/>
              <a:t>str</a:t>
            </a:r>
            <a:r>
              <a:rPr lang="pt-BR" b="1" dirty="0"/>
              <a:t>[0] - %p\n",&amp;</a:t>
            </a:r>
            <a:r>
              <a:rPr lang="pt-BR" b="1" dirty="0" err="1"/>
              <a:t>str</a:t>
            </a:r>
            <a:r>
              <a:rPr lang="pt-BR" b="1" dirty="0"/>
              <a:t>[0]);</a:t>
            </a:r>
          </a:p>
          <a:p>
            <a:pPr marL="0" indent="0" defTabSz="441325">
              <a:buNone/>
            </a:pPr>
            <a:r>
              <a:rPr lang="pt-BR" b="1" dirty="0"/>
              <a:t>	</a:t>
            </a:r>
            <a:r>
              <a:rPr lang="pt-BR" b="1" dirty="0" err="1"/>
              <a:t>gets</a:t>
            </a:r>
            <a:r>
              <a:rPr lang="pt-BR" b="1" dirty="0"/>
              <a:t>(</a:t>
            </a:r>
            <a:r>
              <a:rPr lang="pt-BR" b="1" dirty="0" err="1"/>
              <a:t>str</a:t>
            </a:r>
            <a:r>
              <a:rPr lang="pt-BR" b="1" dirty="0"/>
              <a:t>); 	// Lê a string</a:t>
            </a:r>
          </a:p>
          <a:p>
            <a:pPr marL="0" indent="0" defTabSz="441325">
              <a:buNone/>
            </a:pPr>
            <a:r>
              <a:rPr lang="pt-BR" b="1" dirty="0"/>
              <a:t>	p=</a:t>
            </a:r>
            <a:r>
              <a:rPr lang="pt-BR" b="1" dirty="0" err="1"/>
              <a:t>str</a:t>
            </a:r>
            <a:r>
              <a:rPr lang="pt-BR" b="1" dirty="0"/>
              <a:t>;		// Atribui o endereço da string ao </a:t>
            </a:r>
            <a:r>
              <a:rPr lang="pt-BR" b="1" dirty="0" smtClean="0"/>
              <a:t>ponteiro</a:t>
            </a:r>
          </a:p>
          <a:p>
            <a:pPr marL="0" indent="0" defTabSz="441325">
              <a:buNone/>
            </a:pPr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dirty="0" smtClean="0">
                <a:solidFill>
                  <a:schemeClr val="accent1"/>
                </a:solidFill>
              </a:rPr>
              <a:t>// Pode ser p=&amp;</a:t>
            </a:r>
            <a:r>
              <a:rPr lang="pt-BR" dirty="0" err="1" smtClean="0">
                <a:solidFill>
                  <a:schemeClr val="accent1"/>
                </a:solidFill>
              </a:rPr>
              <a:t>str</a:t>
            </a:r>
            <a:r>
              <a:rPr lang="pt-BR" dirty="0" smtClean="0">
                <a:solidFill>
                  <a:schemeClr val="accent1"/>
                </a:solidFill>
              </a:rPr>
              <a:t>[0];</a:t>
            </a:r>
            <a:endParaRPr lang="pt-BR" dirty="0">
              <a:solidFill>
                <a:schemeClr val="accent1"/>
              </a:solidFill>
            </a:endParaRPr>
          </a:p>
          <a:p>
            <a:pPr marL="0" indent="0" defTabSz="441325">
              <a:buNone/>
            </a:pPr>
            <a:r>
              <a:rPr lang="pt-BR" b="1" dirty="0"/>
              <a:t>	for(</a:t>
            </a:r>
            <a:r>
              <a:rPr lang="pt-BR" b="1" dirty="0" err="1"/>
              <a:t>int</a:t>
            </a:r>
            <a:r>
              <a:rPr lang="pt-BR" b="1" dirty="0"/>
              <a:t> i=0;*(</a:t>
            </a:r>
            <a:r>
              <a:rPr lang="pt-BR" b="1" dirty="0" err="1"/>
              <a:t>p+i</a:t>
            </a:r>
            <a:r>
              <a:rPr lang="pt-BR" b="1" dirty="0"/>
              <a:t>);i++) </a:t>
            </a:r>
          </a:p>
          <a:p>
            <a:pPr marL="0" indent="0" defTabSz="441325">
              <a:buNone/>
            </a:pPr>
            <a:r>
              <a:rPr lang="pt-BR" b="1" dirty="0"/>
              <a:t>		</a:t>
            </a:r>
            <a:r>
              <a:rPr lang="pt-BR" b="1" dirty="0" err="1"/>
              <a:t>printf</a:t>
            </a:r>
            <a:r>
              <a:rPr lang="pt-BR" b="1" dirty="0"/>
              <a:t>("%c %p\n",*(</a:t>
            </a:r>
            <a:r>
              <a:rPr lang="pt-BR" b="1" dirty="0" err="1"/>
              <a:t>p+i</a:t>
            </a:r>
            <a:r>
              <a:rPr lang="pt-BR" b="1" dirty="0"/>
              <a:t>),</a:t>
            </a:r>
            <a:r>
              <a:rPr lang="pt-BR" b="1" dirty="0" err="1"/>
              <a:t>p+i</a:t>
            </a:r>
            <a:r>
              <a:rPr lang="pt-BR" b="1" dirty="0"/>
              <a:t>); // exibe o conteúdo e o endereço</a:t>
            </a:r>
          </a:p>
          <a:p>
            <a:pPr marL="0" indent="0" defTabSz="441325">
              <a:buNone/>
            </a:pPr>
            <a:r>
              <a:rPr lang="pt-BR" dirty="0" smtClean="0">
                <a:solidFill>
                  <a:schemeClr val="accent1"/>
                </a:solidFill>
              </a:rPr>
              <a:t>//    O </a:t>
            </a:r>
            <a:r>
              <a:rPr lang="pt-BR" dirty="0">
                <a:solidFill>
                  <a:schemeClr val="accent1"/>
                </a:solidFill>
              </a:rPr>
              <a:t>mesmo laço de repetição pode ser escrito desta forma</a:t>
            </a:r>
          </a:p>
          <a:p>
            <a:pPr marL="0" indent="0" defTabSz="441325">
              <a:buNone/>
            </a:pPr>
            <a:r>
              <a:rPr lang="pt-BR" dirty="0" smtClean="0">
                <a:solidFill>
                  <a:schemeClr val="accent1"/>
                </a:solidFill>
              </a:rPr>
              <a:t>//</a:t>
            </a:r>
            <a:r>
              <a:rPr lang="pt-BR" dirty="0">
                <a:solidFill>
                  <a:schemeClr val="accent1"/>
                </a:solidFill>
              </a:rPr>
              <a:t>	for(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i=0;str[i];i++) </a:t>
            </a:r>
          </a:p>
          <a:p>
            <a:pPr marL="0" indent="0" defTabSz="441325">
              <a:buNone/>
            </a:pPr>
            <a:r>
              <a:rPr lang="pt-BR" dirty="0" smtClean="0">
                <a:solidFill>
                  <a:schemeClr val="accent1"/>
                </a:solidFill>
              </a:rPr>
              <a:t>//</a:t>
            </a:r>
            <a:r>
              <a:rPr lang="pt-BR" dirty="0">
                <a:solidFill>
                  <a:schemeClr val="accent1"/>
                </a:solidFill>
              </a:rPr>
              <a:t>		</a:t>
            </a:r>
            <a:r>
              <a:rPr lang="pt-BR" dirty="0" err="1">
                <a:solidFill>
                  <a:schemeClr val="accent1"/>
                </a:solidFill>
              </a:rPr>
              <a:t>printf</a:t>
            </a:r>
            <a:r>
              <a:rPr lang="pt-BR" dirty="0">
                <a:solidFill>
                  <a:schemeClr val="accent1"/>
                </a:solidFill>
              </a:rPr>
              <a:t>("%c %p\n",</a:t>
            </a:r>
            <a:r>
              <a:rPr lang="pt-BR" dirty="0" err="1">
                <a:solidFill>
                  <a:schemeClr val="accent1"/>
                </a:solidFill>
              </a:rPr>
              <a:t>str</a:t>
            </a:r>
            <a:r>
              <a:rPr lang="pt-BR" dirty="0">
                <a:solidFill>
                  <a:schemeClr val="accent1"/>
                </a:solidFill>
              </a:rPr>
              <a:t>[i],&amp;</a:t>
            </a:r>
            <a:r>
              <a:rPr lang="pt-BR" dirty="0" err="1">
                <a:solidFill>
                  <a:schemeClr val="accent1"/>
                </a:solidFill>
              </a:rPr>
              <a:t>str</a:t>
            </a:r>
            <a:r>
              <a:rPr lang="pt-BR" dirty="0">
                <a:solidFill>
                  <a:schemeClr val="accent1"/>
                </a:solidFill>
              </a:rPr>
              <a:t>[i]);</a:t>
            </a:r>
          </a:p>
          <a:p>
            <a:pPr marL="0" indent="0" defTabSz="441325">
              <a:buNone/>
            </a:pPr>
            <a:r>
              <a:rPr lang="pt-BR" b="1" dirty="0"/>
              <a:t>	system("pause");</a:t>
            </a:r>
          </a:p>
          <a:p>
            <a:pPr marL="0" indent="0">
              <a:buNone/>
            </a:pPr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78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endParaRPr lang="pt-BR" dirty="0" smtClean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35" y="0"/>
            <a:ext cx="92676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5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643866" cy="519749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BR" sz="3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UM PROGRAMA</a:t>
            </a:r>
          </a:p>
          <a:p>
            <a:pPr algn="just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pPr algn="just">
              <a:buNone/>
            </a:pPr>
            <a:r>
              <a:rPr lang="pt-BR" dirty="0" smtClean="0"/>
              <a:t>		Todo </a:t>
            </a:r>
            <a:r>
              <a:rPr lang="pt-BR" dirty="0"/>
              <a:t>programa escrito em linguagem C necessita de uma estrutura mínima para poder ser compilado e não gerar erro. Como C tem poucos comandos, a grande maioria das ações são realizadas através das funções.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643866" cy="519749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pt-BR" sz="3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UM PROGRAMA</a:t>
            </a:r>
          </a:p>
          <a:p>
            <a:pPr algn="just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pPr algn="just">
              <a:buNone/>
            </a:pPr>
            <a:r>
              <a:rPr lang="pt-BR" dirty="0" smtClean="0"/>
              <a:t>		Desta forma, a primeira declaração deve ser a das bibliotecas de funções (</a:t>
            </a:r>
            <a:r>
              <a:rPr lang="pt-BR" b="1" dirty="0" smtClean="0"/>
              <a:t>#include</a:t>
            </a:r>
            <a:r>
              <a:rPr lang="pt-BR" dirty="0" smtClean="0"/>
              <a:t>), seguindo das declarações </a:t>
            </a:r>
            <a:r>
              <a:rPr lang="pt-BR" b="1" dirty="0" smtClean="0"/>
              <a:t>#define </a:t>
            </a:r>
            <a:r>
              <a:rPr lang="pt-BR" dirty="0" smtClean="0"/>
              <a:t>e as variáveis globais (públicas). O próximo passo é declarar as funções e, dentre ela devemos destacar a obrigatoriedade da função principal chamada </a:t>
            </a:r>
            <a:r>
              <a:rPr lang="pt-BR" b="1" dirty="0" err="1" smtClean="0"/>
              <a:t>main</a:t>
            </a:r>
            <a:r>
              <a:rPr lang="pt-BR" b="1" dirty="0" smtClean="0"/>
              <a:t>()</a:t>
            </a:r>
            <a:r>
              <a:rPr lang="pt-B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2447</Words>
  <Application>Microsoft Office PowerPoint</Application>
  <PresentationFormat>Apresentação na tela (4:3)</PresentationFormat>
  <Paragraphs>821</Paragraphs>
  <Slides>76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2" baseType="lpstr">
      <vt:lpstr>Arial</vt:lpstr>
      <vt:lpstr>Bitstream Vera Serif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Operadores</vt:lpstr>
      <vt:lpstr>Operadores</vt:lpstr>
      <vt:lpstr>Operadores</vt:lpstr>
      <vt:lpstr>Exercícios</vt:lpstr>
      <vt:lpstr>Exercícios</vt:lpstr>
      <vt:lpstr>Exercícios</vt:lpstr>
      <vt:lpstr>Apresentação do PowerPoint</vt:lpstr>
      <vt:lpstr>printf - exemplo</vt:lpstr>
      <vt:lpstr>scanf - exemplo</vt:lpstr>
      <vt:lpstr>Apresentação do PowerPoint</vt:lpstr>
      <vt:lpstr>Apresentação do PowerPoint</vt:lpstr>
      <vt:lpstr>if - exemplo</vt:lpstr>
      <vt:lpstr>if - exemplo</vt:lpstr>
      <vt:lpstr>if - exemplo</vt:lpstr>
      <vt:lpstr>Apresentação do PowerPoint</vt:lpstr>
      <vt:lpstr>switch - exemplo</vt:lpstr>
      <vt:lpstr>switch - exemplo</vt:lpstr>
      <vt:lpstr>Apresentação do PowerPoint</vt:lpstr>
      <vt:lpstr>Repetição com Pré-teste</vt:lpstr>
      <vt:lpstr>Repetição com Pré-teste</vt:lpstr>
      <vt:lpstr>while(condição)</vt:lpstr>
      <vt:lpstr>Repetição com Pós-teste</vt:lpstr>
      <vt:lpstr>Repetição com Pós-teste</vt:lpstr>
      <vt:lpstr>do{...}while(condição);</vt:lpstr>
      <vt:lpstr>Repetição Finita</vt:lpstr>
      <vt:lpstr>Repetição Finita</vt:lpstr>
      <vt:lpstr>for(início;condição;incremento)</vt:lpstr>
      <vt:lpstr>O pré-processador C</vt:lpstr>
      <vt:lpstr>O pré-processador C</vt:lpstr>
      <vt:lpstr>O pré-processador C</vt:lpstr>
      <vt:lpstr>O pré-processador C</vt:lpstr>
      <vt:lpstr>O pré-processador C</vt:lpstr>
      <vt:lpstr>O pré-processador C</vt:lpstr>
      <vt:lpstr>Funções em C</vt:lpstr>
      <vt:lpstr>Funções em C</vt:lpstr>
      <vt:lpstr>Funções em C</vt:lpstr>
      <vt:lpstr>Funções em C</vt:lpstr>
      <vt:lpstr>Funções em C</vt:lpstr>
      <vt:lpstr>Funções em C</vt:lpstr>
      <vt:lpstr>Funções em C</vt:lpstr>
      <vt:lpstr>Funções em C</vt:lpstr>
      <vt:lpstr>Funções em C</vt:lpstr>
      <vt:lpstr>Ponteiros</vt:lpstr>
      <vt:lpstr>Ponteiros</vt:lpstr>
      <vt:lpstr>Ponteiros</vt:lpstr>
      <vt:lpstr>Variável Ponteiro</vt:lpstr>
      <vt:lpstr>Variável Ponteiro</vt:lpstr>
      <vt:lpstr>Os operadores de ponteiros</vt:lpstr>
      <vt:lpstr>Apresentação do PowerPoint</vt:lpstr>
      <vt:lpstr>Exemplo</vt:lpstr>
      <vt:lpstr>Atribuição de Ponteiros</vt:lpstr>
      <vt:lpstr>Não usando Ponteiros</vt:lpstr>
      <vt:lpstr>Usando Ponteiros</vt:lpstr>
      <vt:lpstr>Aritmética com Ponteiros</vt:lpstr>
      <vt:lpstr>Apresentação do PowerPoint</vt:lpstr>
      <vt:lpstr>Ponteiros e Vetores</vt:lpstr>
      <vt:lpstr>Ponteiros e Vetores</vt:lpstr>
      <vt:lpstr>Ponteiros e Matrizes</vt:lpstr>
      <vt:lpstr>Ponteiros e Vetores/Matrizes</vt:lpstr>
      <vt:lpstr>Ponteiros e Vetores/Matrizes</vt:lpstr>
      <vt:lpstr>Ponteiros e Vetores/Matrizes</vt:lpstr>
      <vt:lpstr>Apresentação do PowerPoint</vt:lpstr>
      <vt:lpstr>Ponteiros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</dc:creator>
  <cp:lastModifiedBy>André Lawisch</cp:lastModifiedBy>
  <cp:revision>148</cp:revision>
  <cp:lastPrinted>2014-08-29T16:53:04Z</cp:lastPrinted>
  <dcterms:created xsi:type="dcterms:W3CDTF">2009-06-18T18:58:27Z</dcterms:created>
  <dcterms:modified xsi:type="dcterms:W3CDTF">2018-03-07T12:08:00Z</dcterms:modified>
</cp:coreProperties>
</file>