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493" r:id="rId3"/>
    <p:sldId id="494" r:id="rId4"/>
    <p:sldId id="495" r:id="rId5"/>
    <p:sldId id="492" r:id="rId6"/>
    <p:sldId id="325" r:id="rId7"/>
    <p:sldId id="351" r:id="rId8"/>
    <p:sldId id="326" r:id="rId9"/>
    <p:sldId id="344" r:id="rId10"/>
    <p:sldId id="343" r:id="rId11"/>
    <p:sldId id="449" r:id="rId12"/>
    <p:sldId id="396" r:id="rId13"/>
    <p:sldId id="400" r:id="rId14"/>
    <p:sldId id="327" r:id="rId15"/>
    <p:sldId id="452" r:id="rId16"/>
    <p:sldId id="474" r:id="rId17"/>
    <p:sldId id="447" r:id="rId18"/>
    <p:sldId id="328" r:id="rId19"/>
    <p:sldId id="329" r:id="rId20"/>
    <p:sldId id="460" r:id="rId21"/>
    <p:sldId id="463" r:id="rId22"/>
    <p:sldId id="418" r:id="rId23"/>
    <p:sldId id="419" r:id="rId24"/>
    <p:sldId id="475" r:id="rId25"/>
    <p:sldId id="464" r:id="rId26"/>
    <p:sldId id="465" r:id="rId27"/>
    <p:sldId id="407" r:id="rId28"/>
    <p:sldId id="414" r:id="rId29"/>
    <p:sldId id="415" r:id="rId30"/>
    <p:sldId id="395" r:id="rId31"/>
    <p:sldId id="370" r:id="rId32"/>
    <p:sldId id="476" r:id="rId33"/>
    <p:sldId id="487" r:id="rId34"/>
    <p:sldId id="477" r:id="rId35"/>
    <p:sldId id="480" r:id="rId36"/>
    <p:sldId id="479" r:id="rId37"/>
    <p:sldId id="488" r:id="rId38"/>
    <p:sldId id="481" r:id="rId39"/>
    <p:sldId id="483" r:id="rId40"/>
    <p:sldId id="478" r:id="rId41"/>
    <p:sldId id="482" r:id="rId42"/>
    <p:sldId id="484" r:id="rId43"/>
    <p:sldId id="486" r:id="rId44"/>
    <p:sldId id="485" r:id="rId45"/>
    <p:sldId id="489" r:id="rId46"/>
    <p:sldId id="490" r:id="rId47"/>
    <p:sldId id="398" r:id="rId48"/>
    <p:sldId id="404" r:id="rId49"/>
    <p:sldId id="371" r:id="rId50"/>
    <p:sldId id="372" r:id="rId51"/>
    <p:sldId id="364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0"/>
  </p:normalViewPr>
  <p:slideViewPr>
    <p:cSldViewPr>
      <p:cViewPr varScale="1">
        <p:scale>
          <a:sx n="86" d="100"/>
          <a:sy n="86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arossman@calpoly.edu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11/16/2016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www.amstat.org/education/gaise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3A0C843-CD90-48DF-A29F-91F7EFC3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910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arossman@calpoly.edu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11/16/2016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www.amstat.org/education/gaise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75748A4-B103-45FF-A007-287BD7F3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8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748A4-B103-45FF-A007-287BD7F3641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www.amstat.org/education/gaise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11/16/2016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arossman@calpoly.edu</a:t>
            </a:r>
          </a:p>
        </p:txBody>
      </p:sp>
    </p:spTree>
    <p:extLst>
      <p:ext uri="{BB962C8B-B14F-4D97-AF65-F5344CB8AC3E}">
        <p14:creationId xmlns:p14="http://schemas.microsoft.com/office/powerpoint/2010/main" val="48086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748A4-B103-45FF-A007-287BD7F364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www.amstat.org/education/gaise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11/16/2016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arossman@calpoly.edu</a:t>
            </a:r>
          </a:p>
        </p:txBody>
      </p:sp>
    </p:spTree>
    <p:extLst>
      <p:ext uri="{BB962C8B-B14F-4D97-AF65-F5344CB8AC3E}">
        <p14:creationId xmlns:p14="http://schemas.microsoft.com/office/powerpoint/2010/main" val="59758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748A4-B103-45FF-A007-287BD7F364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www.amstat.org/education/gaise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11/16/2016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arossman@calpoly.edu</a:t>
            </a:r>
          </a:p>
        </p:txBody>
      </p:sp>
    </p:spTree>
    <p:extLst>
      <p:ext uri="{BB962C8B-B14F-4D97-AF65-F5344CB8AC3E}">
        <p14:creationId xmlns:p14="http://schemas.microsoft.com/office/powerpoint/2010/main" val="356731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arossman@calpoly.edu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11/16/2016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www.amstat.org/education/gaise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75748A4-B103-45FF-A007-287BD7F3641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DA6ED-8A5F-4536-86EB-1D442657F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9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E59F-2677-4121-ABE1-A0706B8D0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0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5956-C4EB-474F-8F7B-2E74AEA5B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37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Rossman - Genschel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July 2018 JSM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162D-184D-4E14-9C74-81D5ECEE5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35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9A65-CAE6-434E-B465-DBBA5BA6F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8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B7F8B-A36E-482A-95DA-95AA3C854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4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228F-BDF3-44E0-8FD3-CF8DF84E3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9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619A-864E-4332-A515-0377B6B5D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2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DE30D-D9CE-40F1-A9D2-9C30340EF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52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C338C-A87A-4B5E-BC76-80B262109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8E500-59FD-4E9F-B46E-62B835992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2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27AE8-D682-4B9D-9B76-7B39E9839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2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FAB56BD1-834D-4B43-99EF-D518F64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arossman@calpoly.edu" TargetMode="External"/><Relationship Id="rId2" Type="http://schemas.openxmlformats.org/officeDocument/2006/relationships/hyperlink" Target="http://www.amstat.org/education/ga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lrike@iastate.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stat.org/education/gai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8458200" cy="1752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Preparing to Teach Statistics</a:t>
            </a:r>
            <a:endParaRPr lang="en-US" sz="4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76200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Thanks </a:t>
            </a:r>
            <a:r>
              <a:rPr lang="en-US" smtClean="0"/>
              <a:t>to:</a:t>
            </a:r>
          </a:p>
          <a:p>
            <a:pPr eaLnBrk="1" hangingPunct="1"/>
            <a:r>
              <a:rPr lang="en-US" smtClean="0"/>
              <a:t>American </a:t>
            </a:r>
            <a:r>
              <a:rPr lang="en-US" dirty="0" smtClean="0"/>
              <a:t>Statistical Association</a:t>
            </a:r>
          </a:p>
          <a:p>
            <a:pPr eaLnBrk="1" hangingPunct="1"/>
            <a:r>
              <a:rPr lang="en-US" dirty="0" smtClean="0"/>
              <a:t>National Science Foundation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 statistical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data provide evidence of discrimination against women applicants?</a:t>
            </a:r>
          </a:p>
          <a:p>
            <a:endParaRPr lang="en-US" dirty="0"/>
          </a:p>
          <a:p>
            <a:r>
              <a:rPr lang="en-US" dirty="0"/>
              <a:t>How do you explain the apparent paradox, using the data provided?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84307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 statistical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Engage in proportional reasoning</a:t>
            </a:r>
          </a:p>
          <a:p>
            <a:pPr lvl="1"/>
            <a:r>
              <a:rPr lang="en-US" dirty="0"/>
              <a:t>Take sample sizes into account</a:t>
            </a:r>
          </a:p>
          <a:p>
            <a:endParaRPr lang="en-US" dirty="0"/>
          </a:p>
          <a:p>
            <a:r>
              <a:rPr lang="en-US" dirty="0"/>
              <a:t>Consider alternative explanations</a:t>
            </a:r>
          </a:p>
          <a:p>
            <a:pPr lvl="1"/>
            <a:r>
              <a:rPr lang="en-US" dirty="0"/>
              <a:t>Confounding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60282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 statistical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Cancer pamphlets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Researchers investigated whether pamphlets containing information for cancer patients are written at appropriate levels for the patients to comprehend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8254079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1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 statistical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in terms of distributions of data</a:t>
            </a:r>
          </a:p>
          <a:p>
            <a:r>
              <a:rPr lang="en-US" dirty="0"/>
              <a:t>Be sure to address motivating question</a:t>
            </a:r>
          </a:p>
          <a:p>
            <a:r>
              <a:rPr lang="en-US" dirty="0"/>
              <a:t>Do not underestimate value of simple graphs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276600"/>
            <a:ext cx="4124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Focus on conceptual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Variability/SD</a:t>
            </a:r>
          </a:p>
          <a:p>
            <a:pPr marL="0" indent="0">
              <a:buNone/>
            </a:pPr>
            <a:r>
              <a:rPr lang="en-US" dirty="0"/>
              <a:t>Suppose that Abby records the ages of customers at The Avenue (on-campus snack bar) from 11am-2pm today, while Mary records ages of customers at McDonald’s (near freeway).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will have the larger standard deviation of customer ages: Abby or Mary? 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54915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Focus on conceptual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Measures of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sometimes joke that when I moved from Pennsylvania to California, the average IQ dropped in both states!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possible?  If so, what would have to be true for this to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43837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Integrate real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3003"/>
              </p:ext>
            </p:extLst>
          </p:nvPr>
        </p:nvGraphicFramePr>
        <p:xfrm>
          <a:off x="2286000" y="2895600"/>
          <a:ext cx="4800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895600"/>
                        <a:ext cx="48006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85758"/>
            <a:ext cx="8305800" cy="16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Integrate real data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24" y="1981200"/>
            <a:ext cx="8202176" cy="28074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89450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Integrate real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dirty="0"/>
              <a:t>Example: Facial prototyping</a:t>
            </a:r>
          </a:p>
          <a:p>
            <a:pPr marL="0" indent="0">
              <a:buNone/>
            </a:pPr>
            <a:r>
              <a:rPr lang="en-US" dirty="0"/>
              <a:t>Do people tend to associate names with faces? (Lea, Thomas, </a:t>
            </a:r>
            <a:r>
              <a:rPr lang="en-US" dirty="0" err="1"/>
              <a:t>Lamkin</a:t>
            </a:r>
            <a:r>
              <a:rPr lang="en-US" dirty="0"/>
              <a:t>, &amp; Bell, 2007)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is on the left: Bob or Tim?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4770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2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Foster 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65275"/>
            <a:ext cx="8229600" cy="4530725"/>
          </a:xfrm>
        </p:spPr>
        <p:txBody>
          <a:bodyPr/>
          <a:lstStyle/>
          <a:p>
            <a:r>
              <a:rPr lang="en-US" dirty="0"/>
              <a:t>Example: Televisions and life expectancy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an association?</a:t>
            </a:r>
          </a:p>
          <a:p>
            <a:r>
              <a:rPr lang="en-US" dirty="0"/>
              <a:t>Does association imply causation?</a:t>
            </a:r>
          </a:p>
          <a:p>
            <a:r>
              <a:rPr lang="en-US" dirty="0"/>
              <a:t>Is the variable useful for prediction?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8" y="2057400"/>
            <a:ext cx="3938752" cy="237458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9504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8:30 - 9:00		Welcome and Introductions</a:t>
            </a:r>
          </a:p>
          <a:p>
            <a:r>
              <a:rPr lang="en-US" sz="2400" dirty="0"/>
              <a:t>9:00 - 10:30	</a:t>
            </a:r>
            <a:r>
              <a:rPr lang="en-US" sz="2400" dirty="0" smtClean="0"/>
              <a:t>Teaching </a:t>
            </a:r>
            <a:r>
              <a:rPr lang="en-US" sz="2400" dirty="0"/>
              <a:t>Introductory Statistics and Assessing Learning</a:t>
            </a:r>
          </a:p>
          <a:p>
            <a:r>
              <a:rPr lang="en-US" sz="2400" dirty="0"/>
              <a:t>10:30 - 10:45	Break</a:t>
            </a:r>
          </a:p>
          <a:p>
            <a:r>
              <a:rPr lang="en-US" sz="2400" dirty="0"/>
              <a:t>10:45 - 1:45	</a:t>
            </a:r>
            <a:r>
              <a:rPr lang="en-US" sz="2400" dirty="0" smtClean="0"/>
              <a:t>Teaching </a:t>
            </a:r>
            <a:r>
              <a:rPr lang="en-US" sz="2400" dirty="0"/>
              <a:t>focused career opportunities</a:t>
            </a:r>
          </a:p>
          <a:p>
            <a:r>
              <a:rPr lang="en-US" sz="2400" dirty="0"/>
              <a:t>11:30 - 12:30	Lunch at ARC Restaurant (Fairmont)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Waterfront </a:t>
            </a:r>
            <a:r>
              <a:rPr lang="en-US" sz="2400" dirty="0"/>
              <a:t>Cobb Salad, </a:t>
            </a:r>
            <a:r>
              <a:rPr lang="en-US" sz="2400" dirty="0" smtClean="0"/>
              <a:t>					Smoked </a:t>
            </a:r>
            <a:r>
              <a:rPr lang="en-US" sz="2400" dirty="0"/>
              <a:t>Brisket, Vegetarian </a:t>
            </a:r>
            <a:r>
              <a:rPr lang="en-US" sz="2400" dirty="0" smtClean="0"/>
              <a:t>Burger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Rossman - Genschel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 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23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Foster 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65275"/>
            <a:ext cx="8229600" cy="4530725"/>
          </a:xfrm>
        </p:spPr>
        <p:txBody>
          <a:bodyPr/>
          <a:lstStyle/>
          <a:p>
            <a:r>
              <a:rPr lang="en-US" dirty="0"/>
              <a:t>Example: Gettysburg Address</a:t>
            </a:r>
          </a:p>
          <a:p>
            <a:r>
              <a:rPr lang="en-US" dirty="0"/>
              <a:t>Select a sample of 10 words from the population of 268 words in the Gettysburg Address.  (Just circle 10 words.)</a:t>
            </a:r>
          </a:p>
          <a:p>
            <a:r>
              <a:rPr lang="en-US" dirty="0"/>
              <a:t>Record the length (# of letters) in each word.</a:t>
            </a:r>
          </a:p>
          <a:p>
            <a:r>
              <a:rPr lang="en-US" dirty="0"/>
              <a:t>Calculate the average length for your sample.</a:t>
            </a:r>
          </a:p>
          <a:p>
            <a:r>
              <a:rPr lang="en-US" dirty="0"/>
              <a:t>Produce graph of sample averages.</a:t>
            </a:r>
          </a:p>
          <a:p>
            <a:r>
              <a:rPr lang="en-US" dirty="0"/>
              <a:t>Is this a reasonable sampling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5013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Foster 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530725"/>
          </a:xfrm>
        </p:spPr>
        <p:txBody>
          <a:bodyPr/>
          <a:lstStyle/>
          <a:p>
            <a:r>
              <a:rPr lang="en-US" dirty="0"/>
              <a:t>How does this graph indicates sampling bias?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Would closing eyes and pointing be unbiased?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781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Foster 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Facial prototyping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  <a:p>
            <a:r>
              <a:rPr lang="en-US" dirty="0"/>
              <a:t>36 of 46 students in class put Tim on the left</a:t>
            </a:r>
          </a:p>
          <a:p>
            <a:pPr lvl="1"/>
            <a:r>
              <a:rPr lang="en-US" dirty="0"/>
              <a:t>What are two possible explanations for observed sample result?</a:t>
            </a:r>
          </a:p>
          <a:p>
            <a:pPr lvl="1"/>
            <a:r>
              <a:rPr lang="en-US" dirty="0"/>
              <a:t>Which explanation can we investigate/model?  How?  </a:t>
            </a:r>
          </a:p>
          <a:p>
            <a:pPr lvl="1"/>
            <a:r>
              <a:rPr lang="en-US" dirty="0"/>
              <a:t>How often would such an extreme sample result occur by chance alone (if there were no facial prototyping)?</a:t>
            </a:r>
          </a:p>
          <a:p>
            <a:pPr lvl="1"/>
            <a:r>
              <a:rPr lang="en-US" dirty="0"/>
              <a:t>Have students flip coins to investigate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39994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Use technology to explore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30725"/>
          </a:xfrm>
        </p:spPr>
        <p:txBody>
          <a:bodyPr/>
          <a:lstStyle/>
          <a:p>
            <a:r>
              <a:rPr lang="en-US" dirty="0"/>
              <a:t>10,000 simulated samples of 46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7593"/>
            <a:ext cx="5029200" cy="39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Use technology to explore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16" y="1219200"/>
            <a:ext cx="3635984" cy="4530725"/>
          </a:xfrm>
        </p:spPr>
        <p:txBody>
          <a:bodyPr/>
          <a:lstStyle/>
          <a:p>
            <a:r>
              <a:rPr lang="en-US" dirty="0"/>
              <a:t>Extremely unlikely to obtain 36 or more successes in 46 trials by chance alone</a:t>
            </a:r>
          </a:p>
          <a:p>
            <a:r>
              <a:rPr lang="en-US" dirty="0"/>
              <a:t>Very strong evidence that people tend to put Tim on the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89275"/>
            <a:ext cx="4365016" cy="39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116B565-DD27-4A33-AEE0-07D23738460C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2C8AA76-00D4-4F0F-8C9B-805038785395}" type="slidenum">
              <a:rPr lang="en-US" altLang="en-US" sz="1200">
                <a:latin typeface="+mj-lt"/>
              </a:rPr>
              <a:pPr algn="r">
                <a:defRPr/>
              </a:pPr>
              <a:t>25</a:t>
            </a:fld>
            <a:endParaRPr lang="en-US" altLang="en-US" sz="1200">
              <a:latin typeface="+mj-lt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Brief digression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95800" cy="4530725"/>
          </a:xfrm>
        </p:spPr>
        <p:txBody>
          <a:bodyPr/>
          <a:lstStyle/>
          <a:p>
            <a:pPr eaLnBrk="1" hangingPunct="1"/>
            <a:r>
              <a:rPr lang="en-US" sz="3600" dirty="0"/>
              <a:t>What’s the key to  being a successful singer?</a:t>
            </a:r>
          </a:p>
          <a:p>
            <a:pPr marL="0" indent="0" eaLnBrk="1" hangingPunct="1">
              <a:buNone/>
            </a:pPr>
            <a:endParaRPr lang="en-US" sz="3600" dirty="0"/>
          </a:p>
          <a:p>
            <a:pPr lvl="1" eaLnBrk="1" hangingPunct="1"/>
            <a:r>
              <a:rPr lang="en-US" sz="3600" dirty="0"/>
              <a:t>Sing Good Songs</a:t>
            </a:r>
          </a:p>
        </p:txBody>
      </p:sp>
      <p:pic>
        <p:nvPicPr>
          <p:cNvPr id="9222" name="Picture 10" descr="Sinatra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8750" y="1908175"/>
            <a:ext cx="2857500" cy="3914775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Rossman - Genschel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5930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F0A160B-4AC2-4914-967C-BF5225D87F5B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E692CA-66A7-406D-9963-70EED3E51257}" type="slidenum">
              <a:rPr lang="en-US" altLang="en-US" sz="1200">
                <a:latin typeface="+mj-lt"/>
              </a:rPr>
              <a:pPr algn="r">
                <a:defRPr/>
              </a:pPr>
              <a:t>26</a:t>
            </a:fld>
            <a:endParaRPr lang="en-US" altLang="en-US" sz="1200">
              <a:latin typeface="+mj-lt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 similarly succinct advice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 eaLnBrk="1" hangingPunct="1"/>
            <a:r>
              <a:rPr lang="en-US" sz="3600" dirty="0"/>
              <a:t>What’s the key to effective teaching?</a:t>
            </a:r>
          </a:p>
          <a:p>
            <a:pPr eaLnBrk="1" hangingPunct="1">
              <a:buFont typeface="Wingdings" pitchFamily="2" charset="2"/>
              <a:buNone/>
            </a:pPr>
            <a:endParaRPr lang="en-US" sz="3600" dirty="0"/>
          </a:p>
          <a:p>
            <a:pPr marL="742950" lvl="1" indent="-285750" eaLnBrk="1" hangingPunct="1"/>
            <a:r>
              <a:rPr lang="en-US" sz="3600" dirty="0"/>
              <a:t> Ask Good Questions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Rossman - Genschel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0700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6. Use assessments to improve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/>
              <a:t>Almost every example/assignment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this an observational study or an experiment?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are the observational units in this study?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are the variables in this study?  Which type is which variable?  Which variable plays which role?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Did this study make use of random sampling, random assignment, both, or neither?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28200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6. Use assessments to improve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dirty="0"/>
              <a:t>Example (adapted from Jay Lehmann):</a:t>
            </a:r>
          </a:p>
          <a:p>
            <a:pPr marL="514350" indent="-514350">
              <a:buAutoNum type="alphaLcParenR"/>
            </a:pPr>
            <a:r>
              <a:rPr lang="en-US" dirty="0"/>
              <a:t>Which would be larger – the mean weight of 10 randomly selected people or the mean weight of 1000 randomly selected cats?  Explain briefly.</a:t>
            </a:r>
          </a:p>
          <a:p>
            <a:pPr marL="514350" indent="-514350">
              <a:buAutoNum type="alphaLcParenR"/>
            </a:pPr>
            <a:r>
              <a:rPr lang="en-US" dirty="0"/>
              <a:t>Which would be larger – the standard deviation of the weights of 1000 randomly selected people or the standard deviation of the weights of 10 randomly selected cats?  Explain briefly.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32644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dirty="0"/>
              <a:t>6. Use assessments to improve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/>
              <a:t>Example (easy to grade):</a:t>
            </a:r>
          </a:p>
          <a:p>
            <a:pPr marL="0" indent="0">
              <a:buNone/>
            </a:pPr>
            <a:r>
              <a:rPr lang="en-US" dirty="0"/>
              <a:t>For each of the following, indicate whether it can SOMETIMES or NEVER take a negative value.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Standard deviation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Correlation coefficient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Slope coefficient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Inter-quartile range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/>
              <a:t>p</a:t>
            </a:r>
            <a:r>
              <a:rPr lang="en-US" dirty="0"/>
              <a:t>-value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3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12:30 - 13:30	Teaching Introductory Data Science and Assessing Learning</a:t>
            </a:r>
          </a:p>
          <a:p>
            <a:r>
              <a:rPr lang="en-US" sz="2400" dirty="0"/>
              <a:t>13:30 - 13:45	Break</a:t>
            </a:r>
          </a:p>
          <a:p>
            <a:r>
              <a:rPr lang="en-US" sz="2400" dirty="0"/>
              <a:t>13:45 - 14:30	Preparing to mentor undergraduate researchers</a:t>
            </a:r>
          </a:p>
          <a:p>
            <a:r>
              <a:rPr lang="en-US" sz="2400" dirty="0"/>
              <a:t>14:30 - 15:15	Opportunities for grants</a:t>
            </a:r>
          </a:p>
          <a:p>
            <a:r>
              <a:rPr lang="en-US" sz="2400" dirty="0"/>
              <a:t>15:15 - 14:45	Sharing resources and staying connected</a:t>
            </a:r>
          </a:p>
          <a:p>
            <a:r>
              <a:rPr lang="en-US" sz="2400" dirty="0"/>
              <a:t>15:45 - 16:00	Wrap-Up and Moving </a:t>
            </a:r>
            <a:r>
              <a:rPr lang="en-US" sz="2400" dirty="0" smtClean="0"/>
              <a:t>forward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Rossman - Genschel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 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5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dirty="0"/>
              <a:t>6. Use assessments to improve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(harder to grade):</a:t>
            </a:r>
          </a:p>
          <a:p>
            <a:pPr marL="0" indent="0">
              <a:buNone/>
            </a:pPr>
            <a:r>
              <a:rPr lang="en-US" sz="2800" dirty="0"/>
              <a:t>The purpose of a confidence interval is to estimate the unknown value of a population parameter based on a statistic calculated from a sample.  </a:t>
            </a:r>
          </a:p>
          <a:p>
            <a:pPr marL="0" indent="0">
              <a:buNone/>
            </a:pPr>
            <a:r>
              <a:rPr lang="en-US" sz="2800" dirty="0"/>
              <a:t>Convince me that you understand this by describing an example of a situation (not shown in class or the textbook) in which you might do this.  Be sure to clearly identify the variable, population, parameter, sample, and statistic.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97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emphases in GAISE 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Teach statistical thinking</a:t>
            </a:r>
          </a:p>
          <a:p>
            <a:pPr marL="858837" lvl="1" indent="-514350">
              <a:buFont typeface="+mj-lt"/>
              <a:buAutoNum type="alphaLcParenR"/>
            </a:pPr>
            <a:r>
              <a:rPr lang="en-US" sz="3200" dirty="0"/>
              <a:t>Teach statistics as investigative process of problem-solving and decision-making</a:t>
            </a:r>
          </a:p>
          <a:p>
            <a:pPr marL="858837" lvl="1" indent="-514350">
              <a:buFont typeface="+mj-lt"/>
              <a:buAutoNum type="alphaLcParenR"/>
            </a:pPr>
            <a:r>
              <a:rPr lang="en-US" sz="3200" dirty="0"/>
              <a:t>Give students experience with multivariable thinking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74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2008187"/>
          </a:xfrm>
        </p:spPr>
        <p:txBody>
          <a:bodyPr/>
          <a:lstStyle/>
          <a:p>
            <a:r>
              <a:rPr lang="en-US" dirty="0"/>
              <a:t>A. </a:t>
            </a:r>
            <a:r>
              <a:rPr lang="en-US" sz="4400" dirty="0"/>
              <a:t>Teach statistics as investigative process of problem-solving and decision-making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352800"/>
          </a:xfrm>
        </p:spPr>
        <p:txBody>
          <a:bodyPr/>
          <a:lstStyle/>
          <a:p>
            <a:pPr lvl="1"/>
            <a:r>
              <a:rPr lang="en-US" sz="3200" dirty="0"/>
              <a:t>Statistics</a:t>
            </a:r>
            <a:r>
              <a:rPr lang="en-US" sz="2800" dirty="0"/>
              <a:t> </a:t>
            </a:r>
          </a:p>
          <a:p>
            <a:pPr lvl="2"/>
            <a:r>
              <a:rPr lang="en-US" sz="2800" dirty="0"/>
              <a:t>Is foundation of all scientific inquiry </a:t>
            </a:r>
          </a:p>
          <a:p>
            <a:pPr lvl="2"/>
            <a:r>
              <a:rPr lang="en-US" sz="2800" dirty="0"/>
              <a:t>Leads to data driven, objective decision making</a:t>
            </a:r>
          </a:p>
          <a:p>
            <a:pPr lvl="2"/>
            <a:r>
              <a:rPr lang="en-US" sz="2800" dirty="0"/>
              <a:t>Efficient and effective </a:t>
            </a:r>
          </a:p>
          <a:p>
            <a:pPr lvl="2"/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9681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2008187"/>
          </a:xfrm>
        </p:spPr>
        <p:txBody>
          <a:bodyPr/>
          <a:lstStyle/>
          <a:p>
            <a:r>
              <a:rPr lang="en-US" dirty="0"/>
              <a:t>A. </a:t>
            </a:r>
            <a:r>
              <a:rPr lang="en-US" sz="4400" dirty="0"/>
              <a:t>Teach statistics as investigative process of problem-solving and decision-making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686800" cy="3886200"/>
          </a:xfrm>
        </p:spPr>
        <p:txBody>
          <a:bodyPr/>
          <a:lstStyle/>
          <a:p>
            <a:pPr lvl="1"/>
            <a:r>
              <a:rPr lang="en-US" sz="3000" dirty="0"/>
              <a:t>Most real life applications require close collaboration between statistician and scientist with expert subject matter knowledge</a:t>
            </a:r>
          </a:p>
          <a:p>
            <a:pPr lvl="2"/>
            <a:r>
              <a:rPr lang="en-US" sz="2600" dirty="0"/>
              <a:t>Requires ability to identify statistical analysis most appropriate to answer posited research question of interest</a:t>
            </a:r>
          </a:p>
          <a:p>
            <a:pPr lvl="2"/>
            <a:r>
              <a:rPr lang="en-US" sz="2600" dirty="0"/>
              <a:t>Becoming a data detective; able to solve puzzles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8521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516062"/>
          </a:xfrm>
        </p:spPr>
        <p:txBody>
          <a:bodyPr/>
          <a:lstStyle/>
          <a:p>
            <a:r>
              <a:rPr lang="en-US" sz="4400" dirty="0"/>
              <a:t>Investigative process of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32" y="2133600"/>
            <a:ext cx="8229600" cy="3048000"/>
          </a:xfrm>
        </p:spPr>
        <p:txBody>
          <a:bodyPr/>
          <a:lstStyle/>
          <a:p>
            <a:pPr lvl="1"/>
            <a:r>
              <a:rPr lang="en-US" sz="3200" dirty="0"/>
              <a:t>Two facets of problem solving:</a:t>
            </a:r>
            <a:br>
              <a:rPr lang="en-US" sz="3200" dirty="0"/>
            </a:br>
            <a:endParaRPr lang="en-US" sz="1800" dirty="0"/>
          </a:p>
          <a:p>
            <a:pPr lvl="2"/>
            <a:r>
              <a:rPr lang="en-US" sz="2800" dirty="0"/>
              <a:t>At the level of a posited research question</a:t>
            </a:r>
          </a:p>
          <a:p>
            <a:pPr lvl="2"/>
            <a:r>
              <a:rPr lang="en-US" sz="2800" dirty="0"/>
              <a:t>At the data level, for example  </a:t>
            </a:r>
          </a:p>
          <a:p>
            <a:pPr lvl="3"/>
            <a:r>
              <a:rPr lang="en-US" sz="2600" dirty="0"/>
              <a:t>Data contamination and outliers</a:t>
            </a:r>
          </a:p>
          <a:p>
            <a:pPr lvl="3"/>
            <a:r>
              <a:rPr lang="en-US" sz="2600" dirty="0"/>
              <a:t>Data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3140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575"/>
            <a:ext cx="8229600" cy="1139825"/>
          </a:xfrm>
        </p:spPr>
        <p:txBody>
          <a:bodyPr/>
          <a:lstStyle/>
          <a:p>
            <a:r>
              <a:rPr lang="en-US" sz="4400" dirty="0"/>
              <a:t>Investigative process of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 sz="3200" dirty="0"/>
              <a:t>Example: Scallops, Sampling, and the Law</a:t>
            </a:r>
            <a:r>
              <a:rPr lang="en-US" sz="3200" baseline="30000" dirty="0"/>
              <a:t>1</a:t>
            </a:r>
            <a:endParaRPr lang="en-US" sz="3200" dirty="0"/>
          </a:p>
          <a:p>
            <a:pPr lvl="1"/>
            <a:r>
              <a:rPr lang="en-US" i="1" dirty="0"/>
              <a:t>U.S. Fisheries and Wildlife Services </a:t>
            </a:r>
            <a:r>
              <a:rPr lang="en-US" dirty="0"/>
              <a:t>confiscated 95% of a ship’s catch (scallops) after a random sample of 18 bags (out of 11,000) resulted in an average scallop weight below the required minimum weight of 0.0278 of a pound.  </a:t>
            </a:r>
          </a:p>
          <a:p>
            <a:pPr lvl="1"/>
            <a:r>
              <a:rPr lang="en-US" dirty="0"/>
              <a:t>Ship’s owner filed lawsuit against the federal government.</a:t>
            </a:r>
          </a:p>
          <a:p>
            <a:pPr lvl="1"/>
            <a:r>
              <a:rPr lang="en-US" dirty="0"/>
              <a:t>Who is right?</a:t>
            </a:r>
          </a:p>
          <a:p>
            <a:pPr marL="17462" indent="0">
              <a:buNone/>
            </a:pPr>
            <a:endParaRPr lang="en-US" sz="1000" baseline="30000" dirty="0">
              <a:solidFill>
                <a:srgbClr val="FF0000"/>
              </a:solidFill>
            </a:endParaRPr>
          </a:p>
          <a:p>
            <a:pPr marL="17462" indent="0">
              <a:buNone/>
            </a:pPr>
            <a:r>
              <a:rPr lang="en-US" sz="1000" baseline="30000" dirty="0"/>
              <a:t>1</a:t>
            </a:r>
            <a:r>
              <a:rPr lang="en-US" sz="1000" dirty="0"/>
              <a:t> </a:t>
            </a:r>
            <a:r>
              <a:rPr lang="en-US" sz="1000" dirty="0" err="1"/>
              <a:t>McClave</a:t>
            </a:r>
            <a:r>
              <a:rPr lang="en-US" sz="1000" dirty="0"/>
              <a:t>, J.T., Benson, G.P. and </a:t>
            </a:r>
            <a:r>
              <a:rPr lang="en-US" sz="1000" dirty="0" err="1"/>
              <a:t>Sincich</a:t>
            </a:r>
            <a:r>
              <a:rPr lang="en-US" sz="1000" dirty="0"/>
              <a:t>, T. (2008). </a:t>
            </a:r>
            <a:r>
              <a:rPr lang="en-US" sz="1000" i="1" dirty="0"/>
              <a:t>Statistics for Business and Economics</a:t>
            </a:r>
            <a:r>
              <a:rPr lang="en-US" sz="1000" dirty="0"/>
              <a:t>. Pearson Prentice Hall, Pearson Education Inc., Upper Saddle River, NJ, 10</a:t>
            </a:r>
            <a:r>
              <a:rPr lang="en-US" sz="1000" baseline="30000" dirty="0"/>
              <a:t>th</a:t>
            </a:r>
            <a:r>
              <a:rPr lang="en-US" sz="1000" dirty="0"/>
              <a:t> Edition. </a:t>
            </a:r>
          </a:p>
          <a:p>
            <a:pPr marL="1746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0109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575"/>
            <a:ext cx="8229600" cy="1139825"/>
          </a:xfrm>
        </p:spPr>
        <p:txBody>
          <a:bodyPr/>
          <a:lstStyle/>
          <a:p>
            <a:r>
              <a:rPr lang="en-US" sz="4400" dirty="0"/>
              <a:t>Investigative process of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/>
              <a:t>Mean, median, 3</a:t>
            </a:r>
            <a:r>
              <a:rPr lang="en-US" baseline="30000" dirty="0"/>
              <a:t>rd</a:t>
            </a:r>
            <a:r>
              <a:rPr lang="en-US" dirty="0"/>
              <a:t> quartile &lt; 0.0278, in fact 16/18 bags weighed &lt; 0.0278 (about 89%).</a:t>
            </a:r>
          </a:p>
          <a:p>
            <a:pPr lvl="1"/>
            <a:r>
              <a:rPr lang="en-US" dirty="0"/>
              <a:t>Std. deviation is 0.0020962</a:t>
            </a:r>
          </a:p>
          <a:p>
            <a:pPr lvl="1"/>
            <a:r>
              <a:rPr lang="en-US" dirty="0"/>
              <a:t>95% CI for </a:t>
            </a:r>
            <a:r>
              <a:rPr lang="en-US" dirty="0" err="1"/>
              <a:t>μ</a:t>
            </a:r>
            <a:r>
              <a:rPr lang="en-US" dirty="0"/>
              <a:t>: (0.0248298, 0.0269146)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8703C-E2EC-1846-BF17-E8963692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2875"/>
            <a:ext cx="7848600" cy="24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575"/>
            <a:ext cx="8229600" cy="1139825"/>
          </a:xfrm>
        </p:spPr>
        <p:txBody>
          <a:bodyPr/>
          <a:lstStyle/>
          <a:p>
            <a:r>
              <a:rPr lang="en-US" sz="4400" dirty="0"/>
              <a:t>Investigative process of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r>
              <a:rPr lang="en-US" sz="3200" dirty="0"/>
              <a:t>A different way of looking at the data </a:t>
            </a:r>
          </a:p>
          <a:p>
            <a:pPr lvl="1"/>
            <a:r>
              <a:rPr lang="en-US" sz="2800" dirty="0"/>
              <a:t>16/18 bags weighed &lt; 0.0278 (about 89%).</a:t>
            </a:r>
          </a:p>
          <a:p>
            <a:pPr lvl="1"/>
            <a:r>
              <a:rPr lang="en-US" sz="2800" dirty="0"/>
              <a:t>Ship’s owner complains that by confiscating 95%, the government confiscated too much of the catch.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38009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575"/>
            <a:ext cx="8229600" cy="1139825"/>
          </a:xfrm>
        </p:spPr>
        <p:txBody>
          <a:bodyPr/>
          <a:lstStyle/>
          <a:p>
            <a:r>
              <a:rPr lang="en-US" sz="4400" dirty="0"/>
              <a:t>Investigative process of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3200" dirty="0"/>
              <a:t>A different way of looking at the data cont’d </a:t>
            </a:r>
          </a:p>
          <a:p>
            <a:pPr lvl="1"/>
            <a:r>
              <a:rPr lang="en-US" dirty="0"/>
              <a:t>Let p denote the proportion of all 11,000 bags weighing less than 0.0278</a:t>
            </a:r>
          </a:p>
          <a:p>
            <a:pPr lvl="1"/>
            <a:r>
              <a:rPr lang="en-US" dirty="0"/>
              <a:t>95% CI for p: (0.743706, 1.000000) </a:t>
            </a:r>
          </a:p>
          <a:p>
            <a:pPr lvl="1"/>
            <a:r>
              <a:rPr lang="en-US" dirty="0"/>
              <a:t>Interpretation:</a:t>
            </a:r>
          </a:p>
          <a:p>
            <a:pPr lvl="2"/>
            <a:r>
              <a:rPr lang="en-US" dirty="0"/>
              <a:t>In favor of the captain or the federal government?</a:t>
            </a:r>
          </a:p>
          <a:p>
            <a:pPr lvl="2"/>
            <a:r>
              <a:rPr lang="en-US" dirty="0"/>
              <a:t>Too small of a sample size?</a:t>
            </a:r>
          </a:p>
          <a:p>
            <a:pPr lvl="2"/>
            <a:r>
              <a:rPr lang="en-US" dirty="0"/>
              <a:t>What can we say about the upper bound of 1?</a:t>
            </a:r>
          </a:p>
          <a:p>
            <a:pPr lvl="2"/>
            <a:r>
              <a:rPr lang="en-US" dirty="0"/>
              <a:t>Adjusted 100(1-⍺)% CI for p by </a:t>
            </a:r>
            <a:r>
              <a:rPr lang="en-US" dirty="0" err="1"/>
              <a:t>Agresti</a:t>
            </a:r>
            <a:r>
              <a:rPr lang="en-US" dirty="0"/>
              <a:t> &amp; </a:t>
            </a:r>
            <a:r>
              <a:rPr lang="en-US" dirty="0" err="1"/>
              <a:t>Coull</a:t>
            </a:r>
            <a:r>
              <a:rPr lang="en-US" dirty="0"/>
              <a:t> (1998)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7977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5413"/>
            <a:ext cx="8229600" cy="1474787"/>
          </a:xfrm>
        </p:spPr>
        <p:txBody>
          <a:bodyPr/>
          <a:lstStyle/>
          <a:p>
            <a:r>
              <a:rPr lang="en-US" sz="4400" dirty="0"/>
              <a:t>Investigative process of 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r>
              <a:rPr lang="en-US" sz="3200" dirty="0"/>
              <a:t>Example: at the data level </a:t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b="1" dirty="0">
                <a:solidFill>
                  <a:schemeClr val="tx2"/>
                </a:solidFill>
              </a:rPr>
              <a:t>To </a:t>
            </a:r>
            <a:r>
              <a:rPr lang="en-US" b="1" i="1" dirty="0">
                <a:solidFill>
                  <a:schemeClr val="tx2"/>
                </a:solidFill>
              </a:rPr>
              <a:t>Drop or Not To Drop?! </a:t>
            </a:r>
            <a:br>
              <a:rPr lang="en-US" b="1" i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sz="2800" dirty="0"/>
              <a:t>Discovery of the o-zone hole delayed for years</a:t>
            </a:r>
            <a:r>
              <a:rPr lang="en-US" sz="2800" baseline="30000" dirty="0"/>
              <a:t>1</a:t>
            </a:r>
          </a:p>
          <a:p>
            <a:pPr lvl="2"/>
            <a:r>
              <a:rPr lang="en-US" dirty="0"/>
              <a:t>Data collected via NASA satellite </a:t>
            </a:r>
          </a:p>
          <a:p>
            <a:pPr lvl="2"/>
            <a:r>
              <a:rPr lang="en-US" dirty="0"/>
              <a:t>Observations too small (considered outliers) were automatically removed → stable o-zone layer </a:t>
            </a:r>
          </a:p>
          <a:p>
            <a:pPr lvl="2"/>
            <a:r>
              <a:rPr lang="en-US" dirty="0"/>
              <a:t>In person expedition to Antarctic resulted in lower measurements leading to discovery of o-zone hole</a:t>
            </a:r>
          </a:p>
          <a:p>
            <a:pPr marL="17462" indent="0">
              <a:buNone/>
            </a:pPr>
            <a:r>
              <a:rPr lang="en-US" sz="1400" baseline="30000" dirty="0"/>
              <a:t>1</a:t>
            </a:r>
            <a:r>
              <a:rPr lang="en-US" sz="1400" dirty="0"/>
              <a:t> https://</a:t>
            </a:r>
            <a:r>
              <a:rPr lang="en-US" sz="1400" dirty="0" err="1"/>
              <a:t>water.ca.gov</a:t>
            </a:r>
            <a:r>
              <a:rPr lang="en-US" sz="1400" dirty="0"/>
              <a:t>/</a:t>
            </a:r>
            <a:r>
              <a:rPr lang="en-US" sz="1400" dirty="0" err="1"/>
              <a:t>LegacyFiles</a:t>
            </a:r>
            <a:r>
              <a:rPr lang="en-US" sz="1400" dirty="0"/>
              <a:t>/</a:t>
            </a:r>
            <a:r>
              <a:rPr lang="en-US" sz="1400" dirty="0" err="1"/>
              <a:t>environmentalservices</a:t>
            </a:r>
            <a:r>
              <a:rPr lang="en-US" sz="1400" dirty="0"/>
              <a:t>/docs/</a:t>
            </a:r>
            <a:r>
              <a:rPr lang="en-US" sz="1400" dirty="0" err="1"/>
              <a:t>qaqc</a:t>
            </a:r>
            <a:r>
              <a:rPr lang="en-US" sz="1400" dirty="0"/>
              <a:t>/outliers_workgroup_06-20-12.pdf</a:t>
            </a:r>
          </a:p>
          <a:p>
            <a:pPr marL="344487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7462" indent="0">
              <a:buNone/>
            </a:pPr>
            <a:endParaRPr lang="en-US" sz="1000" baseline="30000" dirty="0">
              <a:solidFill>
                <a:srgbClr val="FF0000"/>
              </a:solidFill>
            </a:endParaRPr>
          </a:p>
          <a:p>
            <a:pPr marL="1746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Rossman - </a:t>
            </a:r>
            <a:r>
              <a:rPr lang="en-US" altLang="en-US" dirty="0" err="1"/>
              <a:t>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80945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Fairmont_Meetings</a:t>
            </a:r>
            <a:endParaRPr lang="en-US" dirty="0" smtClean="0"/>
          </a:p>
          <a:p>
            <a:r>
              <a:rPr lang="en-US" dirty="0" smtClean="0"/>
              <a:t>JSM2018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Rossman - Genschel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 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6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r>
              <a:rPr lang="en-US" sz="4400" dirty="0"/>
              <a:t>Investigative process of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Example: Purchasing a SPAM filter</a:t>
            </a:r>
            <a:r>
              <a:rPr lang="en-US" sz="3200" baseline="30000" dirty="0"/>
              <a:t>1</a:t>
            </a:r>
            <a:endParaRPr lang="en-US" sz="3200" dirty="0"/>
          </a:p>
          <a:p>
            <a:pPr lvl="1"/>
            <a:r>
              <a:rPr lang="en-US" dirty="0"/>
              <a:t>Base decision on results of a 30-day free test trial</a:t>
            </a:r>
          </a:p>
          <a:p>
            <a:pPr lvl="1"/>
            <a:r>
              <a:rPr lang="en-US" dirty="0"/>
              <a:t>Software will pay for itself if less than 20% of all messages are SPAM  </a:t>
            </a:r>
          </a:p>
          <a:p>
            <a:pPr lvl="2"/>
            <a:r>
              <a:rPr lang="en-US" dirty="0"/>
              <a:t>How many messages should be tested? </a:t>
            </a:r>
          </a:p>
          <a:p>
            <a:pPr lvl="2"/>
            <a:r>
              <a:rPr lang="en-US" dirty="0"/>
              <a:t>Does a reduction to 19% suffice? What about a reduction to 15%?</a:t>
            </a:r>
          </a:p>
          <a:p>
            <a:pPr lvl="2"/>
            <a:r>
              <a:rPr lang="en-US" dirty="0"/>
              <a:t>What about the rate of messages incorrectly labeled as SPAM? </a:t>
            </a:r>
          </a:p>
          <a:p>
            <a:pPr lvl="2"/>
            <a:r>
              <a:rPr lang="en-US" dirty="0"/>
              <a:t>What are the Type I and Type II errors? </a:t>
            </a:r>
            <a:endParaRPr lang="en-US" sz="800" dirty="0"/>
          </a:p>
          <a:p>
            <a:pPr marL="0" indent="0">
              <a:buNone/>
            </a:pPr>
            <a:r>
              <a:rPr lang="en-US" sz="1000" baseline="30000" dirty="0"/>
              <a:t>1</a:t>
            </a:r>
            <a:r>
              <a:rPr lang="en-US" sz="1000" dirty="0"/>
              <a:t> Stine, R.A. and Foster, D. (2014). </a:t>
            </a:r>
            <a:r>
              <a:rPr lang="en-US" sz="1000" i="1" dirty="0"/>
              <a:t>Statistics for Business: decision making and analysis</a:t>
            </a:r>
            <a:r>
              <a:rPr lang="en-US" sz="1000" dirty="0"/>
              <a:t>. Pearson Prentice Hall, Pearson Education Inc., Upper Saddle River, NJ, 2</a:t>
            </a:r>
            <a:r>
              <a:rPr lang="en-US" sz="1000" baseline="30000" dirty="0"/>
              <a:t>nd</a:t>
            </a:r>
            <a:r>
              <a:rPr lang="en-US" sz="1000" dirty="0"/>
              <a:t> Edition.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9823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4400" dirty="0"/>
              <a:t>B. Multivariable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pPr lvl="2"/>
            <a:r>
              <a:rPr lang="en-US" sz="3200" dirty="0"/>
              <a:t>Real-life phenomena rarely explained through one-dimensional measurements</a:t>
            </a:r>
          </a:p>
          <a:p>
            <a:pPr lvl="2"/>
            <a:r>
              <a:rPr lang="en-US" sz="3200" dirty="0"/>
              <a:t>Becomes essential when exploring relations between variables </a:t>
            </a:r>
          </a:p>
          <a:p>
            <a:pPr lvl="2"/>
            <a:r>
              <a:rPr lang="en-US" sz="3200" dirty="0"/>
              <a:t>Helps to identify confounding factors </a:t>
            </a:r>
          </a:p>
          <a:p>
            <a:pPr lvl="2"/>
            <a:r>
              <a:rPr lang="en-US" sz="3200" dirty="0"/>
              <a:t>Leads to increased accuracy (provided signal in the data)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42281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4400" dirty="0"/>
              <a:t>2. Multivariable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sz="3200" dirty="0"/>
              <a:t>Example: IRIS data</a:t>
            </a:r>
            <a:r>
              <a:rPr lang="en-US" sz="3200" baseline="30000" dirty="0"/>
              <a:t>1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5 variables: sepal length, sepal width, petal length, petal width and species (n=150)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baseline="30000" dirty="0"/>
              <a:t>1</a:t>
            </a:r>
            <a:r>
              <a:rPr lang="en-US" sz="1200" dirty="0"/>
              <a:t> D.F. Andrews, D.F. and Herzberg, A.M. (1985). Data. Springer Verlag.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E6257-55DA-D948-BAA0-59781AB9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24" y="3276600"/>
            <a:ext cx="76654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4400" dirty="0"/>
              <a:t>2. Multivariable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F47D4-9EED-984C-9606-6347BD5F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7108"/>
            <a:ext cx="4794837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191ACB-F792-5C45-B4C7-D9027C212521}"/>
              </a:ext>
            </a:extLst>
          </p:cNvPr>
          <p:cNvSpPr txBox="1"/>
          <p:nvPr/>
        </p:nvSpPr>
        <p:spPr>
          <a:xfrm>
            <a:off x="5455222" y="1445567"/>
            <a:ext cx="3676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Graphical display </a:t>
            </a:r>
          </a:p>
          <a:p>
            <a:r>
              <a:rPr lang="en-US" dirty="0"/>
              <a:t>supports results given by </a:t>
            </a:r>
          </a:p>
          <a:p>
            <a:r>
              <a:rPr lang="en-US" dirty="0"/>
              <a:t>pairwise correlations</a:t>
            </a:r>
          </a:p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But note the clustering </a:t>
            </a:r>
          </a:p>
          <a:p>
            <a:r>
              <a:rPr lang="en-US" dirty="0"/>
              <a:t>of data points</a:t>
            </a:r>
          </a:p>
        </p:txBody>
      </p:sp>
    </p:spTree>
    <p:extLst>
      <p:ext uri="{BB962C8B-B14F-4D97-AF65-F5344CB8AC3E}">
        <p14:creationId xmlns:p14="http://schemas.microsoft.com/office/powerpoint/2010/main" val="11875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88987"/>
          </a:xfrm>
        </p:spPr>
        <p:txBody>
          <a:bodyPr/>
          <a:lstStyle/>
          <a:p>
            <a:r>
              <a:rPr lang="en-US" sz="4400" dirty="0"/>
              <a:t>2. Multivariable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9026-4D19-FD4B-8D75-A6176761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4907622" cy="4991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5A617-87F7-D441-80B4-D82031238083}"/>
              </a:ext>
            </a:extLst>
          </p:cNvPr>
          <p:cNvSpPr txBox="1"/>
          <p:nvPr/>
        </p:nvSpPr>
        <p:spPr>
          <a:xfrm>
            <a:off x="5715000" y="1676400"/>
            <a:ext cx="3284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After accounting for </a:t>
            </a:r>
          </a:p>
          <a:p>
            <a:r>
              <a:rPr lang="en-US" dirty="0"/>
              <a:t>species, all relation- </a:t>
            </a:r>
          </a:p>
          <a:p>
            <a:r>
              <a:rPr lang="en-US" dirty="0"/>
              <a:t>ships are positive </a:t>
            </a:r>
          </a:p>
        </p:txBody>
      </p:sp>
    </p:spTree>
    <p:extLst>
      <p:ext uri="{BB962C8B-B14F-4D97-AF65-F5344CB8AC3E}">
        <p14:creationId xmlns:p14="http://schemas.microsoft.com/office/powerpoint/2010/main" val="19106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88987"/>
          </a:xfrm>
        </p:spPr>
        <p:txBody>
          <a:bodyPr/>
          <a:lstStyle/>
          <a:p>
            <a:r>
              <a:rPr lang="en-US" sz="4400" dirty="0"/>
              <a:t>2. Multivariable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8CBF54-991E-7548-B0A3-6EC09B6D1062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/>
              <a:t>Example: What do you consider the ideal height of your spouse? </a:t>
            </a:r>
            <a:endParaRPr lang="en-US" sz="3600" kern="0" dirty="0"/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  <a:p>
            <a:pPr marL="0" indent="0">
              <a:buFont typeface="Wingdings" pitchFamily="2" charset="2"/>
              <a:buNone/>
            </a:pPr>
            <a:endParaRPr lang="en-US" sz="1000" kern="0" dirty="0"/>
          </a:p>
          <a:p>
            <a:pPr marL="0" indent="0">
              <a:buFont typeface="Wingdings" pitchFamily="2" charset="2"/>
              <a:buNone/>
            </a:pPr>
            <a:endParaRPr lang="en-US" sz="1000" kern="0" dirty="0"/>
          </a:p>
          <a:p>
            <a:pPr marL="0" indent="0">
              <a:buFont typeface="Wingdings" pitchFamily="2" charset="2"/>
              <a:buNone/>
            </a:pPr>
            <a:endParaRPr lang="en-US" sz="1000" kern="0" dirty="0"/>
          </a:p>
          <a:p>
            <a:pPr marL="0" indent="0">
              <a:buFont typeface="Wingdings" pitchFamily="2" charset="2"/>
              <a:buNone/>
            </a:pPr>
            <a:endParaRPr lang="en-US" sz="1000" kern="0" dirty="0"/>
          </a:p>
          <a:p>
            <a:pPr marL="0" indent="0">
              <a:buFont typeface="Wingdings" pitchFamily="2" charset="2"/>
              <a:buNone/>
            </a:pPr>
            <a:endParaRPr lang="en-US" sz="1000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D8FD28-5F97-2043-BBC3-B6C07F198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7360" y="1455361"/>
            <a:ext cx="411688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88987"/>
          </a:xfrm>
        </p:spPr>
        <p:txBody>
          <a:bodyPr/>
          <a:lstStyle/>
          <a:p>
            <a:r>
              <a:rPr lang="en-US" sz="4400" dirty="0"/>
              <a:t>2. Multivariable Thinking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8CBF54-991E-7548-B0A3-6EC09B6D1062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3200" kern="0" dirty="0"/>
              <a:t>What about gender? </a:t>
            </a:r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  <a:p>
            <a:pPr marL="0" indent="0">
              <a:buFont typeface="Wingdings" pitchFamily="2" charset="2"/>
              <a:buNone/>
            </a:pPr>
            <a:endParaRPr lang="en-US" sz="32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07755-0B57-F24E-B22A-AD7B87CB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5936" y="1207086"/>
            <a:ext cx="4432300" cy="55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introductory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</a:t>
            </a:r>
            <a:r>
              <a:rPr lang="en-US" b="1" i="1" dirty="0"/>
              <a:t>critical consumers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able to apply </a:t>
            </a:r>
            <a:r>
              <a:rPr lang="en-US" b="1" i="1" dirty="0"/>
              <a:t>investigative process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and interpret results of </a:t>
            </a:r>
            <a:r>
              <a:rPr lang="en-US" b="1" i="1" dirty="0"/>
              <a:t>graphical displays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b="1" i="1" dirty="0"/>
              <a:t>numerical  summaries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Recognize and explain fundamental role of </a:t>
            </a:r>
            <a:r>
              <a:rPr lang="en-US" b="1" i="1" dirty="0"/>
              <a:t>variability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Recognize and explain central role of </a:t>
            </a:r>
            <a:r>
              <a:rPr lang="en-US" b="1" i="1" dirty="0"/>
              <a:t>randomness</a:t>
            </a:r>
            <a:r>
              <a:rPr lang="en-US" dirty="0"/>
              <a:t> in designing studies and drawing conclusions.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312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introductory students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Gain experience with </a:t>
            </a:r>
            <a:r>
              <a:rPr lang="en-US" b="1" i="1" dirty="0"/>
              <a:t>statistical models</a:t>
            </a:r>
            <a:r>
              <a:rPr lang="en-US" dirty="0"/>
              <a:t>, including multivariable ones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Demonstrate understanding of, and ability to apply, </a:t>
            </a:r>
            <a:r>
              <a:rPr lang="en-US" b="1" i="1" dirty="0"/>
              <a:t>statistical inference </a:t>
            </a:r>
            <a:r>
              <a:rPr lang="en-US" dirty="0"/>
              <a:t>in variety of settings.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Interpret and draw conclusions from standard output of </a:t>
            </a:r>
            <a:r>
              <a:rPr lang="en-US" b="1" i="1" dirty="0"/>
              <a:t>statistical software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Demonstrate awareness of </a:t>
            </a:r>
            <a:r>
              <a:rPr lang="en-US" b="1" i="1" dirty="0"/>
              <a:t>ethical issues </a:t>
            </a:r>
            <a:r>
              <a:rPr lang="en-US" dirty="0"/>
              <a:t>associated with sound statistical practice.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25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GAISE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Evolution of Introductory Statistics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Multivariable Thinking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Activities, Datasets, and Projects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Examples of Using Technology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Examples of Assessment Items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Learning Environments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1944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8458200" cy="1752600"/>
          </a:xfrm>
        </p:spPr>
        <p:txBody>
          <a:bodyPr/>
          <a:lstStyle/>
          <a:p>
            <a:pPr eaLnBrk="1" hangingPunct="1"/>
            <a:r>
              <a:rPr lang="en-US" sz="6000" dirty="0"/>
              <a:t>Teaching Introductory Statistics and Assessing Student Learning</a:t>
            </a:r>
            <a:endParaRPr lang="en-US" sz="4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7620000" cy="220980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/>
              <a:t>Allan Rossman </a:t>
            </a:r>
            <a:r>
              <a:rPr lang="en-US" dirty="0"/>
              <a:t>– Cal Poly, San Luis Obispo</a:t>
            </a:r>
          </a:p>
          <a:p>
            <a:pPr eaLnBrk="1" hangingPunct="1"/>
            <a:r>
              <a:rPr lang="en-US" dirty="0"/>
              <a:t>Ulrike </a:t>
            </a:r>
            <a:r>
              <a:rPr lang="en-US" dirty="0" err="1"/>
              <a:t>Genschel</a:t>
            </a:r>
            <a:r>
              <a:rPr lang="en-US" dirty="0"/>
              <a:t>, Iowa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67396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 of GAISE?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 kinds of introductory statistics courses</a:t>
            </a:r>
          </a:p>
          <a:p>
            <a:pPr lvl="1"/>
            <a:r>
              <a:rPr lang="en-US" dirty="0"/>
              <a:t>Statistical literacy vs. methods</a:t>
            </a:r>
          </a:p>
          <a:p>
            <a:pPr lvl="1"/>
            <a:r>
              <a:rPr lang="en-US" dirty="0"/>
              <a:t>All types of student majors</a:t>
            </a:r>
          </a:p>
          <a:p>
            <a:pPr lvl="1"/>
            <a:r>
              <a:rPr lang="en-US" dirty="0"/>
              <a:t>All class sizes</a:t>
            </a:r>
          </a:p>
          <a:p>
            <a:pPr lvl="1"/>
            <a:r>
              <a:rPr lang="en-US" dirty="0"/>
              <a:t>All learning environments: face-to-face, online, hybrid</a:t>
            </a:r>
          </a:p>
          <a:p>
            <a:pPr lvl="1"/>
            <a:r>
              <a:rPr lang="en-US" dirty="0"/>
              <a:t>All institution types: universities, colleges, two-year colleges, high schools</a:t>
            </a:r>
          </a:p>
          <a:p>
            <a:r>
              <a:rPr lang="en-US" dirty="0"/>
              <a:t>Beyond introductory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691756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very much!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hlinkClick r:id="rId2"/>
              </a:rPr>
              <a:t>www.amstat.org/education/gaise</a:t>
            </a:r>
            <a:endParaRPr lang="en-US" dirty="0"/>
          </a:p>
          <a:p>
            <a:pPr marL="0" indent="0">
              <a:buNone/>
            </a:pPr>
            <a:endParaRPr lang="en-US" sz="4400" dirty="0">
              <a:hlinkClick r:id="rId3"/>
            </a:endParaRPr>
          </a:p>
          <a:p>
            <a:pPr marL="0" indent="0">
              <a:buNone/>
            </a:pPr>
            <a:r>
              <a:rPr lang="en-US" sz="4400" dirty="0">
                <a:hlinkClick r:id="rId3"/>
              </a:rPr>
              <a:t>arossman@calpoly.edu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4"/>
              </a:rPr>
              <a:t>ulrike@iastate.edu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9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30725"/>
          </a:xfrm>
        </p:spPr>
        <p:txBody>
          <a:bodyPr/>
          <a:lstStyle/>
          <a:p>
            <a:r>
              <a:rPr lang="en-US" sz="2800" dirty="0"/>
              <a:t>Guidelines for Assessment and Instruction in Statistics Education</a:t>
            </a:r>
          </a:p>
          <a:p>
            <a:r>
              <a:rPr lang="en-US" sz="2800" dirty="0"/>
              <a:t>Recommendations for teaching introductory statistics at college level</a:t>
            </a:r>
          </a:p>
          <a:p>
            <a:pPr lvl="1"/>
            <a:r>
              <a:rPr lang="en-US" dirty="0"/>
              <a:t>Comparable guidelines at PreK-12 level</a:t>
            </a:r>
          </a:p>
          <a:p>
            <a:r>
              <a:rPr lang="en-US" sz="2800" dirty="0"/>
              <a:t>Developed by American Statistical Association</a:t>
            </a:r>
          </a:p>
          <a:p>
            <a:pPr lvl="1"/>
            <a:r>
              <a:rPr lang="en-US" dirty="0"/>
              <a:t>Originally in 2005, revised in 2016</a:t>
            </a:r>
          </a:p>
          <a:p>
            <a:r>
              <a:rPr lang="en-US" sz="4000" dirty="0">
                <a:hlinkClick r:id="rId2"/>
              </a:rPr>
              <a:t>www.amstat.org/education/gaise</a:t>
            </a:r>
            <a:endParaRPr lang="en-US" sz="4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31043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GAISE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Teach statistical thinking.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Focus on conceptual understanding.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real data with a context and purpose.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Foster active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technology to explore concepts and analyze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assessments to improve and evaluate student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145872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 statistical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Sex discrimination?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Men: 533/1198 ≈ .445 were accepted</a:t>
            </a:r>
          </a:p>
          <a:p>
            <a:r>
              <a:rPr lang="en-US" dirty="0"/>
              <a:t>Women: 113/449 ≈ .252 were accepted</a:t>
            </a:r>
          </a:p>
          <a:p>
            <a:r>
              <a:rPr lang="en-US" dirty="0"/>
              <a:t>Does this provide evidence of discrimination against women applicants?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133600"/>
            <a:ext cx="5948363" cy="16057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2754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Teach statistical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 A</a:t>
            </a:r>
          </a:p>
          <a:p>
            <a:pPr lvl="1"/>
            <a:r>
              <a:rPr lang="en-US" dirty="0"/>
              <a:t>Men: 511/825 ≈ .619</a:t>
            </a:r>
          </a:p>
          <a:p>
            <a:pPr lvl="1"/>
            <a:r>
              <a:rPr lang="en-US" dirty="0"/>
              <a:t>Women: 89/108 ≈ .824</a:t>
            </a:r>
          </a:p>
          <a:p>
            <a:r>
              <a:rPr lang="en-US" dirty="0"/>
              <a:t>Program F:</a:t>
            </a:r>
          </a:p>
          <a:p>
            <a:pPr lvl="1"/>
            <a:r>
              <a:rPr lang="en-US" dirty="0"/>
              <a:t>Men: 22/373 ≈ .059</a:t>
            </a:r>
          </a:p>
          <a:p>
            <a:pPr lvl="1"/>
            <a:r>
              <a:rPr lang="en-US" dirty="0"/>
              <a:t>Women: 24/341 ≈ .070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76400"/>
            <a:ext cx="8629650" cy="154305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Rossman - Genschel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July 2018 JSM workshop</a:t>
            </a:r>
          </a:p>
        </p:txBody>
      </p:sp>
    </p:spTree>
    <p:extLst>
      <p:ext uri="{BB962C8B-B14F-4D97-AF65-F5344CB8AC3E}">
        <p14:creationId xmlns:p14="http://schemas.microsoft.com/office/powerpoint/2010/main" val="63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7305</TotalTime>
  <Words>2212</Words>
  <Application>Microsoft Office PowerPoint</Application>
  <PresentationFormat>On-screen Show (4:3)</PresentationFormat>
  <Paragraphs>474</Paragraphs>
  <Slides>51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Garamond</vt:lpstr>
      <vt:lpstr>Wingdings</vt:lpstr>
      <vt:lpstr>Edge</vt:lpstr>
      <vt:lpstr>Graph</vt:lpstr>
      <vt:lpstr>Preparing to Teach Statistics</vt:lpstr>
      <vt:lpstr>Agenda</vt:lpstr>
      <vt:lpstr>Agenda (cont)</vt:lpstr>
      <vt:lpstr>Internet</vt:lpstr>
      <vt:lpstr>Teaching Introductory Statistics and Assessing Student Learning</vt:lpstr>
      <vt:lpstr>GAISE</vt:lpstr>
      <vt:lpstr>GAISE recommendations</vt:lpstr>
      <vt:lpstr>1. Teach statistical thinking</vt:lpstr>
      <vt:lpstr>1. Teach statistical thinking</vt:lpstr>
      <vt:lpstr>1. Teach statistical thinking</vt:lpstr>
      <vt:lpstr>1. Teach statistical thinking</vt:lpstr>
      <vt:lpstr>1. Teach statistical thinking</vt:lpstr>
      <vt:lpstr>1. Teach statistical thinking</vt:lpstr>
      <vt:lpstr>2. Focus on conceptual understanding</vt:lpstr>
      <vt:lpstr>2. Focus on conceptual understanding</vt:lpstr>
      <vt:lpstr>3. Integrate real data</vt:lpstr>
      <vt:lpstr>3. Integrate real data</vt:lpstr>
      <vt:lpstr>3. Integrate real data</vt:lpstr>
      <vt:lpstr>4. Foster active learning</vt:lpstr>
      <vt:lpstr>4. Foster active learning</vt:lpstr>
      <vt:lpstr>4. Foster active learning</vt:lpstr>
      <vt:lpstr>4. Foster active learning</vt:lpstr>
      <vt:lpstr>5. Use technology to explore concepts</vt:lpstr>
      <vt:lpstr>5. Use technology to explore concepts</vt:lpstr>
      <vt:lpstr>Brief digression</vt:lpstr>
      <vt:lpstr>My similarly succinct advice</vt:lpstr>
      <vt:lpstr>6. Use assessments to improve learning</vt:lpstr>
      <vt:lpstr>6. Use assessments to improve learning</vt:lpstr>
      <vt:lpstr>6. Use assessments to improve learning</vt:lpstr>
      <vt:lpstr>6. Use assessments to improve learning</vt:lpstr>
      <vt:lpstr>New emphases in GAISE revision</vt:lpstr>
      <vt:lpstr>A. Teach statistics as investigative process of problem-solving and decision-making </vt:lpstr>
      <vt:lpstr>A. Teach statistics as investigative process of problem-solving and decision-making </vt:lpstr>
      <vt:lpstr>Investigative process of problem-solving</vt:lpstr>
      <vt:lpstr>Investigative process of problem-solving</vt:lpstr>
      <vt:lpstr>Investigative process of problem-solving</vt:lpstr>
      <vt:lpstr>Investigative process of problem-solving</vt:lpstr>
      <vt:lpstr>Investigative process of problem-solving</vt:lpstr>
      <vt:lpstr>Investigative process of problem-solving</vt:lpstr>
      <vt:lpstr>Investigative process of decision-making</vt:lpstr>
      <vt:lpstr>B. Multivariable Thinking</vt:lpstr>
      <vt:lpstr>2. Multivariable Thinking</vt:lpstr>
      <vt:lpstr>2. Multivariable Thinking</vt:lpstr>
      <vt:lpstr>2. Multivariable Thinking</vt:lpstr>
      <vt:lpstr>2. Multivariable Thinking</vt:lpstr>
      <vt:lpstr>2. Multivariable Thinking</vt:lpstr>
      <vt:lpstr>Goals for introductory students</vt:lpstr>
      <vt:lpstr>Goals for introductory students (cont)</vt:lpstr>
      <vt:lpstr>GAISE Appendices</vt:lpstr>
      <vt:lpstr>Applicability of GAISE?</vt:lpstr>
      <vt:lpstr>Thanks very much!</vt:lpstr>
    </vt:vector>
  </TitlesOfParts>
  <Company>Cal Poly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GAISE presentation</dc:title>
  <dc:creator>Allan Rossman</dc:creator>
  <cp:lastModifiedBy>Allan Rossman</cp:lastModifiedBy>
  <cp:revision>330</cp:revision>
  <cp:lastPrinted>2018-07-24T18:37:41Z</cp:lastPrinted>
  <dcterms:created xsi:type="dcterms:W3CDTF">2009-03-26T00:55:02Z</dcterms:created>
  <dcterms:modified xsi:type="dcterms:W3CDTF">2018-07-28T15:34:02Z</dcterms:modified>
</cp:coreProperties>
</file>