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sldIdLst>
    <p:sldId id="256" r:id="rId2"/>
    <p:sldId id="345" r:id="rId3"/>
    <p:sldId id="346" r:id="rId4"/>
    <p:sldId id="347" r:id="rId5"/>
    <p:sldId id="348" r:id="rId6"/>
    <p:sldId id="34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296C510-0A55-4B04-A31B-92F7C796D122}" type="datetimeFigureOut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5748A4-B103-45FF-A007-287BD7F36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0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DA6ED-8A5F-4536-86EB-1D442657F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93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7E59F-2677-4121-ABE1-A0706B8D03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0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D5956-C4EB-474F-8F7B-2E74AEA5B2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37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C9A65-CAE6-434E-B465-DBBA5BA6FF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81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B7F8B-A36E-482A-95DA-95AA3C854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48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9228F-BDF3-44E0-8FD3-CF8DF84E3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93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0619A-864E-4332-A515-0377B6B5D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27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DE30D-D9CE-40F1-A9D2-9C30340EF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52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C338C-A87A-4B5E-BC76-80B262109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2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8E500-59FD-4E9F-B46E-62B835992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27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27AE8-D682-4B9D-9B76-7B39E9839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29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FAB56BD1-834D-4B43-99EF-D518F64B8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162800" cy="1752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Teaching-Oriented Careers in Statistics and Data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096000" cy="22098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Rewarding career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30725"/>
          </a:xfrm>
        </p:spPr>
        <p:txBody>
          <a:bodyPr/>
          <a:lstStyle/>
          <a:p>
            <a:r>
              <a:rPr lang="en-US" sz="4000" dirty="0" smtClean="0"/>
              <a:t>Statistics teachers are in high demand</a:t>
            </a:r>
          </a:p>
          <a:p>
            <a:pPr lvl="1"/>
            <a:r>
              <a:rPr lang="en-US" sz="3200" dirty="0" smtClean="0"/>
              <a:t>High schools, two-year colleges, liberal arts colleges, teaching-oriented universities, research universities</a:t>
            </a:r>
          </a:p>
          <a:p>
            <a:pPr lvl="1"/>
            <a:r>
              <a:rPr lang="en-US" sz="3200" dirty="0" smtClean="0"/>
              <a:t>Few subjects are taught so often by instructors with so little preparation in the discipline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97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Liberal arts colleges</a:t>
            </a:r>
          </a:p>
          <a:p>
            <a:pPr lvl="1"/>
            <a:r>
              <a:rPr lang="en-US" dirty="0" smtClean="0"/>
              <a:t>Teaching very valued</a:t>
            </a:r>
          </a:p>
          <a:p>
            <a:pPr lvl="1"/>
            <a:r>
              <a:rPr lang="en-US" dirty="0" smtClean="0"/>
              <a:t>Curriculum development, pedagogical research often valued</a:t>
            </a:r>
          </a:p>
          <a:p>
            <a:pPr lvl="1"/>
            <a:r>
              <a:rPr lang="en-US" dirty="0"/>
              <a:t>Small class sizes</a:t>
            </a:r>
          </a:p>
          <a:p>
            <a:pPr lvl="1"/>
            <a:r>
              <a:rPr lang="en-US" dirty="0" smtClean="0"/>
              <a:t>Close student-faculty interactions</a:t>
            </a:r>
          </a:p>
          <a:p>
            <a:pPr lvl="1"/>
            <a:r>
              <a:rPr lang="en-US" dirty="0" smtClean="0"/>
              <a:t>Undergraduate research </a:t>
            </a:r>
            <a:r>
              <a:rPr lang="en-US" dirty="0" smtClean="0"/>
              <a:t>opportunities</a:t>
            </a:r>
            <a:endParaRPr lang="en-US" dirty="0" smtClean="0"/>
          </a:p>
          <a:p>
            <a:pPr lvl="1"/>
            <a:r>
              <a:rPr lang="en-US" dirty="0" smtClean="0"/>
              <a:t>More and more emphasis on statistics and data science, statisticians and data scientists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0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Teaching-oriented universities</a:t>
            </a:r>
          </a:p>
          <a:p>
            <a:pPr lvl="1"/>
            <a:r>
              <a:rPr lang="en-US" sz="2800" dirty="0" smtClean="0"/>
              <a:t>Similar circumstances to liberal arts colleges</a:t>
            </a:r>
          </a:p>
          <a:p>
            <a:pPr lvl="1"/>
            <a:r>
              <a:rPr lang="en-US" sz="2800" dirty="0" smtClean="0"/>
              <a:t>Perhaps larger class sizes, </a:t>
            </a:r>
            <a:r>
              <a:rPr lang="en-US" sz="2800" dirty="0" smtClean="0"/>
              <a:t>heavier teaching loads</a:t>
            </a:r>
            <a:endParaRPr lang="en-US" sz="2800" dirty="0"/>
          </a:p>
          <a:p>
            <a:r>
              <a:rPr lang="en-US" sz="3600" dirty="0" smtClean="0"/>
              <a:t>Research </a:t>
            </a:r>
            <a:r>
              <a:rPr lang="en-US" sz="3600" dirty="0"/>
              <a:t>universities</a:t>
            </a:r>
          </a:p>
          <a:p>
            <a:pPr lvl="1"/>
            <a:r>
              <a:rPr lang="en-US" sz="2800" dirty="0" smtClean="0"/>
              <a:t>More and more long-term faculty positions with primary responsibilities in education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20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rewarding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1475"/>
            <a:ext cx="8229600" cy="4530725"/>
          </a:xfrm>
        </p:spPr>
        <p:txBody>
          <a:bodyPr/>
          <a:lstStyle/>
          <a:p>
            <a:r>
              <a:rPr lang="en-US" dirty="0" smtClean="0"/>
              <a:t>Interactions with students</a:t>
            </a:r>
          </a:p>
          <a:p>
            <a:r>
              <a:rPr lang="en-US" dirty="0" smtClean="0"/>
              <a:t>Impact on students</a:t>
            </a:r>
          </a:p>
          <a:p>
            <a:pPr lvl="1"/>
            <a:r>
              <a:rPr lang="en-US" dirty="0" smtClean="0"/>
              <a:t>Future statisticians, data scientists</a:t>
            </a:r>
          </a:p>
          <a:p>
            <a:pPr lvl="1"/>
            <a:r>
              <a:rPr lang="en-US" dirty="0" smtClean="0"/>
              <a:t>Future leaders, general public</a:t>
            </a:r>
          </a:p>
          <a:p>
            <a:r>
              <a:rPr lang="en-US" dirty="0" smtClean="0"/>
              <a:t>Creativity</a:t>
            </a:r>
          </a:p>
          <a:p>
            <a:pPr lvl="1"/>
            <a:r>
              <a:rPr lang="en-US" dirty="0" smtClean="0"/>
              <a:t>Courses, curriculum</a:t>
            </a:r>
          </a:p>
          <a:p>
            <a:r>
              <a:rPr lang="en-US" dirty="0" smtClean="0"/>
              <a:t>Educational research</a:t>
            </a:r>
          </a:p>
          <a:p>
            <a:r>
              <a:rPr lang="en-US" dirty="0" smtClean="0"/>
              <a:t>Statistical consulting, collaboration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62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r>
              <a:rPr lang="en-US" dirty="0" smtClean="0"/>
              <a:t>Teaching load</a:t>
            </a:r>
          </a:p>
          <a:p>
            <a:pPr lvl="1"/>
            <a:r>
              <a:rPr lang="en-US" dirty="0" smtClean="0"/>
              <a:t>Including number of different </a:t>
            </a:r>
            <a:r>
              <a:rPr lang="en-US" dirty="0" smtClean="0"/>
              <a:t>preparations, class sizes</a:t>
            </a:r>
            <a:endParaRPr lang="en-US" dirty="0" smtClean="0"/>
          </a:p>
          <a:p>
            <a:r>
              <a:rPr lang="en-US" dirty="0" smtClean="0"/>
              <a:t>Teaching support</a:t>
            </a:r>
          </a:p>
          <a:p>
            <a:pPr lvl="1"/>
            <a:r>
              <a:rPr lang="en-US" dirty="0" smtClean="0"/>
              <a:t>E.g., graders, </a:t>
            </a:r>
            <a:r>
              <a:rPr lang="en-US" dirty="0" smtClean="0"/>
              <a:t>technology, …</a:t>
            </a:r>
            <a:endParaRPr lang="en-US" dirty="0" smtClean="0"/>
          </a:p>
          <a:p>
            <a:r>
              <a:rPr lang="en-US" dirty="0" smtClean="0"/>
              <a:t>Colleagues, collegiality</a:t>
            </a:r>
            <a:endParaRPr lang="en-US" dirty="0" smtClean="0"/>
          </a:p>
          <a:p>
            <a:r>
              <a:rPr lang="en-US" dirty="0" smtClean="0"/>
              <a:t>What’s </a:t>
            </a:r>
            <a:r>
              <a:rPr lang="en-US" dirty="0" smtClean="0"/>
              <a:t>expected, what’s valued</a:t>
            </a:r>
            <a:endParaRPr lang="en-US" dirty="0" smtClean="0"/>
          </a:p>
          <a:p>
            <a:r>
              <a:rPr lang="en-US" dirty="0" smtClean="0"/>
              <a:t>Requirements for scholarship, including what </a:t>
            </a:r>
            <a:r>
              <a:rPr lang="en-US" dirty="0" smtClean="0"/>
              <a:t>“counts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July 2018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JSM workshop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C9A65-CAE6-434E-B465-DBBA5BA6FFB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97217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2913</TotalTime>
  <Words>204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Wingdings</vt:lpstr>
      <vt:lpstr>Edge</vt:lpstr>
      <vt:lpstr>Teaching-Oriented Careers in Statistics and Data Science</vt:lpstr>
      <vt:lpstr>Rewarding career opportunities</vt:lpstr>
      <vt:lpstr>PowerPoint Presentation</vt:lpstr>
      <vt:lpstr>PowerPoint Presentation</vt:lpstr>
      <vt:lpstr>Some rewarding aspects</vt:lpstr>
      <vt:lpstr>Things to consider</vt:lpstr>
    </vt:vector>
  </TitlesOfParts>
  <Company>Cal Poly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Introductory Statistics with Activities and Data</dc:title>
  <dc:creator>Allan Rossman</dc:creator>
  <cp:lastModifiedBy>Allan Rossman</cp:lastModifiedBy>
  <cp:revision>168</cp:revision>
  <dcterms:created xsi:type="dcterms:W3CDTF">2009-03-26T00:55:02Z</dcterms:created>
  <dcterms:modified xsi:type="dcterms:W3CDTF">2018-07-27T22:15:03Z</dcterms:modified>
</cp:coreProperties>
</file>