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5" r:id="rId4"/>
    <p:sldId id="306" r:id="rId5"/>
    <p:sldId id="308" r:id="rId6"/>
    <p:sldId id="307" r:id="rId7"/>
    <p:sldId id="311" r:id="rId8"/>
    <p:sldId id="309" r:id="rId9"/>
    <p:sldId id="310" r:id="rId10"/>
    <p:sldId id="30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E1A1FA7-F1D9-4AF7-8857-30DB97998B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642539-99BE-4FCF-B52A-16096F106A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AA428E9A-981A-3191-D110-F1B690A9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EC6F756E-0137-3499-FB5F-0D8DDEC81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1E44D2FD-A222-3987-539D-5B7791B87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4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5AF5B19D-5DFB-C470-DBD1-CBC5C34D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C3526CFB-64AB-C750-8446-B2F513315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3DC647CA-FE06-DF29-5FC1-75E93706C0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8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F89F9312-CF28-AC61-7851-48AA4D8F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2923C816-DCFF-FE36-E0D6-506308D03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D321CA5D-2CCC-5D49-EF00-49C2FC187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97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116906BF-316D-3171-4DCC-C527A0AA9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9E7669DA-17C7-A160-30E0-0CE93F1CD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647DE2A7-201D-7505-7220-A8D4DE3B0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4840608F-B5F3-DEA1-6B1A-F0B01138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72F2FF83-3D99-AFF8-C8DF-EDAE5FE57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A346C88D-4B4D-F3CA-2498-005C8F6077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689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>
          <a:extLst>
            <a:ext uri="{FF2B5EF4-FFF2-40B4-BE49-F238E27FC236}">
              <a16:creationId xmlns:a16="http://schemas.microsoft.com/office/drawing/2014/main" id="{C2E2D081-7638-2668-2D5A-DCACDDC73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>
            <a:extLst>
              <a:ext uri="{FF2B5EF4-FFF2-40B4-BE49-F238E27FC236}">
                <a16:creationId xmlns:a16="http://schemas.microsoft.com/office/drawing/2014/main" id="{AB040BE6-1455-003F-CED4-40F842C88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>
            <a:extLst>
              <a:ext uri="{FF2B5EF4-FFF2-40B4-BE49-F238E27FC236}">
                <a16:creationId xmlns:a16="http://schemas.microsoft.com/office/drawing/2014/main" id="{34779549-E842-840B-409F-F21AC48BD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584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rgbClr val="1A1C1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beçalho da Seção">
  <p:cSld name="1_Cabeçalho da Seçã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sz="3600" b="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 b="1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737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Fevereiro 2025 / versão 1</a:t>
            </a:r>
            <a:endParaRPr sz="2000" dirty="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 panose="020B0604020202020204"/>
              <a:buNone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ctr">
              <a:spcBef>
                <a:spcPts val="0"/>
              </a:spcBef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  <a:defRPr sz="4000">
                <a:solidFill>
                  <a:srgbClr val="D8D8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 panose="020B0604020202020204"/>
              <a:buNone/>
            </a:pPr>
            <a:r>
              <a:rPr lang="pt-BR" sz="2400" b="1">
                <a:solidFill>
                  <a:srgbClr val="D8D8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 direitos reservados. Reprodução ou divulgação total ou parcial deste documento é expressamente proibido sem o consentimento formal, por escrito, do Professor (autor).</a:t>
            </a:r>
            <a:endParaRPr sz="4800" b="1">
              <a:solidFill>
                <a:srgbClr val="D8D8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e Conteúdo">
  <p:cSld name="1_Título e Conteúd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 panose="020B0604020202020204"/>
              <a:buNone/>
              <a:defRPr sz="4400" b="1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1A1C1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Copyright © 2025</a:t>
            </a:r>
            <a:br>
              <a:rPr lang="pt-BR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dirty="0"/>
              <a:t>Prof. Lucas Silva</a:t>
            </a:r>
          </a:p>
        </p:txBody>
      </p:sp>
      <p:sp>
        <p:nvSpPr>
          <p:cNvPr id="464" name="Google Shape;464;p47"/>
          <p:cNvSpPr txBox="1">
            <a:spLocks noGrp="1"/>
          </p:cNvSpPr>
          <p:nvPr>
            <p:ph type="sldNum" idx="4294967295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 panose="020B0604020202020204"/>
              <a:buNone/>
            </a:pPr>
            <a:r>
              <a:rPr lang="pt-BR"/>
              <a:t>Engenharia de Software</a:t>
            </a:r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body" idx="2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</a:p>
        </p:txBody>
      </p:sp>
      <p:sp>
        <p:nvSpPr>
          <p:cNvPr id="60" name="Google Shape;60;p2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 lang="pt-BR"/>
          </a:p>
        </p:txBody>
      </p:sp>
      <p:sp>
        <p:nvSpPr>
          <p:cNvPr id="79" name="Google Shape;79;p5"/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Lucas Silva de Sousa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24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Professor e Tutor Engenharia de Software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Front-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Design e Web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Development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JavaScript</a:t>
            </a:r>
            <a:endParaRPr lang="pt-BR" sz="2800" dirty="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Licenciatura em Geografia (IFPA)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Duas p</a:t>
            </a:r>
            <a:r>
              <a:rPr lang="pt-BR" sz="2800" dirty="0">
                <a:solidFill>
                  <a:srgbClr val="595959"/>
                </a:solidFill>
              </a:rPr>
              <a:t>ós em Metodologia e Ensino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Pós em </a:t>
            </a:r>
            <a:r>
              <a:rPr lang="pt-BR" sz="2800" dirty="0">
                <a:solidFill>
                  <a:srgbClr val="595959"/>
                </a:solidFill>
              </a:rPr>
              <a:t>Administração de Pessoas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MBA em Segurança da Informação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Pós em Análise e Desenvolvimento de Programas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MBA em Gestão Escolar (USP)</a:t>
            </a: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MBA em Engenharia de Software (USP)</a:t>
            </a:r>
            <a:endParaRPr lang="pt-BR" sz="2800" dirty="0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7323CD-24A8-8E29-4EFB-5FBE6931A4BA}"/>
              </a:ext>
            </a:extLst>
          </p:cNvPr>
          <p:cNvSpPr txBox="1"/>
          <p:nvPr/>
        </p:nvSpPr>
        <p:spPr>
          <a:xfrm>
            <a:off x="3175820" y="544046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linkedin.com/in/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lucasss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-professor / </a:t>
            </a:r>
            <a:r>
              <a:rPr lang="pt-BR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proflucas.sousa@fiap.com.br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0113FFBF-5D1E-7C8A-59EF-F0DE88EB2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>
            <a:extLst>
              <a:ext uri="{FF2B5EF4-FFF2-40B4-BE49-F238E27FC236}">
                <a16:creationId xmlns:a16="http://schemas.microsoft.com/office/drawing/2014/main" id="{98CB18E9-3005-657B-48E0-9B1D9CEB04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lang="pt-BR"/>
          </a:p>
        </p:txBody>
      </p:sp>
      <p:sp>
        <p:nvSpPr>
          <p:cNvPr id="79" name="Google Shape;79;p5">
            <a:extLst>
              <a:ext uri="{FF2B5EF4-FFF2-40B4-BE49-F238E27FC236}">
                <a16:creationId xmlns:a16="http://schemas.microsoft.com/office/drawing/2014/main" id="{CFFBD938-3D5D-8932-D38F-3836D9C3D332}"/>
              </a:ext>
            </a:extLst>
          </p:cNvPr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Objetivos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P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reparar o aluno para ser um Front-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Developer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skills para atender o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Experience do projeto e fazer o desenvolvimento Hands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páginas web e Marketplaces de forma responsiva. Com o movimento Mobile </a:t>
            </a:r>
            <a:r>
              <a:rPr lang="pt-BR" sz="2800" dirty="0" err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First</a:t>
            </a:r>
            <a:r>
              <a:rPr lang="pt-BR" sz="2800" dirty="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 larga utilização de smartphones, tamanhos de telas diferenciados e vários navegadores disponíveis, é essencial que suas páginas web tenham um funcionamento responsivo para as mais diferentes plataformas.</a:t>
            </a:r>
          </a:p>
        </p:txBody>
      </p:sp>
    </p:spTree>
    <p:extLst>
      <p:ext uri="{BB962C8B-B14F-4D97-AF65-F5344CB8AC3E}">
        <p14:creationId xmlns:p14="http://schemas.microsoft.com/office/powerpoint/2010/main" val="24014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8FA87F31-D41D-3D63-8F4A-580A606C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>
            <a:extLst>
              <a:ext uri="{FF2B5EF4-FFF2-40B4-BE49-F238E27FC236}">
                <a16:creationId xmlns:a16="http://schemas.microsoft.com/office/drawing/2014/main" id="{D690C6F5-89A7-20BE-69A0-49DB1E96D7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 lang="pt-BR"/>
          </a:p>
        </p:txBody>
      </p:sp>
      <p:sp>
        <p:nvSpPr>
          <p:cNvPr id="79" name="Google Shape;79;p5">
            <a:extLst>
              <a:ext uri="{FF2B5EF4-FFF2-40B4-BE49-F238E27FC236}">
                <a16:creationId xmlns:a16="http://schemas.microsoft.com/office/drawing/2014/main" id="{5DE3CDCD-CD64-A44B-35C0-0308C86AA292}"/>
              </a:ext>
            </a:extLst>
          </p:cNvPr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Conteúdo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HTML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Prototipagem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CSS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595959"/>
                </a:solidFill>
              </a:rPr>
              <a:t>Flexbox</a:t>
            </a:r>
            <a:endParaRPr lang="pt-BR" sz="2800" dirty="0">
              <a:solidFill>
                <a:srgbClr val="595959"/>
              </a:solidFill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Grid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Design responsivo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595959"/>
                </a:solidFill>
              </a:rPr>
              <a:t>Framework</a:t>
            </a: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595959"/>
                </a:solidFill>
              </a:rPr>
              <a:t>Bootstrap</a:t>
            </a:r>
            <a:endParaRPr lang="pt-BR" sz="2800" dirty="0">
              <a:solidFill>
                <a:srgbClr val="595959"/>
              </a:solidFill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595959"/>
                </a:solidFill>
              </a:rPr>
              <a:t>Tailwind</a:t>
            </a:r>
            <a:endParaRPr lang="pt-BR" sz="2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6AD739C2-E45C-4A14-674C-A5558AF2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>
            <a:extLst>
              <a:ext uri="{FF2B5EF4-FFF2-40B4-BE49-F238E27FC236}">
                <a16:creationId xmlns:a16="http://schemas.microsoft.com/office/drawing/2014/main" id="{B701808E-A5F3-3B46-6A07-5F769FE075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 lang="pt-BR"/>
          </a:p>
        </p:txBody>
      </p:sp>
      <p:sp>
        <p:nvSpPr>
          <p:cNvPr id="79" name="Google Shape;79;p5">
            <a:extLst>
              <a:ext uri="{FF2B5EF4-FFF2-40B4-BE49-F238E27FC236}">
                <a16:creationId xmlns:a16="http://schemas.microsoft.com/office/drawing/2014/main" id="{4E55C90A-4CA0-B1FF-72E8-1DEACF93482C}"/>
              </a:ext>
            </a:extLst>
          </p:cNvPr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Metodologia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CE5DAF-99EB-BF4E-4E40-9118684D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44" y="1761305"/>
            <a:ext cx="6842111" cy="46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E47B74E8-6A19-9542-3BD6-4F3724AE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>
            <a:extLst>
              <a:ext uri="{FF2B5EF4-FFF2-40B4-BE49-F238E27FC236}">
                <a16:creationId xmlns:a16="http://schemas.microsoft.com/office/drawing/2014/main" id="{36829C7C-FD2C-6D14-EDE9-99C018911A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 lang="pt-BR"/>
          </a:p>
        </p:txBody>
      </p:sp>
      <p:sp>
        <p:nvSpPr>
          <p:cNvPr id="79" name="Google Shape;79;p5">
            <a:extLst>
              <a:ext uri="{FF2B5EF4-FFF2-40B4-BE49-F238E27FC236}">
                <a16:creationId xmlns:a16="http://schemas.microsoft.com/office/drawing/2014/main" id="{DB69588C-0E9F-475E-BBAB-37EFFEE1A4D5}"/>
              </a:ext>
            </a:extLst>
          </p:cNvPr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Recomendação de Livros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D4A745-2E87-416F-D1BE-63D585BC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607368"/>
            <a:ext cx="3081129" cy="39869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26567E-12B5-0132-1762-162074C0D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690" y="1607368"/>
            <a:ext cx="2903355" cy="4098086"/>
          </a:xfrm>
          <a:prstGeom prst="rect">
            <a:avLst/>
          </a:prstGeom>
        </p:spPr>
      </p:pic>
      <p:pic>
        <p:nvPicPr>
          <p:cNvPr id="8" name="Imagem 7" descr="Gráfico">
            <a:extLst>
              <a:ext uri="{FF2B5EF4-FFF2-40B4-BE49-F238E27FC236}">
                <a16:creationId xmlns:a16="http://schemas.microsoft.com/office/drawing/2014/main" id="{7132E997-E5EF-D8D5-975C-4C9586AA7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381" y="1607368"/>
            <a:ext cx="2903355" cy="409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5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2EBA3E4C-FE8B-69BE-FDB7-49C6CCEC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>
            <a:extLst>
              <a:ext uri="{FF2B5EF4-FFF2-40B4-BE49-F238E27FC236}">
                <a16:creationId xmlns:a16="http://schemas.microsoft.com/office/drawing/2014/main" id="{2B44333E-E778-3B37-868F-DA82F34123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 lang="pt-BR"/>
          </a:p>
        </p:txBody>
      </p:sp>
      <p:sp>
        <p:nvSpPr>
          <p:cNvPr id="79" name="Google Shape;79;p5">
            <a:extLst>
              <a:ext uri="{FF2B5EF4-FFF2-40B4-BE49-F238E27FC236}">
                <a16:creationId xmlns:a16="http://schemas.microsoft.com/office/drawing/2014/main" id="{A7790A61-8B92-7A16-ACAE-5DA0037FE202}"/>
              </a:ext>
            </a:extLst>
          </p:cNvPr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Avaliação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449000BB-5264-1E64-7AEA-6B166D46CD00}"/>
              </a:ext>
            </a:extLst>
          </p:cNvPr>
          <p:cNvSpPr txBox="1"/>
          <p:nvPr/>
        </p:nvSpPr>
        <p:spPr>
          <a:xfrm>
            <a:off x="911224" y="1072091"/>
            <a:ext cx="6158169" cy="505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As notas semestrais na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FIAP </a:t>
            </a:r>
            <a:r>
              <a:rPr lang="pt-BR" sz="2400" dirty="0">
                <a:solidFill>
                  <a:srgbClr val="797979"/>
                </a:solidFill>
                <a:latin typeface="Gotham HTF Light" pitchFamily="50" charset="0"/>
                <a:cs typeface="Gotham HTF Bold"/>
              </a:rPr>
              <a:t>são compostas: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0A9F807-EBFB-0714-4BC1-6A13AAB94AA6}"/>
              </a:ext>
            </a:extLst>
          </p:cNvPr>
          <p:cNvSpPr txBox="1"/>
          <p:nvPr/>
        </p:nvSpPr>
        <p:spPr>
          <a:xfrm>
            <a:off x="911226" y="1504319"/>
            <a:ext cx="9609290" cy="2796599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40%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Project Checkpoint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Challenge&amp;Feedback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(2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Challenge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+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3 Checkpoint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400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60%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Global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Solution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(solução de tarefas de Cases reais)</a:t>
            </a:r>
          </a:p>
          <a:p>
            <a:pPr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  <a:cs typeface="Roboto Light"/>
              </a:rPr>
              <a:t>MS1 = (PCC&amp;F x 0.4 + GS x 0.6)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Gotham HTF" pitchFamily="50" charset="0"/>
              <a:cs typeface="Roboto Light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F4B16406-9225-EAC8-0ABD-6FB8993098D6}"/>
              </a:ext>
            </a:extLst>
          </p:cNvPr>
          <p:cNvSpPr txBox="1"/>
          <p:nvPr/>
        </p:nvSpPr>
        <p:spPr>
          <a:xfrm>
            <a:off x="1377271" y="5232232"/>
            <a:ext cx="582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ATENÇÃO: CP NÃO TEM SUBSTITUTIVA</a:t>
            </a:r>
          </a:p>
        </p:txBody>
      </p:sp>
    </p:spTree>
    <p:extLst>
      <p:ext uri="{BB962C8B-B14F-4D97-AF65-F5344CB8AC3E}">
        <p14:creationId xmlns:p14="http://schemas.microsoft.com/office/powerpoint/2010/main" val="346663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>
          <a:extLst>
            <a:ext uri="{FF2B5EF4-FFF2-40B4-BE49-F238E27FC236}">
              <a16:creationId xmlns:a16="http://schemas.microsoft.com/office/drawing/2014/main" id="{3244DDBA-8A68-F148-4813-9D22B875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>
            <a:extLst>
              <a:ext uri="{FF2B5EF4-FFF2-40B4-BE49-F238E27FC236}">
                <a16:creationId xmlns:a16="http://schemas.microsoft.com/office/drawing/2014/main" id="{73BDCA20-3136-9029-37EF-FA55753258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 lang="pt-BR"/>
          </a:p>
        </p:txBody>
      </p:sp>
      <p:sp>
        <p:nvSpPr>
          <p:cNvPr id="79" name="Google Shape;79;p5">
            <a:extLst>
              <a:ext uri="{FF2B5EF4-FFF2-40B4-BE49-F238E27FC236}">
                <a16:creationId xmlns:a16="http://schemas.microsoft.com/office/drawing/2014/main" id="{D47E20A3-CB46-3AEF-3E6C-490FF73E6A08}"/>
              </a:ext>
            </a:extLst>
          </p:cNvPr>
          <p:cNvSpPr/>
          <p:nvPr/>
        </p:nvSpPr>
        <p:spPr>
          <a:xfrm>
            <a:off x="911225" y="412956"/>
            <a:ext cx="10822305" cy="529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r>
              <a:rPr lang="pt-BR" sz="3600" b="1" dirty="0">
                <a:solidFill>
                  <a:srgbClr val="EC1164"/>
                </a:solidFill>
              </a:rPr>
              <a:t>Avaliação</a:t>
            </a:r>
          </a:p>
          <a:p>
            <a:pPr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</a:pPr>
            <a:endParaRPr lang="pt-BR" sz="2800" dirty="0">
              <a:solidFill>
                <a:srgbClr val="595959"/>
              </a:solidFill>
            </a:endParaRPr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6C62775B-6B1B-5225-73BA-A8362C1A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67" y="3907220"/>
            <a:ext cx="4078208" cy="2493079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DBED09C4-1AB2-B19C-5274-D0F517A4BE96}"/>
              </a:ext>
            </a:extLst>
          </p:cNvPr>
          <p:cNvSpPr txBox="1"/>
          <p:nvPr/>
        </p:nvSpPr>
        <p:spPr>
          <a:xfrm>
            <a:off x="911225" y="1072158"/>
            <a:ext cx="9758794" cy="10919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 média anual é ponderada, ou seja, os semestres possuem pesos diferentes</a:t>
            </a:r>
            <a:r>
              <a:rPr lang="pt-BR" sz="2800" dirty="0">
                <a:solidFill>
                  <a:srgbClr val="797979"/>
                </a:solidFill>
                <a:latin typeface="Gotham HTF Light" pitchFamily="50" charset="0"/>
                <a:cs typeface="Gotham HTF Bold"/>
              </a:rPr>
              <a:t>: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166FE15-13B4-28D1-04EA-8332AC85AE8E}"/>
              </a:ext>
            </a:extLst>
          </p:cNvPr>
          <p:cNvSpPr txBox="1"/>
          <p:nvPr/>
        </p:nvSpPr>
        <p:spPr>
          <a:xfrm>
            <a:off x="670469" y="2277840"/>
            <a:ext cx="7419854" cy="672941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MA</a:t>
            </a:r>
            <a:r>
              <a:rPr lang="de-DE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  <a:cs typeface="Roboto Light"/>
              </a:rPr>
              <a:t> = (MS1 x 0.4 + MS2 x 0.6)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Gotham HTF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3883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271</Words>
  <Application>Microsoft Office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Gotham HTF</vt:lpstr>
      <vt:lpstr>Gotham HTF Light</vt:lpstr>
      <vt:lpstr>Personalizar design</vt:lpstr>
      <vt:lpstr>Apresentação do PowerPoint</vt:lpstr>
      <vt:lpstr>Engenharia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2025 Prof. Lucas Silva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Fernando Oberleitner Lima</dc:creator>
  <cp:lastModifiedBy>Lucas Silva</cp:lastModifiedBy>
  <cp:revision>2</cp:revision>
  <dcterms:created xsi:type="dcterms:W3CDTF">2024-03-09T21:57:06Z</dcterms:created>
  <dcterms:modified xsi:type="dcterms:W3CDTF">2025-03-06T01:13:04Z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1046-12.2.0.13489</vt:lpwstr>
  </property>
</Properties>
</file>