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3" r:id="rId9"/>
    <p:sldId id="262" r:id="rId10"/>
    <p:sldId id="263" r:id="rId11"/>
    <p:sldId id="267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3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1F2-5C62-44D0-82BE-702FBE699B8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ABF-6565-4385-A5AC-F46B5B1BD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6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4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72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1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2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9" y="516579"/>
            <a:ext cx="3310969" cy="665024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br>
              <a:rPr lang="en-US" dirty="0">
                <a:latin typeface="+mn-lt"/>
              </a:rPr>
            </a:br>
            <a:r>
              <a:rPr lang="ru-RU" dirty="0">
                <a:latin typeface="+mn-lt"/>
              </a:rPr>
              <a:t>IOT АКАДЕМИИ SAMSUNG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90" y="252903"/>
            <a:ext cx="2231160" cy="448139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6959600" y="6400799"/>
            <a:ext cx="51105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 - 2019 </a:t>
            </a:r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66818" y="1817950"/>
            <a:ext cx="7607531" cy="1325563"/>
          </a:xfrm>
        </p:spPr>
        <p:txBody>
          <a:bodyPr/>
          <a:lstStyle/>
          <a:p>
            <a:r>
              <a:rPr lang="ru-RU" sz="4800" dirty="0"/>
              <a:t>Система контроля осветительных приборов</a:t>
            </a: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366819" y="3522335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Жеребцов Гавриил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chemeClr val="tx2">
                  <a:lumMod val="75000"/>
                </a:schemeClr>
              </a:solidFill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Руководители: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Верещагин Артем Анатольевич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0114" y="2046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40114" y="1785257"/>
            <a:ext cx="9592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Прошивка на базовую станцию и элемент связи взяты с официальных</a:t>
            </a:r>
          </a:p>
          <a:p>
            <a:r>
              <a:rPr lang="ru-RU" sz="2400" dirty="0"/>
              <a:t>    источников </a:t>
            </a:r>
            <a:r>
              <a:rPr lang="en-US" sz="2400" dirty="0"/>
              <a:t>Unwired Devices</a:t>
            </a:r>
          </a:p>
          <a:p>
            <a:endParaRPr lang="en-US" sz="2400" dirty="0"/>
          </a:p>
          <a:p>
            <a:r>
              <a:rPr lang="ru-RU" sz="2400" dirty="0"/>
              <a:t>●</a:t>
            </a:r>
            <a:r>
              <a:rPr lang="en-US" sz="2400" dirty="0"/>
              <a:t> </a:t>
            </a:r>
            <a:r>
              <a:rPr lang="ru-RU" sz="2400" dirty="0"/>
              <a:t>Приложение на телефон было написано на языке </a:t>
            </a:r>
            <a:r>
              <a:rPr lang="en-US" sz="2400" dirty="0"/>
              <a:t>Java</a:t>
            </a:r>
          </a:p>
          <a:p>
            <a:r>
              <a:rPr lang="en-US" sz="2400" dirty="0"/>
              <a:t>    </a:t>
            </a:r>
            <a:r>
              <a:rPr lang="ru-RU" sz="2400" dirty="0"/>
              <a:t>с использованием </a:t>
            </a:r>
            <a:r>
              <a:rPr lang="en-US" sz="2400" dirty="0"/>
              <a:t>IDE Android Studio.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22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устройства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8F21EE-9534-432C-8612-57F44C85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92" y="2357789"/>
            <a:ext cx="5019674" cy="32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D6F1-500A-484D-B92C-C16807A3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46313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EBC1E3-FD46-41C3-9C2E-ECECAC8FA150}"/>
              </a:ext>
            </a:extLst>
          </p:cNvPr>
          <p:cNvSpPr/>
          <p:nvPr/>
        </p:nvSpPr>
        <p:spPr>
          <a:xfrm>
            <a:off x="1240151" y="2098524"/>
            <a:ext cx="97116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Был разработан прототип контроля осветительных приборов, в которой </a:t>
            </a:r>
            <a:r>
              <a:rPr lang="en-US" sz="2400" dirty="0">
                <a:solidFill>
                  <a:srgbClr val="263996"/>
                </a:solidFill>
              </a:rPr>
              <a:t>  </a:t>
            </a:r>
            <a:r>
              <a:rPr lang="ru-RU" sz="2400" dirty="0">
                <a:solidFill>
                  <a:srgbClr val="263996"/>
                </a:solidFill>
              </a:rPr>
              <a:t>есть возможность задать ночной режим работы, реализован контроль за элементами</a:t>
            </a:r>
            <a:r>
              <a:rPr lang="en-US" sz="2400" dirty="0">
                <a:solidFill>
                  <a:srgbClr val="263996"/>
                </a:solidFill>
              </a:rPr>
              <a:t> </a:t>
            </a:r>
            <a:r>
              <a:rPr lang="ru-RU" sz="2400" dirty="0">
                <a:solidFill>
                  <a:srgbClr val="263996"/>
                </a:solidFill>
              </a:rPr>
              <a:t>в цепи тока, реализовано общение через </a:t>
            </a:r>
            <a:r>
              <a:rPr lang="en-US" sz="2400" dirty="0">
                <a:solidFill>
                  <a:srgbClr val="263996"/>
                </a:solidFill>
              </a:rPr>
              <a:t>MQTT </a:t>
            </a:r>
            <a:r>
              <a:rPr lang="ru-RU" sz="2400" dirty="0">
                <a:solidFill>
                  <a:srgbClr val="263996"/>
                </a:solidFill>
              </a:rPr>
              <a:t>протокол и </a:t>
            </a:r>
            <a:r>
              <a:rPr lang="en-US" sz="2400" dirty="0">
                <a:solidFill>
                  <a:srgbClr val="263996"/>
                </a:solidFill>
              </a:rPr>
              <a:t>   </a:t>
            </a:r>
            <a:r>
              <a:rPr lang="ru-RU" sz="2400" dirty="0">
                <a:solidFill>
                  <a:srgbClr val="263996"/>
                </a:solidFill>
              </a:rPr>
              <a:t>есть удобный доступ через мобильное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9433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3366" y="1755392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263996"/>
                </a:solidFill>
              </a:rPr>
              <a:t>Спасибо за внимание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49830" y="3519714"/>
            <a:ext cx="10537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263996"/>
                </a:solidFill>
              </a:rPr>
              <a:t>Название проекта: Система контроля </a:t>
            </a:r>
          </a:p>
          <a:p>
            <a:r>
              <a:rPr lang="ru-RU" sz="4000" dirty="0">
                <a:solidFill>
                  <a:srgbClr val="263996"/>
                </a:solidFill>
              </a:rPr>
              <a:t>				    осветительных приборов</a:t>
            </a:r>
            <a:endParaRPr lang="en-US" sz="4000" dirty="0">
              <a:solidFill>
                <a:srgbClr val="263996"/>
              </a:solidFill>
            </a:endParaRPr>
          </a:p>
          <a:p>
            <a:r>
              <a:rPr lang="ru-RU" sz="4000" dirty="0">
                <a:solidFill>
                  <a:srgbClr val="263996"/>
                </a:solidFill>
              </a:rPr>
              <a:t>Разработчик: Жеребцов Гавриил</a:t>
            </a:r>
          </a:p>
        </p:txBody>
      </p:sp>
    </p:spTree>
    <p:extLst>
      <p:ext uri="{BB962C8B-B14F-4D97-AF65-F5344CB8AC3E}">
        <p14:creationId xmlns:p14="http://schemas.microsoft.com/office/powerpoint/2010/main" val="25780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481" y="2033278"/>
            <a:ext cx="10730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больших предприятиях, где постоянно работают осветительные приборы, </a:t>
            </a:r>
          </a:p>
          <a:p>
            <a:r>
              <a:rPr lang="ru-RU" sz="2400" dirty="0"/>
              <a:t>проблематично проконтролировать работоспособность каждого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4" y="1843314"/>
            <a:ext cx="9795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Реализовать систему, которая позволит отлеживать работоспособность</a:t>
            </a:r>
          </a:p>
          <a:p>
            <a:r>
              <a:rPr lang="ru-RU" sz="2400" dirty="0"/>
              <a:t>осветительных приборов</a:t>
            </a:r>
          </a:p>
          <a:p>
            <a:endParaRPr lang="ru-RU" sz="2400" dirty="0"/>
          </a:p>
          <a:p>
            <a:r>
              <a:rPr lang="ru-RU" sz="2400" dirty="0"/>
              <a:t>● Предоставить возможность удаленного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813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5943" y="1683657"/>
            <a:ext cx="7288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●  Функция просмотра списка элементов и их работоспособности;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Функция запроса данных;</a:t>
            </a:r>
          </a:p>
          <a:p>
            <a:pPr lvl="0"/>
            <a:endParaRPr lang="ru-RU" sz="2400" dirty="0"/>
          </a:p>
          <a:p>
            <a:r>
              <a:rPr lang="ru-RU" sz="2400" dirty="0"/>
              <a:t>● Функция задания ночного и дневного времени работы;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96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Эксплуатационные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5" y="1727200"/>
            <a:ext cx="7390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 Автономность;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Простота эксплуатирования и настройки устройства;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Минимальное количество оборудования;</a:t>
            </a:r>
          </a:p>
          <a:p>
            <a:pPr lvl="0"/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1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036" y="1377907"/>
            <a:ext cx="51579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Базовая станция на </a:t>
            </a:r>
            <a:r>
              <a:rPr lang="en-US" sz="2400" dirty="0"/>
              <a:t>Unwired One</a:t>
            </a:r>
            <a:br>
              <a:rPr lang="ru-RU" sz="2400" dirty="0"/>
            </a:br>
            <a:r>
              <a:rPr lang="ru-RU" sz="2400" dirty="0"/>
              <a:t>● Датчик тока </a:t>
            </a:r>
            <a:r>
              <a:rPr lang="en-US" sz="2400" dirty="0"/>
              <a:t>ACS712</a:t>
            </a:r>
            <a:endParaRPr lang="ru-RU" sz="2400" dirty="0"/>
          </a:p>
          <a:p>
            <a:pPr lvl="0"/>
            <a:r>
              <a:rPr lang="ru-RU" sz="2400" dirty="0"/>
              <a:t>● Лампочка светодиода</a:t>
            </a:r>
          </a:p>
          <a:p>
            <a:pPr lvl="0"/>
            <a:r>
              <a:rPr lang="ru-RU" sz="2400" dirty="0"/>
              <a:t>● Элемент связи из </a:t>
            </a:r>
            <a:r>
              <a:rPr lang="en-US" sz="2400" dirty="0"/>
              <a:t>UMDK-RF </a:t>
            </a:r>
            <a:r>
              <a:rPr lang="ru-RU" sz="2400" dirty="0"/>
              <a:t>и </a:t>
            </a:r>
            <a:r>
              <a:rPr lang="en-US" sz="2400" dirty="0"/>
              <a:t>STM32</a:t>
            </a:r>
            <a:endParaRPr lang="ru-RU" sz="2400" dirty="0"/>
          </a:p>
          <a:p>
            <a:pPr lvl="0"/>
            <a:endParaRPr lang="ru-RU" sz="22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BBCE44-372C-44FF-AEE1-1D64E137F1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1"/>
          <a:stretch/>
        </p:blipFill>
        <p:spPr bwMode="auto">
          <a:xfrm>
            <a:off x="5277903" y="3251200"/>
            <a:ext cx="6594783" cy="2394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66" y="1231509"/>
            <a:ext cx="11663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– Базовая станция, реализованная на STM32L151CCU6 (1650 рублей,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если в корпусе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E</a:t>
            </a:r>
            <a:r>
              <a:rPr lang="ru-RU" sz="2400" dirty="0">
                <a:solidFill>
                  <a:srgbClr val="263996"/>
                </a:solidFill>
              </a:rPr>
              <a:t> и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на основе микрокомпьютера</a:t>
            </a:r>
            <a:r>
              <a:rPr lang="en-US" sz="2400" dirty="0">
                <a:solidFill>
                  <a:srgbClr val="263996"/>
                </a:solidFill>
              </a:rPr>
              <a:t> Black Swift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Unwired One</a:t>
            </a:r>
            <a:r>
              <a:rPr lang="ru-RU" sz="2400" dirty="0">
                <a:solidFill>
                  <a:srgbClr val="263996"/>
                </a:solidFill>
              </a:rPr>
              <a:t> (1800 рублей);</a:t>
            </a:r>
          </a:p>
          <a:p>
            <a:r>
              <a:rPr lang="ru-RU" sz="2400" dirty="0">
                <a:solidFill>
                  <a:srgbClr val="263996"/>
                </a:solidFill>
              </a:rPr>
              <a:t>– Датчик тока </a:t>
            </a:r>
            <a:r>
              <a:rPr lang="en-US" sz="2400" dirty="0">
                <a:solidFill>
                  <a:srgbClr val="263996"/>
                </a:solidFill>
              </a:rPr>
              <a:t>ACS</a:t>
            </a:r>
            <a:r>
              <a:rPr lang="ru-RU" sz="2400" dirty="0">
                <a:solidFill>
                  <a:srgbClr val="263996"/>
                </a:solidFill>
              </a:rPr>
              <a:t>712 (180 рублей);</a:t>
            </a:r>
          </a:p>
          <a:p>
            <a:r>
              <a:rPr lang="ru-RU" sz="2400" dirty="0">
                <a:solidFill>
                  <a:srgbClr val="263996"/>
                </a:solidFill>
              </a:rPr>
              <a:t>– Лампочка светодиодная (140 рублей);</a:t>
            </a:r>
          </a:p>
          <a:p>
            <a:r>
              <a:rPr lang="ru-RU" sz="2400" dirty="0">
                <a:solidFill>
                  <a:srgbClr val="263996"/>
                </a:solidFill>
              </a:rPr>
              <a:t>– Элемент связи датчика со станцией, реализованный на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 (1650 рублей),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рублей);</a:t>
            </a:r>
            <a:endParaRPr lang="en-US" sz="2400" dirty="0">
              <a:solidFill>
                <a:srgbClr val="263996"/>
              </a:solidFill>
            </a:endParaRPr>
          </a:p>
          <a:p>
            <a:endParaRPr lang="en-US" sz="2400" dirty="0">
              <a:solidFill>
                <a:srgbClr val="263996"/>
              </a:solidFill>
            </a:endParaRPr>
          </a:p>
          <a:p>
            <a:endParaRPr lang="en-US" sz="2400" dirty="0">
              <a:solidFill>
                <a:srgbClr val="263996"/>
              </a:solidFill>
            </a:endParaRPr>
          </a:p>
          <a:p>
            <a:endParaRPr lang="ru-RU" sz="2400" dirty="0">
              <a:solidFill>
                <a:srgbClr val="263996"/>
              </a:solidFill>
            </a:endParaRPr>
          </a:p>
          <a:p>
            <a:r>
              <a:rPr lang="ru-RU" sz="2400" dirty="0">
                <a:solidFill>
                  <a:srgbClr val="263996"/>
                </a:solidFill>
              </a:rPr>
              <a:t>Общая стоимость без учета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E </a:t>
            </a:r>
            <a:r>
              <a:rPr lang="ru-RU" sz="2400" dirty="0">
                <a:solidFill>
                  <a:srgbClr val="263996"/>
                </a:solidFill>
              </a:rPr>
              <a:t>составляет примерно 8000 рублей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5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AB915-E6C9-48C5-BC52-FAB6633C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энергопотребления прототипа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FC9FC9-473B-4655-B971-ACE93909D4C0}"/>
              </a:ext>
            </a:extLst>
          </p:cNvPr>
          <p:cNvSpPr/>
          <p:nvPr/>
        </p:nvSpPr>
        <p:spPr>
          <a:xfrm>
            <a:off x="728134" y="1880791"/>
            <a:ext cx="6096000" cy="34565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– Базовая станция ≈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– Датчик тока ACS712 ≈ 11 мА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– Светодиодная лампа ≈ 6*60мА ≈ 360 мА</a:t>
            </a: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Общая сумма  ≈ 375 мА</a:t>
            </a:r>
          </a:p>
        </p:txBody>
      </p:sp>
    </p:spTree>
    <p:extLst>
      <p:ext uri="{BB962C8B-B14F-4D97-AF65-F5344CB8AC3E}">
        <p14:creationId xmlns:p14="http://schemas.microsoft.com/office/powerpoint/2010/main" val="267606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064B5B-BB85-43AC-9582-9061C8FD1B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5272" y="1516743"/>
            <a:ext cx="4897528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266</Words>
  <Application>Microsoft Office PowerPoint</Application>
  <PresentationFormat>Широкоэкранный</PresentationFormat>
  <Paragraphs>77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Система контроля осветительных приборов</vt:lpstr>
      <vt:lpstr>Постановка проблемы</vt:lpstr>
      <vt:lpstr>Решение проблемы</vt:lpstr>
      <vt:lpstr>Функциональные требования</vt:lpstr>
      <vt:lpstr>Эксплуатационные требования</vt:lpstr>
      <vt:lpstr>Оборудование</vt:lpstr>
      <vt:lpstr>Оборудование</vt:lpstr>
      <vt:lpstr>Оценка энергопотребления прототипа </vt:lpstr>
      <vt:lpstr>Архитектура системы</vt:lpstr>
      <vt:lpstr>Программная реализация</vt:lpstr>
      <vt:lpstr>Прототип устройства</vt:lpstr>
      <vt:lpstr>Прототип мобильного приложения</vt:lpstr>
      <vt:lpstr>Заключение</vt:lpstr>
      <vt:lpstr>Заключение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Гавриил Жеребцов</cp:lastModifiedBy>
  <cp:revision>56</cp:revision>
  <dcterms:created xsi:type="dcterms:W3CDTF">2018-05-28T23:03:13Z</dcterms:created>
  <dcterms:modified xsi:type="dcterms:W3CDTF">2019-06-14T07:40:10Z</dcterms:modified>
</cp:coreProperties>
</file>