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73" r:id="rId9"/>
    <p:sldId id="262" r:id="rId10"/>
    <p:sldId id="263" r:id="rId11"/>
    <p:sldId id="267" r:id="rId12"/>
    <p:sldId id="272" r:id="rId13"/>
    <p:sldId id="270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996"/>
    <a:srgbClr val="0F75BC"/>
    <a:srgbClr val="E5F6FF"/>
    <a:srgbClr val="D5F0FF"/>
    <a:srgbClr val="0086CE"/>
    <a:srgbClr val="008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>
        <p:scale>
          <a:sx n="75" d="100"/>
          <a:sy n="75" d="100"/>
        </p:scale>
        <p:origin x="1229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B11F2-5C62-44D0-82BE-702FBE699B87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AEABF-6565-4385-A5AC-F46B5B1BD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02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983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23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860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676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144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728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385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615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527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81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66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bg>
      <p:bgPr>
        <a:gradFill>
          <a:gsLst>
            <a:gs pos="0">
              <a:srgbClr val="D5F0FF"/>
            </a:gs>
            <a:gs pos="100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ouse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4"/>
          <a:stretch/>
        </p:blipFill>
        <p:spPr>
          <a:xfrm>
            <a:off x="15512" y="3562656"/>
            <a:ext cx="12013582" cy="3295344"/>
          </a:xfrm>
          <a:prstGeom prst="rect">
            <a:avLst/>
          </a:prstGeom>
        </p:spPr>
      </p:pic>
      <p:sp>
        <p:nvSpPr>
          <p:cNvPr id="4" name="Дата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FD4A-EA56-455D-89DA-D48DC6E984AC}" type="datetimeFigureOut">
              <a:rPr lang="ru-RU" smtClean="0"/>
              <a:pPr/>
              <a:t>14.06.2019</a:t>
            </a:fld>
            <a:endParaRPr lang="ru-RU"/>
          </a:p>
        </p:txBody>
      </p:sp>
      <p:sp>
        <p:nvSpPr>
          <p:cNvPr id="5" name="Нижний колонтитул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819" y="516579"/>
            <a:ext cx="3310969" cy="665024"/>
          </a:xfrm>
          <a:prstGeom prst="rect">
            <a:avLst/>
          </a:prstGeom>
        </p:spPr>
      </p:pic>
      <p:sp>
        <p:nvSpPr>
          <p:cNvPr id="11" name="Header"/>
          <p:cNvSpPr>
            <a:spLocks noGrp="1"/>
          </p:cNvSpPr>
          <p:nvPr>
            <p:ph type="title" hasCustomPrompt="1"/>
          </p:nvPr>
        </p:nvSpPr>
        <p:spPr>
          <a:xfrm>
            <a:off x="4366819" y="2760335"/>
            <a:ext cx="7607531" cy="13255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4000" b="1">
                <a:solidFill>
                  <a:srgbClr val="263996"/>
                </a:solidFill>
                <a:latin typeface="+mn-lt"/>
              </a:defRPr>
            </a:lvl1pPr>
          </a:lstStyle>
          <a:p>
            <a:r>
              <a:rPr lang="ru-RU" dirty="0">
                <a:latin typeface="+mn-lt"/>
              </a:rPr>
              <a:t>ФИНАЛ КОНКУРСА ПРОЕКТОВ 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ru-RU" dirty="0">
                <a:latin typeface="+mn-lt"/>
              </a:rPr>
              <a:t>IOT АКАДЕМИИ SAMSUNG</a:t>
            </a:r>
            <a:endParaRPr lang="ru-RU" dirty="0"/>
          </a:p>
        </p:txBody>
      </p:sp>
      <p:sp>
        <p:nvSpPr>
          <p:cNvPr id="12" name="Decor"/>
          <p:cNvSpPr/>
          <p:nvPr userDrawn="1"/>
        </p:nvSpPr>
        <p:spPr>
          <a:xfrm>
            <a:off x="4095827" y="443991"/>
            <a:ext cx="36000" cy="430812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Decor"/>
          <p:cNvSpPr/>
          <p:nvPr userDrawn="1"/>
        </p:nvSpPr>
        <p:spPr>
          <a:xfrm>
            <a:off x="4015747" y="443991"/>
            <a:ext cx="36000" cy="180000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Decor"/>
          <p:cNvSpPr/>
          <p:nvPr userDrawn="1"/>
        </p:nvSpPr>
        <p:spPr>
          <a:xfrm>
            <a:off x="3933718" y="4743643"/>
            <a:ext cx="360218" cy="360218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11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House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4"/>
          <a:stretch/>
        </p:blipFill>
        <p:spPr>
          <a:xfrm>
            <a:off x="15512" y="3562656"/>
            <a:ext cx="12013582" cy="3295344"/>
          </a:xfrm>
          <a:prstGeom prst="rect">
            <a:avLst/>
          </a:prstGeom>
        </p:spPr>
      </p:pic>
      <p:sp>
        <p:nvSpPr>
          <p:cNvPr id="4" name="Дата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FD4A-EA56-455D-89DA-D48DC6E984AC}" type="datetimeFigureOut">
              <a:rPr lang="ru-RU" smtClean="0"/>
              <a:pPr/>
              <a:t>14.06.2019</a:t>
            </a:fld>
            <a:endParaRPr lang="ru-RU"/>
          </a:p>
        </p:txBody>
      </p:sp>
      <p:sp>
        <p:nvSpPr>
          <p:cNvPr id="5" name="Нижний колонтитул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890" y="252903"/>
            <a:ext cx="2231160" cy="448139"/>
          </a:xfrm>
          <a:prstGeom prst="rect">
            <a:avLst/>
          </a:prstGeom>
        </p:spPr>
      </p:pic>
      <p:sp>
        <p:nvSpPr>
          <p:cNvPr id="11" name="Header"/>
          <p:cNvSpPr>
            <a:spLocks noGrp="1"/>
          </p:cNvSpPr>
          <p:nvPr>
            <p:ph type="title" hasCustomPrompt="1"/>
          </p:nvPr>
        </p:nvSpPr>
        <p:spPr>
          <a:xfrm>
            <a:off x="545869" y="285989"/>
            <a:ext cx="8789517" cy="399811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2800" b="1">
                <a:solidFill>
                  <a:srgbClr val="263996"/>
                </a:solidFill>
                <a:latin typeface="+mn-lt"/>
              </a:defRPr>
            </a:lvl1pPr>
          </a:lstStyle>
          <a:p>
            <a:r>
              <a:rPr lang="ru-RU" dirty="0">
                <a:latin typeface="+mn-lt"/>
              </a:rPr>
              <a:t>Заголовок</a:t>
            </a:r>
            <a:endParaRPr lang="ru-RU" dirty="0"/>
          </a:p>
        </p:txBody>
      </p:sp>
      <p:sp>
        <p:nvSpPr>
          <p:cNvPr id="12" name="Decor"/>
          <p:cNvSpPr/>
          <p:nvPr userDrawn="1"/>
        </p:nvSpPr>
        <p:spPr>
          <a:xfrm rot="5400000">
            <a:off x="9142050" y="-1901906"/>
            <a:ext cx="36000" cy="540000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Decor"/>
          <p:cNvSpPr/>
          <p:nvPr userDrawn="1"/>
        </p:nvSpPr>
        <p:spPr>
          <a:xfrm rot="5400000">
            <a:off x="1190569" y="438094"/>
            <a:ext cx="36000" cy="720000"/>
          </a:xfrm>
          <a:prstGeom prst="rect">
            <a:avLst/>
          </a:prstGeom>
          <a:solidFill>
            <a:srgbClr val="008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Decor"/>
          <p:cNvSpPr/>
          <p:nvPr userDrawn="1"/>
        </p:nvSpPr>
        <p:spPr>
          <a:xfrm>
            <a:off x="0" y="2050473"/>
            <a:ext cx="12192000" cy="4807527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Decor"/>
          <p:cNvSpPr/>
          <p:nvPr userDrawn="1"/>
        </p:nvSpPr>
        <p:spPr>
          <a:xfrm>
            <a:off x="1568569" y="694392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7" name="Decor"/>
          <p:cNvSpPr/>
          <p:nvPr userDrawn="1"/>
        </p:nvSpPr>
        <p:spPr>
          <a:xfrm>
            <a:off x="6252647" y="694391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8" name="Decor"/>
          <p:cNvSpPr/>
          <p:nvPr userDrawn="1"/>
        </p:nvSpPr>
        <p:spPr>
          <a:xfrm>
            <a:off x="647715" y="694390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4" name="Header"/>
          <p:cNvSpPr txBox="1">
            <a:spLocks/>
          </p:cNvSpPr>
          <p:nvPr userDrawn="1"/>
        </p:nvSpPr>
        <p:spPr>
          <a:xfrm>
            <a:off x="6959600" y="6400799"/>
            <a:ext cx="5110519" cy="3471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2800" b="1">
                <a:solidFill>
                  <a:srgbClr val="263996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ИТОГОВЫЙ  КОНКУРС ПРОЕКТОВ В РТУ МИРЭА - 2019 </a:t>
            </a:r>
          </a:p>
        </p:txBody>
      </p:sp>
    </p:spTree>
    <p:extLst>
      <p:ext uri="{BB962C8B-B14F-4D97-AF65-F5344CB8AC3E}">
        <p14:creationId xmlns:p14="http://schemas.microsoft.com/office/powerpoint/2010/main" val="375524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FFD4A-EA56-455D-89DA-D48DC6E984AC}" type="datetimeFigureOut">
              <a:rPr lang="ru-RU" smtClean="0"/>
              <a:pPr/>
              <a:t>14.06.2019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47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F6FF"/>
            </a:gs>
            <a:gs pos="100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366818" y="1817950"/>
            <a:ext cx="7607531" cy="1325563"/>
          </a:xfrm>
        </p:spPr>
        <p:txBody>
          <a:bodyPr/>
          <a:lstStyle/>
          <a:p>
            <a:r>
              <a:rPr lang="ru-RU" sz="4800" dirty="0"/>
              <a:t>Система контроля осветительных приборов</a:t>
            </a:r>
          </a:p>
        </p:txBody>
      </p:sp>
      <p:sp>
        <p:nvSpPr>
          <p:cNvPr id="3" name="Заголовок 3"/>
          <p:cNvSpPr txBox="1">
            <a:spLocks/>
          </p:cNvSpPr>
          <p:nvPr/>
        </p:nvSpPr>
        <p:spPr>
          <a:xfrm>
            <a:off x="4366819" y="3522335"/>
            <a:ext cx="7607531" cy="1325563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</a:rPr>
              <a:t>Жеребцов Гавриил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b="1" dirty="0">
              <a:solidFill>
                <a:schemeClr val="tx2">
                  <a:lumMod val="75000"/>
                </a:schemeClr>
              </a:solidFill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</a:rPr>
              <a:t>Руководители: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</a:rPr>
              <a:t>Верещагин Артем Анатольевич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Заголовок 3"/>
          <p:cNvSpPr txBox="1">
            <a:spLocks/>
          </p:cNvSpPr>
          <p:nvPr/>
        </p:nvSpPr>
        <p:spPr>
          <a:xfrm>
            <a:off x="514486" y="-211673"/>
            <a:ext cx="3227781" cy="2692405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263996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ИТОГОВЫЙ  КОНКУРС ПРОЕКТОВ В РТУ МИРЭА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63996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- </a:t>
            </a:r>
            <a:r>
              <a:rPr lang="en-US" sz="3200" b="1" dirty="0">
                <a:solidFill>
                  <a:srgbClr val="263996"/>
                </a:solidFill>
                <a:ea typeface="+mj-ea"/>
                <a:cs typeface="+mj-cs"/>
              </a:rPr>
              <a:t>201</a:t>
            </a:r>
            <a:r>
              <a:rPr lang="ru-RU" sz="3200" b="1" dirty="0">
                <a:solidFill>
                  <a:srgbClr val="263996"/>
                </a:solidFill>
                <a:ea typeface="+mj-ea"/>
                <a:cs typeface="+mj-cs"/>
              </a:rPr>
              <a:t>9</a:t>
            </a:r>
            <a:r>
              <a:rPr lang="en-US" sz="3200" b="1" dirty="0">
                <a:solidFill>
                  <a:srgbClr val="263996"/>
                </a:solidFill>
                <a:ea typeface="+mj-ea"/>
                <a:cs typeface="+mj-cs"/>
              </a:rPr>
              <a:t> 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263996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54" y="263783"/>
            <a:ext cx="1484769" cy="164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3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реализация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40114" y="2046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640114" y="1785257"/>
            <a:ext cx="95929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● Прошивка на базовую станцию и элемент связи взяты с официальных</a:t>
            </a:r>
          </a:p>
          <a:p>
            <a:r>
              <a:rPr lang="ru-RU" sz="2400" dirty="0"/>
              <a:t>    источников </a:t>
            </a:r>
            <a:r>
              <a:rPr lang="en-US" sz="2400" dirty="0"/>
              <a:t>Unwired Devices</a:t>
            </a:r>
          </a:p>
          <a:p>
            <a:endParaRPr lang="en-US" sz="2400" dirty="0"/>
          </a:p>
          <a:p>
            <a:r>
              <a:rPr lang="ru-RU" sz="2400" dirty="0"/>
              <a:t>●</a:t>
            </a:r>
            <a:r>
              <a:rPr lang="en-US" sz="2400" dirty="0"/>
              <a:t> </a:t>
            </a:r>
            <a:r>
              <a:rPr lang="ru-RU" sz="2400" dirty="0"/>
              <a:t>Приложение на телефон было написано на языке </a:t>
            </a:r>
            <a:r>
              <a:rPr lang="en-US" sz="2400" dirty="0"/>
              <a:t>Java</a:t>
            </a:r>
          </a:p>
          <a:p>
            <a:r>
              <a:rPr lang="en-US" sz="2400" dirty="0"/>
              <a:t>    </a:t>
            </a:r>
            <a:r>
              <a:rPr lang="ru-RU" sz="2400" dirty="0"/>
              <a:t>с использованием </a:t>
            </a:r>
            <a:r>
              <a:rPr lang="en-US" sz="2400" dirty="0"/>
              <a:t>IDE Android Studio.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0229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 устройства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7828" y="198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8F21EE-9534-432C-8612-57F44C85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682" y="1643687"/>
            <a:ext cx="6125301" cy="39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1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ED6F1-500A-484D-B92C-C16807A3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 мобильного приложения</a:t>
            </a:r>
          </a:p>
        </p:txBody>
      </p:sp>
      <p:pic>
        <p:nvPicPr>
          <p:cNvPr id="3" name="Рисунок 2" descr="https://psv4.userapi.com/c848432/u17556398/docs/d10/9bc308d2c903/Screenshot_1560494143.png?extra=AdzR9sFAQO5AKAcmaOeo8C9j-N40wmJqIGau709WaZLFj44Nc-in8HKx-CPgNtKk1eBNSBMY1gcM5rfqTTn27L7An_8golTdTJ9A0j4TgQZnKacI2TMCPoBoUPodl7KplpbzjHBW2nSdIgIo5qgkOMOC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69" y="1317492"/>
            <a:ext cx="2306692" cy="4100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https://psv4.userapi.com/c848432/u17556398/docs/d1/ab123dd79ebc/Screenshot_1560494149.png?extra=Fw_UyWD0vmY5Px8Irh86sGkhwKwexedUSV81u-KaJxL86DlPEnPv0KEfv4JV94AABpI0uJCi_auhdyHoLBI4MjpzpKRirsD4La8oVPq-lmfdyAYRcNjsehTxSlE2i3TdeY5vVNbTNgYZpoFeAGo1Tzfb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219" y="1317490"/>
            <a:ext cx="2306570" cy="4100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s://psv4.userapi.com/c848432/u17556398/docs/d11/5a4cf3891be3/Screenshot_1560494155.png?extra=PPAHaluhaA82pq_crWNNr3ki9DN9TAmSVzElSwG5o40XAF6aH6ZhfKVAjOPo7ycdWgD5Qeyrfw0l_KInT1mBFsue-gqUu_5CB1xQPpaBIOuxT3nmcw5lSvwUGtpFSqBeNSYY9vBqTjl3BFvtXYiI2wD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447" y="1317490"/>
            <a:ext cx="2307720" cy="4103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s://psv4.userapi.com/c848432/u17556398/docs/d11/8f835e4d43dc/Screenshot_1560494158.png?extra=kdHrcXWntkVnh67GaJdFcKmLee27VU_TqiL8K2iijou90MlqxkgRoygub7Q3JlZ0_DbVpjRg14hXoaC8qsGp8_bMaP8ktPwAO8LsPoivgcipmSdCSycwJ8ZgTnNfaNzWB7vpaBIrfM4ygrhVL8C_6VFL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386" y="1317490"/>
            <a:ext cx="2306601" cy="4100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313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7828" y="198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6EBC1E3-FD46-41C3-9C2E-ECECAC8FA150}"/>
              </a:ext>
            </a:extLst>
          </p:cNvPr>
          <p:cNvSpPr/>
          <p:nvPr/>
        </p:nvSpPr>
        <p:spPr>
          <a:xfrm>
            <a:off x="1240151" y="2098524"/>
            <a:ext cx="97116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263996"/>
                </a:solidFill>
              </a:rPr>
              <a:t>Был разработан прототип контроля осветительных приборов, в которой </a:t>
            </a:r>
            <a:r>
              <a:rPr lang="en-US" sz="2400" dirty="0">
                <a:solidFill>
                  <a:srgbClr val="263996"/>
                </a:solidFill>
              </a:rPr>
              <a:t>  </a:t>
            </a:r>
            <a:r>
              <a:rPr lang="ru-RU" sz="2400" dirty="0">
                <a:solidFill>
                  <a:srgbClr val="263996"/>
                </a:solidFill>
              </a:rPr>
              <a:t>есть возможность задать ночной режим работы, реализован контроль за элементами</a:t>
            </a:r>
            <a:r>
              <a:rPr lang="en-US" sz="2400" dirty="0">
                <a:solidFill>
                  <a:srgbClr val="263996"/>
                </a:solidFill>
              </a:rPr>
              <a:t> </a:t>
            </a:r>
            <a:r>
              <a:rPr lang="ru-RU" sz="2400" dirty="0">
                <a:solidFill>
                  <a:srgbClr val="263996"/>
                </a:solidFill>
              </a:rPr>
              <a:t>в цепи тока, реализовано общение через </a:t>
            </a:r>
            <a:r>
              <a:rPr lang="en-US" sz="2400" dirty="0">
                <a:solidFill>
                  <a:srgbClr val="263996"/>
                </a:solidFill>
              </a:rPr>
              <a:t>MQTT </a:t>
            </a:r>
            <a:r>
              <a:rPr lang="ru-RU" sz="2400" dirty="0">
                <a:solidFill>
                  <a:srgbClr val="263996"/>
                </a:solidFill>
              </a:rPr>
              <a:t>протокол и </a:t>
            </a:r>
            <a:r>
              <a:rPr lang="en-US" sz="2400" dirty="0">
                <a:solidFill>
                  <a:srgbClr val="263996"/>
                </a:solidFill>
              </a:rPr>
              <a:t>   </a:t>
            </a:r>
            <a:r>
              <a:rPr lang="ru-RU" sz="2400" dirty="0">
                <a:solidFill>
                  <a:srgbClr val="263996"/>
                </a:solidFill>
              </a:rPr>
              <a:t>есть удобный доступ через мобильное приложение.</a:t>
            </a:r>
          </a:p>
        </p:txBody>
      </p:sp>
    </p:spTree>
    <p:extLst>
      <p:ext uri="{BB962C8B-B14F-4D97-AF65-F5344CB8AC3E}">
        <p14:creationId xmlns:p14="http://schemas.microsoft.com/office/powerpoint/2010/main" val="94339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7828" y="198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853366" y="1755392"/>
            <a:ext cx="6555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rgbClr val="263996"/>
                </a:solidFill>
              </a:rPr>
              <a:t>Спасибо за внимание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349830" y="3519714"/>
            <a:ext cx="105373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rgbClr val="263996"/>
                </a:solidFill>
              </a:rPr>
              <a:t>Название проекта: Система контроля </a:t>
            </a:r>
          </a:p>
          <a:p>
            <a:r>
              <a:rPr lang="ru-RU" sz="4000" dirty="0">
                <a:solidFill>
                  <a:srgbClr val="263996"/>
                </a:solidFill>
              </a:rPr>
              <a:t>				    осветительных приборов</a:t>
            </a:r>
            <a:endParaRPr lang="en-US" sz="4000" dirty="0">
              <a:solidFill>
                <a:srgbClr val="263996"/>
              </a:solidFill>
            </a:endParaRPr>
          </a:p>
          <a:p>
            <a:r>
              <a:rPr lang="ru-RU" sz="4000" dirty="0">
                <a:solidFill>
                  <a:srgbClr val="263996"/>
                </a:solidFill>
              </a:rPr>
              <a:t>Разработчик: Жеребцов Гавриил</a:t>
            </a:r>
          </a:p>
        </p:txBody>
      </p:sp>
    </p:spTree>
    <p:extLst>
      <p:ext uri="{BB962C8B-B14F-4D97-AF65-F5344CB8AC3E}">
        <p14:creationId xmlns:p14="http://schemas.microsoft.com/office/powerpoint/2010/main" val="257802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проблемы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7481" y="2033278"/>
            <a:ext cx="107308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 больших предприятиях, где постоянно работают осветительные приборы, </a:t>
            </a:r>
          </a:p>
          <a:p>
            <a:r>
              <a:rPr lang="ru-RU" sz="2400" dirty="0"/>
              <a:t>проблематично проконтролировать работоспособность каждого элемента.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693" y="3088400"/>
            <a:ext cx="4598988" cy="324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7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проблемы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6914" y="1843314"/>
            <a:ext cx="97958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● Реализовать систему, которая позволит отлеживать работоспособность</a:t>
            </a:r>
          </a:p>
          <a:p>
            <a:r>
              <a:rPr lang="ru-RU" sz="2400" dirty="0"/>
              <a:t>осветительных приборов</a:t>
            </a:r>
          </a:p>
          <a:p>
            <a:endParaRPr lang="ru-RU" sz="2400" dirty="0"/>
          </a:p>
          <a:p>
            <a:r>
              <a:rPr lang="ru-RU" sz="2400" dirty="0"/>
              <a:t>● Предоставить возможность удаленного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38135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65943" y="1683657"/>
            <a:ext cx="72884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/>
              <a:t>●  Функция просмотра списка элементов и их работоспособности;</a:t>
            </a:r>
          </a:p>
          <a:p>
            <a:pPr lvl="0"/>
            <a:endParaRPr lang="ru-RU" sz="2400" dirty="0"/>
          </a:p>
          <a:p>
            <a:pPr lvl="0"/>
            <a:r>
              <a:rPr lang="ru-RU" sz="2400" dirty="0"/>
              <a:t>●  Функция запроса данных;</a:t>
            </a:r>
          </a:p>
          <a:p>
            <a:pPr lvl="0"/>
            <a:endParaRPr lang="ru-RU" sz="2400" dirty="0"/>
          </a:p>
          <a:p>
            <a:r>
              <a:rPr lang="ru-RU" sz="2400" dirty="0"/>
              <a:t>● Функция задания ночного и дневного времени работы;</a:t>
            </a:r>
          </a:p>
          <a:p>
            <a:pPr lvl="0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3962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Эксплуатационные требования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6915" y="1727200"/>
            <a:ext cx="73902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2400" dirty="0"/>
              <a:t>●  Автономность;</a:t>
            </a:r>
          </a:p>
          <a:p>
            <a:pPr lvl="0"/>
            <a:endParaRPr lang="ru-RU" sz="2400" dirty="0"/>
          </a:p>
          <a:p>
            <a:pPr lvl="0"/>
            <a:r>
              <a:rPr lang="ru-RU" sz="2400" dirty="0"/>
              <a:t>●  Простота эксплуатирования и настройки устройства;</a:t>
            </a:r>
          </a:p>
          <a:p>
            <a:pPr lvl="0"/>
            <a:endParaRPr lang="ru-RU" sz="2400" dirty="0"/>
          </a:p>
          <a:p>
            <a:pPr lvl="0"/>
            <a:r>
              <a:rPr lang="ru-RU" sz="2400" dirty="0"/>
              <a:t>● Минимальное количество оборудования;</a:t>
            </a:r>
          </a:p>
          <a:p>
            <a:pPr lvl="0"/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10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Оборудование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866" y="1231509"/>
            <a:ext cx="116638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263996"/>
                </a:solidFill>
              </a:rPr>
              <a:t>– Базовая станция, реализованная на STM32L151CCU6 (1650 рублей, </a:t>
            </a:r>
            <a:endParaRPr lang="en-US" sz="2400" dirty="0">
              <a:solidFill>
                <a:srgbClr val="263996"/>
              </a:solidFill>
            </a:endParaRPr>
          </a:p>
          <a:p>
            <a:r>
              <a:rPr lang="en-US" sz="2400" dirty="0">
                <a:solidFill>
                  <a:srgbClr val="263996"/>
                </a:solidFill>
              </a:rPr>
              <a:t>       </a:t>
            </a:r>
            <a:r>
              <a:rPr lang="ru-RU" sz="2400" dirty="0">
                <a:solidFill>
                  <a:srgbClr val="263996"/>
                </a:solidFill>
              </a:rPr>
              <a:t>если в корпусе </a:t>
            </a:r>
            <a:r>
              <a:rPr lang="en-US" sz="2400" dirty="0">
                <a:solidFill>
                  <a:srgbClr val="263996"/>
                </a:solidFill>
              </a:rPr>
              <a:t>Unwired Range</a:t>
            </a:r>
            <a:r>
              <a:rPr lang="ru-RU" sz="2400" dirty="0">
                <a:solidFill>
                  <a:srgbClr val="263996"/>
                </a:solidFill>
              </a:rPr>
              <a:t>), </a:t>
            </a:r>
            <a:r>
              <a:rPr lang="en-US" sz="2400" dirty="0">
                <a:solidFill>
                  <a:srgbClr val="263996"/>
                </a:solidFill>
              </a:rPr>
              <a:t>UMDK</a:t>
            </a:r>
            <a:r>
              <a:rPr lang="ru-RU" sz="2400" dirty="0">
                <a:solidFill>
                  <a:srgbClr val="263996"/>
                </a:solidFill>
              </a:rPr>
              <a:t>-</a:t>
            </a:r>
            <a:r>
              <a:rPr lang="en-US" sz="2400" dirty="0">
                <a:solidFill>
                  <a:srgbClr val="263996"/>
                </a:solidFill>
              </a:rPr>
              <a:t>RF </a:t>
            </a:r>
            <a:r>
              <a:rPr lang="ru-RU" sz="2400" dirty="0">
                <a:solidFill>
                  <a:srgbClr val="263996"/>
                </a:solidFill>
              </a:rPr>
              <a:t>(1290 рублей), </a:t>
            </a:r>
            <a:r>
              <a:rPr lang="en-US" sz="2400" dirty="0">
                <a:solidFill>
                  <a:srgbClr val="263996"/>
                </a:solidFill>
              </a:rPr>
              <a:t>UMDK</a:t>
            </a:r>
            <a:r>
              <a:rPr lang="ru-RU" sz="2400" dirty="0">
                <a:solidFill>
                  <a:srgbClr val="263996"/>
                </a:solidFill>
              </a:rPr>
              <a:t>-</a:t>
            </a:r>
            <a:r>
              <a:rPr lang="en-US" sz="2400" dirty="0">
                <a:solidFill>
                  <a:srgbClr val="263996"/>
                </a:solidFill>
              </a:rPr>
              <a:t>GATE</a:t>
            </a:r>
            <a:r>
              <a:rPr lang="ru-RU" sz="2400" dirty="0">
                <a:solidFill>
                  <a:srgbClr val="263996"/>
                </a:solidFill>
              </a:rPr>
              <a:t>/</a:t>
            </a:r>
            <a:r>
              <a:rPr lang="en-US" sz="2400" dirty="0">
                <a:solidFill>
                  <a:srgbClr val="263996"/>
                </a:solidFill>
              </a:rPr>
              <a:t>E</a:t>
            </a:r>
            <a:r>
              <a:rPr lang="ru-RU" sz="2400" dirty="0">
                <a:solidFill>
                  <a:srgbClr val="263996"/>
                </a:solidFill>
              </a:rPr>
              <a:t> и </a:t>
            </a:r>
            <a:endParaRPr lang="en-US" sz="2400" dirty="0">
              <a:solidFill>
                <a:srgbClr val="263996"/>
              </a:solidFill>
            </a:endParaRPr>
          </a:p>
          <a:p>
            <a:r>
              <a:rPr lang="en-US" sz="2400" dirty="0">
                <a:solidFill>
                  <a:srgbClr val="263996"/>
                </a:solidFill>
              </a:rPr>
              <a:t>       </a:t>
            </a:r>
            <a:r>
              <a:rPr lang="ru-RU" sz="2400" dirty="0">
                <a:solidFill>
                  <a:srgbClr val="263996"/>
                </a:solidFill>
              </a:rPr>
              <a:t>на основе микрокомпьютера</a:t>
            </a:r>
            <a:r>
              <a:rPr lang="en-US" sz="2400" dirty="0">
                <a:solidFill>
                  <a:srgbClr val="263996"/>
                </a:solidFill>
              </a:rPr>
              <a:t> Black Swift</a:t>
            </a:r>
            <a:r>
              <a:rPr lang="ru-RU" sz="2400" dirty="0">
                <a:solidFill>
                  <a:srgbClr val="263996"/>
                </a:solidFill>
              </a:rPr>
              <a:t>/</a:t>
            </a:r>
            <a:r>
              <a:rPr lang="en-US" sz="2400" dirty="0">
                <a:solidFill>
                  <a:srgbClr val="263996"/>
                </a:solidFill>
              </a:rPr>
              <a:t>Unwired One</a:t>
            </a:r>
            <a:r>
              <a:rPr lang="ru-RU" sz="2400" dirty="0">
                <a:solidFill>
                  <a:srgbClr val="263996"/>
                </a:solidFill>
              </a:rPr>
              <a:t> (1800 рублей</a:t>
            </a:r>
            <a:r>
              <a:rPr lang="ru-RU" sz="2400" dirty="0" smtClean="0">
                <a:solidFill>
                  <a:srgbClr val="263996"/>
                </a:solidFill>
              </a:rPr>
              <a:t>);</a:t>
            </a:r>
          </a:p>
          <a:p>
            <a:endParaRPr lang="en-US" sz="2400" dirty="0" smtClean="0">
              <a:solidFill>
                <a:srgbClr val="263996"/>
              </a:solidFill>
            </a:endParaRPr>
          </a:p>
          <a:p>
            <a:r>
              <a:rPr lang="ru-RU" sz="2400" dirty="0" smtClean="0">
                <a:solidFill>
                  <a:srgbClr val="263996"/>
                </a:solidFill>
              </a:rPr>
              <a:t>Из этого понятно, что стоимость базы без учета </a:t>
            </a:r>
            <a:r>
              <a:rPr lang="en-US" sz="2400" dirty="0">
                <a:solidFill>
                  <a:srgbClr val="263996"/>
                </a:solidFill>
              </a:rPr>
              <a:t>UMDK</a:t>
            </a:r>
            <a:r>
              <a:rPr lang="ru-RU" sz="2400" dirty="0">
                <a:solidFill>
                  <a:srgbClr val="263996"/>
                </a:solidFill>
              </a:rPr>
              <a:t>-</a:t>
            </a:r>
            <a:r>
              <a:rPr lang="en-US" sz="2400" dirty="0">
                <a:solidFill>
                  <a:srgbClr val="263996"/>
                </a:solidFill>
              </a:rPr>
              <a:t>GATE</a:t>
            </a:r>
            <a:r>
              <a:rPr lang="ru-RU" sz="2400" dirty="0">
                <a:solidFill>
                  <a:srgbClr val="263996"/>
                </a:solidFill>
              </a:rPr>
              <a:t>/</a:t>
            </a:r>
            <a:r>
              <a:rPr lang="en-US" sz="2400" dirty="0" smtClean="0">
                <a:solidFill>
                  <a:srgbClr val="263996"/>
                </a:solidFill>
              </a:rPr>
              <a:t>E</a:t>
            </a:r>
            <a:r>
              <a:rPr lang="ru-RU" sz="2400" dirty="0" smtClean="0">
                <a:solidFill>
                  <a:srgbClr val="263996"/>
                </a:solidFill>
              </a:rPr>
              <a:t> составляет 4740 рублей</a:t>
            </a:r>
            <a:endParaRPr lang="en-US" sz="2400" dirty="0">
              <a:solidFill>
                <a:srgbClr val="263996"/>
              </a:solidFill>
            </a:endParaRPr>
          </a:p>
          <a:p>
            <a:endParaRPr lang="ru-RU" sz="2400" dirty="0">
              <a:solidFill>
                <a:srgbClr val="263996"/>
              </a:solidFill>
            </a:endParaRPr>
          </a:p>
          <a:p>
            <a:r>
              <a:rPr lang="ru-RU" sz="2400" dirty="0">
                <a:solidFill>
                  <a:srgbClr val="263996"/>
                </a:solidFill>
              </a:rPr>
              <a:t>– Датчик тока </a:t>
            </a:r>
            <a:r>
              <a:rPr lang="en-US" sz="2400" dirty="0">
                <a:solidFill>
                  <a:srgbClr val="263996"/>
                </a:solidFill>
              </a:rPr>
              <a:t>ACS</a:t>
            </a:r>
            <a:r>
              <a:rPr lang="ru-RU" sz="2400" dirty="0">
                <a:solidFill>
                  <a:srgbClr val="263996"/>
                </a:solidFill>
              </a:rPr>
              <a:t>712 (180 рублей);</a:t>
            </a:r>
          </a:p>
          <a:p>
            <a:r>
              <a:rPr lang="ru-RU" sz="2400" dirty="0" smtClean="0">
                <a:solidFill>
                  <a:srgbClr val="263996"/>
                </a:solidFill>
              </a:rPr>
              <a:t>– </a:t>
            </a:r>
            <a:r>
              <a:rPr lang="ru-RU" sz="2400" dirty="0">
                <a:solidFill>
                  <a:srgbClr val="263996"/>
                </a:solidFill>
              </a:rPr>
              <a:t>Элемент связи датчика со станцией, реализованный на </a:t>
            </a:r>
            <a:r>
              <a:rPr lang="en-US" sz="2400" dirty="0">
                <a:solidFill>
                  <a:srgbClr val="263996"/>
                </a:solidFill>
              </a:rPr>
              <a:t>Unwired Range</a:t>
            </a:r>
            <a:r>
              <a:rPr lang="ru-RU" sz="2400" dirty="0">
                <a:solidFill>
                  <a:srgbClr val="263996"/>
                </a:solidFill>
              </a:rPr>
              <a:t> (1650 рублей), </a:t>
            </a:r>
            <a:endParaRPr lang="en-US" sz="2400" dirty="0">
              <a:solidFill>
                <a:srgbClr val="263996"/>
              </a:solidFill>
            </a:endParaRPr>
          </a:p>
          <a:p>
            <a:r>
              <a:rPr lang="en-US" sz="2400" dirty="0">
                <a:solidFill>
                  <a:srgbClr val="263996"/>
                </a:solidFill>
              </a:rPr>
              <a:t>      UMDK</a:t>
            </a:r>
            <a:r>
              <a:rPr lang="ru-RU" sz="2400" dirty="0">
                <a:solidFill>
                  <a:srgbClr val="263996"/>
                </a:solidFill>
              </a:rPr>
              <a:t>-</a:t>
            </a:r>
            <a:r>
              <a:rPr lang="en-US" sz="2400" dirty="0">
                <a:solidFill>
                  <a:srgbClr val="263996"/>
                </a:solidFill>
              </a:rPr>
              <a:t>RF </a:t>
            </a:r>
            <a:r>
              <a:rPr lang="ru-RU" sz="2400" dirty="0">
                <a:solidFill>
                  <a:srgbClr val="263996"/>
                </a:solidFill>
              </a:rPr>
              <a:t>(1290 рублей);</a:t>
            </a:r>
            <a:endParaRPr lang="en-US" sz="2400" dirty="0">
              <a:solidFill>
                <a:srgbClr val="263996"/>
              </a:solidFill>
            </a:endParaRPr>
          </a:p>
          <a:p>
            <a:endParaRPr lang="ru-RU" sz="2400" dirty="0">
              <a:solidFill>
                <a:srgbClr val="263996"/>
              </a:solidFill>
            </a:endParaRPr>
          </a:p>
          <a:p>
            <a:r>
              <a:rPr lang="ru-RU" sz="2400" dirty="0">
                <a:solidFill>
                  <a:srgbClr val="263996"/>
                </a:solidFill>
              </a:rPr>
              <a:t>Общая стоимость </a:t>
            </a:r>
            <a:r>
              <a:rPr lang="ru-RU" sz="2400" dirty="0" smtClean="0">
                <a:solidFill>
                  <a:srgbClr val="263996"/>
                </a:solidFill>
              </a:rPr>
              <a:t>элемента составляет 3260 рублей</a:t>
            </a:r>
            <a:endParaRPr lang="ru-RU" sz="2400" dirty="0">
              <a:solidFill>
                <a:srgbClr val="263996"/>
              </a:solidFill>
            </a:endParaRPr>
          </a:p>
          <a:p>
            <a:pPr lvl="0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4259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Оборудование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0036" y="1377907"/>
            <a:ext cx="51579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2400" dirty="0"/>
              <a:t>● Базовая станция на </a:t>
            </a:r>
            <a:r>
              <a:rPr lang="en-US" sz="2400" dirty="0"/>
              <a:t>Unwired One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● Датчик тока </a:t>
            </a:r>
            <a:r>
              <a:rPr lang="en-US" sz="2400" dirty="0"/>
              <a:t>ACS712</a:t>
            </a:r>
            <a:endParaRPr lang="ru-RU" sz="2400" dirty="0"/>
          </a:p>
          <a:p>
            <a:pPr lvl="0"/>
            <a:r>
              <a:rPr lang="ru-RU" sz="2400" dirty="0" smtClean="0"/>
              <a:t>● </a:t>
            </a:r>
            <a:r>
              <a:rPr lang="ru-RU" sz="2400" dirty="0"/>
              <a:t>Элемент связи из </a:t>
            </a:r>
            <a:r>
              <a:rPr lang="en-US" sz="2400" dirty="0"/>
              <a:t>UMDK-RF </a:t>
            </a:r>
            <a:r>
              <a:rPr lang="ru-RU" sz="2400" dirty="0"/>
              <a:t>и </a:t>
            </a:r>
            <a:r>
              <a:rPr lang="en-US" sz="2400" dirty="0"/>
              <a:t>STM32</a:t>
            </a:r>
            <a:endParaRPr lang="ru-RU" sz="2400" dirty="0"/>
          </a:p>
          <a:p>
            <a:pPr lvl="0"/>
            <a:endParaRPr lang="ru-RU" sz="2200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BBCE44-372C-44FF-AEE1-1D64E137F10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71"/>
          <a:stretch/>
        </p:blipFill>
        <p:spPr bwMode="auto">
          <a:xfrm>
            <a:off x="5277903" y="3251200"/>
            <a:ext cx="6594783" cy="23948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57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AB915-E6C9-48C5-BC52-FAB6633C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энергопотребления прототипа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1FC9FC9-473B-4655-B971-ACE93909D4C0}"/>
              </a:ext>
            </a:extLst>
          </p:cNvPr>
          <p:cNvSpPr/>
          <p:nvPr/>
        </p:nvSpPr>
        <p:spPr>
          <a:xfrm>
            <a:off x="728134" y="1880791"/>
            <a:ext cx="6096000" cy="2976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smtClean="0">
                <a:solidFill>
                  <a:srgbClr val="263996"/>
                </a:solidFill>
              </a:rPr>
              <a:t>– </a:t>
            </a:r>
            <a:r>
              <a:rPr lang="ru-RU" sz="2400" dirty="0">
                <a:solidFill>
                  <a:srgbClr val="263996"/>
                </a:solidFill>
              </a:rPr>
              <a:t>Датчик тока ACS712 ≈ 11 мА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263996"/>
                </a:solidFill>
              </a:rPr>
              <a:t>– </a:t>
            </a:r>
            <a:r>
              <a:rPr lang="en-US" sz="2400" dirty="0" err="1" smtClean="0">
                <a:solidFill>
                  <a:srgbClr val="263996"/>
                </a:solidFill>
              </a:rPr>
              <a:t>LoRa</a:t>
            </a:r>
            <a:r>
              <a:rPr lang="en-US" sz="2400" dirty="0" smtClean="0">
                <a:solidFill>
                  <a:srgbClr val="263996"/>
                </a:solidFill>
              </a:rPr>
              <a:t> </a:t>
            </a:r>
            <a:r>
              <a:rPr lang="ru-RU" sz="2400" dirty="0" smtClean="0">
                <a:solidFill>
                  <a:srgbClr val="263996"/>
                </a:solidFill>
              </a:rPr>
              <a:t>модем ≈</a:t>
            </a:r>
            <a:r>
              <a:rPr lang="en-US" sz="2400" dirty="0" smtClean="0">
                <a:solidFill>
                  <a:srgbClr val="263996"/>
                </a:solidFill>
              </a:rPr>
              <a:t> 30 </a:t>
            </a:r>
            <a:r>
              <a:rPr lang="ru-RU" sz="2400" dirty="0" smtClean="0">
                <a:solidFill>
                  <a:srgbClr val="263996"/>
                </a:solidFill>
              </a:rPr>
              <a:t>мА</a:t>
            </a:r>
            <a:endParaRPr lang="en-US" sz="2400" dirty="0">
              <a:solidFill>
                <a:srgbClr val="263996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solidFill>
                <a:srgbClr val="263996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solidFill>
                <a:srgbClr val="263996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400" dirty="0">
              <a:solidFill>
                <a:srgbClr val="263996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263996"/>
                </a:solidFill>
              </a:rPr>
              <a:t>Общая сумма </a:t>
            </a:r>
            <a:r>
              <a:rPr lang="ru-RU" sz="2400" dirty="0" smtClean="0">
                <a:solidFill>
                  <a:srgbClr val="263996"/>
                </a:solidFill>
              </a:rPr>
              <a:t>≈ </a:t>
            </a:r>
            <a:r>
              <a:rPr lang="ru-RU" sz="2400" dirty="0" smtClean="0">
                <a:solidFill>
                  <a:srgbClr val="263996"/>
                </a:solidFill>
              </a:rPr>
              <a:t>45</a:t>
            </a:r>
            <a:r>
              <a:rPr lang="ru-RU" sz="2400" dirty="0" smtClean="0">
                <a:solidFill>
                  <a:srgbClr val="263996"/>
                </a:solidFill>
              </a:rPr>
              <a:t> </a:t>
            </a:r>
            <a:r>
              <a:rPr lang="ru-RU" sz="2400" dirty="0">
                <a:solidFill>
                  <a:srgbClr val="263996"/>
                </a:solidFill>
              </a:rPr>
              <a:t>мА</a:t>
            </a:r>
          </a:p>
        </p:txBody>
      </p:sp>
    </p:spTree>
    <p:extLst>
      <p:ext uri="{BB962C8B-B14F-4D97-AF65-F5344CB8AC3E}">
        <p14:creationId xmlns:p14="http://schemas.microsoft.com/office/powerpoint/2010/main" val="2676064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системы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064B5B-BB85-43AC-9582-9061C8FD1B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35272" y="1516743"/>
            <a:ext cx="4897528" cy="47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6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260</Words>
  <Application>Microsoft Office PowerPoint</Application>
  <PresentationFormat>Широкоэкранный</PresentationFormat>
  <Paragraphs>75</Paragraphs>
  <Slides>14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Calibri</vt:lpstr>
      <vt:lpstr>Тема Office</vt:lpstr>
      <vt:lpstr>Система контроля осветительных приборов</vt:lpstr>
      <vt:lpstr>Постановка проблемы</vt:lpstr>
      <vt:lpstr>Решение проблемы</vt:lpstr>
      <vt:lpstr>Функциональные требования</vt:lpstr>
      <vt:lpstr>Эксплуатационные требования</vt:lpstr>
      <vt:lpstr>Оборудование</vt:lpstr>
      <vt:lpstr>Оборудование</vt:lpstr>
      <vt:lpstr>Оценка энергопотребления прототипа </vt:lpstr>
      <vt:lpstr>Архитектура системы</vt:lpstr>
      <vt:lpstr>Программная реализация</vt:lpstr>
      <vt:lpstr>Прототип устройства</vt:lpstr>
      <vt:lpstr>Прототип мобильного приложения</vt:lpstr>
      <vt:lpstr>Заключение</vt:lpstr>
      <vt:lpstr>Заключение</vt:lpstr>
    </vt:vector>
  </TitlesOfParts>
  <Company>VistaVideo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Lesovoy</dc:creator>
  <cp:lastModifiedBy>student</cp:lastModifiedBy>
  <cp:revision>65</cp:revision>
  <dcterms:created xsi:type="dcterms:W3CDTF">2018-05-28T23:03:13Z</dcterms:created>
  <dcterms:modified xsi:type="dcterms:W3CDTF">2019-06-14T12:03:05Z</dcterms:modified>
</cp:coreProperties>
</file>