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52FEFB-1149-41B5-95C1-42CB4665D5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FAF892-C433-49BB-A35B-C1B862DCEF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AE4D60-975F-43A6-B69E-C4272339D7E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93197E-BCFD-45E3-9442-860F735E1FE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DC2451-910A-45F1-BA22-18172B25FF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C61BA3-627C-442E-B54E-8C7236F0B0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DE5897-0C6E-4AA2-B312-114521BC50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0DDCB8-426D-4402-9193-4470FB2BAC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A0A73F-F59E-49C3-806F-ADD0D674D8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B4EFD5-3DAF-4890-B327-15220010A8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04F17A-6D76-4639-AB34-B921CC705B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1D0A98-8CCC-47CF-A65C-C04A2E943A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VE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VE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V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V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V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VE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V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V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VE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V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V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B739EF4-FEE5-4786-90F7-3F83CA993E5D}" type="slidenum">
              <a:rPr b="0" lang="es-VE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V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1620000" y="3780000"/>
            <a:ext cx="7020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2" name=""/>
          <p:cNvCxnSpPr>
            <a:endCxn id="43" idx="2"/>
          </p:cNvCxnSpPr>
          <p:nvPr/>
        </p:nvCxnSpPr>
        <p:spPr>
          <a:xfrm flipV="1" rot="16200000">
            <a:off x="1747440" y="1660680"/>
            <a:ext cx="1504440" cy="2517480"/>
          </a:xfrm>
          <a:prstGeom prst="bentConnector3">
            <a:avLst>
              <a:gd name="adj1" fmla="val 40641"/>
            </a:avLst>
          </a:prstGeom>
          <a:ln w="0">
            <a:solidFill>
              <a:srgbClr val="3465a4"/>
            </a:solidFill>
          </a:ln>
        </p:spPr>
      </p:cxnSp>
      <p:cxnSp>
        <p:nvCxnSpPr>
          <p:cNvPr id="44" name=""/>
          <p:cNvCxnSpPr>
            <a:stCxn id="41" idx="4294967295"/>
          </p:cNvCxnSpPr>
          <p:nvPr/>
        </p:nvCxnSpPr>
        <p:spPr>
          <a:xfrm rot="5400000">
            <a:off x="3866040" y="3359880"/>
            <a:ext cx="843840" cy="1684080"/>
          </a:xfrm>
          <a:prstGeom prst="bentConnector3">
            <a:avLst>
              <a:gd name="adj1" fmla="val 60691"/>
            </a:avLst>
          </a:prstGeom>
          <a:ln w="0">
            <a:solidFill>
              <a:srgbClr val="3465a4"/>
            </a:solidFill>
          </a:ln>
        </p:spPr>
      </p:cxnSp>
      <p:cxnSp>
        <p:nvCxnSpPr>
          <p:cNvPr id="45" name=""/>
          <p:cNvCxnSpPr/>
          <p:nvPr/>
        </p:nvCxnSpPr>
        <p:spPr>
          <a:xfrm rot="5400000">
            <a:off x="6199920" y="2441880"/>
            <a:ext cx="1680120" cy="77940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</a:ln>
        </p:spPr>
      </p:cxnSp>
      <p:sp>
        <p:nvSpPr>
          <p:cNvPr id="46" name="Rectángulo redondeado 4"/>
          <p:cNvSpPr/>
          <p:nvPr/>
        </p:nvSpPr>
        <p:spPr>
          <a:xfrm>
            <a:off x="109800" y="1476720"/>
            <a:ext cx="2230200" cy="6832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69560" y="1483920"/>
            <a:ext cx="2142720" cy="68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VE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EL AVANCE DE CHINA PLANTEA LA POSIBILIDAD DE UN MUNDO SIN EFECTIVO (MAYEN, J. 2025)</a:t>
            </a:r>
            <a:endParaRPr b="0" lang="es-VE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Rectángulo redondeado 1"/>
          <p:cNvSpPr/>
          <p:nvPr/>
        </p:nvSpPr>
        <p:spPr>
          <a:xfrm>
            <a:off x="2700000" y="4680000"/>
            <a:ext cx="2230200" cy="6832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Rectángulo redondeado 2"/>
          <p:cNvSpPr/>
          <p:nvPr/>
        </p:nvSpPr>
        <p:spPr>
          <a:xfrm>
            <a:off x="7309800" y="1260000"/>
            <a:ext cx="2230200" cy="6832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7320240" y="1260000"/>
            <a:ext cx="2219760" cy="80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VE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MODERNIZAR EL SISTEMA DE PAGOS CONTRIBUYE A MEJORAR LA COMPETITIVIDAD (BANCO CENTRAL ARGENTINA, 2024)</a:t>
            </a:r>
            <a:endParaRPr b="0" lang="es-VE" sz="1000" spc="-1" strike="noStrike">
              <a:solidFill>
                <a:srgbClr val="000000"/>
              </a:solidFill>
              <a:latin typeface="Arial"/>
            </a:endParaRPr>
          </a:p>
          <a:p>
            <a:endParaRPr b="0" lang="es-VE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2700000" y="4690800"/>
            <a:ext cx="2245320" cy="67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VE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UN SISTEMA ES UN CONJUNTO DE COMPONENTES QUE INTERACCIONAN ENTRE SÍ (FERNÁNDEZ, V. 2010)</a:t>
            </a:r>
            <a:endParaRPr b="0" lang="es-VE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2340000" y="1620000"/>
            <a:ext cx="2340000" cy="136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spcBef>
                <a:spcPts val="1191"/>
              </a:spcBef>
              <a:spcAft>
                <a:spcPts val="992"/>
              </a:spcAft>
            </a:pPr>
            <a:r>
              <a:rPr b="0" lang="es-VE" sz="1000" spc="-1" strike="noStrike">
                <a:solidFill>
                  <a:srgbClr val="000000"/>
                </a:solidFill>
                <a:latin typeface="Arial"/>
              </a:rPr>
              <a:t>La implementación del reconocimiento facial en pagos sigue tendencias globales hacia la digitalización financiera, eliminando la necesidad de efectivo y tarjetas físicas, lo que reduce costos operativos y aumenta la eficiencia en transacciones, tal como se observa en países pioneros como China.</a:t>
            </a:r>
            <a:endParaRPr b="0" lang="es-VE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5220000" y="1080000"/>
            <a:ext cx="1980000" cy="16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spcBef>
                <a:spcPts val="1191"/>
              </a:spcBef>
              <a:spcAft>
                <a:spcPts val="992"/>
              </a:spcAft>
            </a:pPr>
            <a:r>
              <a:rPr b="0" lang="es-VE" sz="1000" spc="-1" strike="noStrike">
                <a:solidFill>
                  <a:srgbClr val="000000"/>
                </a:solidFill>
                <a:latin typeface="Arial"/>
              </a:rPr>
              <a:t>Este sistema modernizaría la infraestructura de pagos en Venezuela, facilitando la inclusión financiera, reduciendo la economía informal y creando un entorno más transparente y competitivo para empresas y usuarios, alineándose con las mejores prácticas internacionales.</a:t>
            </a:r>
            <a:endParaRPr b="0" lang="es-VE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5162760" y="3780000"/>
            <a:ext cx="1857240" cy="179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spcBef>
                <a:spcPts val="1191"/>
              </a:spcBef>
              <a:spcAft>
                <a:spcPts val="992"/>
              </a:spcAft>
            </a:pPr>
            <a:r>
              <a:rPr b="0" lang="es-VE" sz="1000" spc="-1" strike="noStrike">
                <a:solidFill>
                  <a:srgbClr val="000000"/>
                </a:solidFill>
                <a:latin typeface="Arial"/>
              </a:rPr>
              <a:t>El sistema integra componentes tecnológicos (software de reconocimiento facial, bases de datos seguras) con infraestructura física (dispositivos en puntos de venta) y marcos legales de protección de datos, garantizando así un funcionamiento robusto y confiable para operaciones exitosas.</a:t>
            </a:r>
            <a:endParaRPr b="0" lang="es-VE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Rectángulo redondeado 10"/>
          <p:cNvSpPr/>
          <p:nvPr/>
        </p:nvSpPr>
        <p:spPr>
          <a:xfrm>
            <a:off x="7740000" y="2393640"/>
            <a:ext cx="2230200" cy="30063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740000" y="2489400"/>
            <a:ext cx="2160000" cy="273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0" lang="es-VE" sz="1000" spc="-1" strike="noStrike">
                <a:solidFill>
                  <a:srgbClr val="000000"/>
                </a:solidFill>
                <a:latin typeface="Arial"/>
              </a:rPr>
              <a:t>La implementación de pagos por reconocimiento facial surge como respuesta a la obsolescencia e inseguridad de los sistemas actuales en Venezuela, particularly la tecnología *ContactLess*, que al no requerir verificación de identidad expone a los usuarios a fraudes. </a:t>
            </a:r>
            <a:endParaRPr b="0" lang="es-VE" sz="10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endParaRPr b="0" lang="es-VE" sz="10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0" lang="es-VE" sz="1000" spc="-1" strike="noStrike">
                <a:solidFill>
                  <a:srgbClr val="000000"/>
                </a:solidFill>
                <a:latin typeface="Arial"/>
              </a:rPr>
              <a:t>Este sistema biométrico garantizaría que solo el titular de la cuenta realice transacciones, combinando seguridad, eficiencia y adaptación al mercado local, mientras impulsa la modernización del sector financiero nacional.</a:t>
            </a:r>
            <a:endParaRPr b="0" lang="es-VE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440000" y="3600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3600000" y="3600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4860000" y="3600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6480000" y="3420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360000" y="124200"/>
            <a:ext cx="3420000" cy="111132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3800160" y="653400"/>
            <a:ext cx="6099840" cy="42660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4919760" y="220680"/>
            <a:ext cx="3900240" cy="49932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 txBox="1"/>
          <p:nvPr/>
        </p:nvSpPr>
        <p:spPr>
          <a:xfrm>
            <a:off x="180000" y="4140000"/>
            <a:ext cx="2520000" cy="10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VE" sz="1200" spc="-1" strike="noStrike">
                <a:solidFill>
                  <a:srgbClr val="000000"/>
                </a:solidFill>
                <a:latin typeface="Courier New"/>
              </a:rPr>
              <a:t>Autor: Gabriel Terán, C.I: V-26.546.735</a:t>
            </a:r>
            <a:endParaRPr b="0" lang="es-VE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s-VE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VE" sz="1200" spc="-1" strike="noStrike">
                <a:solidFill>
                  <a:srgbClr val="000000"/>
                </a:solidFill>
                <a:latin typeface="Courier New"/>
              </a:rPr>
              <a:t>Profesor: Franklin Cedeño</a:t>
            </a:r>
            <a:endParaRPr b="0" lang="es-V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2025-09-02T00:36:41Z</dcterms:created>
  <dc:creator/>
  <dc:description/>
  <dc:language>es-VE</dc:language>
  <cp:lastModifiedBy/>
  <dcterms:modified xsi:type="dcterms:W3CDTF">2025-09-02T01:14:39Z</dcterms:modified>
  <cp:revision>1</cp:revision>
  <dc:subject/>
  <dc:title/>
</cp:coreProperties>
</file>