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2077615-B11A-44BE-B022-20369E230268}">
  <a:tblStyle styleId="{E2077615-B11A-44BE-B022-20369E23026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La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2a9faed6a_0_9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2a9faed6a_0_9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tac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2a9faed6a_0_10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2a9faed6a_0_10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d2892bc67_4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d2892bc67_4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2a9faed6a_0_9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2a9faed6a_0_9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2a9faed6a_0_9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2a9faed6a_0_9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2a9faed6a_0_9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2a9faed6a_0_9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2a9faed6a_0_9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2a9faed6a_0_9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2a9faed6a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2a9faed6a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2a9faed6a_0_8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2a9faed6a_0_8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d2892bc67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d2892bc67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2a9faed6a_0_9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2a9faed6a_0_9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2a9faed6a_0_9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2a9faed6a_0_9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2a9faed6a_0_9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2a9faed6a_0_9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man -k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Búsqueda en man (con /)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Navegación por info (up, next, previous, help!)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2a9faed6a_0_9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2a9faed6a_0_9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2a9faed6a_0_9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2a9faed6a_0_9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stat -x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ln -s source target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jp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Relationship Id="rId4" Type="http://schemas.openxmlformats.org/officeDocument/2006/relationships/image" Target="../media/image1.jpg"/><Relationship Id="rId5" Type="http://schemas.openxmlformats.org/officeDocument/2006/relationships/image" Target="../media/image4.jpg"/><Relationship Id="rId6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Línea de </a:t>
            </a:r>
            <a:r>
              <a:rPr lang="es"/>
              <a:t>comandos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ambientes *nix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Sistemas Operativos (75.08) - Primer cuatrimestre 2019 - FIUBA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Manejo de archivos</a:t>
            </a:r>
            <a:endParaRPr/>
          </a:p>
        </p:txBody>
      </p:sp>
      <p:graphicFrame>
        <p:nvGraphicFramePr>
          <p:cNvPr id="154" name="Google Shape;154;p22"/>
          <p:cNvGraphicFramePr/>
          <p:nvPr/>
        </p:nvGraphicFramePr>
        <p:xfrm>
          <a:off x="952500" y="2218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{E2077615-B11A-44BE-B022-20369E230268}</a:tableStyleId>
              </a:tblPr>
              <a:tblGrid>
                <a:gridCol w="1113325"/>
                <a:gridCol w="61256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cat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Concatena archivos (muestra archivos enteros)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less/more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Muestra archivos de forma paginada (permite búsquedas)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tail/head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Muestra primeras/últimas líneas de un archivo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Ordena líneas de un archivo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uniq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Filtra líneas consecutivas idénticas (útil combinado con sort)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diff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Busca diferencias entre archivos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grep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Filtra archivos por expresiones regulares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Poniéndolo todo junto...</a:t>
            </a:r>
            <a:endParaRPr/>
          </a:p>
        </p:txBody>
      </p:sp>
      <p:graphicFrame>
        <p:nvGraphicFramePr>
          <p:cNvPr id="160" name="Google Shape;160;p23"/>
          <p:cNvGraphicFramePr/>
          <p:nvPr/>
        </p:nvGraphicFramePr>
        <p:xfrm>
          <a:off x="952500" y="2218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{E2077615-B11A-44BE-B022-20369E230268}</a:tableStyleId>
              </a:tblPr>
              <a:tblGrid>
                <a:gridCol w="1574725"/>
                <a:gridCol w="56642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&gt;, &gt;&gt;, 2&gt;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Redirecciones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Pipes (concatenación de programas)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$ENV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Variables de entorno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$()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Subprocesos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Unix para todas y todos</a:t>
            </a:r>
            <a:endParaRPr/>
          </a:p>
        </p:txBody>
      </p:sp>
      <p:sp>
        <p:nvSpPr>
          <p:cNvPr id="166" name="Google Shape;166;p24"/>
          <p:cNvSpPr txBox="1"/>
          <p:nvPr>
            <p:ph type="title"/>
          </p:nvPr>
        </p:nvSpPr>
        <p:spPr>
          <a:xfrm>
            <a:off x="729450" y="18558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Un breve recorrido por la terminal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Parte 2</a:t>
            </a:r>
            <a:endParaRPr sz="3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Usuarios y permisos</a:t>
            </a:r>
            <a:endParaRPr/>
          </a:p>
        </p:txBody>
      </p:sp>
      <p:graphicFrame>
        <p:nvGraphicFramePr>
          <p:cNvPr id="172" name="Google Shape;172;p25"/>
          <p:cNvGraphicFramePr/>
          <p:nvPr/>
        </p:nvGraphicFramePr>
        <p:xfrm>
          <a:off x="952500" y="2218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{E2077615-B11A-44BE-B022-20369E230268}</a:tableStyleId>
              </a:tblPr>
              <a:tblGrid>
                <a:gridCol w="903600"/>
                <a:gridCol w="6335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chmod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Cambia los permisos de un usuario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chown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Cambia el dueño de un archivo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sudo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Ejecuta un comando como otro usuario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Abre un nuevo shell como otro usuario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Procesos</a:t>
            </a:r>
            <a:endParaRPr/>
          </a:p>
        </p:txBody>
      </p:sp>
      <p:graphicFrame>
        <p:nvGraphicFramePr>
          <p:cNvPr id="178" name="Google Shape;178;p26"/>
          <p:cNvGraphicFramePr/>
          <p:nvPr/>
        </p:nvGraphicFramePr>
        <p:xfrm>
          <a:off x="952500" y="2218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{E2077615-B11A-44BE-B022-20369E230268}</a:tableStyleId>
              </a:tblPr>
              <a:tblGrid>
                <a:gridCol w="903600"/>
                <a:gridCol w="6335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kill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Envía señales a procesos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strace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Muestra las syscalls de un proceso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top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Muestra consumo de recursos de los procesos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ps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Muestra la lista de procesos activos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jobs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Muestra los procesos para la shell actual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fg/bg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Corre/mueve un proceso a foregroud/background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Otras</a:t>
            </a:r>
            <a:endParaRPr/>
          </a:p>
        </p:txBody>
      </p:sp>
      <p:graphicFrame>
        <p:nvGraphicFramePr>
          <p:cNvPr id="184" name="Google Shape;184;p27"/>
          <p:cNvGraphicFramePr/>
          <p:nvPr/>
        </p:nvGraphicFramePr>
        <p:xfrm>
          <a:off x="952500" y="2218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{E2077615-B11A-44BE-B022-20369E230268}</a:tableStyleId>
              </a:tblPr>
              <a:tblGrid>
                <a:gridCol w="903600"/>
                <a:gridCol w="6335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date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Muestra y manipula fecha del sistema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time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Mide tiempo de ejecución de programas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alias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Define aliases para otros comandos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¿Dónde aprender más?</a:t>
            </a:r>
            <a:endParaRPr/>
          </a:p>
        </p:txBody>
      </p:sp>
      <p:sp>
        <p:nvSpPr>
          <p:cNvPr id="190" name="Google Shape;190;p28"/>
          <p:cNvSpPr txBox="1"/>
          <p:nvPr>
            <p:ph idx="1" type="body"/>
          </p:nvPr>
        </p:nvSpPr>
        <p:spPr>
          <a:xfrm>
            <a:off x="729325" y="2078875"/>
            <a:ext cx="4786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Páginas de manual (</a:t>
            </a:r>
            <a:r>
              <a:rPr lang="es" sz="1400">
                <a:latin typeface="Consolas"/>
                <a:ea typeface="Consolas"/>
                <a:cs typeface="Consolas"/>
                <a:sym typeface="Consolas"/>
              </a:rPr>
              <a:t>man</a:t>
            </a:r>
            <a:r>
              <a:rPr lang="es" sz="1400"/>
              <a:t>)</a:t>
            </a:r>
            <a:br>
              <a:rPr lang="es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es" sz="1400"/>
              <a:t>The Linux Programming Interface</a:t>
            </a:r>
            <a:br>
              <a:rPr lang="es" sz="1400"/>
            </a:br>
            <a:r>
              <a:rPr lang="es" sz="1400"/>
              <a:t>	de Michael Kerrisk</a:t>
            </a:r>
            <a:br>
              <a:rPr lang="es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es" sz="1400"/>
              <a:t>Advanced Programming in the UNIX</a:t>
            </a:r>
            <a:br>
              <a:rPr i="1" lang="es" sz="1400"/>
            </a:br>
            <a:r>
              <a:rPr i="1" lang="es" sz="1400"/>
              <a:t>Environment</a:t>
            </a:r>
            <a:br>
              <a:rPr lang="es" sz="1400"/>
            </a:br>
            <a:r>
              <a:rPr lang="es" sz="1400"/>
              <a:t>	de Stevens &amp; Rago</a:t>
            </a:r>
            <a:endParaRPr sz="1400"/>
          </a:p>
        </p:txBody>
      </p:sp>
      <p:pic>
        <p:nvPicPr>
          <p:cNvPr id="191" name="Google Shape;19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5100" y="1925475"/>
            <a:ext cx="1870670" cy="246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4975" y="1907298"/>
            <a:ext cx="2029625" cy="250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¿Por qué línea de comandos?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325" y="2078875"/>
            <a:ext cx="3774300" cy="25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Pros: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Es </a:t>
            </a:r>
            <a:r>
              <a:rPr b="1" lang="es" sz="1400"/>
              <a:t>estándar</a:t>
            </a:r>
            <a:r>
              <a:rPr lang="es" sz="1400"/>
              <a:t> en cualquier sistema *nix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Facilita </a:t>
            </a:r>
            <a:r>
              <a:rPr b="1" lang="es" sz="1400"/>
              <a:t>scripting y automatización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Muchas utilidades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s" sz="1400"/>
              <a:t>“do one thing and do it well”</a:t>
            </a:r>
            <a:endParaRPr i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Más </a:t>
            </a:r>
            <a:r>
              <a:rPr b="1" lang="es" sz="1400"/>
              <a:t>rápido</a:t>
            </a:r>
            <a:r>
              <a:rPr lang="es" sz="1400"/>
              <a:t> con menos recursos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Extensible y configurable</a:t>
            </a:r>
            <a:endParaRPr sz="1400"/>
          </a:p>
        </p:txBody>
      </p:sp>
      <p:sp>
        <p:nvSpPr>
          <p:cNvPr id="94" name="Google Shape;94;p14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Cons: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Curva de aprendizaje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Estética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No se puede hacer todo</a:t>
            </a:r>
            <a:endParaRPr sz="1400"/>
          </a:p>
          <a:p>
            <a:pPr indent="-317499" lvl="1" marL="899999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sz="1400"/>
              <a:t>Browsers, IDE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 veces no queda otra...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600" y="2367113"/>
            <a:ext cx="4335574" cy="2262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 rotWithShape="1">
          <a:blip r:embed="rId4">
            <a:alphaModFix/>
          </a:blip>
          <a:srcRect b="0" l="21755" r="24084" t="0"/>
          <a:stretch/>
        </p:blipFill>
        <p:spPr>
          <a:xfrm>
            <a:off x="4886588" y="3086700"/>
            <a:ext cx="1604375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43400" y="3375352"/>
            <a:ext cx="2221800" cy="125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88925" y="1127625"/>
            <a:ext cx="282892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Filosofía Unix</a:t>
            </a:r>
            <a:endParaRPr/>
          </a:p>
        </p:txBody>
      </p:sp>
      <p:grpSp>
        <p:nvGrpSpPr>
          <p:cNvPr id="109" name="Google Shape;109;p16"/>
          <p:cNvGrpSpPr/>
          <p:nvPr/>
        </p:nvGrpSpPr>
        <p:grpSpPr>
          <a:xfrm rot="-5400000">
            <a:off x="2823119" y="2672874"/>
            <a:ext cx="1135991" cy="1752190"/>
            <a:chOff x="3369325" y="1230225"/>
            <a:chExt cx="1882026" cy="2902900"/>
          </a:xfrm>
        </p:grpSpPr>
        <p:pic>
          <p:nvPicPr>
            <p:cNvPr id="110" name="Google Shape;110;p16"/>
            <p:cNvPicPr preferRelativeResize="0"/>
            <p:nvPr/>
          </p:nvPicPr>
          <p:blipFill rotWithShape="1">
            <a:blip r:embed="rId3">
              <a:alphaModFix/>
            </a:blip>
            <a:srcRect b="19690" l="31704" r="31865" t="17562"/>
            <a:stretch/>
          </p:blipFill>
          <p:spPr>
            <a:xfrm>
              <a:off x="3369325" y="1230225"/>
              <a:ext cx="1882026" cy="1872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Google Shape;111;p16"/>
            <p:cNvPicPr preferRelativeResize="0"/>
            <p:nvPr/>
          </p:nvPicPr>
          <p:blipFill rotWithShape="1">
            <a:blip r:embed="rId3">
              <a:alphaModFix/>
            </a:blip>
            <a:srcRect b="19690" l="31704" r="31865" t="17562"/>
            <a:stretch/>
          </p:blipFill>
          <p:spPr>
            <a:xfrm flipH="1" rot="10800000">
              <a:off x="3369325" y="2260250"/>
              <a:ext cx="1882026" cy="18728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2" name="Google Shape;112;p16"/>
          <p:cNvSpPr/>
          <p:nvPr/>
        </p:nvSpPr>
        <p:spPr>
          <a:xfrm>
            <a:off x="536025" y="3253325"/>
            <a:ext cx="1881000" cy="591300"/>
          </a:xfrm>
          <a:prstGeom prst="chevron">
            <a:avLst>
              <a:gd fmla="val 2705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onsolas"/>
                <a:ea typeface="Consolas"/>
                <a:cs typeface="Consolas"/>
                <a:sym typeface="Consolas"/>
              </a:rPr>
              <a:t>cat texto.txt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3" name="Google Shape;113;p16"/>
          <p:cNvSpPr/>
          <p:nvPr/>
        </p:nvSpPr>
        <p:spPr>
          <a:xfrm>
            <a:off x="4365175" y="3253325"/>
            <a:ext cx="1207800" cy="591300"/>
          </a:xfrm>
          <a:prstGeom prst="chevron">
            <a:avLst>
              <a:gd fmla="val 34195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onsolas"/>
                <a:ea typeface="Consolas"/>
                <a:cs typeface="Consolas"/>
                <a:sym typeface="Consolas"/>
              </a:rPr>
              <a:t>grep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14" name="Google Shape;114;p16"/>
          <p:cNvGrpSpPr/>
          <p:nvPr/>
        </p:nvGrpSpPr>
        <p:grpSpPr>
          <a:xfrm rot="-5400000">
            <a:off x="5979044" y="2672874"/>
            <a:ext cx="1135991" cy="1752190"/>
            <a:chOff x="3369325" y="1230225"/>
            <a:chExt cx="1882026" cy="2902900"/>
          </a:xfrm>
        </p:grpSpPr>
        <p:pic>
          <p:nvPicPr>
            <p:cNvPr id="115" name="Google Shape;115;p16"/>
            <p:cNvPicPr preferRelativeResize="0"/>
            <p:nvPr/>
          </p:nvPicPr>
          <p:blipFill rotWithShape="1">
            <a:blip r:embed="rId3">
              <a:alphaModFix/>
            </a:blip>
            <a:srcRect b="19690" l="31704" r="31865" t="17562"/>
            <a:stretch/>
          </p:blipFill>
          <p:spPr>
            <a:xfrm>
              <a:off x="3369325" y="1230225"/>
              <a:ext cx="1882026" cy="1872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16"/>
            <p:cNvPicPr preferRelativeResize="0"/>
            <p:nvPr/>
          </p:nvPicPr>
          <p:blipFill rotWithShape="1">
            <a:blip r:embed="rId3">
              <a:alphaModFix/>
            </a:blip>
            <a:srcRect b="19690" l="31704" r="31865" t="17562"/>
            <a:stretch/>
          </p:blipFill>
          <p:spPr>
            <a:xfrm flipH="1" rot="10800000">
              <a:off x="3369325" y="2260250"/>
              <a:ext cx="1882026" cy="18728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7" name="Google Shape;117;p16"/>
          <p:cNvSpPr/>
          <p:nvPr/>
        </p:nvSpPr>
        <p:spPr>
          <a:xfrm>
            <a:off x="7521100" y="3253325"/>
            <a:ext cx="972900" cy="591300"/>
          </a:xfrm>
          <a:prstGeom prst="chevron">
            <a:avLst>
              <a:gd fmla="val 28272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onsolas"/>
                <a:ea typeface="Consolas"/>
                <a:cs typeface="Consolas"/>
                <a:sym typeface="Consolas"/>
              </a:rPr>
              <a:t>sort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8" name="Google Shape;118;p16"/>
          <p:cNvSpPr txBox="1"/>
          <p:nvPr>
            <p:ph idx="1" type="body"/>
          </p:nvPr>
        </p:nvSpPr>
        <p:spPr>
          <a:xfrm>
            <a:off x="729450" y="2002675"/>
            <a:ext cx="7688700" cy="8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Utilidades </a:t>
            </a:r>
            <a:r>
              <a:rPr b="1" lang="es" sz="1400"/>
              <a:t>pequeñas </a:t>
            </a:r>
            <a:r>
              <a:rPr lang="es" sz="1400"/>
              <a:t>que realizan tareas</a:t>
            </a:r>
            <a:r>
              <a:rPr b="1" lang="es" sz="1400"/>
              <a:t> específicas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" sz="1400"/>
              <a:t>Piping</a:t>
            </a:r>
            <a:r>
              <a:rPr lang="es" sz="1400"/>
              <a:t>: La </a:t>
            </a:r>
            <a:r>
              <a:rPr b="1" lang="es" sz="1400"/>
              <a:t>salida</a:t>
            </a:r>
            <a:r>
              <a:rPr lang="es" sz="1400"/>
              <a:t> de un programa es la </a:t>
            </a:r>
            <a:r>
              <a:rPr b="1" lang="es" sz="1400"/>
              <a:t>entrada</a:t>
            </a:r>
            <a:r>
              <a:rPr lang="es" sz="1400"/>
              <a:t> de otro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Unix para todas y todos</a:t>
            </a:r>
            <a:endParaRPr/>
          </a:p>
        </p:txBody>
      </p:sp>
      <p:sp>
        <p:nvSpPr>
          <p:cNvPr id="124" name="Google Shape;124;p17"/>
          <p:cNvSpPr txBox="1"/>
          <p:nvPr>
            <p:ph type="title"/>
          </p:nvPr>
        </p:nvSpPr>
        <p:spPr>
          <a:xfrm>
            <a:off x="729450" y="18558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Un breve recorrido por la terminal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¿Donde estoy? ¿Quién soy?</a:t>
            </a:r>
            <a:endParaRPr/>
          </a:p>
        </p:txBody>
      </p:sp>
      <p:graphicFrame>
        <p:nvGraphicFramePr>
          <p:cNvPr id="130" name="Google Shape;130;p18"/>
          <p:cNvGraphicFramePr/>
          <p:nvPr/>
        </p:nvGraphicFramePr>
        <p:xfrm>
          <a:off x="952500" y="2218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{E2077615-B11A-44BE-B022-20369E230268}</a:tableStyleId>
              </a:tblPr>
              <a:tblGrid>
                <a:gridCol w="903600"/>
                <a:gridCol w="6335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pwd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Muestra directorio actual de trabajo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whoami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Muestra el usuario actual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uname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Muestra información del sistema operativo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whereis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Encuentra donde reside un programa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who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Muestra quién está logueado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¡Ayuda!</a:t>
            </a:r>
            <a:endParaRPr/>
          </a:p>
        </p:txBody>
      </p:sp>
      <p:graphicFrame>
        <p:nvGraphicFramePr>
          <p:cNvPr id="136" name="Google Shape;136;p19"/>
          <p:cNvGraphicFramePr/>
          <p:nvPr/>
        </p:nvGraphicFramePr>
        <p:xfrm>
          <a:off x="952500" y="2218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{E2077615-B11A-44BE-B022-20369E230268}</a:tableStyleId>
              </a:tblPr>
              <a:tblGrid>
                <a:gridCol w="903600"/>
                <a:gridCol w="6335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man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Páginas de manual (referencia)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info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Páginas de info (más completas)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whatis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Breve descripción de lo que hace un comando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apropos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Búsqueda de páginas de manual por palabras clave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history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Muestra historial de comandos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Navegación y archivos</a:t>
            </a:r>
            <a:endParaRPr/>
          </a:p>
        </p:txBody>
      </p:sp>
      <p:graphicFrame>
        <p:nvGraphicFramePr>
          <p:cNvPr id="142" name="Google Shape;142;p20"/>
          <p:cNvGraphicFramePr/>
          <p:nvPr/>
        </p:nvGraphicFramePr>
        <p:xfrm>
          <a:off x="952500" y="2218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{E2077615-B11A-44BE-B022-20369E230268}</a:tableStyleId>
              </a:tblPr>
              <a:tblGrid>
                <a:gridCol w="903600"/>
                <a:gridCol w="6335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ls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Muestra contenidos del directorio actual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cd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Cambia el directorio actual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mkdir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Crea un directorio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touch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Crea un archivo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Determina el tipo de un archivo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mv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Mueve o renombra archivos (y directorios)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Navegación y archivos (cont.)</a:t>
            </a:r>
            <a:endParaRPr/>
          </a:p>
        </p:txBody>
      </p:sp>
      <p:graphicFrame>
        <p:nvGraphicFramePr>
          <p:cNvPr id="148" name="Google Shape;148;p21"/>
          <p:cNvGraphicFramePr/>
          <p:nvPr/>
        </p:nvGraphicFramePr>
        <p:xfrm>
          <a:off x="952500" y="2218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{E2077615-B11A-44BE-B022-20369E230268}</a:tableStyleId>
              </a:tblPr>
              <a:tblGrid>
                <a:gridCol w="903600"/>
                <a:gridCol w="6335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rm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Elimina archivos (ojo, no hay papelera!)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ln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Crea links simbólicos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stat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Muestra información sobre un archivo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